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53"/>
  </p:notesMasterIdLst>
  <p:handoutMasterIdLst>
    <p:handoutMasterId r:id="rId54"/>
  </p:handoutMasterIdLst>
  <p:sldIdLst>
    <p:sldId id="256" r:id="rId2"/>
    <p:sldId id="317" r:id="rId3"/>
    <p:sldId id="319" r:id="rId4"/>
    <p:sldId id="334" r:id="rId5"/>
    <p:sldId id="348" r:id="rId6"/>
    <p:sldId id="333"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20" r:id="rId21"/>
    <p:sldId id="322" r:id="rId22"/>
    <p:sldId id="366" r:id="rId23"/>
    <p:sldId id="323" r:id="rId24"/>
    <p:sldId id="349" r:id="rId25"/>
    <p:sldId id="352" r:id="rId26"/>
    <p:sldId id="324" r:id="rId27"/>
    <p:sldId id="353" r:id="rId28"/>
    <p:sldId id="355" r:id="rId29"/>
    <p:sldId id="357" r:id="rId30"/>
    <p:sldId id="356" r:id="rId31"/>
    <p:sldId id="354" r:id="rId32"/>
    <p:sldId id="360" r:id="rId33"/>
    <p:sldId id="359" r:id="rId34"/>
    <p:sldId id="361" r:id="rId35"/>
    <p:sldId id="362" r:id="rId36"/>
    <p:sldId id="358" r:id="rId37"/>
    <p:sldId id="364" r:id="rId38"/>
    <p:sldId id="365" r:id="rId39"/>
    <p:sldId id="381" r:id="rId40"/>
    <p:sldId id="380" r:id="rId41"/>
    <p:sldId id="367" r:id="rId42"/>
    <p:sldId id="382" r:id="rId43"/>
    <p:sldId id="370" r:id="rId44"/>
    <p:sldId id="383" r:id="rId45"/>
    <p:sldId id="375" r:id="rId46"/>
    <p:sldId id="384" r:id="rId47"/>
    <p:sldId id="378" r:id="rId48"/>
    <p:sldId id="385" r:id="rId49"/>
    <p:sldId id="330" r:id="rId50"/>
    <p:sldId id="331" r:id="rId51"/>
    <p:sldId id="332" r:id="rId52"/>
  </p:sldIdLst>
  <p:sldSz cx="9144000" cy="6858000" type="screen4x3"/>
  <p:notesSz cx="6667500" cy="9801225"/>
  <p:defaultTextStyle>
    <a:defPPr>
      <a:defRPr lang="en-US"/>
    </a:defPPr>
    <a:lvl1pPr algn="ctr" rtl="0" fontAlgn="base">
      <a:spcBef>
        <a:spcPct val="50000"/>
      </a:spcBef>
      <a:spcAft>
        <a:spcPct val="0"/>
      </a:spcAft>
      <a:defRPr sz="2000" kern="1200">
        <a:solidFill>
          <a:schemeClr val="tx1"/>
        </a:solidFill>
        <a:latin typeface="Arial Unicode MS" charset="0"/>
        <a:ea typeface="+mn-ea"/>
        <a:cs typeface="+mn-cs"/>
      </a:defRPr>
    </a:lvl1pPr>
    <a:lvl2pPr marL="457200" algn="ctr" rtl="0" fontAlgn="base">
      <a:spcBef>
        <a:spcPct val="50000"/>
      </a:spcBef>
      <a:spcAft>
        <a:spcPct val="0"/>
      </a:spcAft>
      <a:defRPr sz="2000" kern="1200">
        <a:solidFill>
          <a:schemeClr val="tx1"/>
        </a:solidFill>
        <a:latin typeface="Arial Unicode MS" charset="0"/>
        <a:ea typeface="+mn-ea"/>
        <a:cs typeface="+mn-cs"/>
      </a:defRPr>
    </a:lvl2pPr>
    <a:lvl3pPr marL="914400" algn="ctr" rtl="0" fontAlgn="base">
      <a:spcBef>
        <a:spcPct val="50000"/>
      </a:spcBef>
      <a:spcAft>
        <a:spcPct val="0"/>
      </a:spcAft>
      <a:defRPr sz="2000" kern="1200">
        <a:solidFill>
          <a:schemeClr val="tx1"/>
        </a:solidFill>
        <a:latin typeface="Arial Unicode MS" charset="0"/>
        <a:ea typeface="+mn-ea"/>
        <a:cs typeface="+mn-cs"/>
      </a:defRPr>
    </a:lvl3pPr>
    <a:lvl4pPr marL="1371600" algn="ctr" rtl="0" fontAlgn="base">
      <a:spcBef>
        <a:spcPct val="50000"/>
      </a:spcBef>
      <a:spcAft>
        <a:spcPct val="0"/>
      </a:spcAft>
      <a:defRPr sz="2000" kern="1200">
        <a:solidFill>
          <a:schemeClr val="tx1"/>
        </a:solidFill>
        <a:latin typeface="Arial Unicode MS" charset="0"/>
        <a:ea typeface="+mn-ea"/>
        <a:cs typeface="+mn-cs"/>
      </a:defRPr>
    </a:lvl4pPr>
    <a:lvl5pPr marL="1828800" algn="ctr" rtl="0" fontAlgn="base">
      <a:spcBef>
        <a:spcPct val="50000"/>
      </a:spcBef>
      <a:spcAft>
        <a:spcPct val="0"/>
      </a:spcAft>
      <a:defRPr sz="2000" kern="1200">
        <a:solidFill>
          <a:schemeClr val="tx1"/>
        </a:solidFill>
        <a:latin typeface="Arial Unicode MS" charset="0"/>
        <a:ea typeface="+mn-ea"/>
        <a:cs typeface="+mn-cs"/>
      </a:defRPr>
    </a:lvl5pPr>
    <a:lvl6pPr marL="2286000" algn="l" defTabSz="457200" rtl="0" eaLnBrk="1" latinLnBrk="0" hangingPunct="1">
      <a:defRPr sz="2000" kern="1200">
        <a:solidFill>
          <a:schemeClr val="tx1"/>
        </a:solidFill>
        <a:latin typeface="Arial Unicode MS" charset="0"/>
        <a:ea typeface="+mn-ea"/>
        <a:cs typeface="+mn-cs"/>
      </a:defRPr>
    </a:lvl6pPr>
    <a:lvl7pPr marL="2743200" algn="l" defTabSz="457200" rtl="0" eaLnBrk="1" latinLnBrk="0" hangingPunct="1">
      <a:defRPr sz="2000" kern="1200">
        <a:solidFill>
          <a:schemeClr val="tx1"/>
        </a:solidFill>
        <a:latin typeface="Arial Unicode MS" charset="0"/>
        <a:ea typeface="+mn-ea"/>
        <a:cs typeface="+mn-cs"/>
      </a:defRPr>
    </a:lvl7pPr>
    <a:lvl8pPr marL="3200400" algn="l" defTabSz="457200" rtl="0" eaLnBrk="1" latinLnBrk="0" hangingPunct="1">
      <a:defRPr sz="2000" kern="1200">
        <a:solidFill>
          <a:schemeClr val="tx1"/>
        </a:solidFill>
        <a:latin typeface="Arial Unicode MS" charset="0"/>
        <a:ea typeface="+mn-ea"/>
        <a:cs typeface="+mn-cs"/>
      </a:defRPr>
    </a:lvl8pPr>
    <a:lvl9pPr marL="3657600" algn="l" defTabSz="457200" rtl="0" eaLnBrk="1" latinLnBrk="0" hangingPunct="1">
      <a:defRPr sz="2000" kern="1200">
        <a:solidFill>
          <a:schemeClr val="tx1"/>
        </a:solidFill>
        <a:latin typeface="Arial Unicode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1D1F0"/>
    <a:srgbClr val="FF0000"/>
    <a:srgbClr val="008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36" autoAdjust="0"/>
    <p:restoredTop sz="94648" autoAdjust="0"/>
  </p:normalViewPr>
  <p:slideViewPr>
    <p:cSldViewPr snapToGrid="0">
      <p:cViewPr varScale="1">
        <p:scale>
          <a:sx n="126" d="100"/>
          <a:sy n="126" d="100"/>
        </p:scale>
        <p:origin x="205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0319" tIns="45159" rIns="90319" bIns="45159" numCol="1" anchor="t" anchorCtr="0" compatLnSpc="1">
            <a:prstTxWarp prst="textNoShape">
              <a:avLst/>
            </a:prstTxWarp>
          </a:bodyPr>
          <a:lstStyle>
            <a:lvl1pPr algn="l" defTabSz="903288">
              <a:spcBef>
                <a:spcPct val="0"/>
              </a:spcBef>
              <a:defRPr sz="1200">
                <a:latin typeface="Times New Roman" charset="0"/>
              </a:defRPr>
            </a:lvl1pPr>
          </a:lstStyle>
          <a:p>
            <a:endParaRPr lang="en-US"/>
          </a:p>
        </p:txBody>
      </p:sp>
      <p:sp>
        <p:nvSpPr>
          <p:cNvPr id="27651" name="Rectangle 3"/>
          <p:cNvSpPr>
            <a:spLocks noGrp="1" noChangeArrowheads="1"/>
          </p:cNvSpPr>
          <p:nvPr>
            <p:ph type="dt" sz="quarter" idx="1"/>
          </p:nvPr>
        </p:nvSpPr>
        <p:spPr bwMode="auto">
          <a:xfrm>
            <a:off x="3778250" y="0"/>
            <a:ext cx="2889250" cy="490538"/>
          </a:xfrm>
          <a:prstGeom prst="rect">
            <a:avLst/>
          </a:prstGeom>
          <a:noFill/>
          <a:ln w="9525">
            <a:noFill/>
            <a:miter lim="800000"/>
            <a:headEnd/>
            <a:tailEnd/>
          </a:ln>
          <a:effectLst/>
        </p:spPr>
        <p:txBody>
          <a:bodyPr vert="horz" wrap="square" lIns="90319" tIns="45159" rIns="90319" bIns="45159" numCol="1" anchor="t" anchorCtr="0" compatLnSpc="1">
            <a:prstTxWarp prst="textNoShape">
              <a:avLst/>
            </a:prstTxWarp>
          </a:bodyPr>
          <a:lstStyle>
            <a:lvl1pPr algn="r" defTabSz="903288">
              <a:spcBef>
                <a:spcPct val="0"/>
              </a:spcBef>
              <a:defRPr sz="1200">
                <a:latin typeface="Times New Roman" charset="0"/>
              </a:defRPr>
            </a:lvl1pPr>
          </a:lstStyle>
          <a:p>
            <a:endParaRPr lang="en-US"/>
          </a:p>
        </p:txBody>
      </p:sp>
      <p:sp>
        <p:nvSpPr>
          <p:cNvPr id="27652" name="Rectangle 4"/>
          <p:cNvSpPr>
            <a:spLocks noGrp="1" noChangeArrowheads="1"/>
          </p:cNvSpPr>
          <p:nvPr>
            <p:ph type="ftr" sz="quarter" idx="2"/>
          </p:nvPr>
        </p:nvSpPr>
        <p:spPr bwMode="auto">
          <a:xfrm>
            <a:off x="0" y="9310688"/>
            <a:ext cx="2889250" cy="490537"/>
          </a:xfrm>
          <a:prstGeom prst="rect">
            <a:avLst/>
          </a:prstGeom>
          <a:noFill/>
          <a:ln w="9525">
            <a:noFill/>
            <a:miter lim="800000"/>
            <a:headEnd/>
            <a:tailEnd/>
          </a:ln>
          <a:effectLst/>
        </p:spPr>
        <p:txBody>
          <a:bodyPr vert="horz" wrap="square" lIns="90319" tIns="45159" rIns="90319" bIns="45159" numCol="1" anchor="b" anchorCtr="0" compatLnSpc="1">
            <a:prstTxWarp prst="textNoShape">
              <a:avLst/>
            </a:prstTxWarp>
          </a:bodyPr>
          <a:lstStyle>
            <a:lvl1pPr algn="l" defTabSz="903288">
              <a:spcBef>
                <a:spcPct val="0"/>
              </a:spcBef>
              <a:defRPr sz="1200">
                <a:latin typeface="Times New Roman" charset="0"/>
              </a:defRPr>
            </a:lvl1pPr>
          </a:lstStyle>
          <a:p>
            <a:endParaRPr lang="en-US"/>
          </a:p>
        </p:txBody>
      </p:sp>
      <p:sp>
        <p:nvSpPr>
          <p:cNvPr id="27653" name="Rectangle 5"/>
          <p:cNvSpPr>
            <a:spLocks noGrp="1" noChangeArrowheads="1"/>
          </p:cNvSpPr>
          <p:nvPr>
            <p:ph type="sldNum" sz="quarter" idx="3"/>
          </p:nvPr>
        </p:nvSpPr>
        <p:spPr bwMode="auto">
          <a:xfrm>
            <a:off x="3778250" y="9310688"/>
            <a:ext cx="2889250" cy="490537"/>
          </a:xfrm>
          <a:prstGeom prst="rect">
            <a:avLst/>
          </a:prstGeom>
          <a:noFill/>
          <a:ln w="9525">
            <a:noFill/>
            <a:miter lim="800000"/>
            <a:headEnd/>
            <a:tailEnd/>
          </a:ln>
          <a:effectLst/>
        </p:spPr>
        <p:txBody>
          <a:bodyPr vert="horz" wrap="square" lIns="90319" tIns="45159" rIns="90319" bIns="45159" numCol="1" anchor="b" anchorCtr="0" compatLnSpc="1">
            <a:prstTxWarp prst="textNoShape">
              <a:avLst/>
            </a:prstTxWarp>
          </a:bodyPr>
          <a:lstStyle>
            <a:lvl1pPr algn="r" defTabSz="903288">
              <a:spcBef>
                <a:spcPct val="0"/>
              </a:spcBef>
              <a:defRPr sz="1200">
                <a:latin typeface="Times New Roman" charset="0"/>
              </a:defRPr>
            </a:lvl1pPr>
          </a:lstStyle>
          <a:p>
            <a:fld id="{194310F9-B929-5E40-AA41-9ABBD815AF69}" type="slidenum">
              <a:rPr lang="en-US"/>
              <a:pPr/>
              <a:t>‹#›</a:t>
            </a:fld>
            <a:endParaRPr lang="en-US"/>
          </a:p>
        </p:txBody>
      </p:sp>
    </p:spTree>
    <p:extLst>
      <p:ext uri="{BB962C8B-B14F-4D97-AF65-F5344CB8AC3E}">
        <p14:creationId xmlns:p14="http://schemas.microsoft.com/office/powerpoint/2010/main" val="1045079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05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6663" y="0"/>
            <a:ext cx="2889250" cy="490538"/>
          </a:xfrm>
          <a:prstGeom prst="rect">
            <a:avLst/>
          </a:prstGeom>
        </p:spPr>
        <p:txBody>
          <a:bodyPr vert="horz" lIns="91440" tIns="45720" rIns="91440" bIns="45720" rtlCol="0"/>
          <a:lstStyle>
            <a:lvl1pPr algn="r">
              <a:defRPr sz="1200"/>
            </a:lvl1pPr>
          </a:lstStyle>
          <a:p>
            <a:fld id="{EE9187D1-C658-3744-844C-36621AC437C6}" type="datetimeFigureOut">
              <a:rPr lang="en-US" smtClean="0"/>
              <a:pPr/>
              <a:t>7/10/21</a:t>
            </a:fld>
            <a:endParaRPr lang="en-US"/>
          </a:p>
        </p:txBody>
      </p:sp>
      <p:sp>
        <p:nvSpPr>
          <p:cNvPr id="4" name="Slide Image Placeholder 3"/>
          <p:cNvSpPr>
            <a:spLocks noGrp="1" noRot="1" noChangeAspect="1"/>
          </p:cNvSpPr>
          <p:nvPr>
            <p:ph type="sldImg" idx="2"/>
          </p:nvPr>
        </p:nvSpPr>
        <p:spPr>
          <a:xfrm>
            <a:off x="884238" y="735013"/>
            <a:ext cx="4899025" cy="36750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750" y="4656138"/>
            <a:ext cx="5334000" cy="441007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09100"/>
            <a:ext cx="2889250" cy="4905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6663" y="9309100"/>
            <a:ext cx="2889250" cy="490538"/>
          </a:xfrm>
          <a:prstGeom prst="rect">
            <a:avLst/>
          </a:prstGeom>
        </p:spPr>
        <p:txBody>
          <a:bodyPr vert="horz" lIns="91440" tIns="45720" rIns="91440" bIns="45720" rtlCol="0" anchor="b"/>
          <a:lstStyle>
            <a:lvl1pPr algn="r">
              <a:defRPr sz="1200"/>
            </a:lvl1pPr>
          </a:lstStyle>
          <a:p>
            <a:fld id="{04AE71F2-0F97-E044-A0B9-729D6996E525}" type="slidenum">
              <a:rPr lang="en-US" smtClean="0"/>
              <a:pPr/>
              <a:t>‹#›</a:t>
            </a:fld>
            <a:endParaRPr lang="en-US"/>
          </a:p>
        </p:txBody>
      </p:sp>
    </p:spTree>
    <p:extLst>
      <p:ext uri="{BB962C8B-B14F-4D97-AF65-F5344CB8AC3E}">
        <p14:creationId xmlns:p14="http://schemas.microsoft.com/office/powerpoint/2010/main" val="3273542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pPr/>
              <a:t>7/10/21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0031089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5809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5351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GB" alt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GB" alt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D3FA14B5-A37F-483C-B4C1-6A8C11A0FCB4}" type="slidenum">
              <a:rPr lang="en-GB" altLang="en-US"/>
              <a:pPr/>
              <a:t>‹#›</a:t>
            </a:fld>
            <a:endParaRPr lang="en-GB" altLang="en-US"/>
          </a:p>
        </p:txBody>
      </p:sp>
    </p:spTree>
    <p:extLst>
      <p:ext uri="{BB962C8B-B14F-4D97-AF65-F5344CB8AC3E}">
        <p14:creationId xmlns:p14="http://schemas.microsoft.com/office/powerpoint/2010/main" val="341371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21224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pPr/>
              <a:t>7/10/21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9105152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7150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9605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8124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415638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7/10/21</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410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7/10/21</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85467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160EA64-D806-43AC-9DF2-F8C432F32B4C}" type="datetimeFigureOut">
              <a:rPr lang="en-US" dirty="0"/>
              <a:pPr/>
              <a:t>7/10/21</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143744012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4"/>
          <p:cNvSpPr>
            <a:spLocks noGrp="1" noChangeArrowheads="1"/>
          </p:cNvSpPr>
          <p:nvPr>
            <p:ph type="ctrTitle"/>
          </p:nvPr>
        </p:nvSpPr>
        <p:spPr/>
        <p:txBody>
          <a:bodyPr/>
          <a:lstStyle/>
          <a:p>
            <a:r>
              <a:rPr lang="en-GB" sz="4000" dirty="0"/>
              <a:t>Database Design </a:t>
            </a:r>
          </a:p>
        </p:txBody>
      </p:sp>
      <p:sp>
        <p:nvSpPr>
          <p:cNvPr id="2" name="Subtitle 1"/>
          <p:cNvSpPr>
            <a:spLocks noGrp="1"/>
          </p:cNvSpPr>
          <p:nvPr>
            <p:ph type="subTitle" idx="1"/>
          </p:nvPr>
        </p:nvSpPr>
        <p:spPr>
          <a:xfrm>
            <a:off x="1371600" y="3124200"/>
            <a:ext cx="6400800" cy="1049215"/>
          </a:xfrm>
        </p:spPr>
        <p:txBody>
          <a:bodyPr/>
          <a:lstStyle/>
          <a:p>
            <a:r>
              <a:rPr lang="en-GB" dirty="0"/>
              <a:t>Example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a:t>
            </a:r>
            <a:r>
              <a:rPr lang="en-US" altLang="en-US" sz="2000" dirty="0">
                <a:solidFill>
                  <a:srgbClr val="C00000"/>
                </a:solidFill>
              </a:rPr>
              <a:t>hospital</a:t>
            </a:r>
            <a:r>
              <a:rPr lang="en-US" altLang="en-US" sz="2000" dirty="0"/>
              <a:t> may administer several wards and, of course, a ward is only administered by one </a:t>
            </a:r>
            <a:r>
              <a:rPr lang="en-US" altLang="en-US" sz="2000" dirty="0">
                <a:solidFill>
                  <a:srgbClr val="C00000"/>
                </a:solidFill>
              </a:rPr>
              <a:t>hospital</a:t>
            </a:r>
            <a:r>
              <a:rPr lang="en-US" altLang="en-US" sz="2000" dirty="0"/>
              <a:t>.(4)Each </a:t>
            </a:r>
            <a:r>
              <a:rPr lang="en-US" altLang="en-US" sz="2000" dirty="0">
                <a:solidFill>
                  <a:srgbClr val="C00000"/>
                </a:solidFill>
              </a:rPr>
              <a:t>hospital</a:t>
            </a:r>
            <a:r>
              <a:rPr lang="en-US" altLang="en-US" sz="2000" dirty="0"/>
              <a:t> has a name, address and one or more telephone numbers.(5)Every ward has a ward number and a name.(6)A </a:t>
            </a:r>
            <a:r>
              <a:rPr lang="en-US" altLang="en-US" sz="2000" dirty="0">
                <a:solidFill>
                  <a:srgbClr val="C00000"/>
                </a:solidFill>
              </a:rPr>
              <a:t>hospital</a:t>
            </a:r>
            <a:r>
              <a:rPr lang="en-US" altLang="en-US" sz="2000" dirty="0"/>
              <a:t> may employ one or more consultants.(7)A consultant is employed by one </a:t>
            </a:r>
            <a:r>
              <a:rPr lang="en-US" altLang="en-US" sz="2000" dirty="0">
                <a:solidFill>
                  <a:srgbClr val="C00000"/>
                </a:solidFill>
              </a:rPr>
              <a:t>hospital</a:t>
            </a:r>
            <a:r>
              <a:rPr lang="en-US" altLang="en-US" sz="2000" dirty="0"/>
              <a:t>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107584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a:t>
            </a:r>
            <a:r>
              <a:rPr lang="en-US" altLang="en-US" sz="2000" dirty="0">
                <a:solidFill>
                  <a:srgbClr val="C00000"/>
                </a:solidFill>
              </a:rPr>
              <a:t>wards</a:t>
            </a:r>
            <a:r>
              <a:rPr lang="en-US" altLang="en-US" sz="2000" dirty="0"/>
              <a:t> and, of course, a </a:t>
            </a:r>
            <a:r>
              <a:rPr lang="en-US" altLang="en-US" sz="2000" dirty="0">
                <a:solidFill>
                  <a:srgbClr val="C00000"/>
                </a:solidFill>
              </a:rPr>
              <a:t>ward</a:t>
            </a:r>
            <a:r>
              <a:rPr lang="en-US" altLang="en-US" sz="2000" dirty="0"/>
              <a:t> is only administered by one hospital.(4)Each hospital has a name, address and one or more telephone numbers.(5)Every </a:t>
            </a:r>
            <a:r>
              <a:rPr lang="en-US" altLang="en-US" sz="2000" dirty="0">
                <a:solidFill>
                  <a:srgbClr val="C00000"/>
                </a:solidFill>
              </a:rPr>
              <a:t>ward</a:t>
            </a:r>
            <a:r>
              <a:rPr lang="en-US" altLang="en-US" sz="2000" dirty="0"/>
              <a:t>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107584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t>
            </a:r>
            <a:r>
              <a:rPr lang="en-US" altLang="en-US" sz="2000" dirty="0">
                <a:solidFill>
                  <a:srgbClr val="C00000"/>
                </a:solidFill>
              </a:rPr>
              <a:t>a name, address and one or more telephone numbers</a:t>
            </a:r>
            <a:r>
              <a:rPr lang="en-US" altLang="en-US" sz="2000" dirty="0"/>
              <a:t>.(5)Every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1075844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t>
            </a:r>
            <a:r>
              <a:rPr lang="en-US" altLang="en-US" sz="2000" dirty="0">
                <a:solidFill>
                  <a:srgbClr val="C00000"/>
                </a:solidFill>
              </a:rPr>
              <a:t>a ward number and a name</a:t>
            </a:r>
            <a:r>
              <a:rPr lang="en-US" altLang="en-US" sz="2000" dirty="0"/>
              <a:t>.(6)A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335899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a:t>
            </a:r>
            <a:r>
              <a:rPr lang="en-US" altLang="en-US" sz="2000" dirty="0">
                <a:solidFill>
                  <a:srgbClr val="C00000"/>
                </a:solidFill>
              </a:rPr>
              <a:t>consultants.(</a:t>
            </a:r>
            <a:r>
              <a:rPr lang="en-US" altLang="en-US" sz="2000" dirty="0"/>
              <a:t>7)A </a:t>
            </a:r>
            <a:r>
              <a:rPr lang="en-US" altLang="en-US" sz="2000" dirty="0">
                <a:solidFill>
                  <a:srgbClr val="C00000"/>
                </a:solidFill>
              </a:rPr>
              <a:t>consultant</a:t>
            </a:r>
            <a:r>
              <a:rPr lang="en-US" altLang="en-US" sz="2000" dirty="0"/>
              <a:t> is employed by one hospital only.(8)We need to know the consultant id, name, qualifications and salary of each </a:t>
            </a:r>
            <a:r>
              <a:rPr lang="en-US" altLang="en-US" sz="2000" dirty="0">
                <a:solidFill>
                  <a:srgbClr val="C00000"/>
                </a:solidFill>
              </a:rPr>
              <a:t>consultant</a:t>
            </a:r>
            <a:r>
              <a:rPr lang="en-US" altLang="en-US" sz="2000" dirty="0"/>
              <a: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a:t>
            </a:r>
            <a:r>
              <a:rPr lang="en-US" altLang="en-US" sz="2000" dirty="0">
                <a:solidFill>
                  <a:srgbClr val="C00000"/>
                </a:solidFill>
              </a:rPr>
              <a:t>consultant </a:t>
            </a:r>
            <a:r>
              <a:rPr lang="en-US" altLang="en-US" sz="2000" dirty="0"/>
              <a:t>may be assigned one or more patients and a patient is assigned to a </a:t>
            </a:r>
            <a:r>
              <a:rPr lang="en-US" altLang="en-US" sz="2000" dirty="0">
                <a:solidFill>
                  <a:srgbClr val="C00000"/>
                </a:solidFill>
              </a:rPr>
              <a:t>consultant</a:t>
            </a:r>
            <a:r>
              <a:rPr lang="en-US" altLang="en-US" sz="2000" dirty="0"/>
              <a:t> through an appointment. (11)It does not have to be the same </a:t>
            </a:r>
            <a:r>
              <a:rPr lang="en-US" altLang="en-US" sz="2000" dirty="0">
                <a:solidFill>
                  <a:srgbClr val="C00000"/>
                </a:solidFill>
              </a:rPr>
              <a:t>consultant </a:t>
            </a:r>
            <a:r>
              <a:rPr lang="en-US" altLang="en-US" sz="2000" dirty="0"/>
              <a:t>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335899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a:t>
            </a:r>
            <a:r>
              <a:rPr lang="en-US" altLang="en-US" sz="2000" dirty="0">
                <a:solidFill>
                  <a:srgbClr val="C00000"/>
                </a:solidFill>
              </a:rPr>
              <a:t>the consultant id, name, qualifications and salary of each consultant</a:t>
            </a:r>
            <a:r>
              <a:rPr lang="en-US" altLang="en-US" sz="2000" dirty="0"/>
              <a:t>.(9)The </a:t>
            </a:r>
            <a:r>
              <a:rPr lang="en-US" altLang="en-US" sz="2000" dirty="0">
                <a:solidFill>
                  <a:srgbClr val="C00000"/>
                </a:solidFill>
              </a:rPr>
              <a:t>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335899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a:t>
            </a:r>
            <a:r>
              <a:rPr lang="en-US" altLang="en-US" sz="2000" dirty="0">
                <a:solidFill>
                  <a:srgbClr val="C00000"/>
                </a:solidFill>
              </a:rPr>
              <a:t>patients</a:t>
            </a:r>
            <a:r>
              <a:rPr lang="en-US" altLang="en-US" sz="2000" dirty="0"/>
              <a:t> and a </a:t>
            </a:r>
            <a:r>
              <a:rPr lang="en-US" altLang="en-US" sz="2000" dirty="0">
                <a:solidFill>
                  <a:srgbClr val="C00000"/>
                </a:solidFill>
              </a:rPr>
              <a:t>patient </a:t>
            </a:r>
            <a:r>
              <a:rPr lang="en-US" altLang="en-US" sz="2000" dirty="0"/>
              <a:t>is assigned to a consultant through an appointment. (11)It does not have to be the same consultant each time.(12)The system stores the code, name and address of each </a:t>
            </a:r>
            <a:r>
              <a:rPr lang="en-US" altLang="en-US" sz="2000" dirty="0">
                <a:solidFill>
                  <a:srgbClr val="C00000"/>
                </a:solidFill>
              </a:rPr>
              <a:t>patient.</a:t>
            </a:r>
          </a:p>
          <a:p>
            <a:pPr>
              <a:lnSpc>
                <a:spcPct val="120000"/>
              </a:lnSpc>
              <a:buNone/>
            </a:pPr>
            <a:endParaRPr lang="en-US" altLang="en-US" sz="2000" dirty="0"/>
          </a:p>
          <a:p>
            <a:pPr>
              <a:lnSpc>
                <a:spcPct val="120000"/>
              </a:lnSpc>
              <a:buNone/>
            </a:pPr>
            <a:r>
              <a:rPr lang="en-US" altLang="en-US" sz="2000" dirty="0"/>
              <a:t>	(13)A </a:t>
            </a:r>
            <a:r>
              <a:rPr lang="en-US" altLang="en-US" sz="2000" dirty="0">
                <a:solidFill>
                  <a:srgbClr val="C00000"/>
                </a:solidFill>
              </a:rPr>
              <a:t>patient</a:t>
            </a:r>
            <a:r>
              <a:rPr lang="en-US" altLang="en-US" sz="2000" dirty="0"/>
              <a:t> may be prescribed one or more drugs. (14)A drug is identified by a unique drug code and has a name associated with it. (15) A drug may be prescribed to several </a:t>
            </a:r>
            <a:r>
              <a:rPr lang="en-US" altLang="en-US" sz="2000" dirty="0">
                <a:solidFill>
                  <a:srgbClr val="C00000"/>
                </a:solidFill>
              </a:rPr>
              <a:t>patients.</a:t>
            </a:r>
          </a:p>
        </p:txBody>
      </p:sp>
    </p:spTree>
    <p:extLst>
      <p:ext uri="{BB962C8B-B14F-4D97-AF65-F5344CB8AC3E}">
        <p14:creationId xmlns:p14="http://schemas.microsoft.com/office/powerpoint/2010/main" val="3358990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a:t>
            </a:r>
            <a:r>
              <a:rPr lang="en-US" altLang="en-US" sz="2000" dirty="0">
                <a:solidFill>
                  <a:srgbClr val="C00000"/>
                </a:solidFill>
              </a:rPr>
              <a:t>the code, name and address </a:t>
            </a:r>
            <a:r>
              <a:rPr lang="en-US" altLang="en-US" sz="2000" dirty="0"/>
              <a:t>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3358990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a:t>
            </a:r>
            <a:r>
              <a:rPr lang="en-US" altLang="en-US" sz="2000" dirty="0">
                <a:solidFill>
                  <a:srgbClr val="C00000"/>
                </a:solidFill>
              </a:rPr>
              <a:t>drugs</a:t>
            </a:r>
            <a:r>
              <a:rPr lang="en-US" altLang="en-US" sz="2000" dirty="0"/>
              <a:t>. (14)A </a:t>
            </a:r>
            <a:r>
              <a:rPr lang="en-US" altLang="en-US" sz="2000" dirty="0">
                <a:solidFill>
                  <a:srgbClr val="C00000"/>
                </a:solidFill>
              </a:rPr>
              <a:t>drug</a:t>
            </a:r>
            <a:r>
              <a:rPr lang="en-US" altLang="en-US" sz="2000" dirty="0"/>
              <a:t> is identified by a unique drug code and has a name associated with it. (15) A </a:t>
            </a:r>
            <a:r>
              <a:rPr lang="en-US" altLang="en-US" sz="2000" dirty="0">
                <a:solidFill>
                  <a:srgbClr val="C00000"/>
                </a:solidFill>
              </a:rPr>
              <a:t>drug</a:t>
            </a:r>
            <a:r>
              <a:rPr lang="en-US" altLang="en-US" sz="2000" dirty="0"/>
              <a:t> may be prescribed to several patients.</a:t>
            </a:r>
          </a:p>
        </p:txBody>
      </p:sp>
    </p:spTree>
    <p:extLst>
      <p:ext uri="{BB962C8B-B14F-4D97-AF65-F5344CB8AC3E}">
        <p14:creationId xmlns:p14="http://schemas.microsoft.com/office/powerpoint/2010/main" val="3358990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a:t>
            </a:r>
            <a:r>
              <a:rPr lang="en-US" altLang="en-US" sz="2000" dirty="0">
                <a:solidFill>
                  <a:srgbClr val="C00000"/>
                </a:solidFill>
              </a:rPr>
              <a:t>unique drug code and has a name</a:t>
            </a:r>
            <a:r>
              <a:rPr lang="en-US" altLang="en-US" sz="2000" dirty="0"/>
              <a:t> associated with it. (15) A drug may be prescribed to several patients.</a:t>
            </a:r>
          </a:p>
        </p:txBody>
      </p:sp>
    </p:spTree>
    <p:extLst>
      <p:ext uri="{BB962C8B-B14F-4D97-AF65-F5344CB8AC3E}">
        <p14:creationId xmlns:p14="http://schemas.microsoft.com/office/powerpoint/2010/main" val="335899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zh-CN" sz="2800" dirty="0"/>
              <a:t>COVID-19</a:t>
            </a:r>
            <a:r>
              <a:rPr lang="zh-CN" altLang="en-US" sz="2800" dirty="0"/>
              <a:t> </a:t>
            </a:r>
            <a:r>
              <a:rPr lang="en-US" altLang="en-US" sz="2800" dirty="0"/>
              <a:t>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a:t>
            </a:r>
            <a:r>
              <a:rPr lang="en-US" altLang="en-US" sz="2000" b="1" dirty="0">
                <a:solidFill>
                  <a:srgbClr val="FF0000"/>
                </a:solidFill>
              </a:rPr>
              <a:t>(1)The COVID-19</a:t>
            </a:r>
            <a:r>
              <a:rPr lang="zh-CN" altLang="en-US" sz="2000" b="1" dirty="0">
                <a:solidFill>
                  <a:srgbClr val="FF0000"/>
                </a:solidFill>
              </a:rPr>
              <a:t> </a:t>
            </a:r>
            <a:r>
              <a:rPr lang="en-US" altLang="en-US" sz="2000" b="1" dirty="0">
                <a:solidFill>
                  <a:srgbClr val="FF0000"/>
                </a:solidFill>
              </a:rPr>
              <a:t>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4235080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a:lnSpc>
                <a:spcPct val="80000"/>
              </a:lnSpc>
            </a:pPr>
            <a:r>
              <a:rPr lang="en-US" altLang="en-US" sz="4000" dirty="0"/>
              <a:t>Possible entity types with their attributes: </a:t>
            </a:r>
          </a:p>
        </p:txBody>
      </p:sp>
      <p:sp>
        <p:nvSpPr>
          <p:cNvPr id="37891" name="Rectangle 3"/>
          <p:cNvSpPr>
            <a:spLocks noGrp="1" noChangeArrowheads="1"/>
          </p:cNvSpPr>
          <p:nvPr>
            <p:ph idx="1"/>
          </p:nvPr>
        </p:nvSpPr>
        <p:spPr>
          <a:xfrm>
            <a:off x="990600" y="1523999"/>
            <a:ext cx="7848600" cy="4577697"/>
          </a:xfrm>
        </p:spPr>
        <p:txBody>
          <a:bodyPr>
            <a:normAutofit lnSpcReduction="10000"/>
          </a:bodyPr>
          <a:lstStyle/>
          <a:p>
            <a:pPr eaLnBrk="1" hangingPunct="1">
              <a:lnSpc>
                <a:spcPct val="80000"/>
              </a:lnSpc>
            </a:pPr>
            <a:r>
              <a:rPr lang="en-US" altLang="en-US" sz="2000" dirty="0"/>
              <a:t>Hospital Entity. </a:t>
            </a:r>
          </a:p>
          <a:p>
            <a:pPr lvl="1" eaLnBrk="1" hangingPunct="1">
              <a:lnSpc>
                <a:spcPct val="80000"/>
              </a:lnSpc>
            </a:pPr>
            <a:r>
              <a:rPr lang="en-US" altLang="en-US" sz="1800" dirty="0"/>
              <a:t>It’s attributes:  Name, Address, Tel _no s.</a:t>
            </a:r>
          </a:p>
          <a:p>
            <a:pPr lvl="1" eaLnBrk="1" hangingPunct="1">
              <a:lnSpc>
                <a:spcPct val="80000"/>
              </a:lnSpc>
              <a:buFontTx/>
              <a:buNone/>
            </a:pPr>
            <a:r>
              <a:rPr lang="en-US" altLang="en-US" sz="1800" dirty="0"/>
              <a:t>			</a:t>
            </a:r>
          </a:p>
          <a:p>
            <a:pPr eaLnBrk="1" hangingPunct="1">
              <a:lnSpc>
                <a:spcPct val="80000"/>
              </a:lnSpc>
            </a:pPr>
            <a:r>
              <a:rPr lang="en-US" altLang="en-US" sz="2000" dirty="0"/>
              <a:t>Ward Entity.	</a:t>
            </a:r>
          </a:p>
          <a:p>
            <a:pPr lvl="1" eaLnBrk="1" hangingPunct="1">
              <a:lnSpc>
                <a:spcPct val="80000"/>
              </a:lnSpc>
            </a:pPr>
            <a:r>
              <a:rPr lang="en-US" altLang="en-US" sz="1800" dirty="0"/>
              <a:t>It’s attributes:  </a:t>
            </a:r>
            <a:r>
              <a:rPr lang="en-US" altLang="en-US" sz="1800" dirty="0" err="1"/>
              <a:t>Ward_No</a:t>
            </a:r>
            <a:r>
              <a:rPr lang="en-US" altLang="en-US" sz="1800" dirty="0"/>
              <a:t>, Ward Name.</a:t>
            </a:r>
          </a:p>
          <a:p>
            <a:pPr lvl="1" eaLnBrk="1" hangingPunct="1">
              <a:lnSpc>
                <a:spcPct val="80000"/>
              </a:lnSpc>
              <a:buFontTx/>
              <a:buNone/>
            </a:pPr>
            <a:r>
              <a:rPr lang="en-US" altLang="en-US" sz="1800" dirty="0"/>
              <a:t>			</a:t>
            </a:r>
          </a:p>
          <a:p>
            <a:pPr eaLnBrk="1" hangingPunct="1">
              <a:lnSpc>
                <a:spcPct val="80000"/>
              </a:lnSpc>
            </a:pPr>
            <a:r>
              <a:rPr lang="en-US" altLang="en-US" sz="2000" dirty="0"/>
              <a:t>Consultant Entity.	</a:t>
            </a:r>
          </a:p>
          <a:p>
            <a:pPr lvl="1" eaLnBrk="1" hangingPunct="1">
              <a:lnSpc>
                <a:spcPct val="80000"/>
              </a:lnSpc>
            </a:pPr>
            <a:r>
              <a:rPr lang="en-US" altLang="en-US" sz="1800" dirty="0"/>
              <a:t>It’s attributes:  Consultant Id, Title, Name, Qualifications, Salary.		</a:t>
            </a:r>
          </a:p>
          <a:p>
            <a:pPr eaLnBrk="1" hangingPunct="1">
              <a:lnSpc>
                <a:spcPct val="80000"/>
              </a:lnSpc>
            </a:pPr>
            <a:r>
              <a:rPr lang="en-US" altLang="en-US" sz="2000" dirty="0"/>
              <a:t>Patient Entity.</a:t>
            </a:r>
          </a:p>
          <a:p>
            <a:pPr lvl="1" eaLnBrk="1" hangingPunct="1">
              <a:lnSpc>
                <a:spcPct val="80000"/>
              </a:lnSpc>
            </a:pPr>
            <a:r>
              <a:rPr lang="en-US" altLang="en-US" sz="1800" dirty="0"/>
              <a:t>It’s attributes:  </a:t>
            </a:r>
            <a:r>
              <a:rPr lang="en-US" altLang="en-US" sz="1800" dirty="0" err="1"/>
              <a:t>Patient_Code</a:t>
            </a:r>
            <a:r>
              <a:rPr lang="en-US" altLang="en-US" sz="1800" dirty="0"/>
              <a:t>, Name, Address.	</a:t>
            </a:r>
          </a:p>
          <a:p>
            <a:pPr lvl="1" eaLnBrk="1" hangingPunct="1">
              <a:lnSpc>
                <a:spcPct val="80000"/>
              </a:lnSpc>
              <a:buFontTx/>
              <a:buNone/>
            </a:pPr>
            <a:r>
              <a:rPr lang="en-US" altLang="en-US" sz="1800" dirty="0"/>
              <a:t>	</a:t>
            </a:r>
          </a:p>
          <a:p>
            <a:pPr eaLnBrk="1" hangingPunct="1">
              <a:lnSpc>
                <a:spcPct val="80000"/>
              </a:lnSpc>
            </a:pPr>
            <a:r>
              <a:rPr lang="en-US" altLang="en-US" sz="2000" dirty="0"/>
              <a:t>Drug Entity.</a:t>
            </a:r>
          </a:p>
          <a:p>
            <a:pPr lvl="1" eaLnBrk="1" hangingPunct="1">
              <a:lnSpc>
                <a:spcPct val="80000"/>
              </a:lnSpc>
            </a:pPr>
            <a:r>
              <a:rPr lang="en-US" altLang="en-US" sz="1800" dirty="0"/>
              <a:t>It’s attributes:  </a:t>
            </a:r>
            <a:r>
              <a:rPr lang="en-US" altLang="en-US" sz="1800" dirty="0" err="1"/>
              <a:t>Drug_Code</a:t>
            </a:r>
            <a:r>
              <a:rPr lang="en-US" altLang="en-US" sz="1800" dirty="0"/>
              <a:t>, Name.	</a:t>
            </a:r>
            <a:r>
              <a:rPr lang="en-GB" altLang="en-US" sz="1800" dirty="0"/>
              <a:t> </a:t>
            </a:r>
          </a:p>
        </p:txBody>
      </p:sp>
    </p:spTree>
    <p:extLst>
      <p:ext uri="{BB962C8B-B14F-4D97-AF65-F5344CB8AC3E}">
        <p14:creationId xmlns:p14="http://schemas.microsoft.com/office/powerpoint/2010/main" val="204080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altLang="en-US" sz="4000" dirty="0"/>
              <a:t>Possible entity types with their attributes: </a:t>
            </a:r>
            <a:endParaRPr lang="en-GB" altLang="en-US" sz="4000" b="1" dirty="0">
              <a:solidFill>
                <a:schemeClr val="hlink"/>
              </a:solidFill>
            </a:endParaRPr>
          </a:p>
        </p:txBody>
      </p:sp>
      <p:sp>
        <p:nvSpPr>
          <p:cNvPr id="39939" name="Rectangle 3"/>
          <p:cNvSpPr>
            <a:spLocks noGrp="1" noChangeArrowheads="1"/>
          </p:cNvSpPr>
          <p:nvPr>
            <p:ph idx="1"/>
          </p:nvPr>
        </p:nvSpPr>
        <p:spPr/>
        <p:txBody>
          <a:bodyPr>
            <a:normAutofit fontScale="62500" lnSpcReduction="20000"/>
          </a:bodyPr>
          <a:lstStyle/>
          <a:p>
            <a:pPr eaLnBrk="1" hangingPunct="1">
              <a:buFontTx/>
              <a:buNone/>
            </a:pPr>
            <a:r>
              <a:rPr lang="en-US" altLang="en-US" sz="2800" b="1" dirty="0"/>
              <a:t>Note : </a:t>
            </a:r>
          </a:p>
          <a:p>
            <a:pPr lvl="1" eaLnBrk="1" hangingPunct="1"/>
            <a:r>
              <a:rPr lang="en-US" altLang="en-US" sz="2400" b="1" dirty="0"/>
              <a:t>Qualifications</a:t>
            </a:r>
            <a:r>
              <a:rPr lang="en-US" altLang="en-US" sz="2400" dirty="0"/>
              <a:t> attribute of the </a:t>
            </a:r>
            <a:r>
              <a:rPr lang="en-US" altLang="en-US" sz="2400" b="1" dirty="0"/>
              <a:t>consultant</a:t>
            </a:r>
            <a:r>
              <a:rPr lang="en-US" altLang="en-US" sz="2400" dirty="0"/>
              <a:t> entity can be a new entity type.</a:t>
            </a:r>
          </a:p>
          <a:p>
            <a:pPr lvl="1" eaLnBrk="1" hangingPunct="1"/>
            <a:r>
              <a:rPr lang="en-US" altLang="en-US" sz="2400" b="1" dirty="0"/>
              <a:t>Telephone numbers</a:t>
            </a:r>
            <a:r>
              <a:rPr lang="en-US" altLang="en-US" sz="2400" dirty="0"/>
              <a:t> attribute of the hospital Entity can be a new entity type.</a:t>
            </a:r>
          </a:p>
          <a:p>
            <a:pPr eaLnBrk="1" hangingPunct="1"/>
            <a:r>
              <a:rPr lang="en-US" altLang="en-US" sz="2800" b="1" dirty="0"/>
              <a:t>Each entity type should:</a:t>
            </a:r>
          </a:p>
          <a:p>
            <a:pPr lvl="1" eaLnBrk="1" hangingPunct="1"/>
            <a:r>
              <a:rPr lang="en-US" altLang="en-US" sz="2400" b="1" dirty="0"/>
              <a:t>Be important and significant </a:t>
            </a:r>
          </a:p>
          <a:p>
            <a:pPr lvl="1" eaLnBrk="1" hangingPunct="1"/>
            <a:r>
              <a:rPr lang="en-US" altLang="en-US" sz="2400" b="1" dirty="0"/>
              <a:t>Have a unique identifier </a:t>
            </a:r>
          </a:p>
          <a:p>
            <a:pPr lvl="1" eaLnBrk="1" hangingPunct="1"/>
            <a:r>
              <a:rPr lang="en-US" altLang="en-US" sz="2400" b="1" dirty="0"/>
              <a:t>Have one or multiple attributes  </a:t>
            </a:r>
          </a:p>
          <a:p>
            <a:pPr lvl="1" eaLnBrk="1" hangingPunct="1"/>
            <a:r>
              <a:rPr lang="en-US" altLang="en-US" sz="2400" b="1" dirty="0">
                <a:solidFill>
                  <a:srgbClr val="C00000"/>
                </a:solidFill>
              </a:rPr>
              <a:t>Have multiple occurrences</a:t>
            </a:r>
            <a:endParaRPr lang="en-GB" altLang="en-US" sz="2400" b="1" dirty="0">
              <a:solidFill>
                <a:srgbClr val="C00000"/>
              </a:solidFill>
            </a:endParaRPr>
          </a:p>
          <a:p>
            <a:pPr lvl="1" eaLnBrk="1" hangingPunct="1">
              <a:buFontTx/>
              <a:buNone/>
            </a:pPr>
            <a:endParaRPr lang="en-US" altLang="en-US" sz="2400" dirty="0"/>
          </a:p>
        </p:txBody>
      </p:sp>
    </p:spTree>
    <p:extLst>
      <p:ext uri="{BB962C8B-B14F-4D97-AF65-F5344CB8AC3E}">
        <p14:creationId xmlns:p14="http://schemas.microsoft.com/office/powerpoint/2010/main" val="1737766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ltLang="en-US" sz="4000" dirty="0"/>
              <a:t>Diagrammatic View</a:t>
            </a:r>
            <a:br>
              <a:rPr lang="en-US" altLang="en-US" sz="4000" dirty="0"/>
            </a:br>
            <a:r>
              <a:rPr lang="en-US" altLang="en-US" sz="4000" dirty="0"/>
              <a:t>Possible entity types</a:t>
            </a:r>
            <a:endParaRPr lang="en-GB" altLang="en-US" sz="4000" b="1" dirty="0">
              <a:solidFill>
                <a:schemeClr val="hlink"/>
              </a:solidFill>
            </a:endParaRPr>
          </a:p>
        </p:txBody>
      </p:sp>
      <p:sp>
        <p:nvSpPr>
          <p:cNvPr id="3" name="TextBox 2"/>
          <p:cNvSpPr txBox="1"/>
          <p:nvPr/>
        </p:nvSpPr>
        <p:spPr>
          <a:xfrm>
            <a:off x="165155" y="1419497"/>
            <a:ext cx="8869854" cy="707886"/>
          </a:xfrm>
          <a:prstGeom prst="rect">
            <a:avLst/>
          </a:prstGeom>
          <a:noFill/>
        </p:spPr>
        <p:txBody>
          <a:bodyPr wrap="square" rtlCol="0">
            <a:spAutoFit/>
          </a:bodyPr>
          <a:lstStyle/>
          <a:p>
            <a:pPr algn="l"/>
            <a:r>
              <a:rPr lang="en-GB" dirty="0"/>
              <a:t>The diagram shows the attributes within the rectangle. It underlines the primary key attributes</a:t>
            </a:r>
          </a:p>
        </p:txBody>
      </p:sp>
      <p:sp>
        <p:nvSpPr>
          <p:cNvPr id="10" name="AutoShape 40"/>
          <p:cNvSpPr>
            <a:spLocks noChangeAspect="1" noChangeArrowheads="1"/>
          </p:cNvSpPr>
          <p:nvPr/>
        </p:nvSpPr>
        <p:spPr bwMode="auto">
          <a:xfrm>
            <a:off x="9035009" y="560070"/>
            <a:ext cx="7056438"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1" name="Text Box 41"/>
          <p:cNvSpPr txBox="1">
            <a:spLocks noChangeArrowheads="1"/>
          </p:cNvSpPr>
          <p:nvPr/>
        </p:nvSpPr>
        <p:spPr bwMode="auto">
          <a:xfrm>
            <a:off x="1204075" y="2942590"/>
            <a:ext cx="1006565" cy="1016635"/>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HOSPITAL</a:t>
            </a:r>
          </a:p>
          <a:p>
            <a:pPr eaLnBrk="1" hangingPunct="1"/>
            <a:r>
              <a:rPr lang="en-GB" altLang="en-US" sz="1100" u="sng" dirty="0"/>
              <a:t>Name</a:t>
            </a:r>
          </a:p>
          <a:p>
            <a:pPr eaLnBrk="1" hangingPunct="1"/>
            <a:r>
              <a:rPr lang="en-GB" altLang="en-US" sz="1100" dirty="0"/>
              <a:t>Address</a:t>
            </a:r>
          </a:p>
          <a:p>
            <a:pPr eaLnBrk="1" hangingPunct="1"/>
            <a:r>
              <a:rPr lang="en-GB" altLang="en-US" sz="1100" dirty="0"/>
              <a:t>Tel No s</a:t>
            </a:r>
            <a:endParaRPr lang="en-GB" altLang="en-US" dirty="0"/>
          </a:p>
        </p:txBody>
      </p:sp>
      <p:sp>
        <p:nvSpPr>
          <p:cNvPr id="12" name="Text Box 42"/>
          <p:cNvSpPr txBox="1">
            <a:spLocks noChangeArrowheads="1"/>
          </p:cNvSpPr>
          <p:nvPr/>
        </p:nvSpPr>
        <p:spPr bwMode="auto">
          <a:xfrm>
            <a:off x="6316585" y="2627630"/>
            <a:ext cx="1132385" cy="799465"/>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p>
          <a:p>
            <a:pPr eaLnBrk="1" hangingPunct="1"/>
            <a:r>
              <a:rPr lang="en-GB" altLang="en-US" sz="1200"/>
              <a:t>Ward_No</a:t>
            </a:r>
          </a:p>
          <a:p>
            <a:pPr eaLnBrk="1" hangingPunct="1"/>
            <a:r>
              <a:rPr lang="en-GB" altLang="en-US" sz="1200"/>
              <a:t>Name</a:t>
            </a:r>
            <a:endParaRPr lang="en-GB" altLang="en-US"/>
          </a:p>
        </p:txBody>
      </p:sp>
      <p:sp>
        <p:nvSpPr>
          <p:cNvPr id="13" name="Text Box 43"/>
          <p:cNvSpPr txBox="1">
            <a:spLocks noChangeArrowheads="1"/>
          </p:cNvSpPr>
          <p:nvPr/>
        </p:nvSpPr>
        <p:spPr bwMode="auto">
          <a:xfrm>
            <a:off x="4131501" y="5158105"/>
            <a:ext cx="1132385" cy="1171575"/>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PATIENT</a:t>
            </a:r>
          </a:p>
          <a:p>
            <a:pPr algn="ctr" eaLnBrk="1" hangingPunct="1"/>
            <a:r>
              <a:rPr lang="en-GB" altLang="en-US" sz="1200" u="sng" dirty="0"/>
              <a:t>Patient Code</a:t>
            </a:r>
          </a:p>
          <a:p>
            <a:pPr eaLnBrk="1" hangingPunct="1"/>
            <a:r>
              <a:rPr lang="en-GB" altLang="en-US" sz="1200" dirty="0"/>
              <a:t>Name</a:t>
            </a:r>
          </a:p>
          <a:p>
            <a:pPr eaLnBrk="1" hangingPunct="1"/>
            <a:r>
              <a:rPr lang="en-GB" altLang="en-US" sz="1200" dirty="0" err="1"/>
              <a:t>Adress</a:t>
            </a:r>
            <a:endParaRPr lang="en-GB" altLang="en-US" dirty="0"/>
          </a:p>
        </p:txBody>
      </p:sp>
      <p:sp>
        <p:nvSpPr>
          <p:cNvPr id="18" name="Text Box 48"/>
          <p:cNvSpPr txBox="1">
            <a:spLocks noChangeArrowheads="1"/>
          </p:cNvSpPr>
          <p:nvPr/>
        </p:nvSpPr>
        <p:spPr bwMode="auto">
          <a:xfrm>
            <a:off x="952434" y="5012055"/>
            <a:ext cx="1258206" cy="1513205"/>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r>
              <a:rPr lang="en-GB" altLang="en-US" sz="1100" u="sng"/>
              <a:t>Consultant ID</a:t>
            </a:r>
          </a:p>
          <a:p>
            <a:pPr eaLnBrk="1" hangingPunct="1"/>
            <a:r>
              <a:rPr lang="en-GB" altLang="en-US" sz="1100"/>
              <a:t>Title</a:t>
            </a:r>
          </a:p>
          <a:p>
            <a:pPr eaLnBrk="1" hangingPunct="1"/>
            <a:r>
              <a:rPr lang="en-GB" altLang="en-US" sz="1100"/>
              <a:t>Name</a:t>
            </a:r>
          </a:p>
          <a:p>
            <a:pPr eaLnBrk="1" hangingPunct="1"/>
            <a:r>
              <a:rPr lang="en-GB" altLang="en-US" sz="1100"/>
              <a:t>Qualifications</a:t>
            </a:r>
          </a:p>
          <a:p>
            <a:pPr eaLnBrk="1" hangingPunct="1"/>
            <a:r>
              <a:rPr lang="en-GB" altLang="en-US" sz="1100"/>
              <a:t>Salary</a:t>
            </a:r>
          </a:p>
          <a:p>
            <a:pPr eaLnBrk="1" hangingPunct="1"/>
            <a:endParaRPr lang="en-GB" altLang="en-US"/>
          </a:p>
        </p:txBody>
      </p:sp>
      <p:sp>
        <p:nvSpPr>
          <p:cNvPr id="24" name="Text Box 57"/>
          <p:cNvSpPr txBox="1">
            <a:spLocks noChangeArrowheads="1"/>
          </p:cNvSpPr>
          <p:nvPr/>
        </p:nvSpPr>
        <p:spPr bwMode="auto">
          <a:xfrm>
            <a:off x="6659796" y="4744084"/>
            <a:ext cx="1132385" cy="999807"/>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DRUG</a:t>
            </a:r>
          </a:p>
          <a:p>
            <a:pPr eaLnBrk="1" hangingPunct="1"/>
            <a:r>
              <a:rPr lang="en-GB" altLang="en-US" sz="1200" u="sng" dirty="0" err="1"/>
              <a:t>Drug_Code</a:t>
            </a:r>
            <a:endParaRPr lang="en-GB" altLang="en-US" sz="1200" u="sng" dirty="0"/>
          </a:p>
          <a:p>
            <a:pPr eaLnBrk="1" hangingPunct="1"/>
            <a:r>
              <a:rPr lang="en-GB" altLang="en-US" sz="1200" dirty="0"/>
              <a:t>Name</a:t>
            </a:r>
            <a:endParaRPr lang="en-GB" altLang="en-US" dirty="0"/>
          </a:p>
        </p:txBody>
      </p:sp>
    </p:spTree>
    <p:extLst>
      <p:ext uri="{BB962C8B-B14F-4D97-AF65-F5344CB8AC3E}">
        <p14:creationId xmlns:p14="http://schemas.microsoft.com/office/powerpoint/2010/main" val="3035938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ltLang="en-US" sz="4000" dirty="0"/>
              <a:t>Diagrammatic View</a:t>
            </a:r>
            <a:br>
              <a:rPr lang="en-US" altLang="en-US" sz="4000" dirty="0"/>
            </a:br>
            <a:r>
              <a:rPr lang="en-US" altLang="en-US" sz="4000" dirty="0"/>
              <a:t>Possible entity types</a:t>
            </a:r>
            <a:endParaRPr lang="en-GB" altLang="en-US" sz="4000" b="1" dirty="0">
              <a:solidFill>
                <a:schemeClr val="hlink"/>
              </a:solidFill>
            </a:endParaRPr>
          </a:p>
        </p:txBody>
      </p:sp>
      <p:sp>
        <p:nvSpPr>
          <p:cNvPr id="40964" name="Text Box 4"/>
          <p:cNvSpPr txBox="1">
            <a:spLocks noChangeArrowheads="1"/>
          </p:cNvSpPr>
          <p:nvPr/>
        </p:nvSpPr>
        <p:spPr bwMode="auto">
          <a:xfrm>
            <a:off x="1258888" y="2924175"/>
            <a:ext cx="1028700" cy="3429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HOSPITAL</a:t>
            </a:r>
            <a:endParaRPr lang="en-GB" altLang="en-US" dirty="0"/>
          </a:p>
        </p:txBody>
      </p:sp>
      <p:sp>
        <p:nvSpPr>
          <p:cNvPr id="40965" name="Text Box 5"/>
          <p:cNvSpPr txBox="1">
            <a:spLocks noChangeArrowheads="1"/>
          </p:cNvSpPr>
          <p:nvPr/>
        </p:nvSpPr>
        <p:spPr bwMode="auto">
          <a:xfrm>
            <a:off x="6300788" y="263683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endParaRPr lang="en-GB" altLang="en-US"/>
          </a:p>
        </p:txBody>
      </p:sp>
      <p:sp>
        <p:nvSpPr>
          <p:cNvPr id="40966" name="Text Box 6"/>
          <p:cNvSpPr txBox="1">
            <a:spLocks noChangeArrowheads="1"/>
          </p:cNvSpPr>
          <p:nvPr/>
        </p:nvSpPr>
        <p:spPr bwMode="auto">
          <a:xfrm>
            <a:off x="4140200" y="515778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endParaRPr lang="en-GB" altLang="en-US"/>
          </a:p>
        </p:txBody>
      </p:sp>
      <p:sp>
        <p:nvSpPr>
          <p:cNvPr id="40967" name="Text Box 7"/>
          <p:cNvSpPr txBox="1">
            <a:spLocks noChangeArrowheads="1"/>
          </p:cNvSpPr>
          <p:nvPr/>
        </p:nvSpPr>
        <p:spPr bwMode="auto">
          <a:xfrm>
            <a:off x="971550" y="5013325"/>
            <a:ext cx="1512888"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endParaRPr lang="en-GB" altLang="en-US"/>
          </a:p>
        </p:txBody>
      </p:sp>
      <p:sp>
        <p:nvSpPr>
          <p:cNvPr id="40968" name="Text Box 8"/>
          <p:cNvSpPr txBox="1">
            <a:spLocks noChangeArrowheads="1"/>
          </p:cNvSpPr>
          <p:nvPr/>
        </p:nvSpPr>
        <p:spPr bwMode="auto">
          <a:xfrm>
            <a:off x="6659563" y="4724400"/>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endParaRPr lang="en-GB" altLang="en-US"/>
          </a:p>
        </p:txBody>
      </p:sp>
      <p:sp>
        <p:nvSpPr>
          <p:cNvPr id="3" name="TextBox 2"/>
          <p:cNvSpPr txBox="1"/>
          <p:nvPr/>
        </p:nvSpPr>
        <p:spPr>
          <a:xfrm>
            <a:off x="121192" y="1419497"/>
            <a:ext cx="8954441" cy="707886"/>
          </a:xfrm>
          <a:prstGeom prst="rect">
            <a:avLst/>
          </a:prstGeom>
          <a:noFill/>
        </p:spPr>
        <p:txBody>
          <a:bodyPr wrap="square" rtlCol="0">
            <a:spAutoFit/>
          </a:bodyPr>
          <a:lstStyle/>
          <a:p>
            <a:pPr algn="l"/>
            <a:r>
              <a:rPr lang="en-GB" dirty="0"/>
              <a:t>Please note that this diagram doesn’t show the attributes of the entities for clarity reason in the slide.  </a:t>
            </a:r>
          </a:p>
        </p:txBody>
      </p:sp>
    </p:spTree>
    <p:extLst>
      <p:ext uri="{BB962C8B-B14F-4D97-AF65-F5344CB8AC3E}">
        <p14:creationId xmlns:p14="http://schemas.microsoft.com/office/powerpoint/2010/main" val="2854770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Autofit/>
          </a:bodyPr>
          <a:lstStyle/>
          <a:p>
            <a:r>
              <a:rPr lang="en-GB" altLang="en-US" sz="3200" dirty="0"/>
              <a:t>Database Design </a:t>
            </a:r>
            <a:br>
              <a:rPr lang="en-GB" altLang="en-US" sz="3200" dirty="0"/>
            </a:br>
            <a:r>
              <a:rPr lang="en-US" altLang="en-US" sz="2400" dirty="0"/>
              <a:t>Step 2) Identify and </a:t>
            </a:r>
            <a:r>
              <a:rPr lang="en-US" altLang="en-US" sz="2400" dirty="0" err="1"/>
              <a:t>Categorise</a:t>
            </a:r>
            <a:r>
              <a:rPr lang="en-US" altLang="en-US" sz="2400" dirty="0"/>
              <a:t> Relationship Types </a:t>
            </a:r>
          </a:p>
        </p:txBody>
      </p:sp>
      <p:sp>
        <p:nvSpPr>
          <p:cNvPr id="40964" name="Text Box 4"/>
          <p:cNvSpPr txBox="1">
            <a:spLocks noChangeArrowheads="1"/>
          </p:cNvSpPr>
          <p:nvPr/>
        </p:nvSpPr>
        <p:spPr bwMode="auto">
          <a:xfrm>
            <a:off x="1258888" y="2924175"/>
            <a:ext cx="1028700" cy="3429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HOSPITAL</a:t>
            </a:r>
            <a:endParaRPr lang="en-GB" altLang="en-US"/>
          </a:p>
        </p:txBody>
      </p:sp>
      <p:sp>
        <p:nvSpPr>
          <p:cNvPr id="40965" name="Text Box 5"/>
          <p:cNvSpPr txBox="1">
            <a:spLocks noChangeArrowheads="1"/>
          </p:cNvSpPr>
          <p:nvPr/>
        </p:nvSpPr>
        <p:spPr bwMode="auto">
          <a:xfrm>
            <a:off x="6300788" y="263683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endParaRPr lang="en-GB" altLang="en-US"/>
          </a:p>
        </p:txBody>
      </p:sp>
      <p:sp>
        <p:nvSpPr>
          <p:cNvPr id="40966" name="Text Box 6"/>
          <p:cNvSpPr txBox="1">
            <a:spLocks noChangeArrowheads="1"/>
          </p:cNvSpPr>
          <p:nvPr/>
        </p:nvSpPr>
        <p:spPr bwMode="auto">
          <a:xfrm>
            <a:off x="4140200" y="515778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endParaRPr lang="en-GB" altLang="en-US"/>
          </a:p>
        </p:txBody>
      </p:sp>
      <p:sp>
        <p:nvSpPr>
          <p:cNvPr id="40967" name="Text Box 7"/>
          <p:cNvSpPr txBox="1">
            <a:spLocks noChangeArrowheads="1"/>
          </p:cNvSpPr>
          <p:nvPr/>
        </p:nvSpPr>
        <p:spPr bwMode="auto">
          <a:xfrm>
            <a:off x="971550" y="5013325"/>
            <a:ext cx="1512888"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endParaRPr lang="en-GB" altLang="en-US"/>
          </a:p>
        </p:txBody>
      </p:sp>
      <p:sp>
        <p:nvSpPr>
          <p:cNvPr id="40968" name="Text Box 8"/>
          <p:cNvSpPr txBox="1">
            <a:spLocks noChangeArrowheads="1"/>
          </p:cNvSpPr>
          <p:nvPr/>
        </p:nvSpPr>
        <p:spPr bwMode="auto">
          <a:xfrm>
            <a:off x="6659563" y="4724400"/>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endParaRPr lang="en-GB" altLang="en-US"/>
          </a:p>
        </p:txBody>
      </p:sp>
    </p:spTree>
    <p:extLst>
      <p:ext uri="{BB962C8B-B14F-4D97-AF65-F5344CB8AC3E}">
        <p14:creationId xmlns:p14="http://schemas.microsoft.com/office/powerpoint/2010/main" val="4283591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a:t>
            </a:r>
            <a:r>
              <a:rPr lang="en-US" altLang="en-US" sz="2000" dirty="0">
                <a:solidFill>
                  <a:srgbClr val="C00000"/>
                </a:solidFill>
              </a:rPr>
              <a:t>3)A hospital may administer several wards and, of course, a ward is only administered by one hospital.</a:t>
            </a:r>
            <a:r>
              <a:rPr lang="en-US" altLang="en-US" sz="2000" dirty="0"/>
              <a:t>(4)Each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2107063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sz="2800" dirty="0"/>
              <a:t>Identify and </a:t>
            </a:r>
            <a:r>
              <a:rPr lang="en-US" altLang="en-US" sz="2800" dirty="0" err="1"/>
              <a:t>Categorise</a:t>
            </a:r>
            <a:r>
              <a:rPr lang="en-US" altLang="en-US" sz="2800" dirty="0"/>
              <a:t> Relationship Types</a:t>
            </a:r>
            <a:endParaRPr lang="en-GB" altLang="en-US" sz="2800" b="1" dirty="0">
              <a:solidFill>
                <a:schemeClr val="hlink"/>
              </a:solidFill>
            </a:endParaRPr>
          </a:p>
        </p:txBody>
      </p:sp>
      <p:sp>
        <p:nvSpPr>
          <p:cNvPr id="41988" name="Text Box 4"/>
          <p:cNvSpPr txBox="1">
            <a:spLocks noChangeArrowheads="1"/>
          </p:cNvSpPr>
          <p:nvPr/>
        </p:nvSpPr>
        <p:spPr bwMode="auto">
          <a:xfrm>
            <a:off x="1258888" y="2924175"/>
            <a:ext cx="1028700" cy="3429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HOSPITAL</a:t>
            </a:r>
            <a:endParaRPr lang="en-GB" altLang="en-US"/>
          </a:p>
        </p:txBody>
      </p:sp>
      <p:sp>
        <p:nvSpPr>
          <p:cNvPr id="41989" name="Text Box 5"/>
          <p:cNvSpPr txBox="1">
            <a:spLocks noChangeArrowheads="1"/>
          </p:cNvSpPr>
          <p:nvPr/>
        </p:nvSpPr>
        <p:spPr bwMode="auto">
          <a:xfrm>
            <a:off x="6300788" y="263683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endParaRPr lang="en-GB" altLang="en-US"/>
          </a:p>
        </p:txBody>
      </p:sp>
      <p:sp>
        <p:nvSpPr>
          <p:cNvPr id="41990" name="Text Box 11"/>
          <p:cNvSpPr txBox="1">
            <a:spLocks noChangeArrowheads="1"/>
          </p:cNvSpPr>
          <p:nvPr/>
        </p:nvSpPr>
        <p:spPr bwMode="auto">
          <a:xfrm>
            <a:off x="4140200" y="602138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endParaRPr lang="en-GB" altLang="en-US"/>
          </a:p>
        </p:txBody>
      </p:sp>
      <p:sp>
        <p:nvSpPr>
          <p:cNvPr id="41991" name="Text Box 12"/>
          <p:cNvSpPr txBox="1">
            <a:spLocks noChangeArrowheads="1"/>
          </p:cNvSpPr>
          <p:nvPr/>
        </p:nvSpPr>
        <p:spPr bwMode="auto">
          <a:xfrm>
            <a:off x="971550" y="5013325"/>
            <a:ext cx="1512888"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endParaRPr lang="en-GB" altLang="en-US"/>
          </a:p>
        </p:txBody>
      </p:sp>
      <p:sp>
        <p:nvSpPr>
          <p:cNvPr id="41992" name="Text Box 21"/>
          <p:cNvSpPr txBox="1">
            <a:spLocks noChangeArrowheads="1"/>
          </p:cNvSpPr>
          <p:nvPr/>
        </p:nvSpPr>
        <p:spPr bwMode="auto">
          <a:xfrm>
            <a:off x="6659563" y="4724400"/>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endParaRPr lang="en-GB" altLang="en-US"/>
          </a:p>
        </p:txBody>
      </p:sp>
      <p:cxnSp>
        <p:nvCxnSpPr>
          <p:cNvPr id="41993" name="AutoShape 35"/>
          <p:cNvCxnSpPr>
            <a:cxnSpLocks noChangeShapeType="1"/>
            <a:stCxn id="41988" idx="3"/>
            <a:endCxn id="41989" idx="1"/>
          </p:cNvCxnSpPr>
          <p:nvPr/>
        </p:nvCxnSpPr>
        <p:spPr bwMode="auto">
          <a:xfrm flipV="1">
            <a:off x="2297113" y="2865438"/>
            <a:ext cx="3994150" cy="230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47"/>
          <p:cNvSpPr txBox="1">
            <a:spLocks noChangeArrowheads="1"/>
          </p:cNvSpPr>
          <p:nvPr/>
        </p:nvSpPr>
        <p:spPr bwMode="auto">
          <a:xfrm>
            <a:off x="3287623" y="3095399"/>
            <a:ext cx="100656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Tree>
    <p:extLst>
      <p:ext uri="{BB962C8B-B14F-4D97-AF65-F5344CB8AC3E}">
        <p14:creationId xmlns:p14="http://schemas.microsoft.com/office/powerpoint/2010/main" val="3915970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sz="2800" dirty="0"/>
              <a:t>Identify and </a:t>
            </a:r>
            <a:r>
              <a:rPr lang="en-US" altLang="en-US" sz="2800" dirty="0" err="1"/>
              <a:t>Categorise</a:t>
            </a:r>
            <a:r>
              <a:rPr lang="en-US" altLang="en-US" sz="2800" dirty="0"/>
              <a:t> Relationship Types</a:t>
            </a:r>
            <a:endParaRPr lang="en-GB" altLang="en-US" sz="2800" b="1" dirty="0">
              <a:solidFill>
                <a:schemeClr val="hlink"/>
              </a:solidFill>
            </a:endParaRPr>
          </a:p>
        </p:txBody>
      </p:sp>
      <p:sp>
        <p:nvSpPr>
          <p:cNvPr id="41988" name="Text Box 4"/>
          <p:cNvSpPr txBox="1">
            <a:spLocks noChangeArrowheads="1"/>
          </p:cNvSpPr>
          <p:nvPr/>
        </p:nvSpPr>
        <p:spPr bwMode="auto">
          <a:xfrm>
            <a:off x="1258888" y="2924175"/>
            <a:ext cx="1028700" cy="3429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HOSPITAL</a:t>
            </a:r>
            <a:endParaRPr lang="en-GB" altLang="en-US"/>
          </a:p>
        </p:txBody>
      </p:sp>
      <p:sp>
        <p:nvSpPr>
          <p:cNvPr id="41989" name="Text Box 5"/>
          <p:cNvSpPr txBox="1">
            <a:spLocks noChangeArrowheads="1"/>
          </p:cNvSpPr>
          <p:nvPr/>
        </p:nvSpPr>
        <p:spPr bwMode="auto">
          <a:xfrm>
            <a:off x="6300788" y="263683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endParaRPr lang="en-GB" altLang="en-US"/>
          </a:p>
        </p:txBody>
      </p:sp>
      <p:sp>
        <p:nvSpPr>
          <p:cNvPr id="41990" name="Text Box 11"/>
          <p:cNvSpPr txBox="1">
            <a:spLocks noChangeArrowheads="1"/>
          </p:cNvSpPr>
          <p:nvPr/>
        </p:nvSpPr>
        <p:spPr bwMode="auto">
          <a:xfrm>
            <a:off x="4140200" y="602138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endParaRPr lang="en-GB" altLang="en-US"/>
          </a:p>
        </p:txBody>
      </p:sp>
      <p:sp>
        <p:nvSpPr>
          <p:cNvPr id="41991" name="Text Box 12"/>
          <p:cNvSpPr txBox="1">
            <a:spLocks noChangeArrowheads="1"/>
          </p:cNvSpPr>
          <p:nvPr/>
        </p:nvSpPr>
        <p:spPr bwMode="auto">
          <a:xfrm>
            <a:off x="971550" y="5013325"/>
            <a:ext cx="1512888"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endParaRPr lang="en-GB" altLang="en-US"/>
          </a:p>
        </p:txBody>
      </p:sp>
      <p:sp>
        <p:nvSpPr>
          <p:cNvPr id="41992" name="Text Box 21"/>
          <p:cNvSpPr txBox="1">
            <a:spLocks noChangeArrowheads="1"/>
          </p:cNvSpPr>
          <p:nvPr/>
        </p:nvSpPr>
        <p:spPr bwMode="auto">
          <a:xfrm>
            <a:off x="6659563" y="4724400"/>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endParaRPr lang="en-GB" altLang="en-US"/>
          </a:p>
        </p:txBody>
      </p:sp>
      <p:cxnSp>
        <p:nvCxnSpPr>
          <p:cNvPr id="41993" name="AutoShape 35"/>
          <p:cNvCxnSpPr>
            <a:cxnSpLocks noChangeShapeType="1"/>
            <a:stCxn id="41988" idx="3"/>
            <a:endCxn id="41989" idx="1"/>
          </p:cNvCxnSpPr>
          <p:nvPr/>
        </p:nvCxnSpPr>
        <p:spPr bwMode="auto">
          <a:xfrm flipV="1">
            <a:off x="2297113" y="2865438"/>
            <a:ext cx="3994150" cy="230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p:nvPr/>
        </p:nvGrpSpPr>
        <p:grpSpPr>
          <a:xfrm>
            <a:off x="6069874" y="2751909"/>
            <a:ext cx="230914" cy="228622"/>
            <a:chOff x="6069874" y="2751909"/>
            <a:chExt cx="230914" cy="228622"/>
          </a:xfrm>
        </p:grpSpPr>
        <p:cxnSp>
          <p:nvCxnSpPr>
            <p:cNvPr id="3" name="Straight Connector 2"/>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6" name="Text Box 47"/>
          <p:cNvSpPr txBox="1">
            <a:spLocks noChangeArrowheads="1"/>
          </p:cNvSpPr>
          <p:nvPr/>
        </p:nvSpPr>
        <p:spPr bwMode="auto">
          <a:xfrm>
            <a:off x="3287623" y="3095399"/>
            <a:ext cx="100656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Tree>
    <p:extLst>
      <p:ext uri="{BB962C8B-B14F-4D97-AF65-F5344CB8AC3E}">
        <p14:creationId xmlns:p14="http://schemas.microsoft.com/office/powerpoint/2010/main" val="927283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a:t>
            </a:r>
            <a:r>
              <a:rPr lang="en-US" altLang="en-US" sz="2000" dirty="0">
                <a:solidFill>
                  <a:srgbClr val="C00000"/>
                </a:solidFill>
              </a:rPr>
              <a:t>6)A hospital may employ one or more consultants.(7)A consultant is employed by one hospital only.(</a:t>
            </a:r>
            <a:r>
              <a:rPr lang="en-US" altLang="en-US" sz="2000" dirty="0"/>
              <a:t>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1968551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sz="2800" dirty="0"/>
              <a:t>Identify and </a:t>
            </a:r>
            <a:r>
              <a:rPr lang="en-US" altLang="en-US" sz="2800" dirty="0" err="1"/>
              <a:t>Categorise</a:t>
            </a:r>
            <a:r>
              <a:rPr lang="en-US" altLang="en-US" sz="2800" dirty="0"/>
              <a:t> Relationship Types</a:t>
            </a:r>
            <a:endParaRPr lang="en-GB" altLang="en-US" sz="2800" b="1" dirty="0">
              <a:solidFill>
                <a:schemeClr val="hlink"/>
              </a:solidFill>
            </a:endParaRPr>
          </a:p>
        </p:txBody>
      </p:sp>
      <p:sp>
        <p:nvSpPr>
          <p:cNvPr id="41988" name="Text Box 4"/>
          <p:cNvSpPr txBox="1">
            <a:spLocks noChangeArrowheads="1"/>
          </p:cNvSpPr>
          <p:nvPr/>
        </p:nvSpPr>
        <p:spPr bwMode="auto">
          <a:xfrm>
            <a:off x="1258888" y="2924175"/>
            <a:ext cx="1028700" cy="3429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HOSPITAL</a:t>
            </a:r>
            <a:endParaRPr lang="en-GB" altLang="en-US"/>
          </a:p>
        </p:txBody>
      </p:sp>
      <p:sp>
        <p:nvSpPr>
          <p:cNvPr id="41989" name="Text Box 5"/>
          <p:cNvSpPr txBox="1">
            <a:spLocks noChangeArrowheads="1"/>
          </p:cNvSpPr>
          <p:nvPr/>
        </p:nvSpPr>
        <p:spPr bwMode="auto">
          <a:xfrm>
            <a:off x="6300788" y="263683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endParaRPr lang="en-GB" altLang="en-US"/>
          </a:p>
        </p:txBody>
      </p:sp>
      <p:sp>
        <p:nvSpPr>
          <p:cNvPr id="41990" name="Text Box 11"/>
          <p:cNvSpPr txBox="1">
            <a:spLocks noChangeArrowheads="1"/>
          </p:cNvSpPr>
          <p:nvPr/>
        </p:nvSpPr>
        <p:spPr bwMode="auto">
          <a:xfrm>
            <a:off x="4140200" y="602138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endParaRPr lang="en-GB" altLang="en-US"/>
          </a:p>
        </p:txBody>
      </p:sp>
      <p:sp>
        <p:nvSpPr>
          <p:cNvPr id="41991" name="Text Box 12"/>
          <p:cNvSpPr txBox="1">
            <a:spLocks noChangeArrowheads="1"/>
          </p:cNvSpPr>
          <p:nvPr/>
        </p:nvSpPr>
        <p:spPr bwMode="auto">
          <a:xfrm>
            <a:off x="971550" y="5013325"/>
            <a:ext cx="1512888"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endParaRPr lang="en-GB" altLang="en-US"/>
          </a:p>
        </p:txBody>
      </p:sp>
      <p:sp>
        <p:nvSpPr>
          <p:cNvPr id="41992" name="Text Box 21"/>
          <p:cNvSpPr txBox="1">
            <a:spLocks noChangeArrowheads="1"/>
          </p:cNvSpPr>
          <p:nvPr/>
        </p:nvSpPr>
        <p:spPr bwMode="auto">
          <a:xfrm>
            <a:off x="6659563" y="4724400"/>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endParaRPr lang="en-GB" altLang="en-US"/>
          </a:p>
        </p:txBody>
      </p:sp>
      <p:cxnSp>
        <p:nvCxnSpPr>
          <p:cNvPr id="41993" name="AutoShape 35"/>
          <p:cNvCxnSpPr>
            <a:cxnSpLocks noChangeShapeType="1"/>
            <a:stCxn id="41988" idx="3"/>
            <a:endCxn id="41989" idx="1"/>
          </p:cNvCxnSpPr>
          <p:nvPr/>
        </p:nvCxnSpPr>
        <p:spPr bwMode="auto">
          <a:xfrm flipV="1">
            <a:off x="2297113" y="2865438"/>
            <a:ext cx="3994150" cy="230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p:nvPr/>
        </p:nvGrpSpPr>
        <p:grpSpPr>
          <a:xfrm>
            <a:off x="6069874" y="2751909"/>
            <a:ext cx="230914" cy="228622"/>
            <a:chOff x="6069874" y="2751909"/>
            <a:chExt cx="230914" cy="228622"/>
          </a:xfrm>
        </p:grpSpPr>
        <p:cxnSp>
          <p:nvCxnSpPr>
            <p:cNvPr id="3" name="Straight Connector 2"/>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2" name="AutoShape 35"/>
          <p:cNvCxnSpPr>
            <a:cxnSpLocks noChangeShapeType="1"/>
            <a:stCxn id="41988" idx="2"/>
            <a:endCxn id="41991" idx="0"/>
          </p:cNvCxnSpPr>
          <p:nvPr/>
        </p:nvCxnSpPr>
        <p:spPr bwMode="auto">
          <a:xfrm flipH="1">
            <a:off x="1727994" y="3267075"/>
            <a:ext cx="45244" cy="1746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47"/>
          <p:cNvSpPr txBox="1">
            <a:spLocks noChangeArrowheads="1"/>
          </p:cNvSpPr>
          <p:nvPr/>
        </p:nvSpPr>
        <p:spPr bwMode="auto">
          <a:xfrm>
            <a:off x="3287623" y="3095399"/>
            <a:ext cx="100656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17" name="Text Box 51"/>
          <p:cNvSpPr txBox="1">
            <a:spLocks noChangeArrowheads="1"/>
          </p:cNvSpPr>
          <p:nvPr/>
        </p:nvSpPr>
        <p:spPr bwMode="auto">
          <a:xfrm>
            <a:off x="721429" y="3952875"/>
            <a:ext cx="100656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spTree>
    <p:extLst>
      <p:ext uri="{BB962C8B-B14F-4D97-AF65-F5344CB8AC3E}">
        <p14:creationId xmlns:p14="http://schemas.microsoft.com/office/powerpoint/2010/main" val="69132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GB" altLang="en-US" sz="2800" dirty="0"/>
              <a:t>Database Design</a:t>
            </a:r>
            <a:br>
              <a:rPr lang="en-GB" altLang="en-US" sz="2800" dirty="0"/>
            </a:br>
            <a:r>
              <a:rPr lang="en-US" altLang="en-US" sz="2800" dirty="0"/>
              <a:t>Step 1) Identify Entity Types and Attributes.</a:t>
            </a:r>
            <a:endParaRPr lang="en-GB" altLang="en-US" sz="2800" dirty="0"/>
          </a:p>
        </p:txBody>
      </p:sp>
      <p:sp>
        <p:nvSpPr>
          <p:cNvPr id="36867" name="Rectangle 3"/>
          <p:cNvSpPr>
            <a:spLocks noGrp="1" noChangeArrowheads="1"/>
          </p:cNvSpPr>
          <p:nvPr>
            <p:ph idx="1"/>
          </p:nvPr>
        </p:nvSpPr>
        <p:spPr>
          <a:xfrm>
            <a:off x="650622" y="4277360"/>
            <a:ext cx="7848600" cy="2164281"/>
          </a:xfrm>
        </p:spPr>
        <p:txBody>
          <a:bodyPr>
            <a:normAutofit/>
          </a:bodyPr>
          <a:lstStyle/>
          <a:p>
            <a:pPr eaLnBrk="1" hangingPunct="1">
              <a:buFontTx/>
              <a:buNone/>
            </a:pPr>
            <a:r>
              <a:rPr lang="en-US" altLang="en-US" b="1" dirty="0"/>
              <a:t>	Each entity type should:</a:t>
            </a:r>
          </a:p>
          <a:p>
            <a:pPr lvl="1" eaLnBrk="1" hangingPunct="1"/>
            <a:r>
              <a:rPr lang="en-US" altLang="en-US" b="1" dirty="0"/>
              <a:t>Be important and significant </a:t>
            </a:r>
          </a:p>
          <a:p>
            <a:pPr lvl="1" eaLnBrk="1" hangingPunct="1"/>
            <a:r>
              <a:rPr lang="en-US" altLang="en-US" b="1" dirty="0"/>
              <a:t>Have a unique identifier </a:t>
            </a:r>
          </a:p>
          <a:p>
            <a:pPr lvl="1" eaLnBrk="1" hangingPunct="1"/>
            <a:r>
              <a:rPr lang="en-US" altLang="en-US" b="1" dirty="0"/>
              <a:t>Have one or multiple attributes  </a:t>
            </a:r>
          </a:p>
          <a:p>
            <a:pPr lvl="1" eaLnBrk="1" hangingPunct="1"/>
            <a:r>
              <a:rPr lang="en-US" altLang="en-US" b="1" dirty="0"/>
              <a:t>Have multiple occurrences</a:t>
            </a:r>
            <a:endParaRPr lang="en-GB" altLang="en-US" b="1" dirty="0"/>
          </a:p>
        </p:txBody>
      </p:sp>
      <p:sp>
        <p:nvSpPr>
          <p:cNvPr id="2" name="TextBox 1"/>
          <p:cNvSpPr txBox="1"/>
          <p:nvPr/>
        </p:nvSpPr>
        <p:spPr>
          <a:xfrm>
            <a:off x="0" y="3688281"/>
            <a:ext cx="8981630" cy="400110"/>
          </a:xfrm>
          <a:prstGeom prst="rect">
            <a:avLst/>
          </a:prstGeom>
          <a:noFill/>
        </p:spPr>
        <p:txBody>
          <a:bodyPr wrap="square" rtlCol="0">
            <a:spAutoFit/>
          </a:bodyPr>
          <a:lstStyle/>
          <a:p>
            <a:r>
              <a:rPr lang="en-GB" dirty="0"/>
              <a:t>See the criteria  for choosing entities and attributes in the DB Design 1 slides </a:t>
            </a:r>
          </a:p>
        </p:txBody>
      </p:sp>
      <p:cxnSp>
        <p:nvCxnSpPr>
          <p:cNvPr id="4" name="Straight Connector 3"/>
          <p:cNvCxnSpPr/>
          <p:nvPr/>
        </p:nvCxnSpPr>
        <p:spPr bwMode="auto">
          <a:xfrm>
            <a:off x="194914" y="3580688"/>
            <a:ext cx="8786716" cy="0"/>
          </a:xfrm>
          <a:prstGeom prst="line">
            <a:avLst/>
          </a:prstGeom>
          <a:solidFill>
            <a:schemeClr val="accent1"/>
          </a:solidFill>
          <a:ln w="571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693633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sz="2800" dirty="0"/>
              <a:t>Identify and </a:t>
            </a:r>
            <a:r>
              <a:rPr lang="en-US" altLang="en-US" sz="2800" dirty="0" err="1"/>
              <a:t>Categorise</a:t>
            </a:r>
            <a:r>
              <a:rPr lang="en-US" altLang="en-US" sz="2800" dirty="0"/>
              <a:t> Relationship Types</a:t>
            </a:r>
            <a:endParaRPr lang="en-GB" altLang="en-US" sz="2800" b="1" dirty="0">
              <a:solidFill>
                <a:schemeClr val="hlink"/>
              </a:solidFill>
            </a:endParaRPr>
          </a:p>
        </p:txBody>
      </p:sp>
      <p:sp>
        <p:nvSpPr>
          <p:cNvPr id="41988" name="Text Box 4"/>
          <p:cNvSpPr txBox="1">
            <a:spLocks noChangeArrowheads="1"/>
          </p:cNvSpPr>
          <p:nvPr/>
        </p:nvSpPr>
        <p:spPr bwMode="auto">
          <a:xfrm>
            <a:off x="1258888" y="2924175"/>
            <a:ext cx="1028700" cy="3429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HOSPITAL</a:t>
            </a:r>
            <a:endParaRPr lang="en-GB" altLang="en-US"/>
          </a:p>
        </p:txBody>
      </p:sp>
      <p:sp>
        <p:nvSpPr>
          <p:cNvPr id="41989" name="Text Box 5"/>
          <p:cNvSpPr txBox="1">
            <a:spLocks noChangeArrowheads="1"/>
          </p:cNvSpPr>
          <p:nvPr/>
        </p:nvSpPr>
        <p:spPr bwMode="auto">
          <a:xfrm>
            <a:off x="6300788" y="263683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endParaRPr lang="en-GB" altLang="en-US"/>
          </a:p>
        </p:txBody>
      </p:sp>
      <p:sp>
        <p:nvSpPr>
          <p:cNvPr id="41990" name="Text Box 11"/>
          <p:cNvSpPr txBox="1">
            <a:spLocks noChangeArrowheads="1"/>
          </p:cNvSpPr>
          <p:nvPr/>
        </p:nvSpPr>
        <p:spPr bwMode="auto">
          <a:xfrm>
            <a:off x="4140200" y="602138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endParaRPr lang="en-GB" altLang="en-US"/>
          </a:p>
        </p:txBody>
      </p:sp>
      <p:sp>
        <p:nvSpPr>
          <p:cNvPr id="41991" name="Text Box 12"/>
          <p:cNvSpPr txBox="1">
            <a:spLocks noChangeArrowheads="1"/>
          </p:cNvSpPr>
          <p:nvPr/>
        </p:nvSpPr>
        <p:spPr bwMode="auto">
          <a:xfrm>
            <a:off x="971550" y="5013325"/>
            <a:ext cx="1512888"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endParaRPr lang="en-GB" altLang="en-US"/>
          </a:p>
        </p:txBody>
      </p:sp>
      <p:sp>
        <p:nvSpPr>
          <p:cNvPr id="41992" name="Text Box 21"/>
          <p:cNvSpPr txBox="1">
            <a:spLocks noChangeArrowheads="1"/>
          </p:cNvSpPr>
          <p:nvPr/>
        </p:nvSpPr>
        <p:spPr bwMode="auto">
          <a:xfrm>
            <a:off x="6659563" y="4724400"/>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endParaRPr lang="en-GB" altLang="en-US"/>
          </a:p>
        </p:txBody>
      </p:sp>
      <p:cxnSp>
        <p:nvCxnSpPr>
          <p:cNvPr id="41993" name="AutoShape 35"/>
          <p:cNvCxnSpPr>
            <a:cxnSpLocks noChangeShapeType="1"/>
            <a:stCxn id="41988" idx="3"/>
            <a:endCxn id="41989" idx="1"/>
          </p:cNvCxnSpPr>
          <p:nvPr/>
        </p:nvCxnSpPr>
        <p:spPr bwMode="auto">
          <a:xfrm flipV="1">
            <a:off x="2297113" y="2865438"/>
            <a:ext cx="3994150" cy="230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p:nvPr/>
        </p:nvGrpSpPr>
        <p:grpSpPr>
          <a:xfrm>
            <a:off x="6069874" y="2751909"/>
            <a:ext cx="230914" cy="228622"/>
            <a:chOff x="6069874" y="2751909"/>
            <a:chExt cx="230914" cy="228622"/>
          </a:xfrm>
        </p:grpSpPr>
        <p:cxnSp>
          <p:nvCxnSpPr>
            <p:cNvPr id="3" name="Straight Connector 2"/>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2" name="AutoShape 35"/>
          <p:cNvCxnSpPr>
            <a:cxnSpLocks noChangeShapeType="1"/>
            <a:stCxn id="41988" idx="2"/>
            <a:endCxn id="41991" idx="0"/>
          </p:cNvCxnSpPr>
          <p:nvPr/>
        </p:nvCxnSpPr>
        <p:spPr bwMode="auto">
          <a:xfrm flipH="1">
            <a:off x="1727994" y="3267075"/>
            <a:ext cx="45244" cy="1746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Group 14"/>
          <p:cNvGrpSpPr/>
          <p:nvPr/>
        </p:nvGrpSpPr>
        <p:grpSpPr>
          <a:xfrm rot="5400000">
            <a:off x="1612537" y="4783557"/>
            <a:ext cx="230914" cy="228622"/>
            <a:chOff x="6069874" y="2751909"/>
            <a:chExt cx="230914" cy="228622"/>
          </a:xfrm>
        </p:grpSpPr>
        <p:cxnSp>
          <p:nvCxnSpPr>
            <p:cNvPr id="16" name="Straight Connector 15"/>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8" name="Text Box 47"/>
          <p:cNvSpPr txBox="1">
            <a:spLocks noChangeArrowheads="1"/>
          </p:cNvSpPr>
          <p:nvPr/>
        </p:nvSpPr>
        <p:spPr bwMode="auto">
          <a:xfrm>
            <a:off x="3287623" y="3095399"/>
            <a:ext cx="100656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19" name="Text Box 51"/>
          <p:cNvSpPr txBox="1">
            <a:spLocks noChangeArrowheads="1"/>
          </p:cNvSpPr>
          <p:nvPr/>
        </p:nvSpPr>
        <p:spPr bwMode="auto">
          <a:xfrm>
            <a:off x="721429" y="3952875"/>
            <a:ext cx="100656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spTree>
    <p:extLst>
      <p:ext uri="{BB962C8B-B14F-4D97-AF65-F5344CB8AC3E}">
        <p14:creationId xmlns:p14="http://schemas.microsoft.com/office/powerpoint/2010/main" val="267957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3743446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sz="2800" dirty="0"/>
              <a:t>Identify and </a:t>
            </a:r>
            <a:r>
              <a:rPr lang="en-US" altLang="en-US" sz="2800" dirty="0" err="1"/>
              <a:t>Categorise</a:t>
            </a:r>
            <a:r>
              <a:rPr lang="en-US" altLang="en-US" sz="2800" dirty="0"/>
              <a:t> Relationship Types</a:t>
            </a:r>
            <a:endParaRPr lang="en-GB" altLang="en-US" sz="2800" b="1" dirty="0">
              <a:solidFill>
                <a:schemeClr val="hlink"/>
              </a:solidFill>
            </a:endParaRPr>
          </a:p>
        </p:txBody>
      </p:sp>
      <p:sp>
        <p:nvSpPr>
          <p:cNvPr id="41988" name="Text Box 4"/>
          <p:cNvSpPr txBox="1">
            <a:spLocks noChangeArrowheads="1"/>
          </p:cNvSpPr>
          <p:nvPr/>
        </p:nvSpPr>
        <p:spPr bwMode="auto">
          <a:xfrm>
            <a:off x="1258888" y="2924175"/>
            <a:ext cx="1028700" cy="3429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HOSPITAL</a:t>
            </a:r>
            <a:endParaRPr lang="en-GB" altLang="en-US"/>
          </a:p>
        </p:txBody>
      </p:sp>
      <p:sp>
        <p:nvSpPr>
          <p:cNvPr id="41989" name="Text Box 5"/>
          <p:cNvSpPr txBox="1">
            <a:spLocks noChangeArrowheads="1"/>
          </p:cNvSpPr>
          <p:nvPr/>
        </p:nvSpPr>
        <p:spPr bwMode="auto">
          <a:xfrm>
            <a:off x="6300788" y="263683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endParaRPr lang="en-GB" altLang="en-US"/>
          </a:p>
        </p:txBody>
      </p:sp>
      <p:sp>
        <p:nvSpPr>
          <p:cNvPr id="41990" name="Text Box 11"/>
          <p:cNvSpPr txBox="1">
            <a:spLocks noChangeArrowheads="1"/>
          </p:cNvSpPr>
          <p:nvPr/>
        </p:nvSpPr>
        <p:spPr bwMode="auto">
          <a:xfrm>
            <a:off x="4140200" y="602138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endParaRPr lang="en-GB" altLang="en-US"/>
          </a:p>
        </p:txBody>
      </p:sp>
      <p:sp>
        <p:nvSpPr>
          <p:cNvPr id="41991" name="Text Box 12"/>
          <p:cNvSpPr txBox="1">
            <a:spLocks noChangeArrowheads="1"/>
          </p:cNvSpPr>
          <p:nvPr/>
        </p:nvSpPr>
        <p:spPr bwMode="auto">
          <a:xfrm>
            <a:off x="971550" y="5013325"/>
            <a:ext cx="1512888"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endParaRPr lang="en-GB" altLang="en-US"/>
          </a:p>
        </p:txBody>
      </p:sp>
      <p:sp>
        <p:nvSpPr>
          <p:cNvPr id="41992" name="Text Box 21"/>
          <p:cNvSpPr txBox="1">
            <a:spLocks noChangeArrowheads="1"/>
          </p:cNvSpPr>
          <p:nvPr/>
        </p:nvSpPr>
        <p:spPr bwMode="auto">
          <a:xfrm>
            <a:off x="6659563" y="4724400"/>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endParaRPr lang="en-GB" altLang="en-US"/>
          </a:p>
        </p:txBody>
      </p:sp>
      <p:cxnSp>
        <p:nvCxnSpPr>
          <p:cNvPr id="41993" name="AutoShape 35"/>
          <p:cNvCxnSpPr>
            <a:cxnSpLocks noChangeShapeType="1"/>
            <a:stCxn id="41988" idx="3"/>
            <a:endCxn id="41989" idx="1"/>
          </p:cNvCxnSpPr>
          <p:nvPr/>
        </p:nvCxnSpPr>
        <p:spPr bwMode="auto">
          <a:xfrm flipV="1">
            <a:off x="2297113" y="2865438"/>
            <a:ext cx="3994150" cy="230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p:nvPr/>
        </p:nvGrpSpPr>
        <p:grpSpPr>
          <a:xfrm>
            <a:off x="6069874" y="2751909"/>
            <a:ext cx="230914" cy="228622"/>
            <a:chOff x="6069874" y="2751909"/>
            <a:chExt cx="230914" cy="228622"/>
          </a:xfrm>
        </p:grpSpPr>
        <p:cxnSp>
          <p:nvCxnSpPr>
            <p:cNvPr id="3" name="Straight Connector 2"/>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2" name="AutoShape 35"/>
          <p:cNvCxnSpPr>
            <a:cxnSpLocks noChangeShapeType="1"/>
            <a:stCxn id="41988" idx="2"/>
            <a:endCxn id="41991" idx="0"/>
          </p:cNvCxnSpPr>
          <p:nvPr/>
        </p:nvCxnSpPr>
        <p:spPr bwMode="auto">
          <a:xfrm flipH="1">
            <a:off x="1727994" y="3267075"/>
            <a:ext cx="45244" cy="1746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Group 14"/>
          <p:cNvGrpSpPr/>
          <p:nvPr/>
        </p:nvGrpSpPr>
        <p:grpSpPr>
          <a:xfrm rot="5400000">
            <a:off x="1612537" y="4783557"/>
            <a:ext cx="230914" cy="228622"/>
            <a:chOff x="6069874" y="2751909"/>
            <a:chExt cx="230914" cy="228622"/>
          </a:xfrm>
        </p:grpSpPr>
        <p:cxnSp>
          <p:nvCxnSpPr>
            <p:cNvPr id="16" name="Straight Connector 15"/>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8" name="Text Box 47"/>
          <p:cNvSpPr txBox="1">
            <a:spLocks noChangeArrowheads="1"/>
          </p:cNvSpPr>
          <p:nvPr/>
        </p:nvSpPr>
        <p:spPr bwMode="auto">
          <a:xfrm>
            <a:off x="3287623" y="3095399"/>
            <a:ext cx="100656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19" name="Text Box 51"/>
          <p:cNvSpPr txBox="1">
            <a:spLocks noChangeArrowheads="1"/>
          </p:cNvSpPr>
          <p:nvPr/>
        </p:nvSpPr>
        <p:spPr bwMode="auto">
          <a:xfrm>
            <a:off x="721429" y="3952875"/>
            <a:ext cx="100656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spTree>
    <p:extLst>
      <p:ext uri="{BB962C8B-B14F-4D97-AF65-F5344CB8AC3E}">
        <p14:creationId xmlns:p14="http://schemas.microsoft.com/office/powerpoint/2010/main" val="442851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a:t>
            </a:r>
            <a:r>
              <a:rPr lang="en-US" altLang="en-US" sz="2000" dirty="0">
                <a:solidFill>
                  <a:srgbClr val="C00000"/>
                </a:solidFill>
              </a:rPr>
              <a:t>(10)A consultant may be assigned one or more patients and a patient is assigned to a consultant through an appointment. (11)It does not have to be the same consultant each time.</a:t>
            </a:r>
            <a:r>
              <a:rPr lang="en-US" altLang="en-US" sz="2000" dirty="0"/>
              <a:t>(12)The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719767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sz="2800" dirty="0"/>
              <a:t>Identify and </a:t>
            </a:r>
            <a:r>
              <a:rPr lang="en-US" altLang="en-US" sz="2800" dirty="0" err="1"/>
              <a:t>Categorise</a:t>
            </a:r>
            <a:r>
              <a:rPr lang="en-US" altLang="en-US" sz="2800" dirty="0"/>
              <a:t> Relationship Types</a:t>
            </a:r>
            <a:endParaRPr lang="en-GB" altLang="en-US" sz="2800" b="1" dirty="0">
              <a:solidFill>
                <a:schemeClr val="hlink"/>
              </a:solidFill>
            </a:endParaRPr>
          </a:p>
        </p:txBody>
      </p:sp>
      <p:sp>
        <p:nvSpPr>
          <p:cNvPr id="41988" name="Text Box 4"/>
          <p:cNvSpPr txBox="1">
            <a:spLocks noChangeArrowheads="1"/>
          </p:cNvSpPr>
          <p:nvPr/>
        </p:nvSpPr>
        <p:spPr bwMode="auto">
          <a:xfrm>
            <a:off x="1258888" y="2924175"/>
            <a:ext cx="1028700" cy="3429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HOSPITAL</a:t>
            </a:r>
            <a:endParaRPr lang="en-GB" altLang="en-US"/>
          </a:p>
        </p:txBody>
      </p:sp>
      <p:sp>
        <p:nvSpPr>
          <p:cNvPr id="41989" name="Text Box 5"/>
          <p:cNvSpPr txBox="1">
            <a:spLocks noChangeArrowheads="1"/>
          </p:cNvSpPr>
          <p:nvPr/>
        </p:nvSpPr>
        <p:spPr bwMode="auto">
          <a:xfrm>
            <a:off x="6300788" y="263683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endParaRPr lang="en-GB" altLang="en-US"/>
          </a:p>
        </p:txBody>
      </p:sp>
      <p:sp>
        <p:nvSpPr>
          <p:cNvPr id="41990" name="Text Box 11"/>
          <p:cNvSpPr txBox="1">
            <a:spLocks noChangeArrowheads="1"/>
          </p:cNvSpPr>
          <p:nvPr/>
        </p:nvSpPr>
        <p:spPr bwMode="auto">
          <a:xfrm>
            <a:off x="4140200" y="602138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endParaRPr lang="en-GB" altLang="en-US"/>
          </a:p>
        </p:txBody>
      </p:sp>
      <p:sp>
        <p:nvSpPr>
          <p:cNvPr id="41991" name="Text Box 12"/>
          <p:cNvSpPr txBox="1">
            <a:spLocks noChangeArrowheads="1"/>
          </p:cNvSpPr>
          <p:nvPr/>
        </p:nvSpPr>
        <p:spPr bwMode="auto">
          <a:xfrm>
            <a:off x="971550" y="5013325"/>
            <a:ext cx="1512888"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endParaRPr lang="en-GB" altLang="en-US"/>
          </a:p>
        </p:txBody>
      </p:sp>
      <p:sp>
        <p:nvSpPr>
          <p:cNvPr id="41992" name="Text Box 21"/>
          <p:cNvSpPr txBox="1">
            <a:spLocks noChangeArrowheads="1"/>
          </p:cNvSpPr>
          <p:nvPr/>
        </p:nvSpPr>
        <p:spPr bwMode="auto">
          <a:xfrm>
            <a:off x="6659563" y="4724400"/>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endParaRPr lang="en-GB" altLang="en-US"/>
          </a:p>
        </p:txBody>
      </p:sp>
      <p:cxnSp>
        <p:nvCxnSpPr>
          <p:cNvPr id="41993" name="AutoShape 35"/>
          <p:cNvCxnSpPr>
            <a:cxnSpLocks noChangeShapeType="1"/>
            <a:stCxn id="41988" idx="3"/>
            <a:endCxn id="41989" idx="1"/>
          </p:cNvCxnSpPr>
          <p:nvPr/>
        </p:nvCxnSpPr>
        <p:spPr bwMode="auto">
          <a:xfrm flipV="1">
            <a:off x="2297113" y="2865438"/>
            <a:ext cx="3994150" cy="230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p:nvPr/>
        </p:nvGrpSpPr>
        <p:grpSpPr>
          <a:xfrm>
            <a:off x="6069874" y="2751909"/>
            <a:ext cx="230914" cy="228622"/>
            <a:chOff x="6069874" y="2751909"/>
            <a:chExt cx="230914" cy="228622"/>
          </a:xfrm>
        </p:grpSpPr>
        <p:cxnSp>
          <p:nvCxnSpPr>
            <p:cNvPr id="3" name="Straight Connector 2"/>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2" name="AutoShape 35"/>
          <p:cNvCxnSpPr>
            <a:cxnSpLocks noChangeShapeType="1"/>
            <a:stCxn id="41988" idx="2"/>
            <a:endCxn id="41991" idx="0"/>
          </p:cNvCxnSpPr>
          <p:nvPr/>
        </p:nvCxnSpPr>
        <p:spPr bwMode="auto">
          <a:xfrm flipH="1">
            <a:off x="1727994" y="3267075"/>
            <a:ext cx="45244" cy="1746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Group 14"/>
          <p:cNvGrpSpPr/>
          <p:nvPr/>
        </p:nvGrpSpPr>
        <p:grpSpPr>
          <a:xfrm rot="5400000">
            <a:off x="1612537" y="4783557"/>
            <a:ext cx="230914" cy="228622"/>
            <a:chOff x="6069874" y="2751909"/>
            <a:chExt cx="230914" cy="228622"/>
          </a:xfrm>
        </p:grpSpPr>
        <p:cxnSp>
          <p:nvCxnSpPr>
            <p:cNvPr id="16" name="Straight Connector 15"/>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8" name="AutoShape 35"/>
          <p:cNvCxnSpPr>
            <a:cxnSpLocks noChangeShapeType="1"/>
            <a:stCxn id="41991" idx="3"/>
            <a:endCxn id="41990" idx="1"/>
          </p:cNvCxnSpPr>
          <p:nvPr/>
        </p:nvCxnSpPr>
        <p:spPr bwMode="auto">
          <a:xfrm>
            <a:off x="2484438" y="5241925"/>
            <a:ext cx="1655762" cy="10080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47"/>
          <p:cNvSpPr txBox="1">
            <a:spLocks noChangeArrowheads="1"/>
          </p:cNvSpPr>
          <p:nvPr/>
        </p:nvSpPr>
        <p:spPr bwMode="auto">
          <a:xfrm>
            <a:off x="3287623" y="3095399"/>
            <a:ext cx="100656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20" name="Text Box 51"/>
          <p:cNvSpPr txBox="1">
            <a:spLocks noChangeArrowheads="1"/>
          </p:cNvSpPr>
          <p:nvPr/>
        </p:nvSpPr>
        <p:spPr bwMode="auto">
          <a:xfrm>
            <a:off x="721429" y="3952875"/>
            <a:ext cx="100656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sp>
        <p:nvSpPr>
          <p:cNvPr id="21" name="Text Box 61"/>
          <p:cNvSpPr txBox="1">
            <a:spLocks noChangeArrowheads="1"/>
          </p:cNvSpPr>
          <p:nvPr/>
        </p:nvSpPr>
        <p:spPr bwMode="auto">
          <a:xfrm>
            <a:off x="2784341" y="5299075"/>
            <a:ext cx="150984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ASSIGNED_TO</a:t>
            </a:r>
          </a:p>
        </p:txBody>
      </p:sp>
    </p:spTree>
    <p:extLst>
      <p:ext uri="{BB962C8B-B14F-4D97-AF65-F5344CB8AC3E}">
        <p14:creationId xmlns:p14="http://schemas.microsoft.com/office/powerpoint/2010/main" val="1764558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sz="2800" dirty="0"/>
              <a:t>Identify and </a:t>
            </a:r>
            <a:r>
              <a:rPr lang="en-US" altLang="en-US" sz="2800" dirty="0" err="1"/>
              <a:t>Categorise</a:t>
            </a:r>
            <a:r>
              <a:rPr lang="en-US" altLang="en-US" sz="2800" dirty="0"/>
              <a:t> Relationship Types</a:t>
            </a:r>
            <a:endParaRPr lang="en-GB" altLang="en-US" sz="2800" b="1" dirty="0">
              <a:solidFill>
                <a:schemeClr val="hlink"/>
              </a:solidFill>
            </a:endParaRPr>
          </a:p>
        </p:txBody>
      </p:sp>
      <p:sp>
        <p:nvSpPr>
          <p:cNvPr id="41988" name="Text Box 4"/>
          <p:cNvSpPr txBox="1">
            <a:spLocks noChangeArrowheads="1"/>
          </p:cNvSpPr>
          <p:nvPr/>
        </p:nvSpPr>
        <p:spPr bwMode="auto">
          <a:xfrm>
            <a:off x="1258888" y="2924175"/>
            <a:ext cx="1028700" cy="3429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HOSPITAL</a:t>
            </a:r>
            <a:endParaRPr lang="en-GB" altLang="en-US"/>
          </a:p>
        </p:txBody>
      </p:sp>
      <p:sp>
        <p:nvSpPr>
          <p:cNvPr id="41989" name="Text Box 5"/>
          <p:cNvSpPr txBox="1">
            <a:spLocks noChangeArrowheads="1"/>
          </p:cNvSpPr>
          <p:nvPr/>
        </p:nvSpPr>
        <p:spPr bwMode="auto">
          <a:xfrm>
            <a:off x="6300788" y="263683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endParaRPr lang="en-GB" altLang="en-US"/>
          </a:p>
        </p:txBody>
      </p:sp>
      <p:sp>
        <p:nvSpPr>
          <p:cNvPr id="41990" name="Text Box 11"/>
          <p:cNvSpPr txBox="1">
            <a:spLocks noChangeArrowheads="1"/>
          </p:cNvSpPr>
          <p:nvPr/>
        </p:nvSpPr>
        <p:spPr bwMode="auto">
          <a:xfrm>
            <a:off x="4140200" y="602138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endParaRPr lang="en-GB" altLang="en-US"/>
          </a:p>
        </p:txBody>
      </p:sp>
      <p:sp>
        <p:nvSpPr>
          <p:cNvPr id="41991" name="Text Box 12"/>
          <p:cNvSpPr txBox="1">
            <a:spLocks noChangeArrowheads="1"/>
          </p:cNvSpPr>
          <p:nvPr/>
        </p:nvSpPr>
        <p:spPr bwMode="auto">
          <a:xfrm>
            <a:off x="971550" y="5013325"/>
            <a:ext cx="1512888"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endParaRPr lang="en-GB" altLang="en-US"/>
          </a:p>
        </p:txBody>
      </p:sp>
      <p:sp>
        <p:nvSpPr>
          <p:cNvPr id="41992" name="Text Box 21"/>
          <p:cNvSpPr txBox="1">
            <a:spLocks noChangeArrowheads="1"/>
          </p:cNvSpPr>
          <p:nvPr/>
        </p:nvSpPr>
        <p:spPr bwMode="auto">
          <a:xfrm>
            <a:off x="6659563" y="4724400"/>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endParaRPr lang="en-GB" altLang="en-US"/>
          </a:p>
        </p:txBody>
      </p:sp>
      <p:cxnSp>
        <p:nvCxnSpPr>
          <p:cNvPr id="41993" name="AutoShape 35"/>
          <p:cNvCxnSpPr>
            <a:cxnSpLocks noChangeShapeType="1"/>
            <a:stCxn id="41988" idx="3"/>
            <a:endCxn id="41989" idx="1"/>
          </p:cNvCxnSpPr>
          <p:nvPr/>
        </p:nvCxnSpPr>
        <p:spPr bwMode="auto">
          <a:xfrm flipV="1">
            <a:off x="2297113" y="2865438"/>
            <a:ext cx="3994150" cy="230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p:nvPr/>
        </p:nvGrpSpPr>
        <p:grpSpPr>
          <a:xfrm>
            <a:off x="6069874" y="2751909"/>
            <a:ext cx="230914" cy="228622"/>
            <a:chOff x="6069874" y="2751909"/>
            <a:chExt cx="230914" cy="228622"/>
          </a:xfrm>
        </p:grpSpPr>
        <p:cxnSp>
          <p:nvCxnSpPr>
            <p:cNvPr id="3" name="Straight Connector 2"/>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2" name="AutoShape 35"/>
          <p:cNvCxnSpPr>
            <a:cxnSpLocks noChangeShapeType="1"/>
            <a:stCxn id="41988" idx="2"/>
            <a:endCxn id="41991" idx="0"/>
          </p:cNvCxnSpPr>
          <p:nvPr/>
        </p:nvCxnSpPr>
        <p:spPr bwMode="auto">
          <a:xfrm flipH="1">
            <a:off x="1727994" y="3267075"/>
            <a:ext cx="45244" cy="1746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Group 14"/>
          <p:cNvGrpSpPr/>
          <p:nvPr/>
        </p:nvGrpSpPr>
        <p:grpSpPr>
          <a:xfrm rot="5400000">
            <a:off x="1612537" y="4783557"/>
            <a:ext cx="230914" cy="228622"/>
            <a:chOff x="6069874" y="2751909"/>
            <a:chExt cx="230914" cy="228622"/>
          </a:xfrm>
        </p:grpSpPr>
        <p:cxnSp>
          <p:nvCxnSpPr>
            <p:cNvPr id="16" name="Straight Connector 15"/>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8" name="AutoShape 35"/>
          <p:cNvCxnSpPr>
            <a:cxnSpLocks noChangeShapeType="1"/>
            <a:stCxn id="41991" idx="3"/>
            <a:endCxn id="41990" idx="1"/>
          </p:cNvCxnSpPr>
          <p:nvPr/>
        </p:nvCxnSpPr>
        <p:spPr bwMode="auto">
          <a:xfrm>
            <a:off x="2484438" y="5241925"/>
            <a:ext cx="1655762" cy="10080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18"/>
          <p:cNvGrpSpPr/>
          <p:nvPr/>
        </p:nvGrpSpPr>
        <p:grpSpPr>
          <a:xfrm rot="12974307">
            <a:off x="2498639" y="5195763"/>
            <a:ext cx="230914" cy="228622"/>
            <a:chOff x="6069874" y="2751909"/>
            <a:chExt cx="230914" cy="228622"/>
          </a:xfrm>
        </p:grpSpPr>
        <p:cxnSp>
          <p:nvCxnSpPr>
            <p:cNvPr id="20" name="Straight Connector 19"/>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2" name="Group 21"/>
          <p:cNvGrpSpPr/>
          <p:nvPr/>
        </p:nvGrpSpPr>
        <p:grpSpPr>
          <a:xfrm rot="1990565">
            <a:off x="3881362" y="6065935"/>
            <a:ext cx="230914" cy="228622"/>
            <a:chOff x="6069874" y="2751909"/>
            <a:chExt cx="230914" cy="228622"/>
          </a:xfrm>
        </p:grpSpPr>
        <p:cxnSp>
          <p:nvCxnSpPr>
            <p:cNvPr id="23" name="Straight Connector 22"/>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5" name="Text Box 47"/>
          <p:cNvSpPr txBox="1">
            <a:spLocks noChangeArrowheads="1"/>
          </p:cNvSpPr>
          <p:nvPr/>
        </p:nvSpPr>
        <p:spPr bwMode="auto">
          <a:xfrm>
            <a:off x="3287623" y="3095399"/>
            <a:ext cx="100656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26" name="Text Box 51"/>
          <p:cNvSpPr txBox="1">
            <a:spLocks noChangeArrowheads="1"/>
          </p:cNvSpPr>
          <p:nvPr/>
        </p:nvSpPr>
        <p:spPr bwMode="auto">
          <a:xfrm>
            <a:off x="721429" y="3952875"/>
            <a:ext cx="100656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sp>
        <p:nvSpPr>
          <p:cNvPr id="27" name="Text Box 61"/>
          <p:cNvSpPr txBox="1">
            <a:spLocks noChangeArrowheads="1"/>
          </p:cNvSpPr>
          <p:nvPr/>
        </p:nvSpPr>
        <p:spPr bwMode="auto">
          <a:xfrm>
            <a:off x="2784341" y="5299075"/>
            <a:ext cx="150984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ASSIGNED_TO</a:t>
            </a:r>
          </a:p>
        </p:txBody>
      </p:sp>
    </p:spTree>
    <p:extLst>
      <p:ext uri="{BB962C8B-B14F-4D97-AF65-F5344CB8AC3E}">
        <p14:creationId xmlns:p14="http://schemas.microsoft.com/office/powerpoint/2010/main" val="1593019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a:t>
            </a:r>
            <a:r>
              <a:rPr lang="en-US" altLang="en-US" sz="2000" dirty="0">
                <a:solidFill>
                  <a:srgbClr val="C00000"/>
                </a:solidFill>
              </a:rPr>
              <a:t>(13)A patient may be prescribed one or more drugs. </a:t>
            </a:r>
            <a:r>
              <a:rPr lang="en-US" altLang="en-US" sz="2000" dirty="0"/>
              <a:t>(14)A drug is identified by a unique drug code and has a name associated with it. </a:t>
            </a:r>
            <a:r>
              <a:rPr lang="en-US" altLang="en-US" sz="2000" dirty="0">
                <a:solidFill>
                  <a:srgbClr val="C00000"/>
                </a:solidFill>
              </a:rPr>
              <a:t>(15) A drug may be prescribed to several patients.</a:t>
            </a:r>
          </a:p>
        </p:txBody>
      </p:sp>
    </p:spTree>
    <p:extLst>
      <p:ext uri="{BB962C8B-B14F-4D97-AF65-F5344CB8AC3E}">
        <p14:creationId xmlns:p14="http://schemas.microsoft.com/office/powerpoint/2010/main" val="719767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sz="2800" dirty="0"/>
              <a:t>Identify and </a:t>
            </a:r>
            <a:r>
              <a:rPr lang="en-US" altLang="en-US" sz="2800" dirty="0" err="1"/>
              <a:t>Categorise</a:t>
            </a:r>
            <a:r>
              <a:rPr lang="en-US" altLang="en-US" sz="2800" dirty="0"/>
              <a:t> Relationship Types</a:t>
            </a:r>
            <a:endParaRPr lang="en-GB" altLang="en-US" sz="2800" b="1" dirty="0">
              <a:solidFill>
                <a:schemeClr val="hlink"/>
              </a:solidFill>
            </a:endParaRPr>
          </a:p>
        </p:txBody>
      </p:sp>
      <p:sp>
        <p:nvSpPr>
          <p:cNvPr id="41988" name="Text Box 4"/>
          <p:cNvSpPr txBox="1">
            <a:spLocks noChangeArrowheads="1"/>
          </p:cNvSpPr>
          <p:nvPr/>
        </p:nvSpPr>
        <p:spPr bwMode="auto">
          <a:xfrm>
            <a:off x="1258888" y="2924175"/>
            <a:ext cx="1028700" cy="3429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HOSPITAL</a:t>
            </a:r>
            <a:endParaRPr lang="en-GB" altLang="en-US"/>
          </a:p>
        </p:txBody>
      </p:sp>
      <p:sp>
        <p:nvSpPr>
          <p:cNvPr id="41989" name="Text Box 5"/>
          <p:cNvSpPr txBox="1">
            <a:spLocks noChangeArrowheads="1"/>
          </p:cNvSpPr>
          <p:nvPr/>
        </p:nvSpPr>
        <p:spPr bwMode="auto">
          <a:xfrm>
            <a:off x="6300788" y="263683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endParaRPr lang="en-GB" altLang="en-US"/>
          </a:p>
        </p:txBody>
      </p:sp>
      <p:sp>
        <p:nvSpPr>
          <p:cNvPr id="41990" name="Text Box 11"/>
          <p:cNvSpPr txBox="1">
            <a:spLocks noChangeArrowheads="1"/>
          </p:cNvSpPr>
          <p:nvPr/>
        </p:nvSpPr>
        <p:spPr bwMode="auto">
          <a:xfrm>
            <a:off x="4140200" y="602138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endParaRPr lang="en-GB" altLang="en-US"/>
          </a:p>
        </p:txBody>
      </p:sp>
      <p:sp>
        <p:nvSpPr>
          <p:cNvPr id="41991" name="Text Box 12"/>
          <p:cNvSpPr txBox="1">
            <a:spLocks noChangeArrowheads="1"/>
          </p:cNvSpPr>
          <p:nvPr/>
        </p:nvSpPr>
        <p:spPr bwMode="auto">
          <a:xfrm>
            <a:off x="971550" y="5013325"/>
            <a:ext cx="1512888"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endParaRPr lang="en-GB" altLang="en-US"/>
          </a:p>
        </p:txBody>
      </p:sp>
      <p:sp>
        <p:nvSpPr>
          <p:cNvPr id="41992" name="Text Box 21"/>
          <p:cNvSpPr txBox="1">
            <a:spLocks noChangeArrowheads="1"/>
          </p:cNvSpPr>
          <p:nvPr/>
        </p:nvSpPr>
        <p:spPr bwMode="auto">
          <a:xfrm>
            <a:off x="6659563" y="4724400"/>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endParaRPr lang="en-GB" altLang="en-US"/>
          </a:p>
        </p:txBody>
      </p:sp>
      <p:cxnSp>
        <p:nvCxnSpPr>
          <p:cNvPr id="41993" name="AutoShape 35"/>
          <p:cNvCxnSpPr>
            <a:cxnSpLocks noChangeShapeType="1"/>
            <a:stCxn id="41988" idx="3"/>
            <a:endCxn id="41989" idx="1"/>
          </p:cNvCxnSpPr>
          <p:nvPr/>
        </p:nvCxnSpPr>
        <p:spPr bwMode="auto">
          <a:xfrm flipV="1">
            <a:off x="2297113" y="2865438"/>
            <a:ext cx="3994150" cy="230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p:nvPr/>
        </p:nvGrpSpPr>
        <p:grpSpPr>
          <a:xfrm>
            <a:off x="6069874" y="2751909"/>
            <a:ext cx="230914" cy="228622"/>
            <a:chOff x="6069874" y="2751909"/>
            <a:chExt cx="230914" cy="228622"/>
          </a:xfrm>
        </p:grpSpPr>
        <p:cxnSp>
          <p:nvCxnSpPr>
            <p:cNvPr id="3" name="Straight Connector 2"/>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2" name="AutoShape 35"/>
          <p:cNvCxnSpPr>
            <a:cxnSpLocks noChangeShapeType="1"/>
            <a:stCxn id="41988" idx="2"/>
            <a:endCxn id="41991" idx="0"/>
          </p:cNvCxnSpPr>
          <p:nvPr/>
        </p:nvCxnSpPr>
        <p:spPr bwMode="auto">
          <a:xfrm flipH="1">
            <a:off x="1727994" y="3267075"/>
            <a:ext cx="45244" cy="1746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Group 14"/>
          <p:cNvGrpSpPr/>
          <p:nvPr/>
        </p:nvGrpSpPr>
        <p:grpSpPr>
          <a:xfrm rot="5400000">
            <a:off x="1612537" y="4783557"/>
            <a:ext cx="230914" cy="228622"/>
            <a:chOff x="6069874" y="2751909"/>
            <a:chExt cx="230914" cy="228622"/>
          </a:xfrm>
        </p:grpSpPr>
        <p:cxnSp>
          <p:nvCxnSpPr>
            <p:cNvPr id="16" name="Straight Connector 15"/>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8" name="AutoShape 35"/>
          <p:cNvCxnSpPr>
            <a:cxnSpLocks noChangeShapeType="1"/>
            <a:stCxn id="41991" idx="3"/>
            <a:endCxn id="41990" idx="1"/>
          </p:cNvCxnSpPr>
          <p:nvPr/>
        </p:nvCxnSpPr>
        <p:spPr bwMode="auto">
          <a:xfrm>
            <a:off x="2484438" y="5241925"/>
            <a:ext cx="1655762" cy="10080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18"/>
          <p:cNvGrpSpPr/>
          <p:nvPr/>
        </p:nvGrpSpPr>
        <p:grpSpPr>
          <a:xfrm rot="12974307">
            <a:off x="2498639" y="5195763"/>
            <a:ext cx="230914" cy="228622"/>
            <a:chOff x="6069874" y="2751909"/>
            <a:chExt cx="230914" cy="228622"/>
          </a:xfrm>
        </p:grpSpPr>
        <p:cxnSp>
          <p:nvCxnSpPr>
            <p:cNvPr id="20" name="Straight Connector 19"/>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2" name="Group 21"/>
          <p:cNvGrpSpPr/>
          <p:nvPr/>
        </p:nvGrpSpPr>
        <p:grpSpPr>
          <a:xfrm rot="1990565">
            <a:off x="3881362" y="6065935"/>
            <a:ext cx="230914" cy="228622"/>
            <a:chOff x="6069874" y="2751909"/>
            <a:chExt cx="230914" cy="228622"/>
          </a:xfrm>
        </p:grpSpPr>
        <p:cxnSp>
          <p:nvCxnSpPr>
            <p:cNvPr id="23" name="Straight Connector 22"/>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5" name="AutoShape 35"/>
          <p:cNvCxnSpPr>
            <a:cxnSpLocks noChangeShapeType="1"/>
            <a:stCxn id="41992" idx="1"/>
            <a:endCxn id="41990" idx="3"/>
          </p:cNvCxnSpPr>
          <p:nvPr/>
        </p:nvCxnSpPr>
        <p:spPr bwMode="auto">
          <a:xfrm flipH="1">
            <a:off x="5168900" y="4953000"/>
            <a:ext cx="1490663" cy="12969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47"/>
          <p:cNvSpPr txBox="1">
            <a:spLocks noChangeArrowheads="1"/>
          </p:cNvSpPr>
          <p:nvPr/>
        </p:nvSpPr>
        <p:spPr bwMode="auto">
          <a:xfrm>
            <a:off x="3287623" y="3095399"/>
            <a:ext cx="100656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27" name="Text Box 51"/>
          <p:cNvSpPr txBox="1">
            <a:spLocks noChangeArrowheads="1"/>
          </p:cNvSpPr>
          <p:nvPr/>
        </p:nvSpPr>
        <p:spPr bwMode="auto">
          <a:xfrm>
            <a:off x="721429" y="3952875"/>
            <a:ext cx="100656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sp>
        <p:nvSpPr>
          <p:cNvPr id="28" name="Text Box 61"/>
          <p:cNvSpPr txBox="1">
            <a:spLocks noChangeArrowheads="1"/>
          </p:cNvSpPr>
          <p:nvPr/>
        </p:nvSpPr>
        <p:spPr bwMode="auto">
          <a:xfrm>
            <a:off x="2784341" y="5299075"/>
            <a:ext cx="150984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ASSIGNED_TO</a:t>
            </a:r>
          </a:p>
        </p:txBody>
      </p:sp>
      <p:sp>
        <p:nvSpPr>
          <p:cNvPr id="29" name="Text Box 68"/>
          <p:cNvSpPr txBox="1">
            <a:spLocks noChangeArrowheads="1"/>
          </p:cNvSpPr>
          <p:nvPr/>
        </p:nvSpPr>
        <p:spPr bwMode="auto">
          <a:xfrm>
            <a:off x="4930418" y="5266920"/>
            <a:ext cx="150984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GB" altLang="en-US" sz="1200" dirty="0"/>
              <a:t>PRESCRIBED</a:t>
            </a:r>
          </a:p>
        </p:txBody>
      </p:sp>
    </p:spTree>
    <p:extLst>
      <p:ext uri="{BB962C8B-B14F-4D97-AF65-F5344CB8AC3E}">
        <p14:creationId xmlns:p14="http://schemas.microsoft.com/office/powerpoint/2010/main" val="118149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sz="2800" dirty="0"/>
              <a:t>Identify and </a:t>
            </a:r>
            <a:r>
              <a:rPr lang="en-US" altLang="en-US" sz="2800" dirty="0" err="1"/>
              <a:t>Categorise</a:t>
            </a:r>
            <a:r>
              <a:rPr lang="en-US" altLang="en-US" sz="2800" dirty="0"/>
              <a:t> Relationship Types</a:t>
            </a:r>
            <a:endParaRPr lang="en-GB" altLang="en-US" sz="2800" b="1" dirty="0">
              <a:solidFill>
                <a:schemeClr val="hlink"/>
              </a:solidFill>
            </a:endParaRPr>
          </a:p>
        </p:txBody>
      </p:sp>
      <p:sp>
        <p:nvSpPr>
          <p:cNvPr id="41988" name="Text Box 4"/>
          <p:cNvSpPr txBox="1">
            <a:spLocks noChangeArrowheads="1"/>
          </p:cNvSpPr>
          <p:nvPr/>
        </p:nvSpPr>
        <p:spPr bwMode="auto">
          <a:xfrm>
            <a:off x="1258888" y="2924175"/>
            <a:ext cx="1028700" cy="3429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HOSPITAL</a:t>
            </a:r>
            <a:endParaRPr lang="en-GB" altLang="en-US"/>
          </a:p>
        </p:txBody>
      </p:sp>
      <p:sp>
        <p:nvSpPr>
          <p:cNvPr id="41989" name="Text Box 5"/>
          <p:cNvSpPr txBox="1">
            <a:spLocks noChangeArrowheads="1"/>
          </p:cNvSpPr>
          <p:nvPr/>
        </p:nvSpPr>
        <p:spPr bwMode="auto">
          <a:xfrm>
            <a:off x="6300788" y="263683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endParaRPr lang="en-GB" altLang="en-US"/>
          </a:p>
        </p:txBody>
      </p:sp>
      <p:sp>
        <p:nvSpPr>
          <p:cNvPr id="41990" name="Text Box 11"/>
          <p:cNvSpPr txBox="1">
            <a:spLocks noChangeArrowheads="1"/>
          </p:cNvSpPr>
          <p:nvPr/>
        </p:nvSpPr>
        <p:spPr bwMode="auto">
          <a:xfrm>
            <a:off x="4140200" y="6021388"/>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endParaRPr lang="en-GB" altLang="en-US"/>
          </a:p>
        </p:txBody>
      </p:sp>
      <p:sp>
        <p:nvSpPr>
          <p:cNvPr id="41991" name="Text Box 12"/>
          <p:cNvSpPr txBox="1">
            <a:spLocks noChangeArrowheads="1"/>
          </p:cNvSpPr>
          <p:nvPr/>
        </p:nvSpPr>
        <p:spPr bwMode="auto">
          <a:xfrm>
            <a:off x="971550" y="5013325"/>
            <a:ext cx="1512888"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a:t>CONSULTANT</a:t>
            </a:r>
          </a:p>
          <a:p>
            <a:pPr eaLnBrk="1" hangingPunct="1"/>
            <a:endParaRPr lang="en-GB" altLang="en-US"/>
          </a:p>
        </p:txBody>
      </p:sp>
      <p:sp>
        <p:nvSpPr>
          <p:cNvPr id="41992" name="Text Box 21"/>
          <p:cNvSpPr txBox="1">
            <a:spLocks noChangeArrowheads="1"/>
          </p:cNvSpPr>
          <p:nvPr/>
        </p:nvSpPr>
        <p:spPr bwMode="auto">
          <a:xfrm>
            <a:off x="6659563" y="4724400"/>
            <a:ext cx="1028700" cy="4572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endParaRPr lang="en-GB" altLang="en-US"/>
          </a:p>
        </p:txBody>
      </p:sp>
      <p:cxnSp>
        <p:nvCxnSpPr>
          <p:cNvPr id="41993" name="AutoShape 35"/>
          <p:cNvCxnSpPr>
            <a:cxnSpLocks noChangeShapeType="1"/>
            <a:stCxn id="41988" idx="3"/>
            <a:endCxn id="41989" idx="1"/>
          </p:cNvCxnSpPr>
          <p:nvPr/>
        </p:nvCxnSpPr>
        <p:spPr bwMode="auto">
          <a:xfrm flipV="1">
            <a:off x="2297113" y="2865438"/>
            <a:ext cx="3994150" cy="230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p:nvPr/>
        </p:nvGrpSpPr>
        <p:grpSpPr>
          <a:xfrm>
            <a:off x="6069874" y="2751909"/>
            <a:ext cx="230914" cy="228622"/>
            <a:chOff x="6069874" y="2751909"/>
            <a:chExt cx="230914" cy="228622"/>
          </a:xfrm>
        </p:grpSpPr>
        <p:cxnSp>
          <p:nvCxnSpPr>
            <p:cNvPr id="3" name="Straight Connector 2"/>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2" name="AutoShape 35"/>
          <p:cNvCxnSpPr>
            <a:cxnSpLocks noChangeShapeType="1"/>
            <a:stCxn id="41988" idx="2"/>
            <a:endCxn id="41991" idx="0"/>
          </p:cNvCxnSpPr>
          <p:nvPr/>
        </p:nvCxnSpPr>
        <p:spPr bwMode="auto">
          <a:xfrm flipH="1">
            <a:off x="1727994" y="3267075"/>
            <a:ext cx="45244" cy="1746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Group 14"/>
          <p:cNvGrpSpPr/>
          <p:nvPr/>
        </p:nvGrpSpPr>
        <p:grpSpPr>
          <a:xfrm rot="5400000">
            <a:off x="1612537" y="4783557"/>
            <a:ext cx="230914" cy="228622"/>
            <a:chOff x="6069874" y="2751909"/>
            <a:chExt cx="230914" cy="228622"/>
          </a:xfrm>
        </p:grpSpPr>
        <p:cxnSp>
          <p:nvCxnSpPr>
            <p:cNvPr id="16" name="Straight Connector 15"/>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8" name="AutoShape 35"/>
          <p:cNvCxnSpPr>
            <a:cxnSpLocks noChangeShapeType="1"/>
            <a:stCxn id="41991" idx="3"/>
            <a:endCxn id="41990" idx="1"/>
          </p:cNvCxnSpPr>
          <p:nvPr/>
        </p:nvCxnSpPr>
        <p:spPr bwMode="auto">
          <a:xfrm>
            <a:off x="2484438" y="5241925"/>
            <a:ext cx="1655762" cy="10080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18"/>
          <p:cNvGrpSpPr/>
          <p:nvPr/>
        </p:nvGrpSpPr>
        <p:grpSpPr>
          <a:xfrm rot="12974307">
            <a:off x="2498639" y="5195763"/>
            <a:ext cx="230914" cy="228622"/>
            <a:chOff x="6069874" y="2751909"/>
            <a:chExt cx="230914" cy="228622"/>
          </a:xfrm>
        </p:grpSpPr>
        <p:cxnSp>
          <p:nvCxnSpPr>
            <p:cNvPr id="20" name="Straight Connector 19"/>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2" name="Group 21"/>
          <p:cNvGrpSpPr/>
          <p:nvPr/>
        </p:nvGrpSpPr>
        <p:grpSpPr>
          <a:xfrm rot="1990565">
            <a:off x="3881362" y="6065935"/>
            <a:ext cx="230914" cy="228622"/>
            <a:chOff x="6069874" y="2751909"/>
            <a:chExt cx="230914" cy="228622"/>
          </a:xfrm>
        </p:grpSpPr>
        <p:cxnSp>
          <p:nvCxnSpPr>
            <p:cNvPr id="23" name="Straight Connector 22"/>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5" name="AutoShape 35"/>
          <p:cNvCxnSpPr>
            <a:cxnSpLocks noChangeShapeType="1"/>
            <a:stCxn id="41992" idx="1"/>
            <a:endCxn id="41990" idx="3"/>
          </p:cNvCxnSpPr>
          <p:nvPr/>
        </p:nvCxnSpPr>
        <p:spPr bwMode="auto">
          <a:xfrm flipH="1">
            <a:off x="5168900" y="4953000"/>
            <a:ext cx="1490663" cy="12969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 name="Group 25"/>
          <p:cNvGrpSpPr/>
          <p:nvPr/>
        </p:nvGrpSpPr>
        <p:grpSpPr>
          <a:xfrm rot="8541604">
            <a:off x="5131270" y="6065987"/>
            <a:ext cx="230914" cy="228622"/>
            <a:chOff x="6069874" y="2751909"/>
            <a:chExt cx="230914" cy="228622"/>
          </a:xfrm>
        </p:grpSpPr>
        <p:cxnSp>
          <p:nvCxnSpPr>
            <p:cNvPr id="27" name="Straight Connector 26"/>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9" name="Group 28"/>
          <p:cNvGrpSpPr/>
          <p:nvPr/>
        </p:nvGrpSpPr>
        <p:grpSpPr>
          <a:xfrm rot="19323691">
            <a:off x="6486146" y="4909975"/>
            <a:ext cx="230914" cy="228622"/>
            <a:chOff x="6069874" y="2751909"/>
            <a:chExt cx="230914" cy="228622"/>
          </a:xfrm>
        </p:grpSpPr>
        <p:cxnSp>
          <p:nvCxnSpPr>
            <p:cNvPr id="30" name="Straight Connector 29"/>
            <p:cNvCxnSpPr/>
            <p:nvPr/>
          </p:nvCxnSpPr>
          <p:spPr bwMode="auto">
            <a:xfrm>
              <a:off x="6069874" y="2865438"/>
              <a:ext cx="230914" cy="1150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flipV="1">
              <a:off x="6069874" y="2751909"/>
              <a:ext cx="221389" cy="11352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2" name="Text Box 47"/>
          <p:cNvSpPr txBox="1">
            <a:spLocks noChangeArrowheads="1"/>
          </p:cNvSpPr>
          <p:nvPr/>
        </p:nvSpPr>
        <p:spPr bwMode="auto">
          <a:xfrm>
            <a:off x="3287623" y="3095399"/>
            <a:ext cx="100656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33" name="Text Box 51"/>
          <p:cNvSpPr txBox="1">
            <a:spLocks noChangeArrowheads="1"/>
          </p:cNvSpPr>
          <p:nvPr/>
        </p:nvSpPr>
        <p:spPr bwMode="auto">
          <a:xfrm>
            <a:off x="721429" y="3952875"/>
            <a:ext cx="100656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sp>
        <p:nvSpPr>
          <p:cNvPr id="34" name="Text Box 61"/>
          <p:cNvSpPr txBox="1">
            <a:spLocks noChangeArrowheads="1"/>
          </p:cNvSpPr>
          <p:nvPr/>
        </p:nvSpPr>
        <p:spPr bwMode="auto">
          <a:xfrm>
            <a:off x="2784341" y="5299075"/>
            <a:ext cx="150984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ASSIGNED_TO</a:t>
            </a:r>
          </a:p>
        </p:txBody>
      </p:sp>
      <p:sp>
        <p:nvSpPr>
          <p:cNvPr id="35" name="Text Box 68"/>
          <p:cNvSpPr txBox="1">
            <a:spLocks noChangeArrowheads="1"/>
          </p:cNvSpPr>
          <p:nvPr/>
        </p:nvSpPr>
        <p:spPr bwMode="auto">
          <a:xfrm>
            <a:off x="4930418" y="5266920"/>
            <a:ext cx="150984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GB" altLang="en-US" sz="1200" dirty="0"/>
              <a:t>PRESCRIBED</a:t>
            </a:r>
          </a:p>
        </p:txBody>
      </p:sp>
    </p:spTree>
    <p:extLst>
      <p:ext uri="{BB962C8B-B14F-4D97-AF65-F5344CB8AC3E}">
        <p14:creationId xmlns:p14="http://schemas.microsoft.com/office/powerpoint/2010/main" val="1836863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57062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273038" y="675118"/>
            <a:ext cx="5329727" cy="627404"/>
          </a:xfrm>
        </p:spPr>
        <p:txBody>
          <a:bodyPr>
            <a:normAutofit fontScale="90000"/>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2879933" y="2469734"/>
            <a:ext cx="5942176" cy="3520867"/>
          </a:xfrm>
        </p:spPr>
        <p:txBody>
          <a:bodyPr>
            <a:normAutofit fontScale="475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1651167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31206" y="160500"/>
            <a:ext cx="8413335" cy="1143000"/>
          </a:xfrm>
        </p:spPr>
        <p:txBody>
          <a:bodyPr>
            <a:normAutofit/>
          </a:bodyPr>
          <a:lstStyle/>
          <a:p>
            <a:r>
              <a:rPr lang="en-US" altLang="en-US" sz="2800" dirty="0"/>
              <a:t>Identify and </a:t>
            </a:r>
            <a:r>
              <a:rPr lang="en-US" altLang="en-US" sz="2800" dirty="0" err="1"/>
              <a:t>Categorise</a:t>
            </a:r>
            <a:r>
              <a:rPr lang="en-US" altLang="en-US" sz="2800" dirty="0"/>
              <a:t> Relationship Types: </a:t>
            </a:r>
            <a:r>
              <a:rPr lang="en-GB" altLang="en-US" sz="2800" dirty="0"/>
              <a:t>Optionality</a:t>
            </a:r>
          </a:p>
        </p:txBody>
      </p:sp>
      <p:grpSp>
        <p:nvGrpSpPr>
          <p:cNvPr id="47108" name="Group 39"/>
          <p:cNvGrpSpPr>
            <a:grpSpLocks noChangeAspect="1"/>
          </p:cNvGrpSpPr>
          <p:nvPr/>
        </p:nvGrpSpPr>
        <p:grpSpPr bwMode="auto">
          <a:xfrm>
            <a:off x="1429449" y="1356778"/>
            <a:ext cx="7056438" cy="4623251"/>
            <a:chOff x="1260" y="3084"/>
            <a:chExt cx="10095" cy="5595"/>
          </a:xfrm>
        </p:grpSpPr>
        <p:sp>
          <p:nvSpPr>
            <p:cNvPr id="47109" name="AutoShape 40"/>
            <p:cNvSpPr>
              <a:spLocks noChangeAspect="1" noChangeArrowheads="1"/>
            </p:cNvSpPr>
            <p:nvPr/>
          </p:nvSpPr>
          <p:spPr bwMode="auto">
            <a:xfrm>
              <a:off x="1260" y="3084"/>
              <a:ext cx="10095" cy="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7110" name="Text Box 41"/>
            <p:cNvSpPr txBox="1">
              <a:spLocks noChangeArrowheads="1"/>
            </p:cNvSpPr>
            <p:nvPr/>
          </p:nvSpPr>
          <p:spPr bwMode="auto">
            <a:xfrm>
              <a:off x="1800" y="3084"/>
              <a:ext cx="1440" cy="126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HOSPITAL</a:t>
              </a:r>
            </a:p>
            <a:p>
              <a:pPr eaLnBrk="1" hangingPunct="1"/>
              <a:r>
                <a:rPr lang="en-GB" altLang="en-US" sz="1100" u="sng" dirty="0"/>
                <a:t>Name</a:t>
              </a:r>
            </a:p>
            <a:p>
              <a:pPr eaLnBrk="1" hangingPunct="1"/>
              <a:r>
                <a:rPr lang="en-GB" altLang="en-US" sz="1100" dirty="0"/>
                <a:t>Address</a:t>
              </a:r>
            </a:p>
            <a:p>
              <a:pPr eaLnBrk="1" hangingPunct="1"/>
              <a:r>
                <a:rPr lang="en-GB" altLang="en-US" sz="1100" dirty="0"/>
                <a:t>Tel No s</a:t>
              </a:r>
              <a:endParaRPr lang="en-GB" altLang="en-US" dirty="0"/>
            </a:p>
          </p:txBody>
        </p:sp>
        <p:sp>
          <p:nvSpPr>
            <p:cNvPr id="47111" name="Text Box 42"/>
            <p:cNvSpPr txBox="1">
              <a:spLocks noChangeArrowheads="1"/>
            </p:cNvSpPr>
            <p:nvPr/>
          </p:nvSpPr>
          <p:spPr bwMode="auto">
            <a:xfrm>
              <a:off x="5940" y="3084"/>
              <a:ext cx="1620" cy="108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p>
            <a:p>
              <a:pPr eaLnBrk="1" hangingPunct="1"/>
              <a:r>
                <a:rPr lang="en-GB" altLang="en-US" sz="1200"/>
                <a:t>Ward_No</a:t>
              </a:r>
            </a:p>
            <a:p>
              <a:pPr eaLnBrk="1" hangingPunct="1"/>
              <a:r>
                <a:rPr lang="en-GB" altLang="en-US" sz="1200"/>
                <a:t>Name</a:t>
              </a:r>
              <a:endParaRPr lang="en-GB" altLang="en-US"/>
            </a:p>
          </p:txBody>
        </p:sp>
        <p:sp>
          <p:nvSpPr>
            <p:cNvPr id="47112" name="Text Box 43"/>
            <p:cNvSpPr txBox="1">
              <a:spLocks noChangeArrowheads="1"/>
            </p:cNvSpPr>
            <p:nvPr/>
          </p:nvSpPr>
          <p:spPr bwMode="auto">
            <a:xfrm>
              <a:off x="6120" y="6864"/>
              <a:ext cx="1620" cy="126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p>
            <a:p>
              <a:pPr algn="ctr" eaLnBrk="1" hangingPunct="1"/>
              <a:r>
                <a:rPr lang="en-GB" altLang="en-US" sz="1200" u="sng"/>
                <a:t>Patient Code</a:t>
              </a:r>
            </a:p>
            <a:p>
              <a:pPr eaLnBrk="1" hangingPunct="1"/>
              <a:r>
                <a:rPr lang="en-GB" altLang="en-US" sz="1200"/>
                <a:t>Name</a:t>
              </a:r>
            </a:p>
            <a:p>
              <a:pPr eaLnBrk="1" hangingPunct="1"/>
              <a:r>
                <a:rPr lang="en-GB" altLang="en-US" sz="1200"/>
                <a:t>Adress</a:t>
              </a:r>
              <a:endParaRPr lang="en-GB" altLang="en-US"/>
            </a:p>
          </p:txBody>
        </p:sp>
        <p:sp>
          <p:nvSpPr>
            <p:cNvPr id="47113" name="Line 44"/>
            <p:cNvSpPr>
              <a:spLocks noChangeShapeType="1"/>
            </p:cNvSpPr>
            <p:nvPr/>
          </p:nvSpPr>
          <p:spPr bwMode="auto">
            <a:xfrm>
              <a:off x="4680" y="3444"/>
              <a:ext cx="126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4" name="Line 45"/>
            <p:cNvSpPr>
              <a:spLocks noChangeShapeType="1"/>
            </p:cNvSpPr>
            <p:nvPr/>
          </p:nvSpPr>
          <p:spPr bwMode="auto">
            <a:xfrm>
              <a:off x="5760" y="344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5" name="Line 46"/>
            <p:cNvSpPr>
              <a:spLocks noChangeShapeType="1"/>
            </p:cNvSpPr>
            <p:nvPr/>
          </p:nvSpPr>
          <p:spPr bwMode="auto">
            <a:xfrm flipH="1">
              <a:off x="5760" y="324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6" name="Text Box 47"/>
            <p:cNvSpPr txBox="1">
              <a:spLocks noChangeArrowheads="1"/>
            </p:cNvSpPr>
            <p:nvPr/>
          </p:nvSpPr>
          <p:spPr bwMode="auto">
            <a:xfrm>
              <a:off x="3600" y="3545"/>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47117" name="Text Box 48"/>
            <p:cNvSpPr txBox="1">
              <a:spLocks noChangeArrowheads="1"/>
            </p:cNvSpPr>
            <p:nvPr/>
          </p:nvSpPr>
          <p:spPr bwMode="auto">
            <a:xfrm>
              <a:off x="1620" y="6864"/>
              <a:ext cx="1800" cy="18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CONSULTANT</a:t>
              </a:r>
            </a:p>
            <a:p>
              <a:pPr eaLnBrk="1" hangingPunct="1"/>
              <a:r>
                <a:rPr lang="en-GB" altLang="en-US" sz="1100" u="sng" dirty="0"/>
                <a:t>Consultant ID</a:t>
              </a:r>
            </a:p>
            <a:p>
              <a:pPr eaLnBrk="1" hangingPunct="1"/>
              <a:r>
                <a:rPr lang="en-GB" altLang="en-US" sz="1100" dirty="0"/>
                <a:t>Title</a:t>
              </a:r>
            </a:p>
            <a:p>
              <a:pPr eaLnBrk="1" hangingPunct="1"/>
              <a:r>
                <a:rPr lang="en-GB" altLang="en-US" sz="1100" dirty="0"/>
                <a:t>Name</a:t>
              </a:r>
            </a:p>
            <a:p>
              <a:pPr eaLnBrk="1" hangingPunct="1"/>
              <a:r>
                <a:rPr lang="en-GB" altLang="en-US" sz="1100" dirty="0"/>
                <a:t>Qualifications</a:t>
              </a:r>
            </a:p>
            <a:p>
              <a:pPr eaLnBrk="1" hangingPunct="1"/>
              <a:r>
                <a:rPr lang="en-GB" altLang="en-US" sz="1100" dirty="0"/>
                <a:t>Salary</a:t>
              </a:r>
            </a:p>
            <a:p>
              <a:pPr eaLnBrk="1" hangingPunct="1"/>
              <a:endParaRPr lang="en-GB" altLang="en-US" dirty="0"/>
            </a:p>
          </p:txBody>
        </p:sp>
        <p:sp>
          <p:nvSpPr>
            <p:cNvPr id="47118" name="Line 49"/>
            <p:cNvSpPr>
              <a:spLocks noChangeShapeType="1"/>
            </p:cNvSpPr>
            <p:nvPr/>
          </p:nvSpPr>
          <p:spPr bwMode="auto">
            <a:xfrm flipH="1">
              <a:off x="2340" y="4344"/>
              <a:ext cx="1" cy="108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19" name="Line 50"/>
            <p:cNvSpPr>
              <a:spLocks noChangeShapeType="1"/>
            </p:cNvSpPr>
            <p:nvPr/>
          </p:nvSpPr>
          <p:spPr bwMode="auto">
            <a:xfrm flipV="1">
              <a:off x="2340" y="5424"/>
              <a:ext cx="1" cy="14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0" name="Text Box 51"/>
            <p:cNvSpPr txBox="1">
              <a:spLocks noChangeArrowheads="1"/>
            </p:cNvSpPr>
            <p:nvPr/>
          </p:nvSpPr>
          <p:spPr bwMode="auto">
            <a:xfrm>
              <a:off x="1260" y="5056"/>
              <a:ext cx="1440"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grpSp>
          <p:nvGrpSpPr>
            <p:cNvPr id="47121" name="Group 52"/>
            <p:cNvGrpSpPr>
              <a:grpSpLocks/>
            </p:cNvGrpSpPr>
            <p:nvPr/>
          </p:nvGrpSpPr>
          <p:grpSpPr bwMode="auto">
            <a:xfrm flipV="1">
              <a:off x="2160" y="6676"/>
              <a:ext cx="360" cy="180"/>
              <a:chOff x="2880" y="3804"/>
              <a:chExt cx="360" cy="180"/>
            </a:xfrm>
          </p:grpSpPr>
          <p:sp>
            <p:nvSpPr>
              <p:cNvPr id="47137" name="Line 53"/>
              <p:cNvSpPr>
                <a:spLocks noChangeShapeType="1"/>
              </p:cNvSpPr>
              <p:nvPr/>
            </p:nvSpPr>
            <p:spPr bwMode="auto">
              <a:xfrm>
                <a:off x="288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8" name="Line 54"/>
              <p:cNvSpPr>
                <a:spLocks noChangeShapeType="1"/>
              </p:cNvSpPr>
              <p:nvPr/>
            </p:nvSpPr>
            <p:spPr bwMode="auto">
              <a:xfrm flipH="1">
                <a:off x="306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9" name="Line 55"/>
              <p:cNvSpPr>
                <a:spLocks noChangeShapeType="1"/>
              </p:cNvSpPr>
              <p:nvPr/>
            </p:nvSpPr>
            <p:spPr bwMode="auto">
              <a:xfrm flipH="1">
                <a:off x="3060" y="3804"/>
                <a:ext cx="1"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47122" name="Line 56"/>
            <p:cNvSpPr>
              <a:spLocks noChangeShapeType="1"/>
            </p:cNvSpPr>
            <p:nvPr/>
          </p:nvSpPr>
          <p:spPr bwMode="auto">
            <a:xfrm flipV="1">
              <a:off x="3240" y="3444"/>
              <a:ext cx="1440" cy="3"/>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23" name="Text Box 57"/>
            <p:cNvSpPr txBox="1">
              <a:spLocks noChangeArrowheads="1"/>
            </p:cNvSpPr>
            <p:nvPr/>
          </p:nvSpPr>
          <p:spPr bwMode="auto">
            <a:xfrm>
              <a:off x="9720" y="6864"/>
              <a:ext cx="1620" cy="108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DRUG</a:t>
              </a:r>
            </a:p>
            <a:p>
              <a:pPr eaLnBrk="1" hangingPunct="1"/>
              <a:r>
                <a:rPr lang="en-GB" altLang="en-US" sz="1200" u="sng" dirty="0" err="1"/>
                <a:t>Drug_Code</a:t>
              </a:r>
              <a:endParaRPr lang="en-GB" altLang="en-US" sz="1200" u="sng" dirty="0"/>
            </a:p>
            <a:p>
              <a:pPr eaLnBrk="1" hangingPunct="1"/>
              <a:r>
                <a:rPr lang="en-GB" altLang="en-US" sz="1200" dirty="0"/>
                <a:t>Name</a:t>
              </a:r>
              <a:endParaRPr lang="en-GB" altLang="en-US" dirty="0"/>
            </a:p>
          </p:txBody>
        </p:sp>
        <p:sp>
          <p:nvSpPr>
            <p:cNvPr id="47124" name="Line 58"/>
            <p:cNvSpPr>
              <a:spLocks noChangeShapeType="1"/>
            </p:cNvSpPr>
            <p:nvPr/>
          </p:nvSpPr>
          <p:spPr bwMode="auto">
            <a:xfrm>
              <a:off x="3420" y="7221"/>
              <a:ext cx="1260"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25" name="Line 59"/>
            <p:cNvSpPr>
              <a:spLocks noChangeShapeType="1"/>
            </p:cNvSpPr>
            <p:nvPr/>
          </p:nvSpPr>
          <p:spPr bwMode="auto">
            <a:xfrm>
              <a:off x="59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6" name="Line 60"/>
            <p:cNvSpPr>
              <a:spLocks noChangeShapeType="1"/>
            </p:cNvSpPr>
            <p:nvPr/>
          </p:nvSpPr>
          <p:spPr bwMode="auto">
            <a:xfrm flipH="1">
              <a:off x="59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7" name="Text Box 61"/>
            <p:cNvSpPr txBox="1">
              <a:spLocks noChangeArrowheads="1"/>
            </p:cNvSpPr>
            <p:nvPr/>
          </p:nvSpPr>
          <p:spPr bwMode="auto">
            <a:xfrm>
              <a:off x="3780" y="7224"/>
              <a:ext cx="21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ASSIGNED_TO</a:t>
              </a:r>
            </a:p>
          </p:txBody>
        </p:sp>
        <p:sp>
          <p:nvSpPr>
            <p:cNvPr id="47128" name="Line 62"/>
            <p:cNvSpPr>
              <a:spLocks noChangeShapeType="1"/>
            </p:cNvSpPr>
            <p:nvPr/>
          </p:nvSpPr>
          <p:spPr bwMode="auto">
            <a:xfrm flipV="1">
              <a:off x="4680" y="7224"/>
              <a:ext cx="1440" cy="3"/>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29" name="Line 63"/>
            <p:cNvSpPr>
              <a:spLocks noChangeShapeType="1"/>
            </p:cNvSpPr>
            <p:nvPr/>
          </p:nvSpPr>
          <p:spPr bwMode="auto">
            <a:xfrm flipH="1">
              <a:off x="342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0" name="Line 64"/>
            <p:cNvSpPr>
              <a:spLocks noChangeShapeType="1"/>
            </p:cNvSpPr>
            <p:nvPr/>
          </p:nvSpPr>
          <p:spPr bwMode="auto">
            <a:xfrm>
              <a:off x="342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1" name="Line 65"/>
            <p:cNvSpPr>
              <a:spLocks noChangeShapeType="1"/>
            </p:cNvSpPr>
            <p:nvPr/>
          </p:nvSpPr>
          <p:spPr bwMode="auto">
            <a:xfrm>
              <a:off x="7740" y="7224"/>
              <a:ext cx="1980"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32" name="Line 66"/>
            <p:cNvSpPr>
              <a:spLocks noChangeShapeType="1"/>
            </p:cNvSpPr>
            <p:nvPr/>
          </p:nvSpPr>
          <p:spPr bwMode="auto">
            <a:xfrm>
              <a:off x="95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3" name="Line 67"/>
            <p:cNvSpPr>
              <a:spLocks noChangeShapeType="1"/>
            </p:cNvSpPr>
            <p:nvPr/>
          </p:nvSpPr>
          <p:spPr bwMode="auto">
            <a:xfrm flipH="1">
              <a:off x="95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4" name="Text Box 68"/>
            <p:cNvSpPr txBox="1">
              <a:spLocks noChangeArrowheads="1"/>
            </p:cNvSpPr>
            <p:nvPr/>
          </p:nvSpPr>
          <p:spPr bwMode="auto">
            <a:xfrm>
              <a:off x="7920" y="7314"/>
              <a:ext cx="21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GB" altLang="en-US" sz="1200" dirty="0"/>
                <a:t>PRESCRIBED</a:t>
              </a:r>
            </a:p>
          </p:txBody>
        </p:sp>
        <p:sp>
          <p:nvSpPr>
            <p:cNvPr id="47135" name="Line 69"/>
            <p:cNvSpPr>
              <a:spLocks noChangeShapeType="1"/>
            </p:cNvSpPr>
            <p:nvPr/>
          </p:nvSpPr>
          <p:spPr bwMode="auto">
            <a:xfrm flipH="1">
              <a:off x="77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6" name="Line 70"/>
            <p:cNvSpPr>
              <a:spLocks noChangeShapeType="1"/>
            </p:cNvSpPr>
            <p:nvPr/>
          </p:nvSpPr>
          <p:spPr bwMode="auto">
            <a:xfrm>
              <a:off x="77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3459202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a:t>
            </a:r>
            <a:r>
              <a:rPr lang="en-US" altLang="en-US" sz="2000" dirty="0">
                <a:solidFill>
                  <a:srgbClr val="C00000"/>
                </a:solidFill>
              </a:rPr>
              <a:t>3)A hospital may administer several wards and, of course, a ward is only administered by one hospital.</a:t>
            </a:r>
            <a:r>
              <a:rPr lang="en-US" altLang="en-US" sz="2000" dirty="0"/>
              <a:t>(4)Each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1011909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31206" y="160500"/>
            <a:ext cx="8413335" cy="1143000"/>
          </a:xfrm>
        </p:spPr>
        <p:txBody>
          <a:bodyPr>
            <a:normAutofit/>
          </a:bodyPr>
          <a:lstStyle/>
          <a:p>
            <a:r>
              <a:rPr lang="en-US" altLang="en-US" sz="2800" dirty="0"/>
              <a:t>Identify and </a:t>
            </a:r>
            <a:r>
              <a:rPr lang="en-US" altLang="en-US" sz="2800" dirty="0" err="1"/>
              <a:t>Categorise</a:t>
            </a:r>
            <a:r>
              <a:rPr lang="en-US" altLang="en-US" sz="2800" dirty="0"/>
              <a:t> Relationship Types: </a:t>
            </a:r>
            <a:r>
              <a:rPr lang="en-GB" altLang="en-US" sz="2800" dirty="0"/>
              <a:t>Optionality</a:t>
            </a:r>
          </a:p>
        </p:txBody>
      </p:sp>
      <p:grpSp>
        <p:nvGrpSpPr>
          <p:cNvPr id="47108" name="Group 39"/>
          <p:cNvGrpSpPr>
            <a:grpSpLocks noChangeAspect="1"/>
          </p:cNvGrpSpPr>
          <p:nvPr/>
        </p:nvGrpSpPr>
        <p:grpSpPr bwMode="auto">
          <a:xfrm>
            <a:off x="1429449" y="1356778"/>
            <a:ext cx="7056438" cy="4623251"/>
            <a:chOff x="1260" y="3084"/>
            <a:chExt cx="10095" cy="5595"/>
          </a:xfrm>
        </p:grpSpPr>
        <p:sp>
          <p:nvSpPr>
            <p:cNvPr id="47109" name="AutoShape 40"/>
            <p:cNvSpPr>
              <a:spLocks noChangeAspect="1" noChangeArrowheads="1"/>
            </p:cNvSpPr>
            <p:nvPr/>
          </p:nvSpPr>
          <p:spPr bwMode="auto">
            <a:xfrm>
              <a:off x="1260" y="3084"/>
              <a:ext cx="10095" cy="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7110" name="Text Box 41"/>
            <p:cNvSpPr txBox="1">
              <a:spLocks noChangeArrowheads="1"/>
            </p:cNvSpPr>
            <p:nvPr/>
          </p:nvSpPr>
          <p:spPr bwMode="auto">
            <a:xfrm>
              <a:off x="1800" y="3084"/>
              <a:ext cx="1440" cy="126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HOSPITAL</a:t>
              </a:r>
            </a:p>
            <a:p>
              <a:pPr eaLnBrk="1" hangingPunct="1"/>
              <a:r>
                <a:rPr lang="en-GB" altLang="en-US" sz="1100" u="sng" dirty="0"/>
                <a:t>Name</a:t>
              </a:r>
            </a:p>
            <a:p>
              <a:pPr eaLnBrk="1" hangingPunct="1"/>
              <a:r>
                <a:rPr lang="en-GB" altLang="en-US" sz="1100" dirty="0"/>
                <a:t>Address</a:t>
              </a:r>
            </a:p>
            <a:p>
              <a:pPr eaLnBrk="1" hangingPunct="1"/>
              <a:r>
                <a:rPr lang="en-GB" altLang="en-US" sz="1100" dirty="0"/>
                <a:t>Tel No s</a:t>
              </a:r>
              <a:endParaRPr lang="en-GB" altLang="en-US" dirty="0"/>
            </a:p>
          </p:txBody>
        </p:sp>
        <p:sp>
          <p:nvSpPr>
            <p:cNvPr id="47111" name="Text Box 42"/>
            <p:cNvSpPr txBox="1">
              <a:spLocks noChangeArrowheads="1"/>
            </p:cNvSpPr>
            <p:nvPr/>
          </p:nvSpPr>
          <p:spPr bwMode="auto">
            <a:xfrm>
              <a:off x="5940" y="3084"/>
              <a:ext cx="1620" cy="108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p>
            <a:p>
              <a:pPr eaLnBrk="1" hangingPunct="1"/>
              <a:r>
                <a:rPr lang="en-GB" altLang="en-US" sz="1200"/>
                <a:t>Ward_No</a:t>
              </a:r>
            </a:p>
            <a:p>
              <a:pPr eaLnBrk="1" hangingPunct="1"/>
              <a:r>
                <a:rPr lang="en-GB" altLang="en-US" sz="1200"/>
                <a:t>Name</a:t>
              </a:r>
              <a:endParaRPr lang="en-GB" altLang="en-US"/>
            </a:p>
          </p:txBody>
        </p:sp>
        <p:sp>
          <p:nvSpPr>
            <p:cNvPr id="47112" name="Text Box 43"/>
            <p:cNvSpPr txBox="1">
              <a:spLocks noChangeArrowheads="1"/>
            </p:cNvSpPr>
            <p:nvPr/>
          </p:nvSpPr>
          <p:spPr bwMode="auto">
            <a:xfrm>
              <a:off x="6120" y="6864"/>
              <a:ext cx="1620" cy="126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p>
            <a:p>
              <a:pPr algn="ctr" eaLnBrk="1" hangingPunct="1"/>
              <a:r>
                <a:rPr lang="en-GB" altLang="en-US" sz="1200" u="sng"/>
                <a:t>Patient Code</a:t>
              </a:r>
            </a:p>
            <a:p>
              <a:pPr eaLnBrk="1" hangingPunct="1"/>
              <a:r>
                <a:rPr lang="en-GB" altLang="en-US" sz="1200"/>
                <a:t>Name</a:t>
              </a:r>
            </a:p>
            <a:p>
              <a:pPr eaLnBrk="1" hangingPunct="1"/>
              <a:r>
                <a:rPr lang="en-GB" altLang="en-US" sz="1200"/>
                <a:t>Adress</a:t>
              </a:r>
              <a:endParaRPr lang="en-GB" altLang="en-US"/>
            </a:p>
          </p:txBody>
        </p:sp>
        <p:sp>
          <p:nvSpPr>
            <p:cNvPr id="47113" name="Line 44"/>
            <p:cNvSpPr>
              <a:spLocks noChangeShapeType="1"/>
            </p:cNvSpPr>
            <p:nvPr/>
          </p:nvSpPr>
          <p:spPr bwMode="auto">
            <a:xfrm>
              <a:off x="4680" y="3444"/>
              <a:ext cx="126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4" name="Line 45"/>
            <p:cNvSpPr>
              <a:spLocks noChangeShapeType="1"/>
            </p:cNvSpPr>
            <p:nvPr/>
          </p:nvSpPr>
          <p:spPr bwMode="auto">
            <a:xfrm>
              <a:off x="5760" y="344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5" name="Line 46"/>
            <p:cNvSpPr>
              <a:spLocks noChangeShapeType="1"/>
            </p:cNvSpPr>
            <p:nvPr/>
          </p:nvSpPr>
          <p:spPr bwMode="auto">
            <a:xfrm flipH="1">
              <a:off x="5760" y="324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6" name="Text Box 47"/>
            <p:cNvSpPr txBox="1">
              <a:spLocks noChangeArrowheads="1"/>
            </p:cNvSpPr>
            <p:nvPr/>
          </p:nvSpPr>
          <p:spPr bwMode="auto">
            <a:xfrm>
              <a:off x="3600" y="3545"/>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47117" name="Text Box 48"/>
            <p:cNvSpPr txBox="1">
              <a:spLocks noChangeArrowheads="1"/>
            </p:cNvSpPr>
            <p:nvPr/>
          </p:nvSpPr>
          <p:spPr bwMode="auto">
            <a:xfrm>
              <a:off x="1620" y="6864"/>
              <a:ext cx="1800" cy="18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CONSULTANT</a:t>
              </a:r>
            </a:p>
            <a:p>
              <a:pPr eaLnBrk="1" hangingPunct="1"/>
              <a:r>
                <a:rPr lang="en-GB" altLang="en-US" sz="1100" u="sng" dirty="0"/>
                <a:t>Consultant ID</a:t>
              </a:r>
            </a:p>
            <a:p>
              <a:pPr eaLnBrk="1" hangingPunct="1"/>
              <a:r>
                <a:rPr lang="en-GB" altLang="en-US" sz="1100" dirty="0"/>
                <a:t>Title</a:t>
              </a:r>
            </a:p>
            <a:p>
              <a:pPr eaLnBrk="1" hangingPunct="1"/>
              <a:r>
                <a:rPr lang="en-GB" altLang="en-US" sz="1100" dirty="0"/>
                <a:t>Name</a:t>
              </a:r>
            </a:p>
            <a:p>
              <a:pPr eaLnBrk="1" hangingPunct="1"/>
              <a:r>
                <a:rPr lang="en-GB" altLang="en-US" sz="1100" dirty="0"/>
                <a:t>Qualifications</a:t>
              </a:r>
            </a:p>
            <a:p>
              <a:pPr eaLnBrk="1" hangingPunct="1"/>
              <a:r>
                <a:rPr lang="en-GB" altLang="en-US" sz="1100" dirty="0"/>
                <a:t>Salary</a:t>
              </a:r>
            </a:p>
            <a:p>
              <a:pPr eaLnBrk="1" hangingPunct="1"/>
              <a:endParaRPr lang="en-GB" altLang="en-US" dirty="0"/>
            </a:p>
          </p:txBody>
        </p:sp>
        <p:sp>
          <p:nvSpPr>
            <p:cNvPr id="47118" name="Line 49"/>
            <p:cNvSpPr>
              <a:spLocks noChangeShapeType="1"/>
            </p:cNvSpPr>
            <p:nvPr/>
          </p:nvSpPr>
          <p:spPr bwMode="auto">
            <a:xfrm flipH="1">
              <a:off x="2340" y="4344"/>
              <a:ext cx="1" cy="108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19" name="Line 50"/>
            <p:cNvSpPr>
              <a:spLocks noChangeShapeType="1"/>
            </p:cNvSpPr>
            <p:nvPr/>
          </p:nvSpPr>
          <p:spPr bwMode="auto">
            <a:xfrm flipV="1">
              <a:off x="2340" y="5424"/>
              <a:ext cx="1" cy="14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0" name="Text Box 51"/>
            <p:cNvSpPr txBox="1">
              <a:spLocks noChangeArrowheads="1"/>
            </p:cNvSpPr>
            <p:nvPr/>
          </p:nvSpPr>
          <p:spPr bwMode="auto">
            <a:xfrm>
              <a:off x="1260" y="5056"/>
              <a:ext cx="1440"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grpSp>
          <p:nvGrpSpPr>
            <p:cNvPr id="47121" name="Group 52"/>
            <p:cNvGrpSpPr>
              <a:grpSpLocks/>
            </p:cNvGrpSpPr>
            <p:nvPr/>
          </p:nvGrpSpPr>
          <p:grpSpPr bwMode="auto">
            <a:xfrm flipV="1">
              <a:off x="2160" y="6676"/>
              <a:ext cx="360" cy="180"/>
              <a:chOff x="2880" y="3804"/>
              <a:chExt cx="360" cy="180"/>
            </a:xfrm>
          </p:grpSpPr>
          <p:sp>
            <p:nvSpPr>
              <p:cNvPr id="47137" name="Line 53"/>
              <p:cNvSpPr>
                <a:spLocks noChangeShapeType="1"/>
              </p:cNvSpPr>
              <p:nvPr/>
            </p:nvSpPr>
            <p:spPr bwMode="auto">
              <a:xfrm>
                <a:off x="288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8" name="Line 54"/>
              <p:cNvSpPr>
                <a:spLocks noChangeShapeType="1"/>
              </p:cNvSpPr>
              <p:nvPr/>
            </p:nvSpPr>
            <p:spPr bwMode="auto">
              <a:xfrm flipH="1">
                <a:off x="306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9" name="Line 55"/>
              <p:cNvSpPr>
                <a:spLocks noChangeShapeType="1"/>
              </p:cNvSpPr>
              <p:nvPr/>
            </p:nvSpPr>
            <p:spPr bwMode="auto">
              <a:xfrm flipH="1">
                <a:off x="3060" y="3804"/>
                <a:ext cx="1"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47122" name="Line 56"/>
            <p:cNvSpPr>
              <a:spLocks noChangeShapeType="1"/>
            </p:cNvSpPr>
            <p:nvPr/>
          </p:nvSpPr>
          <p:spPr bwMode="auto">
            <a:xfrm flipV="1">
              <a:off x="3240" y="3444"/>
              <a:ext cx="1440" cy="3"/>
            </a:xfrm>
            <a:prstGeom prst="line">
              <a:avLst/>
            </a:prstGeom>
            <a:noFill/>
            <a:ln w="19050">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7123" name="Text Box 57"/>
            <p:cNvSpPr txBox="1">
              <a:spLocks noChangeArrowheads="1"/>
            </p:cNvSpPr>
            <p:nvPr/>
          </p:nvSpPr>
          <p:spPr bwMode="auto">
            <a:xfrm>
              <a:off x="9720" y="6864"/>
              <a:ext cx="1620" cy="108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DRUG</a:t>
              </a:r>
            </a:p>
            <a:p>
              <a:pPr eaLnBrk="1" hangingPunct="1"/>
              <a:r>
                <a:rPr lang="en-GB" altLang="en-US" sz="1200" u="sng" dirty="0" err="1"/>
                <a:t>Drug_Code</a:t>
              </a:r>
              <a:endParaRPr lang="en-GB" altLang="en-US" sz="1200" u="sng" dirty="0"/>
            </a:p>
            <a:p>
              <a:pPr eaLnBrk="1" hangingPunct="1"/>
              <a:r>
                <a:rPr lang="en-GB" altLang="en-US" sz="1200" dirty="0"/>
                <a:t>Name</a:t>
              </a:r>
              <a:endParaRPr lang="en-GB" altLang="en-US" dirty="0"/>
            </a:p>
          </p:txBody>
        </p:sp>
        <p:sp>
          <p:nvSpPr>
            <p:cNvPr id="47124" name="Line 58"/>
            <p:cNvSpPr>
              <a:spLocks noChangeShapeType="1"/>
            </p:cNvSpPr>
            <p:nvPr/>
          </p:nvSpPr>
          <p:spPr bwMode="auto">
            <a:xfrm>
              <a:off x="3420" y="7221"/>
              <a:ext cx="1260"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25" name="Line 59"/>
            <p:cNvSpPr>
              <a:spLocks noChangeShapeType="1"/>
            </p:cNvSpPr>
            <p:nvPr/>
          </p:nvSpPr>
          <p:spPr bwMode="auto">
            <a:xfrm>
              <a:off x="59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6" name="Line 60"/>
            <p:cNvSpPr>
              <a:spLocks noChangeShapeType="1"/>
            </p:cNvSpPr>
            <p:nvPr/>
          </p:nvSpPr>
          <p:spPr bwMode="auto">
            <a:xfrm flipH="1">
              <a:off x="59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7" name="Text Box 61"/>
            <p:cNvSpPr txBox="1">
              <a:spLocks noChangeArrowheads="1"/>
            </p:cNvSpPr>
            <p:nvPr/>
          </p:nvSpPr>
          <p:spPr bwMode="auto">
            <a:xfrm>
              <a:off x="3780" y="7224"/>
              <a:ext cx="21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ASSIGNED_TO</a:t>
              </a:r>
            </a:p>
          </p:txBody>
        </p:sp>
        <p:sp>
          <p:nvSpPr>
            <p:cNvPr id="47128" name="Line 62"/>
            <p:cNvSpPr>
              <a:spLocks noChangeShapeType="1"/>
            </p:cNvSpPr>
            <p:nvPr/>
          </p:nvSpPr>
          <p:spPr bwMode="auto">
            <a:xfrm flipV="1">
              <a:off x="4680" y="7224"/>
              <a:ext cx="1440" cy="3"/>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29" name="Line 63"/>
            <p:cNvSpPr>
              <a:spLocks noChangeShapeType="1"/>
            </p:cNvSpPr>
            <p:nvPr/>
          </p:nvSpPr>
          <p:spPr bwMode="auto">
            <a:xfrm flipH="1">
              <a:off x="342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0" name="Line 64"/>
            <p:cNvSpPr>
              <a:spLocks noChangeShapeType="1"/>
            </p:cNvSpPr>
            <p:nvPr/>
          </p:nvSpPr>
          <p:spPr bwMode="auto">
            <a:xfrm>
              <a:off x="342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1" name="Line 65"/>
            <p:cNvSpPr>
              <a:spLocks noChangeShapeType="1"/>
            </p:cNvSpPr>
            <p:nvPr/>
          </p:nvSpPr>
          <p:spPr bwMode="auto">
            <a:xfrm>
              <a:off x="7740" y="7224"/>
              <a:ext cx="1980"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32" name="Line 66"/>
            <p:cNvSpPr>
              <a:spLocks noChangeShapeType="1"/>
            </p:cNvSpPr>
            <p:nvPr/>
          </p:nvSpPr>
          <p:spPr bwMode="auto">
            <a:xfrm>
              <a:off x="95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3" name="Line 67"/>
            <p:cNvSpPr>
              <a:spLocks noChangeShapeType="1"/>
            </p:cNvSpPr>
            <p:nvPr/>
          </p:nvSpPr>
          <p:spPr bwMode="auto">
            <a:xfrm flipH="1">
              <a:off x="95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4" name="Text Box 68"/>
            <p:cNvSpPr txBox="1">
              <a:spLocks noChangeArrowheads="1"/>
            </p:cNvSpPr>
            <p:nvPr/>
          </p:nvSpPr>
          <p:spPr bwMode="auto">
            <a:xfrm>
              <a:off x="7920" y="7314"/>
              <a:ext cx="21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GB" altLang="en-US" sz="1200" dirty="0"/>
                <a:t>PRESCRIBED</a:t>
              </a:r>
            </a:p>
          </p:txBody>
        </p:sp>
        <p:sp>
          <p:nvSpPr>
            <p:cNvPr id="47135" name="Line 69"/>
            <p:cNvSpPr>
              <a:spLocks noChangeShapeType="1"/>
            </p:cNvSpPr>
            <p:nvPr/>
          </p:nvSpPr>
          <p:spPr bwMode="auto">
            <a:xfrm flipH="1">
              <a:off x="77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6" name="Line 70"/>
            <p:cNvSpPr>
              <a:spLocks noChangeShapeType="1"/>
            </p:cNvSpPr>
            <p:nvPr/>
          </p:nvSpPr>
          <p:spPr bwMode="auto">
            <a:xfrm>
              <a:off x="77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1450466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a:t>
            </a:r>
            <a:r>
              <a:rPr lang="en-US" altLang="en-US" sz="2000" dirty="0">
                <a:solidFill>
                  <a:srgbClr val="C00000"/>
                </a:solidFill>
              </a:rPr>
              <a:t>6)A hospital may employ one or more consultants.(7)A consultant is employed by one hospital only.(</a:t>
            </a:r>
            <a:r>
              <a:rPr lang="en-US" altLang="en-US" sz="2000" dirty="0"/>
              <a:t>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3792785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31206" y="160500"/>
            <a:ext cx="8413335" cy="1143000"/>
          </a:xfrm>
        </p:spPr>
        <p:txBody>
          <a:bodyPr>
            <a:normAutofit/>
          </a:bodyPr>
          <a:lstStyle/>
          <a:p>
            <a:r>
              <a:rPr lang="en-US" altLang="en-US" sz="2800" dirty="0"/>
              <a:t>Identify and </a:t>
            </a:r>
            <a:r>
              <a:rPr lang="en-US" altLang="en-US" sz="2800" dirty="0" err="1"/>
              <a:t>Categorise</a:t>
            </a:r>
            <a:r>
              <a:rPr lang="en-US" altLang="en-US" sz="2800" dirty="0"/>
              <a:t> Relationship Types: </a:t>
            </a:r>
            <a:r>
              <a:rPr lang="en-GB" altLang="en-US" sz="2800" dirty="0"/>
              <a:t>Optionality</a:t>
            </a:r>
          </a:p>
        </p:txBody>
      </p:sp>
      <p:grpSp>
        <p:nvGrpSpPr>
          <p:cNvPr id="47108" name="Group 39"/>
          <p:cNvGrpSpPr>
            <a:grpSpLocks noChangeAspect="1"/>
          </p:cNvGrpSpPr>
          <p:nvPr/>
        </p:nvGrpSpPr>
        <p:grpSpPr bwMode="auto">
          <a:xfrm>
            <a:off x="1429449" y="1356778"/>
            <a:ext cx="7056438" cy="4623251"/>
            <a:chOff x="1260" y="3084"/>
            <a:chExt cx="10095" cy="5595"/>
          </a:xfrm>
        </p:grpSpPr>
        <p:sp>
          <p:nvSpPr>
            <p:cNvPr id="47109" name="AutoShape 40"/>
            <p:cNvSpPr>
              <a:spLocks noChangeAspect="1" noChangeArrowheads="1"/>
            </p:cNvSpPr>
            <p:nvPr/>
          </p:nvSpPr>
          <p:spPr bwMode="auto">
            <a:xfrm>
              <a:off x="1260" y="3084"/>
              <a:ext cx="10095" cy="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7110" name="Text Box 41"/>
            <p:cNvSpPr txBox="1">
              <a:spLocks noChangeArrowheads="1"/>
            </p:cNvSpPr>
            <p:nvPr/>
          </p:nvSpPr>
          <p:spPr bwMode="auto">
            <a:xfrm>
              <a:off x="1800" y="3084"/>
              <a:ext cx="1440" cy="126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HOSPITAL</a:t>
              </a:r>
            </a:p>
            <a:p>
              <a:pPr eaLnBrk="1" hangingPunct="1"/>
              <a:r>
                <a:rPr lang="en-GB" altLang="en-US" sz="1100" u="sng" dirty="0"/>
                <a:t>Name</a:t>
              </a:r>
            </a:p>
            <a:p>
              <a:pPr eaLnBrk="1" hangingPunct="1"/>
              <a:r>
                <a:rPr lang="en-GB" altLang="en-US" sz="1100" dirty="0"/>
                <a:t>Address</a:t>
              </a:r>
            </a:p>
            <a:p>
              <a:pPr eaLnBrk="1" hangingPunct="1"/>
              <a:r>
                <a:rPr lang="en-GB" altLang="en-US" sz="1100" dirty="0"/>
                <a:t>Tel No s</a:t>
              </a:r>
              <a:endParaRPr lang="en-GB" altLang="en-US" dirty="0"/>
            </a:p>
          </p:txBody>
        </p:sp>
        <p:sp>
          <p:nvSpPr>
            <p:cNvPr id="47111" name="Text Box 42"/>
            <p:cNvSpPr txBox="1">
              <a:spLocks noChangeArrowheads="1"/>
            </p:cNvSpPr>
            <p:nvPr/>
          </p:nvSpPr>
          <p:spPr bwMode="auto">
            <a:xfrm>
              <a:off x="5940" y="3084"/>
              <a:ext cx="1620" cy="108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p>
            <a:p>
              <a:pPr eaLnBrk="1" hangingPunct="1"/>
              <a:r>
                <a:rPr lang="en-GB" altLang="en-US" sz="1200"/>
                <a:t>Ward_No</a:t>
              </a:r>
            </a:p>
            <a:p>
              <a:pPr eaLnBrk="1" hangingPunct="1"/>
              <a:r>
                <a:rPr lang="en-GB" altLang="en-US" sz="1200"/>
                <a:t>Name</a:t>
              </a:r>
              <a:endParaRPr lang="en-GB" altLang="en-US"/>
            </a:p>
          </p:txBody>
        </p:sp>
        <p:sp>
          <p:nvSpPr>
            <p:cNvPr id="47112" name="Text Box 43"/>
            <p:cNvSpPr txBox="1">
              <a:spLocks noChangeArrowheads="1"/>
            </p:cNvSpPr>
            <p:nvPr/>
          </p:nvSpPr>
          <p:spPr bwMode="auto">
            <a:xfrm>
              <a:off x="6120" y="6864"/>
              <a:ext cx="1620" cy="126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p>
            <a:p>
              <a:pPr algn="ctr" eaLnBrk="1" hangingPunct="1"/>
              <a:r>
                <a:rPr lang="en-GB" altLang="en-US" sz="1200" u="sng"/>
                <a:t>Patient Code</a:t>
              </a:r>
            </a:p>
            <a:p>
              <a:pPr eaLnBrk="1" hangingPunct="1"/>
              <a:r>
                <a:rPr lang="en-GB" altLang="en-US" sz="1200"/>
                <a:t>Name</a:t>
              </a:r>
            </a:p>
            <a:p>
              <a:pPr eaLnBrk="1" hangingPunct="1"/>
              <a:r>
                <a:rPr lang="en-GB" altLang="en-US" sz="1200"/>
                <a:t>Adress</a:t>
              </a:r>
              <a:endParaRPr lang="en-GB" altLang="en-US"/>
            </a:p>
          </p:txBody>
        </p:sp>
        <p:sp>
          <p:nvSpPr>
            <p:cNvPr id="47113" name="Line 44"/>
            <p:cNvSpPr>
              <a:spLocks noChangeShapeType="1"/>
            </p:cNvSpPr>
            <p:nvPr/>
          </p:nvSpPr>
          <p:spPr bwMode="auto">
            <a:xfrm>
              <a:off x="4680" y="3444"/>
              <a:ext cx="126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4" name="Line 45"/>
            <p:cNvSpPr>
              <a:spLocks noChangeShapeType="1"/>
            </p:cNvSpPr>
            <p:nvPr/>
          </p:nvSpPr>
          <p:spPr bwMode="auto">
            <a:xfrm>
              <a:off x="5760" y="344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5" name="Line 46"/>
            <p:cNvSpPr>
              <a:spLocks noChangeShapeType="1"/>
            </p:cNvSpPr>
            <p:nvPr/>
          </p:nvSpPr>
          <p:spPr bwMode="auto">
            <a:xfrm flipH="1">
              <a:off x="5760" y="324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6" name="Text Box 47"/>
            <p:cNvSpPr txBox="1">
              <a:spLocks noChangeArrowheads="1"/>
            </p:cNvSpPr>
            <p:nvPr/>
          </p:nvSpPr>
          <p:spPr bwMode="auto">
            <a:xfrm>
              <a:off x="3600" y="3545"/>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47117" name="Text Box 48"/>
            <p:cNvSpPr txBox="1">
              <a:spLocks noChangeArrowheads="1"/>
            </p:cNvSpPr>
            <p:nvPr/>
          </p:nvSpPr>
          <p:spPr bwMode="auto">
            <a:xfrm>
              <a:off x="1620" y="6864"/>
              <a:ext cx="1800" cy="18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CONSULTANT</a:t>
              </a:r>
            </a:p>
            <a:p>
              <a:pPr eaLnBrk="1" hangingPunct="1"/>
              <a:r>
                <a:rPr lang="en-GB" altLang="en-US" sz="1100" u="sng" dirty="0"/>
                <a:t>Consultant ID</a:t>
              </a:r>
            </a:p>
            <a:p>
              <a:pPr eaLnBrk="1" hangingPunct="1"/>
              <a:r>
                <a:rPr lang="en-GB" altLang="en-US" sz="1100" dirty="0"/>
                <a:t>Title</a:t>
              </a:r>
            </a:p>
            <a:p>
              <a:pPr eaLnBrk="1" hangingPunct="1"/>
              <a:r>
                <a:rPr lang="en-GB" altLang="en-US" sz="1100" dirty="0"/>
                <a:t>Name</a:t>
              </a:r>
            </a:p>
            <a:p>
              <a:pPr eaLnBrk="1" hangingPunct="1"/>
              <a:r>
                <a:rPr lang="en-GB" altLang="en-US" sz="1100" dirty="0"/>
                <a:t>Qualifications</a:t>
              </a:r>
            </a:p>
            <a:p>
              <a:pPr eaLnBrk="1" hangingPunct="1"/>
              <a:r>
                <a:rPr lang="en-GB" altLang="en-US" sz="1100" dirty="0"/>
                <a:t>Salary</a:t>
              </a:r>
            </a:p>
            <a:p>
              <a:pPr eaLnBrk="1" hangingPunct="1"/>
              <a:endParaRPr lang="en-GB" altLang="en-US" dirty="0"/>
            </a:p>
          </p:txBody>
        </p:sp>
        <p:sp>
          <p:nvSpPr>
            <p:cNvPr id="47118" name="Line 49"/>
            <p:cNvSpPr>
              <a:spLocks noChangeShapeType="1"/>
            </p:cNvSpPr>
            <p:nvPr/>
          </p:nvSpPr>
          <p:spPr bwMode="auto">
            <a:xfrm flipH="1">
              <a:off x="2340" y="4344"/>
              <a:ext cx="1" cy="1080"/>
            </a:xfrm>
            <a:prstGeom prst="line">
              <a:avLst/>
            </a:prstGeom>
            <a:noFill/>
            <a:ln w="19050">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7119" name="Line 50"/>
            <p:cNvSpPr>
              <a:spLocks noChangeShapeType="1"/>
            </p:cNvSpPr>
            <p:nvPr/>
          </p:nvSpPr>
          <p:spPr bwMode="auto">
            <a:xfrm flipV="1">
              <a:off x="2340" y="5424"/>
              <a:ext cx="1" cy="14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0" name="Text Box 51"/>
            <p:cNvSpPr txBox="1">
              <a:spLocks noChangeArrowheads="1"/>
            </p:cNvSpPr>
            <p:nvPr/>
          </p:nvSpPr>
          <p:spPr bwMode="auto">
            <a:xfrm>
              <a:off x="1260" y="5056"/>
              <a:ext cx="1440"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grpSp>
          <p:nvGrpSpPr>
            <p:cNvPr id="47121" name="Group 52"/>
            <p:cNvGrpSpPr>
              <a:grpSpLocks/>
            </p:cNvGrpSpPr>
            <p:nvPr/>
          </p:nvGrpSpPr>
          <p:grpSpPr bwMode="auto">
            <a:xfrm flipV="1">
              <a:off x="2160" y="6676"/>
              <a:ext cx="360" cy="180"/>
              <a:chOff x="2880" y="3804"/>
              <a:chExt cx="360" cy="180"/>
            </a:xfrm>
          </p:grpSpPr>
          <p:sp>
            <p:nvSpPr>
              <p:cNvPr id="47137" name="Line 53"/>
              <p:cNvSpPr>
                <a:spLocks noChangeShapeType="1"/>
              </p:cNvSpPr>
              <p:nvPr/>
            </p:nvSpPr>
            <p:spPr bwMode="auto">
              <a:xfrm>
                <a:off x="288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8" name="Line 54"/>
              <p:cNvSpPr>
                <a:spLocks noChangeShapeType="1"/>
              </p:cNvSpPr>
              <p:nvPr/>
            </p:nvSpPr>
            <p:spPr bwMode="auto">
              <a:xfrm flipH="1">
                <a:off x="306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9" name="Line 55"/>
              <p:cNvSpPr>
                <a:spLocks noChangeShapeType="1"/>
              </p:cNvSpPr>
              <p:nvPr/>
            </p:nvSpPr>
            <p:spPr bwMode="auto">
              <a:xfrm flipH="1">
                <a:off x="3060" y="3804"/>
                <a:ext cx="1"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47122" name="Line 56"/>
            <p:cNvSpPr>
              <a:spLocks noChangeShapeType="1"/>
            </p:cNvSpPr>
            <p:nvPr/>
          </p:nvSpPr>
          <p:spPr bwMode="auto">
            <a:xfrm flipV="1">
              <a:off x="3240" y="3444"/>
              <a:ext cx="1440" cy="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7123" name="Text Box 57"/>
            <p:cNvSpPr txBox="1">
              <a:spLocks noChangeArrowheads="1"/>
            </p:cNvSpPr>
            <p:nvPr/>
          </p:nvSpPr>
          <p:spPr bwMode="auto">
            <a:xfrm>
              <a:off x="9720" y="6864"/>
              <a:ext cx="1620" cy="108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DRUG</a:t>
              </a:r>
            </a:p>
            <a:p>
              <a:pPr eaLnBrk="1" hangingPunct="1"/>
              <a:r>
                <a:rPr lang="en-GB" altLang="en-US" sz="1200" u="sng" dirty="0" err="1"/>
                <a:t>Drug_Code</a:t>
              </a:r>
              <a:endParaRPr lang="en-GB" altLang="en-US" sz="1200" u="sng" dirty="0"/>
            </a:p>
            <a:p>
              <a:pPr eaLnBrk="1" hangingPunct="1"/>
              <a:r>
                <a:rPr lang="en-GB" altLang="en-US" sz="1200" dirty="0"/>
                <a:t>Name</a:t>
              </a:r>
              <a:endParaRPr lang="en-GB" altLang="en-US" dirty="0"/>
            </a:p>
          </p:txBody>
        </p:sp>
        <p:sp>
          <p:nvSpPr>
            <p:cNvPr id="47124" name="Line 58"/>
            <p:cNvSpPr>
              <a:spLocks noChangeShapeType="1"/>
            </p:cNvSpPr>
            <p:nvPr/>
          </p:nvSpPr>
          <p:spPr bwMode="auto">
            <a:xfrm>
              <a:off x="3420" y="7221"/>
              <a:ext cx="1260"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25" name="Line 59"/>
            <p:cNvSpPr>
              <a:spLocks noChangeShapeType="1"/>
            </p:cNvSpPr>
            <p:nvPr/>
          </p:nvSpPr>
          <p:spPr bwMode="auto">
            <a:xfrm>
              <a:off x="59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6" name="Line 60"/>
            <p:cNvSpPr>
              <a:spLocks noChangeShapeType="1"/>
            </p:cNvSpPr>
            <p:nvPr/>
          </p:nvSpPr>
          <p:spPr bwMode="auto">
            <a:xfrm flipH="1">
              <a:off x="59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7" name="Text Box 61"/>
            <p:cNvSpPr txBox="1">
              <a:spLocks noChangeArrowheads="1"/>
            </p:cNvSpPr>
            <p:nvPr/>
          </p:nvSpPr>
          <p:spPr bwMode="auto">
            <a:xfrm>
              <a:off x="3780" y="7224"/>
              <a:ext cx="21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ASSIGNED_TO</a:t>
              </a:r>
            </a:p>
          </p:txBody>
        </p:sp>
        <p:sp>
          <p:nvSpPr>
            <p:cNvPr id="47128" name="Line 62"/>
            <p:cNvSpPr>
              <a:spLocks noChangeShapeType="1"/>
            </p:cNvSpPr>
            <p:nvPr/>
          </p:nvSpPr>
          <p:spPr bwMode="auto">
            <a:xfrm flipV="1">
              <a:off x="4680" y="7224"/>
              <a:ext cx="1440" cy="3"/>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29" name="Line 63"/>
            <p:cNvSpPr>
              <a:spLocks noChangeShapeType="1"/>
            </p:cNvSpPr>
            <p:nvPr/>
          </p:nvSpPr>
          <p:spPr bwMode="auto">
            <a:xfrm flipH="1">
              <a:off x="342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0" name="Line 64"/>
            <p:cNvSpPr>
              <a:spLocks noChangeShapeType="1"/>
            </p:cNvSpPr>
            <p:nvPr/>
          </p:nvSpPr>
          <p:spPr bwMode="auto">
            <a:xfrm>
              <a:off x="342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1" name="Line 65"/>
            <p:cNvSpPr>
              <a:spLocks noChangeShapeType="1"/>
            </p:cNvSpPr>
            <p:nvPr/>
          </p:nvSpPr>
          <p:spPr bwMode="auto">
            <a:xfrm>
              <a:off x="7740" y="7224"/>
              <a:ext cx="1980"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32" name="Line 66"/>
            <p:cNvSpPr>
              <a:spLocks noChangeShapeType="1"/>
            </p:cNvSpPr>
            <p:nvPr/>
          </p:nvSpPr>
          <p:spPr bwMode="auto">
            <a:xfrm>
              <a:off x="95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3" name="Line 67"/>
            <p:cNvSpPr>
              <a:spLocks noChangeShapeType="1"/>
            </p:cNvSpPr>
            <p:nvPr/>
          </p:nvSpPr>
          <p:spPr bwMode="auto">
            <a:xfrm flipH="1">
              <a:off x="95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4" name="Text Box 68"/>
            <p:cNvSpPr txBox="1">
              <a:spLocks noChangeArrowheads="1"/>
            </p:cNvSpPr>
            <p:nvPr/>
          </p:nvSpPr>
          <p:spPr bwMode="auto">
            <a:xfrm>
              <a:off x="7920" y="7314"/>
              <a:ext cx="21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GB" altLang="en-US" sz="1200" dirty="0"/>
                <a:t>PRESCRIBED</a:t>
              </a:r>
            </a:p>
          </p:txBody>
        </p:sp>
        <p:sp>
          <p:nvSpPr>
            <p:cNvPr id="47135" name="Line 69"/>
            <p:cNvSpPr>
              <a:spLocks noChangeShapeType="1"/>
            </p:cNvSpPr>
            <p:nvPr/>
          </p:nvSpPr>
          <p:spPr bwMode="auto">
            <a:xfrm flipH="1">
              <a:off x="77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6" name="Line 70"/>
            <p:cNvSpPr>
              <a:spLocks noChangeShapeType="1"/>
            </p:cNvSpPr>
            <p:nvPr/>
          </p:nvSpPr>
          <p:spPr bwMode="auto">
            <a:xfrm>
              <a:off x="77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3886070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a:t>
            </a:r>
            <a:r>
              <a:rPr lang="en-US" altLang="en-US" sz="2000" dirty="0">
                <a:solidFill>
                  <a:srgbClr val="C00000"/>
                </a:solidFill>
              </a:rPr>
              <a:t>(10)A consultant may be assigned one or more patients and a patient is assigned to a consultant through an appointment. (11)It does not have to be the same consultant each time.</a:t>
            </a:r>
            <a:r>
              <a:rPr lang="en-US" altLang="en-US" sz="2000" dirty="0"/>
              <a:t>(12)The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3909638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31206" y="160500"/>
            <a:ext cx="8413335" cy="1143000"/>
          </a:xfrm>
        </p:spPr>
        <p:txBody>
          <a:bodyPr>
            <a:normAutofit/>
          </a:bodyPr>
          <a:lstStyle/>
          <a:p>
            <a:r>
              <a:rPr lang="en-US" altLang="en-US" sz="2800" dirty="0"/>
              <a:t>Identify and </a:t>
            </a:r>
            <a:r>
              <a:rPr lang="en-US" altLang="en-US" sz="2800" dirty="0" err="1"/>
              <a:t>Categorise</a:t>
            </a:r>
            <a:r>
              <a:rPr lang="en-US" altLang="en-US" sz="2800" dirty="0"/>
              <a:t> Relationship Types: </a:t>
            </a:r>
            <a:r>
              <a:rPr lang="en-GB" altLang="en-US" sz="2800" dirty="0"/>
              <a:t>Optionality</a:t>
            </a:r>
          </a:p>
        </p:txBody>
      </p:sp>
      <p:grpSp>
        <p:nvGrpSpPr>
          <p:cNvPr id="47108" name="Group 39"/>
          <p:cNvGrpSpPr>
            <a:grpSpLocks noChangeAspect="1"/>
          </p:cNvGrpSpPr>
          <p:nvPr/>
        </p:nvGrpSpPr>
        <p:grpSpPr bwMode="auto">
          <a:xfrm>
            <a:off x="1429449" y="1356778"/>
            <a:ext cx="7056438" cy="4623251"/>
            <a:chOff x="1260" y="3084"/>
            <a:chExt cx="10095" cy="5595"/>
          </a:xfrm>
        </p:grpSpPr>
        <p:sp>
          <p:nvSpPr>
            <p:cNvPr id="47109" name="AutoShape 40"/>
            <p:cNvSpPr>
              <a:spLocks noChangeAspect="1" noChangeArrowheads="1"/>
            </p:cNvSpPr>
            <p:nvPr/>
          </p:nvSpPr>
          <p:spPr bwMode="auto">
            <a:xfrm>
              <a:off x="1260" y="3084"/>
              <a:ext cx="10095" cy="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7110" name="Text Box 41"/>
            <p:cNvSpPr txBox="1">
              <a:spLocks noChangeArrowheads="1"/>
            </p:cNvSpPr>
            <p:nvPr/>
          </p:nvSpPr>
          <p:spPr bwMode="auto">
            <a:xfrm>
              <a:off x="1800" y="3084"/>
              <a:ext cx="1440" cy="126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HOSPITAL</a:t>
              </a:r>
            </a:p>
            <a:p>
              <a:pPr eaLnBrk="1" hangingPunct="1"/>
              <a:r>
                <a:rPr lang="en-GB" altLang="en-US" sz="1100" u="sng" dirty="0"/>
                <a:t>Name</a:t>
              </a:r>
            </a:p>
            <a:p>
              <a:pPr eaLnBrk="1" hangingPunct="1"/>
              <a:r>
                <a:rPr lang="en-GB" altLang="en-US" sz="1100" dirty="0"/>
                <a:t>Address</a:t>
              </a:r>
            </a:p>
            <a:p>
              <a:pPr eaLnBrk="1" hangingPunct="1"/>
              <a:r>
                <a:rPr lang="en-GB" altLang="en-US" sz="1100" dirty="0"/>
                <a:t>Tel No s</a:t>
              </a:r>
              <a:endParaRPr lang="en-GB" altLang="en-US" dirty="0"/>
            </a:p>
          </p:txBody>
        </p:sp>
        <p:sp>
          <p:nvSpPr>
            <p:cNvPr id="47111" name="Text Box 42"/>
            <p:cNvSpPr txBox="1">
              <a:spLocks noChangeArrowheads="1"/>
            </p:cNvSpPr>
            <p:nvPr/>
          </p:nvSpPr>
          <p:spPr bwMode="auto">
            <a:xfrm>
              <a:off x="5940" y="3084"/>
              <a:ext cx="1620" cy="108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p>
            <a:p>
              <a:pPr eaLnBrk="1" hangingPunct="1"/>
              <a:r>
                <a:rPr lang="en-GB" altLang="en-US" sz="1200"/>
                <a:t>Ward_No</a:t>
              </a:r>
            </a:p>
            <a:p>
              <a:pPr eaLnBrk="1" hangingPunct="1"/>
              <a:r>
                <a:rPr lang="en-GB" altLang="en-US" sz="1200"/>
                <a:t>Name</a:t>
              </a:r>
              <a:endParaRPr lang="en-GB" altLang="en-US"/>
            </a:p>
          </p:txBody>
        </p:sp>
        <p:sp>
          <p:nvSpPr>
            <p:cNvPr id="47112" name="Text Box 43"/>
            <p:cNvSpPr txBox="1">
              <a:spLocks noChangeArrowheads="1"/>
            </p:cNvSpPr>
            <p:nvPr/>
          </p:nvSpPr>
          <p:spPr bwMode="auto">
            <a:xfrm>
              <a:off x="6120" y="6864"/>
              <a:ext cx="1620" cy="126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p>
            <a:p>
              <a:pPr algn="ctr" eaLnBrk="1" hangingPunct="1"/>
              <a:r>
                <a:rPr lang="en-GB" altLang="en-US" sz="1200" u="sng"/>
                <a:t>Patient Code</a:t>
              </a:r>
            </a:p>
            <a:p>
              <a:pPr eaLnBrk="1" hangingPunct="1"/>
              <a:r>
                <a:rPr lang="en-GB" altLang="en-US" sz="1200"/>
                <a:t>Name</a:t>
              </a:r>
            </a:p>
            <a:p>
              <a:pPr eaLnBrk="1" hangingPunct="1"/>
              <a:r>
                <a:rPr lang="en-GB" altLang="en-US" sz="1200"/>
                <a:t>Adress</a:t>
              </a:r>
              <a:endParaRPr lang="en-GB" altLang="en-US"/>
            </a:p>
          </p:txBody>
        </p:sp>
        <p:sp>
          <p:nvSpPr>
            <p:cNvPr id="47113" name="Line 44"/>
            <p:cNvSpPr>
              <a:spLocks noChangeShapeType="1"/>
            </p:cNvSpPr>
            <p:nvPr/>
          </p:nvSpPr>
          <p:spPr bwMode="auto">
            <a:xfrm>
              <a:off x="4680" y="3444"/>
              <a:ext cx="126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4" name="Line 45"/>
            <p:cNvSpPr>
              <a:spLocks noChangeShapeType="1"/>
            </p:cNvSpPr>
            <p:nvPr/>
          </p:nvSpPr>
          <p:spPr bwMode="auto">
            <a:xfrm>
              <a:off x="5760" y="344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5" name="Line 46"/>
            <p:cNvSpPr>
              <a:spLocks noChangeShapeType="1"/>
            </p:cNvSpPr>
            <p:nvPr/>
          </p:nvSpPr>
          <p:spPr bwMode="auto">
            <a:xfrm flipH="1">
              <a:off x="5760" y="324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6" name="Text Box 47"/>
            <p:cNvSpPr txBox="1">
              <a:spLocks noChangeArrowheads="1"/>
            </p:cNvSpPr>
            <p:nvPr/>
          </p:nvSpPr>
          <p:spPr bwMode="auto">
            <a:xfrm>
              <a:off x="3600" y="3545"/>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47117" name="Text Box 48"/>
            <p:cNvSpPr txBox="1">
              <a:spLocks noChangeArrowheads="1"/>
            </p:cNvSpPr>
            <p:nvPr/>
          </p:nvSpPr>
          <p:spPr bwMode="auto">
            <a:xfrm>
              <a:off x="1620" y="6864"/>
              <a:ext cx="1800" cy="18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CONSULTANT</a:t>
              </a:r>
            </a:p>
            <a:p>
              <a:pPr eaLnBrk="1" hangingPunct="1"/>
              <a:r>
                <a:rPr lang="en-GB" altLang="en-US" sz="1100" u="sng" dirty="0"/>
                <a:t>Consultant ID</a:t>
              </a:r>
            </a:p>
            <a:p>
              <a:pPr eaLnBrk="1" hangingPunct="1"/>
              <a:r>
                <a:rPr lang="en-GB" altLang="en-US" sz="1100" dirty="0"/>
                <a:t>Title</a:t>
              </a:r>
            </a:p>
            <a:p>
              <a:pPr eaLnBrk="1" hangingPunct="1"/>
              <a:r>
                <a:rPr lang="en-GB" altLang="en-US" sz="1100" dirty="0"/>
                <a:t>Name</a:t>
              </a:r>
            </a:p>
            <a:p>
              <a:pPr eaLnBrk="1" hangingPunct="1"/>
              <a:r>
                <a:rPr lang="en-GB" altLang="en-US" sz="1100" dirty="0"/>
                <a:t>Qualifications</a:t>
              </a:r>
            </a:p>
            <a:p>
              <a:pPr eaLnBrk="1" hangingPunct="1"/>
              <a:r>
                <a:rPr lang="en-GB" altLang="en-US" sz="1100" dirty="0"/>
                <a:t>Salary</a:t>
              </a:r>
            </a:p>
            <a:p>
              <a:pPr eaLnBrk="1" hangingPunct="1"/>
              <a:endParaRPr lang="en-GB" altLang="en-US" dirty="0"/>
            </a:p>
          </p:txBody>
        </p:sp>
        <p:sp>
          <p:nvSpPr>
            <p:cNvPr id="47118" name="Line 49"/>
            <p:cNvSpPr>
              <a:spLocks noChangeShapeType="1"/>
            </p:cNvSpPr>
            <p:nvPr/>
          </p:nvSpPr>
          <p:spPr bwMode="auto">
            <a:xfrm flipH="1">
              <a:off x="2340" y="4344"/>
              <a:ext cx="1" cy="108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7119" name="Line 50"/>
            <p:cNvSpPr>
              <a:spLocks noChangeShapeType="1"/>
            </p:cNvSpPr>
            <p:nvPr/>
          </p:nvSpPr>
          <p:spPr bwMode="auto">
            <a:xfrm flipV="1">
              <a:off x="2340" y="5424"/>
              <a:ext cx="1" cy="14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0" name="Text Box 51"/>
            <p:cNvSpPr txBox="1">
              <a:spLocks noChangeArrowheads="1"/>
            </p:cNvSpPr>
            <p:nvPr/>
          </p:nvSpPr>
          <p:spPr bwMode="auto">
            <a:xfrm>
              <a:off x="1260" y="5056"/>
              <a:ext cx="1440"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grpSp>
          <p:nvGrpSpPr>
            <p:cNvPr id="47121" name="Group 52"/>
            <p:cNvGrpSpPr>
              <a:grpSpLocks/>
            </p:cNvGrpSpPr>
            <p:nvPr/>
          </p:nvGrpSpPr>
          <p:grpSpPr bwMode="auto">
            <a:xfrm flipV="1">
              <a:off x="2160" y="6676"/>
              <a:ext cx="360" cy="180"/>
              <a:chOff x="2880" y="3804"/>
              <a:chExt cx="360" cy="180"/>
            </a:xfrm>
          </p:grpSpPr>
          <p:sp>
            <p:nvSpPr>
              <p:cNvPr id="47137" name="Line 53"/>
              <p:cNvSpPr>
                <a:spLocks noChangeShapeType="1"/>
              </p:cNvSpPr>
              <p:nvPr/>
            </p:nvSpPr>
            <p:spPr bwMode="auto">
              <a:xfrm>
                <a:off x="288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8" name="Line 54"/>
              <p:cNvSpPr>
                <a:spLocks noChangeShapeType="1"/>
              </p:cNvSpPr>
              <p:nvPr/>
            </p:nvSpPr>
            <p:spPr bwMode="auto">
              <a:xfrm flipH="1">
                <a:off x="306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9" name="Line 55"/>
              <p:cNvSpPr>
                <a:spLocks noChangeShapeType="1"/>
              </p:cNvSpPr>
              <p:nvPr/>
            </p:nvSpPr>
            <p:spPr bwMode="auto">
              <a:xfrm flipH="1">
                <a:off x="3060" y="3804"/>
                <a:ext cx="1"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47122" name="Line 56"/>
            <p:cNvSpPr>
              <a:spLocks noChangeShapeType="1"/>
            </p:cNvSpPr>
            <p:nvPr/>
          </p:nvSpPr>
          <p:spPr bwMode="auto">
            <a:xfrm flipV="1">
              <a:off x="3240" y="3444"/>
              <a:ext cx="1440" cy="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7123" name="Text Box 57"/>
            <p:cNvSpPr txBox="1">
              <a:spLocks noChangeArrowheads="1"/>
            </p:cNvSpPr>
            <p:nvPr/>
          </p:nvSpPr>
          <p:spPr bwMode="auto">
            <a:xfrm>
              <a:off x="9720" y="6864"/>
              <a:ext cx="1620" cy="108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DRUG</a:t>
              </a:r>
            </a:p>
            <a:p>
              <a:pPr eaLnBrk="1" hangingPunct="1"/>
              <a:r>
                <a:rPr lang="en-GB" altLang="en-US" sz="1200" u="sng" dirty="0" err="1"/>
                <a:t>Drug_Code</a:t>
              </a:r>
              <a:endParaRPr lang="en-GB" altLang="en-US" sz="1200" u="sng" dirty="0"/>
            </a:p>
            <a:p>
              <a:pPr eaLnBrk="1" hangingPunct="1"/>
              <a:r>
                <a:rPr lang="en-GB" altLang="en-US" sz="1200" dirty="0"/>
                <a:t>Name</a:t>
              </a:r>
              <a:endParaRPr lang="en-GB" altLang="en-US" dirty="0"/>
            </a:p>
          </p:txBody>
        </p:sp>
        <p:sp>
          <p:nvSpPr>
            <p:cNvPr id="47124" name="Line 58"/>
            <p:cNvSpPr>
              <a:spLocks noChangeShapeType="1"/>
            </p:cNvSpPr>
            <p:nvPr/>
          </p:nvSpPr>
          <p:spPr bwMode="auto">
            <a:xfrm>
              <a:off x="3420" y="7221"/>
              <a:ext cx="1260" cy="1"/>
            </a:xfrm>
            <a:prstGeom prst="line">
              <a:avLst/>
            </a:prstGeom>
            <a:noFill/>
            <a:ln w="19050">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7125" name="Line 59"/>
            <p:cNvSpPr>
              <a:spLocks noChangeShapeType="1"/>
            </p:cNvSpPr>
            <p:nvPr/>
          </p:nvSpPr>
          <p:spPr bwMode="auto">
            <a:xfrm>
              <a:off x="59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6" name="Line 60"/>
            <p:cNvSpPr>
              <a:spLocks noChangeShapeType="1"/>
            </p:cNvSpPr>
            <p:nvPr/>
          </p:nvSpPr>
          <p:spPr bwMode="auto">
            <a:xfrm flipH="1">
              <a:off x="59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7" name="Text Box 61"/>
            <p:cNvSpPr txBox="1">
              <a:spLocks noChangeArrowheads="1"/>
            </p:cNvSpPr>
            <p:nvPr/>
          </p:nvSpPr>
          <p:spPr bwMode="auto">
            <a:xfrm>
              <a:off x="3780" y="7224"/>
              <a:ext cx="21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ASSIGNED_TO</a:t>
              </a:r>
            </a:p>
          </p:txBody>
        </p:sp>
        <p:sp>
          <p:nvSpPr>
            <p:cNvPr id="47128" name="Line 62"/>
            <p:cNvSpPr>
              <a:spLocks noChangeShapeType="1"/>
            </p:cNvSpPr>
            <p:nvPr/>
          </p:nvSpPr>
          <p:spPr bwMode="auto">
            <a:xfrm flipV="1">
              <a:off x="4680" y="7224"/>
              <a:ext cx="1440" cy="3"/>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29" name="Line 63"/>
            <p:cNvSpPr>
              <a:spLocks noChangeShapeType="1"/>
            </p:cNvSpPr>
            <p:nvPr/>
          </p:nvSpPr>
          <p:spPr bwMode="auto">
            <a:xfrm flipH="1">
              <a:off x="342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0" name="Line 64"/>
            <p:cNvSpPr>
              <a:spLocks noChangeShapeType="1"/>
            </p:cNvSpPr>
            <p:nvPr/>
          </p:nvSpPr>
          <p:spPr bwMode="auto">
            <a:xfrm>
              <a:off x="342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1" name="Line 65"/>
            <p:cNvSpPr>
              <a:spLocks noChangeShapeType="1"/>
            </p:cNvSpPr>
            <p:nvPr/>
          </p:nvSpPr>
          <p:spPr bwMode="auto">
            <a:xfrm>
              <a:off x="7740" y="7224"/>
              <a:ext cx="1980"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32" name="Line 66"/>
            <p:cNvSpPr>
              <a:spLocks noChangeShapeType="1"/>
            </p:cNvSpPr>
            <p:nvPr/>
          </p:nvSpPr>
          <p:spPr bwMode="auto">
            <a:xfrm>
              <a:off x="95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3" name="Line 67"/>
            <p:cNvSpPr>
              <a:spLocks noChangeShapeType="1"/>
            </p:cNvSpPr>
            <p:nvPr/>
          </p:nvSpPr>
          <p:spPr bwMode="auto">
            <a:xfrm flipH="1">
              <a:off x="95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4" name="Text Box 68"/>
            <p:cNvSpPr txBox="1">
              <a:spLocks noChangeArrowheads="1"/>
            </p:cNvSpPr>
            <p:nvPr/>
          </p:nvSpPr>
          <p:spPr bwMode="auto">
            <a:xfrm>
              <a:off x="7920" y="7314"/>
              <a:ext cx="21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GB" altLang="en-US" sz="1200" dirty="0"/>
                <a:t>PRESCRIBED</a:t>
              </a:r>
            </a:p>
          </p:txBody>
        </p:sp>
        <p:sp>
          <p:nvSpPr>
            <p:cNvPr id="47135" name="Line 69"/>
            <p:cNvSpPr>
              <a:spLocks noChangeShapeType="1"/>
            </p:cNvSpPr>
            <p:nvPr/>
          </p:nvSpPr>
          <p:spPr bwMode="auto">
            <a:xfrm flipH="1">
              <a:off x="77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6" name="Line 70"/>
            <p:cNvSpPr>
              <a:spLocks noChangeShapeType="1"/>
            </p:cNvSpPr>
            <p:nvPr/>
          </p:nvSpPr>
          <p:spPr bwMode="auto">
            <a:xfrm>
              <a:off x="77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3575356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a:t>
            </a:r>
            <a:r>
              <a:rPr lang="en-US" altLang="en-US" sz="2000" dirty="0">
                <a:solidFill>
                  <a:srgbClr val="C00000"/>
                </a:solidFill>
              </a:rPr>
              <a:t>(13)A patient may be prescribed one or more drugs. </a:t>
            </a:r>
            <a:r>
              <a:rPr lang="en-US" altLang="en-US" sz="2000" dirty="0"/>
              <a:t>(14)A drug is identified by a unique drug code and has a name associated with it. </a:t>
            </a:r>
            <a:r>
              <a:rPr lang="en-US" altLang="en-US" sz="2000" dirty="0">
                <a:solidFill>
                  <a:srgbClr val="C00000"/>
                </a:solidFill>
              </a:rPr>
              <a:t>(15) A drug may be prescribed to several patients.</a:t>
            </a:r>
          </a:p>
        </p:txBody>
      </p:sp>
    </p:spTree>
    <p:extLst>
      <p:ext uri="{BB962C8B-B14F-4D97-AF65-F5344CB8AC3E}">
        <p14:creationId xmlns:p14="http://schemas.microsoft.com/office/powerpoint/2010/main" val="1768826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31206" y="160500"/>
            <a:ext cx="8413335" cy="1143000"/>
          </a:xfrm>
        </p:spPr>
        <p:txBody>
          <a:bodyPr>
            <a:normAutofit/>
          </a:bodyPr>
          <a:lstStyle/>
          <a:p>
            <a:r>
              <a:rPr lang="en-US" altLang="en-US" sz="2800" dirty="0"/>
              <a:t>Identify and </a:t>
            </a:r>
            <a:r>
              <a:rPr lang="en-US" altLang="en-US" sz="2800" dirty="0" err="1"/>
              <a:t>Categorise</a:t>
            </a:r>
            <a:r>
              <a:rPr lang="en-US" altLang="en-US" sz="2800" dirty="0"/>
              <a:t> Relationship Types: </a:t>
            </a:r>
            <a:r>
              <a:rPr lang="en-GB" altLang="en-US" sz="2800" dirty="0"/>
              <a:t>Optionality</a:t>
            </a:r>
          </a:p>
        </p:txBody>
      </p:sp>
      <p:grpSp>
        <p:nvGrpSpPr>
          <p:cNvPr id="47108" name="Group 39"/>
          <p:cNvGrpSpPr>
            <a:grpSpLocks noChangeAspect="1"/>
          </p:cNvGrpSpPr>
          <p:nvPr/>
        </p:nvGrpSpPr>
        <p:grpSpPr bwMode="auto">
          <a:xfrm>
            <a:off x="1429449" y="1356778"/>
            <a:ext cx="7056438" cy="4623251"/>
            <a:chOff x="1260" y="3084"/>
            <a:chExt cx="10095" cy="5595"/>
          </a:xfrm>
        </p:grpSpPr>
        <p:sp>
          <p:nvSpPr>
            <p:cNvPr id="47109" name="AutoShape 40"/>
            <p:cNvSpPr>
              <a:spLocks noChangeAspect="1" noChangeArrowheads="1"/>
            </p:cNvSpPr>
            <p:nvPr/>
          </p:nvSpPr>
          <p:spPr bwMode="auto">
            <a:xfrm>
              <a:off x="1260" y="3084"/>
              <a:ext cx="10095" cy="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7110" name="Text Box 41"/>
            <p:cNvSpPr txBox="1">
              <a:spLocks noChangeArrowheads="1"/>
            </p:cNvSpPr>
            <p:nvPr/>
          </p:nvSpPr>
          <p:spPr bwMode="auto">
            <a:xfrm>
              <a:off x="1800" y="3084"/>
              <a:ext cx="1440" cy="126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HOSPITAL</a:t>
              </a:r>
            </a:p>
            <a:p>
              <a:pPr eaLnBrk="1" hangingPunct="1"/>
              <a:r>
                <a:rPr lang="en-GB" altLang="en-US" sz="1100" u="sng" dirty="0"/>
                <a:t>Name</a:t>
              </a:r>
            </a:p>
            <a:p>
              <a:pPr eaLnBrk="1" hangingPunct="1"/>
              <a:r>
                <a:rPr lang="en-GB" altLang="en-US" sz="1100" dirty="0"/>
                <a:t>Address</a:t>
              </a:r>
            </a:p>
            <a:p>
              <a:pPr eaLnBrk="1" hangingPunct="1"/>
              <a:r>
                <a:rPr lang="en-GB" altLang="en-US" sz="1100" dirty="0"/>
                <a:t>Tel No s</a:t>
              </a:r>
              <a:endParaRPr lang="en-GB" altLang="en-US" dirty="0"/>
            </a:p>
          </p:txBody>
        </p:sp>
        <p:sp>
          <p:nvSpPr>
            <p:cNvPr id="47111" name="Text Box 42"/>
            <p:cNvSpPr txBox="1">
              <a:spLocks noChangeArrowheads="1"/>
            </p:cNvSpPr>
            <p:nvPr/>
          </p:nvSpPr>
          <p:spPr bwMode="auto">
            <a:xfrm>
              <a:off x="5940" y="3084"/>
              <a:ext cx="1620" cy="108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WARD</a:t>
              </a:r>
            </a:p>
            <a:p>
              <a:pPr eaLnBrk="1" hangingPunct="1"/>
              <a:r>
                <a:rPr lang="en-GB" altLang="en-US" sz="1200"/>
                <a:t>Ward_No</a:t>
              </a:r>
            </a:p>
            <a:p>
              <a:pPr eaLnBrk="1" hangingPunct="1"/>
              <a:r>
                <a:rPr lang="en-GB" altLang="en-US" sz="1200"/>
                <a:t>Name</a:t>
              </a:r>
              <a:endParaRPr lang="en-GB" altLang="en-US"/>
            </a:p>
          </p:txBody>
        </p:sp>
        <p:sp>
          <p:nvSpPr>
            <p:cNvPr id="47112" name="Text Box 43"/>
            <p:cNvSpPr txBox="1">
              <a:spLocks noChangeArrowheads="1"/>
            </p:cNvSpPr>
            <p:nvPr/>
          </p:nvSpPr>
          <p:spPr bwMode="auto">
            <a:xfrm>
              <a:off x="6120" y="6864"/>
              <a:ext cx="1620" cy="126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p>
            <a:p>
              <a:pPr algn="ctr" eaLnBrk="1" hangingPunct="1"/>
              <a:r>
                <a:rPr lang="en-GB" altLang="en-US" sz="1200" u="sng"/>
                <a:t>Patient Code</a:t>
              </a:r>
            </a:p>
            <a:p>
              <a:pPr eaLnBrk="1" hangingPunct="1"/>
              <a:r>
                <a:rPr lang="en-GB" altLang="en-US" sz="1200"/>
                <a:t>Name</a:t>
              </a:r>
            </a:p>
            <a:p>
              <a:pPr eaLnBrk="1" hangingPunct="1"/>
              <a:r>
                <a:rPr lang="en-GB" altLang="en-US" sz="1200"/>
                <a:t>Adress</a:t>
              </a:r>
              <a:endParaRPr lang="en-GB" altLang="en-US"/>
            </a:p>
          </p:txBody>
        </p:sp>
        <p:sp>
          <p:nvSpPr>
            <p:cNvPr id="47113" name="Line 44"/>
            <p:cNvSpPr>
              <a:spLocks noChangeShapeType="1"/>
            </p:cNvSpPr>
            <p:nvPr/>
          </p:nvSpPr>
          <p:spPr bwMode="auto">
            <a:xfrm>
              <a:off x="4680" y="3444"/>
              <a:ext cx="126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4" name="Line 45"/>
            <p:cNvSpPr>
              <a:spLocks noChangeShapeType="1"/>
            </p:cNvSpPr>
            <p:nvPr/>
          </p:nvSpPr>
          <p:spPr bwMode="auto">
            <a:xfrm>
              <a:off x="5760" y="344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5" name="Line 46"/>
            <p:cNvSpPr>
              <a:spLocks noChangeShapeType="1"/>
            </p:cNvSpPr>
            <p:nvPr/>
          </p:nvSpPr>
          <p:spPr bwMode="auto">
            <a:xfrm flipH="1">
              <a:off x="5760" y="324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6" name="Text Box 47"/>
            <p:cNvSpPr txBox="1">
              <a:spLocks noChangeArrowheads="1"/>
            </p:cNvSpPr>
            <p:nvPr/>
          </p:nvSpPr>
          <p:spPr bwMode="auto">
            <a:xfrm>
              <a:off x="3600" y="3545"/>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47117" name="Text Box 48"/>
            <p:cNvSpPr txBox="1">
              <a:spLocks noChangeArrowheads="1"/>
            </p:cNvSpPr>
            <p:nvPr/>
          </p:nvSpPr>
          <p:spPr bwMode="auto">
            <a:xfrm>
              <a:off x="1620" y="6864"/>
              <a:ext cx="1800" cy="180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CONSULTANT</a:t>
              </a:r>
            </a:p>
            <a:p>
              <a:pPr eaLnBrk="1" hangingPunct="1"/>
              <a:r>
                <a:rPr lang="en-GB" altLang="en-US" sz="1100" u="sng" dirty="0"/>
                <a:t>Consultant ID</a:t>
              </a:r>
            </a:p>
            <a:p>
              <a:pPr eaLnBrk="1" hangingPunct="1"/>
              <a:r>
                <a:rPr lang="en-GB" altLang="en-US" sz="1100" dirty="0"/>
                <a:t>Title</a:t>
              </a:r>
            </a:p>
            <a:p>
              <a:pPr eaLnBrk="1" hangingPunct="1"/>
              <a:r>
                <a:rPr lang="en-GB" altLang="en-US" sz="1100" dirty="0"/>
                <a:t>Name</a:t>
              </a:r>
            </a:p>
            <a:p>
              <a:pPr eaLnBrk="1" hangingPunct="1"/>
              <a:r>
                <a:rPr lang="en-GB" altLang="en-US" sz="1100" dirty="0"/>
                <a:t>Qualifications</a:t>
              </a:r>
            </a:p>
            <a:p>
              <a:pPr eaLnBrk="1" hangingPunct="1"/>
              <a:r>
                <a:rPr lang="en-GB" altLang="en-US" sz="1100" dirty="0"/>
                <a:t>Salary</a:t>
              </a:r>
            </a:p>
            <a:p>
              <a:pPr eaLnBrk="1" hangingPunct="1"/>
              <a:endParaRPr lang="en-GB" altLang="en-US" dirty="0"/>
            </a:p>
          </p:txBody>
        </p:sp>
        <p:sp>
          <p:nvSpPr>
            <p:cNvPr id="47118" name="Line 49"/>
            <p:cNvSpPr>
              <a:spLocks noChangeShapeType="1"/>
            </p:cNvSpPr>
            <p:nvPr/>
          </p:nvSpPr>
          <p:spPr bwMode="auto">
            <a:xfrm flipH="1">
              <a:off x="2340" y="4344"/>
              <a:ext cx="1" cy="108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7119" name="Line 50"/>
            <p:cNvSpPr>
              <a:spLocks noChangeShapeType="1"/>
            </p:cNvSpPr>
            <p:nvPr/>
          </p:nvSpPr>
          <p:spPr bwMode="auto">
            <a:xfrm flipV="1">
              <a:off x="2340" y="5424"/>
              <a:ext cx="1" cy="14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0" name="Text Box 51"/>
            <p:cNvSpPr txBox="1">
              <a:spLocks noChangeArrowheads="1"/>
            </p:cNvSpPr>
            <p:nvPr/>
          </p:nvSpPr>
          <p:spPr bwMode="auto">
            <a:xfrm>
              <a:off x="1260" y="5056"/>
              <a:ext cx="1440"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grpSp>
          <p:nvGrpSpPr>
            <p:cNvPr id="47121" name="Group 52"/>
            <p:cNvGrpSpPr>
              <a:grpSpLocks/>
            </p:cNvGrpSpPr>
            <p:nvPr/>
          </p:nvGrpSpPr>
          <p:grpSpPr bwMode="auto">
            <a:xfrm flipV="1">
              <a:off x="2160" y="6676"/>
              <a:ext cx="360" cy="180"/>
              <a:chOff x="2880" y="3804"/>
              <a:chExt cx="360" cy="180"/>
            </a:xfrm>
          </p:grpSpPr>
          <p:sp>
            <p:nvSpPr>
              <p:cNvPr id="47137" name="Line 53"/>
              <p:cNvSpPr>
                <a:spLocks noChangeShapeType="1"/>
              </p:cNvSpPr>
              <p:nvPr/>
            </p:nvSpPr>
            <p:spPr bwMode="auto">
              <a:xfrm>
                <a:off x="288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8" name="Line 54"/>
              <p:cNvSpPr>
                <a:spLocks noChangeShapeType="1"/>
              </p:cNvSpPr>
              <p:nvPr/>
            </p:nvSpPr>
            <p:spPr bwMode="auto">
              <a:xfrm flipH="1">
                <a:off x="306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9" name="Line 55"/>
              <p:cNvSpPr>
                <a:spLocks noChangeShapeType="1"/>
              </p:cNvSpPr>
              <p:nvPr/>
            </p:nvSpPr>
            <p:spPr bwMode="auto">
              <a:xfrm flipH="1">
                <a:off x="3060" y="3804"/>
                <a:ext cx="1"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47122" name="Line 56"/>
            <p:cNvSpPr>
              <a:spLocks noChangeShapeType="1"/>
            </p:cNvSpPr>
            <p:nvPr/>
          </p:nvSpPr>
          <p:spPr bwMode="auto">
            <a:xfrm flipV="1">
              <a:off x="3240" y="3444"/>
              <a:ext cx="1440" cy="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7123" name="Text Box 57"/>
            <p:cNvSpPr txBox="1">
              <a:spLocks noChangeArrowheads="1"/>
            </p:cNvSpPr>
            <p:nvPr/>
          </p:nvSpPr>
          <p:spPr bwMode="auto">
            <a:xfrm>
              <a:off x="9720" y="6864"/>
              <a:ext cx="1620" cy="108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DRUG</a:t>
              </a:r>
            </a:p>
            <a:p>
              <a:pPr eaLnBrk="1" hangingPunct="1"/>
              <a:r>
                <a:rPr lang="en-GB" altLang="en-US" sz="1200" u="sng" dirty="0" err="1"/>
                <a:t>Drug_Code</a:t>
              </a:r>
              <a:endParaRPr lang="en-GB" altLang="en-US" sz="1200" u="sng" dirty="0"/>
            </a:p>
            <a:p>
              <a:pPr eaLnBrk="1" hangingPunct="1"/>
              <a:r>
                <a:rPr lang="en-GB" altLang="en-US" sz="1200" dirty="0"/>
                <a:t>Name</a:t>
              </a:r>
              <a:endParaRPr lang="en-GB" altLang="en-US" dirty="0"/>
            </a:p>
          </p:txBody>
        </p:sp>
        <p:sp>
          <p:nvSpPr>
            <p:cNvPr id="47124" name="Line 58"/>
            <p:cNvSpPr>
              <a:spLocks noChangeShapeType="1"/>
            </p:cNvSpPr>
            <p:nvPr/>
          </p:nvSpPr>
          <p:spPr bwMode="auto">
            <a:xfrm>
              <a:off x="3420" y="7221"/>
              <a:ext cx="1260" cy="1"/>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7125" name="Line 59"/>
            <p:cNvSpPr>
              <a:spLocks noChangeShapeType="1"/>
            </p:cNvSpPr>
            <p:nvPr/>
          </p:nvSpPr>
          <p:spPr bwMode="auto">
            <a:xfrm>
              <a:off x="59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6" name="Line 60"/>
            <p:cNvSpPr>
              <a:spLocks noChangeShapeType="1"/>
            </p:cNvSpPr>
            <p:nvPr/>
          </p:nvSpPr>
          <p:spPr bwMode="auto">
            <a:xfrm flipH="1">
              <a:off x="59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27" name="Text Box 61"/>
            <p:cNvSpPr txBox="1">
              <a:spLocks noChangeArrowheads="1"/>
            </p:cNvSpPr>
            <p:nvPr/>
          </p:nvSpPr>
          <p:spPr bwMode="auto">
            <a:xfrm>
              <a:off x="3780" y="7224"/>
              <a:ext cx="21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ASSIGNED_TO</a:t>
              </a:r>
            </a:p>
          </p:txBody>
        </p:sp>
        <p:sp>
          <p:nvSpPr>
            <p:cNvPr id="47128" name="Line 62"/>
            <p:cNvSpPr>
              <a:spLocks noChangeShapeType="1"/>
            </p:cNvSpPr>
            <p:nvPr/>
          </p:nvSpPr>
          <p:spPr bwMode="auto">
            <a:xfrm flipV="1">
              <a:off x="4680" y="7224"/>
              <a:ext cx="1440" cy="3"/>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47129" name="Line 63"/>
            <p:cNvSpPr>
              <a:spLocks noChangeShapeType="1"/>
            </p:cNvSpPr>
            <p:nvPr/>
          </p:nvSpPr>
          <p:spPr bwMode="auto">
            <a:xfrm flipH="1">
              <a:off x="342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0" name="Line 64"/>
            <p:cNvSpPr>
              <a:spLocks noChangeShapeType="1"/>
            </p:cNvSpPr>
            <p:nvPr/>
          </p:nvSpPr>
          <p:spPr bwMode="auto">
            <a:xfrm>
              <a:off x="342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1" name="Line 65"/>
            <p:cNvSpPr>
              <a:spLocks noChangeShapeType="1"/>
            </p:cNvSpPr>
            <p:nvPr/>
          </p:nvSpPr>
          <p:spPr bwMode="auto">
            <a:xfrm>
              <a:off x="7740" y="7224"/>
              <a:ext cx="1980" cy="1"/>
            </a:xfrm>
            <a:prstGeom prst="line">
              <a:avLst/>
            </a:prstGeom>
            <a:noFill/>
            <a:ln w="19050">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7132" name="Line 66"/>
            <p:cNvSpPr>
              <a:spLocks noChangeShapeType="1"/>
            </p:cNvSpPr>
            <p:nvPr/>
          </p:nvSpPr>
          <p:spPr bwMode="auto">
            <a:xfrm>
              <a:off x="95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3" name="Line 67"/>
            <p:cNvSpPr>
              <a:spLocks noChangeShapeType="1"/>
            </p:cNvSpPr>
            <p:nvPr/>
          </p:nvSpPr>
          <p:spPr bwMode="auto">
            <a:xfrm flipH="1">
              <a:off x="95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4" name="Text Box 68"/>
            <p:cNvSpPr txBox="1">
              <a:spLocks noChangeArrowheads="1"/>
            </p:cNvSpPr>
            <p:nvPr/>
          </p:nvSpPr>
          <p:spPr bwMode="auto">
            <a:xfrm>
              <a:off x="7920" y="7314"/>
              <a:ext cx="21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GB" altLang="en-US" sz="1200" dirty="0"/>
                <a:t>PRESCRIBED</a:t>
              </a:r>
            </a:p>
          </p:txBody>
        </p:sp>
        <p:sp>
          <p:nvSpPr>
            <p:cNvPr id="47135" name="Line 69"/>
            <p:cNvSpPr>
              <a:spLocks noChangeShapeType="1"/>
            </p:cNvSpPr>
            <p:nvPr/>
          </p:nvSpPr>
          <p:spPr bwMode="auto">
            <a:xfrm flipH="1">
              <a:off x="7740" y="722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36" name="Line 70"/>
            <p:cNvSpPr>
              <a:spLocks noChangeShapeType="1"/>
            </p:cNvSpPr>
            <p:nvPr/>
          </p:nvSpPr>
          <p:spPr bwMode="auto">
            <a:xfrm>
              <a:off x="7740" y="7029"/>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1314881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sz="4000" dirty="0"/>
              <a:t>Database Design</a:t>
            </a:r>
            <a:endParaRPr lang="en-GB" altLang="en-US" sz="4000" b="1" dirty="0">
              <a:solidFill>
                <a:schemeClr val="hlink"/>
              </a:solidFill>
            </a:endParaRPr>
          </a:p>
        </p:txBody>
      </p:sp>
      <p:sp>
        <p:nvSpPr>
          <p:cNvPr id="48131" name="Rectangle 3"/>
          <p:cNvSpPr>
            <a:spLocks noGrp="1" noChangeArrowheads="1"/>
          </p:cNvSpPr>
          <p:nvPr>
            <p:ph idx="1"/>
          </p:nvPr>
        </p:nvSpPr>
        <p:spPr/>
        <p:txBody>
          <a:bodyPr/>
          <a:lstStyle/>
          <a:p>
            <a:pPr eaLnBrk="1" hangingPunct="1"/>
            <a:r>
              <a:rPr lang="en-US" altLang="en-US" b="1" dirty="0"/>
              <a:t>Step 3) Look For Redundant Relationships. </a:t>
            </a:r>
            <a:endParaRPr lang="en-US" altLang="en-US" dirty="0"/>
          </a:p>
          <a:p>
            <a:pPr lvl="1" eaLnBrk="1" hangingPunct="1"/>
            <a:r>
              <a:rPr lang="en-US" altLang="en-US" dirty="0"/>
              <a:t>There is not any redundant relationship</a:t>
            </a:r>
            <a:r>
              <a:rPr lang="en-US" altLang="en-US" b="1" dirty="0"/>
              <a:t> </a:t>
            </a:r>
            <a:r>
              <a:rPr lang="en-US" altLang="en-US" dirty="0"/>
              <a:t>in this case.</a:t>
            </a:r>
            <a:endParaRPr lang="en-US" altLang="en-US" b="1" dirty="0"/>
          </a:p>
          <a:p>
            <a:r>
              <a:rPr lang="en-US" altLang="en-US" b="1" dirty="0"/>
              <a:t>Step 4) Look for Redundant Entities. </a:t>
            </a:r>
          </a:p>
          <a:p>
            <a:pPr marL="742950" lvl="2" indent="-342900"/>
            <a:r>
              <a:rPr lang="en-US" altLang="en-US" dirty="0"/>
              <a:t>There is not any redundant entity</a:t>
            </a:r>
            <a:r>
              <a:rPr lang="en-US" altLang="en-US" b="1" dirty="0"/>
              <a:t> </a:t>
            </a:r>
            <a:r>
              <a:rPr lang="en-US" altLang="en-US" dirty="0"/>
              <a:t>in this case.</a:t>
            </a:r>
            <a:endParaRPr lang="en-US" altLang="en-US" b="1" dirty="0"/>
          </a:p>
          <a:p>
            <a:pPr eaLnBrk="1" hangingPunct="1"/>
            <a:r>
              <a:rPr lang="en-US" altLang="en-US" b="1" dirty="0"/>
              <a:t>Step 5) Look for Hidden Entities. </a:t>
            </a:r>
            <a:endParaRPr lang="en-US" altLang="en-US" dirty="0"/>
          </a:p>
        </p:txBody>
      </p:sp>
    </p:spTree>
    <p:extLst>
      <p:ext uri="{BB962C8B-B14F-4D97-AF65-F5344CB8AC3E}">
        <p14:creationId xmlns:p14="http://schemas.microsoft.com/office/powerpoint/2010/main" val="103940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273038" y="675118"/>
            <a:ext cx="5329727" cy="627404"/>
          </a:xfrm>
        </p:spPr>
        <p:txBody>
          <a:bodyPr>
            <a:normAutofit fontScale="90000"/>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2879933" y="2469734"/>
            <a:ext cx="5942176" cy="3520867"/>
          </a:xfrm>
        </p:spPr>
        <p:txBody>
          <a:bodyPr>
            <a:normAutofit fontScale="47500" lnSpcReduction="20000"/>
          </a:bodyPr>
          <a:lstStyle/>
          <a:p>
            <a:pPr eaLnBrk="1" hangingPunct="1">
              <a:lnSpc>
                <a:spcPct val="120000"/>
              </a:lnSpc>
              <a:buFontTx/>
              <a:buNone/>
            </a:pPr>
            <a:r>
              <a:rPr lang="en-US" altLang="en-US" sz="2000" dirty="0"/>
              <a:t>	(1)The </a:t>
            </a:r>
            <a:r>
              <a:rPr lang="en-US" altLang="en-US" sz="2000" dirty="0">
                <a:solidFill>
                  <a:srgbClr val="C00000"/>
                </a:solidFill>
              </a:rPr>
              <a:t>COVID-19Health Authority </a:t>
            </a:r>
            <a:r>
              <a:rPr lang="en-US" altLang="en-US" sz="2000" dirty="0"/>
              <a:t>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3104993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sz="4000" dirty="0"/>
              <a:t>Database Design</a:t>
            </a:r>
            <a:endParaRPr lang="en-GB" altLang="en-US" sz="4000" b="1" dirty="0">
              <a:solidFill>
                <a:schemeClr val="hlink"/>
              </a:solidFill>
            </a:endParaRPr>
          </a:p>
        </p:txBody>
      </p:sp>
      <p:sp>
        <p:nvSpPr>
          <p:cNvPr id="49155" name="Rectangle 3"/>
          <p:cNvSpPr>
            <a:spLocks noGrp="1" noChangeArrowheads="1"/>
          </p:cNvSpPr>
          <p:nvPr>
            <p:ph idx="1"/>
          </p:nvPr>
        </p:nvSpPr>
        <p:spPr/>
        <p:txBody>
          <a:bodyPr/>
          <a:lstStyle/>
          <a:p>
            <a:pPr eaLnBrk="1" hangingPunct="1"/>
            <a:r>
              <a:rPr lang="en-US" altLang="en-US"/>
              <a:t>Checking many to many relationships </a:t>
            </a:r>
            <a:endParaRPr lang="en-US" altLang="en-US" b="1"/>
          </a:p>
          <a:p>
            <a:pPr lvl="1" eaLnBrk="1" hangingPunct="1"/>
            <a:r>
              <a:rPr lang="en-US" altLang="en-US" b="1"/>
              <a:t>Assigned _to</a:t>
            </a:r>
            <a:r>
              <a:rPr lang="en-US" altLang="en-US"/>
              <a:t> relationship can be entity.</a:t>
            </a:r>
            <a:endParaRPr lang="en-US" altLang="en-US" b="1"/>
          </a:p>
          <a:p>
            <a:pPr lvl="1" eaLnBrk="1" hangingPunct="1"/>
            <a:r>
              <a:rPr lang="en-US" altLang="en-US" b="1"/>
              <a:t>Prescribed</a:t>
            </a:r>
            <a:r>
              <a:rPr lang="en-US" altLang="en-US"/>
              <a:t>  relationship can be entity.</a:t>
            </a:r>
          </a:p>
          <a:p>
            <a:pPr lvl="1" eaLnBrk="1" hangingPunct="1"/>
            <a:r>
              <a:rPr lang="en-GB" altLang="en-US"/>
              <a:t>Assumption </a:t>
            </a:r>
            <a:endParaRPr lang="en-US" altLang="en-US"/>
          </a:p>
          <a:p>
            <a:pPr lvl="2" eaLnBrk="1" hangingPunct="1"/>
            <a:r>
              <a:rPr lang="en-US" altLang="en-US"/>
              <a:t>Assignment Entity.  	</a:t>
            </a:r>
          </a:p>
          <a:p>
            <a:pPr lvl="3" eaLnBrk="1" hangingPunct="1"/>
            <a:r>
              <a:rPr lang="en-US" altLang="en-US"/>
              <a:t>It’s attributes:  Assignment Id, Date, Time.</a:t>
            </a:r>
          </a:p>
          <a:p>
            <a:pPr lvl="2" eaLnBrk="1" hangingPunct="1"/>
            <a:r>
              <a:rPr lang="en-US" altLang="en-US"/>
              <a:t>Prescription Entity.	</a:t>
            </a:r>
          </a:p>
          <a:p>
            <a:pPr lvl="3" eaLnBrk="1" hangingPunct="1"/>
            <a:r>
              <a:rPr lang="en-US" altLang="en-US"/>
              <a:t>It’s attributes:  Prescription Id, Date, Dosage.	</a:t>
            </a:r>
          </a:p>
        </p:txBody>
      </p:sp>
    </p:spTree>
    <p:extLst>
      <p:ext uri="{BB962C8B-B14F-4D97-AF65-F5344CB8AC3E}">
        <p14:creationId xmlns:p14="http://schemas.microsoft.com/office/powerpoint/2010/main" val="327906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20297" y="76692"/>
            <a:ext cx="8229600" cy="861930"/>
          </a:xfrm>
        </p:spPr>
        <p:txBody>
          <a:bodyPr>
            <a:normAutofit fontScale="90000"/>
          </a:bodyPr>
          <a:lstStyle/>
          <a:p>
            <a:r>
              <a:rPr lang="en-GB" altLang="en-US" sz="4000" dirty="0"/>
              <a:t>Database Design</a:t>
            </a:r>
            <a:endParaRPr lang="en-GB" altLang="en-US" sz="4000" b="1" dirty="0">
              <a:solidFill>
                <a:schemeClr val="hlink"/>
              </a:solidFill>
            </a:endParaRPr>
          </a:p>
        </p:txBody>
      </p:sp>
      <p:grpSp>
        <p:nvGrpSpPr>
          <p:cNvPr id="3" name="Group 2"/>
          <p:cNvGrpSpPr/>
          <p:nvPr/>
        </p:nvGrpSpPr>
        <p:grpSpPr>
          <a:xfrm>
            <a:off x="818538" y="920131"/>
            <a:ext cx="7908271" cy="4912307"/>
            <a:chOff x="741626" y="1127342"/>
            <a:chExt cx="7908271" cy="4912307"/>
          </a:xfrm>
        </p:grpSpPr>
        <p:sp>
          <p:nvSpPr>
            <p:cNvPr id="50182" name="Text Box 15"/>
            <p:cNvSpPr txBox="1">
              <a:spLocks noChangeArrowheads="1"/>
            </p:cNvSpPr>
            <p:nvPr/>
          </p:nvSpPr>
          <p:spPr bwMode="auto">
            <a:xfrm>
              <a:off x="1024850" y="1127342"/>
              <a:ext cx="1129753" cy="1000867"/>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HOSPITAL</a:t>
              </a:r>
            </a:p>
            <a:p>
              <a:pPr eaLnBrk="1" hangingPunct="1"/>
              <a:r>
                <a:rPr lang="en-GB" altLang="en-US" sz="1100" u="sng" dirty="0"/>
                <a:t>Name</a:t>
              </a:r>
            </a:p>
            <a:p>
              <a:pPr eaLnBrk="1" hangingPunct="1"/>
              <a:r>
                <a:rPr lang="en-GB" altLang="en-US" sz="1100" dirty="0"/>
                <a:t>Address</a:t>
              </a:r>
            </a:p>
            <a:p>
              <a:pPr eaLnBrk="1" hangingPunct="1"/>
              <a:r>
                <a:rPr lang="en-GB" altLang="en-US" sz="1100" dirty="0"/>
                <a:t>Tel No s</a:t>
              </a:r>
              <a:endParaRPr lang="en-GB" altLang="en-US" dirty="0"/>
            </a:p>
          </p:txBody>
        </p:sp>
        <p:sp>
          <p:nvSpPr>
            <p:cNvPr id="50183" name="Text Box 16"/>
            <p:cNvSpPr txBox="1">
              <a:spLocks noChangeArrowheads="1"/>
            </p:cNvSpPr>
            <p:nvPr/>
          </p:nvSpPr>
          <p:spPr bwMode="auto">
            <a:xfrm>
              <a:off x="4413324" y="1187164"/>
              <a:ext cx="1270972" cy="880686"/>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WARD</a:t>
              </a:r>
            </a:p>
            <a:p>
              <a:pPr eaLnBrk="1" hangingPunct="1"/>
              <a:r>
                <a:rPr lang="en-GB" altLang="en-US" sz="1200" dirty="0" err="1"/>
                <a:t>Ward_No</a:t>
              </a:r>
              <a:endParaRPr lang="en-GB" altLang="en-US" sz="1200" dirty="0"/>
            </a:p>
            <a:p>
              <a:pPr eaLnBrk="1" hangingPunct="1"/>
              <a:r>
                <a:rPr lang="en-GB" altLang="en-US" sz="1200" dirty="0"/>
                <a:t>Name</a:t>
              </a:r>
              <a:endParaRPr lang="en-GB" altLang="en-US" dirty="0"/>
            </a:p>
          </p:txBody>
        </p:sp>
        <p:sp>
          <p:nvSpPr>
            <p:cNvPr id="50184" name="Text Box 17"/>
            <p:cNvSpPr txBox="1">
              <a:spLocks noChangeArrowheads="1"/>
            </p:cNvSpPr>
            <p:nvPr/>
          </p:nvSpPr>
          <p:spPr bwMode="auto">
            <a:xfrm>
              <a:off x="4554543" y="3050616"/>
              <a:ext cx="1270972" cy="1128157"/>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PATIENT</a:t>
              </a:r>
            </a:p>
            <a:p>
              <a:pPr algn="ctr" eaLnBrk="1" hangingPunct="1"/>
              <a:r>
                <a:rPr lang="en-GB" altLang="en-US" sz="1200" u="sng"/>
                <a:t>Patient Code</a:t>
              </a:r>
            </a:p>
            <a:p>
              <a:pPr eaLnBrk="1" hangingPunct="1"/>
              <a:r>
                <a:rPr lang="en-GB" altLang="en-US" sz="1200"/>
                <a:t>Name</a:t>
              </a:r>
            </a:p>
            <a:p>
              <a:pPr eaLnBrk="1" hangingPunct="1"/>
              <a:r>
                <a:rPr lang="en-GB" altLang="en-US" sz="1200"/>
                <a:t>Adress</a:t>
              </a:r>
              <a:endParaRPr lang="en-GB" altLang="en-US"/>
            </a:p>
          </p:txBody>
        </p:sp>
        <p:sp>
          <p:nvSpPr>
            <p:cNvPr id="50185" name="Line 18"/>
            <p:cNvSpPr>
              <a:spLocks noChangeShapeType="1"/>
            </p:cNvSpPr>
            <p:nvPr/>
          </p:nvSpPr>
          <p:spPr bwMode="auto">
            <a:xfrm>
              <a:off x="3354180" y="1569003"/>
              <a:ext cx="988534" cy="6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86" name="Line 19"/>
            <p:cNvSpPr>
              <a:spLocks noChangeShapeType="1"/>
            </p:cNvSpPr>
            <p:nvPr/>
          </p:nvSpPr>
          <p:spPr bwMode="auto">
            <a:xfrm>
              <a:off x="4273555" y="1573285"/>
              <a:ext cx="141219" cy="1163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87" name="Line 20"/>
            <p:cNvSpPr>
              <a:spLocks noChangeShapeType="1"/>
            </p:cNvSpPr>
            <p:nvPr/>
          </p:nvSpPr>
          <p:spPr bwMode="auto">
            <a:xfrm flipH="1">
              <a:off x="4273555" y="1452698"/>
              <a:ext cx="141219" cy="1163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88" name="Text Box 21"/>
            <p:cNvSpPr txBox="1">
              <a:spLocks noChangeArrowheads="1"/>
            </p:cNvSpPr>
            <p:nvPr/>
          </p:nvSpPr>
          <p:spPr bwMode="auto">
            <a:xfrm>
              <a:off x="2577475" y="1575223"/>
              <a:ext cx="1129753" cy="34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CONTAIN </a:t>
              </a:r>
              <a:endParaRPr lang="en-GB" altLang="en-US" dirty="0"/>
            </a:p>
          </p:txBody>
        </p:sp>
        <p:sp>
          <p:nvSpPr>
            <p:cNvPr id="50189" name="Text Box 22"/>
            <p:cNvSpPr txBox="1">
              <a:spLocks noChangeArrowheads="1"/>
            </p:cNvSpPr>
            <p:nvPr/>
          </p:nvSpPr>
          <p:spPr bwMode="auto">
            <a:xfrm>
              <a:off x="1024065" y="3364639"/>
              <a:ext cx="1412191" cy="1511962"/>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100" dirty="0"/>
                <a:t>CONSULTANT</a:t>
              </a:r>
            </a:p>
            <a:p>
              <a:pPr eaLnBrk="1" hangingPunct="1"/>
              <a:r>
                <a:rPr lang="en-GB" altLang="en-US" sz="1100" u="sng" dirty="0"/>
                <a:t>Consultant ID</a:t>
              </a:r>
            </a:p>
            <a:p>
              <a:pPr eaLnBrk="1" hangingPunct="1"/>
              <a:r>
                <a:rPr lang="en-GB" altLang="en-US" sz="1100" dirty="0"/>
                <a:t>Title</a:t>
              </a:r>
            </a:p>
            <a:p>
              <a:pPr eaLnBrk="1" hangingPunct="1"/>
              <a:r>
                <a:rPr lang="en-GB" altLang="en-US" sz="1100" dirty="0"/>
                <a:t>Name</a:t>
              </a:r>
            </a:p>
            <a:p>
              <a:pPr eaLnBrk="1" hangingPunct="1"/>
              <a:r>
                <a:rPr lang="en-GB" altLang="en-US" sz="1100" dirty="0"/>
                <a:t>Qualifications</a:t>
              </a:r>
            </a:p>
            <a:p>
              <a:pPr eaLnBrk="1" hangingPunct="1"/>
              <a:r>
                <a:rPr lang="en-GB" altLang="en-US" sz="1100" dirty="0"/>
                <a:t>Salary</a:t>
              </a:r>
            </a:p>
            <a:p>
              <a:pPr eaLnBrk="1" hangingPunct="1"/>
              <a:endParaRPr lang="en-GB" altLang="en-US" dirty="0"/>
            </a:p>
          </p:txBody>
        </p:sp>
        <p:sp>
          <p:nvSpPr>
            <p:cNvPr id="50190" name="Line 23"/>
            <p:cNvSpPr>
              <a:spLocks noChangeShapeType="1"/>
            </p:cNvSpPr>
            <p:nvPr/>
          </p:nvSpPr>
          <p:spPr bwMode="auto">
            <a:xfrm flipH="1">
              <a:off x="1588942" y="2128209"/>
              <a:ext cx="0" cy="51109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0191" name="Line 24"/>
            <p:cNvSpPr>
              <a:spLocks noChangeShapeType="1"/>
            </p:cNvSpPr>
            <p:nvPr/>
          </p:nvSpPr>
          <p:spPr bwMode="auto">
            <a:xfrm flipV="1">
              <a:off x="1588943" y="2680282"/>
              <a:ext cx="0" cy="6843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2" name="Text Box 25"/>
            <p:cNvSpPr txBox="1">
              <a:spLocks noChangeArrowheads="1"/>
            </p:cNvSpPr>
            <p:nvPr/>
          </p:nvSpPr>
          <p:spPr bwMode="auto">
            <a:xfrm>
              <a:off x="741626" y="2451202"/>
              <a:ext cx="1129753" cy="38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EMPLOY</a:t>
              </a:r>
              <a:endParaRPr lang="en-GB" altLang="en-US" dirty="0"/>
            </a:p>
          </p:txBody>
        </p:sp>
        <p:grpSp>
          <p:nvGrpSpPr>
            <p:cNvPr id="50193" name="Group 26"/>
            <p:cNvGrpSpPr>
              <a:grpSpLocks/>
            </p:cNvGrpSpPr>
            <p:nvPr/>
          </p:nvGrpSpPr>
          <p:grpSpPr bwMode="auto">
            <a:xfrm flipV="1">
              <a:off x="1447723" y="3243165"/>
              <a:ext cx="282438" cy="116305"/>
              <a:chOff x="2880" y="3804"/>
              <a:chExt cx="360" cy="180"/>
            </a:xfrm>
          </p:grpSpPr>
          <p:sp>
            <p:nvSpPr>
              <p:cNvPr id="50219" name="Line 27"/>
              <p:cNvSpPr>
                <a:spLocks noChangeShapeType="1"/>
              </p:cNvSpPr>
              <p:nvPr/>
            </p:nvSpPr>
            <p:spPr bwMode="auto">
              <a:xfrm>
                <a:off x="288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0" name="Line 28"/>
              <p:cNvSpPr>
                <a:spLocks noChangeShapeType="1"/>
              </p:cNvSpPr>
              <p:nvPr/>
            </p:nvSpPr>
            <p:spPr bwMode="auto">
              <a:xfrm flipH="1">
                <a:off x="3060" y="380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1" name="Line 29"/>
              <p:cNvSpPr>
                <a:spLocks noChangeShapeType="1"/>
              </p:cNvSpPr>
              <p:nvPr/>
            </p:nvSpPr>
            <p:spPr bwMode="auto">
              <a:xfrm flipH="1">
                <a:off x="3060" y="3804"/>
                <a:ext cx="1"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50194" name="Line 30"/>
            <p:cNvSpPr>
              <a:spLocks noChangeShapeType="1"/>
            </p:cNvSpPr>
            <p:nvPr/>
          </p:nvSpPr>
          <p:spPr bwMode="auto">
            <a:xfrm flipV="1">
              <a:off x="2175069" y="1573285"/>
              <a:ext cx="1129753" cy="193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0195" name="Text Box 31"/>
            <p:cNvSpPr txBox="1">
              <a:spLocks noChangeArrowheads="1"/>
            </p:cNvSpPr>
            <p:nvPr/>
          </p:nvSpPr>
          <p:spPr bwMode="auto">
            <a:xfrm>
              <a:off x="7378925" y="3050616"/>
              <a:ext cx="1270972" cy="1011852"/>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a:t>DRUG</a:t>
              </a:r>
            </a:p>
            <a:p>
              <a:pPr eaLnBrk="1" hangingPunct="1"/>
              <a:r>
                <a:rPr lang="en-GB" altLang="en-US" sz="1200"/>
                <a:t>Drug_Code</a:t>
              </a:r>
            </a:p>
            <a:p>
              <a:pPr eaLnBrk="1" hangingPunct="1"/>
              <a:r>
                <a:rPr lang="en-GB" altLang="en-US" sz="1200"/>
                <a:t>Name</a:t>
              </a:r>
              <a:endParaRPr lang="en-GB" altLang="en-US"/>
            </a:p>
          </p:txBody>
        </p:sp>
        <p:sp>
          <p:nvSpPr>
            <p:cNvPr id="50196" name="Line 32"/>
            <p:cNvSpPr>
              <a:spLocks noChangeShapeType="1"/>
            </p:cNvSpPr>
            <p:nvPr/>
          </p:nvSpPr>
          <p:spPr bwMode="auto">
            <a:xfrm>
              <a:off x="1871380" y="4876601"/>
              <a:ext cx="423657" cy="23261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0197" name="Text Box 33"/>
            <p:cNvSpPr txBox="1">
              <a:spLocks noChangeArrowheads="1"/>
            </p:cNvSpPr>
            <p:nvPr/>
          </p:nvSpPr>
          <p:spPr bwMode="auto">
            <a:xfrm>
              <a:off x="2859914" y="4992906"/>
              <a:ext cx="1553410" cy="1046743"/>
            </a:xfrm>
            <a:prstGeom prst="rect">
              <a:avLst/>
            </a:prstGeom>
            <a:solidFill>
              <a:srgbClr val="FFFFFF"/>
            </a:solidFill>
            <a:ln w="19050">
              <a:solidFill>
                <a:srgbClr val="000000"/>
              </a:solidFill>
              <a:miter lim="800000"/>
              <a:headEnd/>
              <a:tailEnd/>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200" dirty="0"/>
                <a:t>ASSIGNMENT</a:t>
              </a:r>
            </a:p>
            <a:p>
              <a:pPr eaLnBrk="1" hangingPunct="1"/>
              <a:r>
                <a:rPr lang="en-GB" altLang="en-US" sz="1200" u="sng" dirty="0"/>
                <a:t>ID</a:t>
              </a:r>
            </a:p>
            <a:p>
              <a:pPr eaLnBrk="1" hangingPunct="1"/>
              <a:r>
                <a:rPr lang="en-GB" altLang="en-US" sz="1200" dirty="0"/>
                <a:t>Date</a:t>
              </a:r>
            </a:p>
            <a:p>
              <a:pPr eaLnBrk="1" hangingPunct="1"/>
              <a:r>
                <a:rPr lang="en-GB" altLang="en-US" sz="1200" dirty="0"/>
                <a:t>Time</a:t>
              </a:r>
              <a:endParaRPr lang="en-GB" altLang="en-US" dirty="0"/>
            </a:p>
          </p:txBody>
        </p:sp>
        <p:sp>
          <p:nvSpPr>
            <p:cNvPr id="50198" name="Line 34"/>
            <p:cNvSpPr>
              <a:spLocks noChangeShapeType="1"/>
            </p:cNvSpPr>
            <p:nvPr/>
          </p:nvSpPr>
          <p:spPr bwMode="auto">
            <a:xfrm flipH="1">
              <a:off x="2718694" y="5242315"/>
              <a:ext cx="141219" cy="1163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9" name="Line 35"/>
            <p:cNvSpPr>
              <a:spLocks noChangeShapeType="1"/>
            </p:cNvSpPr>
            <p:nvPr/>
          </p:nvSpPr>
          <p:spPr bwMode="auto">
            <a:xfrm>
              <a:off x="2295037" y="5109211"/>
              <a:ext cx="564876" cy="3489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0" name="Text Box 36"/>
            <p:cNvSpPr txBox="1">
              <a:spLocks noChangeArrowheads="1"/>
            </p:cNvSpPr>
            <p:nvPr/>
          </p:nvSpPr>
          <p:spPr bwMode="auto">
            <a:xfrm>
              <a:off x="5966734" y="4876601"/>
              <a:ext cx="1553410" cy="1046743"/>
            </a:xfrm>
            <a:prstGeom prst="rect">
              <a:avLst/>
            </a:prstGeom>
            <a:solidFill>
              <a:srgbClr val="FFFFFF"/>
            </a:solidFill>
            <a:ln w="19050">
              <a:solidFill>
                <a:srgbClr val="000000"/>
              </a:solidFill>
              <a:miter lim="800000"/>
              <a:headEnd/>
              <a:tailEnd/>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100" dirty="0"/>
                <a:t>PRESCRIPTION</a:t>
              </a:r>
            </a:p>
            <a:p>
              <a:pPr eaLnBrk="1" hangingPunct="1"/>
              <a:r>
                <a:rPr lang="en-GB" altLang="en-US" sz="1200" u="sng" dirty="0"/>
                <a:t>ID</a:t>
              </a:r>
            </a:p>
            <a:p>
              <a:pPr eaLnBrk="1" hangingPunct="1"/>
              <a:r>
                <a:rPr lang="en-GB" altLang="en-US" sz="1200" dirty="0"/>
                <a:t>Date</a:t>
              </a:r>
            </a:p>
            <a:p>
              <a:pPr eaLnBrk="1" hangingPunct="1"/>
              <a:r>
                <a:rPr lang="en-GB" altLang="en-US" sz="1200" dirty="0"/>
                <a:t>Dosage</a:t>
              </a:r>
              <a:endParaRPr lang="en-GB" altLang="en-US" dirty="0"/>
            </a:p>
          </p:txBody>
        </p:sp>
        <p:sp>
          <p:nvSpPr>
            <p:cNvPr id="50201" name="Line 37"/>
            <p:cNvSpPr>
              <a:spLocks noChangeShapeType="1"/>
            </p:cNvSpPr>
            <p:nvPr/>
          </p:nvSpPr>
          <p:spPr bwMode="auto">
            <a:xfrm flipH="1" flipV="1">
              <a:off x="2719479" y="5367666"/>
              <a:ext cx="140435" cy="6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2" name="Line 38"/>
            <p:cNvSpPr>
              <a:spLocks noChangeShapeType="1"/>
            </p:cNvSpPr>
            <p:nvPr/>
          </p:nvSpPr>
          <p:spPr bwMode="auto">
            <a:xfrm flipH="1">
              <a:off x="7943801" y="4062468"/>
              <a:ext cx="282438" cy="6978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0203" name="Line 39"/>
            <p:cNvSpPr>
              <a:spLocks noChangeShapeType="1"/>
            </p:cNvSpPr>
            <p:nvPr/>
          </p:nvSpPr>
          <p:spPr bwMode="auto">
            <a:xfrm>
              <a:off x="7520144" y="5341820"/>
              <a:ext cx="141219" cy="1163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4" name="Line 40"/>
            <p:cNvSpPr>
              <a:spLocks noChangeShapeType="1"/>
            </p:cNvSpPr>
            <p:nvPr/>
          </p:nvSpPr>
          <p:spPr bwMode="auto">
            <a:xfrm flipH="1">
              <a:off x="7661363" y="4760296"/>
              <a:ext cx="282438" cy="6978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5" name="Line 41"/>
            <p:cNvSpPr>
              <a:spLocks noChangeShapeType="1"/>
            </p:cNvSpPr>
            <p:nvPr/>
          </p:nvSpPr>
          <p:spPr bwMode="auto">
            <a:xfrm flipH="1" flipV="1">
              <a:off x="7520144" y="5458125"/>
              <a:ext cx="140435" cy="6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6" name="Line 42"/>
            <p:cNvSpPr>
              <a:spLocks noChangeShapeType="1"/>
            </p:cNvSpPr>
            <p:nvPr/>
          </p:nvSpPr>
          <p:spPr bwMode="auto">
            <a:xfrm flipV="1">
              <a:off x="7520144" y="5458125"/>
              <a:ext cx="141219" cy="1163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50207" name="Group 43"/>
            <p:cNvGrpSpPr>
              <a:grpSpLocks/>
            </p:cNvGrpSpPr>
            <p:nvPr/>
          </p:nvGrpSpPr>
          <p:grpSpPr bwMode="auto">
            <a:xfrm>
              <a:off x="4413324" y="4178772"/>
              <a:ext cx="706096" cy="1511962"/>
              <a:chOff x="5940" y="8184"/>
              <a:chExt cx="900" cy="2340"/>
            </a:xfrm>
          </p:grpSpPr>
          <p:sp>
            <p:nvSpPr>
              <p:cNvPr id="50214" name="Line 44"/>
              <p:cNvSpPr>
                <a:spLocks noChangeShapeType="1"/>
              </p:cNvSpPr>
              <p:nvPr/>
            </p:nvSpPr>
            <p:spPr bwMode="auto">
              <a:xfrm flipH="1">
                <a:off x="6480" y="8184"/>
                <a:ext cx="360" cy="108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a:lstStyle/>
              <a:p>
                <a:endParaRPr lang="en-GB"/>
              </a:p>
            </p:txBody>
          </p:sp>
          <p:sp>
            <p:nvSpPr>
              <p:cNvPr id="50215" name="Line 45"/>
              <p:cNvSpPr>
                <a:spLocks noChangeShapeType="1"/>
              </p:cNvSpPr>
              <p:nvPr/>
            </p:nvSpPr>
            <p:spPr bwMode="auto">
              <a:xfrm>
                <a:off x="5940" y="1016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6" name="Line 46"/>
              <p:cNvSpPr>
                <a:spLocks noChangeShapeType="1"/>
              </p:cNvSpPr>
              <p:nvPr/>
            </p:nvSpPr>
            <p:spPr bwMode="auto">
              <a:xfrm flipH="1">
                <a:off x="6120" y="9264"/>
                <a:ext cx="360" cy="10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7" name="Line 47"/>
              <p:cNvSpPr>
                <a:spLocks noChangeShapeType="1"/>
              </p:cNvSpPr>
              <p:nvPr/>
            </p:nvSpPr>
            <p:spPr bwMode="auto">
              <a:xfrm flipH="1" flipV="1">
                <a:off x="5940" y="10344"/>
                <a:ext cx="17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8" name="Line 48"/>
              <p:cNvSpPr>
                <a:spLocks noChangeShapeType="1"/>
              </p:cNvSpPr>
              <p:nvPr/>
            </p:nvSpPr>
            <p:spPr bwMode="auto">
              <a:xfrm flipV="1">
                <a:off x="5940" y="1034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50208" name="Group 49"/>
            <p:cNvGrpSpPr>
              <a:grpSpLocks/>
            </p:cNvGrpSpPr>
            <p:nvPr/>
          </p:nvGrpSpPr>
          <p:grpSpPr bwMode="auto">
            <a:xfrm flipH="1">
              <a:off x="5260638" y="4178772"/>
              <a:ext cx="706096" cy="1511962"/>
              <a:chOff x="5940" y="8184"/>
              <a:chExt cx="900" cy="2340"/>
            </a:xfrm>
          </p:grpSpPr>
          <p:sp>
            <p:nvSpPr>
              <p:cNvPr id="50209" name="Line 50"/>
              <p:cNvSpPr>
                <a:spLocks noChangeShapeType="1"/>
              </p:cNvSpPr>
              <p:nvPr/>
            </p:nvSpPr>
            <p:spPr bwMode="auto">
              <a:xfrm flipH="1">
                <a:off x="6480" y="8184"/>
                <a:ext cx="360" cy="108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0210" name="Line 51"/>
              <p:cNvSpPr>
                <a:spLocks noChangeShapeType="1"/>
              </p:cNvSpPr>
              <p:nvPr/>
            </p:nvSpPr>
            <p:spPr bwMode="auto">
              <a:xfrm>
                <a:off x="5940" y="1016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1" name="Line 52"/>
              <p:cNvSpPr>
                <a:spLocks noChangeShapeType="1"/>
              </p:cNvSpPr>
              <p:nvPr/>
            </p:nvSpPr>
            <p:spPr bwMode="auto">
              <a:xfrm flipH="1">
                <a:off x="6120" y="9264"/>
                <a:ext cx="360" cy="10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2" name="Line 53"/>
              <p:cNvSpPr>
                <a:spLocks noChangeShapeType="1"/>
              </p:cNvSpPr>
              <p:nvPr/>
            </p:nvSpPr>
            <p:spPr bwMode="auto">
              <a:xfrm flipH="1" flipV="1">
                <a:off x="5940" y="10344"/>
                <a:ext cx="17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3" name="Line 54"/>
              <p:cNvSpPr>
                <a:spLocks noChangeShapeType="1"/>
              </p:cNvSpPr>
              <p:nvPr/>
            </p:nvSpPr>
            <p:spPr bwMode="auto">
              <a:xfrm flipV="1">
                <a:off x="5940" y="10344"/>
                <a:ext cx="18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spTree>
    <p:extLst>
      <p:ext uri="{BB962C8B-B14F-4D97-AF65-F5344CB8AC3E}">
        <p14:creationId xmlns:p14="http://schemas.microsoft.com/office/powerpoint/2010/main" val="189708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512320" y="461472"/>
            <a:ext cx="5090445" cy="1042588"/>
          </a:xfrm>
        </p:spPr>
        <p:txBody>
          <a:bodyPr>
            <a:normAutofit fontScale="90000"/>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2879933" y="2179178"/>
            <a:ext cx="5942176" cy="3811424"/>
          </a:xfrm>
        </p:spPr>
        <p:txBody>
          <a:bodyPr>
            <a:normAutofit fontScale="55000" lnSpcReduction="20000"/>
          </a:bodyPr>
          <a:lstStyle/>
          <a:p>
            <a:pPr eaLnBrk="1" hangingPunct="1">
              <a:lnSpc>
                <a:spcPct val="120000"/>
              </a:lnSpc>
              <a:buFontTx/>
              <a:buNone/>
            </a:pPr>
            <a:r>
              <a:rPr lang="en-US" altLang="en-US" sz="2000" dirty="0"/>
              <a:t>	(1)The </a:t>
            </a:r>
            <a:r>
              <a:rPr lang="en-US" altLang="en-US" sz="2000" dirty="0">
                <a:solidFill>
                  <a:srgbClr val="C00000"/>
                </a:solidFill>
              </a:rPr>
              <a:t>COVID-19Health Authority</a:t>
            </a:r>
            <a:r>
              <a:rPr lang="en-US" altLang="en-US" sz="2000" dirty="0"/>
              <a:t> wishes to create a database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109987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a:t>
            </a:r>
            <a:r>
              <a:rPr lang="en-US" altLang="en-US" sz="2000" dirty="0">
                <a:solidFill>
                  <a:srgbClr val="C00000"/>
                </a:solidFill>
              </a:rPr>
              <a:t>database</a:t>
            </a:r>
            <a:r>
              <a:rPr lang="en-US" altLang="en-US" sz="2000" dirty="0"/>
              <a:t> covering most of the data for the Health Authority District.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255501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a:t>
            </a:r>
            <a:r>
              <a:rPr lang="en-US" altLang="en-US" sz="2000" dirty="0">
                <a:solidFill>
                  <a:srgbClr val="C00000"/>
                </a:solidFill>
              </a:rPr>
              <a:t>Health Authority District</a:t>
            </a:r>
            <a:r>
              <a:rPr lang="en-US" altLang="en-US" sz="2000" dirty="0"/>
              <a:t>. (2)It has asked you, as systems analyst,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107584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4166" y="235722"/>
            <a:ext cx="7848600" cy="1066800"/>
          </a:xfrm>
        </p:spPr>
        <p:txBody>
          <a:bodyPr>
            <a:normAutofit/>
          </a:bodyPr>
          <a:lstStyle/>
          <a:p>
            <a:pPr>
              <a:lnSpc>
                <a:spcPct val="80000"/>
              </a:lnSpc>
            </a:pPr>
            <a:r>
              <a:rPr lang="en-US" altLang="en-US" sz="2800" dirty="0"/>
              <a:t>COVID-19HEALTH AUTHORITY DATABASE SYSTEM</a:t>
            </a:r>
          </a:p>
        </p:txBody>
      </p:sp>
      <p:sp>
        <p:nvSpPr>
          <p:cNvPr id="34819" name="Rectangle 33"/>
          <p:cNvSpPr>
            <a:spLocks noGrp="1" noChangeArrowheads="1"/>
          </p:cNvSpPr>
          <p:nvPr>
            <p:ph idx="1"/>
          </p:nvPr>
        </p:nvSpPr>
        <p:spPr>
          <a:xfrm>
            <a:off x="854580" y="1370176"/>
            <a:ext cx="7967529" cy="4620426"/>
          </a:xfrm>
        </p:spPr>
        <p:txBody>
          <a:bodyPr>
            <a:normAutofit fontScale="70000" lnSpcReduction="20000"/>
          </a:bodyPr>
          <a:lstStyle/>
          <a:p>
            <a:pPr eaLnBrk="1" hangingPunct="1">
              <a:lnSpc>
                <a:spcPct val="120000"/>
              </a:lnSpc>
              <a:buFontTx/>
              <a:buNone/>
            </a:pPr>
            <a:r>
              <a:rPr lang="en-US" altLang="en-US" sz="2000" dirty="0"/>
              <a:t>	(1)The COVID-19Health Authority wishes to create a database covering most of the data for the Health Authority District. (2)It has asked you, as </a:t>
            </a:r>
            <a:r>
              <a:rPr lang="en-US" altLang="en-US" sz="2000" dirty="0">
                <a:solidFill>
                  <a:srgbClr val="C00000"/>
                </a:solidFill>
              </a:rPr>
              <a:t>systems analyst</a:t>
            </a:r>
            <a:r>
              <a:rPr lang="en-US" altLang="en-US" sz="2000" dirty="0"/>
              <a:t>, to help and you have gone along to do some data analysis.</a:t>
            </a:r>
          </a:p>
          <a:p>
            <a:pPr eaLnBrk="1" hangingPunct="1">
              <a:lnSpc>
                <a:spcPct val="120000"/>
              </a:lnSpc>
              <a:buFontTx/>
              <a:buNone/>
            </a:pPr>
            <a:endParaRPr lang="en-US" altLang="en-US" sz="2000" dirty="0"/>
          </a:p>
          <a:p>
            <a:pPr eaLnBrk="1" hangingPunct="1">
              <a:lnSpc>
                <a:spcPct val="120000"/>
              </a:lnSpc>
              <a:buFontTx/>
              <a:buNone/>
            </a:pPr>
            <a:r>
              <a:rPr lang="en-US" altLang="en-US" sz="2000" dirty="0"/>
              <a:t>	(3)A hospital may administer several wards and, of course, a ward is only administered by one hospital.(4)Each hospital has a name, address and one or more telephone numbers.(5)Every ward has a ward number and a name.(6)A hospital may employ one or more consultants.(7)A consultant is employed by one hospital only.(8)We need to know the consultant id, name, qualifications and salary of each consultant.(9)The name is made up of title, surname and forename.</a:t>
            </a:r>
          </a:p>
          <a:p>
            <a:pPr eaLnBrk="1" hangingPunct="1">
              <a:lnSpc>
                <a:spcPct val="120000"/>
              </a:lnSpc>
              <a:buFontTx/>
              <a:buNone/>
            </a:pPr>
            <a:endParaRPr lang="en-US" altLang="en-US" sz="2000" dirty="0"/>
          </a:p>
          <a:p>
            <a:pPr>
              <a:lnSpc>
                <a:spcPct val="120000"/>
              </a:lnSpc>
              <a:buNone/>
            </a:pPr>
            <a:r>
              <a:rPr lang="en-US" altLang="en-US" sz="2000" dirty="0"/>
              <a:t>	(10)A consultant may be assigned one or more patients and a patient is assigned to a consultant through an appointment. (11)It does not have to be the same consultant each time.(12)The system stores the code, name and address of each patient.</a:t>
            </a:r>
          </a:p>
          <a:p>
            <a:pPr>
              <a:lnSpc>
                <a:spcPct val="120000"/>
              </a:lnSpc>
              <a:buNone/>
            </a:pPr>
            <a:endParaRPr lang="en-US" altLang="en-US" sz="2000" dirty="0"/>
          </a:p>
          <a:p>
            <a:pPr>
              <a:lnSpc>
                <a:spcPct val="120000"/>
              </a:lnSpc>
              <a:buNone/>
            </a:pPr>
            <a:r>
              <a:rPr lang="en-US" altLang="en-US" sz="2000" dirty="0"/>
              <a:t>	(13)A patient may be prescribed one or more drugs. (14)A drug is identified by a unique drug code and has a name associated with it. (15) A drug may be prescribed to several patients.</a:t>
            </a:r>
          </a:p>
        </p:txBody>
      </p:sp>
    </p:spTree>
    <p:extLst>
      <p:ext uri="{BB962C8B-B14F-4D97-AF65-F5344CB8AC3E}">
        <p14:creationId xmlns:p14="http://schemas.microsoft.com/office/powerpoint/2010/main" val="10758448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{F764A2C2-201C-6E40-9E9D-2C9587F01CE0}tf10001120</Template>
  <TotalTime>4299</TotalTime>
  <Words>722</Words>
  <Application>Microsoft Macintosh PowerPoint</Application>
  <PresentationFormat>On-screen Show (4:3)</PresentationFormat>
  <Paragraphs>530</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 Unicode MS</vt:lpstr>
      <vt:lpstr>华文中宋</vt:lpstr>
      <vt:lpstr>Arial</vt:lpstr>
      <vt:lpstr>Calibri</vt:lpstr>
      <vt:lpstr>Gill Sans MT</vt:lpstr>
      <vt:lpstr>Times New Roman</vt:lpstr>
      <vt:lpstr>Parcel</vt:lpstr>
      <vt:lpstr>Database Design </vt:lpstr>
      <vt:lpstr>COVID-19 HEALTH AUTHORITY DATABASE SYSTEM</vt:lpstr>
      <vt:lpstr>Database Design Step 1) Identify Entity Types and Attributes.</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COVID-19HEALTH AUTHORITY DATABASE SYSTEM</vt:lpstr>
      <vt:lpstr>Possible entity types with their attributes: </vt:lpstr>
      <vt:lpstr>Possible entity types with their attributes: </vt:lpstr>
      <vt:lpstr>Diagrammatic View Possible entity types</vt:lpstr>
      <vt:lpstr>Diagrammatic View Possible entity types</vt:lpstr>
      <vt:lpstr>Database Design  Step 2) Identify and Categorise Relationship Types </vt:lpstr>
      <vt:lpstr>COVID-19HEALTH AUTHORITY DATABASE SYSTEM</vt:lpstr>
      <vt:lpstr>Identify and Categorise Relationship Types</vt:lpstr>
      <vt:lpstr>Identify and Categorise Relationship Types</vt:lpstr>
      <vt:lpstr>COVID-19HEALTH AUTHORITY DATABASE SYSTEM</vt:lpstr>
      <vt:lpstr>Identify and Categorise Relationship Types</vt:lpstr>
      <vt:lpstr>Identify and Categorise Relationship Types</vt:lpstr>
      <vt:lpstr>COVID-19HEALTH AUTHORITY DATABASE SYSTEM</vt:lpstr>
      <vt:lpstr>Identify and Categorise Relationship Types</vt:lpstr>
      <vt:lpstr>COVID-19HEALTH AUTHORITY DATABASE SYSTEM</vt:lpstr>
      <vt:lpstr>Identify and Categorise Relationship Types</vt:lpstr>
      <vt:lpstr>Identify and Categorise Relationship Types</vt:lpstr>
      <vt:lpstr>COVID-19HEALTH AUTHORITY DATABASE SYSTEM</vt:lpstr>
      <vt:lpstr>Identify and Categorise Relationship Types</vt:lpstr>
      <vt:lpstr>Identify and Categorise Relationship Types</vt:lpstr>
      <vt:lpstr>COVID-19HEALTH AUTHORITY DATABASE SYSTEM</vt:lpstr>
      <vt:lpstr>Identify and Categorise Relationship Types: Optionality</vt:lpstr>
      <vt:lpstr>COVID-19HEALTH AUTHORITY DATABASE SYSTEM</vt:lpstr>
      <vt:lpstr>Identify and Categorise Relationship Types: Optionality</vt:lpstr>
      <vt:lpstr>COVID-19HEALTH AUTHORITY DATABASE SYSTEM</vt:lpstr>
      <vt:lpstr>Identify and Categorise Relationship Types: Optionality</vt:lpstr>
      <vt:lpstr>COVID-19HEALTH AUTHORITY DATABASE SYSTEM</vt:lpstr>
      <vt:lpstr>Identify and Categorise Relationship Types: Optionality</vt:lpstr>
      <vt:lpstr>COVID-19HEALTH AUTHORITY DATABASE SYSTEM</vt:lpstr>
      <vt:lpstr>Identify and Categorise Relationship Types: Optionality</vt:lpstr>
      <vt:lpstr>Database Design</vt:lpstr>
      <vt:lpstr>Database Design</vt:lpstr>
      <vt:lpstr>Database Design</vt:lpstr>
    </vt:vector>
  </TitlesOfParts>
  <Manager/>
  <Company>Loughborough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COA201 Databases - Lecture 2 - Database design</dc:title>
  <dc:subject/>
  <dc:creator>Gerald Schaefer</dc:creator>
  <cp:keywords/>
  <dc:description>28/01/2015</dc:description>
  <cp:lastModifiedBy>(pg) Liu Liu</cp:lastModifiedBy>
  <cp:revision>126</cp:revision>
  <cp:lastPrinted>2011-02-14T11:48:33Z</cp:lastPrinted>
  <dcterms:created xsi:type="dcterms:W3CDTF">2014-02-03T10:13:53Z</dcterms:created>
  <dcterms:modified xsi:type="dcterms:W3CDTF">2021-07-10T14:00:54Z</dcterms:modified>
  <cp:category/>
</cp:coreProperties>
</file>