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8" r:id="rId3"/>
    <p:sldId id="317" r:id="rId4"/>
    <p:sldId id="258" r:id="rId5"/>
    <p:sldId id="359" r:id="rId6"/>
    <p:sldId id="319" r:id="rId7"/>
    <p:sldId id="320" r:id="rId8"/>
    <p:sldId id="321" r:id="rId9"/>
    <p:sldId id="322" r:id="rId10"/>
    <p:sldId id="328" r:id="rId11"/>
    <p:sldId id="360" r:id="rId12"/>
    <p:sldId id="274" r:id="rId13"/>
    <p:sldId id="347" r:id="rId14"/>
    <p:sldId id="302" r:id="rId15"/>
    <p:sldId id="361" r:id="rId16"/>
    <p:sldId id="303" r:id="rId17"/>
    <p:sldId id="327" r:id="rId18"/>
    <p:sldId id="304" r:id="rId19"/>
    <p:sldId id="329" r:id="rId20"/>
    <p:sldId id="313" r:id="rId21"/>
    <p:sldId id="259" r:id="rId22"/>
    <p:sldId id="348" r:id="rId23"/>
    <p:sldId id="310" r:id="rId24"/>
    <p:sldId id="309" r:id="rId25"/>
    <p:sldId id="349" r:id="rId26"/>
    <p:sldId id="351" r:id="rId27"/>
    <p:sldId id="289" r:id="rId28"/>
    <p:sldId id="362" r:id="rId29"/>
    <p:sldId id="323" r:id="rId30"/>
    <p:sldId id="363" r:id="rId31"/>
    <p:sldId id="325" r:id="rId32"/>
    <p:sldId id="312" r:id="rId33"/>
    <p:sldId id="299" r:id="rId34"/>
    <p:sldId id="326" r:id="rId35"/>
    <p:sldId id="331" r:id="rId36"/>
    <p:sldId id="364" r:id="rId37"/>
    <p:sldId id="332" r:id="rId38"/>
    <p:sldId id="365" r:id="rId39"/>
    <p:sldId id="366" r:id="rId40"/>
    <p:sldId id="342" r:id="rId41"/>
  </p:sldIdLst>
  <p:sldSz cx="9144000" cy="6858000" type="screen4x3"/>
  <p:notesSz cx="6667500" cy="9801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fb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008073"/>
    <a:srgbClr val="FF9900"/>
    <a:srgbClr val="FFFF00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0E85E-59A3-4857-8DB6-B8F54BC5697C}" v="14" dt="2019-01-31T11:54:19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0" autoAdjust="0"/>
    <p:restoredTop sz="91775" autoAdjust="0"/>
  </p:normalViewPr>
  <p:slideViewPr>
    <p:cSldViewPr>
      <p:cViewPr varScale="1">
        <p:scale>
          <a:sx n="122" d="100"/>
          <a:sy n="122" d="100"/>
        </p:scale>
        <p:origin x="30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90" y="1800"/>
      </p:cViewPr>
      <p:guideLst>
        <p:guide orient="horz" pos="308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at Batmaz" userId="70cd9a92-4980-483c-96ea-d0167bb34077" providerId="ADAL" clId="{E120E85E-59A3-4857-8DB6-B8F54BC5697C}"/>
    <pc:docChg chg="undo redo custSel modSld">
      <pc:chgData name="Firat Batmaz" userId="70cd9a92-4980-483c-96ea-d0167bb34077" providerId="ADAL" clId="{E120E85E-59A3-4857-8DB6-B8F54BC5697C}" dt="2019-01-31T12:36:56.283" v="135" actId="20577"/>
      <pc:docMkLst>
        <pc:docMk/>
      </pc:docMkLst>
      <pc:sldChg chg="modSp">
        <pc:chgData name="Firat Batmaz" userId="70cd9a92-4980-483c-96ea-d0167bb34077" providerId="ADAL" clId="{E120E85E-59A3-4857-8DB6-B8F54BC5697C}" dt="2019-01-31T11:53:02.891" v="112" actId="20577"/>
        <pc:sldMkLst>
          <pc:docMk/>
          <pc:sldMk cId="0" sldId="281"/>
        </pc:sldMkLst>
        <pc:spChg chg="mod">
          <ac:chgData name="Firat Batmaz" userId="70cd9a92-4980-483c-96ea-d0167bb34077" providerId="ADAL" clId="{E120E85E-59A3-4857-8DB6-B8F54BC5697C}" dt="2019-01-31T11:53:02.891" v="112" actId="20577"/>
          <ac:spMkLst>
            <pc:docMk/>
            <pc:sldMk cId="0" sldId="281"/>
            <ac:spMk id="34821" creationId="{00000000-0000-0000-0000-000000000000}"/>
          </ac:spMkLst>
        </pc:spChg>
      </pc:sldChg>
      <pc:sldChg chg="modSp">
        <pc:chgData name="Firat Batmaz" userId="70cd9a92-4980-483c-96ea-d0167bb34077" providerId="ADAL" clId="{E120E85E-59A3-4857-8DB6-B8F54BC5697C}" dt="2019-01-31T11:53:16.651" v="113" actId="14100"/>
        <pc:sldMkLst>
          <pc:docMk/>
          <pc:sldMk cId="0" sldId="301"/>
        </pc:sldMkLst>
        <pc:spChg chg="mod">
          <ac:chgData name="Firat Batmaz" userId="70cd9a92-4980-483c-96ea-d0167bb34077" providerId="ADAL" clId="{E120E85E-59A3-4857-8DB6-B8F54BC5697C}" dt="2019-01-31T11:53:16.651" v="113" actId="14100"/>
          <ac:spMkLst>
            <pc:docMk/>
            <pc:sldMk cId="0" sldId="301"/>
            <ac:spMk id="73731" creationId="{00000000-0000-0000-0000-000000000000}"/>
          </ac:spMkLst>
        </pc:spChg>
      </pc:sldChg>
      <pc:sldChg chg="modSp">
        <pc:chgData name="Firat Batmaz" userId="70cd9a92-4980-483c-96ea-d0167bb34077" providerId="ADAL" clId="{E120E85E-59A3-4857-8DB6-B8F54BC5697C}" dt="2019-01-31T12:36:56.283" v="135" actId="20577"/>
        <pc:sldMkLst>
          <pc:docMk/>
          <pc:sldMk cId="0" sldId="316"/>
        </pc:sldMkLst>
        <pc:spChg chg="mod">
          <ac:chgData name="Firat Batmaz" userId="70cd9a92-4980-483c-96ea-d0167bb34077" providerId="ADAL" clId="{E120E85E-59A3-4857-8DB6-B8F54BC5697C}" dt="2019-01-31T12:36:56.283" v="135" actId="20577"/>
          <ac:spMkLst>
            <pc:docMk/>
            <pc:sldMk cId="0" sldId="316"/>
            <ac:spMk id="101379" creationId="{00000000-0000-0000-0000-000000000000}"/>
          </ac:spMkLst>
        </pc:spChg>
      </pc:sldChg>
      <pc:sldChg chg="modSp">
        <pc:chgData name="Firat Batmaz" userId="70cd9a92-4980-483c-96ea-d0167bb34077" providerId="ADAL" clId="{E120E85E-59A3-4857-8DB6-B8F54BC5697C}" dt="2019-01-31T11:46:09.065" v="44" actId="20577"/>
        <pc:sldMkLst>
          <pc:docMk/>
          <pc:sldMk cId="0" sldId="354"/>
        </pc:sldMkLst>
        <pc:spChg chg="mod">
          <ac:chgData name="Firat Batmaz" userId="70cd9a92-4980-483c-96ea-d0167bb34077" providerId="ADAL" clId="{E120E85E-59A3-4857-8DB6-B8F54BC5697C}" dt="2019-01-31T11:46:09.065" v="44" actId="20577"/>
          <ac:spMkLst>
            <pc:docMk/>
            <pc:sldMk cId="0" sldId="354"/>
            <ac:spMk id="81923" creationId="{00000000-0000-0000-0000-000000000000}"/>
          </ac:spMkLst>
        </pc:spChg>
      </pc:sldChg>
      <pc:sldChg chg="modSp">
        <pc:chgData name="Firat Batmaz" userId="70cd9a92-4980-483c-96ea-d0167bb34077" providerId="ADAL" clId="{E120E85E-59A3-4857-8DB6-B8F54BC5697C}" dt="2019-01-31T11:51:48.363" v="101" actId="207"/>
        <pc:sldMkLst>
          <pc:docMk/>
          <pc:sldMk cId="0" sldId="356"/>
        </pc:sldMkLst>
        <pc:graphicFrameChg chg="mod modGraphic">
          <ac:chgData name="Firat Batmaz" userId="70cd9a92-4980-483c-96ea-d0167bb34077" providerId="ADAL" clId="{E120E85E-59A3-4857-8DB6-B8F54BC5697C}" dt="2019-01-31T11:51:48.363" v="101" actId="207"/>
          <ac:graphicFrameMkLst>
            <pc:docMk/>
            <pc:sldMk cId="0" sldId="356"/>
            <ac:graphicFrameMk id="5" creationId="{00000000-0000-0000-0000-000000000000}"/>
          </ac:graphicFrameMkLst>
        </pc:graphicFrameChg>
      </pc:sldChg>
      <pc:sldChg chg="modSp">
        <pc:chgData name="Firat Batmaz" userId="70cd9a92-4980-483c-96ea-d0167bb34077" providerId="ADAL" clId="{E120E85E-59A3-4857-8DB6-B8F54BC5697C}" dt="2019-01-31T11:45:37.892" v="42" actId="20577"/>
        <pc:sldMkLst>
          <pc:docMk/>
          <pc:sldMk cId="0" sldId="358"/>
        </pc:sldMkLst>
        <pc:spChg chg="mod">
          <ac:chgData name="Firat Batmaz" userId="70cd9a92-4980-483c-96ea-d0167bb34077" providerId="ADAL" clId="{E120E85E-59A3-4857-8DB6-B8F54BC5697C}" dt="2019-01-31T11:45:37.892" v="42" actId="20577"/>
          <ac:spMkLst>
            <pc:docMk/>
            <pc:sldMk cId="0" sldId="358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C8307B3F-68E3-0043-B185-C9D006ED9E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3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GB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endParaRPr lang="en-GB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5825" y="736600"/>
            <a:ext cx="4899025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56138"/>
            <a:ext cx="4889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GB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310688"/>
            <a:ext cx="288925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5" rIns="90309" bIns="45155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/>
            </a:lvl1pPr>
          </a:lstStyle>
          <a:p>
            <a:fld id="{44D972E1-93FA-464B-86F4-6DF6968BD0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55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982AC-20A2-8544-AB1C-9634228E363E}" type="slidenum">
              <a:rPr lang="en-GB"/>
              <a:pPr/>
              <a:t>23</a:t>
            </a:fld>
            <a:endParaRPr lang="en-GB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CC835-3104-024D-B9CB-B1C7EB597C13}" type="slidenum">
              <a:rPr lang="en-GB"/>
              <a:pPr/>
              <a:t>35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CC835-3104-024D-B9CB-B1C7EB597C13}" type="slidenum">
              <a:rPr lang="en-GB"/>
              <a:pPr/>
              <a:t>36</a:t>
            </a:fld>
            <a:endParaRPr lang="en-GB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1930-0747-454B-B217-A697D2AEB1AE}" type="slidenum">
              <a:rPr lang="en-GB"/>
              <a:pPr/>
              <a:t>37</a:t>
            </a:fld>
            <a:endParaRPr lang="en-GB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A1930-0747-454B-B217-A697D2AEB1AE}" type="slidenum">
              <a:rPr lang="en-GB"/>
              <a:pPr/>
              <a:t>38</a:t>
            </a:fld>
            <a:endParaRPr lang="en-GB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A7970-3520-404B-8BA8-0F7D5EA3BDCC}" type="slidenum">
              <a:rPr lang="en-GB"/>
              <a:pPr/>
              <a:t>40</a:t>
            </a:fld>
            <a:endParaRPr lang="en-GB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7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848600" cy="47244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3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1FE427-3DCA-2B49-B23C-9F65F832FAE0}" type="datetimeFigureOut">
              <a:rPr lang="en-US" smtClean="0"/>
              <a:t>7/10/21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F9BDD1-CEA5-4345-A1D4-504941E5C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133600"/>
          </a:xfrm>
        </p:spPr>
        <p:txBody>
          <a:bodyPr>
            <a:normAutofit fontScale="90000"/>
          </a:bodyPr>
          <a:lstStyle/>
          <a:p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Lecture 1 – Introduction to Databases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220E0-D0D2-2747-9DAE-B8EF75C0F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673504" y="1449230"/>
            <a:ext cx="7786928" cy="3203906"/>
          </a:xfrm>
        </p:spPr>
        <p:txBody>
          <a:bodyPr/>
          <a:lstStyle/>
          <a:p>
            <a:r>
              <a:rPr lang="en-GB" dirty="0"/>
              <a:t>Assume that Company X  needs an additional application which uses the same data files</a:t>
            </a:r>
          </a:p>
          <a:p>
            <a:r>
              <a:rPr lang="en-GB" dirty="0"/>
              <a:t>Method 1: Data files are copied for the new application. </a:t>
            </a:r>
          </a:p>
          <a:p>
            <a:endParaRPr lang="en-GB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60350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of the separate file-based approach (2)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260350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of the separate file-based approach (3)</a:t>
            </a:r>
          </a:p>
        </p:txBody>
      </p:sp>
      <p:grpSp>
        <p:nvGrpSpPr>
          <p:cNvPr id="115737" name="Group 25"/>
          <p:cNvGrpSpPr>
            <a:grpSpLocks/>
          </p:cNvGrpSpPr>
          <p:nvPr/>
        </p:nvGrpSpPr>
        <p:grpSpPr bwMode="auto">
          <a:xfrm>
            <a:off x="4063959" y="1526222"/>
            <a:ext cx="4777718" cy="2687637"/>
            <a:chOff x="685" y="2219"/>
            <a:chExt cx="4295" cy="1362"/>
          </a:xfrm>
        </p:grpSpPr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3742" y="3249"/>
              <a:ext cx="1238" cy="332"/>
            </a:xfrm>
            <a:prstGeom prst="rect">
              <a:avLst/>
            </a:prstGeom>
            <a:solidFill>
              <a:srgbClr val="FFFF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685" y="3239"/>
              <a:ext cx="1227" cy="332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40" name="Rectangle 28"/>
            <p:cNvSpPr>
              <a:spLocks noChangeArrowheads="1"/>
            </p:cNvSpPr>
            <p:nvPr/>
          </p:nvSpPr>
          <p:spPr bwMode="auto">
            <a:xfrm>
              <a:off x="2202" y="3239"/>
              <a:ext cx="1238" cy="332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41" name="Rectangle 29"/>
            <p:cNvSpPr>
              <a:spLocks noChangeArrowheads="1"/>
            </p:cNvSpPr>
            <p:nvPr/>
          </p:nvSpPr>
          <p:spPr bwMode="auto">
            <a:xfrm>
              <a:off x="2202" y="2219"/>
              <a:ext cx="1195" cy="332"/>
            </a:xfrm>
            <a:prstGeom prst="rect">
              <a:avLst/>
            </a:prstGeom>
            <a:solidFill>
              <a:srgbClr val="FF99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2281" y="2260"/>
              <a:ext cx="10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New Application</a:t>
              </a:r>
              <a:endParaRPr lang="en-GB" b="1" dirty="0"/>
            </a:p>
          </p:txBody>
        </p:sp>
        <p:sp>
          <p:nvSpPr>
            <p:cNvPr id="115743" name="Rectangle 31"/>
            <p:cNvSpPr>
              <a:spLocks noChangeArrowheads="1"/>
            </p:cNvSpPr>
            <p:nvPr/>
          </p:nvSpPr>
          <p:spPr bwMode="auto">
            <a:xfrm>
              <a:off x="1032" y="3366"/>
              <a:ext cx="490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Stock data</a:t>
              </a:r>
              <a:endParaRPr lang="en-GB" dirty="0"/>
            </a:p>
          </p:txBody>
        </p:sp>
        <p:sp>
          <p:nvSpPr>
            <p:cNvPr id="115744" name="Rectangle 32"/>
            <p:cNvSpPr>
              <a:spLocks noChangeArrowheads="1"/>
            </p:cNvSpPr>
            <p:nvPr/>
          </p:nvSpPr>
          <p:spPr bwMode="auto">
            <a:xfrm>
              <a:off x="2482" y="3366"/>
              <a:ext cx="594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Order details</a:t>
              </a:r>
              <a:endParaRPr lang="en-GB" dirty="0"/>
            </a:p>
          </p:txBody>
        </p:sp>
        <p:sp>
          <p:nvSpPr>
            <p:cNvPr id="115745" name="Rectangle 33"/>
            <p:cNvSpPr>
              <a:spLocks noChangeArrowheads="1"/>
            </p:cNvSpPr>
            <p:nvPr/>
          </p:nvSpPr>
          <p:spPr bwMode="auto">
            <a:xfrm>
              <a:off x="4035" y="3341"/>
              <a:ext cx="709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Supplier details</a:t>
              </a:r>
              <a:endParaRPr lang="en-GB" dirty="0"/>
            </a:p>
          </p:txBody>
        </p:sp>
        <p:grpSp>
          <p:nvGrpSpPr>
            <p:cNvPr id="115746" name="Group 34"/>
            <p:cNvGrpSpPr>
              <a:grpSpLocks/>
            </p:cNvGrpSpPr>
            <p:nvPr/>
          </p:nvGrpSpPr>
          <p:grpSpPr bwMode="auto">
            <a:xfrm>
              <a:off x="2752" y="2556"/>
              <a:ext cx="85" cy="684"/>
              <a:chOff x="2752" y="2556"/>
              <a:chExt cx="85" cy="684"/>
            </a:xfrm>
          </p:grpSpPr>
          <p:sp>
            <p:nvSpPr>
              <p:cNvPr id="115747" name="Freeform 35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48" name="Freeform 36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49" name="Line 37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750" name="Group 38"/>
            <p:cNvGrpSpPr>
              <a:grpSpLocks/>
            </p:cNvGrpSpPr>
            <p:nvPr/>
          </p:nvGrpSpPr>
          <p:grpSpPr bwMode="auto">
            <a:xfrm>
              <a:off x="2869" y="2556"/>
              <a:ext cx="1749" cy="666"/>
              <a:chOff x="2869" y="2556"/>
              <a:chExt cx="1749" cy="666"/>
            </a:xfrm>
          </p:grpSpPr>
          <p:sp>
            <p:nvSpPr>
              <p:cNvPr id="115751" name="Freeform 39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52" name="Freeform 40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53" name="Line 41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754" name="Group 42"/>
            <p:cNvGrpSpPr>
              <a:grpSpLocks/>
            </p:cNvGrpSpPr>
            <p:nvPr/>
          </p:nvGrpSpPr>
          <p:grpSpPr bwMode="auto">
            <a:xfrm>
              <a:off x="981" y="2556"/>
              <a:ext cx="1792" cy="684"/>
              <a:chOff x="981" y="2556"/>
              <a:chExt cx="1792" cy="684"/>
            </a:xfrm>
          </p:grpSpPr>
          <p:sp>
            <p:nvSpPr>
              <p:cNvPr id="115755" name="Freeform 43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56" name="Freeform 44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57" name="Line 45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710556" y="2678747"/>
            <a:ext cx="4746571" cy="2687637"/>
            <a:chOff x="713" y="2219"/>
            <a:chExt cx="4267" cy="1362"/>
          </a:xfrm>
        </p:grpSpPr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742" y="3249"/>
              <a:ext cx="1238" cy="332"/>
            </a:xfrm>
            <a:prstGeom prst="rect">
              <a:avLst/>
            </a:prstGeom>
            <a:solidFill>
              <a:schemeClr val="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713" y="3239"/>
              <a:ext cx="1227" cy="332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2202" y="3239"/>
              <a:ext cx="1238" cy="332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20" name="Rectangle 8"/>
            <p:cNvSpPr>
              <a:spLocks noChangeArrowheads="1"/>
            </p:cNvSpPr>
            <p:nvPr/>
          </p:nvSpPr>
          <p:spPr bwMode="auto">
            <a:xfrm>
              <a:off x="2202" y="2219"/>
              <a:ext cx="1195" cy="332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GB" b="1"/>
            </a:p>
          </p:txBody>
        </p:sp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2496" y="2322"/>
              <a:ext cx="611" cy="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b="1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 b="1"/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1056" y="3366"/>
              <a:ext cx="490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Stock data</a:t>
              </a:r>
              <a:endParaRPr lang="en-GB" dirty="0"/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2442" y="3366"/>
              <a:ext cx="594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Order details</a:t>
              </a:r>
              <a:endParaRPr lang="en-GB" dirty="0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4068" y="3375"/>
              <a:ext cx="680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115725" name="Group 13"/>
            <p:cNvGrpSpPr>
              <a:grpSpLocks/>
            </p:cNvGrpSpPr>
            <p:nvPr/>
          </p:nvGrpSpPr>
          <p:grpSpPr bwMode="auto">
            <a:xfrm>
              <a:off x="2752" y="2556"/>
              <a:ext cx="85" cy="684"/>
              <a:chOff x="2752" y="2556"/>
              <a:chExt cx="85" cy="684"/>
            </a:xfrm>
          </p:grpSpPr>
          <p:sp>
            <p:nvSpPr>
              <p:cNvPr id="115726" name="Freeform 14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27" name="Freeform 15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28" name="Line 16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729" name="Group 17"/>
            <p:cNvGrpSpPr>
              <a:grpSpLocks/>
            </p:cNvGrpSpPr>
            <p:nvPr/>
          </p:nvGrpSpPr>
          <p:grpSpPr bwMode="auto">
            <a:xfrm>
              <a:off x="2869" y="2556"/>
              <a:ext cx="1749" cy="666"/>
              <a:chOff x="2869" y="2556"/>
              <a:chExt cx="1749" cy="666"/>
            </a:xfrm>
          </p:grpSpPr>
          <p:sp>
            <p:nvSpPr>
              <p:cNvPr id="115730" name="Freeform 18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31" name="Freeform 19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32" name="Line 20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5733" name="Group 21"/>
            <p:cNvGrpSpPr>
              <a:grpSpLocks/>
            </p:cNvGrpSpPr>
            <p:nvPr/>
          </p:nvGrpSpPr>
          <p:grpSpPr bwMode="auto">
            <a:xfrm>
              <a:off x="981" y="2556"/>
              <a:ext cx="1792" cy="684"/>
              <a:chOff x="981" y="2556"/>
              <a:chExt cx="1792" cy="684"/>
            </a:xfrm>
          </p:grpSpPr>
          <p:sp>
            <p:nvSpPr>
              <p:cNvPr id="115734" name="Freeform 22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35" name="Freeform 23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36" name="Line 24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Oval 3"/>
          <p:cNvSpPr/>
          <p:nvPr/>
        </p:nvSpPr>
        <p:spPr bwMode="auto">
          <a:xfrm>
            <a:off x="7253007" y="3099638"/>
            <a:ext cx="1800200" cy="16561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868457" y="4334360"/>
            <a:ext cx="1800200" cy="151216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66288" y="4406368"/>
            <a:ext cx="3302169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868457" y="3209122"/>
            <a:ext cx="3302169" cy="1125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the separate file-based approach (4)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848600" cy="3581400"/>
          </a:xfrm>
        </p:spPr>
        <p:txBody>
          <a:bodyPr/>
          <a:lstStyle/>
          <a:p>
            <a:r>
              <a:rPr lang="en-GB" dirty="0"/>
              <a:t>Separation and isolation of data</a:t>
            </a:r>
          </a:p>
          <a:p>
            <a:pPr lvl="1"/>
            <a:r>
              <a:rPr lang="en-GB" dirty="0"/>
              <a:t>Each program maintains its own set of data.</a:t>
            </a:r>
          </a:p>
          <a:p>
            <a:pPr lvl="1"/>
            <a:r>
              <a:rPr lang="en-GB" dirty="0"/>
              <a:t>Users of one program may be unaware of potentially useful data held by other programs.</a:t>
            </a:r>
          </a:p>
          <a:p>
            <a:pPr lvl="1"/>
            <a:endParaRPr lang="en-GB" dirty="0"/>
          </a:p>
          <a:p>
            <a:r>
              <a:rPr lang="en-GB" dirty="0"/>
              <a:t>Duplication of data </a:t>
            </a:r>
            <a:r>
              <a:rPr lang="en-GB" dirty="0">
                <a:solidFill>
                  <a:srgbClr val="C00000"/>
                </a:solidFill>
              </a:rPr>
              <a:t>(data redundancy)</a:t>
            </a:r>
          </a:p>
          <a:p>
            <a:pPr lvl="1"/>
            <a:r>
              <a:rPr lang="en-GB" dirty="0"/>
              <a:t>Same data is held by different programs.</a:t>
            </a:r>
          </a:p>
          <a:p>
            <a:pPr lvl="1"/>
            <a:r>
              <a:rPr lang="en-GB" dirty="0"/>
              <a:t>Wasted resources (disk space).</a:t>
            </a:r>
          </a:p>
          <a:p>
            <a:pPr lvl="1"/>
            <a:r>
              <a:rPr lang="en-GB" dirty="0"/>
              <a:t>Potentially different values and/or different formats for the same item.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the separate file-based approach (5)</a:t>
            </a:r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896938" y="1752600"/>
            <a:ext cx="7491486" cy="10477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sz="2400" dirty="0"/>
              <a:t>Method 2: The applications </a:t>
            </a:r>
            <a:r>
              <a:rPr lang="en-US" sz="2400" dirty="0"/>
              <a:t>share the data files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-152400" y="2743200"/>
            <a:ext cx="9067800" cy="2324100"/>
            <a:chOff x="0" y="2743200"/>
            <a:chExt cx="9067800" cy="2324100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7102475" y="4121150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5432425" y="4471988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2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2743200"/>
              <a:ext cx="7907338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566737" y="4456113"/>
              <a:ext cx="1947863" cy="527050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987675" y="4456113"/>
              <a:ext cx="1965325" cy="527050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987675" y="2836863"/>
              <a:ext cx="1897063" cy="527050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3454400" y="3000375"/>
              <a:ext cx="558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207246" y="4657725"/>
              <a:ext cx="545353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Stock data</a:t>
              </a:r>
              <a:endParaRPr lang="en-GB" dirty="0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657600" y="4657725"/>
              <a:ext cx="55172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Order data</a:t>
              </a:r>
              <a:endParaRPr lang="en-GB" dirty="0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6027738" y="4619625"/>
              <a:ext cx="7569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60800" y="3371850"/>
              <a:ext cx="134938" cy="1085850"/>
              <a:chOff x="2752" y="2556"/>
              <a:chExt cx="85" cy="684"/>
            </a:xfrm>
          </p:grpSpPr>
          <p:sp>
            <p:nvSpPr>
              <p:cNvPr id="75793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4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117600" y="3333750"/>
              <a:ext cx="5588000" cy="1095375"/>
              <a:chOff x="1024" y="2532"/>
              <a:chExt cx="3520" cy="690"/>
            </a:xfrm>
          </p:grpSpPr>
          <p:sp>
            <p:nvSpPr>
              <p:cNvPr id="75797" name="Freeform 21"/>
              <p:cNvSpPr>
                <a:spLocks/>
              </p:cNvSpPr>
              <p:nvPr/>
            </p:nvSpPr>
            <p:spPr bwMode="auto">
              <a:xfrm>
                <a:off x="1024" y="3180"/>
                <a:ext cx="117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85" y="0"/>
                  </a:cxn>
                  <a:cxn ang="0">
                    <a:pos x="117" y="42"/>
                  </a:cxn>
                  <a:cxn ang="0">
                    <a:pos x="0" y="42"/>
                  </a:cxn>
                </a:cxnLst>
                <a:rect l="0" t="0" r="r" b="b"/>
                <a:pathLst>
                  <a:path w="117" h="42">
                    <a:moveTo>
                      <a:pt x="0" y="42"/>
                    </a:moveTo>
                    <a:lnTo>
                      <a:pt x="85" y="0"/>
                    </a:lnTo>
                    <a:lnTo>
                      <a:pt x="117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auto">
              <a:xfrm>
                <a:off x="4426" y="2532"/>
                <a:ext cx="118" cy="42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32" y="42"/>
                  </a:cxn>
                  <a:cxn ang="0">
                    <a:pos x="0" y="0"/>
                  </a:cxn>
                  <a:cxn ang="0">
                    <a:pos x="118" y="0"/>
                  </a:cxn>
                </a:cxnLst>
                <a:rect l="0" t="0" r="r" b="b"/>
                <a:pathLst>
                  <a:path w="118" h="42">
                    <a:moveTo>
                      <a:pt x="118" y="0"/>
                    </a:moveTo>
                    <a:lnTo>
                      <a:pt x="32" y="42"/>
                    </a:lnTo>
                    <a:lnTo>
                      <a:pt x="0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 flipH="1">
                <a:off x="1035" y="2532"/>
                <a:ext cx="3487" cy="6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046538" y="3371850"/>
              <a:ext cx="2776538" cy="1057275"/>
              <a:chOff x="2869" y="2556"/>
              <a:chExt cx="1749" cy="666"/>
            </a:xfrm>
          </p:grpSpPr>
          <p:sp>
            <p:nvSpPr>
              <p:cNvPr id="75801" name="Freeform 25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5865813" y="2808288"/>
              <a:ext cx="1898650" cy="517525"/>
            </a:xfrm>
            <a:prstGeom prst="rect">
              <a:avLst/>
            </a:prstGeom>
            <a:solidFill>
              <a:srgbClr val="FF99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6332538" y="2971800"/>
              <a:ext cx="8191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New Application</a:t>
              </a:r>
              <a:endParaRPr lang="en-GB"/>
            </a:p>
          </p:txBody>
        </p: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3995738" y="3333750"/>
              <a:ext cx="2827338" cy="1095375"/>
              <a:chOff x="2837" y="2532"/>
              <a:chExt cx="1781" cy="690"/>
            </a:xfrm>
          </p:grpSpPr>
          <p:sp>
            <p:nvSpPr>
              <p:cNvPr id="75807" name="Freeform 31"/>
              <p:cNvSpPr>
                <a:spLocks/>
              </p:cNvSpPr>
              <p:nvPr/>
            </p:nvSpPr>
            <p:spPr bwMode="auto">
              <a:xfrm>
                <a:off x="2837" y="3162"/>
                <a:ext cx="11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7" y="48"/>
                  </a:cxn>
                  <a:cxn ang="0">
                    <a:pos x="0" y="60"/>
                  </a:cxn>
                </a:cxnLst>
                <a:rect l="0" t="0" r="r" b="b"/>
                <a:pathLst>
                  <a:path w="117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7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auto">
              <a:xfrm>
                <a:off x="4501" y="2532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9" name="Line 33"/>
              <p:cNvSpPr>
                <a:spLocks noChangeShapeType="1"/>
              </p:cNvSpPr>
              <p:nvPr/>
            </p:nvSpPr>
            <p:spPr bwMode="auto">
              <a:xfrm flipH="1">
                <a:off x="2848" y="2538"/>
                <a:ext cx="1749" cy="67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049338" y="3371850"/>
              <a:ext cx="2844800" cy="1085850"/>
              <a:chOff x="981" y="2556"/>
              <a:chExt cx="1792" cy="684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Line 37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620000" y="4267200"/>
              <a:ext cx="68015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Supplier data</a:t>
              </a:r>
              <a:endParaRPr lang="en-GB" dirty="0"/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7416800" y="3155949"/>
              <a:ext cx="134938" cy="1085850"/>
              <a:chOff x="2752" y="2556"/>
              <a:chExt cx="85" cy="684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Rectangle 42"/>
          <p:cNvSpPr/>
          <p:nvPr/>
        </p:nvSpPr>
        <p:spPr bwMode="auto">
          <a:xfrm>
            <a:off x="233108" y="4184156"/>
            <a:ext cx="477094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28700" y="1420839"/>
            <a:ext cx="7848600" cy="121607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However: New App might need different file structures and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The programmer might change record structure to accommodate this requirement .</a:t>
            </a:r>
          </a:p>
          <a:p>
            <a:endParaRPr lang="en-GB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of the separate file-based approach (6)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0" y="2743200"/>
            <a:ext cx="9067800" cy="2324100"/>
            <a:chOff x="0" y="2743200"/>
            <a:chExt cx="9067800" cy="2324100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7102475" y="4121150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5432425" y="4471988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2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2743200"/>
              <a:ext cx="7907338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09538" y="4456113"/>
              <a:ext cx="1947863" cy="527050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987675" y="4456113"/>
              <a:ext cx="1965325" cy="527050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987675" y="2836863"/>
              <a:ext cx="1897063" cy="527050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3454400" y="3000375"/>
              <a:ext cx="558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303201" y="4445040"/>
              <a:ext cx="149227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solidFill>
                    <a:srgbClr val="FF0000"/>
                  </a:solidFill>
                  <a:latin typeface="Helvetica" charset="0"/>
                </a:rPr>
                <a:t>Changed stock data file</a:t>
              </a:r>
              <a:endParaRPr lang="en-GB" sz="1800" dirty="0">
                <a:solidFill>
                  <a:srgbClr val="FF0000"/>
                </a:solidFill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429000" y="4657725"/>
              <a:ext cx="77905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000" dirty="0">
                  <a:latin typeface="Helvetica" charset="0"/>
                </a:rPr>
                <a:t>order data file</a:t>
              </a:r>
              <a:endParaRPr lang="en-GB" sz="1000" dirty="0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6027738" y="4619625"/>
              <a:ext cx="7569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75796" name="Group 20"/>
            <p:cNvGrpSpPr>
              <a:grpSpLocks/>
            </p:cNvGrpSpPr>
            <p:nvPr/>
          </p:nvGrpSpPr>
          <p:grpSpPr bwMode="auto">
            <a:xfrm>
              <a:off x="3860800" y="3371850"/>
              <a:ext cx="134938" cy="1085850"/>
              <a:chOff x="2752" y="2556"/>
              <a:chExt cx="85" cy="684"/>
            </a:xfrm>
          </p:grpSpPr>
          <p:sp>
            <p:nvSpPr>
              <p:cNvPr id="75793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4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00" name="Group 24"/>
            <p:cNvGrpSpPr>
              <a:grpSpLocks/>
            </p:cNvGrpSpPr>
            <p:nvPr/>
          </p:nvGrpSpPr>
          <p:grpSpPr bwMode="auto">
            <a:xfrm>
              <a:off x="1117600" y="3333750"/>
              <a:ext cx="5588000" cy="1095375"/>
              <a:chOff x="1024" y="2532"/>
              <a:chExt cx="3520" cy="690"/>
            </a:xfrm>
          </p:grpSpPr>
          <p:sp>
            <p:nvSpPr>
              <p:cNvPr id="75797" name="Freeform 21"/>
              <p:cNvSpPr>
                <a:spLocks/>
              </p:cNvSpPr>
              <p:nvPr/>
            </p:nvSpPr>
            <p:spPr bwMode="auto">
              <a:xfrm>
                <a:off x="1024" y="3180"/>
                <a:ext cx="117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85" y="0"/>
                  </a:cxn>
                  <a:cxn ang="0">
                    <a:pos x="117" y="42"/>
                  </a:cxn>
                  <a:cxn ang="0">
                    <a:pos x="0" y="42"/>
                  </a:cxn>
                </a:cxnLst>
                <a:rect l="0" t="0" r="r" b="b"/>
                <a:pathLst>
                  <a:path w="117" h="42">
                    <a:moveTo>
                      <a:pt x="0" y="42"/>
                    </a:moveTo>
                    <a:lnTo>
                      <a:pt x="85" y="0"/>
                    </a:lnTo>
                    <a:lnTo>
                      <a:pt x="117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auto">
              <a:xfrm>
                <a:off x="4426" y="2532"/>
                <a:ext cx="118" cy="42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32" y="42"/>
                  </a:cxn>
                  <a:cxn ang="0">
                    <a:pos x="0" y="0"/>
                  </a:cxn>
                  <a:cxn ang="0">
                    <a:pos x="118" y="0"/>
                  </a:cxn>
                </a:cxnLst>
                <a:rect l="0" t="0" r="r" b="b"/>
                <a:pathLst>
                  <a:path w="118" h="42">
                    <a:moveTo>
                      <a:pt x="118" y="0"/>
                    </a:moveTo>
                    <a:lnTo>
                      <a:pt x="32" y="42"/>
                    </a:lnTo>
                    <a:lnTo>
                      <a:pt x="0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 flipH="1">
                <a:off x="1035" y="2532"/>
                <a:ext cx="3487" cy="6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04" name="Group 28"/>
            <p:cNvGrpSpPr>
              <a:grpSpLocks/>
            </p:cNvGrpSpPr>
            <p:nvPr/>
          </p:nvGrpSpPr>
          <p:grpSpPr bwMode="auto">
            <a:xfrm>
              <a:off x="4046538" y="3371850"/>
              <a:ext cx="2776538" cy="1057275"/>
              <a:chOff x="2869" y="2556"/>
              <a:chExt cx="1749" cy="666"/>
            </a:xfrm>
          </p:grpSpPr>
          <p:sp>
            <p:nvSpPr>
              <p:cNvPr id="75801" name="Freeform 25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5865813" y="2808288"/>
              <a:ext cx="1898650" cy="517525"/>
            </a:xfrm>
            <a:prstGeom prst="rect">
              <a:avLst/>
            </a:prstGeom>
            <a:solidFill>
              <a:srgbClr val="FF99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6332538" y="2971800"/>
              <a:ext cx="8191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New Application</a:t>
              </a:r>
              <a:endParaRPr lang="en-GB"/>
            </a:p>
          </p:txBody>
        </p:sp>
        <p:grpSp>
          <p:nvGrpSpPr>
            <p:cNvPr id="75810" name="Group 34"/>
            <p:cNvGrpSpPr>
              <a:grpSpLocks/>
            </p:cNvGrpSpPr>
            <p:nvPr/>
          </p:nvGrpSpPr>
          <p:grpSpPr bwMode="auto">
            <a:xfrm>
              <a:off x="3995738" y="3333750"/>
              <a:ext cx="2827338" cy="1095375"/>
              <a:chOff x="2837" y="2532"/>
              <a:chExt cx="1781" cy="690"/>
            </a:xfrm>
          </p:grpSpPr>
          <p:sp>
            <p:nvSpPr>
              <p:cNvPr id="75807" name="Freeform 31"/>
              <p:cNvSpPr>
                <a:spLocks/>
              </p:cNvSpPr>
              <p:nvPr/>
            </p:nvSpPr>
            <p:spPr bwMode="auto">
              <a:xfrm>
                <a:off x="2837" y="3162"/>
                <a:ext cx="11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7" y="48"/>
                  </a:cxn>
                  <a:cxn ang="0">
                    <a:pos x="0" y="60"/>
                  </a:cxn>
                </a:cxnLst>
                <a:rect l="0" t="0" r="r" b="b"/>
                <a:pathLst>
                  <a:path w="117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7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auto">
              <a:xfrm>
                <a:off x="4501" y="2532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9" name="Line 33"/>
              <p:cNvSpPr>
                <a:spLocks noChangeShapeType="1"/>
              </p:cNvSpPr>
              <p:nvPr/>
            </p:nvSpPr>
            <p:spPr bwMode="auto">
              <a:xfrm flipH="1">
                <a:off x="2848" y="2538"/>
                <a:ext cx="1749" cy="67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14" name="Group 38"/>
            <p:cNvGrpSpPr>
              <a:grpSpLocks/>
            </p:cNvGrpSpPr>
            <p:nvPr/>
          </p:nvGrpSpPr>
          <p:grpSpPr bwMode="auto">
            <a:xfrm>
              <a:off x="1049338" y="3371850"/>
              <a:ext cx="2844800" cy="1085850"/>
              <a:chOff x="981" y="2556"/>
              <a:chExt cx="1792" cy="684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Line 37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620000" y="4267200"/>
              <a:ext cx="68015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Supplier data</a:t>
              </a:r>
              <a:endParaRPr lang="en-GB" dirty="0"/>
            </a:p>
          </p:txBody>
        </p:sp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416800" y="3155949"/>
              <a:ext cx="134938" cy="1085850"/>
              <a:chOff x="2752" y="2556"/>
              <a:chExt cx="85" cy="684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of the separate file-based approach (7)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06149" y="1982787"/>
            <a:ext cx="9067800" cy="2324100"/>
            <a:chOff x="0" y="2743200"/>
            <a:chExt cx="9067800" cy="2324100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7102475" y="4121150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5" name="Rectangle 39"/>
            <p:cNvSpPr>
              <a:spLocks noChangeArrowheads="1"/>
            </p:cNvSpPr>
            <p:nvPr/>
          </p:nvSpPr>
          <p:spPr bwMode="auto">
            <a:xfrm>
              <a:off x="5432425" y="4471988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2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2743200"/>
              <a:ext cx="7907338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09538" y="4456113"/>
              <a:ext cx="1947863" cy="527050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987675" y="4456113"/>
              <a:ext cx="1965325" cy="527050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2987675" y="2836863"/>
              <a:ext cx="1897063" cy="527050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3454400" y="3000375"/>
              <a:ext cx="558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303201" y="4445040"/>
              <a:ext cx="149227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solidFill>
                    <a:srgbClr val="FF0000"/>
                  </a:solidFill>
                  <a:latin typeface="Helvetica" charset="0"/>
                </a:rPr>
                <a:t>Changed stock data file</a:t>
              </a:r>
              <a:endParaRPr lang="en-GB" sz="1800" dirty="0">
                <a:solidFill>
                  <a:srgbClr val="FF0000"/>
                </a:solidFill>
              </a:endParaRPr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429000" y="4657725"/>
              <a:ext cx="77905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000" dirty="0">
                  <a:latin typeface="Helvetica" charset="0"/>
                </a:rPr>
                <a:t>order data file</a:t>
              </a:r>
              <a:endParaRPr lang="en-GB" sz="1000" dirty="0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6027738" y="4619625"/>
              <a:ext cx="7569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75796" name="Group 20"/>
            <p:cNvGrpSpPr>
              <a:grpSpLocks/>
            </p:cNvGrpSpPr>
            <p:nvPr/>
          </p:nvGrpSpPr>
          <p:grpSpPr bwMode="auto">
            <a:xfrm>
              <a:off x="3860800" y="3371850"/>
              <a:ext cx="134938" cy="1085850"/>
              <a:chOff x="2752" y="2556"/>
              <a:chExt cx="85" cy="684"/>
            </a:xfrm>
          </p:grpSpPr>
          <p:sp>
            <p:nvSpPr>
              <p:cNvPr id="75793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4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00" name="Group 24"/>
            <p:cNvGrpSpPr>
              <a:grpSpLocks/>
            </p:cNvGrpSpPr>
            <p:nvPr/>
          </p:nvGrpSpPr>
          <p:grpSpPr bwMode="auto">
            <a:xfrm>
              <a:off x="1117600" y="3333750"/>
              <a:ext cx="5588000" cy="1095375"/>
              <a:chOff x="1024" y="2532"/>
              <a:chExt cx="3520" cy="690"/>
            </a:xfrm>
          </p:grpSpPr>
          <p:sp>
            <p:nvSpPr>
              <p:cNvPr id="75797" name="Freeform 21"/>
              <p:cNvSpPr>
                <a:spLocks/>
              </p:cNvSpPr>
              <p:nvPr/>
            </p:nvSpPr>
            <p:spPr bwMode="auto">
              <a:xfrm>
                <a:off x="1024" y="3180"/>
                <a:ext cx="117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85" y="0"/>
                  </a:cxn>
                  <a:cxn ang="0">
                    <a:pos x="117" y="42"/>
                  </a:cxn>
                  <a:cxn ang="0">
                    <a:pos x="0" y="42"/>
                  </a:cxn>
                </a:cxnLst>
                <a:rect l="0" t="0" r="r" b="b"/>
                <a:pathLst>
                  <a:path w="117" h="42">
                    <a:moveTo>
                      <a:pt x="0" y="42"/>
                    </a:moveTo>
                    <a:lnTo>
                      <a:pt x="85" y="0"/>
                    </a:lnTo>
                    <a:lnTo>
                      <a:pt x="117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auto">
              <a:xfrm>
                <a:off x="4426" y="2532"/>
                <a:ext cx="118" cy="42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32" y="42"/>
                  </a:cxn>
                  <a:cxn ang="0">
                    <a:pos x="0" y="0"/>
                  </a:cxn>
                  <a:cxn ang="0">
                    <a:pos x="118" y="0"/>
                  </a:cxn>
                </a:cxnLst>
                <a:rect l="0" t="0" r="r" b="b"/>
                <a:pathLst>
                  <a:path w="118" h="42">
                    <a:moveTo>
                      <a:pt x="118" y="0"/>
                    </a:moveTo>
                    <a:lnTo>
                      <a:pt x="32" y="42"/>
                    </a:lnTo>
                    <a:lnTo>
                      <a:pt x="0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 flipH="1">
                <a:off x="1035" y="2532"/>
                <a:ext cx="3487" cy="6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04" name="Group 28"/>
            <p:cNvGrpSpPr>
              <a:grpSpLocks/>
            </p:cNvGrpSpPr>
            <p:nvPr/>
          </p:nvGrpSpPr>
          <p:grpSpPr bwMode="auto">
            <a:xfrm>
              <a:off x="4046538" y="3371850"/>
              <a:ext cx="2776538" cy="1057275"/>
              <a:chOff x="2869" y="2556"/>
              <a:chExt cx="1749" cy="666"/>
            </a:xfrm>
          </p:grpSpPr>
          <p:sp>
            <p:nvSpPr>
              <p:cNvPr id="75801" name="Freeform 25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3" name="Line 27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5865813" y="2808288"/>
              <a:ext cx="1898650" cy="517525"/>
            </a:xfrm>
            <a:prstGeom prst="rect">
              <a:avLst/>
            </a:prstGeom>
            <a:solidFill>
              <a:srgbClr val="FF99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6332538" y="2971800"/>
              <a:ext cx="8191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New Application</a:t>
              </a:r>
              <a:endParaRPr lang="en-GB"/>
            </a:p>
          </p:txBody>
        </p:sp>
        <p:grpSp>
          <p:nvGrpSpPr>
            <p:cNvPr id="75810" name="Group 34"/>
            <p:cNvGrpSpPr>
              <a:grpSpLocks/>
            </p:cNvGrpSpPr>
            <p:nvPr/>
          </p:nvGrpSpPr>
          <p:grpSpPr bwMode="auto">
            <a:xfrm>
              <a:off x="3995738" y="3333750"/>
              <a:ext cx="2827338" cy="1095375"/>
              <a:chOff x="2837" y="2532"/>
              <a:chExt cx="1781" cy="690"/>
            </a:xfrm>
          </p:grpSpPr>
          <p:sp>
            <p:nvSpPr>
              <p:cNvPr id="75807" name="Freeform 31"/>
              <p:cNvSpPr>
                <a:spLocks/>
              </p:cNvSpPr>
              <p:nvPr/>
            </p:nvSpPr>
            <p:spPr bwMode="auto">
              <a:xfrm>
                <a:off x="2837" y="3162"/>
                <a:ext cx="11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7" y="48"/>
                  </a:cxn>
                  <a:cxn ang="0">
                    <a:pos x="0" y="60"/>
                  </a:cxn>
                </a:cxnLst>
                <a:rect l="0" t="0" r="r" b="b"/>
                <a:pathLst>
                  <a:path w="117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7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auto">
              <a:xfrm>
                <a:off x="4501" y="2532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09" name="Line 33"/>
              <p:cNvSpPr>
                <a:spLocks noChangeShapeType="1"/>
              </p:cNvSpPr>
              <p:nvPr/>
            </p:nvSpPr>
            <p:spPr bwMode="auto">
              <a:xfrm flipH="1">
                <a:off x="2848" y="2538"/>
                <a:ext cx="1749" cy="67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814" name="Group 38"/>
            <p:cNvGrpSpPr>
              <a:grpSpLocks/>
            </p:cNvGrpSpPr>
            <p:nvPr/>
          </p:nvGrpSpPr>
          <p:grpSpPr bwMode="auto">
            <a:xfrm>
              <a:off x="1049338" y="3371850"/>
              <a:ext cx="2844800" cy="1085850"/>
              <a:chOff x="981" y="2556"/>
              <a:chExt cx="1792" cy="684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13" name="Line 37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7620000" y="4267200"/>
              <a:ext cx="68015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Supplier data</a:t>
              </a:r>
              <a:endParaRPr lang="en-GB" dirty="0"/>
            </a:p>
          </p:txBody>
        </p:sp>
        <p:grpSp>
          <p:nvGrpSpPr>
            <p:cNvPr id="50" name="Group 20"/>
            <p:cNvGrpSpPr>
              <a:grpSpLocks/>
            </p:cNvGrpSpPr>
            <p:nvPr/>
          </p:nvGrpSpPr>
          <p:grpSpPr bwMode="auto">
            <a:xfrm>
              <a:off x="7416800" y="3155949"/>
              <a:ext cx="134938" cy="1085850"/>
              <a:chOff x="2752" y="2556"/>
              <a:chExt cx="85" cy="684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06762"/>
              </p:ext>
            </p:extLst>
          </p:nvPr>
        </p:nvGraphicFramePr>
        <p:xfrm>
          <a:off x="206149" y="4557637"/>
          <a:ext cx="2387004" cy="1137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Apple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dirty="0">
                          <a:effectLst/>
                        </a:rPr>
                        <a:t>Keyboard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£15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Microsoft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u="none" strike="noStrike" dirty="0">
                          <a:effectLst/>
                        </a:rPr>
                        <a:t>Keyboard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73092"/>
              </p:ext>
            </p:extLst>
          </p:nvPr>
        </p:nvGraphicFramePr>
        <p:xfrm>
          <a:off x="315687" y="1458491"/>
          <a:ext cx="2672137" cy="314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Re-order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Unit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19152"/>
              </p:ext>
            </p:extLst>
          </p:nvPr>
        </p:nvGraphicFramePr>
        <p:xfrm>
          <a:off x="6012339" y="1546542"/>
          <a:ext cx="2592570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Item</a:t>
                      </a:r>
                      <a:r>
                        <a:rPr lang="en-GB" sz="1400" b="1" i="0" u="none" strike="noStrike" baseline="0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 brand </a:t>
                      </a:r>
                      <a:endParaRPr lang="en-GB" sz="1400" b="1" i="0" u="none" strike="noStrike" dirty="0">
                        <a:solidFill>
                          <a:srgbClr val="C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/>
                        </a:rPr>
                        <a:t>Item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Re-order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Unit</a:t>
                      </a:r>
                      <a:r>
                        <a:rPr lang="en-GB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71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the separate file-based approach (8)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838200" y="1752600"/>
            <a:ext cx="80010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1000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 application sees different files and refuses to work!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0" y="2743200"/>
            <a:ext cx="9067800" cy="2324100"/>
            <a:chOff x="0" y="2743200"/>
            <a:chExt cx="9067800" cy="2324100"/>
          </a:xfrm>
        </p:grpSpPr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7102475" y="4121150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9"/>
            <p:cNvSpPr>
              <a:spLocks noChangeArrowheads="1"/>
            </p:cNvSpPr>
            <p:nvPr/>
          </p:nvSpPr>
          <p:spPr bwMode="auto">
            <a:xfrm>
              <a:off x="5432425" y="4471988"/>
              <a:ext cx="1965325" cy="527050"/>
            </a:xfrm>
            <a:prstGeom prst="rect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2743200"/>
              <a:ext cx="7907338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109538" y="4456113"/>
              <a:ext cx="1947863" cy="527050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987675" y="4456113"/>
              <a:ext cx="1965325" cy="527050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2987675" y="2836863"/>
              <a:ext cx="1897063" cy="527050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3454400" y="3000375"/>
              <a:ext cx="55880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14205" y="4464513"/>
              <a:ext cx="1806798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800" dirty="0">
                  <a:solidFill>
                    <a:srgbClr val="FF0000"/>
                  </a:solidFill>
                  <a:latin typeface="Helvetica" charset="0"/>
                </a:rPr>
                <a:t>Changed stock data file</a:t>
              </a:r>
              <a:endParaRPr lang="en-GB" sz="18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429000" y="4657725"/>
              <a:ext cx="705321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FF0000"/>
                  </a:solidFill>
                  <a:latin typeface="Helvetica" charset="0"/>
                </a:rPr>
                <a:t>order data file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6027738" y="4619625"/>
              <a:ext cx="7569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56" name="Group 20"/>
            <p:cNvGrpSpPr>
              <a:grpSpLocks/>
            </p:cNvGrpSpPr>
            <p:nvPr/>
          </p:nvGrpSpPr>
          <p:grpSpPr bwMode="auto">
            <a:xfrm>
              <a:off x="3860800" y="3371850"/>
              <a:ext cx="134938" cy="1085850"/>
              <a:chOff x="2752" y="2556"/>
              <a:chExt cx="85" cy="684"/>
            </a:xfrm>
          </p:grpSpPr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24"/>
            <p:cNvGrpSpPr>
              <a:grpSpLocks/>
            </p:cNvGrpSpPr>
            <p:nvPr/>
          </p:nvGrpSpPr>
          <p:grpSpPr bwMode="auto">
            <a:xfrm>
              <a:off x="1117604" y="3333750"/>
              <a:ext cx="5588015" cy="1095375"/>
              <a:chOff x="1024" y="2532"/>
              <a:chExt cx="3520" cy="690"/>
            </a:xfrm>
          </p:grpSpPr>
          <p:sp>
            <p:nvSpPr>
              <p:cNvPr id="77" name="Freeform 21"/>
              <p:cNvSpPr>
                <a:spLocks/>
              </p:cNvSpPr>
              <p:nvPr/>
            </p:nvSpPr>
            <p:spPr bwMode="auto">
              <a:xfrm>
                <a:off x="1024" y="3180"/>
                <a:ext cx="117" cy="4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85" y="0"/>
                  </a:cxn>
                  <a:cxn ang="0">
                    <a:pos x="117" y="42"/>
                  </a:cxn>
                  <a:cxn ang="0">
                    <a:pos x="0" y="42"/>
                  </a:cxn>
                </a:cxnLst>
                <a:rect l="0" t="0" r="r" b="b"/>
                <a:pathLst>
                  <a:path w="117" h="42">
                    <a:moveTo>
                      <a:pt x="0" y="42"/>
                    </a:moveTo>
                    <a:lnTo>
                      <a:pt x="85" y="0"/>
                    </a:lnTo>
                    <a:lnTo>
                      <a:pt x="117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2"/>
              <p:cNvSpPr>
                <a:spLocks/>
              </p:cNvSpPr>
              <p:nvPr/>
            </p:nvSpPr>
            <p:spPr bwMode="auto">
              <a:xfrm>
                <a:off x="4426" y="2532"/>
                <a:ext cx="118" cy="42"/>
              </a:xfrm>
              <a:custGeom>
                <a:avLst/>
                <a:gdLst/>
                <a:ahLst/>
                <a:cxnLst>
                  <a:cxn ang="0">
                    <a:pos x="118" y="0"/>
                  </a:cxn>
                  <a:cxn ang="0">
                    <a:pos x="32" y="42"/>
                  </a:cxn>
                  <a:cxn ang="0">
                    <a:pos x="0" y="0"/>
                  </a:cxn>
                  <a:cxn ang="0">
                    <a:pos x="118" y="0"/>
                  </a:cxn>
                </a:cxnLst>
                <a:rect l="0" t="0" r="r" b="b"/>
                <a:pathLst>
                  <a:path w="118" h="42">
                    <a:moveTo>
                      <a:pt x="118" y="0"/>
                    </a:moveTo>
                    <a:lnTo>
                      <a:pt x="32" y="42"/>
                    </a:lnTo>
                    <a:lnTo>
                      <a:pt x="0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23"/>
              <p:cNvSpPr>
                <a:spLocks noChangeShapeType="1"/>
              </p:cNvSpPr>
              <p:nvPr/>
            </p:nvSpPr>
            <p:spPr bwMode="auto">
              <a:xfrm flipH="1">
                <a:off x="1035" y="2532"/>
                <a:ext cx="3487" cy="68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4046549" y="3371850"/>
              <a:ext cx="2776545" cy="1057275"/>
              <a:chOff x="2869" y="2556"/>
              <a:chExt cx="1749" cy="666"/>
            </a:xfrm>
          </p:grpSpPr>
          <p:sp>
            <p:nvSpPr>
              <p:cNvPr id="74" name="Freeform 25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4501" y="316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717" cy="64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5865813" y="2808288"/>
              <a:ext cx="1898650" cy="517525"/>
            </a:xfrm>
            <a:prstGeom prst="rect">
              <a:avLst/>
            </a:prstGeom>
            <a:solidFill>
              <a:srgbClr val="FF99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6332538" y="2971800"/>
              <a:ext cx="8191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>
                  <a:solidFill>
                    <a:srgbClr val="000000"/>
                  </a:solidFill>
                  <a:latin typeface="Helvetica" charset="0"/>
                </a:rPr>
                <a:t>New Application</a:t>
              </a:r>
              <a:endParaRPr lang="en-GB"/>
            </a:p>
          </p:txBody>
        </p:sp>
        <p:grpSp>
          <p:nvGrpSpPr>
            <p:cNvPr id="61" name="Group 34"/>
            <p:cNvGrpSpPr>
              <a:grpSpLocks/>
            </p:cNvGrpSpPr>
            <p:nvPr/>
          </p:nvGrpSpPr>
          <p:grpSpPr bwMode="auto">
            <a:xfrm>
              <a:off x="3995749" y="3333750"/>
              <a:ext cx="2827345" cy="1095375"/>
              <a:chOff x="2837" y="2532"/>
              <a:chExt cx="1781" cy="690"/>
            </a:xfrm>
          </p:grpSpPr>
          <p:sp>
            <p:nvSpPr>
              <p:cNvPr id="71" name="Freeform 31"/>
              <p:cNvSpPr>
                <a:spLocks/>
              </p:cNvSpPr>
              <p:nvPr/>
            </p:nvSpPr>
            <p:spPr bwMode="auto">
              <a:xfrm>
                <a:off x="2837" y="3162"/>
                <a:ext cx="11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7" y="48"/>
                  </a:cxn>
                  <a:cxn ang="0">
                    <a:pos x="0" y="60"/>
                  </a:cxn>
                </a:cxnLst>
                <a:rect l="0" t="0" r="r" b="b"/>
                <a:pathLst>
                  <a:path w="117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7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4501" y="2532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33"/>
              <p:cNvSpPr>
                <a:spLocks noChangeShapeType="1"/>
              </p:cNvSpPr>
              <p:nvPr/>
            </p:nvSpPr>
            <p:spPr bwMode="auto">
              <a:xfrm flipH="1">
                <a:off x="2848" y="2538"/>
                <a:ext cx="1749" cy="67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38"/>
            <p:cNvGrpSpPr>
              <a:grpSpLocks/>
            </p:cNvGrpSpPr>
            <p:nvPr/>
          </p:nvGrpSpPr>
          <p:grpSpPr bwMode="auto">
            <a:xfrm>
              <a:off x="1049338" y="3371850"/>
              <a:ext cx="2844800" cy="1085850"/>
              <a:chOff x="981" y="2556"/>
              <a:chExt cx="1792" cy="684"/>
            </a:xfrm>
          </p:grpSpPr>
          <p:sp>
            <p:nvSpPr>
              <p:cNvPr id="68" name="Freeform 35"/>
              <p:cNvSpPr>
                <a:spLocks/>
              </p:cNvSpPr>
              <p:nvPr/>
            </p:nvSpPr>
            <p:spPr bwMode="auto">
              <a:xfrm>
                <a:off x="981" y="3180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6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 flipH="1">
                <a:off x="992" y="2562"/>
                <a:ext cx="1760" cy="6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7620000" y="4267200"/>
              <a:ext cx="68015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Supplier data</a:t>
              </a:r>
              <a:endParaRPr lang="en-GB" dirty="0"/>
            </a:p>
          </p:txBody>
        </p:sp>
        <p:grpSp>
          <p:nvGrpSpPr>
            <p:cNvPr id="64" name="Group 63"/>
            <p:cNvGrpSpPr>
              <a:grpSpLocks/>
            </p:cNvGrpSpPr>
            <p:nvPr/>
          </p:nvGrpSpPr>
          <p:grpSpPr bwMode="auto">
            <a:xfrm>
              <a:off x="7416800" y="3155949"/>
              <a:ext cx="134938" cy="1085850"/>
              <a:chOff x="2752" y="2556"/>
              <a:chExt cx="85" cy="684"/>
            </a:xfrm>
            <a:scene3d>
              <a:camera prst="orthographicFront">
                <a:rot lat="0" lon="0" rev="2700000"/>
              </a:camera>
              <a:lightRig rig="threePt" dir="t"/>
            </a:scene3d>
          </p:grpSpPr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8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3" name="Multiply 82"/>
          <p:cNvSpPr/>
          <p:nvPr/>
        </p:nvSpPr>
        <p:spPr bwMode="auto">
          <a:xfrm>
            <a:off x="2895600" y="2514600"/>
            <a:ext cx="2209800" cy="1219200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the separate file-based approach (9)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848600" cy="4114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Program-data dependence</a:t>
            </a:r>
          </a:p>
          <a:p>
            <a:pPr lvl="1"/>
            <a:r>
              <a:rPr lang="en-US" dirty="0"/>
              <a:t>File structure is defined in the program code.</a:t>
            </a:r>
          </a:p>
          <a:p>
            <a:r>
              <a:rPr lang="en-US" dirty="0"/>
              <a:t>Typically we have many applications</a:t>
            </a:r>
          </a:p>
          <a:p>
            <a:pPr lvl="1"/>
            <a:r>
              <a:rPr lang="en-US" dirty="0"/>
              <a:t>Programs are written in different languages by different people, and so cannot easily access each other’s files.</a:t>
            </a:r>
          </a:p>
          <a:p>
            <a:r>
              <a:rPr lang="en-US" dirty="0"/>
              <a:t>Inflexibility in data queries	</a:t>
            </a:r>
          </a:p>
          <a:p>
            <a:pPr lvl="1"/>
            <a:r>
              <a:rPr lang="en-US" dirty="0"/>
              <a:t>Programs are written to satisfy particular functions.</a:t>
            </a:r>
          </a:p>
          <a:p>
            <a:pPr lvl="1"/>
            <a:r>
              <a:rPr lang="en-US" dirty="0"/>
              <a:t>Any new requirement needs a new program.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database approach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are stored so that they are independent of programs.</a:t>
            </a:r>
          </a:p>
          <a:p>
            <a:pPr lvl="1"/>
            <a:r>
              <a:rPr lang="en-US" dirty="0"/>
              <a:t>Program-data independence.</a:t>
            </a:r>
          </a:p>
          <a:p>
            <a:endParaRPr lang="en-US" dirty="0"/>
          </a:p>
          <a:p>
            <a:r>
              <a:rPr lang="en-US" dirty="0"/>
              <a:t>Database provides an </a:t>
            </a:r>
            <a:r>
              <a:rPr lang="en-US" dirty="0">
                <a:solidFill>
                  <a:srgbClr val="C00000"/>
                </a:solidFill>
              </a:rPr>
              <a:t>integrated view</a:t>
            </a:r>
            <a:r>
              <a:rPr lang="en-US" dirty="0"/>
              <a:t> of the data.</a:t>
            </a:r>
          </a:p>
          <a:p>
            <a:pPr lvl="1"/>
            <a:r>
              <a:rPr lang="en-US" dirty="0"/>
              <a:t>Control of data redundancy.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file-based approach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1371600" y="1479550"/>
          <a:ext cx="6999288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3" imgW="5080000" imgH="2908300" progId="Word.Picture.8">
                  <p:embed/>
                </p:oleObj>
              </mc:Choice>
              <mc:Fallback>
                <p:oleObj name="Picture" r:id="rId3" imgW="5080000" imgH="2908300" progId="Word.Picture.8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79550"/>
                        <a:ext cx="6999288" cy="4006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to the module.</a:t>
            </a:r>
          </a:p>
          <a:p>
            <a:pPr lvl="1"/>
            <a:r>
              <a:rPr lang="en-US" dirty="0"/>
              <a:t>Module structure.</a:t>
            </a:r>
          </a:p>
          <a:p>
            <a:pPr lvl="1"/>
            <a:r>
              <a:rPr lang="en-US" dirty="0"/>
              <a:t>Module outline.</a:t>
            </a:r>
          </a:p>
          <a:p>
            <a:pPr lvl="1"/>
            <a:r>
              <a:rPr lang="en-US" dirty="0"/>
              <a:t>Assessment.</a:t>
            </a:r>
          </a:p>
          <a:p>
            <a:r>
              <a:rPr lang="en-US" dirty="0"/>
              <a:t>Introduction to databases.</a:t>
            </a:r>
          </a:p>
          <a:p>
            <a:pPr lvl="1"/>
            <a:r>
              <a:rPr lang="en-US" dirty="0"/>
              <a:t>What is a database?</a:t>
            </a:r>
          </a:p>
          <a:p>
            <a:pPr lvl="1"/>
            <a:r>
              <a:rPr lang="en-US" dirty="0"/>
              <a:t>Flaws of file-based approach.</a:t>
            </a:r>
          </a:p>
          <a:p>
            <a:pPr lvl="1"/>
            <a:r>
              <a:rPr lang="en-US" dirty="0"/>
              <a:t>Database basics.</a:t>
            </a:r>
          </a:p>
          <a:p>
            <a:pPr lvl="1"/>
            <a:r>
              <a:rPr lang="en-US" dirty="0"/>
              <a:t>Benefits of database approach.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approach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9600" y="1676400"/>
            <a:ext cx="8256588" cy="4252913"/>
            <a:chOff x="323850" y="1927225"/>
            <a:chExt cx="8256588" cy="4252913"/>
          </a:xfrm>
        </p:grpSpPr>
        <p:sp>
          <p:nvSpPr>
            <p:cNvPr id="92164" name="AutoShape 4"/>
            <p:cNvSpPr>
              <a:spLocks noChangeArrowheads="1"/>
            </p:cNvSpPr>
            <p:nvPr/>
          </p:nvSpPr>
          <p:spPr bwMode="auto">
            <a:xfrm>
              <a:off x="323850" y="2276475"/>
              <a:ext cx="2084388" cy="3571875"/>
            </a:xfrm>
            <a:prstGeom prst="can">
              <a:avLst>
                <a:gd name="adj" fmla="val 42841"/>
              </a:avLst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0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2400" b="1" dirty="0">
                  <a:latin typeface="Times New Roman" charset="0"/>
                </a:rPr>
                <a:t>Database</a:t>
              </a:r>
            </a:p>
          </p:txBody>
        </p:sp>
        <p:sp>
          <p:nvSpPr>
            <p:cNvPr id="92165" name="AutoShape 5"/>
            <p:cNvSpPr>
              <a:spLocks noChangeArrowheads="1"/>
            </p:cNvSpPr>
            <p:nvPr/>
          </p:nvSpPr>
          <p:spPr bwMode="auto">
            <a:xfrm>
              <a:off x="3133725" y="3257550"/>
              <a:ext cx="1638300" cy="892175"/>
            </a:xfrm>
            <a:prstGeom prst="flowChartProcess">
              <a:avLst/>
            </a:prstGeom>
            <a:solidFill>
              <a:srgbClr val="EDDBFF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DDBFF"/>
              </a:extrusionClr>
            </a:sp3d>
          </p:spPr>
          <p:txBody>
            <a:bodyPr anchor="ctr" anchorCtr="0">
              <a:prstTxWarp prst="textNoShape">
                <a:avLst/>
              </a:prstTxWarp>
              <a:flatTx/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600"/>
                </a:spcAft>
              </a:pPr>
              <a:r>
                <a:rPr lang="en-US" sz="3200" b="1" dirty="0">
                  <a:latin typeface="Times New Roman" charset="0"/>
                </a:rPr>
                <a:t>DBMS</a:t>
              </a:r>
              <a:endParaRPr lang="en-US" sz="4000" b="1" dirty="0">
                <a:latin typeface="Times New Roman" charset="0"/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5368925" y="2165350"/>
              <a:ext cx="1279525" cy="6572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Account System</a:t>
              </a:r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auto">
            <a:xfrm>
              <a:off x="7091363" y="3117850"/>
              <a:ext cx="1489075" cy="1062038"/>
            </a:xfrm>
            <a:prstGeom prst="flowChartMultidocumen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  <a:endParaRPr lang="en-US" sz="4000" b="1">
                <a:latin typeface="Times New Roman" charset="0"/>
              </a:endParaRP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>
              <a:off x="7091363" y="1927225"/>
              <a:ext cx="1489075" cy="1062038"/>
            </a:xfrm>
            <a:prstGeom prst="flowChartMultidocumen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389188" y="3690938"/>
              <a:ext cx="7445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5367338" y="3240088"/>
              <a:ext cx="1281112" cy="896937"/>
            </a:xfrm>
            <a:prstGeom prst="rect">
              <a:avLst/>
            </a:prstGeom>
            <a:solidFill>
              <a:srgbClr val="FFE2C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Sales &amp; Marketing System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5367338" y="4579938"/>
              <a:ext cx="1281112" cy="8969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Stock Control System</a:t>
              </a:r>
            </a:p>
          </p:txBody>
        </p:sp>
        <p:sp>
          <p:nvSpPr>
            <p:cNvPr id="92172" name="AutoShape 12"/>
            <p:cNvSpPr>
              <a:spLocks noChangeArrowheads="1"/>
            </p:cNvSpPr>
            <p:nvPr/>
          </p:nvSpPr>
          <p:spPr bwMode="auto">
            <a:xfrm>
              <a:off x="7091363" y="4308475"/>
              <a:ext cx="1489075" cy="1062038"/>
            </a:xfrm>
            <a:prstGeom prst="flowChartMultidocumen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4919663" y="2798763"/>
              <a:ext cx="596900" cy="5953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16200000" flipV="1">
              <a:off x="4845844" y="3913982"/>
              <a:ext cx="744537" cy="596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4919663" y="3541713"/>
              <a:ext cx="4476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6657975" y="488156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6632575" y="3690938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6645275" y="250031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2555875" y="5734050"/>
              <a:ext cx="3495675" cy="4460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GB" sz="1800" b="1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</p:spTree>
  </p:cSld>
  <p:clrMapOvr>
    <a:masterClrMapping/>
  </p:clrMapOvr>
  <p:transition spd="slow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066800"/>
          </a:xfrm>
        </p:spPr>
        <p:txBody>
          <a:bodyPr/>
          <a:lstStyle/>
          <a:p>
            <a:r>
              <a:rPr lang="en-US" dirty="0"/>
              <a:t>Why use databases?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7848600" cy="5181600"/>
          </a:xfrm>
        </p:spPr>
        <p:txBody>
          <a:bodyPr/>
          <a:lstStyle/>
          <a:p>
            <a:r>
              <a:rPr lang="en-US" dirty="0"/>
              <a:t>Databases </a:t>
            </a:r>
            <a:r>
              <a:rPr lang="en-US" dirty="0">
                <a:solidFill>
                  <a:srgbClr val="C00000"/>
                </a:solidFill>
              </a:rPr>
              <a:t>integrate information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essence of a database is that the files are integrated into something that is more than the sum of </a:t>
            </a:r>
            <a:r>
              <a:rPr lang="en-GB" dirty="0"/>
              <a:t>its</a:t>
            </a:r>
            <a:r>
              <a:rPr lang="en-US" dirty="0"/>
              <a:t> parts.</a:t>
            </a:r>
          </a:p>
          <a:p>
            <a:r>
              <a:rPr lang="en-US" dirty="0"/>
              <a:t>A properly designed database only stores information once. </a:t>
            </a:r>
          </a:p>
          <a:p>
            <a:r>
              <a:rPr lang="en-US" dirty="0"/>
              <a:t>Allows all applications and users to see the same information in their own way.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centralised</a:t>
            </a:r>
            <a:r>
              <a:rPr lang="en-US" dirty="0"/>
              <a:t> resource (e.g. for a company).</a:t>
            </a:r>
          </a:p>
          <a:p>
            <a:r>
              <a:rPr lang="en-US" dirty="0"/>
              <a:t>Persistence and permanent storage.</a:t>
            </a:r>
          </a:p>
          <a:p>
            <a:r>
              <a:rPr lang="en-US" dirty="0"/>
              <a:t>Simplifies backup and other maintenance.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3568" y="2211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integration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61060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It is relatively straightforward to build an application having its own set of dedicated files.</a:t>
            </a:r>
          </a:p>
          <a:p>
            <a:r>
              <a:rPr lang="en-US" sz="2400" dirty="0"/>
              <a:t>Consider a manufacturer wishing to automate its</a:t>
            </a:r>
            <a:r>
              <a:rPr lang="en-US" sz="2400" b="1" dirty="0"/>
              <a:t> stock control system</a:t>
            </a:r>
            <a:r>
              <a:rPr lang="en-US" sz="2400" dirty="0"/>
              <a:t> who might construct a stock file containing the following data items:</a:t>
            </a:r>
          </a:p>
          <a:p>
            <a:pPr lvl="1"/>
            <a:r>
              <a:rPr lang="en-US" sz="2000" dirty="0"/>
              <a:t>Stock-No, Description, Re-order-level, Unit-cost</a:t>
            </a:r>
          </a:p>
          <a:p>
            <a:r>
              <a:rPr lang="en-US" sz="2400" dirty="0"/>
              <a:t>Now consider the sales department with an </a:t>
            </a:r>
            <a:r>
              <a:rPr lang="en-US" sz="2400" b="1" dirty="0"/>
              <a:t>order processing system</a:t>
            </a:r>
            <a:r>
              <a:rPr lang="en-US" sz="2400" dirty="0"/>
              <a:t> having an invoice file</a:t>
            </a:r>
            <a:r>
              <a:rPr lang="en-GB" sz="2400" dirty="0"/>
              <a:t> </a:t>
            </a:r>
            <a:r>
              <a:rPr lang="en-US" sz="2400" dirty="0"/>
              <a:t>containing:</a:t>
            </a:r>
          </a:p>
          <a:p>
            <a:pPr lvl="1"/>
            <a:r>
              <a:rPr lang="en-US" sz="2000" dirty="0" err="1"/>
              <a:t>Cust</a:t>
            </a:r>
            <a:r>
              <a:rPr lang="en-US" sz="2000" dirty="0"/>
              <a:t>-Name, Address, Invoice-No, Item-No, Description, Quantity, Cost, Order-value, Credit-limit</a:t>
            </a:r>
          </a:p>
          <a:p>
            <a:r>
              <a:rPr lang="en-US" sz="2400" dirty="0"/>
              <a:t>Finally, the finance department might have a </a:t>
            </a:r>
            <a:r>
              <a:rPr lang="en-US" sz="2400" b="1" dirty="0"/>
              <a:t>credit</a:t>
            </a:r>
            <a:r>
              <a:rPr lang="en-GB" sz="2400" b="1" dirty="0"/>
              <a:t> </a:t>
            </a:r>
            <a:r>
              <a:rPr lang="en-US" sz="2400" b="1" dirty="0"/>
              <a:t>control system</a:t>
            </a:r>
            <a:r>
              <a:rPr lang="en-US" sz="2400" dirty="0"/>
              <a:t> using a file containing customer information:</a:t>
            </a:r>
          </a:p>
          <a:p>
            <a:pPr lvl="1"/>
            <a:r>
              <a:rPr lang="en-US" sz="2000" dirty="0" err="1"/>
              <a:t>CustomerName</a:t>
            </a:r>
            <a:r>
              <a:rPr lang="en-US" sz="2000" dirty="0"/>
              <a:t>, Invoice-No, Order-value, Payments-received, Credit-limit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066800"/>
          </a:xfrm>
        </p:spPr>
        <p:txBody>
          <a:bodyPr/>
          <a:lstStyle/>
          <a:p>
            <a:r>
              <a:rPr lang="en-US" dirty="0"/>
              <a:t>Importance of integration (2)</a:t>
            </a:r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810375" cy="383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8086" y="2284805"/>
            <a:ext cx="104067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stock file 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8700" y="3449849"/>
            <a:ext cx="1140056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invoice file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18951" y="4600336"/>
            <a:ext cx="139333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Customer file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848600" cy="1066800"/>
          </a:xfrm>
        </p:spPr>
        <p:txBody>
          <a:bodyPr/>
          <a:lstStyle/>
          <a:p>
            <a:r>
              <a:rPr lang="en-US" dirty="0"/>
              <a:t>Importance of integration (3)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991600" cy="5334000"/>
          </a:xfrm>
        </p:spPr>
        <p:txBody>
          <a:bodyPr/>
          <a:lstStyle/>
          <a:p>
            <a:r>
              <a:rPr lang="en-US" b="1" dirty="0"/>
              <a:t>Redundancy</a:t>
            </a:r>
            <a:r>
              <a:rPr lang="en-US" dirty="0"/>
              <a:t> is dangerous for the following reasons: </a:t>
            </a:r>
          </a:p>
          <a:p>
            <a:pPr lvl="1"/>
            <a:r>
              <a:rPr lang="en-US" dirty="0"/>
              <a:t>Ambiguity</a:t>
            </a:r>
          </a:p>
          <a:p>
            <a:pPr lvl="2"/>
            <a:r>
              <a:rPr lang="en-US" dirty="0"/>
              <a:t>Same thing referred to by slightly different names.</a:t>
            </a:r>
          </a:p>
          <a:p>
            <a:pPr lvl="3"/>
            <a:r>
              <a:rPr lang="en-US" dirty="0"/>
              <a:t>e.g. Stock-No and Item-No.</a:t>
            </a:r>
          </a:p>
          <a:p>
            <a:pPr lvl="1"/>
            <a:r>
              <a:rPr lang="en-US" dirty="0"/>
              <a:t>Inconsistency</a:t>
            </a:r>
          </a:p>
          <a:p>
            <a:pPr lvl="2"/>
            <a:r>
              <a:rPr lang="en-US" dirty="0"/>
              <a:t>Any change in pricing information must be reflected in all files containing that information – an update propagation problem.</a:t>
            </a:r>
          </a:p>
          <a:p>
            <a:pPr lvl="2"/>
            <a:r>
              <a:rPr lang="en-US" dirty="0"/>
              <a:t>Also, pricing data must all be of the same type.</a:t>
            </a:r>
          </a:p>
          <a:p>
            <a:pPr lvl="3"/>
            <a:r>
              <a:rPr lang="en-US" dirty="0"/>
              <a:t>Not e.g. a mixture of integers and character strings.</a:t>
            </a:r>
          </a:p>
          <a:p>
            <a:pPr lvl="1"/>
            <a:r>
              <a:rPr lang="en-US" dirty="0"/>
              <a:t>Extra work</a:t>
            </a:r>
          </a:p>
          <a:p>
            <a:pPr lvl="2"/>
            <a:r>
              <a:rPr lang="en-US" dirty="0"/>
              <a:t>Creating new records with data that is already stored is a waste of space and time, as well as likely to cause errors.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approach</a:t>
            </a:r>
            <a:endParaRPr lang="en-GB" dirty="0"/>
          </a:p>
        </p:txBody>
      </p:sp>
      <p:grpSp>
        <p:nvGrpSpPr>
          <p:cNvPr id="2" name="Group 22"/>
          <p:cNvGrpSpPr/>
          <p:nvPr/>
        </p:nvGrpSpPr>
        <p:grpSpPr>
          <a:xfrm>
            <a:off x="527699" y="1655974"/>
            <a:ext cx="8289147" cy="3921125"/>
            <a:chOff x="291291" y="1927225"/>
            <a:chExt cx="8289147" cy="3921125"/>
          </a:xfrm>
        </p:grpSpPr>
        <p:sp>
          <p:nvSpPr>
            <p:cNvPr id="92164" name="AutoShape 4"/>
            <p:cNvSpPr>
              <a:spLocks noChangeArrowheads="1"/>
            </p:cNvSpPr>
            <p:nvPr/>
          </p:nvSpPr>
          <p:spPr bwMode="auto">
            <a:xfrm>
              <a:off x="291291" y="2276475"/>
              <a:ext cx="2084388" cy="3571875"/>
            </a:xfrm>
            <a:prstGeom prst="can">
              <a:avLst>
                <a:gd name="adj" fmla="val 42841"/>
              </a:avLst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0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GB" sz="2400" dirty="0"/>
                <a:t>Integrated data files 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US" sz="2400" b="1" dirty="0">
                <a:latin typeface="Times New Roman" charset="0"/>
              </a:endParaRPr>
            </a:p>
          </p:txBody>
        </p:sp>
        <p:sp>
          <p:nvSpPr>
            <p:cNvPr id="92165" name="AutoShape 5"/>
            <p:cNvSpPr>
              <a:spLocks noChangeArrowheads="1"/>
            </p:cNvSpPr>
            <p:nvPr/>
          </p:nvSpPr>
          <p:spPr bwMode="auto">
            <a:xfrm>
              <a:off x="3133725" y="3257550"/>
              <a:ext cx="1638300" cy="892175"/>
            </a:xfrm>
            <a:prstGeom prst="flowChartProcess">
              <a:avLst/>
            </a:prstGeom>
            <a:solidFill>
              <a:srgbClr val="EDDBFF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DDBFF"/>
              </a:extrusionClr>
            </a:sp3d>
          </p:spPr>
          <p:txBody>
            <a:bodyPr anchor="ctr" anchorCtr="0">
              <a:prstTxWarp prst="textNoShape">
                <a:avLst/>
              </a:prstTxWarp>
              <a:flatTx/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600"/>
                </a:spcAft>
              </a:pPr>
              <a:r>
                <a:rPr lang="en-US" sz="3200" b="1" dirty="0">
                  <a:latin typeface="Times New Roman" charset="0"/>
                </a:rPr>
                <a:t>DBMS</a:t>
              </a:r>
              <a:endParaRPr lang="en-US" sz="4000" b="1" dirty="0">
                <a:latin typeface="Times New Roman" charset="0"/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5368925" y="2165350"/>
              <a:ext cx="1279525" cy="90487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Finance Control System</a:t>
              </a:r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auto">
            <a:xfrm>
              <a:off x="7091363" y="3117850"/>
              <a:ext cx="1489075" cy="1062038"/>
            </a:xfrm>
            <a:prstGeom prst="flowChartMultidocumen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  <a:endParaRPr lang="en-US" sz="4000" b="1">
                <a:latin typeface="Times New Roman" charset="0"/>
              </a:endParaRP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>
              <a:off x="7091363" y="1927225"/>
              <a:ext cx="1489075" cy="1062038"/>
            </a:xfrm>
            <a:prstGeom prst="flowChartMultidocumen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389188" y="3690938"/>
              <a:ext cx="7445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5367338" y="3240088"/>
              <a:ext cx="1281112" cy="896937"/>
            </a:xfrm>
            <a:prstGeom prst="rect">
              <a:avLst/>
            </a:prstGeom>
            <a:solidFill>
              <a:srgbClr val="FFE2C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Order </a:t>
              </a:r>
              <a:r>
                <a:rPr lang="en-US" sz="1800" b="1" dirty="0" err="1">
                  <a:latin typeface="Times New Roman" charset="0"/>
                </a:rPr>
                <a:t>ProcessingSystem</a:t>
              </a:r>
              <a:endParaRPr lang="en-US" sz="1800" b="1" dirty="0">
                <a:latin typeface="Times New Roman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5367338" y="4579938"/>
              <a:ext cx="1281112" cy="8969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Stock Control System</a:t>
              </a:r>
            </a:p>
          </p:txBody>
        </p:sp>
        <p:sp>
          <p:nvSpPr>
            <p:cNvPr id="92172" name="AutoShape 12"/>
            <p:cNvSpPr>
              <a:spLocks noChangeArrowheads="1"/>
            </p:cNvSpPr>
            <p:nvPr/>
          </p:nvSpPr>
          <p:spPr bwMode="auto">
            <a:xfrm>
              <a:off x="7091363" y="4308475"/>
              <a:ext cx="1489075" cy="1062038"/>
            </a:xfrm>
            <a:prstGeom prst="flowChartMultidocumen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4919663" y="2798763"/>
              <a:ext cx="596900" cy="5953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16200000" flipV="1">
              <a:off x="4845844" y="3913982"/>
              <a:ext cx="744537" cy="596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4919663" y="3541713"/>
              <a:ext cx="4476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6657975" y="488156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6632575" y="3690938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6645275" y="250031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2719288" y="4435475"/>
              <a:ext cx="2407443" cy="4460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GB" sz="1800" b="1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71611" y="2952334"/>
            <a:ext cx="104067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stock file 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242253" y="3236330"/>
            <a:ext cx="1140056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invoice file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27589" y="3513082"/>
            <a:ext cx="139333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Customer file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1611" y="2338160"/>
            <a:ext cx="13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</a:rPr>
              <a:t>Database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7848600" cy="1512168"/>
          </a:xfrm>
        </p:spPr>
        <p:txBody>
          <a:bodyPr/>
          <a:lstStyle/>
          <a:p>
            <a:r>
              <a:rPr lang="en-US" dirty="0"/>
              <a:t>Simplified definition:</a:t>
            </a:r>
            <a:br>
              <a:rPr lang="en-US" dirty="0"/>
            </a:br>
            <a:r>
              <a:rPr lang="en-US" b="1" dirty="0"/>
              <a:t>A database is a (computer-based) record-keeping system. 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– A</a:t>
            </a:r>
            <a:r>
              <a:rPr lang="en-GB" dirty="0"/>
              <a:t> better definition</a:t>
            </a:r>
            <a:endParaRPr lang="en-US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848600" cy="3200400"/>
          </a:xfrm>
        </p:spPr>
        <p:txBody>
          <a:bodyPr/>
          <a:lstStyle/>
          <a:p>
            <a:pPr indent="0">
              <a:buNone/>
            </a:pPr>
            <a:r>
              <a:rPr lang="en-US" b="1" dirty="0"/>
              <a:t>Database = </a:t>
            </a:r>
          </a:p>
          <a:p>
            <a:pPr indent="0">
              <a:buNone/>
            </a:pPr>
            <a:r>
              <a:rPr lang="en-US" b="1" dirty="0"/>
              <a:t>Collection of </a:t>
            </a:r>
            <a:r>
              <a:rPr lang="en-US" b="1" u="sng" dirty="0"/>
              <a:t>interrelated persistent </a:t>
            </a:r>
            <a:r>
              <a:rPr lang="en-US" b="1" dirty="0"/>
              <a:t>data stored together </a:t>
            </a:r>
            <a:r>
              <a:rPr lang="en-US" b="1" u="sng" dirty="0"/>
              <a:t>without</a:t>
            </a:r>
            <a:r>
              <a:rPr lang="en-US" b="1" dirty="0"/>
              <a:t> unnecessary </a:t>
            </a:r>
            <a:r>
              <a:rPr lang="en-US" b="1" u="sng" dirty="0"/>
              <a:t>redundancy</a:t>
            </a:r>
            <a:r>
              <a:rPr lang="en-US" b="1" dirty="0"/>
              <a:t> to serve </a:t>
            </a:r>
            <a:r>
              <a:rPr lang="en-US" b="1" u="sng" dirty="0"/>
              <a:t>one or more </a:t>
            </a:r>
            <a:r>
              <a:rPr lang="en-US" b="1" dirty="0"/>
              <a:t>application systems of some given enterprise in an optimal fashion.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527699" y="1655974"/>
            <a:ext cx="8289147" cy="3921125"/>
            <a:chOff x="291291" y="1927225"/>
            <a:chExt cx="8289147" cy="3921125"/>
          </a:xfrm>
        </p:grpSpPr>
        <p:sp>
          <p:nvSpPr>
            <p:cNvPr id="92164" name="AutoShape 4"/>
            <p:cNvSpPr>
              <a:spLocks noChangeArrowheads="1"/>
            </p:cNvSpPr>
            <p:nvPr/>
          </p:nvSpPr>
          <p:spPr bwMode="auto">
            <a:xfrm>
              <a:off x="291291" y="2276475"/>
              <a:ext cx="2084388" cy="3571875"/>
            </a:xfrm>
            <a:prstGeom prst="can">
              <a:avLst>
                <a:gd name="adj" fmla="val 42841"/>
              </a:avLst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0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GB" sz="2400" dirty="0"/>
                <a:t>Integrated data files 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US" sz="2400" b="1" dirty="0">
                <a:latin typeface="Times New Roman" charset="0"/>
              </a:endParaRPr>
            </a:p>
          </p:txBody>
        </p:sp>
        <p:sp>
          <p:nvSpPr>
            <p:cNvPr id="92165" name="AutoShape 5"/>
            <p:cNvSpPr>
              <a:spLocks noChangeArrowheads="1"/>
            </p:cNvSpPr>
            <p:nvPr/>
          </p:nvSpPr>
          <p:spPr bwMode="auto">
            <a:xfrm>
              <a:off x="3133725" y="3257550"/>
              <a:ext cx="1638300" cy="892175"/>
            </a:xfrm>
            <a:prstGeom prst="flowChartProcess">
              <a:avLst/>
            </a:prstGeom>
            <a:solidFill>
              <a:srgbClr val="EDDBFF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DDBFF"/>
              </a:extrusionClr>
            </a:sp3d>
          </p:spPr>
          <p:txBody>
            <a:bodyPr anchor="ctr" anchorCtr="0">
              <a:prstTxWarp prst="textNoShape">
                <a:avLst/>
              </a:prstTxWarp>
              <a:flatTx/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600"/>
                </a:spcAft>
              </a:pPr>
              <a:r>
                <a:rPr lang="en-US" sz="3200" b="1" dirty="0">
                  <a:latin typeface="Times New Roman" charset="0"/>
                </a:rPr>
                <a:t>DBMS</a:t>
              </a:r>
              <a:endParaRPr lang="en-US" sz="4000" b="1" dirty="0">
                <a:latin typeface="Times New Roman" charset="0"/>
              </a:endParaRP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5368925" y="2165350"/>
              <a:ext cx="1279525" cy="90487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Finance Control System</a:t>
              </a:r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auto">
            <a:xfrm>
              <a:off x="7091363" y="3117850"/>
              <a:ext cx="1489075" cy="1062038"/>
            </a:xfrm>
            <a:prstGeom prst="flowChartMultidocumen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  <a:endParaRPr lang="en-US" sz="4000" b="1">
                <a:latin typeface="Times New Roman" charset="0"/>
              </a:endParaRP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>
              <a:off x="7091363" y="1927225"/>
              <a:ext cx="1489075" cy="1062038"/>
            </a:xfrm>
            <a:prstGeom prst="flowChartMultidocumen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389188" y="3690938"/>
              <a:ext cx="7445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5367338" y="3240088"/>
              <a:ext cx="1281112" cy="896937"/>
            </a:xfrm>
            <a:prstGeom prst="rect">
              <a:avLst/>
            </a:prstGeom>
            <a:solidFill>
              <a:srgbClr val="FFE2C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Order </a:t>
              </a:r>
              <a:r>
                <a:rPr lang="en-US" sz="1800" b="1" dirty="0" err="1">
                  <a:latin typeface="Times New Roman" charset="0"/>
                </a:rPr>
                <a:t>ProcessingSystem</a:t>
              </a:r>
              <a:endParaRPr lang="en-US" sz="1800" b="1" dirty="0">
                <a:latin typeface="Times New Roman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5367338" y="4579938"/>
              <a:ext cx="1281112" cy="8969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Stock Control System</a:t>
              </a:r>
            </a:p>
          </p:txBody>
        </p:sp>
        <p:sp>
          <p:nvSpPr>
            <p:cNvPr id="92172" name="AutoShape 12"/>
            <p:cNvSpPr>
              <a:spLocks noChangeArrowheads="1"/>
            </p:cNvSpPr>
            <p:nvPr/>
          </p:nvSpPr>
          <p:spPr bwMode="auto">
            <a:xfrm>
              <a:off x="7091363" y="4308475"/>
              <a:ext cx="1489075" cy="1062038"/>
            </a:xfrm>
            <a:prstGeom prst="flowChartMultidocumen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4919663" y="2798763"/>
              <a:ext cx="596900" cy="59531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16200000" flipV="1">
              <a:off x="4845844" y="3913982"/>
              <a:ext cx="744537" cy="5969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4919663" y="3541713"/>
              <a:ext cx="44767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6657975" y="488156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6632575" y="3690938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6645275" y="250031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2719288" y="4435475"/>
              <a:ext cx="2407443" cy="4460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GB" sz="1800" b="1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71611" y="2952334"/>
            <a:ext cx="104067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stock file 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242253" y="3236330"/>
            <a:ext cx="1140056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invoice file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27589" y="3513082"/>
            <a:ext cx="139333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Customer file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1611" y="2338160"/>
            <a:ext cx="13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</a:rPr>
              <a:t>Database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36512" y="3782891"/>
            <a:ext cx="2905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Program-Data Independence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6625087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Management System (DBMS)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848600" cy="2362200"/>
          </a:xfrm>
        </p:spPr>
        <p:txBody>
          <a:bodyPr/>
          <a:lstStyle/>
          <a:p>
            <a:pPr indent="0">
              <a:buNone/>
            </a:pPr>
            <a:r>
              <a:rPr lang="en-GB" b="1" dirty="0"/>
              <a:t>DBMS =</a:t>
            </a:r>
          </a:p>
          <a:p>
            <a:pPr indent="0">
              <a:buNone/>
            </a:pPr>
            <a:r>
              <a:rPr lang="en-GB" b="1" dirty="0"/>
              <a:t>A software system that enables users to define, create, maintain, and control access to the database.</a:t>
            </a: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848600" cy="1066800"/>
          </a:xfrm>
        </p:spPr>
        <p:txBody>
          <a:bodyPr/>
          <a:lstStyle/>
          <a:p>
            <a:r>
              <a:rPr lang="en-US" dirty="0"/>
              <a:t>Why study Databases?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7848600" cy="5105400"/>
          </a:xfrm>
        </p:spPr>
        <p:txBody>
          <a:bodyPr/>
          <a:lstStyle/>
          <a:p>
            <a:endParaRPr lang="en-GB" sz="1400" dirty="0"/>
          </a:p>
          <a:p>
            <a:r>
              <a:rPr lang="en-US" dirty="0"/>
              <a:t>We live in a database world!</a:t>
            </a:r>
            <a:endParaRPr lang="en-GB" dirty="0"/>
          </a:p>
          <a:p>
            <a:r>
              <a:rPr lang="en-GB" dirty="0"/>
              <a:t>Basic or advanced knowledge of it is useful.</a:t>
            </a:r>
          </a:p>
          <a:p>
            <a:r>
              <a:rPr lang="en-GB" dirty="0"/>
              <a:t>Big demand in industry.</a:t>
            </a:r>
          </a:p>
          <a:p>
            <a:pPr lvl="1"/>
            <a:r>
              <a:rPr lang="en-GB" dirty="0"/>
              <a:t>Virtually anything needs a database!</a:t>
            </a:r>
          </a:p>
          <a:p>
            <a:r>
              <a:rPr lang="en-GB" dirty="0"/>
              <a:t>A lot of research in academic area.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Views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527699" y="1655974"/>
            <a:ext cx="8289147" cy="3921125"/>
            <a:chOff x="291291" y="1927225"/>
            <a:chExt cx="8289147" cy="3921125"/>
          </a:xfrm>
        </p:grpSpPr>
        <p:sp>
          <p:nvSpPr>
            <p:cNvPr id="92164" name="AutoShape 4"/>
            <p:cNvSpPr>
              <a:spLocks noChangeArrowheads="1"/>
            </p:cNvSpPr>
            <p:nvPr/>
          </p:nvSpPr>
          <p:spPr bwMode="auto">
            <a:xfrm>
              <a:off x="291291" y="2276475"/>
              <a:ext cx="2084388" cy="3571875"/>
            </a:xfrm>
            <a:prstGeom prst="can">
              <a:avLst>
                <a:gd name="adj" fmla="val 42841"/>
              </a:avLst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0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GB" sz="2400" dirty="0"/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GB" sz="2400" dirty="0"/>
                <a:t>Integrated data files </a:t>
              </a:r>
            </a:p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endParaRPr lang="en-US" sz="2400" b="1" dirty="0">
                <a:latin typeface="Times New Roman" charset="0"/>
              </a:endParaRPr>
            </a:p>
          </p:txBody>
        </p:sp>
        <p:sp>
          <p:nvSpPr>
            <p:cNvPr id="92165" name="AutoShape 5"/>
            <p:cNvSpPr>
              <a:spLocks noChangeArrowheads="1"/>
            </p:cNvSpPr>
            <p:nvPr/>
          </p:nvSpPr>
          <p:spPr bwMode="auto">
            <a:xfrm>
              <a:off x="3133725" y="2778688"/>
              <a:ext cx="1129859" cy="1879831"/>
            </a:xfrm>
            <a:prstGeom prst="flowChartProcess">
              <a:avLst/>
            </a:prstGeom>
            <a:solidFill>
              <a:srgbClr val="EDDBFF"/>
            </a:solidFill>
            <a:ln w="1905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DDBFF"/>
              </a:extrusionClr>
            </a:sp3d>
          </p:spPr>
          <p:txBody>
            <a:bodyPr anchor="ctr" anchorCtr="0">
              <a:prstTxWarp prst="textNoShape">
                <a:avLst/>
              </a:prstTxWarp>
              <a:flatTx/>
            </a:bodyPr>
            <a:lstStyle/>
            <a:p>
              <a:pPr algn="ctr" eaLnBrk="0" hangingPunct="0">
                <a:spcBef>
                  <a:spcPts val="1200"/>
                </a:spcBef>
                <a:spcAft>
                  <a:spcPts val="600"/>
                </a:spcAft>
              </a:pPr>
              <a:r>
                <a:rPr lang="en-US" sz="2000" b="1" dirty="0">
                  <a:latin typeface="Times New Roman" charset="0"/>
                </a:rPr>
                <a:t>DBMS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5368925" y="2165350"/>
              <a:ext cx="1279525" cy="90487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Finance Control System</a:t>
              </a:r>
            </a:p>
          </p:txBody>
        </p:sp>
        <p:sp>
          <p:nvSpPr>
            <p:cNvPr id="92167" name="AutoShape 7"/>
            <p:cNvSpPr>
              <a:spLocks noChangeArrowheads="1"/>
            </p:cNvSpPr>
            <p:nvPr/>
          </p:nvSpPr>
          <p:spPr bwMode="auto">
            <a:xfrm>
              <a:off x="7091363" y="3117850"/>
              <a:ext cx="1489075" cy="1062038"/>
            </a:xfrm>
            <a:prstGeom prst="flowChartMultidocument">
              <a:avLst/>
            </a:prstGeom>
            <a:solidFill>
              <a:srgbClr val="FF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  <a:endParaRPr lang="en-US" sz="4000" b="1">
                <a:latin typeface="Times New Roman" charset="0"/>
              </a:endParaRPr>
            </a:p>
          </p:txBody>
        </p:sp>
        <p:sp>
          <p:nvSpPr>
            <p:cNvPr id="92168" name="AutoShape 8"/>
            <p:cNvSpPr>
              <a:spLocks noChangeArrowheads="1"/>
            </p:cNvSpPr>
            <p:nvPr/>
          </p:nvSpPr>
          <p:spPr bwMode="auto">
            <a:xfrm>
              <a:off x="7091363" y="1927225"/>
              <a:ext cx="1489075" cy="1062038"/>
            </a:xfrm>
            <a:prstGeom prst="flowChartMultidocument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>
              <a:off x="2389188" y="3690938"/>
              <a:ext cx="74453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5367338" y="3240088"/>
              <a:ext cx="1281112" cy="896937"/>
            </a:xfrm>
            <a:prstGeom prst="rect">
              <a:avLst/>
            </a:prstGeom>
            <a:solidFill>
              <a:srgbClr val="FFE2C5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 dirty="0">
                  <a:latin typeface="Times New Roman" charset="0"/>
                </a:rPr>
                <a:t>Order </a:t>
              </a:r>
              <a:r>
                <a:rPr lang="en-US" sz="1800" b="1" dirty="0" err="1">
                  <a:latin typeface="Times New Roman" charset="0"/>
                </a:rPr>
                <a:t>ProcessingSystem</a:t>
              </a:r>
              <a:endParaRPr lang="en-US" sz="1800" b="1" dirty="0">
                <a:latin typeface="Times New Roman" charset="0"/>
              </a:endParaRP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5367338" y="4579938"/>
              <a:ext cx="1281112" cy="8969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Stock Control System</a:t>
              </a:r>
            </a:p>
          </p:txBody>
        </p:sp>
        <p:sp>
          <p:nvSpPr>
            <p:cNvPr id="92172" name="AutoShape 12"/>
            <p:cNvSpPr>
              <a:spLocks noChangeArrowheads="1"/>
            </p:cNvSpPr>
            <p:nvPr/>
          </p:nvSpPr>
          <p:spPr bwMode="auto">
            <a:xfrm>
              <a:off x="7091363" y="4308475"/>
              <a:ext cx="1489075" cy="1062038"/>
            </a:xfrm>
            <a:prstGeom prst="flowChartMultidocumen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800" b="1">
                  <a:latin typeface="Times New Roman" charset="0"/>
                </a:rPr>
                <a:t>Reports</a:t>
              </a:r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4828717" y="2798763"/>
              <a:ext cx="687846" cy="190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16200000" flipV="1">
              <a:off x="4719560" y="4233784"/>
              <a:ext cx="404275" cy="89128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>
              <a:off x="4702081" y="3394075"/>
              <a:ext cx="665258" cy="14763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>
              <a:off x="6657975" y="488156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>
              <a:off x="6632575" y="3690938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>
              <a:off x="6645275" y="2500313"/>
              <a:ext cx="4460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2719288" y="4435475"/>
              <a:ext cx="2407443" cy="4460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endParaRPr lang="en-GB" sz="1800" b="1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71611" y="2952334"/>
            <a:ext cx="104067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stock file 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1242253" y="3236330"/>
            <a:ext cx="1140056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invoice file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727589" y="3513082"/>
            <a:ext cx="1393330" cy="338554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Customer file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71611" y="2338160"/>
            <a:ext cx="130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charset="0"/>
              </a:rPr>
              <a:t>Database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671795" y="4036760"/>
            <a:ext cx="1040670" cy="3385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en-US" dirty="0"/>
              <a:t>stock file 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798432" y="2931908"/>
            <a:ext cx="1140056" cy="33855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en-US" dirty="0"/>
              <a:t>invoice file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3671795" y="2460420"/>
            <a:ext cx="1393330" cy="338554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en-US" dirty="0"/>
              <a:t>Customer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14930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848600" cy="1066800"/>
          </a:xfrm>
        </p:spPr>
        <p:txBody>
          <a:bodyPr/>
          <a:lstStyle/>
          <a:p>
            <a:r>
              <a:rPr lang="en-GB" dirty="0"/>
              <a:t>Views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5029200"/>
          </a:xfrm>
        </p:spPr>
        <p:txBody>
          <a:bodyPr/>
          <a:lstStyle/>
          <a:p>
            <a:r>
              <a:rPr lang="en-US" dirty="0"/>
              <a:t>A view is essentially some subset of the database.</a:t>
            </a:r>
            <a:r>
              <a:rPr lang="en-GB" dirty="0"/>
              <a:t> </a:t>
            </a:r>
          </a:p>
          <a:p>
            <a:r>
              <a:rPr lang="en-US" dirty="0"/>
              <a:t>Allow each user to have his/her own “perspective” of the database.</a:t>
            </a:r>
          </a:p>
          <a:p>
            <a:pPr lvl="1"/>
            <a:r>
              <a:rPr lang="en-US" dirty="0"/>
              <a:t>Reduce complexity.</a:t>
            </a:r>
            <a:endParaRPr lang="en-GB" dirty="0"/>
          </a:p>
          <a:p>
            <a:pPr lvl="1"/>
            <a:r>
              <a:rPr lang="en-US" dirty="0"/>
              <a:t>Provide a level of security.</a:t>
            </a:r>
          </a:p>
          <a:p>
            <a:pPr lvl="1"/>
            <a:r>
              <a:rPr lang="en-US" dirty="0"/>
              <a:t>Provide a mechanism to </a:t>
            </a:r>
            <a:r>
              <a:rPr lang="en-US" dirty="0" err="1"/>
              <a:t>customise</a:t>
            </a:r>
            <a:r>
              <a:rPr lang="en-US" dirty="0"/>
              <a:t> the appearance of the database.</a:t>
            </a:r>
            <a:endParaRPr lang="en-GB" dirty="0"/>
          </a:p>
          <a:p>
            <a:pPr lvl="1"/>
            <a:r>
              <a:rPr lang="en-US" dirty="0"/>
              <a:t>Present a consistent, unchanging picture of the structure of the database, even if the underlying database is changed.</a:t>
            </a:r>
            <a:endParaRPr lang="en-GB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7848600" cy="1066800"/>
          </a:xfrm>
        </p:spPr>
        <p:txBody>
          <a:bodyPr/>
          <a:lstStyle/>
          <a:p>
            <a:r>
              <a:rPr lang="en-US" dirty="0"/>
              <a:t>Benefits of databases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14400"/>
            <a:ext cx="7848600" cy="5257800"/>
          </a:xfrm>
        </p:spPr>
        <p:txBody>
          <a:bodyPr/>
          <a:lstStyle/>
          <a:p>
            <a:r>
              <a:rPr lang="en-US" sz="2400" dirty="0"/>
              <a:t>Control of data redundancy</a:t>
            </a:r>
          </a:p>
          <a:p>
            <a:pPr lvl="1"/>
            <a:r>
              <a:rPr lang="en-US" sz="2000" dirty="0"/>
              <a:t>We usually eliminate it.</a:t>
            </a:r>
          </a:p>
          <a:p>
            <a:r>
              <a:rPr lang="en-US" sz="2400" dirty="0"/>
              <a:t>Improved data consistency.</a:t>
            </a:r>
          </a:p>
          <a:p>
            <a:pPr lvl="1"/>
            <a:r>
              <a:rPr lang="en-US" sz="2000" dirty="0"/>
              <a:t>By enforcing integrity constraints.</a:t>
            </a:r>
          </a:p>
          <a:p>
            <a:r>
              <a:rPr lang="en-GB" sz="2400" dirty="0"/>
              <a:t>Improved maintenance through data independence.</a:t>
            </a:r>
            <a:endParaRPr lang="en-US" sz="2400" dirty="0"/>
          </a:p>
          <a:p>
            <a:r>
              <a:rPr lang="en-US" sz="2400" dirty="0"/>
              <a:t>Better use of integrated data resources.</a:t>
            </a:r>
          </a:p>
          <a:p>
            <a:r>
              <a:rPr lang="en-US" sz="2400" dirty="0"/>
              <a:t>Data (and data model) shared across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Central data resource – managing access and security is easier.</a:t>
            </a:r>
          </a:p>
          <a:p>
            <a:pPr lvl="1"/>
            <a:r>
              <a:rPr lang="en-US" sz="2000" dirty="0"/>
              <a:t>Updates, standards, etc.</a:t>
            </a:r>
          </a:p>
          <a:p>
            <a:pPr lvl="1"/>
            <a:r>
              <a:rPr lang="en-US" sz="2000" dirty="0"/>
              <a:t>Data more accessible to end users.</a:t>
            </a:r>
          </a:p>
          <a:p>
            <a:r>
              <a:rPr lang="en-US" sz="2400" dirty="0"/>
              <a:t>Control of concurrency.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52400"/>
            <a:ext cx="8229600" cy="1066800"/>
          </a:xfrm>
        </p:spPr>
        <p:txBody>
          <a:bodyPr/>
          <a:lstStyle/>
          <a:p>
            <a:r>
              <a:rPr lang="en-US" dirty="0"/>
              <a:t>(Potential) disadvantages of databases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85800"/>
            <a:ext cx="7848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Complexity, size and cost of Database Management System (DBMS) software.</a:t>
            </a:r>
          </a:p>
          <a:p>
            <a:pPr lvl="1"/>
            <a:r>
              <a:rPr lang="en-US" sz="2000" dirty="0"/>
              <a:t>Usually not significant.</a:t>
            </a:r>
          </a:p>
          <a:p>
            <a:r>
              <a:rPr lang="en-US" sz="2400" dirty="0"/>
              <a:t>Extra hardware costs (e.g. for database servers and storage).</a:t>
            </a:r>
          </a:p>
          <a:p>
            <a:pPr lvl="1"/>
            <a:r>
              <a:rPr lang="en-US" sz="2000" dirty="0"/>
              <a:t>Stored in one place so maybe less storage overall.</a:t>
            </a:r>
          </a:p>
          <a:p>
            <a:r>
              <a:rPr lang="en-US" sz="2400" dirty="0"/>
              <a:t>Cost of conversion of legacy systems, re-training, hiring database specialists, etc.</a:t>
            </a:r>
          </a:p>
          <a:p>
            <a:pPr lvl="1"/>
            <a:r>
              <a:rPr lang="en-US" sz="2000" dirty="0"/>
              <a:t>So loads of work (jobs) for You.</a:t>
            </a:r>
          </a:p>
          <a:p>
            <a:r>
              <a:rPr lang="en-US" sz="2400" dirty="0"/>
              <a:t>Performance, compared to dedicated file-based application.</a:t>
            </a:r>
          </a:p>
          <a:p>
            <a:pPr lvl="1"/>
            <a:r>
              <a:rPr lang="en-US" sz="2000" dirty="0"/>
              <a:t>Properly designed can be even faster.</a:t>
            </a:r>
          </a:p>
          <a:p>
            <a:r>
              <a:rPr lang="en-US" sz="2400" dirty="0"/>
              <a:t>Higher impact of single failure.</a:t>
            </a:r>
          </a:p>
          <a:p>
            <a:pPr lvl="1"/>
            <a:r>
              <a:rPr lang="en-US" sz="2000" dirty="0"/>
              <a:t>So back up regularly.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066800"/>
          </a:xfrm>
        </p:spPr>
        <p:txBody>
          <a:bodyPr/>
          <a:lstStyle/>
          <a:p>
            <a:r>
              <a:rPr lang="en-GB" dirty="0"/>
              <a:t>History of database systems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3581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First generation </a:t>
            </a:r>
          </a:p>
          <a:p>
            <a:pPr lvl="1"/>
            <a:r>
              <a:rPr lang="en-GB" dirty="0"/>
              <a:t>Hierarchical and Network</a:t>
            </a:r>
          </a:p>
          <a:p>
            <a:pPr lvl="2"/>
            <a:r>
              <a:rPr lang="en-GB" dirty="0"/>
              <a:t>e.g. IMS (IBM)</a:t>
            </a:r>
          </a:p>
          <a:p>
            <a:r>
              <a:rPr lang="en-GB" dirty="0"/>
              <a:t>Second generation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Relational</a:t>
            </a:r>
          </a:p>
          <a:p>
            <a:pPr lvl="2"/>
            <a:r>
              <a:rPr lang="en-GB" dirty="0"/>
              <a:t>e.g. DB2 (IBM), Oracle, SQL Server etc.</a:t>
            </a:r>
            <a:endParaRPr lang="en-GB" dirty="0">
              <a:solidFill>
                <a:srgbClr val="FF6600"/>
              </a:solidFill>
            </a:endParaRPr>
          </a:p>
          <a:p>
            <a:r>
              <a:rPr lang="en-GB" dirty="0"/>
              <a:t>Third generation</a:t>
            </a:r>
          </a:p>
          <a:p>
            <a:pPr lvl="1"/>
            <a:r>
              <a:rPr lang="en-GB" dirty="0"/>
              <a:t>Deductive</a:t>
            </a:r>
          </a:p>
          <a:p>
            <a:pPr lvl="1"/>
            <a:r>
              <a:rPr lang="en-GB" dirty="0"/>
              <a:t>Object-Relational</a:t>
            </a:r>
          </a:p>
          <a:p>
            <a:pPr lvl="2"/>
            <a:r>
              <a:rPr lang="en-GB" dirty="0"/>
              <a:t>e.g. newer Oracle versions </a:t>
            </a:r>
          </a:p>
          <a:p>
            <a:pPr lvl="1"/>
            <a:r>
              <a:rPr lang="en-GB" dirty="0"/>
              <a:t>Object-Oriented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475656" y="3297748"/>
            <a:ext cx="4176464" cy="3571875"/>
          </a:xfrm>
          <a:prstGeom prst="can">
            <a:avLst>
              <a:gd name="adj" fmla="val 42841"/>
            </a:avLst>
          </a:prstGeom>
          <a:solidFill>
            <a:srgbClr val="FFFF99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anchor="ctr" anchorCtr="0">
            <a:prstTxWarp prst="textNoShape">
              <a:avLst/>
            </a:prstTxWarp>
          </a:bodyPr>
          <a:lstStyle/>
          <a:p>
            <a:pPr algn="ctr" eaLnBrk="0" hangingPunct="0">
              <a:spcBef>
                <a:spcPts val="1200"/>
              </a:spcBef>
              <a:spcAft>
                <a:spcPts val="300"/>
              </a:spcAft>
            </a:pPr>
            <a:endParaRPr lang="en-GB" sz="2400" dirty="0"/>
          </a:p>
          <a:p>
            <a:pPr algn="ctr" eaLnBrk="0" hangingPunct="0">
              <a:spcBef>
                <a:spcPts val="1200"/>
              </a:spcBef>
              <a:spcAft>
                <a:spcPts val="300"/>
              </a:spcAft>
            </a:pPr>
            <a:endParaRPr lang="en-GB" sz="2400" dirty="0"/>
          </a:p>
          <a:p>
            <a:pPr algn="ctr" eaLnBrk="0" hangingPunct="0">
              <a:spcBef>
                <a:spcPts val="1200"/>
              </a:spcBef>
              <a:spcAft>
                <a:spcPts val="300"/>
              </a:spcAft>
            </a:pPr>
            <a:r>
              <a:rPr lang="en-GB" sz="2400" dirty="0"/>
              <a:t>Database</a:t>
            </a:r>
          </a:p>
          <a:p>
            <a:pPr algn="ctr" eaLnBrk="0" hangingPunct="0">
              <a:spcBef>
                <a:spcPts val="1200"/>
              </a:spcBef>
              <a:spcAft>
                <a:spcPts val="300"/>
              </a:spcAft>
            </a:pPr>
            <a:endParaRPr lang="en-US" sz="2400" b="1" dirty="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47800"/>
            <a:ext cx="8352928" cy="441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consists of </a:t>
            </a:r>
            <a:r>
              <a:rPr lang="en-US" b="1" dirty="0"/>
              <a:t>Tables (Relations)</a:t>
            </a:r>
            <a:r>
              <a:rPr lang="en-US" dirty="0"/>
              <a:t>, each identified by a distinct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r>
              <a:rPr lang="en-US" dirty="0"/>
              <a:t>Tables can either represent something concrete, or a link between concrete objects.</a:t>
            </a:r>
          </a:p>
          <a:p>
            <a:endParaRPr lang="en-US" dirty="0"/>
          </a:p>
        </p:txBody>
      </p:sp>
      <p:pic>
        <p:nvPicPr>
          <p:cNvPr id="4" name="Picture 135" descr="C02NF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4137896"/>
            <a:ext cx="3384376" cy="22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59832" y="371703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4208" y="491440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tables </a:t>
            </a:r>
          </a:p>
        </p:txBody>
      </p:sp>
      <p:cxnSp>
        <p:nvCxnSpPr>
          <p:cNvPr id="7" name="Straight Arrow Connector 6"/>
          <p:cNvCxnSpPr>
            <a:stCxn id="4" idx="3"/>
            <a:endCxn id="3" idx="1"/>
          </p:cNvCxnSpPr>
          <p:nvPr/>
        </p:nvCxnSpPr>
        <p:spPr bwMode="auto">
          <a:xfrm flipV="1">
            <a:off x="5364088" y="5083685"/>
            <a:ext cx="1080120" cy="189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47800"/>
            <a:ext cx="8352928" cy="4419600"/>
          </a:xfrm>
        </p:spPr>
        <p:txBody>
          <a:bodyPr/>
          <a:lstStyle/>
          <a:p>
            <a:r>
              <a:rPr lang="en-US" dirty="0"/>
              <a:t>Each Table has several </a:t>
            </a:r>
            <a:r>
              <a:rPr lang="en-US" b="1" dirty="0"/>
              <a:t>Rows</a:t>
            </a:r>
            <a:r>
              <a:rPr lang="en-US" dirty="0"/>
              <a:t> and </a:t>
            </a:r>
            <a:r>
              <a:rPr lang="en-US" b="1" dirty="0"/>
              <a:t>Columns</a:t>
            </a:r>
            <a:r>
              <a:rPr lang="en-US" dirty="0"/>
              <a:t>.</a:t>
            </a:r>
          </a:p>
          <a:p>
            <a:r>
              <a:rPr lang="en-US" dirty="0"/>
              <a:t>The Rows in the Table are called </a:t>
            </a:r>
            <a:r>
              <a:rPr lang="en-US" b="1" dirty="0"/>
              <a:t>Records</a:t>
            </a:r>
            <a:r>
              <a:rPr lang="en-US" dirty="0"/>
              <a:t>.</a:t>
            </a:r>
          </a:p>
          <a:p>
            <a:r>
              <a:rPr lang="en-US" dirty="0"/>
              <a:t>The Columns in the Table each have a distinct </a:t>
            </a:r>
            <a:r>
              <a:rPr lang="en-US" b="1" dirty="0"/>
              <a:t>Name</a:t>
            </a:r>
            <a:r>
              <a:rPr lang="en-US" dirty="0"/>
              <a:t>; they define a number of named </a:t>
            </a:r>
            <a:r>
              <a:rPr lang="en-US" b="1" dirty="0"/>
              <a:t>Fields (Attributes)</a:t>
            </a:r>
            <a:r>
              <a:rPr lang="en-US" dirty="0"/>
              <a:t> within each Record.</a:t>
            </a:r>
          </a:p>
        </p:txBody>
      </p:sp>
      <p:pic>
        <p:nvPicPr>
          <p:cNvPr id="4" name="Picture 135" descr="C02NF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3933056"/>
            <a:ext cx="5976664" cy="22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472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0668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2353816"/>
          </a:xfrm>
        </p:spPr>
        <p:txBody>
          <a:bodyPr/>
          <a:lstStyle/>
          <a:p>
            <a:r>
              <a:rPr lang="en-US" dirty="0"/>
              <a:t>Each Field in a Record carries a </a:t>
            </a:r>
            <a:r>
              <a:rPr lang="en-US" b="1" dirty="0"/>
              <a:t>Data Item.</a:t>
            </a:r>
          </a:p>
          <a:p>
            <a:r>
              <a:rPr lang="en-US" dirty="0"/>
              <a:t>Each Data Item has a </a:t>
            </a:r>
            <a:r>
              <a:rPr lang="en-US" b="1" dirty="0"/>
              <a:t>Data Type</a:t>
            </a:r>
            <a:r>
              <a:rPr lang="en-US" dirty="0"/>
              <a:t>.</a:t>
            </a:r>
          </a:p>
          <a:p>
            <a:r>
              <a:rPr lang="en-US" dirty="0"/>
              <a:t>The set of all Data Item values for a given field is called the Domain of that Field.</a:t>
            </a:r>
          </a:p>
        </p:txBody>
      </p:sp>
      <p:pic>
        <p:nvPicPr>
          <p:cNvPr id="4" name="Picture 135" descr="C02NF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3284984"/>
            <a:ext cx="5976664" cy="22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848600" cy="1066800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848600" cy="2713856"/>
          </a:xfrm>
        </p:spPr>
        <p:txBody>
          <a:bodyPr/>
          <a:lstStyle/>
          <a:p>
            <a:r>
              <a:rPr lang="en-US" dirty="0"/>
              <a:t>Every Record in a Table must be </a:t>
            </a:r>
            <a:r>
              <a:rPr lang="en-US" b="1" dirty="0"/>
              <a:t>unique</a:t>
            </a:r>
            <a:r>
              <a:rPr lang="en-US" dirty="0"/>
              <a:t>.</a:t>
            </a:r>
          </a:p>
          <a:p>
            <a:r>
              <a:rPr lang="en-US" dirty="0"/>
              <a:t>Every Table has one or more fields which make the </a:t>
            </a:r>
            <a:r>
              <a:rPr lang="en-US" b="1" dirty="0"/>
              <a:t>Primary Key </a:t>
            </a:r>
            <a:r>
              <a:rPr lang="en-US" dirty="0"/>
              <a:t>of the Table. If the Primary Key of a Record is given, the Record can be uniquely identified.</a:t>
            </a:r>
          </a:p>
        </p:txBody>
      </p:sp>
      <p:pic>
        <p:nvPicPr>
          <p:cNvPr id="4" name="Picture 135" descr="C02NF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3501008"/>
            <a:ext cx="5976664" cy="22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8392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design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like to learn how to come up with the database table </a:t>
            </a:r>
          </a:p>
          <a:p>
            <a:r>
              <a:rPr lang="en-GB" dirty="0"/>
              <a:t>It is hard task </a:t>
            </a:r>
          </a:p>
          <a:p>
            <a:r>
              <a:rPr lang="en-GB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189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00200"/>
            <a:ext cx="381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13415" y="163719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100000"/>
              <a:buFont typeface="Wingdings" charset="2"/>
              <a:buChar char="§"/>
              <a:defRPr sz="2800">
                <a:solidFill>
                  <a:srgbClr val="33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SzPct val="100000"/>
              <a:buFont typeface="Times" charset="0"/>
              <a:buChar char="•"/>
              <a:defRPr sz="2400">
                <a:solidFill>
                  <a:srgbClr val="33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Font typeface="Wingdings" charset="2"/>
              <a:buChar char="§"/>
              <a:defRPr sz="2200">
                <a:solidFill>
                  <a:srgbClr val="33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66"/>
              </a:buClr>
              <a:buFont typeface="Times" charset="0"/>
              <a:buChar char="•"/>
              <a:defRPr sz="2000">
                <a:solidFill>
                  <a:srgbClr val="330066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30066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330066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330066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330066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330066"/>
                </a:solidFill>
                <a:latin typeface="+mn-lt"/>
              </a:defRPr>
            </a:lvl9pPr>
          </a:lstStyle>
          <a:p>
            <a:r>
              <a:rPr lang="en-US" altLang="en-US" kern="0" dirty="0"/>
              <a:t>What is a Database?</a:t>
            </a:r>
          </a:p>
          <a:p>
            <a:r>
              <a:rPr lang="en-US" altLang="en-US" kern="0" dirty="0"/>
              <a:t>Importance of Integration</a:t>
            </a:r>
          </a:p>
          <a:p>
            <a:pPr>
              <a:buFontTx/>
              <a:buNone/>
            </a:pPr>
            <a:endParaRPr lang="en-GB" altLang="en-US" kern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7848600" cy="1066800"/>
          </a:xfrm>
        </p:spPr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838200"/>
            <a:ext cx="7848600" cy="3581400"/>
          </a:xfrm>
        </p:spPr>
        <p:txBody>
          <a:bodyPr/>
          <a:lstStyle/>
          <a:p>
            <a:r>
              <a:rPr lang="en-US" dirty="0"/>
              <a:t>Database approach superior to file-based approach. </a:t>
            </a:r>
          </a:p>
          <a:p>
            <a:pPr lvl="1"/>
            <a:r>
              <a:rPr lang="en-US" dirty="0"/>
              <a:t>Integration, no redundancy, consistency, maintenance, concurrency.</a:t>
            </a:r>
          </a:p>
          <a:p>
            <a:r>
              <a:rPr lang="en-US" dirty="0"/>
              <a:t>Database concepts.</a:t>
            </a:r>
          </a:p>
          <a:p>
            <a:pPr lvl="1"/>
            <a:r>
              <a:rPr lang="en-US" dirty="0"/>
              <a:t>Tables, records (rows), fields (columns), primary keys (for identification of rows). </a:t>
            </a:r>
          </a:p>
          <a:p>
            <a:r>
              <a:rPr lang="en-US" dirty="0"/>
              <a:t>Suggested Reading:</a:t>
            </a:r>
          </a:p>
          <a:p>
            <a:pPr lvl="1"/>
            <a:r>
              <a:rPr lang="en-US" dirty="0"/>
              <a:t>Connolly &amp; </a:t>
            </a:r>
            <a:r>
              <a:rPr lang="en-US" dirty="0" err="1"/>
              <a:t>Begg</a:t>
            </a:r>
            <a:r>
              <a:rPr lang="en-US" dirty="0"/>
              <a:t>, Chapters 1 &amp; 2.</a:t>
            </a:r>
          </a:p>
          <a:p>
            <a:pPr lvl="1"/>
            <a:r>
              <a:rPr lang="en-US" dirty="0"/>
              <a:t>Date, Chapter 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Database?</a:t>
            </a:r>
            <a:endParaRPr lang="en-GB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definition:</a:t>
            </a:r>
            <a:br>
              <a:rPr lang="en-US" dirty="0"/>
            </a:br>
            <a:r>
              <a:rPr lang="en-US" b="1" dirty="0"/>
              <a:t>A database is a (computer-based) record-keeping system. 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8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database applications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Buying something at the supermarket.</a:t>
            </a:r>
          </a:p>
          <a:p>
            <a:r>
              <a:rPr lang="en-US" dirty="0"/>
              <a:t>Paying by your credit card</a:t>
            </a:r>
            <a:r>
              <a:rPr lang="en-GB" dirty="0"/>
              <a:t>.</a:t>
            </a:r>
          </a:p>
          <a:p>
            <a:r>
              <a:rPr lang="en-GB" dirty="0"/>
              <a:t>Withdrawing money from the cash machine.</a:t>
            </a:r>
          </a:p>
          <a:p>
            <a:r>
              <a:rPr lang="en-US" dirty="0"/>
              <a:t>Booking a holiday at the travel agents.</a:t>
            </a:r>
          </a:p>
          <a:p>
            <a:r>
              <a:rPr lang="en-US" dirty="0"/>
              <a:t>Using the library</a:t>
            </a:r>
            <a:r>
              <a:rPr lang="en-GB" dirty="0"/>
              <a:t>.</a:t>
            </a:r>
          </a:p>
          <a:p>
            <a:r>
              <a:rPr lang="en-US" dirty="0"/>
              <a:t>Studying at university</a:t>
            </a:r>
            <a:r>
              <a:rPr lang="en-GB" dirty="0"/>
              <a:t>.</a:t>
            </a:r>
          </a:p>
          <a:p>
            <a:r>
              <a:rPr lang="en-GB" dirty="0"/>
              <a:t>etc.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File-based systems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848600" cy="183299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Application programs perform services for the end users (e.g. reports).  </a:t>
            </a:r>
          </a:p>
          <a:p>
            <a:pPr lvl="1"/>
            <a:endParaRPr lang="en-GB" dirty="0"/>
          </a:p>
          <a:p>
            <a:r>
              <a:rPr lang="en-GB" dirty="0"/>
              <a:t>Each program defines and manages its own data.</a:t>
            </a:r>
          </a:p>
          <a:p>
            <a:endParaRPr lang="en-GB" dirty="0"/>
          </a:p>
          <a:p>
            <a:r>
              <a:rPr lang="en-GB" dirty="0"/>
              <a:t>Data are kept in </a:t>
            </a:r>
            <a:r>
              <a:rPr lang="en-GB" b="1" dirty="0"/>
              <a:t>flat files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1199"/>
              </p:ext>
            </p:extLst>
          </p:nvPr>
        </p:nvGraphicFramePr>
        <p:xfrm>
          <a:off x="5369030" y="4797152"/>
          <a:ext cx="2664296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Apple Keyboard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£15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Microsoft Keyboard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lowchart: Magnetic Disk 2"/>
          <p:cNvSpPr/>
          <p:nvPr/>
        </p:nvSpPr>
        <p:spPr bwMode="auto">
          <a:xfrm>
            <a:off x="2843808" y="5085184"/>
            <a:ext cx="792088" cy="864096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AutoShape 2" descr="data:image/jpeg;base64,/9j/4AAQSkZJRgABAQAAAQABAAD/2wCEAAkGBxISEhUTExMWFhUWGBoYGBgXFx0gIBsdIBgYHRkZGRsaHighHRolGyAiITEhJSkrLi4vGB8zODMvNygtLisBCgoKDg0OGxAQGzclICUtLS0tLy8tLS0tMC8tLS0tLS8rLS0tKy8tLS0tLS4vLSstLS0tLS0tLS0tLS8tLS0tL//AABEIANIA8AMBIgACEQEDEQH/xAAcAAEAAgIDAQAAAAAAAAAAAAAABQYEBwEDCAL/xABDEAABAwIDBQUECAMHBAMAAAABAgMRAAQFITEGEkFRYRMicYGRBxQyoSNCUmJyscHwgtHhFSQzU5Ki8SVDY7IWc4P/xAAbAQEAAwEBAQEAAAAAAAAAAAAAAQIDBAYFB//EADARAAIBAgUCAgoCAwAAAAAAAAABAgMRBBIhMUEFUXHBEyIyYYGRsdHh8AZCFJKh/9oADAMBAAIRAxEAPwDeNKUoBSlKAUpSgFKUoBSlfLjgSCpRAAEkkwAOZNAfVdN3dIaQpxxaUISJUpagABzJOQFa72g9rTIUpnD2zdvDIqBhpPUr+t5ZHnVBxi3fvVdtiVxvhOYaQdxpHgOJzje16mhDaRdsf9sbIUprDmF3bgy34KWwfHVQ9AeBqmXb+K3ig5dXzjcGUN2x3Ak6jNMSRzO8etdDeIoSndtGFOAabid1HH66oB8RNQOJYveKcDfasMlSgkJSreVJ0CikKjhyqCt2y6N4pizSkqaxJa92O4+2lQVHBSgJg6SM9TM1NYL7YFouUW2IstM78Dtm3O6knQqSZKUk5STlrpmKAvDr5YSh28QgmckCFK8PhJy5Vi//AB+0S6bVQUt5xsrDilaHMCAOMgnOdONLhPuepAZzrmtV+xDbJDrCcOdKhc24UACMlNpVkARxSDuxyTOecbUqS4pSlAKUpQClKUApSlAKUpQClKUApSlAKUpQClKUApVb2s23s8PEPOS6RKGGxvOK5QkaA81QMq1jjW02I4hO+s2Vt/lNK+kUP/K5AgdBGRgjjQhuxfdqfaRa2qiyyDdXIkdi0cknMHtXPhRBEEZkcq1ntHfXN6CvEbgIYBBFu2rdbTyC1auK/WYyyqAVjjLMMWDIcWcu6MvxKOq/GY61B3ay4v8AvC1XL091ho91PRSk5SOSOWaqgrdsnBtGmC1YsSE6rI3W0/eMx6qIqLTfb7g3yu9emUtoEMpM66d6OcR141mpwNRQFXriWGU5hluEgeJzkn+I561l4ZdOOyzhdrIEBTqhCR1JVqYz7xnLQ0Svoispxgm29O/5Oq6tHlJC765DLf8AlNmJ6ZanoN7pWJYBbx7PC7Od05vLSCQdJ3lZJ14mc9BV1wT2Zo3g9fum4c+zJ3B0n4lDpkOlX22t0NpCEJShKcglIAA8AK6YYdv2j4eK65Th6tFZn32X3ZoLarALiwet3Lh0OLX3yQSYKVCUgnXIjl/Ox7RS3dWj3DfLSv4shw8am/bXY79o26BJadjwStJBOv2kpGh18agtqFdtYh5IzHZvDppPHKAT6VlVjllZH0On4l4ihGct9UyTw5xNtjGHvgBIccUyuMt4rG4negSc1DXkK9B15o2vePuzVwj4m1tupPLkeepFekLC6DrTbifhWhKx4KAI0y41mjvjsd9KUqSwpSlAKUpQClKUApSlAKUpQClKUApXClACTkBWrtrva2hKjb4Y2Lp/i5/2kdZBG/4yE9TpQGwMfx62smi9cupbRwk5qMTupAzUqOArU+N+0i9v+5h6DasGQq4cA7RQ0+jTonKc8z1SRVZVha3Vm6xF/t3QJlZ7iByAyEdIA6Vg320K3QpNrCG05KuF5JT0TPHllOeQ41Fymbsd7zlrYSpRU7cL1JO84sniSdB+fWobF7lx0BV6vsWzmm3R8auW9y8VegrjDkKUSbQbytXLx4ac9wK0+Zzz51jrxS3tSS1/eX+LzkwDp3RqfHrrQJGcxhzi2zvbtla8U6LWPvk5knr6GsZ7aNi2BbsmhMQXVan9T5wOlVvEcSdfVvOrKjwHAeA0FYooTbuZVzdvPrBWpTiyYHHXgkDTwFeh9jMCFlaNs5b8bzhHFZ+LxjJI6JFas9kWz/b3XvCx9HbwRPFw/D6fF4hNbursw8P7HmOv4u7VCPGr8kc0pSuk82QW3Vj2+H3LeZPZlYA1JRCwB4lMeda42XV7xh5bmSA40fmRw4BQrcagDkRIOo51pXYpPYvXdqTJacMfwqUhR+Sa48Utmeo6BUvTnDs0/np5GFeYh/0pAKZJIaP3d0kgnkYA9a9G7AWb7OHWrVwAHUNJSoAzAHwgmBmEwCOBBEnWvObtrLWIW8ZtudsnwOeWvAfOvSOxOJm6sLV85qWygq/EBC+J+sDxrmPRom6UpUlhSlKAUpSgFKUoBSlKAUpSgFQW1m1tphzXaXLgEjuoGa1nkhPHxMAcTVY2/wDaexZrNswptd0ciVK+jZyObhEyoGO4OeZHHXlkyh5w3Lr/AL0+rV0qBCcz3W0gwhIzgDTppUXIbsZO0GO3+LkhwqtLOcmUHvuCI+lP6ER0OtYN1d2uHtAABM6ITmpR5mcz4k/yrpxjay3YlKT2q/soOQPVWnpJqJw3Ce3W9d3qdxCkndSoxA03um6BA5zNQU1e5EXmLO3rgBSpQ+ow3Ma6uK/Xx+HWsu8baYAN2sOLT8Fq0YQjj3oyGvifvVjX+0KGklmyT2aMwpz66uoJzA5cfCq0pRJk6mpLWJHFcadfgKIS2PhbQISkcMhr51G0pUlhX22gqIABJJgAcSdAK+BV+9kWAdvddusfR28ETxcPwDyzV0ITzqYxzOxjiK0aFKVSXBtTY3AxZWjbOW/G84eaz8XpoOgFTlcVzX0krKyPzyrUlUm5y3eopSuKkzFaP/thC8aeWjJDi1N66wAAr+JSZA+9FbQ27x33OzccBhxQ7NuNd9QMEfhEq/hrzzZv9m4hY+ooK9DNcmJltE9R/H8O8s6r50XmbFuEBOIwfhuGSk9SNeH2R862b7BLycPXbn4rZ9xvyJ3wRl9oqyz061rHa1YSbW4GiHRJ+6oAnpoPnV29j7/ZYnf2/B5tt9P8J3VHXmv5dK5UeiibipSlSXFKUoBSlKAUpSgFKUoBSlKA8uYVg7SL++tnWkq7NxYSFgkhIcUJClZwQUmdTkazbzYy1VmnfbOfwGeB4GfQVPe0XDTbY8h4DuXjeuUb6U7qgNPspUTx3z5dtVZnJtMreAYdaMse8JSVQkqK1CVDdnegaJOR0qmbR7QOXSs+62D3Ufqrmr8qu2z8JcurVWiVlSR9xY0GWg/WtbXluW3FtnVClJPkSKlEx3OmlKVJcUpSgOUiTFejth8D9ys22iO+e+5+NWo6wIT/AA1qL2WYH7zepWodxiHVdVA/Rp/1Z9Qkit911YeH9jzHX8VqqC8X5fvgc0pSuo8yK4NKpXtT2kNrbdm2YdflII1Sn66hGh4Dx6VWUlFXZvhqEq9VU47s1z7T9pPe7ooQqWWZQnkpU99fmch0SOdU2uTXFfOlJyd2foNGjGjTVOOyNhun3jCZ1KUD1bOevQfOprYvEwjFMMuCYFw2phcxmSmEiTnPaKTnxioL2dPhTLrR4KnyUI/SsVwKYtEqBh2yupTlxCwoTxjMHKqlloz1bSuiwu0vNNuoMpcQlaTzCgCD6Gu+pLilKUApSlAKUpQClKUApSlAaz9vFhNkzdgd60fQuYHwqISoTqJVuenpV0qBAI0OYrb+1eF+9Wdxb8XWlpHRRSd0+SoPlWjNlrgrtW5kKQNxQOoKTEHrEVDM5kbiK+xxJheiXkFtXUzl89yqzt7a7l0VcHEpV5/Cfynzqz7esnsEPJ+JlwKnkDl/7btYG3yA6wxcJ0P5LSFCfT50QjwUSlKVJoK5FcVN7G4R73eMsx3SreXl9ROap8QI8SKlK+hWc1CLk9lqbk9l+B+62SSr43/pVdAQNxPknOOBUat9cAVzX0Yxyqx+dYis61WVSXLFKUqxiK87e0HGTdXzq57iD2aPwpMT5qlXnW6tusX91sXnQYXu7iPxK7oPlmfKtCbNYWbq6ZYGi1gK/Dqs5fdBrlxErtRR6boNFRjPES8PNmXi2HJt7O33h9NcS8Z1S0O60B+M7yj4J5VAVY9v8RD988U5IbPZIHJKO7l5gnzquVzS30PRUHJwTlu9fnx8Niw7D33Z3SQTk4Cg+OqfmI86sm0LMOPtxlcsb6Y4uNZwAOJSB6CtfMOlCkqTqkgjxBkVsvaV9PYsXMiELQvh3kqyUkeIPyqrLPc2n7D8dFzhbTZWC5blTShIndBlswPq7hCZ+6etbBrzRsJirVti1q/bndYuSbdachBVAgichvbi/KvS9SXFKUoBSlKAUpSgFKUoBSlKAVoTEcN9yxO8tstx0i6aA+ysneEdFZeVb7rV/tosdxVnfCYacLLp+44MiegUP91GRJXRT8bte1t3URJUhUeIEp/3AVVrQ+8YSpOqmpH+khQ/2GKu1VPZZIauru2Mbs76U8N0+X2VJ9KqjKOxrulZeKWhaecbP1VEeU5H0rEqxsBW3vYng8IdulDNR7NB6DNZ8CYH8NajQkkgDUmBXpnZvCxa2rLAAG4gBUcVHNZ81Emt6Ebyv2Pi9cxHo8PkW8votyTpSldp4wVxXNKA1R7b8RP93thEZuqzz4pTly+L964Ow9h7jZP4m6IWUFFuCRnvQAvzVlzgK5itn4ts5aXS0OPsJcWiN0mdAZAVB7yZ+qqRmcs61j7Zcf7R1Nog91rvL6rIyH8Kf/Y8q5akcrc38D0vT8Qq9OGEpq3M37r8eOxrdR51819oQVEAAknIAak8gKt+CbFKI37mUpGfZp+I+MaeAk58K5T07aRVrCwdeVutoKj04eJ0A8a2phbjaUNWy1ILqWkhTcgkQkTI0qPsEPuJCGG/dLcaEp+kV4JPwz9oyeOdTGH4a2yCEJzVmpRzUo6ypRzJn86q2ZydzXeKN+7PPoTI3HEPNwDAzyGWgAWBMjNIr15aPBaELBBCkhQIMgyAZB5V5F27eCrpW6qYSlKoPEag+degtlvaNhQtGEm8bSpDTaFBQUkhSUJBEKSJE8RlVjRbF+pVeZ25wtQkX9rB+08hJ9FEGpJnGrZYSU3DKgqN2HEmZ0iDnNCTPpXANc0ApSlAKUpQClKUAqE20wUXtjcW0CXGzuzwWO8g+SgKm6UB572dvC9btrPxRuqnXeTkZ9J86h8VHY4jbu6B4FtXU6CfVP8ApqwYla+6Yre20QlxQuWuoXG/HQKyA+6daiNt7cm37RPxNLSsEeMH858qryZWtKxWvaHZbj6XBo4nPxTkflFVStkbYNC4skvJ1TuuDwIAV+c+Va3qUXjsWj2b4Z7xiDAjutntVeCMx6qgedeha1n7E8I3WnrpQzcIbRlnupzUZ5FRA/grZtd9CNo37njeuV/SYnKtoq3x5FKUrY+MKVi4jftMNlx5aUIGqlH5dT0Fa8xLbi5vCW8OQW2xkq4cGf8AAMwPmfCqTqRhudmEwNbEv1Fp3exc9otqbWyTL7neOaW05qV5cB1MCtL22zL104t56WkKUpZK81QTOh6cTUmtdtZqk713dqOZ+JW9zOu6fVVdhwm8vDNyvsWv8pGp8eHrPgK4alVzPXYDARwkXZ3b3f2RiJxS1tPo7NvtnTlv6yfEDPwTlUns1jD6nVsXQ3XIC0CAMjmU5cgR1yM6VJW9lbWTZWAlCQO8s5k+epPQVUNobe5u3EvtMrCMkNnRREkhZGoSSdTkKyO/Rl2xPE2rdO86oDkOJ8Bxqq3OKXV4CW/7vbCd5xRiRxz48oT61jPtsW6iu5Ubq61KJlKMp7x6fscajrnHEvJUp8KWRk2yklLacviMGTHL50sTGJ03btsgbjCA4UiVOuSN7XJCJED5/nXNjdOvK3W7dhRj/LQPmaysAsLAp37h8EgZt94R5xKj+H512tYOzePRbAMtoyJUolSuqUEzHpr5UuaZTreuyhwNJYtH1cezaJz4iRA9Kz7kFCN9/DGw3lJSoJI9M/LKsTHsHt7Mdy4c7b6qUx6mCCkR18qjmkXl8Ylbu4OJgDzMDeM+PkKBxWxM2OLYcDIbeYJEEoWsZTzSqT6VZMLulK3fdcVugUgwn3gqAkHVtX5RVPsFqw9QL9pvKJO6oq0jXd1HHWu1q0/tF8lltDDaPiUB3s5gkDIqMHTShVxstzYbGMYw1G5iRWB9V1lBk56qjejzrOZ27xtuN5Nm8BrktCj0kHdEeHCo61Y7NCUbylboiVGSepPOu2lzLOyftvatdJ/x8MVlGbLyVT9ohJAI8JPjUsx7WbGCXkXNvGpcYUR6t7w0z8qpVVfG9qilRRbIDm5PaKM7ojUAyJPWfXhKZZTbN+4Ztnh1wQGrxhROie0AVrHwqg69ONTqVA5jOvNfvNq9a+8vMoAgzKRMzBCTrmRlUT7OMcetb+2cSpaWHH0tFrfVu7q5TJH1gje3hI1FLlk7nqulKVJY1L7cbLsXLLEQDDayw6QJ7i5KSeg73moVA3bAcQpBzC0lJ8xW1faJgnvuHXLABKygqbA1K0QtAz5qEeBNaY2Tvu2tW1EypI3FZzmnLPqRB86hmc1yYWyJ7S0Ww5q2VtKHQz/M+la4uWShakHVJKT4gxWxmPoMRWn6lyjeH4xr+vqKq+3dn2d0VAZOAKHjorzkT50RMXqb02Rw4W9lbs8UtgqznvK7y4nhvE1L0VrUdjmNsWbZdfWEp0A1KjySNSfy419TSKPzuWetVbSu2/qSFUvab2gNMq7C1T7zcExuoMpT+JQ1I5DSDJEVWr/aC9xQlLYNtaE5qnvrEnj15DIcSajLjEWLIBi0bDj57pOpnP4yMyZ+qI8q5amI4iegwXREvWr/AOv3fkjnErRTh95xW43vsNJOQn6oA/JPKSa60P3V4A3bo92thlvxBI5COHRPWTnWZhmzRWrtr1XauHRB+FPSBkfAZa61K4rjTFsO+rPghOaj4DgPGBXK3dnoYpRWWK+xxguBs2qYbEqOq1an+Q6D5103+PoSrsmUl94/UQchnmVq0SB+41qOQi8vc1E2zB+qPjWOp1Hy10Nfd1et2n92s2t98jQCY6uHUmM4/KoJtdmWzhZJD144lak5hMw031AOqup/QGoLaTHbtYUGWnUMjV3cUCocTvR3U/P8qxcTub1hSXbns15ylClAgdUoSRMcyDHjWPiWJ3Dy0qum3U28yUISQI11Op6k84ihoodzFVjpSjs2G+xSRDiwd5xfMlZA8YEVPYXimFstGEEqjMLb3lqygic0ieUgV23O2du2yE2zecQElMJT4wc/L1rHwmzsnEqfunm1uHvKSDuhM6QkQSdPP1qHsar3GPhFkxevKcX2TTYySygpSo9TEGOvpUbtCzaIVFt2iik95W93BwgZSTPGY5Tw6sbW08reYZDaJ3UjPecOWiRIEdOfM1M4bsItaN51zs1HRO7MfizGfSp21ZG+iI7DNlrm5QXckg5guEyvqMiY6mpC02huLIe7rYb3gO6EkTJyBVuSFE+RPPOuhvE71Dqrdq47WMt8d4DTvbxEgjTU1IWOGt2yS66oKXqVq4E8p1M8dTWVSoo6PXsj6GB6dUxLzL1YreT2X3MVrC1vqL94rrukxA6/ZHQedZOyNsv3hS7feTbCQrfOSzB+ERqDn055xXfaYc5fELcBbtwZSn6znU8h+xzq3MtJQkJSkJSMgAIA8BSClvL5GXUK+GSVHDx0W8nu35L3H3SoPaDaZq27o77n2AdPxHh4a1X7DaW/cSVJQ0oTqRHkO8K1sz5WV7ndtdi6y6bZSiy1ElQBJcBAyED4dR5Z8qwLdCHU7yiWbJswftOH7IjMn/nwz39pLiIeskrSNeInnmFCodlartfaOQEI7qW0iEjoBwH51OyL6JXMm4Wq7KSR2dujJpocuZ69f+a6cdUUIQpBKSlYKSnIggEggjQiKlBXzhOz9xir4trZMoQQXXT8KNRJPHjAGZg8ATVE7szi3KR6spSlaHQK88PWIscVvbPRC1duyIgbqu9up8Ad3/8AM16HrUntzsOyXZYikf4a+xdIH1FSUkkaAd4Z8VjzMhq6KPtkyQ2i4SO+wsL/AIZG8PDT5107ZWabi0DyRJQAtJ+6Y3h4Rn/DViuGUuIUhWaVAg+BEVUcNxhq3YdtrkkltSmwmDK0qnThETxiIqpmiyq9p6PdWUsoU7drQElMHdSsd0lXFUnvADhqRVVu0kuB7EFquLhUFFukzGeQIGQHQZa61xshhD/ZOuIPZFzdDZUJITMlWg+roePTI1aMKwZpiSkFSz8Ti81Hz4DoK0nUctzmoYOjh23TWr558PAxsLZulqS48oNJE7rCOUQN88fAch4VB7JobRcXi3N0KbWe+dEjeWFQTzyq1YnibVujfdVA4DiegHGqRg2AqvH1vuJUhha1Lg5FcqkJHGM/iHLLpmdK2ZNuYvcXZKLNO63oX1iP9AjX5+FZmD7NNMnfVLrupcXnnzAMweutSyihpE91CEDwAAqtrfexCUtbzVtmFOH4nOaUjgNf15VFyYpy0RkXWMuPudjZwY+N+JSkfd4FX76it3Nvc2LwSy8lxx3UBMrPVQIJE668DyrqXaP27/u9pcLcVJJSjIAx9aTukxqeEDwGWzgOI26y8goWs/EZCiRqZ3wOWZBmhtGNtgnBr/tRcONIdXrurUDGc5AEARwHWvu72yuFpU2hndXopSSVRwMCMs+pqPxLam6fZUgpCQD9IpAOYOQSTJgEz46c5m8D2ksWGd1CVIUBmCmVLPPeGR84ijvyiya4ZH4NiGHstqDrS1Ox3u0QDvEZ7o1Az5xpnUNcIS+veQhKS4d1tlvXWJUdB+vQZ1kXTz2IPDKVk9xIjdQjIkqV+856Cpy72StmbfeeeKFjVY0KvspQc1eUHKcqnREas6WtjHG2w6bgNuIG90SNfiByjOTpWNZ317dJLRd+iBhTgEEjkDAJn/muMKRcXSAh11Zt0nIHVZGgnXdHUkcukzc3Qb3WWUbziskIGg6q5J4/uawqVXfLHV/Q+1gemwdP/JxLy0185fj68dz4AZtGwADJyAGalnl1/LOszDcDW4oPXcSM0Mz3URxVnCj++gy8FwMNHtXT2j5GauCfuoHAdawdurxSW22EGC+rdJ6CJHmSPKamnSy6vV9zkx/VJYq1GistNbJc+P79z7u9qwVFu2bLyh9aYSPPiPQcqgcUvMSXKTKRyagDTnM/Op2xs0NICEDIfM8z1rIrCWKd/VWh97D/AMXpejXpZPN7rW/6ilMKaQ24hxBQ9uqzXxkHQnT9eZqSwG4bRbplaRmqZMZzPrFfG0RS5cMtiCUklfQSDB8gT51ELsUOOlLM7g+JRMj+HL/mu2nNuKkzy2Pw0KFedKMrpPf9+RJ3mJl+WmfhOSlnlxAHWsq0tktp3U/8nma5trdLaQlIgfn1NS+yuzb+JvllklDSD9O/wSPsI5uH5VDbkz5/taR2Gy2zD+KPFlk7jKP8d+Mk/cR9pZ5cK9BbL7O2+H26be3RuoTmSfiWritZ4qPyyAgACu7AsGYs2EW7CAhtAyHEnipR4qPE1IVZKxvGKirIUpSpLCoja7BE3tm/aqgdqggE6BQzQryWAfKpelAeetnX1Lt0b/xoltY5KQd0g9cqhNqbbsrhu7DPapghxJExAyVoYgcfuirP7U/+l3briEAovPpWxoEuiEvb0Z591fUqNUIXt6/P95QlShk2lQGR1EAcuc1RtR1ZajhqlWdqauXfCMSTctJdQCAZBB1BBggx6+BFRuIbQyvsbVPbPcT9RHVR4/vOcq14pbzJLRWtsT3kpJjOATAIByFXfZ3GsPaQG21FsmJLggqPNShI+cVJlOm4NprXsZmHbOJCu1uVdu8YzUO6nolP78BUpieINsNlxwwB6k8ABxNdlvdtuZoWlX4VA/lVSxNF0m77Z63LzSJ7JKDITn3VQJlXOR+WUFErvU7Lphd0kv3SyxapEpbB7xHBSupygQdcuZqth2zjpatFPJSokgb5EJ5rKYA/rGdWDFbC9vWy4pPZpTm2znKuZM8eU+g4/eF3xsmd0WT3amN5RGSjwlQGQ5Jj85pqbrLsjAvMMfw36VFwiVQndjNXE90gggc+tfGL7WruEIaEtpIAdUBr9qBPw9Jzrps8VYddW9e761R3EJHd8Nfl4kyakNmMBZuvpFlIQkkJZSrMCdVnX+fQZU21ZbfREtbY3ZWlt9AoL5JGSlK5qkSPGIGg5VSHVO3b8hIK1nJKRAHLyA4nlV9vNi7VclIU2SMt05DrBmq2O3wp3RtaXB5kDl9ZPzFRFrgmSfOx94rgSrFtDyLghzIEDieO7zSOII/lXxh1s9eLD1ypSkp+EEQFeAEAJ5kDOp1jAlXgD14Vgn4GgY3EzlPU+vPpy/smUCbV5aD9lZlJ+WXoaiak42T1NsJXw9OspVotxXB0314reDDACnlaDggfaVyAHD+kzmC4Mi3T9txXxuHVR5dE9K+cAwgW6MzvOrzcXzPLPgP619Y/cPoaJt0b7hIHPdHFUcf61WnTUFZE9S6lUxtS70itlwvyfOOY61aplZlZ+FA1PjyHU1rvEMQubtYWQox8ISDCdNOuWtZCMNukrLr1s46TrIJz55TNSX9uJRAcbcaPJSf2flW6SOD2djAZvr9P1VK/Ej9muL3G7sAJUkN72QITBPgVEx/WpN7HWUo3grePBI1+eg61Xyt27czyA9Ej9TVHSp72O2PU8YouLqO3iztbtipSm21bxP8Aiu/mlPMTx4+FTdtbpQkJSIH59TXFuwltO6nID9kmpbY/ZZ/FnShpRbtUGHX41P8Alt81R6DM8AqPaPnNuoxsns4/ij5aZJQyg/TPxkkfYRzWf616JwHBWLNhFvboCG0DIcSeKlHio8TTAcGYs2EW9ugIbQMhxJ4qUeKjxNSFXSsbRioqyFKUqSwpSlAKUpQGtPb7hSnsNDiQT2DqXFQJO4QpKj4CQT4dK0neYUx7r2jOZSN4LnM5jenkY4cK9ZvspWlSFpCkqBSpKgCCCIIIORBHCtabQ+xSxd312y3bZage6lUtk56pVnE8AoCOFUnFu1mdeFxFOlGcZwUsytflPuv34nn1lsIbQ5uhSlLIG9MZeY486yHWXTmbVJE57gM/7TWJdpUghh1KkKaWpK0nUZiR4jOsq9w9CE9ow6VAZKAOYHPLh5Vexwv3mM40lOam3W+uv5gH51k2uKPNx2V0oZRCt6Ogg7yaxGcYfTo6rzz/APaa7zjalf4jTS/FOfrSxNmT9ltddJ+NtDw5oOf+2QP9NS1vtvbkwtLjZ6pkcORn5VRy/bL1aWg80Kn5Krr99KT3VqWniHEiPST8oqLFctzZgvbK4gFbK50ConjoFQaxbnZC3V3mt9lWoU2o/kf0iq1/Z7LiQrcGYBykajpXyjC9yS0642fuq/lB+dVuiimu5PP/ANpWw7pTdJ6pO8PIEE+prvwjAlqc95u4W8YKU/VbA0AGkj5a5nOoNu6vkRu3O8BwWkGY4SQTn41kt7SXyfiaaWPuyD+flpTTgu6jatcutKqKNtFD/EtVjLUGfzSIHnXe1tzbGN5LqfFII+Rn5UsUyss9Rm0GLotWiswVHJCeZ/kNT/WsRG2FmR/iEdChX6A1Q7/FVm4LxUl057phW6BnG6lWYjWKlItGJ3XD1wEhS33e1cPdbClTmdSAcp0AA/pZkXQsLYC5Up11zvBpR3o6ZzA5nnppUBhGKMsDtYL10uYkZIkxrqVHp4Zccm2tlqWXnlbzqs/w9B+8qN2Jk7bkYjCnVHtButqUSd0SN2eUaeHDKpi2YQ0iBAA1J49TXY+8lCSpRgCp7YPYG4xZYef3mbJJEZQp3jCOkar0EwJMxXWRms0/Aw9itlX8YeKUy3Ztn6V2M1cezRORWR5JBk8En0hhGFs2rKGGEBDbYhKR8yTqSTmScySSa+sMw9q3aSyy2lttAhKECAOJ8ycydSSTWVWiVjdJJWQpSlCRSlKAUpSgFKUoBSlKAwr/AAm3fEPMtOD76Eq4RxHLKq1iPstwh7NVmhB/8ZUjhGiCB8quVKA1Pf8AsHsFD6J+4bMDUpUNcyQUg6Zaiq1iPsBfEli8bXrAcQpP4RKSrzMCt+0oDzQ77L8TtVBXuSXt0zvMvTyz3VGT6VXNo3d1sodt3WXTEBxspOqSdQDEH5ivXVYOMYPb3bfZ3DKHUTIStIMGCJHIwSJHM1NyuVXueVcGeCmk5iRkfUx8q7cSuOzbUoa6DxNb4v8A2Q4Q6Z93LZkZtuLHCI3SSkc8hVbxD2DWykwzeXCP/sCViZ1hO5w/fCqZdSnotbmpWGbspCpbzAMGf0FfFzePMlIdQndJjeSfWtjuexC9bnsMQQYHdC0KSD4gFYGfjVZ2z9nmLW7O+6lt5CVCSxKlCQQCRugxw04irWiTk1MChFRNpjTe6AokEAA5fyrKRijJ+uPOR+YrKzMHBrg7lWjZ1Qn/AEiutWGsn/tjyy/KuRftf5ifWu03CInfTHPeEetNSPWRHNW6UXICQACgmPPrWfc3ARGpUowlIzKjwAFS2zWxl7f3AcZQAyER2zkhGue4QCVnonLgSK3Xsd7PrWwhyO2uYgvODMdG06NpnlnnmTVst9zZQcrNlE2D9ky3VJusTTABBbtZy4wXvz3R58U1uhtsJASkAAAAACAANAANBX1SrmyVhSlKAUpSgFKUoBSlKAUpSgFKUoBSlKAUpSgFKUoBSlKAUpSgPh5pKxuqSFDkRI9DUZd7MWLp3nbO2cUBAK2G1GMzElOkk+tc0oDUW3OBWjdrdKRbMIUkK3SlpAI73AgZVT/YbZNO4olLraHEhtagFpCgFDdhQBGo4GlKA9RUpSgFKUoBSlKAUpSgFKUoD//Z"/>
          <p:cNvSpPr>
            <a:spLocks noChangeAspect="1" noChangeArrowheads="1"/>
          </p:cNvSpPr>
          <p:nvPr/>
        </p:nvSpPr>
        <p:spPr bwMode="auto">
          <a:xfrm>
            <a:off x="155575" y="-1951038"/>
            <a:ext cx="46672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jpeg;base64,/9j/4AAQSkZJRgABAQAAAQABAAD/2wCEAAkGBxISEhUTExMWFhUWGBoYGBgXFx0gIBsdIBgYHRkZGRsaHighHRolGyAiITEhJSkrLi4vGB8zODMvNygtLisBCgoKDg0OGxAQGzclICUtLS0tLy8tLS0tMC8tLS0tLS8rLS0tKy8tLS0tLS4vLSstLS0tLS0tLS0tLS8tLS0tL//AABEIANIA8AMBIgACEQEDEQH/xAAcAAEAAgIDAQAAAAAAAAAAAAAABQYEBwEDCAL/xABDEAABAwIDBQUECAMHBAMAAAABAgMRAAQFITEGEkFRYRMicYGRBxQyoSNCUmJyscHwgtHhFSQzU5Ki8SVDY7IWc4P/xAAbAQEAAwEBAQEAAAAAAAAAAAAAAQIDBAYFB//EADARAAIBAgUCAgoCAwAAAAAAAAABAgMRBBIhMUEFUXHBEyIyYYGRsdHh8AZCFJKh/9oADAMBAAIRAxEAPwDeNKUoBSlKAUpSgFKUoBSlfLjgSCpRAAEkkwAOZNAfVdN3dIaQpxxaUISJUpagABzJOQFa72g9rTIUpnD2zdvDIqBhpPUr+t5ZHnVBxi3fvVdtiVxvhOYaQdxpHgOJzje16mhDaRdsf9sbIUprDmF3bgy34KWwfHVQ9AeBqmXb+K3ig5dXzjcGUN2x3Ak6jNMSRzO8etdDeIoSndtGFOAabid1HH66oB8RNQOJYveKcDfasMlSgkJSreVJ0CikKjhyqCt2y6N4pizSkqaxJa92O4+2lQVHBSgJg6SM9TM1NYL7YFouUW2IstM78Dtm3O6knQqSZKUk5STlrpmKAvDr5YSh28QgmckCFK8PhJy5Vi//AB+0S6bVQUt5xsrDilaHMCAOMgnOdONLhPuepAZzrmtV+xDbJDrCcOdKhc24UACMlNpVkARxSDuxyTOecbUqS4pSlAKUpQClKUApSlAKUpQClKUApSlAKUpQClKUApVb2s23s8PEPOS6RKGGxvOK5QkaA81QMq1jjW02I4hO+s2Vt/lNK+kUP/K5AgdBGRgjjQhuxfdqfaRa2qiyyDdXIkdi0cknMHtXPhRBEEZkcq1ntHfXN6CvEbgIYBBFu2rdbTyC1auK/WYyyqAVjjLMMWDIcWcu6MvxKOq/GY61B3ay4v8AvC1XL091ho91PRSk5SOSOWaqgrdsnBtGmC1YsSE6rI3W0/eMx6qIqLTfb7g3yu9emUtoEMpM66d6OcR141mpwNRQFXriWGU5hluEgeJzkn+I561l4ZdOOyzhdrIEBTqhCR1JVqYz7xnLQ0Svoispxgm29O/5Oq6tHlJC765DLf8AlNmJ6ZanoN7pWJYBbx7PC7Od05vLSCQdJ3lZJ14mc9BV1wT2Zo3g9fum4c+zJ3B0n4lDpkOlX22t0NpCEJShKcglIAA8AK6YYdv2j4eK65Th6tFZn32X3ZoLarALiwet3Lh0OLX3yQSYKVCUgnXIjl/Ox7RS3dWj3DfLSv4shw8am/bXY79o26BJadjwStJBOv2kpGh18agtqFdtYh5IzHZvDppPHKAT6VlVjllZH0On4l4ihGct9UyTw5xNtjGHvgBIccUyuMt4rG4negSc1DXkK9B15o2vePuzVwj4m1tupPLkeepFekLC6DrTbifhWhKx4KAI0y41mjvjsd9KUqSwpSlAKUpQClKUApSlAKUpQClKUApXClACTkBWrtrva2hKjb4Y2Lp/i5/2kdZBG/4yE9TpQGwMfx62smi9cupbRwk5qMTupAzUqOArU+N+0i9v+5h6DasGQq4cA7RQ0+jTonKc8z1SRVZVha3Vm6xF/t3QJlZ7iByAyEdIA6Vg320K3QpNrCG05KuF5JT0TPHllOeQ41Fymbsd7zlrYSpRU7cL1JO84sniSdB+fWobF7lx0BV6vsWzmm3R8auW9y8VegrjDkKUSbQbytXLx4ac9wK0+Zzz51jrxS3tSS1/eX+LzkwDp3RqfHrrQJGcxhzi2zvbtla8U6LWPvk5knr6GsZ7aNi2BbsmhMQXVan9T5wOlVvEcSdfVvOrKjwHAeA0FYooTbuZVzdvPrBWpTiyYHHXgkDTwFeh9jMCFlaNs5b8bzhHFZ+LxjJI6JFas9kWz/b3XvCx9HbwRPFw/D6fF4hNbursw8P7HmOv4u7VCPGr8kc0pSuk82QW3Vj2+H3LeZPZlYA1JRCwB4lMeda42XV7xh5bmSA40fmRw4BQrcagDkRIOo51pXYpPYvXdqTJacMfwqUhR+Sa48Utmeo6BUvTnDs0/np5GFeYh/0pAKZJIaP3d0kgnkYA9a9G7AWb7OHWrVwAHUNJSoAzAHwgmBmEwCOBBEnWvObtrLWIW8ZtudsnwOeWvAfOvSOxOJm6sLV85qWygq/EBC+J+sDxrmPRom6UpUlhSlKAUpSgFKUoBSlKAUpSgFQW1m1tphzXaXLgEjuoGa1nkhPHxMAcTVY2/wDaexZrNswptd0ciVK+jZyObhEyoGO4OeZHHXlkyh5w3Lr/AL0+rV0qBCcz3W0gwhIzgDTppUXIbsZO0GO3+LkhwqtLOcmUHvuCI+lP6ER0OtYN1d2uHtAABM6ITmpR5mcz4k/yrpxjay3YlKT2q/soOQPVWnpJqJw3Ce3W9d3qdxCkndSoxA03um6BA5zNQU1e5EXmLO3rgBSpQ+ow3Ma6uK/Xx+HWsu8baYAN2sOLT8Fq0YQjj3oyGvifvVjX+0KGklmyT2aMwpz66uoJzA5cfCq0pRJk6mpLWJHFcadfgKIS2PhbQISkcMhr51G0pUlhX22gqIABJJgAcSdAK+BV+9kWAdvddusfR28ETxcPwDyzV0ITzqYxzOxjiK0aFKVSXBtTY3AxZWjbOW/G84eaz8XpoOgFTlcVzX0krKyPzyrUlUm5y3eopSuKkzFaP/thC8aeWjJDi1N66wAAr+JSZA+9FbQ27x33OzccBhxQ7NuNd9QMEfhEq/hrzzZv9m4hY+ooK9DNcmJltE9R/H8O8s6r50XmbFuEBOIwfhuGSk9SNeH2R862b7BLycPXbn4rZ9xvyJ3wRl9oqyz061rHa1YSbW4GiHRJ+6oAnpoPnV29j7/ZYnf2/B5tt9P8J3VHXmv5dK5UeiibipSlSXFKUoBSlKAUpSgFKUoBSlKA8uYVg7SL++tnWkq7NxYSFgkhIcUJClZwQUmdTkazbzYy1VmnfbOfwGeB4GfQVPe0XDTbY8h4DuXjeuUb6U7qgNPspUTx3z5dtVZnJtMreAYdaMse8JSVQkqK1CVDdnegaJOR0qmbR7QOXSs+62D3Ufqrmr8qu2z8JcurVWiVlSR9xY0GWg/WtbXluW3FtnVClJPkSKlEx3OmlKVJcUpSgOUiTFejth8D9ys22iO+e+5+NWo6wIT/AA1qL2WYH7zepWodxiHVdVA/Rp/1Z9Qkit911YeH9jzHX8VqqC8X5fvgc0pSuo8yK4NKpXtT2kNrbdm2YdflII1Sn66hGh4Dx6VWUlFXZvhqEq9VU47s1z7T9pPe7ooQqWWZQnkpU99fmch0SOdU2uTXFfOlJyd2foNGjGjTVOOyNhun3jCZ1KUD1bOevQfOprYvEwjFMMuCYFw2phcxmSmEiTnPaKTnxioL2dPhTLrR4KnyUI/SsVwKYtEqBh2yupTlxCwoTxjMHKqlloz1bSuiwu0vNNuoMpcQlaTzCgCD6Gu+pLilKUApSlAKUpQClKUApSlAaz9vFhNkzdgd60fQuYHwqISoTqJVuenpV0qBAI0OYrb+1eF+9Wdxb8XWlpHRRSd0+SoPlWjNlrgrtW5kKQNxQOoKTEHrEVDM5kbiK+xxJheiXkFtXUzl89yqzt7a7l0VcHEpV5/Cfynzqz7esnsEPJ+JlwKnkDl/7btYG3yA6wxcJ0P5LSFCfT50QjwUSlKVJoK5FcVN7G4R73eMsx3SreXl9ROap8QI8SKlK+hWc1CLk9lqbk9l+B+62SSr43/pVdAQNxPknOOBUat9cAVzX0Yxyqx+dYis61WVSXLFKUqxiK87e0HGTdXzq57iD2aPwpMT5qlXnW6tusX91sXnQYXu7iPxK7oPlmfKtCbNYWbq6ZYGi1gK/Dqs5fdBrlxErtRR6boNFRjPES8PNmXi2HJt7O33h9NcS8Z1S0O60B+M7yj4J5VAVY9v8RD988U5IbPZIHJKO7l5gnzquVzS30PRUHJwTlu9fnx8Niw7D33Z3SQTk4Cg+OqfmI86sm0LMOPtxlcsb6Y4uNZwAOJSB6CtfMOlCkqTqkgjxBkVsvaV9PYsXMiELQvh3kqyUkeIPyqrLPc2n7D8dFzhbTZWC5blTShIndBlswPq7hCZ+6etbBrzRsJirVti1q/bndYuSbdachBVAgichvbi/KvS9SXFKUoBSlKAUpSgFKUoBSlKAVoTEcN9yxO8tstx0i6aA+ysneEdFZeVb7rV/tosdxVnfCYacLLp+44MiegUP91GRJXRT8bte1t3URJUhUeIEp/3AVVrQ+8YSpOqmpH+khQ/2GKu1VPZZIauru2Mbs76U8N0+X2VJ9KqjKOxrulZeKWhaecbP1VEeU5H0rEqxsBW3vYng8IdulDNR7NB6DNZ8CYH8NajQkkgDUmBXpnZvCxa2rLAAG4gBUcVHNZ81Emt6Ebyv2Pi9cxHo8PkW8votyTpSldp4wVxXNKA1R7b8RP93thEZuqzz4pTly+L964Ow9h7jZP4m6IWUFFuCRnvQAvzVlzgK5itn4ts5aXS0OPsJcWiN0mdAZAVB7yZ+qqRmcs61j7Zcf7R1Nog91rvL6rIyH8Kf/Y8q5akcrc38D0vT8Qq9OGEpq3M37r8eOxrdR51819oQVEAAknIAak8gKt+CbFKI37mUpGfZp+I+MaeAk58K5T07aRVrCwdeVutoKj04eJ0A8a2phbjaUNWy1ILqWkhTcgkQkTI0qPsEPuJCGG/dLcaEp+kV4JPwz9oyeOdTGH4a2yCEJzVmpRzUo6ypRzJn86q2ZydzXeKN+7PPoTI3HEPNwDAzyGWgAWBMjNIr15aPBaELBBCkhQIMgyAZB5V5F27eCrpW6qYSlKoPEag+degtlvaNhQtGEm8bSpDTaFBQUkhSUJBEKSJE8RlVjRbF+pVeZ25wtQkX9rB+08hJ9FEGpJnGrZYSU3DKgqN2HEmZ0iDnNCTPpXANc0ApSlAKUpQClKUAqE20wUXtjcW0CXGzuzwWO8g+SgKm6UB572dvC9btrPxRuqnXeTkZ9J86h8VHY4jbu6B4FtXU6CfVP8ApqwYla+6Yre20QlxQuWuoXG/HQKyA+6daiNt7cm37RPxNLSsEeMH858qryZWtKxWvaHZbj6XBo4nPxTkflFVStkbYNC4skvJ1TuuDwIAV+c+Va3qUXjsWj2b4Z7xiDAjutntVeCMx6qgedeha1n7E8I3WnrpQzcIbRlnupzUZ5FRA/grZtd9CNo37njeuV/SYnKtoq3x5FKUrY+MKVi4jftMNlx5aUIGqlH5dT0Fa8xLbi5vCW8OQW2xkq4cGf8AAMwPmfCqTqRhudmEwNbEv1Fp3exc9otqbWyTL7neOaW05qV5cB1MCtL22zL104t56WkKUpZK81QTOh6cTUmtdtZqk713dqOZ+JW9zOu6fVVdhwm8vDNyvsWv8pGp8eHrPgK4alVzPXYDARwkXZ3b3f2RiJxS1tPo7NvtnTlv6yfEDPwTlUns1jD6nVsXQ3XIC0CAMjmU5cgR1yM6VJW9lbWTZWAlCQO8s5k+epPQVUNobe5u3EvtMrCMkNnRREkhZGoSSdTkKyO/Rl2xPE2rdO86oDkOJ8Bxqq3OKXV4CW/7vbCd5xRiRxz48oT61jPtsW6iu5Ubq61KJlKMp7x6fscajrnHEvJUp8KWRk2yklLacviMGTHL50sTGJ03btsgbjCA4UiVOuSN7XJCJED5/nXNjdOvK3W7dhRj/LQPmaysAsLAp37h8EgZt94R5xKj+H512tYOzePRbAMtoyJUolSuqUEzHpr5UuaZTreuyhwNJYtH1cezaJz4iRA9Kz7kFCN9/DGw3lJSoJI9M/LKsTHsHt7Mdy4c7b6qUx6mCCkR18qjmkXl8Ylbu4OJgDzMDeM+PkKBxWxM2OLYcDIbeYJEEoWsZTzSqT6VZMLulK3fdcVugUgwn3gqAkHVtX5RVPsFqw9QL9pvKJO6oq0jXd1HHWu1q0/tF8lltDDaPiUB3s5gkDIqMHTShVxstzYbGMYw1G5iRWB9V1lBk56qjejzrOZ27xtuN5Nm8BrktCj0kHdEeHCo61Y7NCUbylboiVGSepPOu2lzLOyftvatdJ/x8MVlGbLyVT9ohJAI8JPjUsx7WbGCXkXNvGpcYUR6t7w0z8qpVVfG9qilRRbIDm5PaKM7ojUAyJPWfXhKZZTbN+4Ztnh1wQGrxhROie0AVrHwqg69ONTqVA5jOvNfvNq9a+8vMoAgzKRMzBCTrmRlUT7OMcetb+2cSpaWHH0tFrfVu7q5TJH1gje3hI1FLlk7nqulKVJY1L7cbLsXLLEQDDayw6QJ7i5KSeg73moVA3bAcQpBzC0lJ8xW1faJgnvuHXLABKygqbA1K0QtAz5qEeBNaY2Tvu2tW1EypI3FZzmnLPqRB86hmc1yYWyJ7S0Ww5q2VtKHQz/M+la4uWShakHVJKT4gxWxmPoMRWn6lyjeH4xr+vqKq+3dn2d0VAZOAKHjorzkT50RMXqb02Rw4W9lbs8UtgqznvK7y4nhvE1L0VrUdjmNsWbZdfWEp0A1KjySNSfy419TSKPzuWetVbSu2/qSFUvab2gNMq7C1T7zcExuoMpT+JQ1I5DSDJEVWr/aC9xQlLYNtaE5qnvrEnj15DIcSajLjEWLIBi0bDj57pOpnP4yMyZ+qI8q5amI4iegwXREvWr/AOv3fkjnErRTh95xW43vsNJOQn6oA/JPKSa60P3V4A3bo92thlvxBI5COHRPWTnWZhmzRWrtr1XauHRB+FPSBkfAZa61K4rjTFsO+rPghOaj4DgPGBXK3dnoYpRWWK+xxguBs2qYbEqOq1an+Q6D5103+PoSrsmUl94/UQchnmVq0SB+41qOQi8vc1E2zB+qPjWOp1Hy10Nfd1et2n92s2t98jQCY6uHUmM4/KoJtdmWzhZJD144lak5hMw031AOqup/QGoLaTHbtYUGWnUMjV3cUCocTvR3U/P8qxcTub1hSXbns15ylClAgdUoSRMcyDHjWPiWJ3Dy0qum3U28yUISQI11Op6k84ihoodzFVjpSjs2G+xSRDiwd5xfMlZA8YEVPYXimFstGEEqjMLb3lqygic0ieUgV23O2du2yE2zecQElMJT4wc/L1rHwmzsnEqfunm1uHvKSDuhM6QkQSdPP1qHsar3GPhFkxevKcX2TTYySygpSo9TEGOvpUbtCzaIVFt2iik95W93BwgZSTPGY5Tw6sbW08reYZDaJ3UjPecOWiRIEdOfM1M4bsItaN51zs1HRO7MfizGfSp21ZG+iI7DNlrm5QXckg5guEyvqMiY6mpC02huLIe7rYb3gO6EkTJyBVuSFE+RPPOuhvE71Dqrdq47WMt8d4DTvbxEgjTU1IWOGt2yS66oKXqVq4E8p1M8dTWVSoo6PXsj6GB6dUxLzL1YreT2X3MVrC1vqL94rrukxA6/ZHQedZOyNsv3hS7feTbCQrfOSzB+ERqDn055xXfaYc5fELcBbtwZSn6znU8h+xzq3MtJQkJSkJSMgAIA8BSClvL5GXUK+GSVHDx0W8nu35L3H3SoPaDaZq27o77n2AdPxHh4a1X7DaW/cSVJQ0oTqRHkO8K1sz5WV7ndtdi6y6bZSiy1ElQBJcBAyED4dR5Z8qwLdCHU7yiWbJswftOH7IjMn/nwz39pLiIeskrSNeInnmFCodlartfaOQEI7qW0iEjoBwH51OyL6JXMm4Wq7KSR2dujJpocuZ69f+a6cdUUIQpBKSlYKSnIggEggjQiKlBXzhOz9xir4trZMoQQXXT8KNRJPHjAGZg8ATVE7szi3KR6spSlaHQK88PWIscVvbPRC1duyIgbqu9up8Ad3/8AM16HrUntzsOyXZYikf4a+xdIH1FSUkkaAd4Z8VjzMhq6KPtkyQ2i4SO+wsL/AIZG8PDT5107ZWabi0DyRJQAtJ+6Y3h4Rn/DViuGUuIUhWaVAg+BEVUcNxhq3YdtrkkltSmwmDK0qnThETxiIqpmiyq9p6PdWUsoU7drQElMHdSsd0lXFUnvADhqRVVu0kuB7EFquLhUFFukzGeQIGQHQZa61xshhD/ZOuIPZFzdDZUJITMlWg+roePTI1aMKwZpiSkFSz8Ti81Hz4DoK0nUctzmoYOjh23TWr558PAxsLZulqS48oNJE7rCOUQN88fAch4VB7JobRcXi3N0KbWe+dEjeWFQTzyq1YnibVujfdVA4DiegHGqRg2AqvH1vuJUhha1Lg5FcqkJHGM/iHLLpmdK2ZNuYvcXZKLNO63oX1iP9AjX5+FZmD7NNMnfVLrupcXnnzAMweutSyihpE91CEDwAAqtrfexCUtbzVtmFOH4nOaUjgNf15VFyYpy0RkXWMuPudjZwY+N+JSkfd4FX76it3Nvc2LwSy8lxx3UBMrPVQIJE668DyrqXaP27/u9pcLcVJJSjIAx9aTukxqeEDwGWzgOI26y8goWs/EZCiRqZ3wOWZBmhtGNtgnBr/tRcONIdXrurUDGc5AEARwHWvu72yuFpU2hndXopSSVRwMCMs+pqPxLam6fZUgpCQD9IpAOYOQSTJgEz46c5m8D2ksWGd1CVIUBmCmVLPPeGR84ijvyiya4ZH4NiGHstqDrS1Ox3u0QDvEZ7o1Az5xpnUNcIS+veQhKS4d1tlvXWJUdB+vQZ1kXTz2IPDKVk9xIjdQjIkqV+856Cpy72StmbfeeeKFjVY0KvspQc1eUHKcqnREas6WtjHG2w6bgNuIG90SNfiByjOTpWNZ317dJLRd+iBhTgEEjkDAJn/muMKRcXSAh11Zt0nIHVZGgnXdHUkcukzc3Qb3WWUbziskIGg6q5J4/uawqVXfLHV/Q+1gemwdP/JxLy0185fj68dz4AZtGwADJyAGalnl1/LOszDcDW4oPXcSM0Mz3URxVnCj++gy8FwMNHtXT2j5GauCfuoHAdawdurxSW22EGC+rdJ6CJHmSPKamnSy6vV9zkx/VJYq1GistNbJc+P79z7u9qwVFu2bLyh9aYSPPiPQcqgcUvMSXKTKRyagDTnM/Op2xs0NICEDIfM8z1rIrCWKd/VWh97D/AMXpejXpZPN7rW/6ilMKaQ24hxBQ9uqzXxkHQnT9eZqSwG4bRbplaRmqZMZzPrFfG0RS5cMtiCUklfQSDB8gT51ELsUOOlLM7g+JRMj+HL/mu2nNuKkzy2Pw0KFedKMrpPf9+RJ3mJl+WmfhOSlnlxAHWsq0tktp3U/8nma5trdLaQlIgfn1NS+yuzb+JvllklDSD9O/wSPsI5uH5VDbkz5/taR2Gy2zD+KPFlk7jKP8d+Mk/cR9pZ5cK9BbL7O2+H26be3RuoTmSfiWritZ4qPyyAgACu7AsGYs2EW7CAhtAyHEnipR4qPE1IVZKxvGKirIUpSpLCoja7BE3tm/aqgdqggE6BQzQryWAfKpelAeetnX1Lt0b/xoltY5KQd0g9cqhNqbbsrhu7DPapghxJExAyVoYgcfuirP7U/+l3briEAovPpWxoEuiEvb0Z591fUqNUIXt6/P95QlShk2lQGR1EAcuc1RtR1ZajhqlWdqauXfCMSTctJdQCAZBB1BBggx6+BFRuIbQyvsbVPbPcT9RHVR4/vOcq14pbzJLRWtsT3kpJjOATAIByFXfZ3GsPaQG21FsmJLggqPNShI+cVJlOm4NprXsZmHbOJCu1uVdu8YzUO6nolP78BUpieINsNlxwwB6k8ABxNdlvdtuZoWlX4VA/lVSxNF0m77Z63LzSJ7JKDITn3VQJlXOR+WUFErvU7Lphd0kv3SyxapEpbB7xHBSupygQdcuZqth2zjpatFPJSokgb5EJ5rKYA/rGdWDFbC9vWy4pPZpTm2znKuZM8eU+g4/eF3xsmd0WT3amN5RGSjwlQGQ5Jj85pqbrLsjAvMMfw36VFwiVQndjNXE90gggc+tfGL7WruEIaEtpIAdUBr9qBPw9Jzrps8VYddW9e761R3EJHd8Nfl4kyakNmMBZuvpFlIQkkJZSrMCdVnX+fQZU21ZbfREtbY3ZWlt9AoL5JGSlK5qkSPGIGg5VSHVO3b8hIK1nJKRAHLyA4nlV9vNi7VclIU2SMt05DrBmq2O3wp3RtaXB5kDl9ZPzFRFrgmSfOx94rgSrFtDyLghzIEDieO7zSOII/lXxh1s9eLD1ypSkp+EEQFeAEAJ5kDOp1jAlXgD14Vgn4GgY3EzlPU+vPpy/smUCbV5aD9lZlJ+WXoaiak42T1NsJXw9OspVotxXB0314reDDACnlaDggfaVyAHD+kzmC4Mi3T9txXxuHVR5dE9K+cAwgW6MzvOrzcXzPLPgP619Y/cPoaJt0b7hIHPdHFUcf61WnTUFZE9S6lUxtS70itlwvyfOOY61aplZlZ+FA1PjyHU1rvEMQubtYWQox8ISDCdNOuWtZCMNukrLr1s46TrIJz55TNSX9uJRAcbcaPJSf2flW6SOD2djAZvr9P1VK/Ej9muL3G7sAJUkN72QITBPgVEx/WpN7HWUo3grePBI1+eg61Xyt27czyA9Ej9TVHSp72O2PU8YouLqO3iztbtipSm21bxP8Aiu/mlPMTx4+FTdtbpQkJSIH59TXFuwltO6nID9kmpbY/ZZ/FnShpRbtUGHX41P8Alt81R6DM8AqPaPnNuoxsns4/ij5aZJQyg/TPxkkfYRzWf616JwHBWLNhFvboCG0DIcSeKlHio8TTAcGYs2EW9ugIbQMhxJ4qUeKjxNSFXSsbRioqyFKUqSwpSlAKUpQGtPb7hSnsNDiQT2DqXFQJO4QpKj4CQT4dK0neYUx7r2jOZSN4LnM5jenkY4cK9ZvspWlSFpCkqBSpKgCCCIIIORBHCtabQ+xSxd312y3bZage6lUtk56pVnE8AoCOFUnFu1mdeFxFOlGcZwUsytflPuv34nn1lsIbQ5uhSlLIG9MZeY486yHWXTmbVJE57gM/7TWJdpUghh1KkKaWpK0nUZiR4jOsq9w9CE9ow6VAZKAOYHPLh5Vexwv3mM40lOam3W+uv5gH51k2uKPNx2V0oZRCt6Ogg7yaxGcYfTo6rzz/APaa7zjalf4jTS/FOfrSxNmT9ltddJ+NtDw5oOf+2QP9NS1vtvbkwtLjZ6pkcORn5VRy/bL1aWg80Kn5Krr99KT3VqWniHEiPST8oqLFctzZgvbK4gFbK50ConjoFQaxbnZC3V3mt9lWoU2o/kf0iq1/Z7LiQrcGYBykajpXyjC9yS0642fuq/lB+dVuiimu5PP/ANpWw7pTdJ6pO8PIEE+prvwjAlqc95u4W8YKU/VbA0AGkj5a5nOoNu6vkRu3O8BwWkGY4SQTn41kt7SXyfiaaWPuyD+flpTTgu6jatcutKqKNtFD/EtVjLUGfzSIHnXe1tzbGN5LqfFII+Rn5UsUyss9Rm0GLotWiswVHJCeZ/kNT/WsRG2FmR/iEdChX6A1Q7/FVm4LxUl057phW6BnG6lWYjWKlItGJ3XD1wEhS33e1cPdbClTmdSAcp0AA/pZkXQsLYC5Up11zvBpR3o6ZzA5nnppUBhGKMsDtYL10uYkZIkxrqVHp4Zccm2tlqWXnlbzqs/w9B+8qN2Jk7bkYjCnVHtButqUSd0SN2eUaeHDKpi2YQ0iBAA1J49TXY+8lCSpRgCp7YPYG4xZYef3mbJJEZQp3jCOkar0EwJMxXWRms0/Aw9itlX8YeKUy3Ztn6V2M1cezRORWR5JBk8En0hhGFs2rKGGEBDbYhKR8yTqSTmScySSa+sMw9q3aSyy2lttAhKECAOJ8ycydSSTWVWiVjdJJWQpSlCRSlKAUpSgFKUoBSlKAwr/AAm3fEPMtOD76Eq4RxHLKq1iPstwh7NVmhB/8ZUjhGiCB8quVKA1Pf8AsHsFD6J+4bMDUpUNcyQUg6Zaiq1iPsBfEli8bXrAcQpP4RKSrzMCt+0oDzQ77L8TtVBXuSXt0zvMvTyz3VGT6VXNo3d1sodt3WXTEBxspOqSdQDEH5ivXVYOMYPb3bfZ3DKHUTIStIMGCJHIwSJHM1NyuVXueVcGeCmk5iRkfUx8q7cSuOzbUoa6DxNb4v8A2Q4Q6Z93LZkZtuLHCI3SSkc8hVbxD2DWykwzeXCP/sCViZ1hO5w/fCqZdSnotbmpWGbspCpbzAMGf0FfFzePMlIdQndJjeSfWtjuexC9bnsMQQYHdC0KSD4gFYGfjVZ2z9nmLW7O+6lt5CVCSxKlCQQCRugxw04irWiTk1MChFRNpjTe6AokEAA5fyrKRijJ+uPOR+YrKzMHBrg7lWjZ1Qn/AEiutWGsn/tjyy/KuRftf5ifWu03CInfTHPeEetNSPWRHNW6UXICQACgmPPrWfc3ARGpUowlIzKjwAFS2zWxl7f3AcZQAyER2zkhGue4QCVnonLgSK3Xsd7PrWwhyO2uYgvODMdG06NpnlnnmTVst9zZQcrNlE2D9ky3VJusTTABBbtZy4wXvz3R58U1uhtsJASkAAAAACAANAANBX1SrmyVhSlKAUpSgFKUoBSlKAUpSgFKUoBSlKAUpSgFKUoBSlKAUpSgPh5pKxuqSFDkRI9DUZd7MWLp3nbO2cUBAK2G1GMzElOkk+tc0oDUW3OBWjdrdKRbMIUkK3SlpAI73AgZVT/YbZNO4olLraHEhtagFpCgFDdhQBGo4GlKA9RUpSgFKUoBSlKAUpSgFKUoD//Z"/>
          <p:cNvSpPr>
            <a:spLocks noChangeAspect="1" noChangeArrowheads="1"/>
          </p:cNvSpPr>
          <p:nvPr/>
        </p:nvSpPr>
        <p:spPr bwMode="auto">
          <a:xfrm>
            <a:off x="307975" y="-1798638"/>
            <a:ext cx="46672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8790" name="Picture 6" descr="http://clipartion.com/wp-content/uploads/2015/11/funmozar-computer-clip-ar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" y="4941168"/>
            <a:ext cx="2411004" cy="18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051720" y="5589240"/>
            <a:ext cx="720080" cy="14401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15816" y="506883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Disk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3848" y="5445224"/>
            <a:ext cx="396044" cy="2160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996451" y="5561382"/>
            <a:ext cx="396044" cy="2160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8792" y="5661248"/>
            <a:ext cx="396044" cy="21602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 bwMode="auto">
          <a:xfrm flipV="1">
            <a:off x="3401870" y="5085184"/>
            <a:ext cx="1674186" cy="5760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92080" y="2852936"/>
            <a:ext cx="2596518" cy="3600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Definition of the data file</a:t>
            </a:r>
            <a:r>
              <a:rPr kumimoji="0" lang="en-GB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81098"/>
              </p:ext>
            </p:extLst>
          </p:nvPr>
        </p:nvGraphicFramePr>
        <p:xfrm>
          <a:off x="5220072" y="3284984"/>
          <a:ext cx="3600400" cy="288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Stock-No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Re-order-level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Unit-cost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stCxn id="9" idx="0"/>
            <a:endCxn id="18" idx="1"/>
          </p:cNvCxnSpPr>
          <p:nvPr/>
        </p:nvCxnSpPr>
        <p:spPr bwMode="auto">
          <a:xfrm flipV="1">
            <a:off x="3401870" y="3429000"/>
            <a:ext cx="1818202" cy="20162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508104" y="4375712"/>
            <a:ext cx="1512168" cy="32403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Data file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392495" y="3320988"/>
            <a:ext cx="243401" cy="154817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294836" y="3284984"/>
            <a:ext cx="9441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058374" y="2636912"/>
            <a:ext cx="9441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/>
          <p:cNvCxnSpPr>
            <a:endCxn id="17" idx="1"/>
          </p:cNvCxnSpPr>
          <p:nvPr/>
        </p:nvCxnSpPr>
        <p:spPr bwMode="auto">
          <a:xfrm>
            <a:off x="2641600" y="2690918"/>
            <a:ext cx="2650480" cy="3420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File-based systems (2)</a:t>
            </a:r>
          </a:p>
        </p:txBody>
      </p:sp>
      <p:graphicFrame>
        <p:nvGraphicFramePr>
          <p:cNvPr id="10752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479550"/>
          <a:ext cx="6999288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3" imgW="5080000" imgH="2908300" progId="Word.Picture.8">
                  <p:embed/>
                </p:oleObj>
              </mc:Choice>
              <mc:Fallback>
                <p:oleObj name="Picture" r:id="rId3" imgW="5080000" imgH="2908300" progId="Word.Picture.8">
                  <p:embed/>
                  <p:pic>
                    <p:nvPicPr>
                      <p:cNvPr id="107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79550"/>
                        <a:ext cx="6999288" cy="4006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/>
          <p:cNvSpPr>
            <a:spLocks noGrp="1"/>
          </p:cNvSpPr>
          <p:nvPr>
            <p:ph/>
          </p:nvPr>
        </p:nvSpPr>
        <p:spPr>
          <a:xfrm>
            <a:off x="676275" y="1557339"/>
            <a:ext cx="7848600" cy="1295598"/>
          </a:xfrm>
        </p:spPr>
        <p:txBody>
          <a:bodyPr/>
          <a:lstStyle/>
          <a:p>
            <a:r>
              <a:rPr lang="en-GB" dirty="0"/>
              <a:t>Assume that Company X needs an application which uses some data files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81000"/>
            <a:ext cx="7848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of the separate file-based approach</a:t>
            </a:r>
          </a:p>
        </p:txBody>
      </p:sp>
      <p:grpSp>
        <p:nvGrpSpPr>
          <p:cNvPr id="109604" name="Group 36"/>
          <p:cNvGrpSpPr>
            <a:grpSpLocks/>
          </p:cNvGrpSpPr>
          <p:nvPr/>
        </p:nvGrpSpPr>
        <p:grpSpPr bwMode="auto">
          <a:xfrm>
            <a:off x="2445829" y="3154901"/>
            <a:ext cx="6480152" cy="2687638"/>
            <a:chOff x="917" y="2219"/>
            <a:chExt cx="3864" cy="1362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4051" y="3249"/>
              <a:ext cx="730" cy="332"/>
            </a:xfrm>
            <a:prstGeom prst="rect">
              <a:avLst/>
            </a:prstGeom>
            <a:solidFill>
              <a:schemeClr val="hlink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917" y="3239"/>
              <a:ext cx="687" cy="332"/>
            </a:xfrm>
            <a:prstGeom prst="rect">
              <a:avLst/>
            </a:prstGeom>
            <a:solidFill>
              <a:srgbClr val="008073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2419" y="3239"/>
              <a:ext cx="688" cy="332"/>
            </a:xfrm>
            <a:prstGeom prst="rect">
              <a:avLst/>
            </a:prstGeom>
            <a:solidFill>
              <a:schemeClr val="accent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2202" y="2219"/>
              <a:ext cx="1195" cy="332"/>
            </a:xfrm>
            <a:prstGeom prst="rect">
              <a:avLst/>
            </a:prstGeom>
            <a:solidFill>
              <a:srgbClr val="FF000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2496" y="2322"/>
              <a:ext cx="611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1400" b="1" dirty="0">
                  <a:solidFill>
                    <a:srgbClr val="000000"/>
                  </a:solidFill>
                  <a:latin typeface="Helvetica" charset="0"/>
                </a:rPr>
                <a:t>Application</a:t>
              </a:r>
              <a:endParaRPr lang="en-GB" sz="1400" b="1" dirty="0"/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066" y="3366"/>
              <a:ext cx="325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Stock data</a:t>
              </a:r>
              <a:endParaRPr lang="en-GB" dirty="0"/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2535" y="3366"/>
              <a:ext cx="394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Order details</a:t>
              </a:r>
              <a:endParaRPr lang="en-GB" dirty="0"/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4159" y="3377"/>
              <a:ext cx="451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GB" sz="900" dirty="0">
                  <a:solidFill>
                    <a:srgbClr val="000000"/>
                  </a:solidFill>
                  <a:latin typeface="Helvetica" charset="0"/>
                </a:rPr>
                <a:t>Customer data</a:t>
              </a:r>
              <a:endParaRPr lang="en-GB" dirty="0"/>
            </a:p>
          </p:txBody>
        </p:sp>
        <p:grpSp>
          <p:nvGrpSpPr>
            <p:cNvPr id="109582" name="Group 14"/>
            <p:cNvGrpSpPr>
              <a:grpSpLocks/>
            </p:cNvGrpSpPr>
            <p:nvPr/>
          </p:nvGrpSpPr>
          <p:grpSpPr bwMode="auto">
            <a:xfrm>
              <a:off x="2752" y="2556"/>
              <a:ext cx="85" cy="684"/>
              <a:chOff x="2752" y="2556"/>
              <a:chExt cx="85" cy="684"/>
            </a:xfrm>
          </p:grpSpPr>
          <p:sp>
            <p:nvSpPr>
              <p:cNvPr id="109583" name="Freeform 15"/>
              <p:cNvSpPr>
                <a:spLocks/>
              </p:cNvSpPr>
              <p:nvPr/>
            </p:nvSpPr>
            <p:spPr bwMode="auto">
              <a:xfrm>
                <a:off x="2752" y="3174"/>
                <a:ext cx="85" cy="66"/>
              </a:xfrm>
              <a:custGeom>
                <a:avLst/>
                <a:gdLst/>
                <a:ahLst/>
                <a:cxnLst>
                  <a:cxn ang="0">
                    <a:pos x="43" y="66"/>
                  </a:cxn>
                  <a:cxn ang="0">
                    <a:pos x="0" y="0"/>
                  </a:cxn>
                  <a:cxn ang="0">
                    <a:pos x="85" y="0"/>
                  </a:cxn>
                  <a:cxn ang="0">
                    <a:pos x="43" y="66"/>
                  </a:cxn>
                </a:cxnLst>
                <a:rect l="0" t="0" r="r" b="b"/>
                <a:pathLst>
                  <a:path w="85" h="66">
                    <a:moveTo>
                      <a:pt x="43" y="66"/>
                    </a:moveTo>
                    <a:lnTo>
                      <a:pt x="0" y="0"/>
                    </a:lnTo>
                    <a:lnTo>
                      <a:pt x="85" y="0"/>
                    </a:lnTo>
                    <a:lnTo>
                      <a:pt x="43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84" name="Freeform 16"/>
              <p:cNvSpPr>
                <a:spLocks/>
              </p:cNvSpPr>
              <p:nvPr/>
            </p:nvSpPr>
            <p:spPr bwMode="auto">
              <a:xfrm>
                <a:off x="2752" y="2556"/>
                <a:ext cx="85" cy="66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85" y="66"/>
                  </a:cxn>
                  <a:cxn ang="0">
                    <a:pos x="0" y="66"/>
                  </a:cxn>
                  <a:cxn ang="0">
                    <a:pos x="43" y="0"/>
                  </a:cxn>
                </a:cxnLst>
                <a:rect l="0" t="0" r="r" b="b"/>
                <a:pathLst>
                  <a:path w="85" h="66">
                    <a:moveTo>
                      <a:pt x="43" y="0"/>
                    </a:moveTo>
                    <a:lnTo>
                      <a:pt x="85" y="66"/>
                    </a:lnTo>
                    <a:lnTo>
                      <a:pt x="0" y="66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85" name="Line 17"/>
              <p:cNvSpPr>
                <a:spLocks noChangeShapeType="1"/>
              </p:cNvSpPr>
              <p:nvPr/>
            </p:nvSpPr>
            <p:spPr bwMode="auto">
              <a:xfrm>
                <a:off x="2795" y="2568"/>
                <a:ext cx="1" cy="65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590" name="Group 22"/>
            <p:cNvGrpSpPr>
              <a:grpSpLocks/>
            </p:cNvGrpSpPr>
            <p:nvPr/>
          </p:nvGrpSpPr>
          <p:grpSpPr bwMode="auto">
            <a:xfrm>
              <a:off x="2869" y="2556"/>
              <a:ext cx="1632" cy="726"/>
              <a:chOff x="2869" y="2556"/>
              <a:chExt cx="1632" cy="726"/>
            </a:xfrm>
          </p:grpSpPr>
          <p:sp>
            <p:nvSpPr>
              <p:cNvPr id="109591" name="Freeform 23"/>
              <p:cNvSpPr>
                <a:spLocks/>
              </p:cNvSpPr>
              <p:nvPr/>
            </p:nvSpPr>
            <p:spPr bwMode="auto">
              <a:xfrm>
                <a:off x="2869" y="2556"/>
                <a:ext cx="117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7" y="12"/>
                  </a:cxn>
                  <a:cxn ang="0">
                    <a:pos x="64" y="60"/>
                  </a:cxn>
                  <a:cxn ang="0">
                    <a:pos x="0" y="0"/>
                  </a:cxn>
                </a:cxnLst>
                <a:rect l="0" t="0" r="r" b="b"/>
                <a:pathLst>
                  <a:path w="117" h="60">
                    <a:moveTo>
                      <a:pt x="0" y="0"/>
                    </a:moveTo>
                    <a:lnTo>
                      <a:pt x="117" y="12"/>
                    </a:lnTo>
                    <a:lnTo>
                      <a:pt x="64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384" y="3222"/>
                <a:ext cx="117" cy="60"/>
              </a:xfrm>
              <a:custGeom>
                <a:avLst/>
                <a:gdLst/>
                <a:ahLst/>
                <a:cxnLst>
                  <a:cxn ang="0">
                    <a:pos x="117" y="60"/>
                  </a:cxn>
                  <a:cxn ang="0">
                    <a:pos x="0" y="48"/>
                  </a:cxn>
                  <a:cxn ang="0">
                    <a:pos x="53" y="0"/>
                  </a:cxn>
                  <a:cxn ang="0">
                    <a:pos x="117" y="60"/>
                  </a:cxn>
                </a:cxnLst>
                <a:rect l="0" t="0" r="r" b="b"/>
                <a:pathLst>
                  <a:path w="117" h="60">
                    <a:moveTo>
                      <a:pt x="117" y="60"/>
                    </a:moveTo>
                    <a:lnTo>
                      <a:pt x="0" y="48"/>
                    </a:lnTo>
                    <a:lnTo>
                      <a:pt x="53" y="0"/>
                    </a:lnTo>
                    <a:lnTo>
                      <a:pt x="117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93" name="Line 25"/>
              <p:cNvSpPr>
                <a:spLocks noChangeShapeType="1"/>
              </p:cNvSpPr>
              <p:nvPr/>
            </p:nvSpPr>
            <p:spPr bwMode="auto">
              <a:xfrm>
                <a:off x="2880" y="2562"/>
                <a:ext cx="1536" cy="6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9600" name="Group 32"/>
            <p:cNvGrpSpPr>
              <a:grpSpLocks/>
            </p:cNvGrpSpPr>
            <p:nvPr/>
          </p:nvGrpSpPr>
          <p:grpSpPr bwMode="auto">
            <a:xfrm>
              <a:off x="1229" y="2556"/>
              <a:ext cx="1544" cy="711"/>
              <a:chOff x="1229" y="2556"/>
              <a:chExt cx="1544" cy="711"/>
            </a:xfrm>
          </p:grpSpPr>
          <p:sp>
            <p:nvSpPr>
              <p:cNvPr id="109601" name="Freeform 33"/>
              <p:cNvSpPr>
                <a:spLocks/>
              </p:cNvSpPr>
              <p:nvPr/>
            </p:nvSpPr>
            <p:spPr bwMode="auto">
              <a:xfrm>
                <a:off x="1229" y="3207"/>
                <a:ext cx="118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64" y="0"/>
                  </a:cxn>
                  <a:cxn ang="0">
                    <a:pos x="118" y="48"/>
                  </a:cxn>
                  <a:cxn ang="0">
                    <a:pos x="0" y="60"/>
                  </a:cxn>
                </a:cxnLst>
                <a:rect l="0" t="0" r="r" b="b"/>
                <a:pathLst>
                  <a:path w="118" h="60">
                    <a:moveTo>
                      <a:pt x="0" y="60"/>
                    </a:moveTo>
                    <a:lnTo>
                      <a:pt x="64" y="0"/>
                    </a:lnTo>
                    <a:lnTo>
                      <a:pt x="118" y="4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02" name="Freeform 34"/>
              <p:cNvSpPr>
                <a:spLocks/>
              </p:cNvSpPr>
              <p:nvPr/>
            </p:nvSpPr>
            <p:spPr bwMode="auto">
              <a:xfrm>
                <a:off x="2656" y="2556"/>
                <a:ext cx="117" cy="60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53" y="60"/>
                  </a:cxn>
                  <a:cxn ang="0">
                    <a:pos x="0" y="12"/>
                  </a:cxn>
                  <a:cxn ang="0">
                    <a:pos x="117" y="0"/>
                  </a:cxn>
                </a:cxnLst>
                <a:rect l="0" t="0" r="r" b="b"/>
                <a:pathLst>
                  <a:path w="117" h="60">
                    <a:moveTo>
                      <a:pt x="117" y="0"/>
                    </a:moveTo>
                    <a:lnTo>
                      <a:pt x="53" y="60"/>
                    </a:lnTo>
                    <a:lnTo>
                      <a:pt x="0" y="12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03" name="Line 35"/>
              <p:cNvSpPr>
                <a:spLocks noChangeShapeType="1"/>
              </p:cNvSpPr>
              <p:nvPr/>
            </p:nvSpPr>
            <p:spPr bwMode="auto">
              <a:xfrm flipH="1">
                <a:off x="1303" y="2562"/>
                <a:ext cx="1449" cy="68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43473"/>
              </p:ext>
            </p:extLst>
          </p:nvPr>
        </p:nvGraphicFramePr>
        <p:xfrm>
          <a:off x="179512" y="4657305"/>
          <a:ext cx="2092621" cy="11852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771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Apple Keyboard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£15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63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2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Microsoft Keyboard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£5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7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..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</a:rPr>
                        <a:t>..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01702"/>
              </p:ext>
            </p:extLst>
          </p:nvPr>
        </p:nvGraphicFramePr>
        <p:xfrm>
          <a:off x="179512" y="3320693"/>
          <a:ext cx="3600400" cy="288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Stock-No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Re-order-level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Unit-cost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Flowchart: Magnetic Disk 46"/>
          <p:cNvSpPr/>
          <p:nvPr/>
        </p:nvSpPr>
        <p:spPr bwMode="auto">
          <a:xfrm>
            <a:off x="5081409" y="5993904"/>
            <a:ext cx="792088" cy="864096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2400" dirty="0"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17413" y="599390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Disk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41449" y="6353944"/>
            <a:ext cx="396044" cy="21602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d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234052" y="6470102"/>
            <a:ext cx="396044" cy="21602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136393" y="6569968"/>
            <a:ext cx="396044" cy="216024"/>
          </a:xfrm>
          <a:prstGeom prst="rect">
            <a:avLst/>
          </a:prstGeom>
          <a:solidFill>
            <a:srgbClr val="008073"/>
          </a:solidFill>
          <a:ln w="9525" cap="flat" cmpd="sng" algn="ctr">
            <a:solidFill>
              <a:srgbClr val="0080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{F764A2C2-201C-6E40-9E9D-2C9587F01CE0}tf10001120</Template>
  <TotalTime>13023</TotalTime>
  <Words>1674</Words>
  <Application>Microsoft Macintosh PowerPoint</Application>
  <PresentationFormat>On-screen Show (4:3)</PresentationFormat>
  <Paragraphs>385</Paragraphs>
  <Slides>40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Courier</vt:lpstr>
      <vt:lpstr>Gill Sans MT</vt:lpstr>
      <vt:lpstr>Helvetica</vt:lpstr>
      <vt:lpstr>Times</vt:lpstr>
      <vt:lpstr>Times New Roman</vt:lpstr>
      <vt:lpstr>Wingdings</vt:lpstr>
      <vt:lpstr>Parcel</vt:lpstr>
      <vt:lpstr>Picture</vt:lpstr>
      <vt:lpstr>  Lecture 1 – Introduction to Databases</vt:lpstr>
      <vt:lpstr>This lecture</vt:lpstr>
      <vt:lpstr>Why study Databases?</vt:lpstr>
      <vt:lpstr>Introduction to databases</vt:lpstr>
      <vt:lpstr>What is a Database?</vt:lpstr>
      <vt:lpstr>Examples of database applications</vt:lpstr>
      <vt:lpstr>File-based systems</vt:lpstr>
      <vt:lpstr>File-based systems (2)</vt:lpstr>
      <vt:lpstr>Problems of the separate file-based approach</vt:lpstr>
      <vt:lpstr>Problems of the separate file-based approach (2)</vt:lpstr>
      <vt:lpstr>Problems of the separate file-based approach (3)</vt:lpstr>
      <vt:lpstr>Problems of the separate file-based approach (4)</vt:lpstr>
      <vt:lpstr>Problems of the separate file-based approach (5)</vt:lpstr>
      <vt:lpstr>Problems of the separate file-based approach (6)</vt:lpstr>
      <vt:lpstr>Problems of the separate file-based approach (7)</vt:lpstr>
      <vt:lpstr>Problems of the separate file-based approach (8)</vt:lpstr>
      <vt:lpstr>Problems of the separate file-based approach (9)</vt:lpstr>
      <vt:lpstr>Solution: The database approach</vt:lpstr>
      <vt:lpstr>The file-based approach</vt:lpstr>
      <vt:lpstr>The database approach</vt:lpstr>
      <vt:lpstr>Why use databases?</vt:lpstr>
      <vt:lpstr>Importance of integration  Example</vt:lpstr>
      <vt:lpstr>Importance of integration (2)</vt:lpstr>
      <vt:lpstr>Importance of integration (3)</vt:lpstr>
      <vt:lpstr>The database approach</vt:lpstr>
      <vt:lpstr>What is a database?</vt:lpstr>
      <vt:lpstr>Database – A better definition</vt:lpstr>
      <vt:lpstr>Database Management System (DBMS)</vt:lpstr>
      <vt:lpstr>Database Management System (DBMS)</vt:lpstr>
      <vt:lpstr>Views</vt:lpstr>
      <vt:lpstr>Views</vt:lpstr>
      <vt:lpstr>Benefits of databases</vt:lpstr>
      <vt:lpstr>(Potential) disadvantages of databases</vt:lpstr>
      <vt:lpstr>History of database systems</vt:lpstr>
      <vt:lpstr>Basic concepts</vt:lpstr>
      <vt:lpstr>Basic concepts</vt:lpstr>
      <vt:lpstr>Tables</vt:lpstr>
      <vt:lpstr>Tables</vt:lpstr>
      <vt:lpstr>How to design database tables</vt:lpstr>
      <vt:lpstr>Summary 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1 – Introduction to Databases</dc:title>
  <dc:subject/>
  <dc:creator/>
  <cp:keywords/>
  <dc:description>
</dc:description>
  <cp:lastModifiedBy>(pg) Liu Liu</cp:lastModifiedBy>
  <cp:revision>223</cp:revision>
  <cp:lastPrinted>2011-02-14T11:13:25Z</cp:lastPrinted>
  <dcterms:created xsi:type="dcterms:W3CDTF">2014-02-03T11:57:54Z</dcterms:created>
  <dcterms:modified xsi:type="dcterms:W3CDTF">2021-07-10T14:04:23Z</dcterms:modified>
  <cp:category/>
</cp:coreProperties>
</file>