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9" r:id="rId1"/>
  </p:sldMasterIdLst>
  <p:notesMasterIdLst>
    <p:notesMasterId r:id="rId44"/>
  </p:notesMasterIdLst>
  <p:handoutMasterIdLst>
    <p:handoutMasterId r:id="rId45"/>
  </p:handoutMasterIdLst>
  <p:sldIdLst>
    <p:sldId id="256" r:id="rId2"/>
    <p:sldId id="304" r:id="rId3"/>
    <p:sldId id="305" r:id="rId4"/>
    <p:sldId id="280" r:id="rId5"/>
    <p:sldId id="278" r:id="rId6"/>
    <p:sldId id="307" r:id="rId7"/>
    <p:sldId id="257" r:id="rId8"/>
    <p:sldId id="282" r:id="rId9"/>
    <p:sldId id="283" r:id="rId10"/>
    <p:sldId id="306" r:id="rId11"/>
    <p:sldId id="313" r:id="rId12"/>
    <p:sldId id="258" r:id="rId13"/>
    <p:sldId id="287" r:id="rId14"/>
    <p:sldId id="259" r:id="rId15"/>
    <p:sldId id="260" r:id="rId16"/>
    <p:sldId id="261" r:id="rId17"/>
    <p:sldId id="289" r:id="rId18"/>
    <p:sldId id="262" r:id="rId19"/>
    <p:sldId id="296" r:id="rId20"/>
    <p:sldId id="264" r:id="rId21"/>
    <p:sldId id="265" r:id="rId22"/>
    <p:sldId id="292" r:id="rId23"/>
    <p:sldId id="266" r:id="rId24"/>
    <p:sldId id="268" r:id="rId25"/>
    <p:sldId id="293" r:id="rId26"/>
    <p:sldId id="270" r:id="rId27"/>
    <p:sldId id="294" r:id="rId28"/>
    <p:sldId id="298" r:id="rId29"/>
    <p:sldId id="271" r:id="rId30"/>
    <p:sldId id="272" r:id="rId31"/>
    <p:sldId id="273" r:id="rId32"/>
    <p:sldId id="301" r:id="rId33"/>
    <p:sldId id="300" r:id="rId34"/>
    <p:sldId id="302" r:id="rId35"/>
    <p:sldId id="316" r:id="rId36"/>
    <p:sldId id="275" r:id="rId37"/>
    <p:sldId id="276" r:id="rId38"/>
    <p:sldId id="277" r:id="rId39"/>
    <p:sldId id="297" r:id="rId40"/>
    <p:sldId id="315" r:id="rId41"/>
    <p:sldId id="310" r:id="rId42"/>
    <p:sldId id="308" r:id="rId43"/>
  </p:sldIdLst>
  <p:sldSz cx="9144000" cy="6858000" type="screen4x3"/>
  <p:notesSz cx="6667500" cy="9801225"/>
  <p:defaultTextStyle>
    <a:defPPr>
      <a:defRPr lang="en-US"/>
    </a:defPPr>
    <a:lvl1pPr algn="ctr" rtl="0" fontAlgn="base">
      <a:spcBef>
        <a:spcPct val="50000"/>
      </a:spcBef>
      <a:spcAft>
        <a:spcPct val="0"/>
      </a:spcAft>
      <a:defRPr sz="2000" kern="1200">
        <a:solidFill>
          <a:schemeClr val="tx1"/>
        </a:solidFill>
        <a:latin typeface="Arial Unicode MS" charset="0"/>
        <a:ea typeface="+mn-ea"/>
        <a:cs typeface="+mn-cs"/>
      </a:defRPr>
    </a:lvl1pPr>
    <a:lvl2pPr marL="457200" algn="ctr" rtl="0" fontAlgn="base">
      <a:spcBef>
        <a:spcPct val="50000"/>
      </a:spcBef>
      <a:spcAft>
        <a:spcPct val="0"/>
      </a:spcAft>
      <a:defRPr sz="2000" kern="1200">
        <a:solidFill>
          <a:schemeClr val="tx1"/>
        </a:solidFill>
        <a:latin typeface="Arial Unicode MS" charset="0"/>
        <a:ea typeface="+mn-ea"/>
        <a:cs typeface="+mn-cs"/>
      </a:defRPr>
    </a:lvl2pPr>
    <a:lvl3pPr marL="914400" algn="ctr" rtl="0" fontAlgn="base">
      <a:spcBef>
        <a:spcPct val="50000"/>
      </a:spcBef>
      <a:spcAft>
        <a:spcPct val="0"/>
      </a:spcAft>
      <a:defRPr sz="2000" kern="1200">
        <a:solidFill>
          <a:schemeClr val="tx1"/>
        </a:solidFill>
        <a:latin typeface="Arial Unicode MS" charset="0"/>
        <a:ea typeface="+mn-ea"/>
        <a:cs typeface="+mn-cs"/>
      </a:defRPr>
    </a:lvl3pPr>
    <a:lvl4pPr marL="1371600" algn="ctr" rtl="0" fontAlgn="base">
      <a:spcBef>
        <a:spcPct val="50000"/>
      </a:spcBef>
      <a:spcAft>
        <a:spcPct val="0"/>
      </a:spcAft>
      <a:defRPr sz="2000" kern="1200">
        <a:solidFill>
          <a:schemeClr val="tx1"/>
        </a:solidFill>
        <a:latin typeface="Arial Unicode MS" charset="0"/>
        <a:ea typeface="+mn-ea"/>
        <a:cs typeface="+mn-cs"/>
      </a:defRPr>
    </a:lvl4pPr>
    <a:lvl5pPr marL="1828800" algn="ctr" rtl="0" fontAlgn="base">
      <a:spcBef>
        <a:spcPct val="50000"/>
      </a:spcBef>
      <a:spcAft>
        <a:spcPct val="0"/>
      </a:spcAft>
      <a:defRPr sz="2000" kern="1200">
        <a:solidFill>
          <a:schemeClr val="tx1"/>
        </a:solidFill>
        <a:latin typeface="Arial Unicode MS" charset="0"/>
        <a:ea typeface="+mn-ea"/>
        <a:cs typeface="+mn-cs"/>
      </a:defRPr>
    </a:lvl5pPr>
    <a:lvl6pPr marL="2286000" algn="l" defTabSz="457200" rtl="0" eaLnBrk="1" latinLnBrk="0" hangingPunct="1">
      <a:defRPr sz="2000" kern="1200">
        <a:solidFill>
          <a:schemeClr val="tx1"/>
        </a:solidFill>
        <a:latin typeface="Arial Unicode MS" charset="0"/>
        <a:ea typeface="+mn-ea"/>
        <a:cs typeface="+mn-cs"/>
      </a:defRPr>
    </a:lvl6pPr>
    <a:lvl7pPr marL="2743200" algn="l" defTabSz="457200" rtl="0" eaLnBrk="1" latinLnBrk="0" hangingPunct="1">
      <a:defRPr sz="2000" kern="1200">
        <a:solidFill>
          <a:schemeClr val="tx1"/>
        </a:solidFill>
        <a:latin typeface="Arial Unicode MS" charset="0"/>
        <a:ea typeface="+mn-ea"/>
        <a:cs typeface="+mn-cs"/>
      </a:defRPr>
    </a:lvl7pPr>
    <a:lvl8pPr marL="3200400" algn="l" defTabSz="457200" rtl="0" eaLnBrk="1" latinLnBrk="0" hangingPunct="1">
      <a:defRPr sz="2000" kern="1200">
        <a:solidFill>
          <a:schemeClr val="tx1"/>
        </a:solidFill>
        <a:latin typeface="Arial Unicode MS" charset="0"/>
        <a:ea typeface="+mn-ea"/>
        <a:cs typeface="+mn-cs"/>
      </a:defRPr>
    </a:lvl8pPr>
    <a:lvl9pPr marL="3657600" algn="l" defTabSz="457200" rtl="0" eaLnBrk="1" latinLnBrk="0" hangingPunct="1">
      <a:defRPr sz="2000" kern="1200">
        <a:solidFill>
          <a:schemeClr val="tx1"/>
        </a:solidFill>
        <a:latin typeface="Arial Unicode MS"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clrMru>
    <a:srgbClr val="FF0000"/>
    <a:srgbClr val="00807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232" autoAdjust="0"/>
    <p:restoredTop sz="94648" autoAdjust="0"/>
  </p:normalViewPr>
  <p:slideViewPr>
    <p:cSldViewPr snapToGrid="0">
      <p:cViewPr varScale="1">
        <p:scale>
          <a:sx n="126" d="100"/>
          <a:sy n="126" d="100"/>
        </p:scale>
        <p:origin x="2736" y="20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58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hdr" sz="quarter"/>
          </p:nvPr>
        </p:nvSpPr>
        <p:spPr bwMode="auto">
          <a:xfrm>
            <a:off x="0" y="0"/>
            <a:ext cx="2889250" cy="490538"/>
          </a:xfrm>
          <a:prstGeom prst="rect">
            <a:avLst/>
          </a:prstGeom>
          <a:noFill/>
          <a:ln w="9525">
            <a:noFill/>
            <a:miter lim="800000"/>
            <a:headEnd/>
            <a:tailEnd/>
          </a:ln>
          <a:effectLst/>
        </p:spPr>
        <p:txBody>
          <a:bodyPr vert="horz" wrap="square" lIns="90319" tIns="45159" rIns="90319" bIns="45159" numCol="1" anchor="t" anchorCtr="0" compatLnSpc="1">
            <a:prstTxWarp prst="textNoShape">
              <a:avLst/>
            </a:prstTxWarp>
          </a:bodyPr>
          <a:lstStyle>
            <a:lvl1pPr algn="l" defTabSz="903288">
              <a:spcBef>
                <a:spcPct val="0"/>
              </a:spcBef>
              <a:defRPr sz="1200">
                <a:latin typeface="Times New Roman" charset="0"/>
              </a:defRPr>
            </a:lvl1pPr>
          </a:lstStyle>
          <a:p>
            <a:endParaRPr lang="en-US"/>
          </a:p>
        </p:txBody>
      </p:sp>
      <p:sp>
        <p:nvSpPr>
          <p:cNvPr id="27651" name="Rectangle 3"/>
          <p:cNvSpPr>
            <a:spLocks noGrp="1" noChangeArrowheads="1"/>
          </p:cNvSpPr>
          <p:nvPr>
            <p:ph type="dt" sz="quarter" idx="1"/>
          </p:nvPr>
        </p:nvSpPr>
        <p:spPr bwMode="auto">
          <a:xfrm>
            <a:off x="3778250" y="0"/>
            <a:ext cx="2889250" cy="490538"/>
          </a:xfrm>
          <a:prstGeom prst="rect">
            <a:avLst/>
          </a:prstGeom>
          <a:noFill/>
          <a:ln w="9525">
            <a:noFill/>
            <a:miter lim="800000"/>
            <a:headEnd/>
            <a:tailEnd/>
          </a:ln>
          <a:effectLst/>
        </p:spPr>
        <p:txBody>
          <a:bodyPr vert="horz" wrap="square" lIns="90319" tIns="45159" rIns="90319" bIns="45159" numCol="1" anchor="t" anchorCtr="0" compatLnSpc="1">
            <a:prstTxWarp prst="textNoShape">
              <a:avLst/>
            </a:prstTxWarp>
          </a:bodyPr>
          <a:lstStyle>
            <a:lvl1pPr algn="r" defTabSz="903288">
              <a:spcBef>
                <a:spcPct val="0"/>
              </a:spcBef>
              <a:defRPr sz="1200">
                <a:latin typeface="Times New Roman" charset="0"/>
              </a:defRPr>
            </a:lvl1pPr>
          </a:lstStyle>
          <a:p>
            <a:endParaRPr lang="en-US"/>
          </a:p>
        </p:txBody>
      </p:sp>
      <p:sp>
        <p:nvSpPr>
          <p:cNvPr id="27652" name="Rectangle 4"/>
          <p:cNvSpPr>
            <a:spLocks noGrp="1" noChangeArrowheads="1"/>
          </p:cNvSpPr>
          <p:nvPr>
            <p:ph type="ftr" sz="quarter" idx="2"/>
          </p:nvPr>
        </p:nvSpPr>
        <p:spPr bwMode="auto">
          <a:xfrm>
            <a:off x="0" y="9310688"/>
            <a:ext cx="2889250" cy="490537"/>
          </a:xfrm>
          <a:prstGeom prst="rect">
            <a:avLst/>
          </a:prstGeom>
          <a:noFill/>
          <a:ln w="9525">
            <a:noFill/>
            <a:miter lim="800000"/>
            <a:headEnd/>
            <a:tailEnd/>
          </a:ln>
          <a:effectLst/>
        </p:spPr>
        <p:txBody>
          <a:bodyPr vert="horz" wrap="square" lIns="90319" tIns="45159" rIns="90319" bIns="45159" numCol="1" anchor="b" anchorCtr="0" compatLnSpc="1">
            <a:prstTxWarp prst="textNoShape">
              <a:avLst/>
            </a:prstTxWarp>
          </a:bodyPr>
          <a:lstStyle>
            <a:lvl1pPr algn="l" defTabSz="903288">
              <a:spcBef>
                <a:spcPct val="0"/>
              </a:spcBef>
              <a:defRPr sz="1200">
                <a:latin typeface="Times New Roman" charset="0"/>
              </a:defRPr>
            </a:lvl1pPr>
          </a:lstStyle>
          <a:p>
            <a:endParaRPr lang="en-US"/>
          </a:p>
        </p:txBody>
      </p:sp>
      <p:sp>
        <p:nvSpPr>
          <p:cNvPr id="27653" name="Rectangle 5"/>
          <p:cNvSpPr>
            <a:spLocks noGrp="1" noChangeArrowheads="1"/>
          </p:cNvSpPr>
          <p:nvPr>
            <p:ph type="sldNum" sz="quarter" idx="3"/>
          </p:nvPr>
        </p:nvSpPr>
        <p:spPr bwMode="auto">
          <a:xfrm>
            <a:off x="3778250" y="9310688"/>
            <a:ext cx="2889250" cy="490537"/>
          </a:xfrm>
          <a:prstGeom prst="rect">
            <a:avLst/>
          </a:prstGeom>
          <a:noFill/>
          <a:ln w="9525">
            <a:noFill/>
            <a:miter lim="800000"/>
            <a:headEnd/>
            <a:tailEnd/>
          </a:ln>
          <a:effectLst/>
        </p:spPr>
        <p:txBody>
          <a:bodyPr vert="horz" wrap="square" lIns="90319" tIns="45159" rIns="90319" bIns="45159" numCol="1" anchor="b" anchorCtr="0" compatLnSpc="1">
            <a:prstTxWarp prst="textNoShape">
              <a:avLst/>
            </a:prstTxWarp>
          </a:bodyPr>
          <a:lstStyle>
            <a:lvl1pPr algn="r" defTabSz="903288">
              <a:spcBef>
                <a:spcPct val="0"/>
              </a:spcBef>
              <a:defRPr sz="1200">
                <a:latin typeface="Times New Roman" charset="0"/>
              </a:defRPr>
            </a:lvl1pPr>
          </a:lstStyle>
          <a:p>
            <a:fld id="{194310F9-B929-5E40-AA41-9ABBD815AF69}" type="slidenum">
              <a:rPr lang="en-US"/>
              <a:pPr/>
              <a:t>‹#›</a:t>
            </a:fld>
            <a:endParaRPr lang="en-US"/>
          </a:p>
        </p:txBody>
      </p:sp>
    </p:spTree>
    <p:extLst>
      <p:ext uri="{BB962C8B-B14F-4D97-AF65-F5344CB8AC3E}">
        <p14:creationId xmlns:p14="http://schemas.microsoft.com/office/powerpoint/2010/main" val="10450793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89250" cy="4905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776663" y="0"/>
            <a:ext cx="2889250" cy="490538"/>
          </a:xfrm>
          <a:prstGeom prst="rect">
            <a:avLst/>
          </a:prstGeom>
        </p:spPr>
        <p:txBody>
          <a:bodyPr vert="horz" lIns="91440" tIns="45720" rIns="91440" bIns="45720" rtlCol="0"/>
          <a:lstStyle>
            <a:lvl1pPr algn="r">
              <a:defRPr sz="1200"/>
            </a:lvl1pPr>
          </a:lstStyle>
          <a:p>
            <a:fld id="{EE9187D1-C658-3744-844C-36621AC437C6}" type="datetimeFigureOut">
              <a:rPr lang="en-US" smtClean="0"/>
              <a:pPr/>
              <a:t>7/10/21</a:t>
            </a:fld>
            <a:endParaRPr lang="en-US"/>
          </a:p>
        </p:txBody>
      </p:sp>
      <p:sp>
        <p:nvSpPr>
          <p:cNvPr id="4" name="Slide Image Placeholder 3"/>
          <p:cNvSpPr>
            <a:spLocks noGrp="1" noRot="1" noChangeAspect="1"/>
          </p:cNvSpPr>
          <p:nvPr>
            <p:ph type="sldImg" idx="2"/>
          </p:nvPr>
        </p:nvSpPr>
        <p:spPr>
          <a:xfrm>
            <a:off x="884238" y="735013"/>
            <a:ext cx="4899025" cy="3675062"/>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66750" y="4656138"/>
            <a:ext cx="5334000" cy="4410075"/>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9309100"/>
            <a:ext cx="2889250" cy="4905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776663" y="9309100"/>
            <a:ext cx="2889250" cy="490538"/>
          </a:xfrm>
          <a:prstGeom prst="rect">
            <a:avLst/>
          </a:prstGeom>
        </p:spPr>
        <p:txBody>
          <a:bodyPr vert="horz" lIns="91440" tIns="45720" rIns="91440" bIns="45720" rtlCol="0" anchor="b"/>
          <a:lstStyle>
            <a:lvl1pPr algn="r">
              <a:defRPr sz="1200"/>
            </a:lvl1pPr>
          </a:lstStyle>
          <a:p>
            <a:fld id="{04AE71F2-0F97-E044-A0B9-729D6996E525}" type="slidenum">
              <a:rPr lang="en-US" smtClean="0"/>
              <a:pPr/>
              <a:t>‹#›</a:t>
            </a:fld>
            <a:endParaRPr lang="en-US"/>
          </a:p>
        </p:txBody>
      </p:sp>
    </p:spTree>
    <p:extLst>
      <p:ext uri="{BB962C8B-B14F-4D97-AF65-F5344CB8AC3E}">
        <p14:creationId xmlns:p14="http://schemas.microsoft.com/office/powerpoint/2010/main" val="327354250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6FA7970-3520-404B-8BA8-0F7D5EA3BDCC}" type="slidenum">
              <a:rPr lang="en-GB"/>
              <a:pPr/>
              <a:t>42</a:t>
            </a:fld>
            <a:endParaRPr lang="en-GB"/>
          </a:p>
        </p:txBody>
      </p:sp>
      <p:sp>
        <p:nvSpPr>
          <p:cNvPr id="151554" name="Rectangle 2"/>
          <p:cNvSpPr>
            <a:spLocks noGrp="1" noRot="1" noChangeAspect="1" noChangeArrowheads="1" noTextEdit="1"/>
          </p:cNvSpPr>
          <p:nvPr>
            <p:ph type="sldImg"/>
          </p:nvPr>
        </p:nvSpPr>
        <p:spPr>
          <a:ln/>
        </p:spPr>
      </p:sp>
      <p:sp>
        <p:nvSpPr>
          <p:cNvPr id="151555" name="Rectangle 3"/>
          <p:cNvSpPr>
            <a:spLocks noGrp="1" noChangeArrowheads="1"/>
          </p:cNvSpPr>
          <p:nvPr>
            <p:ph type="body" idx="1"/>
          </p:nvPr>
        </p:nvSpPr>
        <p:spPr/>
        <p:txBody>
          <a:bodyPr/>
          <a:lstStyle/>
          <a:p>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102240" y="2386744"/>
            <a:ext cx="6939520" cy="1645920"/>
          </a:xfrm>
          <a:solidFill>
            <a:srgbClr val="FFFFFF"/>
          </a:solidFill>
          <a:ln w="38100">
            <a:solidFill>
              <a:srgbClr val="404040"/>
            </a:solidFill>
          </a:ln>
        </p:spPr>
        <p:txBody>
          <a:bodyPr lIns="274320" rIns="274320" anchor="ctr" anchorCtr="1">
            <a:normAutofit/>
          </a:bodyPr>
          <a:lstStyle>
            <a:lvl1pPr algn="ctr">
              <a:defRPr sz="35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021396" y="4352544"/>
            <a:ext cx="5101209" cy="1239894"/>
          </a:xfrm>
          <a:noFill/>
        </p:spPr>
        <p:txBody>
          <a:bodyPr>
            <a:normAutofit/>
          </a:bodyPr>
          <a:lstStyle>
            <a:lvl1pPr marL="0" indent="0" algn="ctr">
              <a:buNone/>
              <a:defRPr sz="1900">
                <a:solidFill>
                  <a:schemeClr val="tx1">
                    <a:lumMod val="75000"/>
                    <a:lumOff val="25000"/>
                  </a:schemeClr>
                </a:solidFill>
              </a:defRPr>
            </a:lvl1pPr>
            <a:lvl2pPr marL="457200" indent="0" algn="ctr">
              <a:buNone/>
              <a:defRPr sz="19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smtClean="0"/>
              <a:pPr/>
              <a:t>7/10/21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166836373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smtClean="0"/>
              <a:t>7/10/21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33973630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89834" y="937260"/>
            <a:ext cx="1053966"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606046" y="937260"/>
            <a:ext cx="4716174" cy="498348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smtClean="0"/>
              <a:t>7/10/21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26936140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smtClean="0"/>
              <a:t>7/10/21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28896954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106424" y="2386744"/>
            <a:ext cx="6940296" cy="1645920"/>
          </a:xfrm>
          <a:solidFill>
            <a:srgbClr val="FFFFFF"/>
          </a:solidFill>
          <a:ln w="38100">
            <a:solidFill>
              <a:srgbClr val="404040"/>
            </a:solidFill>
          </a:ln>
        </p:spPr>
        <p:txBody>
          <a:bodyPr lIns="274320" rIns="274320" anchor="ctr" anchorCtr="1">
            <a:normAutofit/>
          </a:bodyPr>
          <a:lstStyle>
            <a:lvl1pPr>
              <a:defRPr sz="35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021396" y="4352465"/>
            <a:ext cx="5101209" cy="1265082"/>
          </a:xfrm>
        </p:spPr>
        <p:txBody>
          <a:bodyPr anchor="t" anchorCtr="1">
            <a:normAutofit/>
          </a:bodyPr>
          <a:lstStyle>
            <a:lvl1pPr marL="0" indent="0">
              <a:buNone/>
              <a:defRPr sz="1900">
                <a:solidFill>
                  <a:schemeClr val="tx1"/>
                </a:solidFill>
              </a:defRPr>
            </a:lvl1pPr>
            <a:lvl2pPr marL="457200" indent="0">
              <a:buNone/>
              <a:defRPr sz="19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7" name="Date Placeholder 6"/>
          <p:cNvSpPr>
            <a:spLocks noGrp="1"/>
          </p:cNvSpPr>
          <p:nvPr>
            <p:ph type="dt" sz="half" idx="10"/>
          </p:nvPr>
        </p:nvSpPr>
        <p:spPr/>
        <p:txBody>
          <a:bodyPr/>
          <a:lstStyle/>
          <a:p>
            <a:fld id="{1160EA64-D806-43AC-9DF2-F8C432F32B4C}" type="datetimeFigureOut">
              <a:rPr lang="en-US" smtClean="0"/>
              <a:pPr/>
              <a:t>7/10/21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325596543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2239" y="2638044"/>
            <a:ext cx="3288023"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53737" y="2638044"/>
            <a:ext cx="3290516"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smtClean="0"/>
              <a:t>7/10/21</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31612106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02239" y="2313434"/>
            <a:ext cx="3288024"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2239" y="3143250"/>
            <a:ext cx="3288024" cy="25967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4753737" y="3143250"/>
            <a:ext cx="3290516" cy="2596776"/>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4753737" y="2313434"/>
            <a:ext cx="3290516"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7" name="Date Placeholder 6"/>
          <p:cNvSpPr>
            <a:spLocks noGrp="1"/>
          </p:cNvSpPr>
          <p:nvPr>
            <p:ph type="dt" sz="half" idx="10"/>
          </p:nvPr>
        </p:nvSpPr>
        <p:spPr/>
        <p:txBody>
          <a:bodyPr/>
          <a:lstStyle/>
          <a:p>
            <a:fld id="{1160EA64-D806-43AC-9DF2-F8C432F32B4C}" type="datetimeFigureOut">
              <a:rPr lang="en-US" smtClean="0"/>
              <a:pPr/>
              <a:t>7/10/21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pPr/>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2705334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smtClean="0"/>
              <a:t>7/10/21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16727400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smtClean="0"/>
              <a:t>7/10/21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35929766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457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640703" y="2243829"/>
            <a:ext cx="3290594" cy="1141497"/>
          </a:xfrm>
          <a:solidFill>
            <a:srgbClr val="FFFFFF"/>
          </a:solidFill>
          <a:ln>
            <a:solidFill>
              <a:srgbClr val="404040"/>
            </a:solidFill>
          </a:ln>
        </p:spPr>
        <p:txBody>
          <a:bodyPr anchor="ctr" anchorCtr="1">
            <a:normAutofit/>
          </a:bodyPr>
          <a:lstStyle>
            <a:lvl1pPr>
              <a:defRPr sz="21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5052060" y="804672"/>
            <a:ext cx="361188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2965" y="3549918"/>
            <a:ext cx="284607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9" name="Date Placeholder 8"/>
          <p:cNvSpPr>
            <a:spLocks noGrp="1"/>
          </p:cNvSpPr>
          <p:nvPr>
            <p:ph type="dt" sz="half" idx="10"/>
          </p:nvPr>
        </p:nvSpPr>
        <p:spPr/>
        <p:txBody>
          <a:bodyPr/>
          <a:lstStyle/>
          <a:p>
            <a:fld id="{D1BE4249-C0D0-4B06-8692-E8BB871AF643}" type="datetimeFigureOut">
              <a:rPr lang="en-US" smtClean="0"/>
              <a:t>7/10/21</a:t>
            </a:fld>
            <a:endParaRPr lang="en-US" dirty="0"/>
          </a:p>
        </p:txBody>
      </p:sp>
      <p:sp>
        <p:nvSpPr>
          <p:cNvPr id="10" name="Footer Placeholder 9"/>
          <p:cNvSpPr>
            <a:spLocks noGrp="1"/>
          </p:cNvSpPr>
          <p:nvPr>
            <p:ph type="ftr" sz="quarter" idx="11"/>
          </p:nvPr>
        </p:nvSpPr>
        <p:spPr>
          <a:xfrm>
            <a:off x="640703" y="6236208"/>
            <a:ext cx="3806398" cy="320040"/>
          </a:xfrm>
        </p:spPr>
        <p:txBody>
          <a:bodyPr>
            <a:normAutofit/>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26075781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1" y="0"/>
            <a:ext cx="4571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640080" y="2243828"/>
            <a:ext cx="3291840" cy="1143000"/>
          </a:xfrm>
          <a:solidFill>
            <a:srgbClr val="FFFFFF"/>
          </a:solidFill>
          <a:ln>
            <a:solidFill>
              <a:srgbClr val="262626"/>
            </a:solidFill>
          </a:ln>
        </p:spPr>
        <p:txBody>
          <a:bodyPr anchor="ctr" anchorCtr="1">
            <a:noAutofit/>
          </a:bodyPr>
          <a:lstStyle>
            <a:lvl1pPr>
              <a:defRPr sz="21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572000" y="-42172"/>
            <a:ext cx="4576573"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2965" y="3549919"/>
            <a:ext cx="284607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smtClean="0"/>
              <a:t>7/10/21</a:t>
            </a:fld>
            <a:endParaRPr lang="en-US" dirty="0"/>
          </a:p>
        </p:txBody>
      </p:sp>
      <p:sp>
        <p:nvSpPr>
          <p:cNvPr id="9" name="Footer Placeholder 8"/>
          <p:cNvSpPr>
            <a:spLocks noGrp="1"/>
          </p:cNvSpPr>
          <p:nvPr>
            <p:ph type="ftr" sz="quarter" idx="11"/>
          </p:nvPr>
        </p:nvSpPr>
        <p:spPr>
          <a:xfrm>
            <a:off x="640080" y="6236208"/>
            <a:ext cx="3803904" cy="320040"/>
          </a:xfrm>
        </p:spPr>
        <p:txBody>
          <a:bodyPr>
            <a:normAutofit/>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36890341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1606045" y="964692"/>
            <a:ext cx="5937755"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606045" y="2638045"/>
            <a:ext cx="5937755"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5978943" y="6238816"/>
            <a:ext cx="2065310" cy="323968"/>
          </a:xfrm>
          <a:prstGeom prst="rect">
            <a:avLst/>
          </a:prstGeom>
        </p:spPr>
        <p:txBody>
          <a:bodyPr vert="horz" lIns="91440" tIns="45720" rIns="91440" bIns="45720" rtlCol="0" anchor="ctr"/>
          <a:lstStyle>
            <a:lvl1pPr algn="r">
              <a:defRPr sz="1000">
                <a:solidFill>
                  <a:schemeClr val="tx1">
                    <a:alpha val="70000"/>
                  </a:schemeClr>
                </a:solidFill>
              </a:defRPr>
            </a:lvl1pPr>
          </a:lstStyle>
          <a:p>
            <a:fld id="{1160EA64-D806-43AC-9DF2-F8C432F32B4C}" type="datetimeFigureOut">
              <a:rPr lang="en-US" smtClean="0"/>
              <a:pPr/>
              <a:t>7/10/21</a:t>
            </a:fld>
            <a:endParaRPr lang="en-US" dirty="0"/>
          </a:p>
        </p:txBody>
      </p:sp>
      <p:sp>
        <p:nvSpPr>
          <p:cNvPr id="5" name="Footer Placeholder 4"/>
          <p:cNvSpPr>
            <a:spLocks noGrp="1"/>
          </p:cNvSpPr>
          <p:nvPr>
            <p:ph type="ftr" sz="quarter" idx="3"/>
          </p:nvPr>
        </p:nvSpPr>
        <p:spPr>
          <a:xfrm>
            <a:off x="1102239" y="6236208"/>
            <a:ext cx="4556664" cy="320040"/>
          </a:xfrm>
          <a:prstGeom prst="rect">
            <a:avLst/>
          </a:prstGeom>
        </p:spPr>
        <p:txBody>
          <a:bodyPr vert="horz" lIns="91440" tIns="45720" rIns="91440" bIns="45720" rtlCol="0" anchor="ctr"/>
          <a:lstStyle>
            <a:lvl1pPr algn="l">
              <a:defRPr sz="100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8240112" y="6217920"/>
            <a:ext cx="365760" cy="365760"/>
          </a:xfrm>
          <a:prstGeom prst="ellipse">
            <a:avLst/>
          </a:prstGeom>
          <a:solidFill>
            <a:srgbClr val="1D1D1D">
              <a:alpha val="69804"/>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1181590631"/>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Lst>
  <p:txStyles>
    <p:titleStyle>
      <a:lvl1pPr algn="ctr" defTabSz="914400" rtl="0" eaLnBrk="1" latinLnBrk="0" hangingPunct="1">
        <a:lnSpc>
          <a:spcPct val="90000"/>
        </a:lnSpc>
        <a:spcBef>
          <a:spcPct val="0"/>
        </a:spcBef>
        <a:buNone/>
        <a:defRPr sz="26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44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59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28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Rectangle 4"/>
          <p:cNvSpPr>
            <a:spLocks noGrp="1" noChangeArrowheads="1"/>
          </p:cNvSpPr>
          <p:nvPr>
            <p:ph type="ctrTitle"/>
          </p:nvPr>
        </p:nvSpPr>
        <p:spPr>
          <a:xfrm>
            <a:off x="685800" y="1600200"/>
            <a:ext cx="7772400" cy="2133600"/>
          </a:xfrm>
        </p:spPr>
        <p:txBody>
          <a:bodyPr>
            <a:normAutofit fontScale="90000"/>
          </a:bodyPr>
          <a:lstStyle/>
          <a:p>
            <a:br>
              <a:rPr lang="en-GB" sz="4000" dirty="0"/>
            </a:br>
            <a:br>
              <a:rPr lang="en-GB" sz="4000" dirty="0"/>
            </a:br>
            <a:r>
              <a:rPr lang="en-GB" sz="4000" dirty="0"/>
              <a:t>Lecture 2 – Database design</a:t>
            </a:r>
            <a:endParaRPr lang="en-US" sz="4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266700"/>
            <a:ext cx="8280400" cy="1066800"/>
          </a:xfrm>
        </p:spPr>
        <p:txBody>
          <a:bodyPr>
            <a:normAutofit fontScale="90000"/>
          </a:bodyPr>
          <a:lstStyle/>
          <a:p>
            <a:r>
              <a:rPr lang="en-US" dirty="0"/>
              <a:t>An example of business information requirements (2)</a:t>
            </a:r>
          </a:p>
        </p:txBody>
      </p:sp>
      <p:sp>
        <p:nvSpPr>
          <p:cNvPr id="35843" name="Rectangle 3"/>
          <p:cNvSpPr>
            <a:spLocks noGrp="1" noChangeArrowheads="1"/>
          </p:cNvSpPr>
          <p:nvPr>
            <p:ph idx="1"/>
          </p:nvPr>
        </p:nvSpPr>
        <p:spPr>
          <a:xfrm>
            <a:off x="990600" y="1524000"/>
            <a:ext cx="7848600" cy="4381500"/>
          </a:xfrm>
        </p:spPr>
        <p:txBody>
          <a:bodyPr/>
          <a:lstStyle/>
          <a:p>
            <a:pPr>
              <a:lnSpc>
                <a:spcPct val="80000"/>
              </a:lnSpc>
            </a:pPr>
            <a:r>
              <a:rPr lang="en-GB" sz="2000" dirty="0"/>
              <a:t>“I manage the Human Resources Department for a large company. We need to keep information about each of our company’s </a:t>
            </a:r>
            <a:r>
              <a:rPr lang="en-GB" sz="2000" i="1" dirty="0">
                <a:solidFill>
                  <a:srgbClr val="FF0000"/>
                </a:solidFill>
              </a:rPr>
              <a:t>employees</a:t>
            </a:r>
            <a:r>
              <a:rPr lang="en-GB" sz="2000" dirty="0"/>
              <a:t>. We need to track each employee’s </a:t>
            </a:r>
            <a:r>
              <a:rPr lang="en-GB" sz="2000" i="1" dirty="0">
                <a:solidFill>
                  <a:srgbClr val="FF3300"/>
                </a:solidFill>
              </a:rPr>
              <a:t>first name</a:t>
            </a:r>
            <a:r>
              <a:rPr lang="en-GB" sz="2000" i="1" dirty="0"/>
              <a:t>, </a:t>
            </a:r>
            <a:r>
              <a:rPr lang="en-GB" sz="2000" i="1" dirty="0">
                <a:solidFill>
                  <a:srgbClr val="FF3300"/>
                </a:solidFill>
              </a:rPr>
              <a:t>last name</a:t>
            </a:r>
            <a:r>
              <a:rPr lang="en-GB" sz="2000" i="1" dirty="0"/>
              <a:t>, </a:t>
            </a:r>
            <a:r>
              <a:rPr lang="en-GB" sz="2000" i="1" dirty="0">
                <a:solidFill>
                  <a:srgbClr val="FF3300"/>
                </a:solidFill>
              </a:rPr>
              <a:t>job or position</a:t>
            </a:r>
            <a:r>
              <a:rPr lang="en-GB" sz="2000" dirty="0"/>
              <a:t>, </a:t>
            </a:r>
            <a:r>
              <a:rPr lang="en-GB" sz="2000" i="1" dirty="0">
                <a:solidFill>
                  <a:srgbClr val="FF3300"/>
                </a:solidFill>
              </a:rPr>
              <a:t>hire date</a:t>
            </a:r>
            <a:r>
              <a:rPr lang="en-GB" sz="2000" dirty="0"/>
              <a:t> and </a:t>
            </a:r>
            <a:r>
              <a:rPr lang="en-GB" sz="2000" i="1" dirty="0">
                <a:solidFill>
                  <a:srgbClr val="FF3300"/>
                </a:solidFill>
              </a:rPr>
              <a:t>salary</a:t>
            </a:r>
            <a:r>
              <a:rPr lang="en-GB" sz="2000" dirty="0"/>
              <a:t>. For any employees on</a:t>
            </a:r>
            <a:r>
              <a:rPr lang="en-GB" sz="2000" dirty="0">
                <a:solidFill>
                  <a:srgbClr val="FF3300"/>
                </a:solidFill>
              </a:rPr>
              <a:t> </a:t>
            </a:r>
            <a:r>
              <a:rPr lang="en-GB" sz="2000" i="1" dirty="0">
                <a:solidFill>
                  <a:srgbClr val="FF3300"/>
                </a:solidFill>
              </a:rPr>
              <a:t>commission</a:t>
            </a:r>
            <a:r>
              <a:rPr lang="en-GB" sz="2000" dirty="0"/>
              <a:t>, we also need to track their potential commission. Each employee is assigned a </a:t>
            </a:r>
            <a:r>
              <a:rPr lang="en-GB" sz="2000" i="1" dirty="0">
                <a:solidFill>
                  <a:srgbClr val="FF3300"/>
                </a:solidFill>
              </a:rPr>
              <a:t>unique employee number</a:t>
            </a:r>
            <a:r>
              <a:rPr lang="en-GB" sz="2000" i="1" dirty="0"/>
              <a:t>.</a:t>
            </a:r>
          </a:p>
          <a:p>
            <a:pPr>
              <a:lnSpc>
                <a:spcPct val="80000"/>
              </a:lnSpc>
            </a:pPr>
            <a:r>
              <a:rPr lang="en-GB" sz="2000" dirty="0"/>
              <a:t>Our company is divided into </a:t>
            </a:r>
            <a:r>
              <a:rPr lang="en-GB" sz="2000" i="1" dirty="0">
                <a:solidFill>
                  <a:srgbClr val="FF0000"/>
                </a:solidFill>
              </a:rPr>
              <a:t>departments</a:t>
            </a:r>
            <a:r>
              <a:rPr lang="en-GB" sz="2000" dirty="0">
                <a:solidFill>
                  <a:schemeClr val="tx2"/>
                </a:solidFill>
              </a:rPr>
              <a:t>.</a:t>
            </a:r>
            <a:r>
              <a:rPr lang="en-GB" sz="2000" dirty="0"/>
              <a:t> Each employee is </a:t>
            </a:r>
            <a:r>
              <a:rPr lang="en-GB" sz="2000" i="1" dirty="0">
                <a:solidFill>
                  <a:srgbClr val="008000"/>
                </a:solidFill>
              </a:rPr>
              <a:t>assigned to a</a:t>
            </a:r>
            <a:r>
              <a:rPr lang="en-GB" sz="2000" dirty="0">
                <a:solidFill>
                  <a:srgbClr val="008000"/>
                </a:solidFill>
              </a:rPr>
              <a:t> </a:t>
            </a:r>
            <a:r>
              <a:rPr lang="en-GB" sz="2000" i="1" dirty="0">
                <a:solidFill>
                  <a:srgbClr val="008000"/>
                </a:solidFill>
              </a:rPr>
              <a:t>department</a:t>
            </a:r>
            <a:r>
              <a:rPr lang="en-GB" sz="2000" dirty="0"/>
              <a:t>, for example, accounting, sales or development. We need to know the </a:t>
            </a:r>
            <a:r>
              <a:rPr lang="en-GB" sz="2000" i="1" dirty="0">
                <a:solidFill>
                  <a:srgbClr val="008000"/>
                </a:solidFill>
              </a:rPr>
              <a:t>department responsible for each employee</a:t>
            </a:r>
            <a:r>
              <a:rPr lang="en-GB" sz="2000" dirty="0"/>
              <a:t> and the department’s</a:t>
            </a:r>
            <a:r>
              <a:rPr lang="en-GB" sz="2000" dirty="0">
                <a:solidFill>
                  <a:schemeClr val="tx2"/>
                </a:solidFill>
              </a:rPr>
              <a:t> </a:t>
            </a:r>
            <a:r>
              <a:rPr lang="en-GB" sz="2000" i="1" dirty="0">
                <a:solidFill>
                  <a:srgbClr val="FF3300"/>
                </a:solidFill>
              </a:rPr>
              <a:t>location</a:t>
            </a:r>
            <a:r>
              <a:rPr lang="en-GB" sz="2000" dirty="0"/>
              <a:t>. Each department has a</a:t>
            </a:r>
            <a:r>
              <a:rPr lang="en-GB" sz="2000" i="1" dirty="0">
                <a:solidFill>
                  <a:schemeClr val="tx2"/>
                </a:solidFill>
              </a:rPr>
              <a:t> </a:t>
            </a:r>
            <a:r>
              <a:rPr lang="en-GB" sz="2000" i="1" dirty="0">
                <a:solidFill>
                  <a:srgbClr val="FF3300"/>
                </a:solidFill>
              </a:rPr>
              <a:t>unique number</a:t>
            </a:r>
            <a:r>
              <a:rPr lang="en-GB" sz="2000" dirty="0"/>
              <a:t>, for example, accounting is 10 and sales is 30.</a:t>
            </a:r>
          </a:p>
          <a:p>
            <a:pPr>
              <a:lnSpc>
                <a:spcPct val="80000"/>
              </a:lnSpc>
            </a:pPr>
            <a:r>
              <a:rPr lang="en-GB" sz="2000" dirty="0"/>
              <a:t>Some of the employees are managers. We need to know each </a:t>
            </a:r>
            <a:r>
              <a:rPr lang="en-GB" sz="2000" i="1" dirty="0">
                <a:solidFill>
                  <a:srgbClr val="008000"/>
                </a:solidFill>
              </a:rPr>
              <a:t>employee’s</a:t>
            </a:r>
            <a:r>
              <a:rPr lang="en-GB" sz="2000" dirty="0">
                <a:solidFill>
                  <a:srgbClr val="008000"/>
                </a:solidFill>
              </a:rPr>
              <a:t> </a:t>
            </a:r>
            <a:r>
              <a:rPr lang="en-GB" sz="2000" i="1" dirty="0">
                <a:solidFill>
                  <a:srgbClr val="008000"/>
                </a:solidFill>
              </a:rPr>
              <a:t>manager</a:t>
            </a:r>
            <a:r>
              <a:rPr lang="en-GB" sz="2000" dirty="0">
                <a:solidFill>
                  <a:srgbClr val="008000"/>
                </a:solidFill>
              </a:rPr>
              <a:t> </a:t>
            </a:r>
            <a:r>
              <a:rPr lang="en-GB" sz="2000" dirty="0"/>
              <a:t>and the </a:t>
            </a:r>
            <a:r>
              <a:rPr lang="en-GB" sz="2000" i="1" dirty="0">
                <a:solidFill>
                  <a:srgbClr val="008000"/>
                </a:solidFill>
              </a:rPr>
              <a:t>employees that each manager manages</a:t>
            </a:r>
            <a:r>
              <a:rPr lang="en-GB" sz="2000" dirty="0"/>
              <a:t>”.</a:t>
            </a:r>
          </a:p>
          <a:p>
            <a:pPr>
              <a:lnSpc>
                <a:spcPct val="80000"/>
              </a:lnSpc>
              <a:buFontTx/>
              <a:buNone/>
            </a:pPr>
            <a:endParaRPr lang="en-GB" sz="20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normAutofit fontScale="90000"/>
          </a:bodyPr>
          <a:lstStyle/>
          <a:p>
            <a:r>
              <a:rPr lang="en-US" dirty="0"/>
              <a:t>The resulting</a:t>
            </a:r>
            <a:br>
              <a:rPr lang="en-US" dirty="0"/>
            </a:br>
            <a:r>
              <a:rPr lang="en-US" dirty="0"/>
              <a:t>Entity Relationship</a:t>
            </a:r>
            <a:r>
              <a:rPr lang="en-GB" dirty="0"/>
              <a:t> </a:t>
            </a:r>
            <a:r>
              <a:rPr lang="en-US" dirty="0"/>
              <a:t>Diagram (ERD)</a:t>
            </a:r>
            <a:endParaRPr lang="en-GB" dirty="0"/>
          </a:p>
        </p:txBody>
      </p:sp>
      <p:sp>
        <p:nvSpPr>
          <p:cNvPr id="36869" name="Rectangle 5"/>
          <p:cNvSpPr>
            <a:spLocks noChangeArrowheads="1"/>
          </p:cNvSpPr>
          <p:nvPr/>
        </p:nvSpPr>
        <p:spPr bwMode="auto">
          <a:xfrm>
            <a:off x="211138" y="5983288"/>
            <a:ext cx="1905000" cy="393700"/>
          </a:xfrm>
          <a:prstGeom prst="rect">
            <a:avLst/>
          </a:prstGeom>
          <a:noFill/>
          <a:ln w="12700">
            <a:noFill/>
            <a:miter lim="800000"/>
            <a:headEnd/>
            <a:tailEnd/>
          </a:ln>
          <a:effectLst/>
        </p:spPr>
        <p:txBody>
          <a:bodyPr wrap="none" anchor="ctr">
            <a:prstTxWarp prst="textNoShape">
              <a:avLst/>
            </a:prstTxWarp>
          </a:bodyPr>
          <a:lstStyle/>
          <a:p>
            <a:endParaRPr lang="en-US"/>
          </a:p>
        </p:txBody>
      </p:sp>
      <p:sp>
        <p:nvSpPr>
          <p:cNvPr id="36870" name="Rectangle 6"/>
          <p:cNvSpPr>
            <a:spLocks noChangeArrowheads="1"/>
          </p:cNvSpPr>
          <p:nvPr/>
        </p:nvSpPr>
        <p:spPr bwMode="auto">
          <a:xfrm>
            <a:off x="2649538" y="5754688"/>
            <a:ext cx="2895600" cy="393700"/>
          </a:xfrm>
          <a:prstGeom prst="rect">
            <a:avLst/>
          </a:prstGeom>
          <a:noFill/>
          <a:ln w="12700">
            <a:noFill/>
            <a:miter lim="800000"/>
            <a:headEnd/>
            <a:tailEnd/>
          </a:ln>
          <a:effectLst/>
        </p:spPr>
        <p:txBody>
          <a:bodyPr wrap="none" anchor="ctr">
            <a:prstTxWarp prst="textNoShape">
              <a:avLst/>
            </a:prstTxWarp>
          </a:bodyPr>
          <a:lstStyle/>
          <a:p>
            <a:endParaRPr lang="en-US"/>
          </a:p>
        </p:txBody>
      </p:sp>
      <p:sp>
        <p:nvSpPr>
          <p:cNvPr id="36871" name="Rectangle 7"/>
          <p:cNvSpPr>
            <a:spLocks noChangeArrowheads="1"/>
          </p:cNvSpPr>
          <p:nvPr/>
        </p:nvSpPr>
        <p:spPr bwMode="auto">
          <a:xfrm>
            <a:off x="211138" y="5983288"/>
            <a:ext cx="1905000" cy="393700"/>
          </a:xfrm>
          <a:prstGeom prst="rect">
            <a:avLst/>
          </a:prstGeom>
          <a:noFill/>
          <a:ln w="12700">
            <a:noFill/>
            <a:miter lim="800000"/>
            <a:headEnd/>
            <a:tailEnd/>
          </a:ln>
          <a:effectLst/>
        </p:spPr>
        <p:txBody>
          <a:bodyPr wrap="none" anchor="ctr">
            <a:prstTxWarp prst="textNoShape">
              <a:avLst/>
            </a:prstTxWarp>
          </a:bodyPr>
          <a:lstStyle/>
          <a:p>
            <a:endParaRPr lang="en-US"/>
          </a:p>
        </p:txBody>
      </p:sp>
      <p:sp>
        <p:nvSpPr>
          <p:cNvPr id="36872" name="Rectangle 8"/>
          <p:cNvSpPr>
            <a:spLocks noChangeArrowheads="1"/>
          </p:cNvSpPr>
          <p:nvPr/>
        </p:nvSpPr>
        <p:spPr bwMode="auto">
          <a:xfrm>
            <a:off x="2649538" y="5754688"/>
            <a:ext cx="2895600" cy="393700"/>
          </a:xfrm>
          <a:prstGeom prst="rect">
            <a:avLst/>
          </a:prstGeom>
          <a:noFill/>
          <a:ln w="12700">
            <a:noFill/>
            <a:miter lim="800000"/>
            <a:headEnd/>
            <a:tailEnd/>
          </a:ln>
          <a:effectLst/>
        </p:spPr>
        <p:txBody>
          <a:bodyPr wrap="none" anchor="ctr">
            <a:prstTxWarp prst="textNoShape">
              <a:avLst/>
            </a:prstTxWarp>
          </a:bodyPr>
          <a:lstStyle/>
          <a:p>
            <a:endParaRPr lang="en-US"/>
          </a:p>
        </p:txBody>
      </p:sp>
      <p:sp>
        <p:nvSpPr>
          <p:cNvPr id="36873" name="Rectangle 9"/>
          <p:cNvSpPr>
            <a:spLocks noChangeArrowheads="1"/>
          </p:cNvSpPr>
          <p:nvPr/>
        </p:nvSpPr>
        <p:spPr bwMode="auto">
          <a:xfrm>
            <a:off x="211138" y="5983288"/>
            <a:ext cx="1905000" cy="393700"/>
          </a:xfrm>
          <a:prstGeom prst="rect">
            <a:avLst/>
          </a:prstGeom>
          <a:noFill/>
          <a:ln w="12700">
            <a:noFill/>
            <a:miter lim="800000"/>
            <a:headEnd/>
            <a:tailEnd/>
          </a:ln>
          <a:effectLst/>
        </p:spPr>
        <p:txBody>
          <a:bodyPr wrap="none" anchor="ctr">
            <a:prstTxWarp prst="textNoShape">
              <a:avLst/>
            </a:prstTxWarp>
          </a:bodyPr>
          <a:lstStyle/>
          <a:p>
            <a:endParaRPr lang="en-US"/>
          </a:p>
        </p:txBody>
      </p:sp>
      <p:sp>
        <p:nvSpPr>
          <p:cNvPr id="36874" name="Rectangle 10"/>
          <p:cNvSpPr>
            <a:spLocks noChangeArrowheads="1"/>
          </p:cNvSpPr>
          <p:nvPr/>
        </p:nvSpPr>
        <p:spPr bwMode="auto">
          <a:xfrm>
            <a:off x="2649538" y="5754688"/>
            <a:ext cx="2895600" cy="393700"/>
          </a:xfrm>
          <a:prstGeom prst="rect">
            <a:avLst/>
          </a:prstGeom>
          <a:noFill/>
          <a:ln w="12700">
            <a:noFill/>
            <a:miter lim="800000"/>
            <a:headEnd/>
            <a:tailEnd/>
          </a:ln>
          <a:effectLst/>
        </p:spPr>
        <p:txBody>
          <a:bodyPr wrap="none" anchor="ctr">
            <a:prstTxWarp prst="textNoShape">
              <a:avLst/>
            </a:prstTxWarp>
          </a:bodyPr>
          <a:lstStyle/>
          <a:p>
            <a:endParaRPr lang="en-US"/>
          </a:p>
        </p:txBody>
      </p:sp>
      <p:sp>
        <p:nvSpPr>
          <p:cNvPr id="36875" name="Rectangle 11"/>
          <p:cNvSpPr>
            <a:spLocks noChangeArrowheads="1"/>
          </p:cNvSpPr>
          <p:nvPr/>
        </p:nvSpPr>
        <p:spPr bwMode="auto">
          <a:xfrm>
            <a:off x="211138" y="5983288"/>
            <a:ext cx="1905000" cy="393700"/>
          </a:xfrm>
          <a:prstGeom prst="rect">
            <a:avLst/>
          </a:prstGeom>
          <a:noFill/>
          <a:ln w="12700">
            <a:noFill/>
            <a:miter lim="800000"/>
            <a:headEnd/>
            <a:tailEnd/>
          </a:ln>
          <a:effectLst/>
        </p:spPr>
        <p:txBody>
          <a:bodyPr wrap="none" anchor="ctr">
            <a:prstTxWarp prst="textNoShape">
              <a:avLst/>
            </a:prstTxWarp>
          </a:bodyPr>
          <a:lstStyle/>
          <a:p>
            <a:endParaRPr lang="en-US"/>
          </a:p>
        </p:txBody>
      </p:sp>
      <p:sp>
        <p:nvSpPr>
          <p:cNvPr id="36876" name="Rectangle 12"/>
          <p:cNvSpPr>
            <a:spLocks noChangeArrowheads="1"/>
          </p:cNvSpPr>
          <p:nvPr/>
        </p:nvSpPr>
        <p:spPr bwMode="auto">
          <a:xfrm>
            <a:off x="2649538" y="5754688"/>
            <a:ext cx="2895600" cy="393700"/>
          </a:xfrm>
          <a:prstGeom prst="rect">
            <a:avLst/>
          </a:prstGeom>
          <a:noFill/>
          <a:ln w="12700">
            <a:noFill/>
            <a:miter lim="800000"/>
            <a:headEnd/>
            <a:tailEnd/>
          </a:ln>
          <a:effectLst/>
        </p:spPr>
        <p:txBody>
          <a:bodyPr wrap="none" anchor="ctr">
            <a:prstTxWarp prst="textNoShape">
              <a:avLst/>
            </a:prstTxWarp>
          </a:bodyPr>
          <a:lstStyle/>
          <a:p>
            <a:endParaRPr lang="en-US"/>
          </a:p>
        </p:txBody>
      </p:sp>
      <p:sp>
        <p:nvSpPr>
          <p:cNvPr id="36877" name="Rectangle 13"/>
          <p:cNvSpPr>
            <a:spLocks noChangeArrowheads="1"/>
          </p:cNvSpPr>
          <p:nvPr/>
        </p:nvSpPr>
        <p:spPr bwMode="auto">
          <a:xfrm>
            <a:off x="211138" y="5983288"/>
            <a:ext cx="1905000" cy="393700"/>
          </a:xfrm>
          <a:prstGeom prst="rect">
            <a:avLst/>
          </a:prstGeom>
          <a:noFill/>
          <a:ln w="12700">
            <a:noFill/>
            <a:miter lim="800000"/>
            <a:headEnd/>
            <a:tailEnd/>
          </a:ln>
          <a:effectLst/>
        </p:spPr>
        <p:txBody>
          <a:bodyPr wrap="none" anchor="ctr">
            <a:prstTxWarp prst="textNoShape">
              <a:avLst/>
            </a:prstTxWarp>
          </a:bodyPr>
          <a:lstStyle/>
          <a:p>
            <a:endParaRPr lang="en-US"/>
          </a:p>
        </p:txBody>
      </p:sp>
      <p:sp>
        <p:nvSpPr>
          <p:cNvPr id="36878" name="Rectangle 14"/>
          <p:cNvSpPr>
            <a:spLocks noChangeArrowheads="1"/>
          </p:cNvSpPr>
          <p:nvPr/>
        </p:nvSpPr>
        <p:spPr bwMode="auto">
          <a:xfrm>
            <a:off x="2649538" y="5754688"/>
            <a:ext cx="2895600" cy="393700"/>
          </a:xfrm>
          <a:prstGeom prst="rect">
            <a:avLst/>
          </a:prstGeom>
          <a:noFill/>
          <a:ln w="12700">
            <a:noFill/>
            <a:miter lim="800000"/>
            <a:headEnd/>
            <a:tailEnd/>
          </a:ln>
          <a:effectLst/>
        </p:spPr>
        <p:txBody>
          <a:bodyPr wrap="none" anchor="ctr">
            <a:prstTxWarp prst="textNoShape">
              <a:avLst/>
            </a:prstTxWarp>
          </a:bodyPr>
          <a:lstStyle/>
          <a:p>
            <a:endParaRPr lang="en-US"/>
          </a:p>
        </p:txBody>
      </p:sp>
      <p:sp>
        <p:nvSpPr>
          <p:cNvPr id="36879" name="Rectangle 15"/>
          <p:cNvSpPr>
            <a:spLocks noChangeArrowheads="1"/>
          </p:cNvSpPr>
          <p:nvPr/>
        </p:nvSpPr>
        <p:spPr bwMode="auto">
          <a:xfrm>
            <a:off x="211138" y="5983288"/>
            <a:ext cx="1905000" cy="393700"/>
          </a:xfrm>
          <a:prstGeom prst="rect">
            <a:avLst/>
          </a:prstGeom>
          <a:noFill/>
          <a:ln w="12700">
            <a:noFill/>
            <a:miter lim="800000"/>
            <a:headEnd/>
            <a:tailEnd/>
          </a:ln>
          <a:effectLst/>
        </p:spPr>
        <p:txBody>
          <a:bodyPr wrap="none" anchor="ctr">
            <a:prstTxWarp prst="textNoShape">
              <a:avLst/>
            </a:prstTxWarp>
          </a:bodyPr>
          <a:lstStyle/>
          <a:p>
            <a:endParaRPr lang="en-US"/>
          </a:p>
        </p:txBody>
      </p:sp>
      <p:sp>
        <p:nvSpPr>
          <p:cNvPr id="36880" name="Rectangle 16"/>
          <p:cNvSpPr>
            <a:spLocks noChangeArrowheads="1"/>
          </p:cNvSpPr>
          <p:nvPr/>
        </p:nvSpPr>
        <p:spPr bwMode="auto">
          <a:xfrm>
            <a:off x="2649538" y="5754688"/>
            <a:ext cx="2895600" cy="393700"/>
          </a:xfrm>
          <a:prstGeom prst="rect">
            <a:avLst/>
          </a:prstGeom>
          <a:noFill/>
          <a:ln w="12700">
            <a:noFill/>
            <a:miter lim="800000"/>
            <a:headEnd/>
            <a:tailEnd/>
          </a:ln>
          <a:effectLst/>
        </p:spPr>
        <p:txBody>
          <a:bodyPr wrap="none" anchor="ctr">
            <a:prstTxWarp prst="textNoShape">
              <a:avLst/>
            </a:prstTxWarp>
          </a:bodyPr>
          <a:lstStyle/>
          <a:p>
            <a:endParaRPr lang="en-US"/>
          </a:p>
        </p:txBody>
      </p:sp>
      <p:sp>
        <p:nvSpPr>
          <p:cNvPr id="36881" name="Rectangle 17"/>
          <p:cNvSpPr>
            <a:spLocks noChangeArrowheads="1"/>
          </p:cNvSpPr>
          <p:nvPr/>
        </p:nvSpPr>
        <p:spPr bwMode="auto">
          <a:xfrm>
            <a:off x="211138" y="5983288"/>
            <a:ext cx="1905000" cy="393700"/>
          </a:xfrm>
          <a:prstGeom prst="rect">
            <a:avLst/>
          </a:prstGeom>
          <a:noFill/>
          <a:ln w="12700">
            <a:noFill/>
            <a:miter lim="800000"/>
            <a:headEnd/>
            <a:tailEnd/>
          </a:ln>
          <a:effectLst/>
        </p:spPr>
        <p:txBody>
          <a:bodyPr wrap="none" anchor="ctr">
            <a:prstTxWarp prst="textNoShape">
              <a:avLst/>
            </a:prstTxWarp>
          </a:bodyPr>
          <a:lstStyle/>
          <a:p>
            <a:endParaRPr lang="en-US"/>
          </a:p>
        </p:txBody>
      </p:sp>
      <p:sp>
        <p:nvSpPr>
          <p:cNvPr id="36882" name="Rectangle 18"/>
          <p:cNvSpPr>
            <a:spLocks noChangeArrowheads="1"/>
          </p:cNvSpPr>
          <p:nvPr/>
        </p:nvSpPr>
        <p:spPr bwMode="auto">
          <a:xfrm>
            <a:off x="2649538" y="5754688"/>
            <a:ext cx="2895600" cy="393700"/>
          </a:xfrm>
          <a:prstGeom prst="rect">
            <a:avLst/>
          </a:prstGeom>
          <a:noFill/>
          <a:ln w="12700">
            <a:noFill/>
            <a:miter lim="800000"/>
            <a:headEnd/>
            <a:tailEnd/>
          </a:ln>
          <a:effectLst/>
        </p:spPr>
        <p:txBody>
          <a:bodyPr wrap="none" anchor="ctr">
            <a:prstTxWarp prst="textNoShape">
              <a:avLst/>
            </a:prstTxWarp>
          </a:bodyPr>
          <a:lstStyle/>
          <a:p>
            <a:endParaRPr lang="en-US"/>
          </a:p>
        </p:txBody>
      </p:sp>
      <p:sp>
        <p:nvSpPr>
          <p:cNvPr id="36883" name="Rectangle 19"/>
          <p:cNvSpPr>
            <a:spLocks noChangeArrowheads="1"/>
          </p:cNvSpPr>
          <p:nvPr/>
        </p:nvSpPr>
        <p:spPr bwMode="auto">
          <a:xfrm>
            <a:off x="211138" y="5983288"/>
            <a:ext cx="1905000" cy="393700"/>
          </a:xfrm>
          <a:prstGeom prst="rect">
            <a:avLst/>
          </a:prstGeom>
          <a:noFill/>
          <a:ln w="12700">
            <a:noFill/>
            <a:miter lim="800000"/>
            <a:headEnd/>
            <a:tailEnd/>
          </a:ln>
          <a:effectLst/>
        </p:spPr>
        <p:txBody>
          <a:bodyPr wrap="none" anchor="ctr">
            <a:prstTxWarp prst="textNoShape">
              <a:avLst/>
            </a:prstTxWarp>
          </a:bodyPr>
          <a:lstStyle/>
          <a:p>
            <a:endParaRPr lang="en-US"/>
          </a:p>
        </p:txBody>
      </p:sp>
      <p:sp>
        <p:nvSpPr>
          <p:cNvPr id="36884" name="Rectangle 20"/>
          <p:cNvSpPr>
            <a:spLocks noChangeArrowheads="1"/>
          </p:cNvSpPr>
          <p:nvPr/>
        </p:nvSpPr>
        <p:spPr bwMode="auto">
          <a:xfrm>
            <a:off x="2649538" y="5754688"/>
            <a:ext cx="2895600" cy="393700"/>
          </a:xfrm>
          <a:prstGeom prst="rect">
            <a:avLst/>
          </a:prstGeom>
          <a:noFill/>
          <a:ln w="12700">
            <a:noFill/>
            <a:miter lim="800000"/>
            <a:headEnd/>
            <a:tailEnd/>
          </a:ln>
          <a:effectLst/>
        </p:spPr>
        <p:txBody>
          <a:bodyPr wrap="none" anchor="ctr">
            <a:prstTxWarp prst="textNoShape">
              <a:avLst/>
            </a:prstTxWarp>
          </a:bodyPr>
          <a:lstStyle/>
          <a:p>
            <a:endParaRPr lang="en-US"/>
          </a:p>
        </p:txBody>
      </p:sp>
      <p:sp>
        <p:nvSpPr>
          <p:cNvPr id="36885" name="Rectangle 21"/>
          <p:cNvSpPr>
            <a:spLocks noChangeArrowheads="1"/>
          </p:cNvSpPr>
          <p:nvPr/>
        </p:nvSpPr>
        <p:spPr bwMode="auto">
          <a:xfrm>
            <a:off x="211138" y="5983288"/>
            <a:ext cx="1905000" cy="393700"/>
          </a:xfrm>
          <a:prstGeom prst="rect">
            <a:avLst/>
          </a:prstGeom>
          <a:noFill/>
          <a:ln w="12700">
            <a:noFill/>
            <a:miter lim="800000"/>
            <a:headEnd/>
            <a:tailEnd/>
          </a:ln>
          <a:effectLst/>
        </p:spPr>
        <p:txBody>
          <a:bodyPr wrap="none" anchor="ctr">
            <a:prstTxWarp prst="textNoShape">
              <a:avLst/>
            </a:prstTxWarp>
          </a:bodyPr>
          <a:lstStyle/>
          <a:p>
            <a:endParaRPr lang="en-US"/>
          </a:p>
        </p:txBody>
      </p:sp>
      <p:sp>
        <p:nvSpPr>
          <p:cNvPr id="36886" name="Rectangle 22"/>
          <p:cNvSpPr>
            <a:spLocks noChangeArrowheads="1"/>
          </p:cNvSpPr>
          <p:nvPr/>
        </p:nvSpPr>
        <p:spPr bwMode="auto">
          <a:xfrm>
            <a:off x="2649538" y="5754688"/>
            <a:ext cx="2895600" cy="393700"/>
          </a:xfrm>
          <a:prstGeom prst="rect">
            <a:avLst/>
          </a:prstGeom>
          <a:noFill/>
          <a:ln w="12700">
            <a:noFill/>
            <a:miter lim="800000"/>
            <a:headEnd/>
            <a:tailEnd/>
          </a:ln>
          <a:effectLst/>
        </p:spPr>
        <p:txBody>
          <a:bodyPr wrap="none" anchor="ctr">
            <a:prstTxWarp prst="textNoShape">
              <a:avLst/>
            </a:prstTxWarp>
          </a:bodyPr>
          <a:lstStyle/>
          <a:p>
            <a:endParaRPr lang="en-US"/>
          </a:p>
        </p:txBody>
      </p:sp>
      <p:sp>
        <p:nvSpPr>
          <p:cNvPr id="36887" name="Rectangle 23"/>
          <p:cNvSpPr>
            <a:spLocks noChangeArrowheads="1"/>
          </p:cNvSpPr>
          <p:nvPr/>
        </p:nvSpPr>
        <p:spPr bwMode="auto">
          <a:xfrm>
            <a:off x="211138" y="5983288"/>
            <a:ext cx="1905000" cy="393700"/>
          </a:xfrm>
          <a:prstGeom prst="rect">
            <a:avLst/>
          </a:prstGeom>
          <a:noFill/>
          <a:ln w="12700">
            <a:noFill/>
            <a:miter lim="800000"/>
            <a:headEnd/>
            <a:tailEnd/>
          </a:ln>
          <a:effectLst/>
        </p:spPr>
        <p:txBody>
          <a:bodyPr wrap="none" anchor="ctr">
            <a:prstTxWarp prst="textNoShape">
              <a:avLst/>
            </a:prstTxWarp>
          </a:bodyPr>
          <a:lstStyle/>
          <a:p>
            <a:endParaRPr lang="en-US"/>
          </a:p>
        </p:txBody>
      </p:sp>
      <p:sp>
        <p:nvSpPr>
          <p:cNvPr id="36888" name="Rectangle 24"/>
          <p:cNvSpPr>
            <a:spLocks noChangeArrowheads="1"/>
          </p:cNvSpPr>
          <p:nvPr/>
        </p:nvSpPr>
        <p:spPr bwMode="auto">
          <a:xfrm>
            <a:off x="2649538" y="5754688"/>
            <a:ext cx="2895600" cy="393700"/>
          </a:xfrm>
          <a:prstGeom prst="rect">
            <a:avLst/>
          </a:prstGeom>
          <a:noFill/>
          <a:ln w="12700">
            <a:noFill/>
            <a:miter lim="800000"/>
            <a:headEnd/>
            <a:tailEnd/>
          </a:ln>
          <a:effectLst/>
        </p:spPr>
        <p:txBody>
          <a:bodyPr wrap="none" anchor="ctr">
            <a:prstTxWarp prst="textNoShape">
              <a:avLst/>
            </a:prstTxWarp>
          </a:bodyPr>
          <a:lstStyle/>
          <a:p>
            <a:endParaRPr lang="en-US"/>
          </a:p>
        </p:txBody>
      </p:sp>
      <p:sp>
        <p:nvSpPr>
          <p:cNvPr id="36889" name="Rectangle 25"/>
          <p:cNvSpPr>
            <a:spLocks noChangeArrowheads="1"/>
          </p:cNvSpPr>
          <p:nvPr/>
        </p:nvSpPr>
        <p:spPr bwMode="auto">
          <a:xfrm>
            <a:off x="211138" y="5983288"/>
            <a:ext cx="1905000" cy="393700"/>
          </a:xfrm>
          <a:prstGeom prst="rect">
            <a:avLst/>
          </a:prstGeom>
          <a:noFill/>
          <a:ln w="12700">
            <a:noFill/>
            <a:miter lim="800000"/>
            <a:headEnd/>
            <a:tailEnd/>
          </a:ln>
          <a:effectLst/>
        </p:spPr>
        <p:txBody>
          <a:bodyPr wrap="none" anchor="ctr">
            <a:prstTxWarp prst="textNoShape">
              <a:avLst/>
            </a:prstTxWarp>
          </a:bodyPr>
          <a:lstStyle/>
          <a:p>
            <a:endParaRPr lang="en-US"/>
          </a:p>
        </p:txBody>
      </p:sp>
      <p:sp>
        <p:nvSpPr>
          <p:cNvPr id="36890" name="Rectangle 26"/>
          <p:cNvSpPr>
            <a:spLocks noChangeArrowheads="1"/>
          </p:cNvSpPr>
          <p:nvPr/>
        </p:nvSpPr>
        <p:spPr bwMode="auto">
          <a:xfrm>
            <a:off x="2649538" y="5754688"/>
            <a:ext cx="2895600" cy="393700"/>
          </a:xfrm>
          <a:prstGeom prst="rect">
            <a:avLst/>
          </a:prstGeom>
          <a:noFill/>
          <a:ln w="12700">
            <a:noFill/>
            <a:miter lim="800000"/>
            <a:headEnd/>
            <a:tailEnd/>
          </a:ln>
          <a:effectLst/>
        </p:spPr>
        <p:txBody>
          <a:bodyPr wrap="none" anchor="ctr">
            <a:prstTxWarp prst="textNoShape">
              <a:avLst/>
            </a:prstTxWarp>
          </a:bodyPr>
          <a:lstStyle/>
          <a:p>
            <a:endParaRPr lang="en-US"/>
          </a:p>
        </p:txBody>
      </p:sp>
      <p:sp>
        <p:nvSpPr>
          <p:cNvPr id="36891" name="Rectangle 27"/>
          <p:cNvSpPr>
            <a:spLocks noChangeArrowheads="1"/>
          </p:cNvSpPr>
          <p:nvPr/>
        </p:nvSpPr>
        <p:spPr bwMode="auto">
          <a:xfrm>
            <a:off x="211138" y="5983288"/>
            <a:ext cx="1905000" cy="393700"/>
          </a:xfrm>
          <a:prstGeom prst="rect">
            <a:avLst/>
          </a:prstGeom>
          <a:noFill/>
          <a:ln w="12700">
            <a:noFill/>
            <a:miter lim="800000"/>
            <a:headEnd/>
            <a:tailEnd/>
          </a:ln>
          <a:effectLst/>
        </p:spPr>
        <p:txBody>
          <a:bodyPr wrap="none" anchor="ctr">
            <a:prstTxWarp prst="textNoShape">
              <a:avLst/>
            </a:prstTxWarp>
          </a:bodyPr>
          <a:lstStyle/>
          <a:p>
            <a:endParaRPr lang="en-US"/>
          </a:p>
        </p:txBody>
      </p:sp>
      <p:sp>
        <p:nvSpPr>
          <p:cNvPr id="36892" name="Rectangle 28"/>
          <p:cNvSpPr>
            <a:spLocks noChangeArrowheads="1"/>
          </p:cNvSpPr>
          <p:nvPr/>
        </p:nvSpPr>
        <p:spPr bwMode="auto">
          <a:xfrm>
            <a:off x="2649538" y="5754688"/>
            <a:ext cx="2895600" cy="393700"/>
          </a:xfrm>
          <a:prstGeom prst="rect">
            <a:avLst/>
          </a:prstGeom>
          <a:noFill/>
          <a:ln w="12700">
            <a:noFill/>
            <a:miter lim="800000"/>
            <a:headEnd/>
            <a:tailEnd/>
          </a:ln>
          <a:effectLst/>
        </p:spPr>
        <p:txBody>
          <a:bodyPr wrap="none" anchor="ctr">
            <a:prstTxWarp prst="textNoShape">
              <a:avLst/>
            </a:prstTxWarp>
          </a:bodyPr>
          <a:lstStyle/>
          <a:p>
            <a:endParaRPr lang="en-US"/>
          </a:p>
        </p:txBody>
      </p:sp>
      <p:sp>
        <p:nvSpPr>
          <p:cNvPr id="36893" name="Rectangle 29"/>
          <p:cNvSpPr>
            <a:spLocks noChangeArrowheads="1"/>
          </p:cNvSpPr>
          <p:nvPr/>
        </p:nvSpPr>
        <p:spPr bwMode="auto">
          <a:xfrm>
            <a:off x="211138" y="5983288"/>
            <a:ext cx="1905000" cy="393700"/>
          </a:xfrm>
          <a:prstGeom prst="rect">
            <a:avLst/>
          </a:prstGeom>
          <a:noFill/>
          <a:ln w="12700">
            <a:noFill/>
            <a:miter lim="800000"/>
            <a:headEnd/>
            <a:tailEnd/>
          </a:ln>
          <a:effectLst/>
        </p:spPr>
        <p:txBody>
          <a:bodyPr wrap="none" anchor="ctr">
            <a:prstTxWarp prst="textNoShape">
              <a:avLst/>
            </a:prstTxWarp>
          </a:bodyPr>
          <a:lstStyle/>
          <a:p>
            <a:endParaRPr lang="en-US"/>
          </a:p>
        </p:txBody>
      </p:sp>
      <p:sp>
        <p:nvSpPr>
          <p:cNvPr id="36894" name="Rectangle 30"/>
          <p:cNvSpPr>
            <a:spLocks noChangeArrowheads="1"/>
          </p:cNvSpPr>
          <p:nvPr/>
        </p:nvSpPr>
        <p:spPr bwMode="auto">
          <a:xfrm>
            <a:off x="2649538" y="5754688"/>
            <a:ext cx="2895600" cy="393700"/>
          </a:xfrm>
          <a:prstGeom prst="rect">
            <a:avLst/>
          </a:prstGeom>
          <a:noFill/>
          <a:ln w="12700">
            <a:noFill/>
            <a:miter lim="800000"/>
            <a:headEnd/>
            <a:tailEnd/>
          </a:ln>
          <a:effectLst/>
        </p:spPr>
        <p:txBody>
          <a:bodyPr wrap="none" anchor="ctr">
            <a:prstTxWarp prst="textNoShape">
              <a:avLst/>
            </a:prstTxWarp>
          </a:bodyPr>
          <a:lstStyle/>
          <a:p>
            <a:endParaRPr lang="en-US"/>
          </a:p>
        </p:txBody>
      </p:sp>
      <p:grpSp>
        <p:nvGrpSpPr>
          <p:cNvPr id="2" name="Group 31"/>
          <p:cNvGrpSpPr>
            <a:grpSpLocks/>
          </p:cNvGrpSpPr>
          <p:nvPr/>
        </p:nvGrpSpPr>
        <p:grpSpPr bwMode="auto">
          <a:xfrm>
            <a:off x="3321583" y="2558141"/>
            <a:ext cx="679450" cy="349250"/>
            <a:chOff x="1930" y="1528"/>
            <a:chExt cx="428" cy="256"/>
          </a:xfrm>
        </p:grpSpPr>
        <p:grpSp>
          <p:nvGrpSpPr>
            <p:cNvPr id="3" name="Group 32"/>
            <p:cNvGrpSpPr>
              <a:grpSpLocks/>
            </p:cNvGrpSpPr>
            <p:nvPr/>
          </p:nvGrpSpPr>
          <p:grpSpPr bwMode="auto">
            <a:xfrm>
              <a:off x="1938" y="1528"/>
              <a:ext cx="124" cy="256"/>
              <a:chOff x="1938" y="1528"/>
              <a:chExt cx="124" cy="256"/>
            </a:xfrm>
          </p:grpSpPr>
          <p:sp>
            <p:nvSpPr>
              <p:cNvPr id="36897" name="Line 33"/>
              <p:cNvSpPr>
                <a:spLocks noChangeShapeType="1"/>
              </p:cNvSpPr>
              <p:nvPr/>
            </p:nvSpPr>
            <p:spPr bwMode="auto">
              <a:xfrm>
                <a:off x="1938" y="1528"/>
                <a:ext cx="124" cy="124"/>
              </a:xfrm>
              <a:prstGeom prst="line">
                <a:avLst/>
              </a:prstGeom>
              <a:noFill/>
              <a:ln w="25400">
                <a:solidFill>
                  <a:srgbClr val="000000"/>
                </a:solidFill>
                <a:round/>
                <a:headEnd/>
                <a:tailEnd/>
              </a:ln>
              <a:effectLst/>
            </p:spPr>
            <p:txBody>
              <a:bodyPr>
                <a:prstTxWarp prst="textNoShape">
                  <a:avLst/>
                </a:prstTxWarp>
              </a:bodyPr>
              <a:lstStyle/>
              <a:p>
                <a:endParaRPr lang="en-US"/>
              </a:p>
            </p:txBody>
          </p:sp>
          <p:sp>
            <p:nvSpPr>
              <p:cNvPr id="36898" name="Line 34"/>
              <p:cNvSpPr>
                <a:spLocks noChangeShapeType="1"/>
              </p:cNvSpPr>
              <p:nvPr/>
            </p:nvSpPr>
            <p:spPr bwMode="auto">
              <a:xfrm flipV="1">
                <a:off x="1938" y="1660"/>
                <a:ext cx="124" cy="124"/>
              </a:xfrm>
              <a:prstGeom prst="line">
                <a:avLst/>
              </a:prstGeom>
              <a:noFill/>
              <a:ln w="25400">
                <a:solidFill>
                  <a:srgbClr val="000000"/>
                </a:solidFill>
                <a:round/>
                <a:headEnd/>
                <a:tailEnd/>
              </a:ln>
              <a:effectLst/>
            </p:spPr>
            <p:txBody>
              <a:bodyPr>
                <a:prstTxWarp prst="textNoShape">
                  <a:avLst/>
                </a:prstTxWarp>
              </a:bodyPr>
              <a:lstStyle/>
              <a:p>
                <a:endParaRPr lang="en-US"/>
              </a:p>
            </p:txBody>
          </p:sp>
        </p:grpSp>
        <p:sp>
          <p:nvSpPr>
            <p:cNvPr id="36899" name="Line 35"/>
            <p:cNvSpPr>
              <a:spLocks noChangeShapeType="1"/>
            </p:cNvSpPr>
            <p:nvPr/>
          </p:nvSpPr>
          <p:spPr bwMode="auto">
            <a:xfrm>
              <a:off x="1930" y="1656"/>
              <a:ext cx="428" cy="0"/>
            </a:xfrm>
            <a:prstGeom prst="line">
              <a:avLst/>
            </a:prstGeom>
            <a:noFill/>
            <a:ln w="25400">
              <a:solidFill>
                <a:srgbClr val="000000"/>
              </a:solidFill>
              <a:round/>
              <a:headEnd/>
              <a:tailEnd/>
            </a:ln>
            <a:effectLst/>
          </p:spPr>
          <p:txBody>
            <a:bodyPr>
              <a:prstTxWarp prst="textNoShape">
                <a:avLst/>
              </a:prstTxWarp>
            </a:bodyPr>
            <a:lstStyle/>
            <a:p>
              <a:endParaRPr lang="en-US"/>
            </a:p>
          </p:txBody>
        </p:sp>
      </p:grpSp>
      <p:sp>
        <p:nvSpPr>
          <p:cNvPr id="36905" name="Oval 41"/>
          <p:cNvSpPr>
            <a:spLocks noChangeArrowheads="1"/>
          </p:cNvSpPr>
          <p:nvPr/>
        </p:nvSpPr>
        <p:spPr bwMode="auto">
          <a:xfrm rot="480000">
            <a:off x="928601" y="2713039"/>
            <a:ext cx="850900" cy="700087"/>
          </a:xfrm>
          <a:prstGeom prst="ellipse">
            <a:avLst/>
          </a:prstGeom>
          <a:noFill/>
          <a:ln w="25400">
            <a:solidFill>
              <a:srgbClr val="000000"/>
            </a:solidFill>
            <a:prstDash val="dash"/>
            <a:round/>
            <a:headEnd/>
            <a:tailEnd/>
          </a:ln>
          <a:effectLst/>
        </p:spPr>
        <p:txBody>
          <a:bodyPr wrap="none" anchor="ctr">
            <a:prstTxWarp prst="textNoShape">
              <a:avLst/>
            </a:prstTxWarp>
          </a:bodyPr>
          <a:lstStyle/>
          <a:p>
            <a:endParaRPr lang="en-US"/>
          </a:p>
        </p:txBody>
      </p:sp>
      <p:grpSp>
        <p:nvGrpSpPr>
          <p:cNvPr id="4" name="Group 42"/>
          <p:cNvGrpSpPr>
            <a:grpSpLocks/>
          </p:cNvGrpSpPr>
          <p:nvPr/>
        </p:nvGrpSpPr>
        <p:grpSpPr bwMode="auto">
          <a:xfrm rot="2109682">
            <a:off x="1491986" y="3231461"/>
            <a:ext cx="369887" cy="195262"/>
            <a:chOff x="3385" y="3685"/>
            <a:chExt cx="233" cy="143"/>
          </a:xfrm>
        </p:grpSpPr>
        <p:sp>
          <p:nvSpPr>
            <p:cNvPr id="36907" name="Line 43"/>
            <p:cNvSpPr>
              <a:spLocks noChangeShapeType="1"/>
            </p:cNvSpPr>
            <p:nvPr/>
          </p:nvSpPr>
          <p:spPr bwMode="auto">
            <a:xfrm flipH="1" flipV="1">
              <a:off x="3385" y="3685"/>
              <a:ext cx="75" cy="137"/>
            </a:xfrm>
            <a:prstGeom prst="line">
              <a:avLst/>
            </a:prstGeom>
            <a:noFill/>
            <a:ln w="25400">
              <a:solidFill>
                <a:srgbClr val="000000"/>
              </a:solidFill>
              <a:round/>
              <a:headEnd/>
              <a:tailEnd/>
            </a:ln>
            <a:effectLst/>
          </p:spPr>
          <p:txBody>
            <a:bodyPr>
              <a:prstTxWarp prst="textNoShape">
                <a:avLst/>
              </a:prstTxWarp>
            </a:bodyPr>
            <a:lstStyle/>
            <a:p>
              <a:endParaRPr lang="en-US"/>
            </a:p>
          </p:txBody>
        </p:sp>
        <p:sp>
          <p:nvSpPr>
            <p:cNvPr id="36908" name="Line 44"/>
            <p:cNvSpPr>
              <a:spLocks noChangeShapeType="1"/>
            </p:cNvSpPr>
            <p:nvPr/>
          </p:nvSpPr>
          <p:spPr bwMode="auto">
            <a:xfrm flipV="1">
              <a:off x="3456" y="3694"/>
              <a:ext cx="162" cy="134"/>
            </a:xfrm>
            <a:prstGeom prst="line">
              <a:avLst/>
            </a:prstGeom>
            <a:noFill/>
            <a:ln w="25400">
              <a:solidFill>
                <a:srgbClr val="000000"/>
              </a:solidFill>
              <a:round/>
              <a:headEnd/>
              <a:tailEnd/>
            </a:ln>
            <a:effectLst/>
          </p:spPr>
          <p:txBody>
            <a:bodyPr>
              <a:prstTxWarp prst="textNoShape">
                <a:avLst/>
              </a:prstTxWarp>
            </a:bodyPr>
            <a:lstStyle/>
            <a:p>
              <a:endParaRPr lang="en-US"/>
            </a:p>
          </p:txBody>
        </p:sp>
      </p:grpSp>
      <p:sp>
        <p:nvSpPr>
          <p:cNvPr id="36909" name="Line 45"/>
          <p:cNvSpPr>
            <a:spLocks noChangeShapeType="1"/>
          </p:cNvSpPr>
          <p:nvPr/>
        </p:nvSpPr>
        <p:spPr bwMode="auto">
          <a:xfrm flipV="1">
            <a:off x="3751795" y="2732766"/>
            <a:ext cx="2314575" cy="1587"/>
          </a:xfrm>
          <a:prstGeom prst="line">
            <a:avLst/>
          </a:prstGeom>
          <a:noFill/>
          <a:ln w="25400">
            <a:solidFill>
              <a:srgbClr val="000000"/>
            </a:solidFill>
            <a:prstDash val="dash"/>
            <a:round/>
            <a:headEnd/>
            <a:tailEnd/>
          </a:ln>
          <a:effectLst/>
        </p:spPr>
        <p:txBody>
          <a:bodyPr>
            <a:prstTxWarp prst="textNoShape">
              <a:avLst/>
            </a:prstTxWarp>
          </a:bodyPr>
          <a:lstStyle/>
          <a:p>
            <a:endParaRPr lang="en-US"/>
          </a:p>
        </p:txBody>
      </p:sp>
      <p:sp>
        <p:nvSpPr>
          <p:cNvPr id="36928" name="Rectangle 64"/>
          <p:cNvSpPr>
            <a:spLocks noChangeArrowheads="1"/>
          </p:cNvSpPr>
          <p:nvPr/>
        </p:nvSpPr>
        <p:spPr bwMode="auto">
          <a:xfrm>
            <a:off x="3534308" y="2451963"/>
            <a:ext cx="1576893" cy="294953"/>
          </a:xfrm>
          <a:prstGeom prst="rect">
            <a:avLst/>
          </a:prstGeom>
          <a:noFill/>
          <a:ln w="12700">
            <a:noFill/>
            <a:miter lim="800000"/>
            <a:headEnd/>
            <a:tailEnd/>
          </a:ln>
          <a:effectLst/>
        </p:spPr>
        <p:txBody>
          <a:bodyPr wrap="square" lIns="90488" tIns="44450" rIns="90488" bIns="44450">
            <a:prstTxWarp prst="textNoShape">
              <a:avLst/>
            </a:prstTxWarp>
            <a:spAutoFit/>
          </a:bodyPr>
          <a:lstStyle/>
          <a:p>
            <a:pPr defTabSz="762000">
              <a:lnSpc>
                <a:spcPct val="80000"/>
              </a:lnSpc>
            </a:pPr>
            <a:r>
              <a:rPr lang="en-GB" sz="1600" dirty="0">
                <a:solidFill>
                  <a:srgbClr val="000000"/>
                </a:solidFill>
                <a:latin typeface="Arial" charset="0"/>
              </a:rPr>
              <a:t>assigned to</a:t>
            </a:r>
          </a:p>
        </p:txBody>
      </p:sp>
      <p:sp>
        <p:nvSpPr>
          <p:cNvPr id="36929" name="Rectangle 65"/>
          <p:cNvSpPr>
            <a:spLocks noChangeArrowheads="1"/>
          </p:cNvSpPr>
          <p:nvPr/>
        </p:nvSpPr>
        <p:spPr bwMode="auto">
          <a:xfrm>
            <a:off x="455611" y="3310370"/>
            <a:ext cx="1026825" cy="335989"/>
          </a:xfrm>
          <a:prstGeom prst="rect">
            <a:avLst/>
          </a:prstGeom>
          <a:noFill/>
          <a:ln w="12700">
            <a:noFill/>
            <a:miter lim="800000"/>
            <a:headEnd/>
            <a:tailEnd/>
          </a:ln>
          <a:effectLst/>
        </p:spPr>
        <p:txBody>
          <a:bodyPr wrap="none" lIns="90488" tIns="44450" rIns="90488" bIns="44450">
            <a:prstTxWarp prst="textNoShape">
              <a:avLst/>
            </a:prstTxWarp>
            <a:spAutoFit/>
          </a:bodyPr>
          <a:lstStyle/>
          <a:p>
            <a:pPr algn="l" defTabSz="762000" eaLnBrk="0" hangingPunct="0">
              <a:spcBef>
                <a:spcPct val="0"/>
              </a:spcBef>
            </a:pPr>
            <a:r>
              <a:rPr lang="en-GB" sz="1600" dirty="0">
                <a:latin typeface="Arial" charset="0"/>
              </a:rPr>
              <a:t>manages </a:t>
            </a:r>
          </a:p>
        </p:txBody>
      </p:sp>
      <p:sp>
        <p:nvSpPr>
          <p:cNvPr id="36932" name="Rectangle 68"/>
          <p:cNvSpPr>
            <a:spLocks noChangeArrowheads="1"/>
          </p:cNvSpPr>
          <p:nvPr/>
        </p:nvSpPr>
        <p:spPr bwMode="auto">
          <a:xfrm>
            <a:off x="6913291" y="4218077"/>
            <a:ext cx="1055240" cy="643766"/>
          </a:xfrm>
          <a:prstGeom prst="rect">
            <a:avLst/>
          </a:prstGeom>
          <a:noFill/>
          <a:ln w="12700">
            <a:noFill/>
            <a:miter lim="800000"/>
            <a:headEnd/>
            <a:tailEnd/>
          </a:ln>
          <a:effectLst/>
        </p:spPr>
        <p:txBody>
          <a:bodyPr wrap="none" lIns="90488" tIns="44450" rIns="90488" bIns="44450">
            <a:prstTxWarp prst="textNoShape">
              <a:avLst/>
            </a:prstTxWarp>
            <a:spAutoFit/>
          </a:bodyPr>
          <a:lstStyle/>
          <a:p>
            <a:pPr algn="l" defTabSz="762000" eaLnBrk="0" hangingPunct="0">
              <a:spcBef>
                <a:spcPct val="0"/>
              </a:spcBef>
            </a:pPr>
            <a:r>
              <a:rPr lang="en-GB" sz="1800" dirty="0">
                <a:solidFill>
                  <a:schemeClr val="tx2"/>
                </a:solidFill>
                <a:latin typeface="Arial" charset="0"/>
              </a:rPr>
              <a:t>Unique</a:t>
            </a:r>
          </a:p>
          <a:p>
            <a:pPr algn="l" defTabSz="762000" eaLnBrk="0" hangingPunct="0">
              <a:spcBef>
                <a:spcPct val="0"/>
              </a:spcBef>
            </a:pPr>
            <a:r>
              <a:rPr lang="en-GB" sz="1800" dirty="0">
                <a:solidFill>
                  <a:schemeClr val="tx2"/>
                </a:solidFill>
                <a:latin typeface="Arial" charset="0"/>
              </a:rPr>
              <a:t>identifier</a:t>
            </a:r>
          </a:p>
        </p:txBody>
      </p:sp>
      <p:sp>
        <p:nvSpPr>
          <p:cNvPr id="36933" name="Rectangle 69"/>
          <p:cNvSpPr>
            <a:spLocks noChangeArrowheads="1"/>
          </p:cNvSpPr>
          <p:nvPr/>
        </p:nvSpPr>
        <p:spPr bwMode="auto">
          <a:xfrm>
            <a:off x="4241805" y="5427074"/>
            <a:ext cx="1146175" cy="363537"/>
          </a:xfrm>
          <a:prstGeom prst="rect">
            <a:avLst/>
          </a:prstGeom>
          <a:noFill/>
          <a:ln w="12700">
            <a:noFill/>
            <a:miter lim="800000"/>
            <a:headEnd/>
            <a:tailEnd/>
          </a:ln>
          <a:effectLst/>
        </p:spPr>
        <p:txBody>
          <a:bodyPr wrap="none" lIns="90488" tIns="44450" rIns="90488" bIns="44450">
            <a:prstTxWarp prst="textNoShape">
              <a:avLst/>
            </a:prstTxWarp>
            <a:spAutoFit/>
          </a:bodyPr>
          <a:lstStyle/>
          <a:p>
            <a:pPr algn="l" defTabSz="762000" eaLnBrk="0" hangingPunct="0">
              <a:spcBef>
                <a:spcPct val="0"/>
              </a:spcBef>
            </a:pPr>
            <a:r>
              <a:rPr lang="en-GB" sz="1800" dirty="0">
                <a:solidFill>
                  <a:schemeClr val="tx2"/>
                </a:solidFill>
                <a:latin typeface="Arial" charset="0"/>
              </a:rPr>
              <a:t>Attributes</a:t>
            </a:r>
          </a:p>
        </p:txBody>
      </p:sp>
      <p:sp>
        <p:nvSpPr>
          <p:cNvPr id="36936" name="Rectangle 72"/>
          <p:cNvSpPr>
            <a:spLocks noChangeArrowheads="1"/>
          </p:cNvSpPr>
          <p:nvPr/>
        </p:nvSpPr>
        <p:spPr bwMode="auto">
          <a:xfrm>
            <a:off x="136439" y="1723459"/>
            <a:ext cx="1363280" cy="643766"/>
          </a:xfrm>
          <a:prstGeom prst="rect">
            <a:avLst/>
          </a:prstGeom>
          <a:noFill/>
          <a:ln w="12700">
            <a:noFill/>
            <a:miter lim="800000"/>
            <a:headEnd/>
            <a:tailEnd/>
          </a:ln>
          <a:effectLst/>
        </p:spPr>
        <p:txBody>
          <a:bodyPr wrap="none" lIns="90488" tIns="44450" rIns="90488" bIns="44450">
            <a:prstTxWarp prst="textNoShape">
              <a:avLst/>
            </a:prstTxWarp>
            <a:spAutoFit/>
          </a:bodyPr>
          <a:lstStyle/>
          <a:p>
            <a:pPr algn="l" defTabSz="762000" eaLnBrk="0" hangingPunct="0">
              <a:spcBef>
                <a:spcPct val="0"/>
              </a:spcBef>
            </a:pPr>
            <a:r>
              <a:rPr lang="en-GB" sz="1800" dirty="0">
                <a:solidFill>
                  <a:schemeClr val="tx2"/>
                </a:solidFill>
                <a:latin typeface="Arial" charset="0"/>
              </a:rPr>
              <a:t>Recursive</a:t>
            </a:r>
          </a:p>
          <a:p>
            <a:pPr algn="l" defTabSz="762000" eaLnBrk="0" hangingPunct="0">
              <a:spcBef>
                <a:spcPct val="0"/>
              </a:spcBef>
            </a:pPr>
            <a:r>
              <a:rPr lang="en-GB" sz="1800" dirty="0">
                <a:solidFill>
                  <a:schemeClr val="tx2"/>
                </a:solidFill>
                <a:latin typeface="Arial" charset="0"/>
              </a:rPr>
              <a:t>relationship</a:t>
            </a:r>
          </a:p>
        </p:txBody>
      </p:sp>
      <p:sp>
        <p:nvSpPr>
          <p:cNvPr id="36937" name="Rectangle 73"/>
          <p:cNvSpPr>
            <a:spLocks noChangeArrowheads="1"/>
          </p:cNvSpPr>
          <p:nvPr/>
        </p:nvSpPr>
        <p:spPr bwMode="auto">
          <a:xfrm>
            <a:off x="3950233" y="1737403"/>
            <a:ext cx="1438275" cy="363538"/>
          </a:xfrm>
          <a:prstGeom prst="rect">
            <a:avLst/>
          </a:prstGeom>
          <a:noFill/>
          <a:ln w="12700">
            <a:noFill/>
            <a:miter lim="800000"/>
            <a:headEnd/>
            <a:tailEnd/>
          </a:ln>
          <a:effectLst/>
        </p:spPr>
        <p:txBody>
          <a:bodyPr wrap="none" lIns="90488" tIns="44450" rIns="90488" bIns="44450">
            <a:prstTxWarp prst="textNoShape">
              <a:avLst/>
            </a:prstTxWarp>
            <a:spAutoFit/>
          </a:bodyPr>
          <a:lstStyle/>
          <a:p>
            <a:pPr algn="l" defTabSz="762000" eaLnBrk="0" hangingPunct="0">
              <a:spcBef>
                <a:spcPct val="0"/>
              </a:spcBef>
            </a:pPr>
            <a:r>
              <a:rPr lang="en-GB" sz="1800">
                <a:solidFill>
                  <a:schemeClr val="tx2"/>
                </a:solidFill>
                <a:latin typeface="Arial" charset="0"/>
              </a:rPr>
              <a:t>Relationship</a:t>
            </a:r>
          </a:p>
        </p:txBody>
      </p:sp>
      <p:sp>
        <p:nvSpPr>
          <p:cNvPr id="36938" name="Rectangle 74"/>
          <p:cNvSpPr>
            <a:spLocks noChangeArrowheads="1"/>
          </p:cNvSpPr>
          <p:nvPr/>
        </p:nvSpPr>
        <p:spPr bwMode="auto">
          <a:xfrm>
            <a:off x="6378047" y="1950021"/>
            <a:ext cx="752475" cy="363537"/>
          </a:xfrm>
          <a:prstGeom prst="rect">
            <a:avLst/>
          </a:prstGeom>
          <a:noFill/>
          <a:ln w="12700">
            <a:noFill/>
            <a:miter lim="800000"/>
            <a:headEnd/>
            <a:tailEnd/>
          </a:ln>
          <a:effectLst/>
        </p:spPr>
        <p:txBody>
          <a:bodyPr wrap="none" lIns="90488" tIns="44450" rIns="90488" bIns="44450">
            <a:prstTxWarp prst="textNoShape">
              <a:avLst/>
            </a:prstTxWarp>
            <a:spAutoFit/>
          </a:bodyPr>
          <a:lstStyle/>
          <a:p>
            <a:pPr algn="l" defTabSz="762000" eaLnBrk="0" hangingPunct="0">
              <a:spcBef>
                <a:spcPct val="0"/>
              </a:spcBef>
            </a:pPr>
            <a:r>
              <a:rPr lang="en-GB" sz="1800" dirty="0">
                <a:solidFill>
                  <a:schemeClr val="tx2"/>
                </a:solidFill>
                <a:latin typeface="Arial" charset="0"/>
              </a:rPr>
              <a:t>Entity</a:t>
            </a:r>
          </a:p>
        </p:txBody>
      </p:sp>
      <p:sp>
        <p:nvSpPr>
          <p:cNvPr id="36940" name="Line 76"/>
          <p:cNvSpPr>
            <a:spLocks noChangeShapeType="1"/>
          </p:cNvSpPr>
          <p:nvPr/>
        </p:nvSpPr>
        <p:spPr bwMode="auto">
          <a:xfrm>
            <a:off x="6664493" y="3841632"/>
            <a:ext cx="535259" cy="398860"/>
          </a:xfrm>
          <a:prstGeom prst="line">
            <a:avLst/>
          </a:prstGeom>
          <a:noFill/>
          <a:ln w="25400">
            <a:solidFill>
              <a:schemeClr val="accent2"/>
            </a:solidFill>
            <a:round/>
            <a:headEnd/>
            <a:tailEnd/>
          </a:ln>
          <a:effectLst/>
        </p:spPr>
        <p:txBody>
          <a:bodyPr>
            <a:prstTxWarp prst="textNoShape">
              <a:avLst/>
            </a:prstTxWarp>
          </a:bodyPr>
          <a:lstStyle/>
          <a:p>
            <a:endParaRPr lang="en-US"/>
          </a:p>
        </p:txBody>
      </p:sp>
      <p:sp>
        <p:nvSpPr>
          <p:cNvPr id="36941" name="Line 77"/>
          <p:cNvSpPr>
            <a:spLocks noChangeShapeType="1"/>
          </p:cNvSpPr>
          <p:nvPr/>
        </p:nvSpPr>
        <p:spPr bwMode="auto">
          <a:xfrm>
            <a:off x="4586431" y="3841636"/>
            <a:ext cx="157429" cy="1584936"/>
          </a:xfrm>
          <a:prstGeom prst="line">
            <a:avLst/>
          </a:prstGeom>
          <a:noFill/>
          <a:ln w="25400">
            <a:solidFill>
              <a:schemeClr val="accent2"/>
            </a:solidFill>
            <a:round/>
            <a:headEnd/>
            <a:tailEnd/>
          </a:ln>
          <a:effectLst/>
        </p:spPr>
        <p:txBody>
          <a:bodyPr>
            <a:prstTxWarp prst="textNoShape">
              <a:avLst/>
            </a:prstTxWarp>
          </a:bodyPr>
          <a:lstStyle/>
          <a:p>
            <a:endParaRPr lang="en-US"/>
          </a:p>
        </p:txBody>
      </p:sp>
      <p:sp>
        <p:nvSpPr>
          <p:cNvPr id="36944" name="Line 80"/>
          <p:cNvSpPr>
            <a:spLocks noChangeShapeType="1"/>
          </p:cNvSpPr>
          <p:nvPr/>
        </p:nvSpPr>
        <p:spPr bwMode="auto">
          <a:xfrm flipH="1" flipV="1">
            <a:off x="493277" y="2361661"/>
            <a:ext cx="430306" cy="472332"/>
          </a:xfrm>
          <a:prstGeom prst="line">
            <a:avLst/>
          </a:prstGeom>
          <a:noFill/>
          <a:ln w="25400">
            <a:solidFill>
              <a:schemeClr val="accent2"/>
            </a:solidFill>
            <a:round/>
            <a:headEnd/>
            <a:tailEnd/>
          </a:ln>
          <a:effectLst/>
        </p:spPr>
        <p:txBody>
          <a:bodyPr>
            <a:prstTxWarp prst="textNoShape">
              <a:avLst/>
            </a:prstTxWarp>
          </a:bodyPr>
          <a:lstStyle/>
          <a:p>
            <a:endParaRPr lang="en-US"/>
          </a:p>
        </p:txBody>
      </p:sp>
      <p:sp>
        <p:nvSpPr>
          <p:cNvPr id="36945" name="Line 81"/>
          <p:cNvSpPr>
            <a:spLocks noChangeShapeType="1"/>
          </p:cNvSpPr>
          <p:nvPr/>
        </p:nvSpPr>
        <p:spPr bwMode="auto">
          <a:xfrm>
            <a:off x="5058308" y="2000928"/>
            <a:ext cx="423862" cy="669925"/>
          </a:xfrm>
          <a:prstGeom prst="line">
            <a:avLst/>
          </a:prstGeom>
          <a:noFill/>
          <a:ln w="25400">
            <a:solidFill>
              <a:schemeClr val="accent2"/>
            </a:solidFill>
            <a:round/>
            <a:headEnd/>
            <a:tailEnd/>
          </a:ln>
          <a:effectLst/>
        </p:spPr>
        <p:txBody>
          <a:bodyPr>
            <a:prstTxWarp prst="textNoShape">
              <a:avLst/>
            </a:prstTxWarp>
          </a:bodyPr>
          <a:lstStyle/>
          <a:p>
            <a:endParaRPr lang="en-US"/>
          </a:p>
        </p:txBody>
      </p:sp>
      <p:sp>
        <p:nvSpPr>
          <p:cNvPr id="36947" name="Line 83"/>
          <p:cNvSpPr>
            <a:spLocks noChangeShapeType="1"/>
          </p:cNvSpPr>
          <p:nvPr/>
        </p:nvSpPr>
        <p:spPr bwMode="auto">
          <a:xfrm>
            <a:off x="6730736" y="2257271"/>
            <a:ext cx="0" cy="341313"/>
          </a:xfrm>
          <a:prstGeom prst="line">
            <a:avLst/>
          </a:prstGeom>
          <a:noFill/>
          <a:ln w="25400">
            <a:solidFill>
              <a:schemeClr val="accent2"/>
            </a:solidFill>
            <a:round/>
            <a:headEnd/>
            <a:tailEnd/>
          </a:ln>
          <a:effectLst/>
        </p:spPr>
        <p:txBody>
          <a:bodyPr>
            <a:prstTxWarp prst="textNoShape">
              <a:avLst/>
            </a:prstTxWarp>
          </a:bodyPr>
          <a:lstStyle/>
          <a:p>
            <a:endParaRPr lang="en-US"/>
          </a:p>
        </p:txBody>
      </p:sp>
      <p:sp>
        <p:nvSpPr>
          <p:cNvPr id="55" name="Text Box 11"/>
          <p:cNvSpPr txBox="1">
            <a:spLocks noChangeArrowheads="1"/>
          </p:cNvSpPr>
          <p:nvPr/>
        </p:nvSpPr>
        <p:spPr bwMode="auto">
          <a:xfrm>
            <a:off x="1096179" y="2517430"/>
            <a:ext cx="2235200" cy="411163"/>
          </a:xfrm>
          <a:prstGeom prst="rect">
            <a:avLst/>
          </a:prstGeom>
          <a:solidFill>
            <a:srgbClr val="FFFF00"/>
          </a:solidFill>
          <a:ln w="9525">
            <a:solidFill>
              <a:schemeClr val="tx1"/>
            </a:solidFill>
            <a:miter lim="800000"/>
            <a:headEnd/>
            <a:tailEnd type="none" w="lg" len="lg"/>
          </a:ln>
          <a:effectLst/>
        </p:spPr>
        <p:txBody>
          <a:bodyPr anchor="ctr">
            <a:prstTxWarp prst="textNoShape">
              <a:avLst/>
            </a:prstTxWarp>
          </a:bodyPr>
          <a:lstStyle/>
          <a:p>
            <a:r>
              <a:rPr lang="en-GB" dirty="0"/>
              <a:t>Employee</a:t>
            </a:r>
            <a:endParaRPr lang="en-US" dirty="0"/>
          </a:p>
        </p:txBody>
      </p:sp>
      <p:sp>
        <p:nvSpPr>
          <p:cNvPr id="56" name="Text Box 11"/>
          <p:cNvSpPr txBox="1">
            <a:spLocks noChangeArrowheads="1"/>
          </p:cNvSpPr>
          <p:nvPr/>
        </p:nvSpPr>
        <p:spPr bwMode="auto">
          <a:xfrm>
            <a:off x="6002934" y="2582090"/>
            <a:ext cx="2235200" cy="404439"/>
          </a:xfrm>
          <a:prstGeom prst="rect">
            <a:avLst/>
          </a:prstGeom>
          <a:solidFill>
            <a:srgbClr val="FFFF00"/>
          </a:solidFill>
          <a:ln w="9525">
            <a:solidFill>
              <a:schemeClr val="tx1"/>
            </a:solidFill>
            <a:miter lim="800000"/>
            <a:headEnd/>
            <a:tailEnd type="none" w="lg" len="lg"/>
          </a:ln>
          <a:effectLst/>
        </p:spPr>
        <p:txBody>
          <a:bodyPr anchor="ctr">
            <a:prstTxWarp prst="textNoShape">
              <a:avLst/>
            </a:prstTxWarp>
          </a:bodyPr>
          <a:lstStyle/>
          <a:p>
            <a:r>
              <a:rPr lang="en-GB" dirty="0"/>
              <a:t>Department</a:t>
            </a:r>
            <a:endParaRPr lang="en-US" dirty="0"/>
          </a:p>
        </p:txBody>
      </p:sp>
      <p:grpSp>
        <p:nvGrpSpPr>
          <p:cNvPr id="57" name="Group 58"/>
          <p:cNvGrpSpPr>
            <a:grpSpLocks/>
          </p:cNvGrpSpPr>
          <p:nvPr/>
        </p:nvGrpSpPr>
        <p:grpSpPr bwMode="auto">
          <a:xfrm>
            <a:off x="2844812" y="3148452"/>
            <a:ext cx="2173285" cy="654050"/>
            <a:chOff x="247" y="2939"/>
            <a:chExt cx="1369" cy="412"/>
          </a:xfrm>
        </p:grpSpPr>
        <p:sp>
          <p:nvSpPr>
            <p:cNvPr id="58" name="Oval 59"/>
            <p:cNvSpPr>
              <a:spLocks noChangeArrowheads="1"/>
            </p:cNvSpPr>
            <p:nvPr/>
          </p:nvSpPr>
          <p:spPr bwMode="auto">
            <a:xfrm>
              <a:off x="247" y="2939"/>
              <a:ext cx="1369" cy="412"/>
            </a:xfrm>
            <a:prstGeom prst="ellipse">
              <a:avLst/>
            </a:prstGeom>
            <a:solidFill>
              <a:srgbClr val="FFFF00"/>
            </a:solidFill>
            <a:ln w="9525">
              <a:solidFill>
                <a:schemeClr val="tx1"/>
              </a:solidFill>
              <a:round/>
              <a:headEnd/>
              <a:tailEnd/>
            </a:ln>
            <a:effectLst/>
          </p:spPr>
          <p:txBody>
            <a:bodyPr wrap="none" anchor="ctr">
              <a:prstTxWarp prst="textNoShape">
                <a:avLst/>
              </a:prstTxWarp>
            </a:bodyPr>
            <a:lstStyle/>
            <a:p>
              <a:endParaRPr lang="en-US"/>
            </a:p>
          </p:txBody>
        </p:sp>
        <p:sp>
          <p:nvSpPr>
            <p:cNvPr id="59" name="Text Box 60"/>
            <p:cNvSpPr txBox="1">
              <a:spLocks noChangeArrowheads="1"/>
            </p:cNvSpPr>
            <p:nvPr/>
          </p:nvSpPr>
          <p:spPr bwMode="auto">
            <a:xfrm>
              <a:off x="365" y="3003"/>
              <a:ext cx="1041" cy="252"/>
            </a:xfrm>
            <a:prstGeom prst="rect">
              <a:avLst/>
            </a:prstGeom>
            <a:noFill/>
            <a:ln w="9525">
              <a:noFill/>
              <a:miter lim="800000"/>
              <a:headEnd/>
              <a:tailEnd/>
            </a:ln>
            <a:effectLst/>
          </p:spPr>
          <p:txBody>
            <a:bodyPr wrap="none">
              <a:prstTxWarp prst="textNoShape">
                <a:avLst/>
              </a:prstTxWarp>
              <a:spAutoFit/>
            </a:bodyPr>
            <a:lstStyle/>
            <a:p>
              <a:r>
                <a:rPr lang="en-GB" u="sng" dirty="0" err="1"/>
                <a:t>EmployeeNo</a:t>
              </a:r>
              <a:endParaRPr lang="en-US" u="sng" dirty="0"/>
            </a:p>
          </p:txBody>
        </p:sp>
      </p:grpSp>
      <p:grpSp>
        <p:nvGrpSpPr>
          <p:cNvPr id="60" name="Group 58"/>
          <p:cNvGrpSpPr>
            <a:grpSpLocks/>
          </p:cNvGrpSpPr>
          <p:nvPr/>
        </p:nvGrpSpPr>
        <p:grpSpPr bwMode="auto">
          <a:xfrm>
            <a:off x="5221859" y="3332340"/>
            <a:ext cx="1998660" cy="654050"/>
            <a:chOff x="260" y="2939"/>
            <a:chExt cx="1259" cy="412"/>
          </a:xfrm>
        </p:grpSpPr>
        <p:sp>
          <p:nvSpPr>
            <p:cNvPr id="61" name="Oval 59"/>
            <p:cNvSpPr>
              <a:spLocks noChangeArrowheads="1"/>
            </p:cNvSpPr>
            <p:nvPr/>
          </p:nvSpPr>
          <p:spPr bwMode="auto">
            <a:xfrm>
              <a:off x="260" y="2939"/>
              <a:ext cx="1259" cy="412"/>
            </a:xfrm>
            <a:prstGeom prst="ellipse">
              <a:avLst/>
            </a:prstGeom>
            <a:solidFill>
              <a:srgbClr val="FFFF00"/>
            </a:solidFill>
            <a:ln w="9525">
              <a:solidFill>
                <a:schemeClr val="tx1"/>
              </a:solidFill>
              <a:round/>
              <a:headEnd/>
              <a:tailEnd/>
            </a:ln>
            <a:effectLst/>
          </p:spPr>
          <p:txBody>
            <a:bodyPr wrap="none" anchor="ctr">
              <a:prstTxWarp prst="textNoShape">
                <a:avLst/>
              </a:prstTxWarp>
            </a:bodyPr>
            <a:lstStyle/>
            <a:p>
              <a:endParaRPr lang="en-US"/>
            </a:p>
          </p:txBody>
        </p:sp>
        <p:sp>
          <p:nvSpPr>
            <p:cNvPr id="62" name="Text Box 60"/>
            <p:cNvSpPr txBox="1">
              <a:spLocks noChangeArrowheads="1"/>
            </p:cNvSpPr>
            <p:nvPr/>
          </p:nvSpPr>
          <p:spPr bwMode="auto">
            <a:xfrm>
              <a:off x="554" y="3003"/>
              <a:ext cx="664" cy="252"/>
            </a:xfrm>
            <a:prstGeom prst="rect">
              <a:avLst/>
            </a:prstGeom>
            <a:noFill/>
            <a:ln w="9525">
              <a:noFill/>
              <a:miter lim="800000"/>
              <a:headEnd/>
              <a:tailEnd/>
            </a:ln>
            <a:effectLst/>
          </p:spPr>
          <p:txBody>
            <a:bodyPr wrap="none">
              <a:prstTxWarp prst="textNoShape">
                <a:avLst/>
              </a:prstTxWarp>
              <a:spAutoFit/>
            </a:bodyPr>
            <a:lstStyle/>
            <a:p>
              <a:r>
                <a:rPr lang="en-GB" u="sng" dirty="0" err="1"/>
                <a:t>DeptNo</a:t>
              </a:r>
              <a:endParaRPr lang="en-US" u="sng" dirty="0"/>
            </a:p>
          </p:txBody>
        </p:sp>
      </p:grpSp>
      <p:grpSp>
        <p:nvGrpSpPr>
          <p:cNvPr id="63" name="Group 61"/>
          <p:cNvGrpSpPr>
            <a:grpSpLocks/>
          </p:cNvGrpSpPr>
          <p:nvPr/>
        </p:nvGrpSpPr>
        <p:grpSpPr bwMode="auto">
          <a:xfrm>
            <a:off x="7503791" y="3311092"/>
            <a:ext cx="1598229" cy="654050"/>
            <a:chOff x="466" y="2932"/>
            <a:chExt cx="829" cy="412"/>
          </a:xfrm>
        </p:grpSpPr>
        <p:sp>
          <p:nvSpPr>
            <p:cNvPr id="64" name="Oval 62"/>
            <p:cNvSpPr>
              <a:spLocks noChangeArrowheads="1"/>
            </p:cNvSpPr>
            <p:nvPr/>
          </p:nvSpPr>
          <p:spPr bwMode="auto">
            <a:xfrm>
              <a:off x="466" y="2932"/>
              <a:ext cx="829" cy="412"/>
            </a:xfrm>
            <a:prstGeom prst="ellipse">
              <a:avLst/>
            </a:prstGeom>
            <a:solidFill>
              <a:srgbClr val="FFFF00"/>
            </a:solidFill>
            <a:ln w="9525">
              <a:solidFill>
                <a:schemeClr val="tx1"/>
              </a:solidFill>
              <a:round/>
              <a:headEnd/>
              <a:tailEnd/>
            </a:ln>
            <a:effectLst/>
          </p:spPr>
          <p:txBody>
            <a:bodyPr wrap="none" anchor="ctr">
              <a:prstTxWarp prst="textNoShape">
                <a:avLst/>
              </a:prstTxWarp>
            </a:bodyPr>
            <a:lstStyle/>
            <a:p>
              <a:endParaRPr lang="en-US"/>
            </a:p>
          </p:txBody>
        </p:sp>
        <p:sp>
          <p:nvSpPr>
            <p:cNvPr id="65" name="Text Box 63"/>
            <p:cNvSpPr txBox="1">
              <a:spLocks noChangeArrowheads="1"/>
            </p:cNvSpPr>
            <p:nvPr/>
          </p:nvSpPr>
          <p:spPr bwMode="auto">
            <a:xfrm>
              <a:off x="523" y="3003"/>
              <a:ext cx="727" cy="252"/>
            </a:xfrm>
            <a:prstGeom prst="rect">
              <a:avLst/>
            </a:prstGeom>
            <a:noFill/>
            <a:ln w="9525">
              <a:noFill/>
              <a:miter lim="800000"/>
              <a:headEnd/>
              <a:tailEnd/>
            </a:ln>
            <a:effectLst/>
          </p:spPr>
          <p:txBody>
            <a:bodyPr wrap="square">
              <a:prstTxWarp prst="textNoShape">
                <a:avLst/>
              </a:prstTxWarp>
              <a:spAutoFit/>
            </a:bodyPr>
            <a:lstStyle/>
            <a:p>
              <a:r>
                <a:rPr lang="en-US" dirty="0"/>
                <a:t>Location</a:t>
              </a:r>
            </a:p>
          </p:txBody>
        </p:sp>
      </p:grpSp>
      <p:grpSp>
        <p:nvGrpSpPr>
          <p:cNvPr id="66" name="Group 61"/>
          <p:cNvGrpSpPr>
            <a:grpSpLocks/>
          </p:cNvGrpSpPr>
          <p:nvPr/>
        </p:nvGrpSpPr>
        <p:grpSpPr bwMode="auto">
          <a:xfrm>
            <a:off x="180938" y="3767885"/>
            <a:ext cx="1598229" cy="654050"/>
            <a:chOff x="466" y="2932"/>
            <a:chExt cx="829" cy="412"/>
          </a:xfrm>
        </p:grpSpPr>
        <p:sp>
          <p:nvSpPr>
            <p:cNvPr id="67" name="Oval 62"/>
            <p:cNvSpPr>
              <a:spLocks noChangeArrowheads="1"/>
            </p:cNvSpPr>
            <p:nvPr/>
          </p:nvSpPr>
          <p:spPr bwMode="auto">
            <a:xfrm>
              <a:off x="466" y="2932"/>
              <a:ext cx="829" cy="412"/>
            </a:xfrm>
            <a:prstGeom prst="ellipse">
              <a:avLst/>
            </a:prstGeom>
            <a:solidFill>
              <a:srgbClr val="FFFF00"/>
            </a:solidFill>
            <a:ln w="9525">
              <a:solidFill>
                <a:schemeClr val="tx1"/>
              </a:solidFill>
              <a:round/>
              <a:headEnd/>
              <a:tailEnd/>
            </a:ln>
            <a:effectLst/>
          </p:spPr>
          <p:txBody>
            <a:bodyPr wrap="none" anchor="ctr">
              <a:prstTxWarp prst="textNoShape">
                <a:avLst/>
              </a:prstTxWarp>
            </a:bodyPr>
            <a:lstStyle/>
            <a:p>
              <a:endParaRPr lang="en-US"/>
            </a:p>
          </p:txBody>
        </p:sp>
        <p:sp>
          <p:nvSpPr>
            <p:cNvPr id="68" name="Text Box 63"/>
            <p:cNvSpPr txBox="1">
              <a:spLocks noChangeArrowheads="1"/>
            </p:cNvSpPr>
            <p:nvPr/>
          </p:nvSpPr>
          <p:spPr bwMode="auto">
            <a:xfrm>
              <a:off x="523" y="3003"/>
              <a:ext cx="727" cy="252"/>
            </a:xfrm>
            <a:prstGeom prst="rect">
              <a:avLst/>
            </a:prstGeom>
            <a:noFill/>
            <a:ln w="9525">
              <a:noFill/>
              <a:miter lim="800000"/>
              <a:headEnd/>
              <a:tailEnd/>
            </a:ln>
            <a:effectLst/>
          </p:spPr>
          <p:txBody>
            <a:bodyPr wrap="square">
              <a:prstTxWarp prst="textNoShape">
                <a:avLst/>
              </a:prstTxWarp>
              <a:spAutoFit/>
            </a:bodyPr>
            <a:lstStyle/>
            <a:p>
              <a:r>
                <a:rPr lang="en-US" dirty="0" err="1"/>
                <a:t>FirstName</a:t>
              </a:r>
              <a:endParaRPr lang="en-US" dirty="0"/>
            </a:p>
          </p:txBody>
        </p:sp>
      </p:grpSp>
      <p:grpSp>
        <p:nvGrpSpPr>
          <p:cNvPr id="69" name="Group 61"/>
          <p:cNvGrpSpPr>
            <a:grpSpLocks/>
          </p:cNvGrpSpPr>
          <p:nvPr/>
        </p:nvGrpSpPr>
        <p:grpSpPr bwMode="auto">
          <a:xfrm>
            <a:off x="1330389" y="4497579"/>
            <a:ext cx="1598229" cy="654050"/>
            <a:chOff x="466" y="2932"/>
            <a:chExt cx="829" cy="412"/>
          </a:xfrm>
        </p:grpSpPr>
        <p:sp>
          <p:nvSpPr>
            <p:cNvPr id="70" name="Oval 62"/>
            <p:cNvSpPr>
              <a:spLocks noChangeArrowheads="1"/>
            </p:cNvSpPr>
            <p:nvPr/>
          </p:nvSpPr>
          <p:spPr bwMode="auto">
            <a:xfrm>
              <a:off x="466" y="2932"/>
              <a:ext cx="829" cy="412"/>
            </a:xfrm>
            <a:prstGeom prst="ellipse">
              <a:avLst/>
            </a:prstGeom>
            <a:solidFill>
              <a:srgbClr val="FFFF00"/>
            </a:solidFill>
            <a:ln w="9525">
              <a:solidFill>
                <a:schemeClr val="tx1"/>
              </a:solidFill>
              <a:round/>
              <a:headEnd/>
              <a:tailEnd/>
            </a:ln>
            <a:effectLst/>
          </p:spPr>
          <p:txBody>
            <a:bodyPr wrap="none" anchor="ctr">
              <a:prstTxWarp prst="textNoShape">
                <a:avLst/>
              </a:prstTxWarp>
            </a:bodyPr>
            <a:lstStyle/>
            <a:p>
              <a:endParaRPr lang="en-US"/>
            </a:p>
          </p:txBody>
        </p:sp>
        <p:sp>
          <p:nvSpPr>
            <p:cNvPr id="71" name="Text Box 63"/>
            <p:cNvSpPr txBox="1">
              <a:spLocks noChangeArrowheads="1"/>
            </p:cNvSpPr>
            <p:nvPr/>
          </p:nvSpPr>
          <p:spPr bwMode="auto">
            <a:xfrm>
              <a:off x="523" y="3003"/>
              <a:ext cx="727" cy="252"/>
            </a:xfrm>
            <a:prstGeom prst="rect">
              <a:avLst/>
            </a:prstGeom>
            <a:noFill/>
            <a:ln w="9525">
              <a:noFill/>
              <a:miter lim="800000"/>
              <a:headEnd/>
              <a:tailEnd/>
            </a:ln>
            <a:effectLst/>
          </p:spPr>
          <p:txBody>
            <a:bodyPr wrap="square">
              <a:prstTxWarp prst="textNoShape">
                <a:avLst/>
              </a:prstTxWarp>
              <a:spAutoFit/>
            </a:bodyPr>
            <a:lstStyle/>
            <a:p>
              <a:r>
                <a:rPr lang="en-US" dirty="0" err="1"/>
                <a:t>SurName</a:t>
              </a:r>
              <a:endParaRPr lang="en-US" dirty="0"/>
            </a:p>
          </p:txBody>
        </p:sp>
      </p:grpSp>
      <p:grpSp>
        <p:nvGrpSpPr>
          <p:cNvPr id="72" name="Group 61"/>
          <p:cNvGrpSpPr>
            <a:grpSpLocks/>
          </p:cNvGrpSpPr>
          <p:nvPr/>
        </p:nvGrpSpPr>
        <p:grpSpPr bwMode="auto">
          <a:xfrm>
            <a:off x="2841708" y="4098721"/>
            <a:ext cx="1598229" cy="654050"/>
            <a:chOff x="466" y="2932"/>
            <a:chExt cx="829" cy="412"/>
          </a:xfrm>
        </p:grpSpPr>
        <p:sp>
          <p:nvSpPr>
            <p:cNvPr id="73" name="Oval 62"/>
            <p:cNvSpPr>
              <a:spLocks noChangeArrowheads="1"/>
            </p:cNvSpPr>
            <p:nvPr/>
          </p:nvSpPr>
          <p:spPr bwMode="auto">
            <a:xfrm>
              <a:off x="466" y="2932"/>
              <a:ext cx="829" cy="412"/>
            </a:xfrm>
            <a:prstGeom prst="ellipse">
              <a:avLst/>
            </a:prstGeom>
            <a:solidFill>
              <a:srgbClr val="FFFF00"/>
            </a:solidFill>
            <a:ln w="9525">
              <a:solidFill>
                <a:schemeClr val="tx1"/>
              </a:solidFill>
              <a:round/>
              <a:headEnd/>
              <a:tailEnd/>
            </a:ln>
            <a:effectLst/>
          </p:spPr>
          <p:txBody>
            <a:bodyPr wrap="none" anchor="ctr">
              <a:prstTxWarp prst="textNoShape">
                <a:avLst/>
              </a:prstTxWarp>
            </a:bodyPr>
            <a:lstStyle/>
            <a:p>
              <a:endParaRPr lang="en-US"/>
            </a:p>
          </p:txBody>
        </p:sp>
        <p:sp>
          <p:nvSpPr>
            <p:cNvPr id="74" name="Text Box 63"/>
            <p:cNvSpPr txBox="1">
              <a:spLocks noChangeArrowheads="1"/>
            </p:cNvSpPr>
            <p:nvPr/>
          </p:nvSpPr>
          <p:spPr bwMode="auto">
            <a:xfrm>
              <a:off x="523" y="3003"/>
              <a:ext cx="727" cy="252"/>
            </a:xfrm>
            <a:prstGeom prst="rect">
              <a:avLst/>
            </a:prstGeom>
            <a:noFill/>
            <a:ln w="9525">
              <a:noFill/>
              <a:miter lim="800000"/>
              <a:headEnd/>
              <a:tailEnd/>
            </a:ln>
            <a:effectLst/>
          </p:spPr>
          <p:txBody>
            <a:bodyPr wrap="square">
              <a:prstTxWarp prst="textNoShape">
                <a:avLst/>
              </a:prstTxWarp>
              <a:spAutoFit/>
            </a:bodyPr>
            <a:lstStyle/>
            <a:p>
              <a:r>
                <a:rPr lang="en-US" dirty="0"/>
                <a:t>Job</a:t>
              </a:r>
            </a:p>
          </p:txBody>
        </p:sp>
      </p:grpSp>
      <p:sp>
        <p:nvSpPr>
          <p:cNvPr id="75" name="Line 77"/>
          <p:cNvSpPr>
            <a:spLocks noChangeShapeType="1"/>
          </p:cNvSpPr>
          <p:nvPr/>
        </p:nvSpPr>
        <p:spPr bwMode="auto">
          <a:xfrm>
            <a:off x="3783761" y="4833737"/>
            <a:ext cx="666232" cy="613827"/>
          </a:xfrm>
          <a:prstGeom prst="line">
            <a:avLst/>
          </a:prstGeom>
          <a:noFill/>
          <a:ln w="25400">
            <a:solidFill>
              <a:schemeClr val="accent2"/>
            </a:solidFill>
            <a:round/>
            <a:headEnd/>
            <a:tailEnd/>
          </a:ln>
          <a:effectLst/>
        </p:spPr>
        <p:txBody>
          <a:bodyPr>
            <a:prstTxWarp prst="textNoShape">
              <a:avLst/>
            </a:prstTxWarp>
          </a:bodyPr>
          <a:lstStyle/>
          <a:p>
            <a:endParaRPr lang="en-US"/>
          </a:p>
        </p:txBody>
      </p:sp>
      <p:sp>
        <p:nvSpPr>
          <p:cNvPr id="76" name="Line 77"/>
          <p:cNvSpPr>
            <a:spLocks noChangeShapeType="1"/>
          </p:cNvSpPr>
          <p:nvPr/>
        </p:nvSpPr>
        <p:spPr bwMode="auto">
          <a:xfrm>
            <a:off x="2686789" y="5132677"/>
            <a:ext cx="1584784" cy="472331"/>
          </a:xfrm>
          <a:prstGeom prst="line">
            <a:avLst/>
          </a:prstGeom>
          <a:noFill/>
          <a:ln w="25400">
            <a:solidFill>
              <a:schemeClr val="accent2"/>
            </a:solidFill>
            <a:round/>
            <a:headEnd/>
            <a:tailEnd/>
          </a:ln>
          <a:effectLst/>
        </p:spPr>
        <p:txBody>
          <a:bodyPr>
            <a:prstTxWarp prst="textNoShape">
              <a:avLst/>
            </a:prstTxWarp>
          </a:bodyPr>
          <a:lstStyle/>
          <a:p>
            <a:endParaRPr lang="en-US"/>
          </a:p>
        </p:txBody>
      </p:sp>
      <p:cxnSp>
        <p:nvCxnSpPr>
          <p:cNvPr id="78" name="Straight Connector 77"/>
          <p:cNvCxnSpPr/>
          <p:nvPr/>
        </p:nvCxnSpPr>
        <p:spPr bwMode="auto">
          <a:xfrm>
            <a:off x="7462134" y="2991437"/>
            <a:ext cx="451296" cy="356873"/>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79" name="Straight Connector 78"/>
          <p:cNvCxnSpPr/>
          <p:nvPr/>
        </p:nvCxnSpPr>
        <p:spPr bwMode="auto">
          <a:xfrm rot="5400000">
            <a:off x="6659439" y="3096401"/>
            <a:ext cx="382912" cy="162897"/>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82" name="Straight Connector 81"/>
          <p:cNvCxnSpPr/>
          <p:nvPr/>
        </p:nvCxnSpPr>
        <p:spPr bwMode="auto">
          <a:xfrm rot="5400000">
            <a:off x="1385331" y="3264362"/>
            <a:ext cx="944665" cy="377829"/>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84" name="Straight Connector 83"/>
          <p:cNvCxnSpPr>
            <a:endCxn id="70" idx="0"/>
          </p:cNvCxnSpPr>
          <p:nvPr/>
        </p:nvCxnSpPr>
        <p:spPr bwMode="auto">
          <a:xfrm rot="5400000">
            <a:off x="1434676" y="3675772"/>
            <a:ext cx="1516636" cy="126979"/>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88" name="Straight Connector 87"/>
          <p:cNvCxnSpPr>
            <a:endCxn id="73" idx="1"/>
          </p:cNvCxnSpPr>
          <p:nvPr/>
        </p:nvCxnSpPr>
        <p:spPr bwMode="auto">
          <a:xfrm rot="16200000" flipH="1">
            <a:off x="2169543" y="3288284"/>
            <a:ext cx="1213560" cy="59888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91" name="Straight Connector 90"/>
          <p:cNvCxnSpPr>
            <a:endCxn id="58" idx="1"/>
          </p:cNvCxnSpPr>
          <p:nvPr/>
        </p:nvCxnSpPr>
        <p:spPr bwMode="auto">
          <a:xfrm rot="16200000" flipH="1">
            <a:off x="2913981" y="2995133"/>
            <a:ext cx="305281" cy="192921"/>
          </a:xfrm>
          <a:prstGeom prst="line">
            <a:avLst/>
          </a:prstGeom>
          <a:solidFill>
            <a:schemeClr val="accent1"/>
          </a:solidFill>
          <a:ln w="19050" cap="flat" cmpd="sng" algn="ctr">
            <a:solidFill>
              <a:schemeClr val="tx1"/>
            </a:solidFill>
            <a:prstDash val="solid"/>
            <a:round/>
            <a:headEnd type="none" w="med" len="med"/>
            <a:tailEnd type="none" w="med" len="med"/>
          </a:ln>
          <a:effectLst/>
        </p:spPr>
      </p:cxnSp>
      <p:grpSp>
        <p:nvGrpSpPr>
          <p:cNvPr id="80" name="Group 61"/>
          <p:cNvGrpSpPr>
            <a:grpSpLocks/>
          </p:cNvGrpSpPr>
          <p:nvPr/>
        </p:nvGrpSpPr>
        <p:grpSpPr bwMode="auto">
          <a:xfrm>
            <a:off x="1346350" y="5300748"/>
            <a:ext cx="1598229" cy="654050"/>
            <a:chOff x="466" y="2932"/>
            <a:chExt cx="829" cy="412"/>
          </a:xfrm>
        </p:grpSpPr>
        <p:sp>
          <p:nvSpPr>
            <p:cNvPr id="81" name="Oval 62"/>
            <p:cNvSpPr>
              <a:spLocks noChangeArrowheads="1"/>
            </p:cNvSpPr>
            <p:nvPr/>
          </p:nvSpPr>
          <p:spPr bwMode="auto">
            <a:xfrm>
              <a:off x="466" y="2932"/>
              <a:ext cx="829" cy="412"/>
            </a:xfrm>
            <a:prstGeom prst="ellipse">
              <a:avLst/>
            </a:prstGeom>
            <a:solidFill>
              <a:srgbClr val="FFFF00"/>
            </a:solidFill>
            <a:ln w="9525">
              <a:solidFill>
                <a:schemeClr val="tx1"/>
              </a:solidFill>
              <a:round/>
              <a:headEnd/>
              <a:tailEnd/>
            </a:ln>
            <a:effectLst/>
          </p:spPr>
          <p:txBody>
            <a:bodyPr wrap="none" anchor="ctr">
              <a:prstTxWarp prst="textNoShape">
                <a:avLst/>
              </a:prstTxWarp>
            </a:bodyPr>
            <a:lstStyle/>
            <a:p>
              <a:endParaRPr lang="en-US"/>
            </a:p>
          </p:txBody>
        </p:sp>
        <p:sp>
          <p:nvSpPr>
            <p:cNvPr id="83" name="Text Box 63"/>
            <p:cNvSpPr txBox="1">
              <a:spLocks noChangeArrowheads="1"/>
            </p:cNvSpPr>
            <p:nvPr/>
          </p:nvSpPr>
          <p:spPr bwMode="auto">
            <a:xfrm>
              <a:off x="523" y="3003"/>
              <a:ext cx="727" cy="252"/>
            </a:xfrm>
            <a:prstGeom prst="rect">
              <a:avLst/>
            </a:prstGeom>
            <a:noFill/>
            <a:ln w="9525">
              <a:noFill/>
              <a:miter lim="800000"/>
              <a:headEnd/>
              <a:tailEnd/>
            </a:ln>
            <a:effectLst/>
          </p:spPr>
          <p:txBody>
            <a:bodyPr wrap="square">
              <a:prstTxWarp prst="textNoShape">
                <a:avLst/>
              </a:prstTxWarp>
              <a:spAutoFit/>
            </a:bodyPr>
            <a:lstStyle/>
            <a:p>
              <a:r>
                <a:rPr lang="en-US" dirty="0"/>
                <a:t>…</a:t>
              </a:r>
            </a:p>
          </p:txBody>
        </p:sp>
      </p:grpSp>
      <p:sp>
        <p:nvSpPr>
          <p:cNvPr id="85" name="Line 77"/>
          <p:cNvSpPr>
            <a:spLocks noChangeShapeType="1"/>
          </p:cNvSpPr>
          <p:nvPr/>
        </p:nvSpPr>
        <p:spPr bwMode="auto">
          <a:xfrm>
            <a:off x="2980655" y="5678482"/>
            <a:ext cx="1259432" cy="10496"/>
          </a:xfrm>
          <a:prstGeom prst="line">
            <a:avLst/>
          </a:prstGeom>
          <a:noFill/>
          <a:ln w="25400">
            <a:solidFill>
              <a:schemeClr val="accent2"/>
            </a:solidFill>
            <a:round/>
            <a:headEnd/>
            <a:tailEnd/>
          </a:ln>
          <a:effectLst/>
        </p:spPr>
        <p:txBody>
          <a:bodyPr>
            <a:prstTxWarp prst="textNoShape">
              <a:avLst/>
            </a:prstTxWarp>
          </a:bodyPr>
          <a:lstStyle/>
          <a:p>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dirty="0"/>
              <a:t>Entities</a:t>
            </a:r>
          </a:p>
        </p:txBody>
      </p:sp>
      <p:sp>
        <p:nvSpPr>
          <p:cNvPr id="4099" name="Rectangle 3"/>
          <p:cNvSpPr>
            <a:spLocks noGrp="1" noChangeArrowheads="1"/>
          </p:cNvSpPr>
          <p:nvPr>
            <p:ph idx="1"/>
          </p:nvPr>
        </p:nvSpPr>
        <p:spPr/>
        <p:txBody>
          <a:bodyPr>
            <a:normAutofit fontScale="92500" lnSpcReduction="10000"/>
          </a:bodyPr>
          <a:lstStyle/>
          <a:p>
            <a:r>
              <a:rPr lang="en-US" dirty="0"/>
              <a:t>Entities – Also known as “entity types”.</a:t>
            </a:r>
            <a:endParaRPr lang="en-GB" dirty="0"/>
          </a:p>
          <a:p>
            <a:pPr lvl="1"/>
            <a:r>
              <a:rPr lang="en-GB" sz="2800" dirty="0"/>
              <a:t>An object of interest to the business.</a:t>
            </a:r>
          </a:p>
          <a:p>
            <a:pPr lvl="1"/>
            <a:r>
              <a:rPr lang="en-GB" sz="2800" dirty="0"/>
              <a:t>A class or category of thing.</a:t>
            </a:r>
          </a:p>
          <a:p>
            <a:pPr lvl="1"/>
            <a:r>
              <a:rPr lang="en-GB" sz="2800" dirty="0"/>
              <a:t>A named thing.</a:t>
            </a:r>
          </a:p>
          <a:p>
            <a:pPr lvl="1"/>
            <a:r>
              <a:rPr lang="en-GB" sz="2800" dirty="0"/>
              <a:t>A noun.</a:t>
            </a:r>
          </a:p>
          <a:p>
            <a:pPr lvl="1"/>
            <a:r>
              <a:rPr lang="en-GB" sz="2800" dirty="0"/>
              <a:t>Any object or concept about which the business needs to hold information.</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685800" y="-139700"/>
            <a:ext cx="7848600" cy="1066800"/>
          </a:xfrm>
        </p:spPr>
        <p:txBody>
          <a:bodyPr/>
          <a:lstStyle/>
          <a:p>
            <a:r>
              <a:rPr lang="en-US" dirty="0"/>
              <a:t>Entities (2)</a:t>
            </a:r>
            <a:endParaRPr lang="en-GB" dirty="0"/>
          </a:p>
        </p:txBody>
      </p:sp>
      <p:sp>
        <p:nvSpPr>
          <p:cNvPr id="40963" name="Rectangle 3"/>
          <p:cNvSpPr>
            <a:spLocks noGrp="1" noChangeArrowheads="1"/>
          </p:cNvSpPr>
          <p:nvPr>
            <p:ph idx="1"/>
          </p:nvPr>
        </p:nvSpPr>
        <p:spPr>
          <a:xfrm>
            <a:off x="990600" y="723900"/>
            <a:ext cx="7848600" cy="5207000"/>
          </a:xfrm>
        </p:spPr>
        <p:txBody>
          <a:bodyPr/>
          <a:lstStyle/>
          <a:p>
            <a:r>
              <a:rPr lang="en-US" dirty="0"/>
              <a:t>(Often) independent existence, uniquely identifiable (</a:t>
            </a:r>
            <a:r>
              <a:rPr lang="en-GB" dirty="0"/>
              <a:t>distinct </a:t>
            </a:r>
            <a:r>
              <a:rPr lang="en-US" dirty="0"/>
              <a:t>instance</a:t>
            </a:r>
            <a:r>
              <a:rPr lang="en-GB" dirty="0" err="1"/>
              <a:t>s</a:t>
            </a:r>
            <a:r>
              <a:rPr lang="en-GB" dirty="0"/>
              <a:t> in world</a:t>
            </a:r>
            <a:r>
              <a:rPr lang="en-US" dirty="0"/>
              <a:t>)</a:t>
            </a:r>
          </a:p>
          <a:p>
            <a:r>
              <a:rPr lang="en-US" dirty="0"/>
              <a:t>Tangible entities</a:t>
            </a:r>
          </a:p>
          <a:p>
            <a:pPr lvl="2"/>
            <a:r>
              <a:rPr lang="en-US" dirty="0"/>
              <a:t>person, object, place, …</a:t>
            </a:r>
          </a:p>
          <a:p>
            <a:pPr lvl="2"/>
            <a:r>
              <a:rPr lang="en-US" dirty="0"/>
              <a:t>e.g. employee</a:t>
            </a:r>
          </a:p>
          <a:p>
            <a:r>
              <a:rPr lang="en-US" dirty="0"/>
              <a:t>Non-tangible entities</a:t>
            </a:r>
          </a:p>
          <a:p>
            <a:pPr lvl="2"/>
            <a:r>
              <a:rPr lang="en-US" dirty="0"/>
              <a:t>event, logical or abstract concept</a:t>
            </a:r>
          </a:p>
          <a:p>
            <a:pPr lvl="2"/>
            <a:r>
              <a:rPr lang="en-US" dirty="0"/>
              <a:t>e.g. department</a:t>
            </a:r>
          </a:p>
          <a:p>
            <a:r>
              <a:rPr lang="en-US" dirty="0"/>
              <a:t>Entities have associated properties – </a:t>
            </a:r>
            <a:r>
              <a:rPr lang="en-US" b="1" dirty="0"/>
              <a:t>attributes</a:t>
            </a:r>
            <a:r>
              <a:rPr lang="en-US" dirty="0"/>
              <a:t>.</a:t>
            </a:r>
          </a:p>
          <a:p>
            <a:pPr lvl="1"/>
            <a:r>
              <a:rPr lang="en-US" dirty="0"/>
              <a:t>Set of attributes </a:t>
            </a:r>
            <a:r>
              <a:rPr lang="en-US" dirty="0" err="1"/>
              <a:t>characterise</a:t>
            </a:r>
            <a:r>
              <a:rPr lang="en-US" dirty="0"/>
              <a:t> a </a:t>
            </a:r>
            <a:r>
              <a:rPr lang="en-US" dirty="0" err="1"/>
              <a:t>generalised</a:t>
            </a:r>
            <a:r>
              <a:rPr lang="en-US" dirty="0"/>
              <a:t> entity – typing</a:t>
            </a:r>
            <a:r>
              <a:rPr lang="en-GB" dirty="0"/>
              <a:t> </a:t>
            </a:r>
            <a:r>
              <a:rPr lang="en-US" dirty="0"/>
              <a:t>(class)</a:t>
            </a:r>
          </a:p>
          <a:p>
            <a:endParaRPr lang="en-GB"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685800" y="-203200"/>
            <a:ext cx="7848600" cy="1066800"/>
          </a:xfrm>
        </p:spPr>
        <p:txBody>
          <a:bodyPr/>
          <a:lstStyle/>
          <a:p>
            <a:r>
              <a:rPr lang="en-US" dirty="0"/>
              <a:t>Entities (3)</a:t>
            </a:r>
          </a:p>
        </p:txBody>
      </p:sp>
      <p:sp>
        <p:nvSpPr>
          <p:cNvPr id="5123" name="Rectangle 3"/>
          <p:cNvSpPr>
            <a:spLocks noGrp="1" noChangeArrowheads="1"/>
          </p:cNvSpPr>
          <p:nvPr>
            <p:ph idx="1"/>
          </p:nvPr>
        </p:nvSpPr>
        <p:spPr>
          <a:xfrm>
            <a:off x="990600" y="572440"/>
            <a:ext cx="7848600" cy="3581400"/>
          </a:xfrm>
        </p:spPr>
        <p:txBody>
          <a:bodyPr>
            <a:normAutofit lnSpcReduction="10000"/>
          </a:bodyPr>
          <a:lstStyle/>
          <a:p>
            <a:r>
              <a:rPr lang="en-US" dirty="0"/>
              <a:t>Entities may be classified as Weak or Strong.</a:t>
            </a:r>
          </a:p>
          <a:p>
            <a:r>
              <a:rPr lang="en-US" dirty="0"/>
              <a:t>Weak entity</a:t>
            </a:r>
          </a:p>
          <a:p>
            <a:pPr lvl="1"/>
            <a:r>
              <a:rPr lang="en-US" dirty="0"/>
              <a:t>A weak entity is one whose existence is dependent on some other entity type.</a:t>
            </a:r>
          </a:p>
          <a:p>
            <a:pPr lvl="1"/>
            <a:r>
              <a:rPr lang="en-US" dirty="0"/>
              <a:t>Sometimes referred to as child, dependent or subordinate entities.</a:t>
            </a:r>
          </a:p>
          <a:p>
            <a:pPr lvl="1"/>
            <a:r>
              <a:rPr lang="en-US" dirty="0"/>
              <a:t>e.g. next of kin</a:t>
            </a:r>
          </a:p>
          <a:p>
            <a:r>
              <a:rPr lang="en-US" dirty="0"/>
              <a:t>Strong entity</a:t>
            </a:r>
          </a:p>
          <a:p>
            <a:pPr lvl="1"/>
            <a:r>
              <a:rPr lang="en-US" dirty="0"/>
              <a:t>A strong entity is one whose existence is NOT dependent on some other entity type.</a:t>
            </a:r>
          </a:p>
          <a:p>
            <a:pPr lvl="2"/>
            <a:r>
              <a:rPr lang="en-US" dirty="0"/>
              <a:t>i.e. can exist on its own.</a:t>
            </a:r>
          </a:p>
          <a:p>
            <a:pPr lvl="1"/>
            <a:r>
              <a:rPr lang="en-US" dirty="0"/>
              <a:t>Sometimes referred to as parent, owner or </a:t>
            </a:r>
            <a:br>
              <a:rPr lang="en-US" dirty="0"/>
            </a:br>
            <a:r>
              <a:rPr lang="en-US" dirty="0"/>
              <a:t>dominant entities.</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86395" y="381000"/>
            <a:ext cx="8458200" cy="1066800"/>
          </a:xfrm>
        </p:spPr>
        <p:txBody>
          <a:bodyPr>
            <a:normAutofit/>
          </a:bodyPr>
          <a:lstStyle/>
          <a:p>
            <a:r>
              <a:rPr lang="en-US" dirty="0"/>
              <a:t>Diagrammatic</a:t>
            </a:r>
            <a:r>
              <a:rPr lang="en-GB" dirty="0"/>
              <a:t> </a:t>
            </a:r>
            <a:r>
              <a:rPr lang="en-US" dirty="0"/>
              <a:t>representation</a:t>
            </a:r>
            <a:r>
              <a:rPr lang="en-GB" dirty="0"/>
              <a:t> </a:t>
            </a:r>
            <a:r>
              <a:rPr lang="en-US" dirty="0"/>
              <a:t>of entities</a:t>
            </a:r>
          </a:p>
        </p:txBody>
      </p:sp>
      <p:sp>
        <p:nvSpPr>
          <p:cNvPr id="6147" name="Rectangle 3"/>
          <p:cNvSpPr>
            <a:spLocks noGrp="1" noChangeArrowheads="1"/>
          </p:cNvSpPr>
          <p:nvPr>
            <p:ph idx="1"/>
          </p:nvPr>
        </p:nvSpPr>
        <p:spPr/>
        <p:txBody>
          <a:bodyPr/>
          <a:lstStyle/>
          <a:p>
            <a:r>
              <a:rPr lang="en-US" dirty="0"/>
              <a:t>Rectangle</a:t>
            </a:r>
          </a:p>
          <a:p>
            <a:r>
              <a:rPr lang="en-US" dirty="0"/>
              <a:t>Strong entity – single</a:t>
            </a:r>
            <a:r>
              <a:rPr lang="en-GB" dirty="0"/>
              <a:t> </a:t>
            </a:r>
            <a:r>
              <a:rPr lang="en-US" dirty="0"/>
              <a:t>lined rectangle</a:t>
            </a:r>
          </a:p>
          <a:p>
            <a:r>
              <a:rPr lang="en-US" dirty="0"/>
              <a:t>Weak entity – double</a:t>
            </a:r>
            <a:r>
              <a:rPr lang="en-GB" dirty="0"/>
              <a:t> </a:t>
            </a:r>
            <a:r>
              <a:rPr lang="en-US" dirty="0"/>
              <a:t>lined rectangle</a:t>
            </a:r>
          </a:p>
        </p:txBody>
      </p:sp>
      <p:grpSp>
        <p:nvGrpSpPr>
          <p:cNvPr id="16" name="Group 15"/>
          <p:cNvGrpSpPr/>
          <p:nvPr/>
        </p:nvGrpSpPr>
        <p:grpSpPr>
          <a:xfrm>
            <a:off x="1309688" y="3254375"/>
            <a:ext cx="6672262" cy="2114550"/>
            <a:chOff x="1309688" y="3254375"/>
            <a:chExt cx="6672262" cy="2114550"/>
          </a:xfrm>
        </p:grpSpPr>
        <p:sp>
          <p:nvSpPr>
            <p:cNvPr id="6149" name="Rectangle 5"/>
            <p:cNvSpPr>
              <a:spLocks noChangeArrowheads="1"/>
            </p:cNvSpPr>
            <p:nvPr/>
          </p:nvSpPr>
          <p:spPr bwMode="auto">
            <a:xfrm>
              <a:off x="3392653" y="3254375"/>
              <a:ext cx="2624875" cy="685800"/>
            </a:xfrm>
            <a:prstGeom prst="rect">
              <a:avLst/>
            </a:prstGeom>
            <a:solidFill>
              <a:srgbClr val="FFFF00"/>
            </a:solidFill>
            <a:ln w="12700">
              <a:solidFill>
                <a:srgbClr val="000000"/>
              </a:solidFill>
              <a:miter lim="800000"/>
              <a:headEnd/>
              <a:tailEnd/>
            </a:ln>
            <a:effectLst/>
          </p:spPr>
          <p:txBody>
            <a:bodyPr wrap="none" anchor="ctr">
              <a:prstTxWarp prst="textNoShape">
                <a:avLst/>
              </a:prstTxWarp>
            </a:bodyPr>
            <a:lstStyle/>
            <a:p>
              <a:endParaRPr lang="en-US"/>
            </a:p>
          </p:txBody>
        </p:sp>
        <p:sp>
          <p:nvSpPr>
            <p:cNvPr id="6150" name="Rectangle 6"/>
            <p:cNvSpPr>
              <a:spLocks noChangeArrowheads="1"/>
            </p:cNvSpPr>
            <p:nvPr/>
          </p:nvSpPr>
          <p:spPr bwMode="auto">
            <a:xfrm>
              <a:off x="5357075" y="4683125"/>
              <a:ext cx="2624875" cy="685800"/>
            </a:xfrm>
            <a:prstGeom prst="rect">
              <a:avLst/>
            </a:prstGeom>
            <a:solidFill>
              <a:srgbClr val="FFFF00"/>
            </a:solidFill>
            <a:ln w="12700">
              <a:solidFill>
                <a:srgbClr val="000000"/>
              </a:solidFill>
              <a:miter lim="800000"/>
              <a:headEnd/>
              <a:tailEnd/>
            </a:ln>
            <a:effectLst/>
          </p:spPr>
          <p:txBody>
            <a:bodyPr wrap="none" anchor="ctr">
              <a:prstTxWarp prst="textNoShape">
                <a:avLst/>
              </a:prstTxWarp>
            </a:bodyPr>
            <a:lstStyle/>
            <a:p>
              <a:endParaRPr lang="en-US"/>
            </a:p>
          </p:txBody>
        </p:sp>
        <p:sp>
          <p:nvSpPr>
            <p:cNvPr id="6151" name="Rectangle 7"/>
            <p:cNvSpPr>
              <a:spLocks noChangeArrowheads="1"/>
            </p:cNvSpPr>
            <p:nvPr/>
          </p:nvSpPr>
          <p:spPr bwMode="auto">
            <a:xfrm>
              <a:off x="1309688" y="4683125"/>
              <a:ext cx="2624875" cy="685800"/>
            </a:xfrm>
            <a:prstGeom prst="rect">
              <a:avLst/>
            </a:prstGeom>
            <a:solidFill>
              <a:srgbClr val="FFFF00"/>
            </a:solidFill>
            <a:ln w="12700">
              <a:solidFill>
                <a:srgbClr val="000000"/>
              </a:solidFill>
              <a:miter lim="800000"/>
              <a:headEnd/>
              <a:tailEnd/>
            </a:ln>
            <a:effectLst/>
          </p:spPr>
          <p:txBody>
            <a:bodyPr wrap="none" anchor="ctr">
              <a:prstTxWarp prst="textNoShape">
                <a:avLst/>
              </a:prstTxWarp>
            </a:bodyPr>
            <a:lstStyle/>
            <a:p>
              <a:endParaRPr lang="en-US"/>
            </a:p>
          </p:txBody>
        </p:sp>
        <p:sp>
          <p:nvSpPr>
            <p:cNvPr id="6152" name="Rectangle 8"/>
            <p:cNvSpPr>
              <a:spLocks noChangeArrowheads="1"/>
            </p:cNvSpPr>
            <p:nvPr/>
          </p:nvSpPr>
          <p:spPr bwMode="auto">
            <a:xfrm>
              <a:off x="1428231" y="4749800"/>
              <a:ext cx="2387789" cy="561975"/>
            </a:xfrm>
            <a:prstGeom prst="rect">
              <a:avLst/>
            </a:prstGeom>
            <a:solidFill>
              <a:srgbClr val="FFFF00"/>
            </a:solidFill>
            <a:ln w="12700">
              <a:solidFill>
                <a:srgbClr val="000000"/>
              </a:solidFill>
              <a:miter lim="800000"/>
              <a:headEnd/>
              <a:tailEnd/>
            </a:ln>
            <a:effectLst/>
          </p:spPr>
          <p:txBody>
            <a:bodyPr wrap="none" anchor="ctr">
              <a:prstTxWarp prst="textNoShape">
                <a:avLst/>
              </a:prstTxWarp>
            </a:bodyPr>
            <a:lstStyle/>
            <a:p>
              <a:endParaRPr lang="en-US"/>
            </a:p>
          </p:txBody>
        </p:sp>
        <p:sp>
          <p:nvSpPr>
            <p:cNvPr id="6153" name="Rectangle 9"/>
            <p:cNvSpPr>
              <a:spLocks noChangeArrowheads="1"/>
            </p:cNvSpPr>
            <p:nvPr/>
          </p:nvSpPr>
          <p:spPr bwMode="auto">
            <a:xfrm>
              <a:off x="4180115" y="3411538"/>
              <a:ext cx="1422513" cy="361950"/>
            </a:xfrm>
            <a:prstGeom prst="rect">
              <a:avLst/>
            </a:prstGeom>
            <a:noFill/>
            <a:ln w="12700">
              <a:noFill/>
              <a:miter lim="800000"/>
              <a:headEnd/>
              <a:tailEnd/>
            </a:ln>
            <a:effectLst/>
          </p:spPr>
          <p:txBody>
            <a:bodyPr wrap="none" lIns="19050" tIns="26988" rIns="19050" bIns="26988">
              <a:prstTxWarp prst="textNoShape">
                <a:avLst/>
              </a:prstTxWarp>
            </a:bodyPr>
            <a:lstStyle/>
            <a:p>
              <a:pPr algn="l" defTabSz="762000" eaLnBrk="0" hangingPunct="0">
                <a:lnSpc>
                  <a:spcPts val="2800"/>
                </a:lnSpc>
                <a:spcBef>
                  <a:spcPct val="0"/>
                </a:spcBef>
                <a:tabLst>
                  <a:tab pos="355600" algn="l"/>
                  <a:tab pos="711200" algn="l"/>
                  <a:tab pos="1079500" algn="l"/>
                </a:tabLst>
              </a:pPr>
              <a:r>
                <a:rPr lang="en-US" sz="2400">
                  <a:solidFill>
                    <a:srgbClr val="000000"/>
                  </a:solidFill>
                  <a:latin typeface="Arial" charset="0"/>
                </a:rPr>
                <a:t>Staff</a:t>
              </a:r>
            </a:p>
          </p:txBody>
        </p:sp>
        <p:sp>
          <p:nvSpPr>
            <p:cNvPr id="6154" name="Rectangle 10"/>
            <p:cNvSpPr>
              <a:spLocks noChangeArrowheads="1"/>
            </p:cNvSpPr>
            <p:nvPr/>
          </p:nvSpPr>
          <p:spPr bwMode="auto">
            <a:xfrm>
              <a:off x="5941322" y="4859338"/>
              <a:ext cx="1625729" cy="361950"/>
            </a:xfrm>
            <a:prstGeom prst="rect">
              <a:avLst/>
            </a:prstGeom>
            <a:noFill/>
            <a:ln w="12700">
              <a:noFill/>
              <a:miter lim="800000"/>
              <a:headEnd/>
              <a:tailEnd/>
            </a:ln>
            <a:effectLst/>
          </p:spPr>
          <p:txBody>
            <a:bodyPr wrap="none" lIns="19050" tIns="26988" rIns="19050" bIns="26988">
              <a:prstTxWarp prst="textNoShape">
                <a:avLst/>
              </a:prstTxWarp>
            </a:bodyPr>
            <a:lstStyle/>
            <a:p>
              <a:pPr algn="l" defTabSz="762000" eaLnBrk="0" hangingPunct="0">
                <a:lnSpc>
                  <a:spcPts val="2800"/>
                </a:lnSpc>
                <a:spcBef>
                  <a:spcPct val="0"/>
                </a:spcBef>
                <a:tabLst>
                  <a:tab pos="355600" algn="l"/>
                  <a:tab pos="711200" algn="l"/>
                  <a:tab pos="1079500" algn="l"/>
                </a:tabLst>
              </a:pPr>
              <a:r>
                <a:rPr lang="en-US" sz="2400">
                  <a:solidFill>
                    <a:srgbClr val="000000"/>
                  </a:solidFill>
                  <a:latin typeface="Arial" charset="0"/>
                </a:rPr>
                <a:t>Branch</a:t>
              </a:r>
            </a:p>
          </p:txBody>
        </p:sp>
        <p:sp>
          <p:nvSpPr>
            <p:cNvPr id="6155" name="Rectangle 11"/>
            <p:cNvSpPr>
              <a:spLocks noChangeArrowheads="1"/>
            </p:cNvSpPr>
            <p:nvPr/>
          </p:nvSpPr>
          <p:spPr bwMode="auto">
            <a:xfrm>
              <a:off x="1555241" y="4868863"/>
              <a:ext cx="2438593" cy="361950"/>
            </a:xfrm>
            <a:prstGeom prst="rect">
              <a:avLst/>
            </a:prstGeom>
            <a:noFill/>
            <a:ln w="12700">
              <a:noFill/>
              <a:miter lim="800000"/>
              <a:headEnd/>
              <a:tailEnd/>
            </a:ln>
            <a:effectLst/>
          </p:spPr>
          <p:txBody>
            <a:bodyPr wrap="none" lIns="19050" tIns="26988" rIns="19050" bIns="26988">
              <a:prstTxWarp prst="textNoShape">
                <a:avLst/>
              </a:prstTxWarp>
            </a:bodyPr>
            <a:lstStyle/>
            <a:p>
              <a:pPr algn="l" defTabSz="762000" eaLnBrk="0" hangingPunct="0">
                <a:lnSpc>
                  <a:spcPts val="2800"/>
                </a:lnSpc>
                <a:spcBef>
                  <a:spcPct val="0"/>
                </a:spcBef>
                <a:tabLst>
                  <a:tab pos="355600" algn="l"/>
                  <a:tab pos="711200" algn="l"/>
                  <a:tab pos="1079500" algn="l"/>
                </a:tabLst>
              </a:pPr>
              <a:r>
                <a:rPr lang="en-US" sz="2400">
                  <a:solidFill>
                    <a:srgbClr val="000000"/>
                  </a:solidFill>
                  <a:latin typeface="Arial" charset="0"/>
                </a:rPr>
                <a:t>Next of Kin</a:t>
              </a: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685800" y="76200"/>
            <a:ext cx="7848600" cy="1066800"/>
          </a:xfrm>
        </p:spPr>
        <p:txBody>
          <a:bodyPr/>
          <a:lstStyle/>
          <a:p>
            <a:r>
              <a:rPr lang="en-US"/>
              <a:t>Attributes</a:t>
            </a:r>
            <a:endParaRPr lang="en-US" dirty="0"/>
          </a:p>
        </p:txBody>
      </p:sp>
      <p:sp>
        <p:nvSpPr>
          <p:cNvPr id="7171" name="Rectangle 3"/>
          <p:cNvSpPr>
            <a:spLocks noGrp="1" noChangeArrowheads="1"/>
          </p:cNvSpPr>
          <p:nvPr>
            <p:ph idx="1"/>
          </p:nvPr>
        </p:nvSpPr>
        <p:spPr>
          <a:xfrm>
            <a:off x="990600" y="1219200"/>
            <a:ext cx="7848600" cy="4470400"/>
          </a:xfrm>
        </p:spPr>
        <p:txBody>
          <a:bodyPr/>
          <a:lstStyle/>
          <a:p>
            <a:r>
              <a:rPr lang="en-US" dirty="0"/>
              <a:t>Attributes = properties of entities.</a:t>
            </a:r>
          </a:p>
          <a:p>
            <a:pPr lvl="1"/>
            <a:r>
              <a:rPr lang="en-US" dirty="0"/>
              <a:t>e.g. employee name, department location</a:t>
            </a:r>
          </a:p>
          <a:p>
            <a:r>
              <a:rPr lang="en-US" dirty="0"/>
              <a:t>List of attributes </a:t>
            </a:r>
            <a:r>
              <a:rPr lang="en-US" dirty="0" err="1"/>
              <a:t>characterising</a:t>
            </a:r>
            <a:r>
              <a:rPr lang="en-US" dirty="0"/>
              <a:t> an entity is called a record (row).</a:t>
            </a:r>
          </a:p>
          <a:p>
            <a:r>
              <a:rPr lang="en-US" dirty="0"/>
              <a:t>Every instance of an entity type will have one attribute, or a concatenation of attributes, identifying it uniquely (the </a:t>
            </a:r>
            <a:r>
              <a:rPr lang="en-US" b="1" dirty="0"/>
              <a:t>primary key</a:t>
            </a:r>
            <a:r>
              <a:rPr lang="en-US" dirty="0"/>
              <a:t>).</a:t>
            </a:r>
          </a:p>
          <a:p>
            <a:r>
              <a:rPr lang="en-US" dirty="0"/>
              <a:t>Some attributes of entities may themselves be (refer to)</a:t>
            </a:r>
            <a:r>
              <a:rPr lang="en-GB" dirty="0"/>
              <a:t> </a:t>
            </a:r>
            <a:r>
              <a:rPr lang="en-US" dirty="0"/>
              <a:t>entities.</a:t>
            </a:r>
          </a:p>
          <a:p>
            <a:pPr lvl="1"/>
            <a:r>
              <a:rPr lang="en-US" dirty="0"/>
              <a:t>e.g. department an employee works in</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596900" y="-279400"/>
            <a:ext cx="7848600" cy="1066800"/>
          </a:xfrm>
        </p:spPr>
        <p:txBody>
          <a:bodyPr/>
          <a:lstStyle/>
          <a:p>
            <a:r>
              <a:rPr lang="en-US" dirty="0"/>
              <a:t>Attributes (2)</a:t>
            </a:r>
            <a:endParaRPr lang="en-GB" dirty="0"/>
          </a:p>
        </p:txBody>
      </p:sp>
      <p:sp>
        <p:nvSpPr>
          <p:cNvPr id="43011" name="Rectangle 3"/>
          <p:cNvSpPr>
            <a:spLocks noGrp="1" noChangeArrowheads="1"/>
          </p:cNvSpPr>
          <p:nvPr>
            <p:ph idx="1"/>
          </p:nvPr>
        </p:nvSpPr>
        <p:spPr>
          <a:xfrm>
            <a:off x="1155700" y="457200"/>
            <a:ext cx="7835900" cy="5372100"/>
          </a:xfrm>
        </p:spPr>
        <p:txBody>
          <a:bodyPr/>
          <a:lstStyle/>
          <a:p>
            <a:pPr>
              <a:spcBef>
                <a:spcPts val="0"/>
              </a:spcBef>
              <a:spcAft>
                <a:spcPts val="0"/>
              </a:spcAft>
            </a:pPr>
            <a:r>
              <a:rPr lang="en-US" dirty="0"/>
              <a:t>Attribute</a:t>
            </a:r>
          </a:p>
          <a:p>
            <a:pPr lvl="1">
              <a:spcBef>
                <a:spcPts val="0"/>
              </a:spcBef>
              <a:spcAft>
                <a:spcPts val="0"/>
              </a:spcAft>
            </a:pPr>
            <a:r>
              <a:rPr lang="en-US" dirty="0"/>
              <a:t>A property of an entity or a</a:t>
            </a:r>
            <a:r>
              <a:rPr lang="en-GB" dirty="0"/>
              <a:t> </a:t>
            </a:r>
            <a:r>
              <a:rPr lang="en-US" dirty="0"/>
              <a:t>relationship</a:t>
            </a:r>
          </a:p>
          <a:p>
            <a:pPr lvl="1">
              <a:spcBef>
                <a:spcPts val="0"/>
              </a:spcBef>
              <a:spcAft>
                <a:spcPts val="0"/>
              </a:spcAft>
            </a:pPr>
            <a:r>
              <a:rPr lang="en-US" dirty="0"/>
              <a:t>e.g. name of a person</a:t>
            </a:r>
          </a:p>
          <a:p>
            <a:pPr>
              <a:spcBef>
                <a:spcPts val="0"/>
              </a:spcBef>
              <a:spcAft>
                <a:spcPts val="0"/>
              </a:spcAft>
            </a:pPr>
            <a:r>
              <a:rPr lang="en-US" dirty="0"/>
              <a:t>Attribute Domain</a:t>
            </a:r>
          </a:p>
          <a:p>
            <a:pPr lvl="1">
              <a:spcBef>
                <a:spcPts val="0"/>
              </a:spcBef>
              <a:spcAft>
                <a:spcPts val="0"/>
              </a:spcAft>
            </a:pPr>
            <a:r>
              <a:rPr lang="en-US" dirty="0"/>
              <a:t>A set of values that may be</a:t>
            </a:r>
            <a:r>
              <a:rPr lang="en-GB" dirty="0"/>
              <a:t> </a:t>
            </a:r>
            <a:r>
              <a:rPr lang="en-US" dirty="0"/>
              <a:t>assigned to a single valued attribute</a:t>
            </a:r>
          </a:p>
          <a:p>
            <a:pPr lvl="1">
              <a:spcBef>
                <a:spcPts val="0"/>
              </a:spcBef>
              <a:spcAft>
                <a:spcPts val="0"/>
              </a:spcAft>
            </a:pPr>
            <a:r>
              <a:rPr lang="en-US" dirty="0"/>
              <a:t>e.g. a</a:t>
            </a:r>
            <a:r>
              <a:rPr lang="en-GB" dirty="0"/>
              <a:t> </a:t>
            </a:r>
            <a:r>
              <a:rPr lang="en-US" dirty="0"/>
              <a:t>range of numbers</a:t>
            </a:r>
          </a:p>
          <a:p>
            <a:pPr>
              <a:spcBef>
                <a:spcPts val="0"/>
              </a:spcBef>
              <a:spcAft>
                <a:spcPts val="0"/>
              </a:spcAft>
            </a:pPr>
            <a:r>
              <a:rPr lang="en-US" dirty="0"/>
              <a:t>Simple attribute</a:t>
            </a:r>
          </a:p>
          <a:p>
            <a:pPr lvl="1">
              <a:spcBef>
                <a:spcPts val="0"/>
              </a:spcBef>
              <a:spcAft>
                <a:spcPts val="0"/>
              </a:spcAft>
            </a:pPr>
            <a:r>
              <a:rPr lang="en-US" dirty="0"/>
              <a:t>An attribute composed of a</a:t>
            </a:r>
            <a:r>
              <a:rPr lang="en-GB" dirty="0"/>
              <a:t> </a:t>
            </a:r>
            <a:r>
              <a:rPr lang="en-US" dirty="0"/>
              <a:t>single component with an independent</a:t>
            </a:r>
            <a:r>
              <a:rPr lang="en-GB" dirty="0"/>
              <a:t> </a:t>
            </a:r>
            <a:r>
              <a:rPr lang="en-US" dirty="0"/>
              <a:t>existence</a:t>
            </a:r>
          </a:p>
          <a:p>
            <a:pPr lvl="1">
              <a:spcBef>
                <a:spcPts val="0"/>
              </a:spcBef>
              <a:spcAft>
                <a:spcPts val="0"/>
              </a:spcAft>
            </a:pPr>
            <a:r>
              <a:rPr lang="en-US" dirty="0"/>
              <a:t>e.g. </a:t>
            </a:r>
            <a:r>
              <a:rPr lang="en-GB" dirty="0"/>
              <a:t>a </a:t>
            </a:r>
            <a:r>
              <a:rPr lang="en-US" dirty="0"/>
              <a:t>person</a:t>
            </a:r>
            <a:r>
              <a:rPr lang="en-GB" dirty="0"/>
              <a:t>’</a:t>
            </a:r>
            <a:r>
              <a:rPr lang="en-US" dirty="0" err="1"/>
              <a:t>s</a:t>
            </a:r>
            <a:r>
              <a:rPr lang="en-US" dirty="0"/>
              <a:t> sex or salary</a:t>
            </a:r>
          </a:p>
          <a:p>
            <a:pPr>
              <a:spcBef>
                <a:spcPts val="0"/>
              </a:spcBef>
              <a:spcAft>
                <a:spcPts val="0"/>
              </a:spcAft>
            </a:pPr>
            <a:r>
              <a:rPr lang="en-US" dirty="0"/>
              <a:t>Composite attribute</a:t>
            </a:r>
          </a:p>
          <a:p>
            <a:pPr lvl="1">
              <a:spcBef>
                <a:spcPts val="0"/>
              </a:spcBef>
              <a:spcAft>
                <a:spcPts val="0"/>
              </a:spcAft>
            </a:pPr>
            <a:r>
              <a:rPr lang="en-US" dirty="0"/>
              <a:t>An attribute composed of</a:t>
            </a:r>
            <a:r>
              <a:rPr lang="en-GB" dirty="0"/>
              <a:t> </a:t>
            </a:r>
            <a:r>
              <a:rPr lang="en-US" dirty="0"/>
              <a:t>multiple components, each with an</a:t>
            </a:r>
            <a:r>
              <a:rPr lang="en-GB" dirty="0"/>
              <a:t> </a:t>
            </a:r>
            <a:r>
              <a:rPr lang="en-US" dirty="0"/>
              <a:t>independent existence</a:t>
            </a:r>
          </a:p>
          <a:p>
            <a:pPr lvl="1">
              <a:spcBef>
                <a:spcPts val="0"/>
              </a:spcBef>
              <a:spcAft>
                <a:spcPts val="0"/>
              </a:spcAft>
            </a:pPr>
            <a:r>
              <a:rPr lang="en-US" dirty="0"/>
              <a:t>e.g. address</a:t>
            </a:r>
            <a:endParaRPr lang="en-GB"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558800" y="-203200"/>
            <a:ext cx="7848600" cy="1066800"/>
          </a:xfrm>
        </p:spPr>
        <p:txBody>
          <a:bodyPr/>
          <a:lstStyle/>
          <a:p>
            <a:r>
              <a:rPr lang="en-US" dirty="0"/>
              <a:t>Attributes (3)</a:t>
            </a:r>
          </a:p>
        </p:txBody>
      </p:sp>
      <p:sp>
        <p:nvSpPr>
          <p:cNvPr id="8195" name="Rectangle 3"/>
          <p:cNvSpPr>
            <a:spLocks noGrp="1" noChangeArrowheads="1"/>
          </p:cNvSpPr>
          <p:nvPr>
            <p:ph idx="1"/>
          </p:nvPr>
        </p:nvSpPr>
        <p:spPr>
          <a:xfrm>
            <a:off x="990600" y="546100"/>
            <a:ext cx="7848600" cy="4953000"/>
          </a:xfrm>
        </p:spPr>
        <p:txBody>
          <a:bodyPr/>
          <a:lstStyle/>
          <a:p>
            <a:pPr>
              <a:spcBef>
                <a:spcPts val="0"/>
              </a:spcBef>
            </a:pPr>
            <a:r>
              <a:rPr lang="en-US" dirty="0"/>
              <a:t>Single-valued attribute</a:t>
            </a:r>
          </a:p>
          <a:p>
            <a:pPr lvl="1">
              <a:spcBef>
                <a:spcPts val="0"/>
              </a:spcBef>
            </a:pPr>
            <a:r>
              <a:rPr lang="en-US" dirty="0"/>
              <a:t>An attribute that holds</a:t>
            </a:r>
            <a:r>
              <a:rPr lang="en-GB" dirty="0"/>
              <a:t> </a:t>
            </a:r>
            <a:r>
              <a:rPr lang="en-US" dirty="0"/>
              <a:t>a single value for a particular entity instance.</a:t>
            </a:r>
          </a:p>
          <a:p>
            <a:pPr lvl="1">
              <a:spcBef>
                <a:spcPts val="0"/>
              </a:spcBef>
            </a:pPr>
            <a:r>
              <a:rPr lang="en-US" dirty="0"/>
              <a:t>e.g.</a:t>
            </a:r>
            <a:r>
              <a:rPr lang="en-GB" dirty="0"/>
              <a:t> </a:t>
            </a:r>
            <a:r>
              <a:rPr lang="en-US" dirty="0"/>
              <a:t>Branch Number</a:t>
            </a:r>
          </a:p>
          <a:p>
            <a:pPr>
              <a:spcBef>
                <a:spcPts val="0"/>
              </a:spcBef>
            </a:pPr>
            <a:r>
              <a:rPr lang="en-US" dirty="0"/>
              <a:t>Multi-valued attribute</a:t>
            </a:r>
          </a:p>
          <a:p>
            <a:pPr lvl="1">
              <a:spcBef>
                <a:spcPts val="0"/>
              </a:spcBef>
            </a:pPr>
            <a:r>
              <a:rPr lang="en-US" dirty="0"/>
              <a:t>An attribute that holds</a:t>
            </a:r>
            <a:r>
              <a:rPr lang="en-GB" dirty="0"/>
              <a:t> </a:t>
            </a:r>
            <a:r>
              <a:rPr lang="en-US" dirty="0"/>
              <a:t>multiple values for a particular entity instance.</a:t>
            </a:r>
          </a:p>
          <a:p>
            <a:pPr lvl="1">
              <a:spcBef>
                <a:spcPts val="0"/>
              </a:spcBef>
            </a:pPr>
            <a:r>
              <a:rPr lang="en-US" dirty="0"/>
              <a:t>e.g. Branch </a:t>
            </a:r>
            <a:r>
              <a:rPr lang="en-GB" dirty="0" err="1"/>
              <a:t>tele</a:t>
            </a:r>
            <a:r>
              <a:rPr lang="en-US" dirty="0"/>
              <a:t>phone numbers </a:t>
            </a:r>
          </a:p>
          <a:p>
            <a:pPr lvl="1">
              <a:spcBef>
                <a:spcPts val="0"/>
              </a:spcBef>
            </a:pPr>
            <a:r>
              <a:rPr lang="en-US" dirty="0"/>
              <a:t>we usually eliminate these</a:t>
            </a:r>
          </a:p>
          <a:p>
            <a:pPr>
              <a:spcBef>
                <a:spcPts val="0"/>
              </a:spcBef>
            </a:pPr>
            <a:r>
              <a:rPr lang="en-US" dirty="0"/>
              <a:t>Derived attribute</a:t>
            </a:r>
          </a:p>
          <a:p>
            <a:pPr lvl="1">
              <a:spcBef>
                <a:spcPts val="0"/>
              </a:spcBef>
            </a:pPr>
            <a:r>
              <a:rPr lang="en-US" dirty="0"/>
              <a:t>An attribute that takes a</a:t>
            </a:r>
            <a:r>
              <a:rPr lang="en-GB" dirty="0"/>
              <a:t> </a:t>
            </a:r>
            <a:r>
              <a:rPr lang="en-US" dirty="0"/>
              <a:t>value that is derivable from the values of other</a:t>
            </a:r>
            <a:r>
              <a:rPr lang="en-GB" dirty="0"/>
              <a:t> </a:t>
            </a:r>
            <a:r>
              <a:rPr lang="en-US" dirty="0"/>
              <a:t>attributes.</a:t>
            </a:r>
          </a:p>
          <a:p>
            <a:pPr lvl="1">
              <a:spcBef>
                <a:spcPts val="0"/>
              </a:spcBef>
            </a:pPr>
            <a:r>
              <a:rPr lang="en-US" dirty="0"/>
              <a:t>e.g. a person</a:t>
            </a:r>
            <a:r>
              <a:rPr lang="en-GB" dirty="0"/>
              <a:t>’</a:t>
            </a:r>
            <a:r>
              <a:rPr lang="en-US" dirty="0" err="1"/>
              <a:t>s</a:t>
            </a:r>
            <a:r>
              <a:rPr lang="en-US" dirty="0"/>
              <a:t> age</a:t>
            </a:r>
            <a:r>
              <a:rPr lang="en-GB" dirty="0"/>
              <a:t> (from date of birth)</a:t>
            </a:r>
          </a:p>
          <a:p>
            <a:pPr lvl="1">
              <a:spcBef>
                <a:spcPts val="0"/>
              </a:spcBef>
            </a:pPr>
            <a:r>
              <a:rPr lang="en-GB" dirty="0"/>
              <a:t>usually not necessary (in data model)</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558800" y="-203200"/>
            <a:ext cx="7848600" cy="1066800"/>
          </a:xfrm>
        </p:spPr>
        <p:txBody>
          <a:bodyPr/>
          <a:lstStyle/>
          <a:p>
            <a:r>
              <a:rPr lang="en-US" dirty="0"/>
              <a:t>Keys</a:t>
            </a:r>
          </a:p>
        </p:txBody>
      </p:sp>
      <p:sp>
        <p:nvSpPr>
          <p:cNvPr id="52227" name="Rectangle 3"/>
          <p:cNvSpPr>
            <a:spLocks noGrp="1" noChangeArrowheads="1"/>
          </p:cNvSpPr>
          <p:nvPr>
            <p:ph idx="1"/>
          </p:nvPr>
        </p:nvSpPr>
        <p:spPr>
          <a:xfrm>
            <a:off x="990600" y="660400"/>
            <a:ext cx="7848600" cy="5283200"/>
          </a:xfrm>
        </p:spPr>
        <p:txBody>
          <a:bodyPr/>
          <a:lstStyle/>
          <a:p>
            <a:pPr>
              <a:spcBef>
                <a:spcPts val="300"/>
              </a:spcBef>
            </a:pPr>
            <a:r>
              <a:rPr lang="en-US" dirty="0"/>
              <a:t>Candidate Key – Minimal number of attributes that uniquely identifies each occurrence of an entity type.</a:t>
            </a:r>
          </a:p>
          <a:p>
            <a:pPr lvl="1">
              <a:spcBef>
                <a:spcPts val="300"/>
              </a:spcBef>
            </a:pPr>
            <a:r>
              <a:rPr lang="en-US" dirty="0"/>
              <a:t>Cannot hold a NULL (no value).</a:t>
            </a:r>
          </a:p>
          <a:p>
            <a:pPr lvl="1">
              <a:spcBef>
                <a:spcPts val="300"/>
              </a:spcBef>
            </a:pPr>
            <a:r>
              <a:rPr lang="en-US" dirty="0"/>
              <a:t>Possibly several possible choices of candidate key.</a:t>
            </a:r>
          </a:p>
          <a:p>
            <a:pPr>
              <a:spcBef>
                <a:spcPts val="300"/>
              </a:spcBef>
            </a:pPr>
            <a:r>
              <a:rPr lang="en-US" dirty="0"/>
              <a:t>Primary Key – The candidate key that is chosen to uniquely identify each occurrence of an entity type.</a:t>
            </a:r>
          </a:p>
          <a:p>
            <a:pPr lvl="1">
              <a:spcBef>
                <a:spcPts val="300"/>
              </a:spcBef>
            </a:pPr>
            <a:r>
              <a:rPr lang="en-US" dirty="0"/>
              <a:t>Which candidate key to choose?</a:t>
            </a:r>
          </a:p>
          <a:p>
            <a:pPr lvl="1">
              <a:spcBef>
                <a:spcPts val="300"/>
              </a:spcBef>
            </a:pPr>
            <a:r>
              <a:rPr lang="en-US" dirty="0"/>
              <a:t>Others called “alternate keys”.</a:t>
            </a:r>
          </a:p>
          <a:p>
            <a:pPr>
              <a:spcBef>
                <a:spcPts val="300"/>
              </a:spcBef>
            </a:pPr>
            <a:r>
              <a:rPr lang="en-US" dirty="0"/>
              <a:t>Composite Key – A candidate key that consists of two or more attributes.</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0700" y="355600"/>
            <a:ext cx="7848600" cy="1066800"/>
          </a:xfrm>
        </p:spPr>
        <p:txBody>
          <a:bodyPr/>
          <a:lstStyle/>
          <a:p>
            <a:r>
              <a:rPr lang="en-US" dirty="0"/>
              <a:t>Previous lecture</a:t>
            </a:r>
          </a:p>
        </p:txBody>
      </p:sp>
      <p:sp>
        <p:nvSpPr>
          <p:cNvPr id="3" name="Content Placeholder 2"/>
          <p:cNvSpPr>
            <a:spLocks noGrp="1"/>
          </p:cNvSpPr>
          <p:nvPr>
            <p:ph idx="1"/>
          </p:nvPr>
        </p:nvSpPr>
        <p:spPr/>
        <p:txBody>
          <a:bodyPr/>
          <a:lstStyle/>
          <a:p>
            <a:r>
              <a:rPr lang="en-US" dirty="0"/>
              <a:t>Flaws of file-based approach.</a:t>
            </a:r>
          </a:p>
          <a:p>
            <a:r>
              <a:rPr lang="en-US" dirty="0"/>
              <a:t>Database approach.</a:t>
            </a:r>
          </a:p>
          <a:p>
            <a:r>
              <a:rPr lang="en-US" dirty="0"/>
              <a:t>Advantages of databases.</a:t>
            </a:r>
          </a:p>
          <a:p>
            <a:pPr lvl="1"/>
            <a:r>
              <a:rPr lang="en-US" dirty="0" err="1"/>
              <a:t>Centralised</a:t>
            </a:r>
            <a:r>
              <a:rPr lang="en-US" dirty="0"/>
              <a:t> data storage, no redundancy, consistency and integrity of data, easier maintenance, etc.</a:t>
            </a:r>
          </a:p>
          <a:p>
            <a:r>
              <a:rPr lang="en-US" dirty="0"/>
              <a:t>How data is stored in databases.</a:t>
            </a:r>
          </a:p>
          <a:p>
            <a:pPr lvl="1"/>
            <a:r>
              <a:rPr lang="en-US" dirty="0"/>
              <a:t>Tables, rows, columns, primary keys.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0" y="-101600"/>
            <a:ext cx="9144000" cy="1066800"/>
          </a:xfrm>
        </p:spPr>
        <p:txBody>
          <a:bodyPr/>
          <a:lstStyle/>
          <a:p>
            <a:r>
              <a:rPr lang="en-US" dirty="0"/>
              <a:t>Diagrammatic representation of attributes</a:t>
            </a:r>
          </a:p>
        </p:txBody>
      </p:sp>
      <p:sp>
        <p:nvSpPr>
          <p:cNvPr id="49" name="Content Placeholder 48"/>
          <p:cNvSpPr>
            <a:spLocks noGrp="1"/>
          </p:cNvSpPr>
          <p:nvPr>
            <p:ph idx="1"/>
          </p:nvPr>
        </p:nvSpPr>
        <p:spPr>
          <a:xfrm>
            <a:off x="990600" y="800100"/>
            <a:ext cx="7848600" cy="1333500"/>
          </a:xfrm>
        </p:spPr>
        <p:txBody>
          <a:bodyPr/>
          <a:lstStyle/>
          <a:p>
            <a:r>
              <a:rPr lang="en-US" dirty="0"/>
              <a:t>Ellipses.</a:t>
            </a:r>
          </a:p>
          <a:p>
            <a:r>
              <a:rPr lang="en-US" dirty="0"/>
              <a:t>Linked to entity.</a:t>
            </a:r>
          </a:p>
          <a:p>
            <a:r>
              <a:rPr lang="en-US" dirty="0"/>
              <a:t>Underline attributes that form primary key.</a:t>
            </a:r>
          </a:p>
        </p:txBody>
      </p:sp>
      <p:sp>
        <p:nvSpPr>
          <p:cNvPr id="10250" name="Text Box 10"/>
          <p:cNvSpPr txBox="1">
            <a:spLocks noChangeArrowheads="1"/>
          </p:cNvSpPr>
          <p:nvPr/>
        </p:nvSpPr>
        <p:spPr bwMode="auto">
          <a:xfrm>
            <a:off x="3454400" y="4133850"/>
            <a:ext cx="2235200" cy="411163"/>
          </a:xfrm>
          <a:prstGeom prst="rect">
            <a:avLst/>
          </a:prstGeom>
          <a:solidFill>
            <a:srgbClr val="FFFF00"/>
          </a:solidFill>
          <a:ln w="9525">
            <a:solidFill>
              <a:schemeClr val="tx1"/>
            </a:solidFill>
            <a:miter lim="800000"/>
            <a:headEnd/>
            <a:tailEnd type="none" w="lg" len="lg"/>
          </a:ln>
          <a:effectLst/>
        </p:spPr>
        <p:txBody>
          <a:bodyPr anchor="ctr">
            <a:prstTxWarp prst="textNoShape">
              <a:avLst/>
            </a:prstTxWarp>
          </a:bodyPr>
          <a:lstStyle/>
          <a:p>
            <a:r>
              <a:rPr lang="en-GB"/>
              <a:t>CUSTOMER</a:t>
            </a:r>
            <a:endParaRPr lang="en-US"/>
          </a:p>
        </p:txBody>
      </p:sp>
      <p:sp>
        <p:nvSpPr>
          <p:cNvPr id="10251" name="Text Box 11"/>
          <p:cNvSpPr txBox="1">
            <a:spLocks noChangeArrowheads="1"/>
          </p:cNvSpPr>
          <p:nvPr/>
        </p:nvSpPr>
        <p:spPr bwMode="auto">
          <a:xfrm>
            <a:off x="812800" y="4133850"/>
            <a:ext cx="2235200" cy="411163"/>
          </a:xfrm>
          <a:prstGeom prst="rect">
            <a:avLst/>
          </a:prstGeom>
          <a:solidFill>
            <a:srgbClr val="FFFF00"/>
          </a:solidFill>
          <a:ln w="9525">
            <a:solidFill>
              <a:schemeClr val="tx1"/>
            </a:solidFill>
            <a:miter lim="800000"/>
            <a:headEnd/>
            <a:tailEnd type="none" w="lg" len="lg"/>
          </a:ln>
          <a:effectLst/>
        </p:spPr>
        <p:txBody>
          <a:bodyPr anchor="ctr">
            <a:prstTxWarp prst="textNoShape">
              <a:avLst/>
            </a:prstTxWarp>
          </a:bodyPr>
          <a:lstStyle/>
          <a:p>
            <a:r>
              <a:rPr lang="en-GB"/>
              <a:t>BANK</a:t>
            </a:r>
            <a:endParaRPr lang="en-US"/>
          </a:p>
        </p:txBody>
      </p:sp>
      <p:sp>
        <p:nvSpPr>
          <p:cNvPr id="10252" name="Text Box 12"/>
          <p:cNvSpPr txBox="1">
            <a:spLocks noChangeArrowheads="1"/>
          </p:cNvSpPr>
          <p:nvPr/>
        </p:nvSpPr>
        <p:spPr bwMode="auto">
          <a:xfrm>
            <a:off x="6197600" y="4122738"/>
            <a:ext cx="2235200" cy="411162"/>
          </a:xfrm>
          <a:prstGeom prst="rect">
            <a:avLst/>
          </a:prstGeom>
          <a:solidFill>
            <a:srgbClr val="FFFF00"/>
          </a:solidFill>
          <a:ln w="9525">
            <a:solidFill>
              <a:schemeClr val="tx1"/>
            </a:solidFill>
            <a:miter lim="800000"/>
            <a:headEnd/>
            <a:tailEnd type="none" w="lg" len="lg"/>
          </a:ln>
          <a:effectLst/>
        </p:spPr>
        <p:txBody>
          <a:bodyPr anchor="ctr">
            <a:prstTxWarp prst="textNoShape">
              <a:avLst/>
            </a:prstTxWarp>
          </a:bodyPr>
          <a:lstStyle/>
          <a:p>
            <a:r>
              <a:rPr lang="en-GB"/>
              <a:t>ACCOUNT</a:t>
            </a:r>
            <a:endParaRPr lang="en-US"/>
          </a:p>
        </p:txBody>
      </p:sp>
      <p:grpSp>
        <p:nvGrpSpPr>
          <p:cNvPr id="52" name="Group 51"/>
          <p:cNvGrpSpPr/>
          <p:nvPr/>
        </p:nvGrpSpPr>
        <p:grpSpPr>
          <a:xfrm>
            <a:off x="5689600" y="4533900"/>
            <a:ext cx="3352800" cy="1301750"/>
            <a:chOff x="5689600" y="4597400"/>
            <a:chExt cx="3352800" cy="1301750"/>
          </a:xfrm>
        </p:grpSpPr>
        <p:grpSp>
          <p:nvGrpSpPr>
            <p:cNvPr id="10259" name="Group 19"/>
            <p:cNvGrpSpPr>
              <a:grpSpLocks/>
            </p:cNvGrpSpPr>
            <p:nvPr/>
          </p:nvGrpSpPr>
          <p:grpSpPr bwMode="auto">
            <a:xfrm>
              <a:off x="7315200" y="4940300"/>
              <a:ext cx="1727200" cy="536575"/>
              <a:chOff x="528" y="4848"/>
              <a:chExt cx="1152" cy="336"/>
            </a:xfrm>
          </p:grpSpPr>
          <p:sp>
            <p:nvSpPr>
              <p:cNvPr id="10260" name="Oval 20"/>
              <p:cNvSpPr>
                <a:spLocks noChangeArrowheads="1"/>
              </p:cNvSpPr>
              <p:nvPr/>
            </p:nvSpPr>
            <p:spPr bwMode="auto">
              <a:xfrm>
                <a:off x="528" y="4848"/>
                <a:ext cx="1152" cy="336"/>
              </a:xfrm>
              <a:prstGeom prst="ellipse">
                <a:avLst/>
              </a:prstGeom>
              <a:solidFill>
                <a:srgbClr val="FFFF00"/>
              </a:solidFill>
              <a:ln w="9525">
                <a:solidFill>
                  <a:schemeClr val="tx1"/>
                </a:solidFill>
                <a:round/>
                <a:headEnd/>
                <a:tailEnd/>
              </a:ln>
              <a:effectLst/>
            </p:spPr>
            <p:txBody>
              <a:bodyPr wrap="none" anchor="ctr">
                <a:prstTxWarp prst="textNoShape">
                  <a:avLst/>
                </a:prstTxWarp>
              </a:bodyPr>
              <a:lstStyle/>
              <a:p>
                <a:endParaRPr lang="en-US"/>
              </a:p>
            </p:txBody>
          </p:sp>
          <p:sp>
            <p:nvSpPr>
              <p:cNvPr id="10261" name="Text Box 21"/>
              <p:cNvSpPr txBox="1">
                <a:spLocks noChangeArrowheads="1"/>
              </p:cNvSpPr>
              <p:nvPr/>
            </p:nvSpPr>
            <p:spPr bwMode="auto">
              <a:xfrm>
                <a:off x="745" y="4894"/>
                <a:ext cx="736" cy="248"/>
              </a:xfrm>
              <a:prstGeom prst="rect">
                <a:avLst/>
              </a:prstGeom>
              <a:solidFill>
                <a:srgbClr val="FFFF00"/>
              </a:solidFill>
              <a:ln w="9525">
                <a:noFill/>
                <a:miter lim="800000"/>
                <a:headEnd/>
                <a:tailEnd/>
              </a:ln>
              <a:effectLst/>
            </p:spPr>
            <p:txBody>
              <a:bodyPr wrap="none">
                <a:prstTxWarp prst="textNoShape">
                  <a:avLst/>
                </a:prstTxWarp>
                <a:spAutoFit/>
              </a:bodyPr>
              <a:lstStyle/>
              <a:p>
                <a:r>
                  <a:rPr lang="en-GB" dirty="0"/>
                  <a:t>Balance</a:t>
                </a:r>
                <a:endParaRPr lang="en-US" dirty="0"/>
              </a:p>
            </p:txBody>
          </p:sp>
        </p:grpSp>
        <p:grpSp>
          <p:nvGrpSpPr>
            <p:cNvPr id="10262" name="Group 22"/>
            <p:cNvGrpSpPr>
              <a:grpSpLocks/>
            </p:cNvGrpSpPr>
            <p:nvPr/>
          </p:nvGrpSpPr>
          <p:grpSpPr bwMode="auto">
            <a:xfrm>
              <a:off x="5689600" y="5283200"/>
              <a:ext cx="1625600" cy="615950"/>
              <a:chOff x="528" y="4848"/>
              <a:chExt cx="1152" cy="336"/>
            </a:xfrm>
          </p:grpSpPr>
          <p:sp>
            <p:nvSpPr>
              <p:cNvPr id="10263" name="Oval 23"/>
              <p:cNvSpPr>
                <a:spLocks noChangeArrowheads="1"/>
              </p:cNvSpPr>
              <p:nvPr/>
            </p:nvSpPr>
            <p:spPr bwMode="auto">
              <a:xfrm>
                <a:off x="528" y="4848"/>
                <a:ext cx="1152" cy="336"/>
              </a:xfrm>
              <a:prstGeom prst="ellipse">
                <a:avLst/>
              </a:prstGeom>
              <a:solidFill>
                <a:srgbClr val="FFFF00"/>
              </a:solidFill>
              <a:ln w="9525">
                <a:solidFill>
                  <a:schemeClr val="tx1"/>
                </a:solidFill>
                <a:round/>
                <a:headEnd/>
                <a:tailEnd/>
              </a:ln>
              <a:effectLst/>
            </p:spPr>
            <p:txBody>
              <a:bodyPr wrap="none" anchor="ctr">
                <a:prstTxWarp prst="textNoShape">
                  <a:avLst/>
                </a:prstTxWarp>
              </a:bodyPr>
              <a:lstStyle/>
              <a:p>
                <a:endParaRPr lang="en-US"/>
              </a:p>
            </p:txBody>
          </p:sp>
          <p:sp>
            <p:nvSpPr>
              <p:cNvPr id="10264" name="Text Box 24"/>
              <p:cNvSpPr txBox="1">
                <a:spLocks noChangeArrowheads="1"/>
              </p:cNvSpPr>
              <p:nvPr/>
            </p:nvSpPr>
            <p:spPr bwMode="auto">
              <a:xfrm>
                <a:off x="779" y="4907"/>
                <a:ext cx="661" cy="216"/>
              </a:xfrm>
              <a:prstGeom prst="rect">
                <a:avLst/>
              </a:prstGeom>
              <a:solidFill>
                <a:srgbClr val="FFFF00"/>
              </a:solidFill>
              <a:ln w="9525">
                <a:noFill/>
                <a:miter lim="800000"/>
                <a:headEnd/>
                <a:tailEnd/>
              </a:ln>
              <a:effectLst/>
            </p:spPr>
            <p:txBody>
              <a:bodyPr wrap="none">
                <a:prstTxWarp prst="textNoShape">
                  <a:avLst/>
                </a:prstTxWarp>
                <a:spAutoFit/>
              </a:bodyPr>
              <a:lstStyle/>
              <a:p>
                <a:r>
                  <a:rPr lang="en-GB" u="sng"/>
                  <a:t>AccNo</a:t>
                </a:r>
                <a:endParaRPr lang="en-US" u="sng"/>
              </a:p>
            </p:txBody>
          </p:sp>
        </p:grpSp>
        <p:sp>
          <p:nvSpPr>
            <p:cNvPr id="10285" name="Line 45"/>
            <p:cNvSpPr>
              <a:spLocks noChangeShapeType="1"/>
            </p:cNvSpPr>
            <p:nvPr/>
          </p:nvSpPr>
          <p:spPr bwMode="auto">
            <a:xfrm flipH="1">
              <a:off x="6604000" y="4597400"/>
              <a:ext cx="304800" cy="685800"/>
            </a:xfrm>
            <a:prstGeom prst="line">
              <a:avLst/>
            </a:prstGeom>
            <a:noFill/>
            <a:ln w="9525">
              <a:solidFill>
                <a:schemeClr val="tx1"/>
              </a:solidFill>
              <a:round/>
              <a:headEnd/>
              <a:tailEnd/>
            </a:ln>
            <a:effectLst/>
          </p:spPr>
          <p:txBody>
            <a:bodyPr anchor="ctr">
              <a:prstTxWarp prst="textNoShape">
                <a:avLst/>
              </a:prstTxWarp>
            </a:bodyPr>
            <a:lstStyle/>
            <a:p>
              <a:endParaRPr lang="en-US"/>
            </a:p>
          </p:txBody>
        </p:sp>
        <p:sp>
          <p:nvSpPr>
            <p:cNvPr id="10286" name="Line 46"/>
            <p:cNvSpPr>
              <a:spLocks noChangeShapeType="1"/>
            </p:cNvSpPr>
            <p:nvPr/>
          </p:nvSpPr>
          <p:spPr bwMode="auto">
            <a:xfrm>
              <a:off x="7823200" y="4597400"/>
              <a:ext cx="406400" cy="342900"/>
            </a:xfrm>
            <a:prstGeom prst="line">
              <a:avLst/>
            </a:prstGeom>
            <a:noFill/>
            <a:ln w="9525">
              <a:solidFill>
                <a:schemeClr val="tx1"/>
              </a:solidFill>
              <a:round/>
              <a:headEnd/>
              <a:tailEnd/>
            </a:ln>
            <a:effectLst/>
          </p:spPr>
          <p:txBody>
            <a:bodyPr anchor="ctr">
              <a:prstTxWarp prst="textNoShape">
                <a:avLst/>
              </a:prstTxWarp>
            </a:bodyPr>
            <a:lstStyle/>
            <a:p>
              <a:endParaRPr lang="en-US"/>
            </a:p>
          </p:txBody>
        </p:sp>
      </p:grpSp>
      <p:grpSp>
        <p:nvGrpSpPr>
          <p:cNvPr id="50" name="Group 49"/>
          <p:cNvGrpSpPr/>
          <p:nvPr/>
        </p:nvGrpSpPr>
        <p:grpSpPr>
          <a:xfrm>
            <a:off x="101600" y="3390900"/>
            <a:ext cx="4064000" cy="2560638"/>
            <a:chOff x="101600" y="3454400"/>
            <a:chExt cx="4064000" cy="2560638"/>
          </a:xfrm>
        </p:grpSpPr>
        <p:grpSp>
          <p:nvGrpSpPr>
            <p:cNvPr id="10255" name="Group 15"/>
            <p:cNvGrpSpPr>
              <a:grpSpLocks/>
            </p:cNvGrpSpPr>
            <p:nvPr/>
          </p:nvGrpSpPr>
          <p:grpSpPr bwMode="auto">
            <a:xfrm>
              <a:off x="101600" y="4940300"/>
              <a:ext cx="2336800" cy="558800"/>
              <a:chOff x="528" y="4848"/>
              <a:chExt cx="1152" cy="336"/>
            </a:xfrm>
          </p:grpSpPr>
          <p:sp>
            <p:nvSpPr>
              <p:cNvPr id="10253" name="Oval 13"/>
              <p:cNvSpPr>
                <a:spLocks noChangeArrowheads="1"/>
              </p:cNvSpPr>
              <p:nvPr/>
            </p:nvSpPr>
            <p:spPr bwMode="auto">
              <a:xfrm>
                <a:off x="528" y="4848"/>
                <a:ext cx="1152" cy="336"/>
              </a:xfrm>
              <a:prstGeom prst="ellipse">
                <a:avLst/>
              </a:prstGeom>
              <a:solidFill>
                <a:srgbClr val="FFFF00"/>
              </a:solidFill>
              <a:ln w="9525">
                <a:solidFill>
                  <a:schemeClr val="tx1"/>
                </a:solidFill>
                <a:round/>
                <a:headEnd/>
                <a:tailEnd/>
              </a:ln>
              <a:effectLst/>
            </p:spPr>
            <p:txBody>
              <a:bodyPr wrap="none" anchor="ctr">
                <a:prstTxWarp prst="textNoShape">
                  <a:avLst/>
                </a:prstTxWarp>
              </a:bodyPr>
              <a:lstStyle/>
              <a:p>
                <a:endParaRPr lang="en-US"/>
              </a:p>
            </p:txBody>
          </p:sp>
          <p:sp>
            <p:nvSpPr>
              <p:cNvPr id="10254" name="Text Box 14"/>
              <p:cNvSpPr txBox="1">
                <a:spLocks noChangeArrowheads="1"/>
              </p:cNvSpPr>
              <p:nvPr/>
            </p:nvSpPr>
            <p:spPr bwMode="auto">
              <a:xfrm>
                <a:off x="696" y="4900"/>
                <a:ext cx="822" cy="239"/>
              </a:xfrm>
              <a:prstGeom prst="rect">
                <a:avLst/>
              </a:prstGeom>
              <a:solidFill>
                <a:srgbClr val="FFFF00"/>
              </a:solidFill>
              <a:ln w="9525">
                <a:noFill/>
                <a:miter lim="800000"/>
                <a:headEnd/>
                <a:tailEnd/>
              </a:ln>
              <a:effectLst/>
            </p:spPr>
            <p:txBody>
              <a:bodyPr wrap="none">
                <a:prstTxWarp prst="textNoShape">
                  <a:avLst/>
                </a:prstTxWarp>
                <a:spAutoFit/>
              </a:bodyPr>
              <a:lstStyle/>
              <a:p>
                <a:r>
                  <a:rPr lang="en-GB" u="sng" dirty="0" err="1"/>
                  <a:t>BranchName</a:t>
                </a:r>
                <a:endParaRPr lang="en-US" u="sng" dirty="0"/>
              </a:p>
            </p:txBody>
          </p:sp>
        </p:grpSp>
        <p:grpSp>
          <p:nvGrpSpPr>
            <p:cNvPr id="10265" name="Group 25"/>
            <p:cNvGrpSpPr>
              <a:grpSpLocks/>
            </p:cNvGrpSpPr>
            <p:nvPr/>
          </p:nvGrpSpPr>
          <p:grpSpPr bwMode="auto">
            <a:xfrm>
              <a:off x="2235200" y="5511800"/>
              <a:ext cx="1930400" cy="503238"/>
              <a:chOff x="528" y="4848"/>
              <a:chExt cx="1152" cy="336"/>
            </a:xfrm>
          </p:grpSpPr>
          <p:sp>
            <p:nvSpPr>
              <p:cNvPr id="10266" name="Oval 26"/>
              <p:cNvSpPr>
                <a:spLocks noChangeArrowheads="1"/>
              </p:cNvSpPr>
              <p:nvPr/>
            </p:nvSpPr>
            <p:spPr bwMode="auto">
              <a:xfrm>
                <a:off x="528" y="4848"/>
                <a:ext cx="1152" cy="336"/>
              </a:xfrm>
              <a:prstGeom prst="ellipse">
                <a:avLst/>
              </a:prstGeom>
              <a:solidFill>
                <a:srgbClr val="FFFF00"/>
              </a:solidFill>
              <a:ln w="9525">
                <a:solidFill>
                  <a:schemeClr val="tx1"/>
                </a:solidFill>
                <a:round/>
                <a:headEnd/>
                <a:tailEnd/>
              </a:ln>
              <a:effectLst/>
            </p:spPr>
            <p:txBody>
              <a:bodyPr wrap="none" anchor="ctr">
                <a:prstTxWarp prst="textNoShape">
                  <a:avLst/>
                </a:prstTxWarp>
              </a:bodyPr>
              <a:lstStyle/>
              <a:p>
                <a:endParaRPr lang="en-US"/>
              </a:p>
            </p:txBody>
          </p:sp>
          <p:sp>
            <p:nvSpPr>
              <p:cNvPr id="10267" name="Text Box 27"/>
              <p:cNvSpPr txBox="1">
                <a:spLocks noChangeArrowheads="1"/>
              </p:cNvSpPr>
              <p:nvPr/>
            </p:nvSpPr>
            <p:spPr bwMode="auto">
              <a:xfrm>
                <a:off x="777" y="4879"/>
                <a:ext cx="666" cy="265"/>
              </a:xfrm>
              <a:prstGeom prst="rect">
                <a:avLst/>
              </a:prstGeom>
              <a:solidFill>
                <a:srgbClr val="FFFF00"/>
              </a:solidFill>
              <a:ln w="9525">
                <a:noFill/>
                <a:miter lim="800000"/>
                <a:headEnd/>
                <a:tailEnd/>
              </a:ln>
              <a:effectLst/>
            </p:spPr>
            <p:txBody>
              <a:bodyPr wrap="none">
                <a:prstTxWarp prst="textNoShape">
                  <a:avLst/>
                </a:prstTxWarp>
                <a:spAutoFit/>
              </a:bodyPr>
              <a:lstStyle/>
              <a:p>
                <a:r>
                  <a:rPr lang="en-GB" dirty="0"/>
                  <a:t>Address</a:t>
                </a:r>
                <a:endParaRPr lang="en-US" dirty="0"/>
              </a:p>
            </p:txBody>
          </p:sp>
        </p:grpSp>
        <p:grpSp>
          <p:nvGrpSpPr>
            <p:cNvPr id="10268" name="Group 28"/>
            <p:cNvGrpSpPr>
              <a:grpSpLocks/>
            </p:cNvGrpSpPr>
            <p:nvPr/>
          </p:nvGrpSpPr>
          <p:grpSpPr bwMode="auto">
            <a:xfrm>
              <a:off x="711200" y="3454400"/>
              <a:ext cx="2336800" cy="558800"/>
              <a:chOff x="528" y="4848"/>
              <a:chExt cx="1152" cy="336"/>
            </a:xfrm>
          </p:grpSpPr>
          <p:sp>
            <p:nvSpPr>
              <p:cNvPr id="10269" name="Oval 29"/>
              <p:cNvSpPr>
                <a:spLocks noChangeArrowheads="1"/>
              </p:cNvSpPr>
              <p:nvPr/>
            </p:nvSpPr>
            <p:spPr bwMode="auto">
              <a:xfrm>
                <a:off x="528" y="4848"/>
                <a:ext cx="1152" cy="336"/>
              </a:xfrm>
              <a:prstGeom prst="ellipse">
                <a:avLst/>
              </a:prstGeom>
              <a:solidFill>
                <a:srgbClr val="FFFF00"/>
              </a:solidFill>
              <a:ln w="9525">
                <a:solidFill>
                  <a:schemeClr val="tx1"/>
                </a:solidFill>
                <a:round/>
                <a:headEnd/>
                <a:tailEnd/>
              </a:ln>
              <a:effectLst/>
            </p:spPr>
            <p:txBody>
              <a:bodyPr wrap="none" anchor="ctr">
                <a:prstTxWarp prst="textNoShape">
                  <a:avLst/>
                </a:prstTxWarp>
              </a:bodyPr>
              <a:lstStyle/>
              <a:p>
                <a:endParaRPr lang="en-US"/>
              </a:p>
            </p:txBody>
          </p:sp>
          <p:sp>
            <p:nvSpPr>
              <p:cNvPr id="10270" name="Text Box 30"/>
              <p:cNvSpPr txBox="1">
                <a:spLocks noChangeArrowheads="1"/>
              </p:cNvSpPr>
              <p:nvPr/>
            </p:nvSpPr>
            <p:spPr bwMode="auto">
              <a:xfrm>
                <a:off x="818" y="4907"/>
                <a:ext cx="585" cy="239"/>
              </a:xfrm>
              <a:prstGeom prst="rect">
                <a:avLst/>
              </a:prstGeom>
              <a:solidFill>
                <a:srgbClr val="FFFF00"/>
              </a:solidFill>
              <a:ln w="9525">
                <a:noFill/>
                <a:miter lim="800000"/>
                <a:headEnd/>
                <a:tailEnd/>
              </a:ln>
              <a:effectLst/>
            </p:spPr>
            <p:txBody>
              <a:bodyPr wrap="none">
                <a:prstTxWarp prst="textNoShape">
                  <a:avLst/>
                </a:prstTxWarp>
                <a:spAutoFit/>
              </a:bodyPr>
              <a:lstStyle/>
              <a:p>
                <a:r>
                  <a:rPr lang="en-GB"/>
                  <a:t>Manager</a:t>
                </a:r>
                <a:endParaRPr lang="en-US"/>
              </a:p>
            </p:txBody>
          </p:sp>
        </p:grpSp>
        <p:sp>
          <p:nvSpPr>
            <p:cNvPr id="10281" name="Line 41"/>
            <p:cNvSpPr>
              <a:spLocks noChangeShapeType="1"/>
            </p:cNvSpPr>
            <p:nvPr/>
          </p:nvSpPr>
          <p:spPr bwMode="auto">
            <a:xfrm flipV="1">
              <a:off x="1320800" y="4597400"/>
              <a:ext cx="406400" cy="342900"/>
            </a:xfrm>
            <a:prstGeom prst="line">
              <a:avLst/>
            </a:prstGeom>
            <a:noFill/>
            <a:ln w="9525">
              <a:solidFill>
                <a:schemeClr val="tx1"/>
              </a:solidFill>
              <a:round/>
              <a:headEnd/>
              <a:tailEnd/>
            </a:ln>
            <a:effectLst/>
          </p:spPr>
          <p:txBody>
            <a:bodyPr anchor="ctr">
              <a:prstTxWarp prst="textNoShape">
                <a:avLst/>
              </a:prstTxWarp>
            </a:bodyPr>
            <a:lstStyle/>
            <a:p>
              <a:endParaRPr lang="en-US"/>
            </a:p>
          </p:txBody>
        </p:sp>
        <p:sp>
          <p:nvSpPr>
            <p:cNvPr id="10283" name="Line 43"/>
            <p:cNvSpPr>
              <a:spLocks noChangeShapeType="1"/>
            </p:cNvSpPr>
            <p:nvPr/>
          </p:nvSpPr>
          <p:spPr bwMode="auto">
            <a:xfrm>
              <a:off x="2438400" y="4597400"/>
              <a:ext cx="609600" cy="914400"/>
            </a:xfrm>
            <a:prstGeom prst="line">
              <a:avLst/>
            </a:prstGeom>
            <a:noFill/>
            <a:ln w="9525">
              <a:solidFill>
                <a:schemeClr val="tx1"/>
              </a:solidFill>
              <a:round/>
              <a:headEnd/>
              <a:tailEnd/>
            </a:ln>
            <a:effectLst/>
          </p:spPr>
          <p:txBody>
            <a:bodyPr anchor="ctr">
              <a:prstTxWarp prst="textNoShape">
                <a:avLst/>
              </a:prstTxWarp>
            </a:bodyPr>
            <a:lstStyle/>
            <a:p>
              <a:endParaRPr lang="en-US"/>
            </a:p>
          </p:txBody>
        </p:sp>
        <p:sp>
          <p:nvSpPr>
            <p:cNvPr id="10287" name="Line 47"/>
            <p:cNvSpPr>
              <a:spLocks noChangeShapeType="1"/>
            </p:cNvSpPr>
            <p:nvPr/>
          </p:nvSpPr>
          <p:spPr bwMode="auto">
            <a:xfrm flipV="1">
              <a:off x="2032000" y="3854450"/>
              <a:ext cx="0" cy="342900"/>
            </a:xfrm>
            <a:prstGeom prst="line">
              <a:avLst/>
            </a:prstGeom>
            <a:noFill/>
            <a:ln w="9525">
              <a:solidFill>
                <a:schemeClr val="tx1"/>
              </a:solidFill>
              <a:round/>
              <a:headEnd/>
              <a:tailEnd/>
            </a:ln>
            <a:effectLst/>
          </p:spPr>
          <p:txBody>
            <a:bodyPr anchor="ctr">
              <a:prstTxWarp prst="textNoShape">
                <a:avLst/>
              </a:prstTxWarp>
            </a:bodyPr>
            <a:lstStyle/>
            <a:p>
              <a:endParaRPr lang="en-US"/>
            </a:p>
          </p:txBody>
        </p:sp>
      </p:grpSp>
      <p:grpSp>
        <p:nvGrpSpPr>
          <p:cNvPr id="51" name="Group 50"/>
          <p:cNvGrpSpPr/>
          <p:nvPr/>
        </p:nvGrpSpPr>
        <p:grpSpPr>
          <a:xfrm>
            <a:off x="2133600" y="2419350"/>
            <a:ext cx="5588000" cy="2947988"/>
            <a:chOff x="2133600" y="2482850"/>
            <a:chExt cx="5588000" cy="2947988"/>
          </a:xfrm>
        </p:grpSpPr>
        <p:grpSp>
          <p:nvGrpSpPr>
            <p:cNvPr id="10256" name="Group 16"/>
            <p:cNvGrpSpPr>
              <a:grpSpLocks/>
            </p:cNvGrpSpPr>
            <p:nvPr/>
          </p:nvGrpSpPr>
          <p:grpSpPr bwMode="auto">
            <a:xfrm>
              <a:off x="3556000" y="4883150"/>
              <a:ext cx="1727200" cy="547688"/>
              <a:chOff x="528" y="4848"/>
              <a:chExt cx="1152" cy="336"/>
            </a:xfrm>
          </p:grpSpPr>
          <p:sp>
            <p:nvSpPr>
              <p:cNvPr id="10257" name="Oval 17"/>
              <p:cNvSpPr>
                <a:spLocks noChangeArrowheads="1"/>
              </p:cNvSpPr>
              <p:nvPr/>
            </p:nvSpPr>
            <p:spPr bwMode="auto">
              <a:xfrm>
                <a:off x="528" y="4848"/>
                <a:ext cx="1152" cy="336"/>
              </a:xfrm>
              <a:prstGeom prst="ellipse">
                <a:avLst/>
              </a:prstGeom>
              <a:solidFill>
                <a:srgbClr val="FFFF00"/>
              </a:solidFill>
              <a:ln w="9525">
                <a:solidFill>
                  <a:schemeClr val="tx1"/>
                </a:solidFill>
                <a:round/>
                <a:headEnd/>
                <a:tailEnd/>
              </a:ln>
              <a:effectLst/>
            </p:spPr>
            <p:txBody>
              <a:bodyPr wrap="none" anchor="ctr">
                <a:prstTxWarp prst="textNoShape">
                  <a:avLst/>
                </a:prstTxWarp>
              </a:bodyPr>
              <a:lstStyle/>
              <a:p>
                <a:endParaRPr lang="en-US"/>
              </a:p>
            </p:txBody>
          </p:sp>
          <p:sp>
            <p:nvSpPr>
              <p:cNvPr id="10258" name="Text Box 18"/>
              <p:cNvSpPr txBox="1">
                <a:spLocks noChangeArrowheads="1"/>
              </p:cNvSpPr>
              <p:nvPr/>
            </p:nvSpPr>
            <p:spPr bwMode="auto">
              <a:xfrm>
                <a:off x="738" y="4907"/>
                <a:ext cx="744" cy="244"/>
              </a:xfrm>
              <a:prstGeom prst="rect">
                <a:avLst/>
              </a:prstGeom>
              <a:solidFill>
                <a:srgbClr val="FFFF00"/>
              </a:solidFill>
              <a:ln w="9525">
                <a:noFill/>
                <a:miter lim="800000"/>
                <a:headEnd/>
                <a:tailEnd/>
              </a:ln>
              <a:effectLst/>
            </p:spPr>
            <p:txBody>
              <a:bodyPr wrap="none">
                <a:prstTxWarp prst="textNoShape">
                  <a:avLst/>
                </a:prstTxWarp>
                <a:spAutoFit/>
              </a:bodyPr>
              <a:lstStyle/>
              <a:p>
                <a:r>
                  <a:rPr lang="en-GB"/>
                  <a:t>Address</a:t>
                </a:r>
                <a:endParaRPr lang="en-US"/>
              </a:p>
            </p:txBody>
          </p:sp>
        </p:grpSp>
        <p:grpSp>
          <p:nvGrpSpPr>
            <p:cNvPr id="10271" name="Group 31"/>
            <p:cNvGrpSpPr>
              <a:grpSpLocks/>
            </p:cNvGrpSpPr>
            <p:nvPr/>
          </p:nvGrpSpPr>
          <p:grpSpPr bwMode="auto">
            <a:xfrm>
              <a:off x="2133600" y="3054350"/>
              <a:ext cx="2336800" cy="504825"/>
              <a:chOff x="528" y="4848"/>
              <a:chExt cx="1152" cy="336"/>
            </a:xfrm>
          </p:grpSpPr>
          <p:sp>
            <p:nvSpPr>
              <p:cNvPr id="10272" name="Oval 32"/>
              <p:cNvSpPr>
                <a:spLocks noChangeArrowheads="1"/>
              </p:cNvSpPr>
              <p:nvPr/>
            </p:nvSpPr>
            <p:spPr bwMode="auto">
              <a:xfrm>
                <a:off x="528" y="4848"/>
                <a:ext cx="1152" cy="336"/>
              </a:xfrm>
              <a:prstGeom prst="ellipse">
                <a:avLst/>
              </a:prstGeom>
              <a:solidFill>
                <a:srgbClr val="FFFF00"/>
              </a:solidFill>
              <a:ln w="9525">
                <a:solidFill>
                  <a:schemeClr val="tx1"/>
                </a:solidFill>
                <a:round/>
                <a:headEnd/>
                <a:tailEnd/>
              </a:ln>
              <a:effectLst/>
            </p:spPr>
            <p:txBody>
              <a:bodyPr wrap="none" anchor="ctr">
                <a:prstTxWarp prst="textNoShape">
                  <a:avLst/>
                </a:prstTxWarp>
              </a:bodyPr>
              <a:lstStyle/>
              <a:p>
                <a:endParaRPr lang="en-US"/>
              </a:p>
            </p:txBody>
          </p:sp>
          <p:sp>
            <p:nvSpPr>
              <p:cNvPr id="10273" name="Text Box 33"/>
              <p:cNvSpPr txBox="1">
                <a:spLocks noChangeArrowheads="1"/>
              </p:cNvSpPr>
              <p:nvPr/>
            </p:nvSpPr>
            <p:spPr bwMode="auto">
              <a:xfrm>
                <a:off x="886" y="4907"/>
                <a:ext cx="446" cy="264"/>
              </a:xfrm>
              <a:prstGeom prst="rect">
                <a:avLst/>
              </a:prstGeom>
              <a:solidFill>
                <a:srgbClr val="FFFF00"/>
              </a:solidFill>
              <a:ln w="9525">
                <a:noFill/>
                <a:miter lim="800000"/>
                <a:headEnd/>
                <a:tailEnd/>
              </a:ln>
              <a:effectLst/>
            </p:spPr>
            <p:txBody>
              <a:bodyPr wrap="none">
                <a:prstTxWarp prst="textNoShape">
                  <a:avLst/>
                </a:prstTxWarp>
                <a:spAutoFit/>
              </a:bodyPr>
              <a:lstStyle/>
              <a:p>
                <a:r>
                  <a:rPr lang="en-GB" u="sng"/>
                  <a:t>RefNo</a:t>
                </a:r>
                <a:endParaRPr lang="en-US" u="sng"/>
              </a:p>
            </p:txBody>
          </p:sp>
        </p:grpSp>
        <p:grpSp>
          <p:nvGrpSpPr>
            <p:cNvPr id="10274" name="Group 34"/>
            <p:cNvGrpSpPr>
              <a:grpSpLocks/>
            </p:cNvGrpSpPr>
            <p:nvPr/>
          </p:nvGrpSpPr>
          <p:grpSpPr bwMode="auto">
            <a:xfrm>
              <a:off x="3962400" y="2482850"/>
              <a:ext cx="2336800" cy="493713"/>
              <a:chOff x="528" y="4848"/>
              <a:chExt cx="1152" cy="336"/>
            </a:xfrm>
          </p:grpSpPr>
          <p:sp>
            <p:nvSpPr>
              <p:cNvPr id="10275" name="Oval 35"/>
              <p:cNvSpPr>
                <a:spLocks noChangeArrowheads="1"/>
              </p:cNvSpPr>
              <p:nvPr/>
            </p:nvSpPr>
            <p:spPr bwMode="auto">
              <a:xfrm>
                <a:off x="528" y="4848"/>
                <a:ext cx="1152" cy="336"/>
              </a:xfrm>
              <a:prstGeom prst="ellipse">
                <a:avLst/>
              </a:prstGeom>
              <a:solidFill>
                <a:srgbClr val="FFFF00"/>
              </a:solidFill>
              <a:ln w="9525">
                <a:solidFill>
                  <a:schemeClr val="tx1"/>
                </a:solidFill>
                <a:round/>
                <a:headEnd/>
                <a:tailEnd/>
              </a:ln>
              <a:effectLst/>
            </p:spPr>
            <p:txBody>
              <a:bodyPr wrap="none" anchor="ctr">
                <a:prstTxWarp prst="textNoShape">
                  <a:avLst/>
                </a:prstTxWarp>
              </a:bodyPr>
              <a:lstStyle/>
              <a:p>
                <a:endParaRPr lang="en-US"/>
              </a:p>
            </p:txBody>
          </p:sp>
          <p:sp>
            <p:nvSpPr>
              <p:cNvPr id="10276" name="Text Box 36"/>
              <p:cNvSpPr txBox="1">
                <a:spLocks noChangeArrowheads="1"/>
              </p:cNvSpPr>
              <p:nvPr/>
            </p:nvSpPr>
            <p:spPr bwMode="auto">
              <a:xfrm>
                <a:off x="897" y="4878"/>
                <a:ext cx="425" cy="270"/>
              </a:xfrm>
              <a:prstGeom prst="rect">
                <a:avLst/>
              </a:prstGeom>
              <a:solidFill>
                <a:srgbClr val="FFFF00"/>
              </a:solidFill>
              <a:ln w="9525">
                <a:noFill/>
                <a:miter lim="800000"/>
                <a:headEnd/>
                <a:tailEnd/>
              </a:ln>
              <a:effectLst/>
            </p:spPr>
            <p:txBody>
              <a:bodyPr wrap="none">
                <a:prstTxWarp prst="textNoShape">
                  <a:avLst/>
                </a:prstTxWarp>
                <a:spAutoFit/>
              </a:bodyPr>
              <a:lstStyle/>
              <a:p>
                <a:r>
                  <a:rPr lang="en-GB" dirty="0"/>
                  <a:t>Name</a:t>
                </a:r>
                <a:endParaRPr lang="en-US" dirty="0"/>
              </a:p>
            </p:txBody>
          </p:sp>
        </p:grpSp>
        <p:grpSp>
          <p:nvGrpSpPr>
            <p:cNvPr id="10277" name="Group 37"/>
            <p:cNvGrpSpPr>
              <a:grpSpLocks/>
            </p:cNvGrpSpPr>
            <p:nvPr/>
          </p:nvGrpSpPr>
          <p:grpSpPr bwMode="auto">
            <a:xfrm>
              <a:off x="5384800" y="3054350"/>
              <a:ext cx="2336800" cy="504825"/>
              <a:chOff x="528" y="4848"/>
              <a:chExt cx="1152" cy="336"/>
            </a:xfrm>
          </p:grpSpPr>
          <p:sp>
            <p:nvSpPr>
              <p:cNvPr id="10278" name="Oval 38"/>
              <p:cNvSpPr>
                <a:spLocks noChangeArrowheads="1"/>
              </p:cNvSpPr>
              <p:nvPr/>
            </p:nvSpPr>
            <p:spPr bwMode="auto">
              <a:xfrm>
                <a:off x="528" y="4848"/>
                <a:ext cx="1152" cy="336"/>
              </a:xfrm>
              <a:prstGeom prst="ellipse">
                <a:avLst/>
              </a:prstGeom>
              <a:solidFill>
                <a:srgbClr val="FFFF00"/>
              </a:solidFill>
              <a:ln w="9525">
                <a:solidFill>
                  <a:schemeClr val="tx1"/>
                </a:solidFill>
                <a:round/>
                <a:headEnd/>
                <a:tailEnd/>
              </a:ln>
              <a:effectLst/>
            </p:spPr>
            <p:txBody>
              <a:bodyPr wrap="none" anchor="ctr">
                <a:prstTxWarp prst="textNoShape">
                  <a:avLst/>
                </a:prstTxWarp>
              </a:bodyPr>
              <a:lstStyle/>
              <a:p>
                <a:endParaRPr lang="en-US"/>
              </a:p>
            </p:txBody>
          </p:sp>
          <p:sp>
            <p:nvSpPr>
              <p:cNvPr id="10279" name="Text Box 39"/>
              <p:cNvSpPr txBox="1">
                <a:spLocks noChangeArrowheads="1"/>
              </p:cNvSpPr>
              <p:nvPr/>
            </p:nvSpPr>
            <p:spPr bwMode="auto">
              <a:xfrm>
                <a:off x="886" y="4907"/>
                <a:ext cx="445" cy="264"/>
              </a:xfrm>
              <a:prstGeom prst="rect">
                <a:avLst/>
              </a:prstGeom>
              <a:solidFill>
                <a:srgbClr val="FFFF00"/>
              </a:solidFill>
              <a:ln w="9525">
                <a:noFill/>
                <a:miter lim="800000"/>
                <a:headEnd/>
                <a:tailEnd/>
              </a:ln>
              <a:effectLst/>
            </p:spPr>
            <p:txBody>
              <a:bodyPr wrap="none">
                <a:prstTxWarp prst="textNoShape">
                  <a:avLst/>
                </a:prstTxWarp>
                <a:spAutoFit/>
              </a:bodyPr>
              <a:lstStyle/>
              <a:p>
                <a:r>
                  <a:rPr lang="en-GB"/>
                  <a:t>Status</a:t>
                </a:r>
                <a:endParaRPr lang="en-US"/>
              </a:p>
            </p:txBody>
          </p:sp>
        </p:grpSp>
        <p:sp>
          <p:nvSpPr>
            <p:cNvPr id="10284" name="Line 44"/>
            <p:cNvSpPr>
              <a:spLocks noChangeShapeType="1"/>
            </p:cNvSpPr>
            <p:nvPr/>
          </p:nvSpPr>
          <p:spPr bwMode="auto">
            <a:xfrm>
              <a:off x="4470400" y="4597400"/>
              <a:ext cx="0" cy="285750"/>
            </a:xfrm>
            <a:prstGeom prst="line">
              <a:avLst/>
            </a:prstGeom>
            <a:noFill/>
            <a:ln w="9525">
              <a:solidFill>
                <a:schemeClr val="tx1"/>
              </a:solidFill>
              <a:round/>
              <a:headEnd/>
              <a:tailEnd/>
            </a:ln>
            <a:effectLst/>
          </p:spPr>
          <p:txBody>
            <a:bodyPr anchor="ctr">
              <a:prstTxWarp prst="textNoShape">
                <a:avLst/>
              </a:prstTxWarp>
            </a:bodyPr>
            <a:lstStyle/>
            <a:p>
              <a:endParaRPr lang="en-US"/>
            </a:p>
          </p:txBody>
        </p:sp>
        <p:sp>
          <p:nvSpPr>
            <p:cNvPr id="10289" name="Line 49"/>
            <p:cNvSpPr>
              <a:spLocks noChangeShapeType="1"/>
            </p:cNvSpPr>
            <p:nvPr/>
          </p:nvSpPr>
          <p:spPr bwMode="auto">
            <a:xfrm flipH="1">
              <a:off x="4470400" y="2882900"/>
              <a:ext cx="711200" cy="1314450"/>
            </a:xfrm>
            <a:prstGeom prst="line">
              <a:avLst/>
            </a:prstGeom>
            <a:noFill/>
            <a:ln w="9525">
              <a:solidFill>
                <a:schemeClr val="tx1"/>
              </a:solidFill>
              <a:round/>
              <a:headEnd/>
              <a:tailEnd/>
            </a:ln>
            <a:effectLst/>
          </p:spPr>
          <p:txBody>
            <a:bodyPr anchor="ctr">
              <a:prstTxWarp prst="textNoShape">
                <a:avLst/>
              </a:prstTxWarp>
            </a:bodyPr>
            <a:lstStyle/>
            <a:p>
              <a:endParaRPr lang="en-US"/>
            </a:p>
          </p:txBody>
        </p:sp>
        <p:sp>
          <p:nvSpPr>
            <p:cNvPr id="10290" name="Line 50"/>
            <p:cNvSpPr>
              <a:spLocks noChangeShapeType="1"/>
            </p:cNvSpPr>
            <p:nvPr/>
          </p:nvSpPr>
          <p:spPr bwMode="auto">
            <a:xfrm>
              <a:off x="3352800" y="3454400"/>
              <a:ext cx="609600" cy="742950"/>
            </a:xfrm>
            <a:prstGeom prst="line">
              <a:avLst/>
            </a:prstGeom>
            <a:noFill/>
            <a:ln w="9525">
              <a:solidFill>
                <a:schemeClr val="tx1"/>
              </a:solidFill>
              <a:round/>
              <a:headEnd/>
              <a:tailEnd/>
            </a:ln>
            <a:effectLst/>
          </p:spPr>
          <p:txBody>
            <a:bodyPr anchor="ctr">
              <a:prstTxWarp prst="textNoShape">
                <a:avLst/>
              </a:prstTxWarp>
            </a:bodyPr>
            <a:lstStyle/>
            <a:p>
              <a:endParaRPr lang="en-US"/>
            </a:p>
          </p:txBody>
        </p:sp>
        <p:sp>
          <p:nvSpPr>
            <p:cNvPr id="10291" name="Line 51"/>
            <p:cNvSpPr>
              <a:spLocks noChangeShapeType="1"/>
            </p:cNvSpPr>
            <p:nvPr/>
          </p:nvSpPr>
          <p:spPr bwMode="auto">
            <a:xfrm flipH="1">
              <a:off x="5080000" y="3454400"/>
              <a:ext cx="1117600" cy="742950"/>
            </a:xfrm>
            <a:prstGeom prst="line">
              <a:avLst/>
            </a:prstGeom>
            <a:noFill/>
            <a:ln w="9525">
              <a:solidFill>
                <a:schemeClr val="tx1"/>
              </a:solidFill>
              <a:round/>
              <a:headEnd/>
              <a:tailEnd/>
            </a:ln>
            <a:effectLst/>
          </p:spPr>
          <p:txBody>
            <a:bodyPr anchor="ctr">
              <a:prstTxWarp prst="textNoShape">
                <a:avLst/>
              </a:prstTxWarp>
            </a:bodyPr>
            <a:lstStyle/>
            <a:p>
              <a:endParaRPr lang="en-US"/>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dirty="0"/>
              <a:t>Entities and attributes</a:t>
            </a:r>
          </a:p>
        </p:txBody>
      </p:sp>
      <p:sp>
        <p:nvSpPr>
          <p:cNvPr id="11267" name="Rectangle 3"/>
          <p:cNvSpPr>
            <a:spLocks noGrp="1" noChangeArrowheads="1"/>
          </p:cNvSpPr>
          <p:nvPr>
            <p:ph idx="1"/>
          </p:nvPr>
        </p:nvSpPr>
        <p:spPr/>
        <p:txBody>
          <a:bodyPr>
            <a:normAutofit lnSpcReduction="10000"/>
          </a:bodyPr>
          <a:lstStyle/>
          <a:p>
            <a:r>
              <a:rPr lang="en-US" dirty="0"/>
              <a:t>What about the actual instances of entities and their attributes?</a:t>
            </a:r>
          </a:p>
          <a:p>
            <a:r>
              <a:rPr lang="en-US" dirty="0"/>
              <a:t>Consider Customer</a:t>
            </a:r>
          </a:p>
          <a:p>
            <a:pPr lvl="1"/>
            <a:r>
              <a:rPr lang="en-US" dirty="0"/>
              <a:t>Ref No.</a:t>
            </a:r>
            <a:r>
              <a:rPr lang="en-GB" dirty="0"/>
              <a:t>,</a:t>
            </a:r>
            <a:r>
              <a:rPr lang="en-US" dirty="0"/>
              <a:t> Name, Status, Address</a:t>
            </a:r>
          </a:p>
          <a:p>
            <a:pPr lvl="1"/>
            <a:r>
              <a:rPr lang="en-US" dirty="0"/>
              <a:t>Primary Key – Ref No.</a:t>
            </a:r>
          </a:p>
          <a:p>
            <a:r>
              <a:rPr lang="en-US" dirty="0"/>
              <a:t>Similarly for Bank and Account</a:t>
            </a:r>
          </a:p>
          <a:p>
            <a:pPr lvl="1"/>
            <a:r>
              <a:rPr lang="en-US" dirty="0"/>
              <a:t>Branch Name, Address, Address</a:t>
            </a:r>
          </a:p>
          <a:p>
            <a:r>
              <a:rPr lang="en-US" dirty="0"/>
              <a:t>What we get is a table in which each row is unique and is identified by a key.</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US" dirty="0"/>
              <a:t>Data tables for entities</a:t>
            </a:r>
          </a:p>
        </p:txBody>
      </p:sp>
      <p:sp>
        <p:nvSpPr>
          <p:cNvPr id="48131" name="Rectangle 3"/>
          <p:cNvSpPr>
            <a:spLocks noGrp="1" noChangeArrowheads="1"/>
          </p:cNvSpPr>
          <p:nvPr>
            <p:ph idx="1"/>
          </p:nvPr>
        </p:nvSpPr>
        <p:spPr>
          <a:xfrm>
            <a:off x="990600" y="1435100"/>
            <a:ext cx="7848600" cy="3581400"/>
          </a:xfrm>
        </p:spPr>
        <p:txBody>
          <a:bodyPr/>
          <a:lstStyle/>
          <a:p>
            <a:r>
              <a:rPr lang="en-US" dirty="0"/>
              <a:t>e.g. the employee entity for a company may have the attributes:</a:t>
            </a:r>
            <a:br>
              <a:rPr lang="en-US" dirty="0"/>
            </a:br>
            <a:r>
              <a:rPr lang="en-US" dirty="0"/>
              <a:t>Name, ID number, Job title, Salary.</a:t>
            </a:r>
          </a:p>
          <a:p>
            <a:r>
              <a:rPr lang="en-US" dirty="0"/>
              <a:t>The resulting employee table would be:</a:t>
            </a:r>
          </a:p>
        </p:txBody>
      </p:sp>
      <p:grpSp>
        <p:nvGrpSpPr>
          <p:cNvPr id="48132" name="Group 4"/>
          <p:cNvGrpSpPr>
            <a:grpSpLocks/>
          </p:cNvGrpSpPr>
          <p:nvPr/>
        </p:nvGrpSpPr>
        <p:grpSpPr bwMode="auto">
          <a:xfrm>
            <a:off x="1422400" y="3368675"/>
            <a:ext cx="7131050" cy="2279650"/>
            <a:chOff x="456" y="2240"/>
            <a:chExt cx="3369" cy="1277"/>
          </a:xfrm>
        </p:grpSpPr>
        <p:sp>
          <p:nvSpPr>
            <p:cNvPr id="48133" name="Rectangle 5"/>
            <p:cNvSpPr>
              <a:spLocks noChangeArrowheads="1"/>
            </p:cNvSpPr>
            <p:nvPr/>
          </p:nvSpPr>
          <p:spPr bwMode="auto">
            <a:xfrm>
              <a:off x="1549" y="2302"/>
              <a:ext cx="534" cy="154"/>
            </a:xfrm>
            <a:prstGeom prst="rect">
              <a:avLst/>
            </a:prstGeom>
            <a:noFill/>
            <a:ln w="9525">
              <a:noFill/>
              <a:miter lim="800000"/>
              <a:headEnd/>
              <a:tailEnd/>
            </a:ln>
          </p:spPr>
          <p:txBody>
            <a:bodyPr wrap="none" lIns="0" tIns="0" rIns="0" bIns="0">
              <a:prstTxWarp prst="textNoShape">
                <a:avLst/>
              </a:prstTxWarp>
              <a:spAutoFit/>
            </a:bodyPr>
            <a:lstStyle/>
            <a:p>
              <a:r>
                <a:rPr lang="en-US" sz="1800">
                  <a:solidFill>
                    <a:srgbClr val="000000"/>
                  </a:solidFill>
                  <a:latin typeface="Arial" charset="0"/>
                </a:rPr>
                <a:t> ID number</a:t>
              </a:r>
              <a:endParaRPr lang="en-US">
                <a:latin typeface="Arial" charset="0"/>
              </a:endParaRPr>
            </a:p>
          </p:txBody>
        </p:sp>
        <p:sp>
          <p:nvSpPr>
            <p:cNvPr id="48134" name="Rectangle 6"/>
            <p:cNvSpPr>
              <a:spLocks noChangeArrowheads="1"/>
            </p:cNvSpPr>
            <p:nvPr/>
          </p:nvSpPr>
          <p:spPr bwMode="auto">
            <a:xfrm>
              <a:off x="2446" y="2302"/>
              <a:ext cx="372" cy="154"/>
            </a:xfrm>
            <a:prstGeom prst="rect">
              <a:avLst/>
            </a:prstGeom>
            <a:noFill/>
            <a:ln w="9525">
              <a:noFill/>
              <a:miter lim="800000"/>
              <a:headEnd/>
              <a:tailEnd/>
            </a:ln>
          </p:spPr>
          <p:txBody>
            <a:bodyPr wrap="none" lIns="0" tIns="0" rIns="0" bIns="0">
              <a:prstTxWarp prst="textNoShape">
                <a:avLst/>
              </a:prstTxWarp>
              <a:spAutoFit/>
            </a:bodyPr>
            <a:lstStyle/>
            <a:p>
              <a:r>
                <a:rPr lang="en-US" sz="1800">
                  <a:solidFill>
                    <a:srgbClr val="000000"/>
                  </a:solidFill>
                  <a:latin typeface="Arial" charset="0"/>
                </a:rPr>
                <a:t>Job title</a:t>
              </a:r>
              <a:endParaRPr lang="en-US">
                <a:latin typeface="Arial" charset="0"/>
              </a:endParaRPr>
            </a:p>
          </p:txBody>
        </p:sp>
        <p:sp>
          <p:nvSpPr>
            <p:cNvPr id="48135" name="Rectangle 7"/>
            <p:cNvSpPr>
              <a:spLocks noChangeArrowheads="1"/>
            </p:cNvSpPr>
            <p:nvPr/>
          </p:nvSpPr>
          <p:spPr bwMode="auto">
            <a:xfrm>
              <a:off x="3352" y="2302"/>
              <a:ext cx="336" cy="154"/>
            </a:xfrm>
            <a:prstGeom prst="rect">
              <a:avLst/>
            </a:prstGeom>
            <a:noFill/>
            <a:ln w="9525">
              <a:noFill/>
              <a:miter lim="800000"/>
              <a:headEnd/>
              <a:tailEnd/>
            </a:ln>
          </p:spPr>
          <p:txBody>
            <a:bodyPr wrap="none" lIns="0" tIns="0" rIns="0" bIns="0">
              <a:prstTxWarp prst="textNoShape">
                <a:avLst/>
              </a:prstTxWarp>
              <a:spAutoFit/>
            </a:bodyPr>
            <a:lstStyle/>
            <a:p>
              <a:r>
                <a:rPr lang="en-US" sz="1800">
                  <a:solidFill>
                    <a:srgbClr val="000000"/>
                  </a:solidFill>
                  <a:latin typeface="Arial" charset="0"/>
                </a:rPr>
                <a:t>Salary </a:t>
              </a:r>
              <a:endParaRPr lang="en-US">
                <a:latin typeface="Arial" charset="0"/>
              </a:endParaRPr>
            </a:p>
          </p:txBody>
        </p:sp>
        <p:sp>
          <p:nvSpPr>
            <p:cNvPr id="48136" name="Rectangle 8"/>
            <p:cNvSpPr>
              <a:spLocks noChangeArrowheads="1"/>
            </p:cNvSpPr>
            <p:nvPr/>
          </p:nvSpPr>
          <p:spPr bwMode="auto">
            <a:xfrm>
              <a:off x="814" y="2302"/>
              <a:ext cx="288" cy="154"/>
            </a:xfrm>
            <a:prstGeom prst="rect">
              <a:avLst/>
            </a:prstGeom>
            <a:noFill/>
            <a:ln w="9525">
              <a:noFill/>
              <a:miter lim="800000"/>
              <a:headEnd/>
              <a:tailEnd/>
            </a:ln>
          </p:spPr>
          <p:txBody>
            <a:bodyPr wrap="none" lIns="0" tIns="0" rIns="0" bIns="0">
              <a:prstTxWarp prst="textNoShape">
                <a:avLst/>
              </a:prstTxWarp>
              <a:spAutoFit/>
            </a:bodyPr>
            <a:lstStyle/>
            <a:p>
              <a:r>
                <a:rPr lang="en-US" sz="1800">
                  <a:solidFill>
                    <a:srgbClr val="000000"/>
                  </a:solidFill>
                  <a:latin typeface="Arial" charset="0"/>
                </a:rPr>
                <a:t>Name</a:t>
              </a:r>
              <a:endParaRPr lang="en-US">
                <a:latin typeface="Arial" charset="0"/>
              </a:endParaRPr>
            </a:p>
          </p:txBody>
        </p:sp>
        <p:sp>
          <p:nvSpPr>
            <p:cNvPr id="48137" name="Line 9"/>
            <p:cNvSpPr>
              <a:spLocks noChangeShapeType="1"/>
            </p:cNvSpPr>
            <p:nvPr/>
          </p:nvSpPr>
          <p:spPr bwMode="auto">
            <a:xfrm>
              <a:off x="456" y="2240"/>
              <a:ext cx="3368" cy="1"/>
            </a:xfrm>
            <a:prstGeom prst="line">
              <a:avLst/>
            </a:prstGeom>
            <a:noFill/>
            <a:ln w="12700">
              <a:solidFill>
                <a:srgbClr val="000000"/>
              </a:solidFill>
              <a:round/>
              <a:headEnd/>
              <a:tailEnd/>
            </a:ln>
          </p:spPr>
          <p:txBody>
            <a:bodyPr>
              <a:prstTxWarp prst="textNoShape">
                <a:avLst/>
              </a:prstTxWarp>
            </a:bodyPr>
            <a:lstStyle/>
            <a:p>
              <a:endParaRPr lang="en-US"/>
            </a:p>
          </p:txBody>
        </p:sp>
        <p:sp>
          <p:nvSpPr>
            <p:cNvPr id="48138" name="Line 10"/>
            <p:cNvSpPr>
              <a:spLocks noChangeShapeType="1"/>
            </p:cNvSpPr>
            <p:nvPr/>
          </p:nvSpPr>
          <p:spPr bwMode="auto">
            <a:xfrm>
              <a:off x="456" y="2240"/>
              <a:ext cx="1" cy="1273"/>
            </a:xfrm>
            <a:prstGeom prst="line">
              <a:avLst/>
            </a:prstGeom>
            <a:noFill/>
            <a:ln w="12700">
              <a:solidFill>
                <a:srgbClr val="000000"/>
              </a:solidFill>
              <a:round/>
              <a:headEnd/>
              <a:tailEnd/>
            </a:ln>
          </p:spPr>
          <p:txBody>
            <a:bodyPr>
              <a:prstTxWarp prst="textNoShape">
                <a:avLst/>
              </a:prstTxWarp>
            </a:bodyPr>
            <a:lstStyle/>
            <a:p>
              <a:endParaRPr lang="en-US"/>
            </a:p>
          </p:txBody>
        </p:sp>
        <p:sp>
          <p:nvSpPr>
            <p:cNvPr id="48139" name="Line 11"/>
            <p:cNvSpPr>
              <a:spLocks noChangeShapeType="1"/>
            </p:cNvSpPr>
            <p:nvPr/>
          </p:nvSpPr>
          <p:spPr bwMode="auto">
            <a:xfrm>
              <a:off x="1438" y="2240"/>
              <a:ext cx="1" cy="1273"/>
            </a:xfrm>
            <a:prstGeom prst="line">
              <a:avLst/>
            </a:prstGeom>
            <a:noFill/>
            <a:ln w="12700">
              <a:solidFill>
                <a:srgbClr val="000000"/>
              </a:solidFill>
              <a:round/>
              <a:headEnd/>
              <a:tailEnd/>
            </a:ln>
          </p:spPr>
          <p:txBody>
            <a:bodyPr>
              <a:prstTxWarp prst="textNoShape">
                <a:avLst/>
              </a:prstTxWarp>
            </a:bodyPr>
            <a:lstStyle/>
            <a:p>
              <a:endParaRPr lang="en-US"/>
            </a:p>
          </p:txBody>
        </p:sp>
        <p:sp>
          <p:nvSpPr>
            <p:cNvPr id="48140" name="Line 12"/>
            <p:cNvSpPr>
              <a:spLocks noChangeShapeType="1"/>
            </p:cNvSpPr>
            <p:nvPr/>
          </p:nvSpPr>
          <p:spPr bwMode="auto">
            <a:xfrm>
              <a:off x="2210" y="2240"/>
              <a:ext cx="1" cy="1273"/>
            </a:xfrm>
            <a:prstGeom prst="line">
              <a:avLst/>
            </a:prstGeom>
            <a:noFill/>
            <a:ln w="12700">
              <a:solidFill>
                <a:srgbClr val="000000"/>
              </a:solidFill>
              <a:round/>
              <a:headEnd/>
              <a:tailEnd/>
            </a:ln>
          </p:spPr>
          <p:txBody>
            <a:bodyPr>
              <a:prstTxWarp prst="textNoShape">
                <a:avLst/>
              </a:prstTxWarp>
            </a:bodyPr>
            <a:lstStyle/>
            <a:p>
              <a:endParaRPr lang="en-US"/>
            </a:p>
          </p:txBody>
        </p:sp>
        <p:sp>
          <p:nvSpPr>
            <p:cNvPr id="48141" name="Line 13"/>
            <p:cNvSpPr>
              <a:spLocks noChangeShapeType="1"/>
            </p:cNvSpPr>
            <p:nvPr/>
          </p:nvSpPr>
          <p:spPr bwMode="auto">
            <a:xfrm>
              <a:off x="3123" y="2240"/>
              <a:ext cx="1" cy="1273"/>
            </a:xfrm>
            <a:prstGeom prst="line">
              <a:avLst/>
            </a:prstGeom>
            <a:noFill/>
            <a:ln w="12700">
              <a:solidFill>
                <a:srgbClr val="000000"/>
              </a:solidFill>
              <a:round/>
              <a:headEnd/>
              <a:tailEnd/>
            </a:ln>
          </p:spPr>
          <p:txBody>
            <a:bodyPr>
              <a:prstTxWarp prst="textNoShape">
                <a:avLst/>
              </a:prstTxWarp>
            </a:bodyPr>
            <a:lstStyle/>
            <a:p>
              <a:endParaRPr lang="en-US"/>
            </a:p>
          </p:txBody>
        </p:sp>
        <p:sp>
          <p:nvSpPr>
            <p:cNvPr id="48142" name="Line 14"/>
            <p:cNvSpPr>
              <a:spLocks noChangeShapeType="1"/>
            </p:cNvSpPr>
            <p:nvPr/>
          </p:nvSpPr>
          <p:spPr bwMode="auto">
            <a:xfrm>
              <a:off x="3824" y="2240"/>
              <a:ext cx="1" cy="1273"/>
            </a:xfrm>
            <a:prstGeom prst="line">
              <a:avLst/>
            </a:prstGeom>
            <a:noFill/>
            <a:ln w="12700">
              <a:solidFill>
                <a:srgbClr val="000000"/>
              </a:solidFill>
              <a:round/>
              <a:headEnd/>
              <a:tailEnd/>
            </a:ln>
          </p:spPr>
          <p:txBody>
            <a:bodyPr>
              <a:prstTxWarp prst="textNoShape">
                <a:avLst/>
              </a:prstTxWarp>
            </a:bodyPr>
            <a:lstStyle/>
            <a:p>
              <a:endParaRPr lang="en-US"/>
            </a:p>
          </p:txBody>
        </p:sp>
        <p:sp>
          <p:nvSpPr>
            <p:cNvPr id="48143" name="Rectangle 15"/>
            <p:cNvSpPr>
              <a:spLocks noChangeArrowheads="1"/>
            </p:cNvSpPr>
            <p:nvPr/>
          </p:nvSpPr>
          <p:spPr bwMode="auto">
            <a:xfrm>
              <a:off x="652" y="2516"/>
              <a:ext cx="582" cy="154"/>
            </a:xfrm>
            <a:prstGeom prst="rect">
              <a:avLst/>
            </a:prstGeom>
            <a:noFill/>
            <a:ln w="9525">
              <a:noFill/>
              <a:miter lim="800000"/>
              <a:headEnd/>
              <a:tailEnd/>
            </a:ln>
          </p:spPr>
          <p:txBody>
            <a:bodyPr wrap="none" lIns="0" tIns="0" rIns="0" bIns="0">
              <a:prstTxWarp prst="textNoShape">
                <a:avLst/>
              </a:prstTxWarp>
              <a:spAutoFit/>
            </a:bodyPr>
            <a:lstStyle/>
            <a:p>
              <a:r>
                <a:rPr lang="en-US" sz="1800">
                  <a:solidFill>
                    <a:srgbClr val="000000"/>
                  </a:solidFill>
                  <a:latin typeface="Arial" charset="0"/>
                </a:rPr>
                <a:t>Fred Bloggs</a:t>
              </a:r>
              <a:endParaRPr lang="en-US">
                <a:latin typeface="Arial" charset="0"/>
              </a:endParaRPr>
            </a:p>
          </p:txBody>
        </p:sp>
        <p:sp>
          <p:nvSpPr>
            <p:cNvPr id="48144" name="Rectangle 16"/>
            <p:cNvSpPr>
              <a:spLocks noChangeArrowheads="1"/>
            </p:cNvSpPr>
            <p:nvPr/>
          </p:nvSpPr>
          <p:spPr bwMode="auto">
            <a:xfrm>
              <a:off x="1592" y="2516"/>
              <a:ext cx="300" cy="154"/>
            </a:xfrm>
            <a:prstGeom prst="rect">
              <a:avLst/>
            </a:prstGeom>
            <a:noFill/>
            <a:ln w="9525">
              <a:noFill/>
              <a:miter lim="800000"/>
              <a:headEnd/>
              <a:tailEnd/>
            </a:ln>
          </p:spPr>
          <p:txBody>
            <a:bodyPr wrap="none" lIns="0" tIns="0" rIns="0" bIns="0">
              <a:prstTxWarp prst="textNoShape">
                <a:avLst/>
              </a:prstTxWarp>
              <a:spAutoFit/>
            </a:bodyPr>
            <a:lstStyle/>
            <a:p>
              <a:r>
                <a:rPr lang="en-US" sz="1800">
                  <a:solidFill>
                    <a:srgbClr val="000000"/>
                  </a:solidFill>
                  <a:latin typeface="Arial" charset="0"/>
                </a:rPr>
                <a:t>10001</a:t>
              </a:r>
              <a:endParaRPr lang="en-US">
                <a:latin typeface="Arial" charset="0"/>
              </a:endParaRPr>
            </a:p>
          </p:txBody>
        </p:sp>
        <p:sp>
          <p:nvSpPr>
            <p:cNvPr id="48145" name="Rectangle 17"/>
            <p:cNvSpPr>
              <a:spLocks noChangeArrowheads="1"/>
            </p:cNvSpPr>
            <p:nvPr/>
          </p:nvSpPr>
          <p:spPr bwMode="auto">
            <a:xfrm>
              <a:off x="2447" y="2516"/>
              <a:ext cx="378" cy="154"/>
            </a:xfrm>
            <a:prstGeom prst="rect">
              <a:avLst/>
            </a:prstGeom>
            <a:noFill/>
            <a:ln w="9525">
              <a:noFill/>
              <a:miter lim="800000"/>
              <a:headEnd/>
              <a:tailEnd/>
            </a:ln>
          </p:spPr>
          <p:txBody>
            <a:bodyPr wrap="none" lIns="0" tIns="0" rIns="0" bIns="0">
              <a:prstTxWarp prst="textNoShape">
                <a:avLst/>
              </a:prstTxWarp>
              <a:spAutoFit/>
            </a:bodyPr>
            <a:lstStyle/>
            <a:p>
              <a:r>
                <a:rPr lang="en-US" sz="1800">
                  <a:solidFill>
                    <a:srgbClr val="000000"/>
                  </a:solidFill>
                  <a:latin typeface="Arial" charset="0"/>
                </a:rPr>
                <a:t>Director</a:t>
              </a:r>
              <a:endParaRPr lang="en-US">
                <a:latin typeface="Arial" charset="0"/>
              </a:endParaRPr>
            </a:p>
          </p:txBody>
        </p:sp>
        <p:sp>
          <p:nvSpPr>
            <p:cNvPr id="48146" name="Rectangle 18"/>
            <p:cNvSpPr>
              <a:spLocks noChangeArrowheads="1"/>
            </p:cNvSpPr>
            <p:nvPr/>
          </p:nvSpPr>
          <p:spPr bwMode="auto">
            <a:xfrm>
              <a:off x="3281" y="2516"/>
              <a:ext cx="330" cy="154"/>
            </a:xfrm>
            <a:prstGeom prst="rect">
              <a:avLst/>
            </a:prstGeom>
            <a:noFill/>
            <a:ln w="9525">
              <a:noFill/>
              <a:miter lim="800000"/>
              <a:headEnd/>
              <a:tailEnd/>
            </a:ln>
          </p:spPr>
          <p:txBody>
            <a:bodyPr wrap="none" lIns="0" tIns="0" rIns="0" bIns="0">
              <a:prstTxWarp prst="textNoShape">
                <a:avLst/>
              </a:prstTxWarp>
              <a:spAutoFit/>
            </a:bodyPr>
            <a:lstStyle/>
            <a:p>
              <a:r>
                <a:rPr lang="en-US" sz="1800">
                  <a:solidFill>
                    <a:srgbClr val="000000"/>
                  </a:solidFill>
                  <a:latin typeface="Arial" charset="0"/>
                </a:rPr>
                <a:t>30,000</a:t>
              </a:r>
              <a:endParaRPr lang="en-US">
                <a:latin typeface="Arial" charset="0"/>
              </a:endParaRPr>
            </a:p>
          </p:txBody>
        </p:sp>
        <p:sp>
          <p:nvSpPr>
            <p:cNvPr id="48147" name="Rectangle 19"/>
            <p:cNvSpPr>
              <a:spLocks noChangeArrowheads="1"/>
            </p:cNvSpPr>
            <p:nvPr/>
          </p:nvSpPr>
          <p:spPr bwMode="auto">
            <a:xfrm>
              <a:off x="641" y="2727"/>
              <a:ext cx="510" cy="154"/>
            </a:xfrm>
            <a:prstGeom prst="rect">
              <a:avLst/>
            </a:prstGeom>
            <a:noFill/>
            <a:ln w="9525">
              <a:noFill/>
              <a:miter lim="800000"/>
              <a:headEnd/>
              <a:tailEnd/>
            </a:ln>
          </p:spPr>
          <p:txBody>
            <a:bodyPr wrap="none" lIns="0" tIns="0" rIns="0" bIns="0">
              <a:prstTxWarp prst="textNoShape">
                <a:avLst/>
              </a:prstTxWarp>
              <a:spAutoFit/>
            </a:bodyPr>
            <a:lstStyle/>
            <a:p>
              <a:r>
                <a:rPr lang="en-US" sz="1800">
                  <a:solidFill>
                    <a:srgbClr val="000000"/>
                  </a:solidFill>
                  <a:latin typeface="Arial" charset="0"/>
                </a:rPr>
                <a:t>Joe Brown</a:t>
              </a:r>
              <a:endParaRPr lang="en-US">
                <a:latin typeface="Arial" charset="0"/>
              </a:endParaRPr>
            </a:p>
          </p:txBody>
        </p:sp>
        <p:sp>
          <p:nvSpPr>
            <p:cNvPr id="48148" name="Rectangle 20"/>
            <p:cNvSpPr>
              <a:spLocks noChangeArrowheads="1"/>
            </p:cNvSpPr>
            <p:nvPr/>
          </p:nvSpPr>
          <p:spPr bwMode="auto">
            <a:xfrm>
              <a:off x="1592" y="2727"/>
              <a:ext cx="300" cy="154"/>
            </a:xfrm>
            <a:prstGeom prst="rect">
              <a:avLst/>
            </a:prstGeom>
            <a:noFill/>
            <a:ln w="9525">
              <a:noFill/>
              <a:miter lim="800000"/>
              <a:headEnd/>
              <a:tailEnd/>
            </a:ln>
          </p:spPr>
          <p:txBody>
            <a:bodyPr wrap="none" lIns="0" tIns="0" rIns="0" bIns="0">
              <a:prstTxWarp prst="textNoShape">
                <a:avLst/>
              </a:prstTxWarp>
              <a:spAutoFit/>
            </a:bodyPr>
            <a:lstStyle/>
            <a:p>
              <a:r>
                <a:rPr lang="en-US" sz="1800">
                  <a:solidFill>
                    <a:srgbClr val="000000"/>
                  </a:solidFill>
                  <a:latin typeface="Arial" charset="0"/>
                </a:rPr>
                <a:t>12941</a:t>
              </a:r>
              <a:endParaRPr lang="en-US">
                <a:latin typeface="Arial" charset="0"/>
              </a:endParaRPr>
            </a:p>
          </p:txBody>
        </p:sp>
        <p:sp>
          <p:nvSpPr>
            <p:cNvPr id="48149" name="Rectangle 21"/>
            <p:cNvSpPr>
              <a:spLocks noChangeArrowheads="1"/>
            </p:cNvSpPr>
            <p:nvPr/>
          </p:nvSpPr>
          <p:spPr bwMode="auto">
            <a:xfrm>
              <a:off x="2458" y="2727"/>
              <a:ext cx="480" cy="154"/>
            </a:xfrm>
            <a:prstGeom prst="rect">
              <a:avLst/>
            </a:prstGeom>
            <a:noFill/>
            <a:ln w="9525">
              <a:noFill/>
              <a:miter lim="800000"/>
              <a:headEnd/>
              <a:tailEnd/>
            </a:ln>
          </p:spPr>
          <p:txBody>
            <a:bodyPr wrap="none" lIns="0" tIns="0" rIns="0" bIns="0">
              <a:prstTxWarp prst="textNoShape">
                <a:avLst/>
              </a:prstTxWarp>
              <a:spAutoFit/>
            </a:bodyPr>
            <a:lstStyle/>
            <a:p>
              <a:r>
                <a:rPr lang="en-US" sz="1800">
                  <a:solidFill>
                    <a:srgbClr val="000000"/>
                  </a:solidFill>
                  <a:latin typeface="Arial" charset="0"/>
                </a:rPr>
                <a:t>Salesman</a:t>
              </a:r>
              <a:endParaRPr lang="en-US">
                <a:latin typeface="Arial" charset="0"/>
              </a:endParaRPr>
            </a:p>
          </p:txBody>
        </p:sp>
        <p:sp>
          <p:nvSpPr>
            <p:cNvPr id="48150" name="Rectangle 22"/>
            <p:cNvSpPr>
              <a:spLocks noChangeArrowheads="1"/>
            </p:cNvSpPr>
            <p:nvPr/>
          </p:nvSpPr>
          <p:spPr bwMode="auto">
            <a:xfrm>
              <a:off x="3281" y="2727"/>
              <a:ext cx="330" cy="154"/>
            </a:xfrm>
            <a:prstGeom prst="rect">
              <a:avLst/>
            </a:prstGeom>
            <a:noFill/>
            <a:ln w="9525">
              <a:noFill/>
              <a:miter lim="800000"/>
              <a:headEnd/>
              <a:tailEnd/>
            </a:ln>
          </p:spPr>
          <p:txBody>
            <a:bodyPr wrap="none" lIns="0" tIns="0" rIns="0" bIns="0">
              <a:prstTxWarp prst="textNoShape">
                <a:avLst/>
              </a:prstTxWarp>
              <a:spAutoFit/>
            </a:bodyPr>
            <a:lstStyle/>
            <a:p>
              <a:r>
                <a:rPr lang="en-US" sz="1800">
                  <a:solidFill>
                    <a:srgbClr val="000000"/>
                  </a:solidFill>
                  <a:latin typeface="Arial" charset="0"/>
                </a:rPr>
                <a:t>20,000</a:t>
              </a:r>
              <a:endParaRPr lang="en-US">
                <a:latin typeface="Arial" charset="0"/>
              </a:endParaRPr>
            </a:p>
          </p:txBody>
        </p:sp>
        <p:sp>
          <p:nvSpPr>
            <p:cNvPr id="48151" name="Rectangle 23"/>
            <p:cNvSpPr>
              <a:spLocks noChangeArrowheads="1"/>
            </p:cNvSpPr>
            <p:nvPr/>
          </p:nvSpPr>
          <p:spPr bwMode="auto">
            <a:xfrm>
              <a:off x="647" y="2939"/>
              <a:ext cx="576" cy="154"/>
            </a:xfrm>
            <a:prstGeom prst="rect">
              <a:avLst/>
            </a:prstGeom>
            <a:noFill/>
            <a:ln w="9525">
              <a:noFill/>
              <a:miter lim="800000"/>
              <a:headEnd/>
              <a:tailEnd/>
            </a:ln>
          </p:spPr>
          <p:txBody>
            <a:bodyPr wrap="none" lIns="0" tIns="0" rIns="0" bIns="0">
              <a:prstTxWarp prst="textNoShape">
                <a:avLst/>
              </a:prstTxWarp>
              <a:spAutoFit/>
            </a:bodyPr>
            <a:lstStyle/>
            <a:p>
              <a:r>
                <a:rPr lang="en-US" sz="1800">
                  <a:solidFill>
                    <a:srgbClr val="000000"/>
                  </a:solidFill>
                  <a:latin typeface="Arial" charset="0"/>
                </a:rPr>
                <a:t>Alice Cooke</a:t>
              </a:r>
              <a:endParaRPr lang="en-US">
                <a:latin typeface="Arial" charset="0"/>
              </a:endParaRPr>
            </a:p>
          </p:txBody>
        </p:sp>
        <p:sp>
          <p:nvSpPr>
            <p:cNvPr id="48152" name="Rectangle 24"/>
            <p:cNvSpPr>
              <a:spLocks noChangeArrowheads="1"/>
            </p:cNvSpPr>
            <p:nvPr/>
          </p:nvSpPr>
          <p:spPr bwMode="auto">
            <a:xfrm>
              <a:off x="1592" y="2939"/>
              <a:ext cx="300" cy="154"/>
            </a:xfrm>
            <a:prstGeom prst="rect">
              <a:avLst/>
            </a:prstGeom>
            <a:noFill/>
            <a:ln w="9525">
              <a:noFill/>
              <a:miter lim="800000"/>
              <a:headEnd/>
              <a:tailEnd/>
            </a:ln>
          </p:spPr>
          <p:txBody>
            <a:bodyPr wrap="none" lIns="0" tIns="0" rIns="0" bIns="0">
              <a:prstTxWarp prst="textNoShape">
                <a:avLst/>
              </a:prstTxWarp>
              <a:spAutoFit/>
            </a:bodyPr>
            <a:lstStyle/>
            <a:p>
              <a:r>
                <a:rPr lang="en-US" sz="1800">
                  <a:solidFill>
                    <a:srgbClr val="000000"/>
                  </a:solidFill>
                  <a:latin typeface="Arial" charset="0"/>
                </a:rPr>
                <a:t>18802</a:t>
              </a:r>
              <a:endParaRPr lang="en-US">
                <a:latin typeface="Arial" charset="0"/>
              </a:endParaRPr>
            </a:p>
          </p:txBody>
        </p:sp>
        <p:sp>
          <p:nvSpPr>
            <p:cNvPr id="48153" name="Rectangle 25"/>
            <p:cNvSpPr>
              <a:spLocks noChangeArrowheads="1"/>
            </p:cNvSpPr>
            <p:nvPr/>
          </p:nvSpPr>
          <p:spPr bwMode="auto">
            <a:xfrm>
              <a:off x="2454" y="2939"/>
              <a:ext cx="426" cy="154"/>
            </a:xfrm>
            <a:prstGeom prst="rect">
              <a:avLst/>
            </a:prstGeom>
            <a:noFill/>
            <a:ln w="9525">
              <a:noFill/>
              <a:miter lim="800000"/>
              <a:headEnd/>
              <a:tailEnd/>
            </a:ln>
          </p:spPr>
          <p:txBody>
            <a:bodyPr wrap="none" lIns="0" tIns="0" rIns="0" bIns="0">
              <a:prstTxWarp prst="textNoShape">
                <a:avLst/>
              </a:prstTxWarp>
              <a:spAutoFit/>
            </a:bodyPr>
            <a:lstStyle/>
            <a:p>
              <a:r>
                <a:rPr lang="en-US" sz="1800">
                  <a:solidFill>
                    <a:srgbClr val="000000"/>
                  </a:solidFill>
                  <a:latin typeface="Arial" charset="0"/>
                </a:rPr>
                <a:t>Manager</a:t>
              </a:r>
              <a:endParaRPr lang="en-US">
                <a:latin typeface="Arial" charset="0"/>
              </a:endParaRPr>
            </a:p>
          </p:txBody>
        </p:sp>
        <p:sp>
          <p:nvSpPr>
            <p:cNvPr id="48154" name="Rectangle 26"/>
            <p:cNvSpPr>
              <a:spLocks noChangeArrowheads="1"/>
            </p:cNvSpPr>
            <p:nvPr/>
          </p:nvSpPr>
          <p:spPr bwMode="auto">
            <a:xfrm>
              <a:off x="3281" y="2939"/>
              <a:ext cx="330" cy="154"/>
            </a:xfrm>
            <a:prstGeom prst="rect">
              <a:avLst/>
            </a:prstGeom>
            <a:noFill/>
            <a:ln w="9525">
              <a:noFill/>
              <a:miter lim="800000"/>
              <a:headEnd/>
              <a:tailEnd/>
            </a:ln>
          </p:spPr>
          <p:txBody>
            <a:bodyPr wrap="none" lIns="0" tIns="0" rIns="0" bIns="0">
              <a:prstTxWarp prst="textNoShape">
                <a:avLst/>
              </a:prstTxWarp>
              <a:spAutoFit/>
            </a:bodyPr>
            <a:lstStyle/>
            <a:p>
              <a:r>
                <a:rPr lang="en-US" sz="1800">
                  <a:solidFill>
                    <a:srgbClr val="000000"/>
                  </a:solidFill>
                  <a:latin typeface="Arial" charset="0"/>
                </a:rPr>
                <a:t>23,000</a:t>
              </a:r>
              <a:endParaRPr lang="en-US">
                <a:latin typeface="Arial" charset="0"/>
              </a:endParaRPr>
            </a:p>
          </p:txBody>
        </p:sp>
        <p:sp>
          <p:nvSpPr>
            <p:cNvPr id="48155" name="Rectangle 27"/>
            <p:cNvSpPr>
              <a:spLocks noChangeArrowheads="1"/>
            </p:cNvSpPr>
            <p:nvPr/>
          </p:nvSpPr>
          <p:spPr bwMode="auto">
            <a:xfrm>
              <a:off x="642" y="3151"/>
              <a:ext cx="540" cy="153"/>
            </a:xfrm>
            <a:prstGeom prst="rect">
              <a:avLst/>
            </a:prstGeom>
            <a:noFill/>
            <a:ln w="9525">
              <a:noFill/>
              <a:miter lim="800000"/>
              <a:headEnd/>
              <a:tailEnd/>
            </a:ln>
          </p:spPr>
          <p:txBody>
            <a:bodyPr wrap="none" lIns="0" tIns="0" rIns="0" bIns="0">
              <a:prstTxWarp prst="textNoShape">
                <a:avLst/>
              </a:prstTxWarp>
              <a:spAutoFit/>
            </a:bodyPr>
            <a:lstStyle/>
            <a:p>
              <a:r>
                <a:rPr lang="en-US" sz="1800">
                  <a:solidFill>
                    <a:srgbClr val="000000"/>
                  </a:solidFill>
                  <a:latin typeface="Arial" charset="0"/>
                </a:rPr>
                <a:t>John Smith</a:t>
              </a:r>
              <a:endParaRPr lang="en-US">
                <a:latin typeface="Arial" charset="0"/>
              </a:endParaRPr>
            </a:p>
          </p:txBody>
        </p:sp>
        <p:sp>
          <p:nvSpPr>
            <p:cNvPr id="48156" name="Rectangle 28"/>
            <p:cNvSpPr>
              <a:spLocks noChangeArrowheads="1"/>
            </p:cNvSpPr>
            <p:nvPr/>
          </p:nvSpPr>
          <p:spPr bwMode="auto">
            <a:xfrm>
              <a:off x="1592" y="3151"/>
              <a:ext cx="300" cy="153"/>
            </a:xfrm>
            <a:prstGeom prst="rect">
              <a:avLst/>
            </a:prstGeom>
            <a:noFill/>
            <a:ln w="9525">
              <a:noFill/>
              <a:miter lim="800000"/>
              <a:headEnd/>
              <a:tailEnd/>
            </a:ln>
          </p:spPr>
          <p:txBody>
            <a:bodyPr wrap="none" lIns="0" tIns="0" rIns="0" bIns="0">
              <a:prstTxWarp prst="textNoShape">
                <a:avLst/>
              </a:prstTxWarp>
              <a:spAutoFit/>
            </a:bodyPr>
            <a:lstStyle/>
            <a:p>
              <a:r>
                <a:rPr lang="en-US" sz="1800">
                  <a:solidFill>
                    <a:srgbClr val="000000"/>
                  </a:solidFill>
                  <a:latin typeface="Arial" charset="0"/>
                </a:rPr>
                <a:t>10457</a:t>
              </a:r>
              <a:endParaRPr lang="en-US">
                <a:latin typeface="Arial" charset="0"/>
              </a:endParaRPr>
            </a:p>
          </p:txBody>
        </p:sp>
        <p:sp>
          <p:nvSpPr>
            <p:cNvPr id="48157" name="Rectangle 29"/>
            <p:cNvSpPr>
              <a:spLocks noChangeArrowheads="1"/>
            </p:cNvSpPr>
            <p:nvPr/>
          </p:nvSpPr>
          <p:spPr bwMode="auto">
            <a:xfrm>
              <a:off x="2455" y="3151"/>
              <a:ext cx="432" cy="153"/>
            </a:xfrm>
            <a:prstGeom prst="rect">
              <a:avLst/>
            </a:prstGeom>
            <a:noFill/>
            <a:ln w="9525">
              <a:noFill/>
              <a:miter lim="800000"/>
              <a:headEnd/>
              <a:tailEnd/>
            </a:ln>
          </p:spPr>
          <p:txBody>
            <a:bodyPr wrap="none" lIns="0" tIns="0" rIns="0" bIns="0">
              <a:prstTxWarp prst="textNoShape">
                <a:avLst/>
              </a:prstTxWarp>
              <a:spAutoFit/>
            </a:bodyPr>
            <a:lstStyle/>
            <a:p>
              <a:r>
                <a:rPr lang="en-US" sz="1800">
                  <a:solidFill>
                    <a:srgbClr val="000000"/>
                  </a:solidFill>
                  <a:latin typeface="Arial" charset="0"/>
                </a:rPr>
                <a:t>Engineer</a:t>
              </a:r>
              <a:endParaRPr lang="en-US">
                <a:latin typeface="Arial" charset="0"/>
              </a:endParaRPr>
            </a:p>
          </p:txBody>
        </p:sp>
        <p:sp>
          <p:nvSpPr>
            <p:cNvPr id="48158" name="Rectangle 30"/>
            <p:cNvSpPr>
              <a:spLocks noChangeArrowheads="1"/>
            </p:cNvSpPr>
            <p:nvPr/>
          </p:nvSpPr>
          <p:spPr bwMode="auto">
            <a:xfrm>
              <a:off x="3281" y="3151"/>
              <a:ext cx="330" cy="153"/>
            </a:xfrm>
            <a:prstGeom prst="rect">
              <a:avLst/>
            </a:prstGeom>
            <a:noFill/>
            <a:ln w="9525">
              <a:noFill/>
              <a:miter lim="800000"/>
              <a:headEnd/>
              <a:tailEnd/>
            </a:ln>
          </p:spPr>
          <p:txBody>
            <a:bodyPr wrap="none" lIns="0" tIns="0" rIns="0" bIns="0">
              <a:prstTxWarp prst="textNoShape">
                <a:avLst/>
              </a:prstTxWarp>
              <a:spAutoFit/>
            </a:bodyPr>
            <a:lstStyle/>
            <a:p>
              <a:r>
                <a:rPr lang="en-US" sz="1800">
                  <a:solidFill>
                    <a:srgbClr val="000000"/>
                  </a:solidFill>
                  <a:latin typeface="Arial" charset="0"/>
                </a:rPr>
                <a:t>18,000</a:t>
              </a:r>
              <a:endParaRPr lang="en-US">
                <a:latin typeface="Arial" charset="0"/>
              </a:endParaRPr>
            </a:p>
          </p:txBody>
        </p:sp>
        <p:sp>
          <p:nvSpPr>
            <p:cNvPr id="48159" name="Rectangle 31"/>
            <p:cNvSpPr>
              <a:spLocks noChangeArrowheads="1"/>
            </p:cNvSpPr>
            <p:nvPr/>
          </p:nvSpPr>
          <p:spPr bwMode="auto">
            <a:xfrm>
              <a:off x="645" y="3363"/>
              <a:ext cx="534" cy="154"/>
            </a:xfrm>
            <a:prstGeom prst="rect">
              <a:avLst/>
            </a:prstGeom>
            <a:noFill/>
            <a:ln w="9525">
              <a:noFill/>
              <a:miter lim="800000"/>
              <a:headEnd/>
              <a:tailEnd/>
            </a:ln>
          </p:spPr>
          <p:txBody>
            <a:bodyPr wrap="none" lIns="0" tIns="0" rIns="0" bIns="0">
              <a:prstTxWarp prst="textNoShape">
                <a:avLst/>
              </a:prstTxWarp>
              <a:spAutoFit/>
            </a:bodyPr>
            <a:lstStyle/>
            <a:p>
              <a:r>
                <a:rPr lang="en-US" sz="1800">
                  <a:solidFill>
                    <a:srgbClr val="000000"/>
                  </a:solidFill>
                  <a:latin typeface="Arial" charset="0"/>
                </a:rPr>
                <a:t>Sarah King</a:t>
              </a:r>
              <a:endParaRPr lang="en-US">
                <a:latin typeface="Arial" charset="0"/>
              </a:endParaRPr>
            </a:p>
          </p:txBody>
        </p:sp>
        <p:sp>
          <p:nvSpPr>
            <p:cNvPr id="48160" name="Rectangle 32"/>
            <p:cNvSpPr>
              <a:spLocks noChangeArrowheads="1"/>
            </p:cNvSpPr>
            <p:nvPr/>
          </p:nvSpPr>
          <p:spPr bwMode="auto">
            <a:xfrm>
              <a:off x="1592" y="3363"/>
              <a:ext cx="300" cy="154"/>
            </a:xfrm>
            <a:prstGeom prst="rect">
              <a:avLst/>
            </a:prstGeom>
            <a:noFill/>
            <a:ln w="9525">
              <a:noFill/>
              <a:miter lim="800000"/>
              <a:headEnd/>
              <a:tailEnd/>
            </a:ln>
          </p:spPr>
          <p:txBody>
            <a:bodyPr wrap="none" lIns="0" tIns="0" rIns="0" bIns="0">
              <a:prstTxWarp prst="textNoShape">
                <a:avLst/>
              </a:prstTxWarp>
              <a:spAutoFit/>
            </a:bodyPr>
            <a:lstStyle/>
            <a:p>
              <a:r>
                <a:rPr lang="en-US" sz="1800">
                  <a:solidFill>
                    <a:srgbClr val="000000"/>
                  </a:solidFill>
                  <a:latin typeface="Arial" charset="0"/>
                </a:rPr>
                <a:t>13098</a:t>
              </a:r>
              <a:endParaRPr lang="en-US">
                <a:latin typeface="Arial" charset="0"/>
              </a:endParaRPr>
            </a:p>
          </p:txBody>
        </p:sp>
        <p:sp>
          <p:nvSpPr>
            <p:cNvPr id="48161" name="Rectangle 33"/>
            <p:cNvSpPr>
              <a:spLocks noChangeArrowheads="1"/>
            </p:cNvSpPr>
            <p:nvPr/>
          </p:nvSpPr>
          <p:spPr bwMode="auto">
            <a:xfrm>
              <a:off x="2396" y="3363"/>
              <a:ext cx="540" cy="154"/>
            </a:xfrm>
            <a:prstGeom prst="rect">
              <a:avLst/>
            </a:prstGeom>
            <a:noFill/>
            <a:ln w="9525">
              <a:noFill/>
              <a:miter lim="800000"/>
              <a:headEnd/>
              <a:tailEnd/>
            </a:ln>
          </p:spPr>
          <p:txBody>
            <a:bodyPr wrap="none" lIns="0" tIns="0" rIns="0" bIns="0">
              <a:prstTxWarp prst="textNoShape">
                <a:avLst/>
              </a:prstTxWarp>
              <a:spAutoFit/>
            </a:bodyPr>
            <a:lstStyle/>
            <a:p>
              <a:r>
                <a:rPr lang="en-US" sz="1800">
                  <a:solidFill>
                    <a:srgbClr val="000000"/>
                  </a:solidFill>
                  <a:latin typeface="Arial" charset="0"/>
                </a:rPr>
                <a:t>Accountant</a:t>
              </a:r>
              <a:endParaRPr lang="en-US">
                <a:latin typeface="Arial" charset="0"/>
              </a:endParaRPr>
            </a:p>
          </p:txBody>
        </p:sp>
        <p:sp>
          <p:nvSpPr>
            <p:cNvPr id="48162" name="Rectangle 34"/>
            <p:cNvSpPr>
              <a:spLocks noChangeArrowheads="1"/>
            </p:cNvSpPr>
            <p:nvPr/>
          </p:nvSpPr>
          <p:spPr bwMode="auto">
            <a:xfrm>
              <a:off x="3281" y="3363"/>
              <a:ext cx="330" cy="154"/>
            </a:xfrm>
            <a:prstGeom prst="rect">
              <a:avLst/>
            </a:prstGeom>
            <a:noFill/>
            <a:ln w="9525">
              <a:noFill/>
              <a:miter lim="800000"/>
              <a:headEnd/>
              <a:tailEnd/>
            </a:ln>
          </p:spPr>
          <p:txBody>
            <a:bodyPr wrap="none" lIns="0" tIns="0" rIns="0" bIns="0">
              <a:prstTxWarp prst="textNoShape">
                <a:avLst/>
              </a:prstTxWarp>
              <a:spAutoFit/>
            </a:bodyPr>
            <a:lstStyle/>
            <a:p>
              <a:r>
                <a:rPr lang="en-US" sz="1800">
                  <a:solidFill>
                    <a:srgbClr val="000000"/>
                  </a:solidFill>
                  <a:latin typeface="Arial" charset="0"/>
                </a:rPr>
                <a:t>28.000</a:t>
              </a:r>
              <a:endParaRPr lang="en-US">
                <a:latin typeface="Arial" charset="0"/>
              </a:endParaRPr>
            </a:p>
          </p:txBody>
        </p:sp>
        <p:sp>
          <p:nvSpPr>
            <p:cNvPr id="48163" name="Line 35"/>
            <p:cNvSpPr>
              <a:spLocks noChangeShapeType="1"/>
            </p:cNvSpPr>
            <p:nvPr/>
          </p:nvSpPr>
          <p:spPr bwMode="auto">
            <a:xfrm>
              <a:off x="456" y="2452"/>
              <a:ext cx="3368" cy="1"/>
            </a:xfrm>
            <a:prstGeom prst="line">
              <a:avLst/>
            </a:prstGeom>
            <a:noFill/>
            <a:ln w="12700">
              <a:solidFill>
                <a:srgbClr val="000000"/>
              </a:solidFill>
              <a:round/>
              <a:headEnd/>
              <a:tailEnd/>
            </a:ln>
          </p:spPr>
          <p:txBody>
            <a:bodyPr>
              <a:prstTxWarp prst="textNoShape">
                <a:avLst/>
              </a:prstTxWarp>
            </a:bodyPr>
            <a:lstStyle/>
            <a:p>
              <a:endParaRPr lang="en-US"/>
            </a:p>
          </p:txBody>
        </p:sp>
        <p:sp>
          <p:nvSpPr>
            <p:cNvPr id="48164" name="Line 36"/>
            <p:cNvSpPr>
              <a:spLocks noChangeShapeType="1"/>
            </p:cNvSpPr>
            <p:nvPr/>
          </p:nvSpPr>
          <p:spPr bwMode="auto">
            <a:xfrm>
              <a:off x="456" y="3513"/>
              <a:ext cx="3368" cy="1"/>
            </a:xfrm>
            <a:prstGeom prst="line">
              <a:avLst/>
            </a:prstGeom>
            <a:noFill/>
            <a:ln w="12700">
              <a:solidFill>
                <a:srgbClr val="000000"/>
              </a:solidFill>
              <a:round/>
              <a:headEnd/>
              <a:tailEnd/>
            </a:ln>
          </p:spPr>
          <p:txBody>
            <a:bodyPr>
              <a:prstTxWarp prst="textNoShape">
                <a:avLst/>
              </a:prstTxWarp>
            </a:bodyPr>
            <a:lstStyle/>
            <a:p>
              <a:endParaRPr lang="en-US"/>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t>Data tables for entities (2)</a:t>
            </a:r>
            <a:endParaRPr lang="en-US" dirty="0"/>
          </a:p>
        </p:txBody>
      </p:sp>
      <p:sp>
        <p:nvSpPr>
          <p:cNvPr id="40" name="Content Placeholder 39"/>
          <p:cNvSpPr>
            <a:spLocks noGrp="1"/>
          </p:cNvSpPr>
          <p:nvPr>
            <p:ph idx="1"/>
          </p:nvPr>
        </p:nvSpPr>
        <p:spPr/>
        <p:txBody>
          <a:bodyPr/>
          <a:lstStyle/>
          <a:p>
            <a:r>
              <a:rPr lang="en-US" dirty="0"/>
              <a:t>e.g. company car entity with attributes</a:t>
            </a:r>
            <a:r>
              <a:rPr lang="en-GB" dirty="0"/>
              <a:t>: </a:t>
            </a:r>
            <a:r>
              <a:rPr lang="en-US" dirty="0"/>
              <a:t>registration number, make, model and year</a:t>
            </a:r>
            <a:r>
              <a:rPr lang="en-GB" dirty="0"/>
              <a:t> </a:t>
            </a:r>
            <a:r>
              <a:rPr lang="en-US" dirty="0"/>
              <a:t>would give the table:</a:t>
            </a:r>
          </a:p>
          <a:p>
            <a:endParaRPr lang="en-US" dirty="0"/>
          </a:p>
        </p:txBody>
      </p:sp>
      <p:grpSp>
        <p:nvGrpSpPr>
          <p:cNvPr id="12360" name="Group 72"/>
          <p:cNvGrpSpPr>
            <a:grpSpLocks/>
          </p:cNvGrpSpPr>
          <p:nvPr/>
        </p:nvGrpSpPr>
        <p:grpSpPr bwMode="auto">
          <a:xfrm>
            <a:off x="1463675" y="3011488"/>
            <a:ext cx="6691313" cy="2301875"/>
            <a:chOff x="576" y="4272"/>
            <a:chExt cx="3161" cy="1291"/>
          </a:xfrm>
        </p:grpSpPr>
        <p:sp>
          <p:nvSpPr>
            <p:cNvPr id="12328" name="Rectangle 40"/>
            <p:cNvSpPr>
              <a:spLocks noChangeArrowheads="1"/>
            </p:cNvSpPr>
            <p:nvPr/>
          </p:nvSpPr>
          <p:spPr bwMode="auto">
            <a:xfrm>
              <a:off x="825" y="4328"/>
              <a:ext cx="396" cy="154"/>
            </a:xfrm>
            <a:prstGeom prst="rect">
              <a:avLst/>
            </a:prstGeom>
            <a:noFill/>
            <a:ln w="9525">
              <a:noFill/>
              <a:miter lim="800000"/>
              <a:headEnd/>
              <a:tailEnd/>
            </a:ln>
          </p:spPr>
          <p:txBody>
            <a:bodyPr wrap="none" lIns="0" tIns="0" rIns="0" bIns="0">
              <a:prstTxWarp prst="textNoShape">
                <a:avLst/>
              </a:prstTxWarp>
              <a:spAutoFit/>
            </a:bodyPr>
            <a:lstStyle/>
            <a:p>
              <a:r>
                <a:rPr lang="en-US" sz="1800" dirty="0" err="1">
                  <a:solidFill>
                    <a:srgbClr val="000000"/>
                  </a:solidFill>
                  <a:latin typeface="Arial" charset="0"/>
                </a:rPr>
                <a:t>Reg.No</a:t>
              </a:r>
              <a:r>
                <a:rPr lang="en-US" sz="1800" dirty="0">
                  <a:solidFill>
                    <a:srgbClr val="000000"/>
                  </a:solidFill>
                  <a:latin typeface="Arial" charset="0"/>
                </a:rPr>
                <a:t>.</a:t>
              </a:r>
              <a:endParaRPr lang="en-US" dirty="0">
                <a:latin typeface="Arial" charset="0"/>
              </a:endParaRPr>
            </a:p>
          </p:txBody>
        </p:sp>
        <p:sp>
          <p:nvSpPr>
            <p:cNvPr id="12329" name="Rectangle 41"/>
            <p:cNvSpPr>
              <a:spLocks noChangeArrowheads="1"/>
            </p:cNvSpPr>
            <p:nvPr/>
          </p:nvSpPr>
          <p:spPr bwMode="auto">
            <a:xfrm>
              <a:off x="1744" y="4336"/>
              <a:ext cx="264" cy="154"/>
            </a:xfrm>
            <a:prstGeom prst="rect">
              <a:avLst/>
            </a:prstGeom>
            <a:noFill/>
            <a:ln w="9525">
              <a:noFill/>
              <a:miter lim="800000"/>
              <a:headEnd/>
              <a:tailEnd/>
            </a:ln>
          </p:spPr>
          <p:txBody>
            <a:bodyPr wrap="none" lIns="0" tIns="0" rIns="0" bIns="0">
              <a:prstTxWarp prst="textNoShape">
                <a:avLst/>
              </a:prstTxWarp>
              <a:spAutoFit/>
            </a:bodyPr>
            <a:lstStyle/>
            <a:p>
              <a:r>
                <a:rPr lang="en-US" sz="1800">
                  <a:solidFill>
                    <a:srgbClr val="000000"/>
                  </a:solidFill>
                  <a:latin typeface="Arial" charset="0"/>
                </a:rPr>
                <a:t>Make</a:t>
              </a:r>
              <a:endParaRPr lang="en-US">
                <a:latin typeface="Arial" charset="0"/>
              </a:endParaRPr>
            </a:p>
          </p:txBody>
        </p:sp>
        <p:sp>
          <p:nvSpPr>
            <p:cNvPr id="12330" name="Rectangle 42"/>
            <p:cNvSpPr>
              <a:spLocks noChangeArrowheads="1"/>
            </p:cNvSpPr>
            <p:nvPr/>
          </p:nvSpPr>
          <p:spPr bwMode="auto">
            <a:xfrm>
              <a:off x="2611" y="4336"/>
              <a:ext cx="294" cy="154"/>
            </a:xfrm>
            <a:prstGeom prst="rect">
              <a:avLst/>
            </a:prstGeom>
            <a:noFill/>
            <a:ln w="9525">
              <a:noFill/>
              <a:miter lim="800000"/>
              <a:headEnd/>
              <a:tailEnd/>
            </a:ln>
          </p:spPr>
          <p:txBody>
            <a:bodyPr wrap="none" lIns="0" tIns="0" rIns="0" bIns="0">
              <a:prstTxWarp prst="textNoShape">
                <a:avLst/>
              </a:prstTxWarp>
              <a:spAutoFit/>
            </a:bodyPr>
            <a:lstStyle/>
            <a:p>
              <a:r>
                <a:rPr lang="en-US" sz="1800">
                  <a:solidFill>
                    <a:srgbClr val="000000"/>
                  </a:solidFill>
                  <a:latin typeface="Arial" charset="0"/>
                </a:rPr>
                <a:t>Model</a:t>
              </a:r>
              <a:endParaRPr lang="en-US">
                <a:latin typeface="Arial" charset="0"/>
              </a:endParaRPr>
            </a:p>
          </p:txBody>
        </p:sp>
        <p:sp>
          <p:nvSpPr>
            <p:cNvPr id="12331" name="Rectangle 43"/>
            <p:cNvSpPr>
              <a:spLocks noChangeArrowheads="1"/>
            </p:cNvSpPr>
            <p:nvPr/>
          </p:nvSpPr>
          <p:spPr bwMode="auto">
            <a:xfrm>
              <a:off x="3318" y="4336"/>
              <a:ext cx="228" cy="154"/>
            </a:xfrm>
            <a:prstGeom prst="rect">
              <a:avLst/>
            </a:prstGeom>
            <a:noFill/>
            <a:ln w="9525">
              <a:noFill/>
              <a:miter lim="800000"/>
              <a:headEnd/>
              <a:tailEnd/>
            </a:ln>
          </p:spPr>
          <p:txBody>
            <a:bodyPr wrap="none" lIns="0" tIns="0" rIns="0" bIns="0">
              <a:prstTxWarp prst="textNoShape">
                <a:avLst/>
              </a:prstTxWarp>
              <a:spAutoFit/>
            </a:bodyPr>
            <a:lstStyle/>
            <a:p>
              <a:r>
                <a:rPr lang="en-US" sz="1800">
                  <a:solidFill>
                    <a:srgbClr val="000000"/>
                  </a:solidFill>
                  <a:latin typeface="Arial" charset="0"/>
                </a:rPr>
                <a:t>Year</a:t>
              </a:r>
              <a:endParaRPr lang="en-US">
                <a:latin typeface="Arial" charset="0"/>
              </a:endParaRPr>
            </a:p>
          </p:txBody>
        </p:sp>
        <p:sp>
          <p:nvSpPr>
            <p:cNvPr id="12332" name="Rectangle 44"/>
            <p:cNvSpPr>
              <a:spLocks noChangeArrowheads="1"/>
            </p:cNvSpPr>
            <p:nvPr/>
          </p:nvSpPr>
          <p:spPr bwMode="auto">
            <a:xfrm>
              <a:off x="775" y="4550"/>
              <a:ext cx="510" cy="154"/>
            </a:xfrm>
            <a:prstGeom prst="rect">
              <a:avLst/>
            </a:prstGeom>
            <a:noFill/>
            <a:ln w="9525">
              <a:noFill/>
              <a:miter lim="800000"/>
              <a:headEnd/>
              <a:tailEnd/>
            </a:ln>
          </p:spPr>
          <p:txBody>
            <a:bodyPr wrap="none" lIns="0" tIns="0" rIns="0" bIns="0">
              <a:prstTxWarp prst="textNoShape">
                <a:avLst/>
              </a:prstTxWarp>
              <a:spAutoFit/>
            </a:bodyPr>
            <a:lstStyle/>
            <a:p>
              <a:r>
                <a:rPr lang="en-US" sz="1800">
                  <a:solidFill>
                    <a:srgbClr val="000000"/>
                  </a:solidFill>
                  <a:latin typeface="Arial" charset="0"/>
                </a:rPr>
                <a:t>N100 ARK</a:t>
              </a:r>
              <a:endParaRPr lang="en-US">
                <a:latin typeface="Arial" charset="0"/>
              </a:endParaRPr>
            </a:p>
          </p:txBody>
        </p:sp>
        <p:sp>
          <p:nvSpPr>
            <p:cNvPr id="12333" name="Rectangle 45"/>
            <p:cNvSpPr>
              <a:spLocks noChangeArrowheads="1"/>
            </p:cNvSpPr>
            <p:nvPr/>
          </p:nvSpPr>
          <p:spPr bwMode="auto">
            <a:xfrm>
              <a:off x="1665" y="4550"/>
              <a:ext cx="222" cy="154"/>
            </a:xfrm>
            <a:prstGeom prst="rect">
              <a:avLst/>
            </a:prstGeom>
            <a:noFill/>
            <a:ln w="9525">
              <a:noFill/>
              <a:miter lim="800000"/>
              <a:headEnd/>
              <a:tailEnd/>
            </a:ln>
          </p:spPr>
          <p:txBody>
            <a:bodyPr wrap="none" lIns="0" tIns="0" rIns="0" bIns="0">
              <a:prstTxWarp prst="textNoShape">
                <a:avLst/>
              </a:prstTxWarp>
              <a:spAutoFit/>
            </a:bodyPr>
            <a:lstStyle/>
            <a:p>
              <a:r>
                <a:rPr lang="en-US" sz="1800">
                  <a:solidFill>
                    <a:srgbClr val="000000"/>
                  </a:solidFill>
                  <a:latin typeface="Arial" charset="0"/>
                </a:rPr>
                <a:t>Ford</a:t>
              </a:r>
              <a:endParaRPr lang="en-US">
                <a:latin typeface="Arial" charset="0"/>
              </a:endParaRPr>
            </a:p>
          </p:txBody>
        </p:sp>
        <p:sp>
          <p:nvSpPr>
            <p:cNvPr id="12334" name="Rectangle 46"/>
            <p:cNvSpPr>
              <a:spLocks noChangeArrowheads="1"/>
            </p:cNvSpPr>
            <p:nvPr/>
          </p:nvSpPr>
          <p:spPr bwMode="auto">
            <a:xfrm>
              <a:off x="2525" y="4550"/>
              <a:ext cx="390" cy="154"/>
            </a:xfrm>
            <a:prstGeom prst="rect">
              <a:avLst/>
            </a:prstGeom>
            <a:noFill/>
            <a:ln w="9525">
              <a:noFill/>
              <a:miter lim="800000"/>
              <a:headEnd/>
              <a:tailEnd/>
            </a:ln>
          </p:spPr>
          <p:txBody>
            <a:bodyPr wrap="none" lIns="0" tIns="0" rIns="0" bIns="0">
              <a:prstTxWarp prst="textNoShape">
                <a:avLst/>
              </a:prstTxWarp>
              <a:spAutoFit/>
            </a:bodyPr>
            <a:lstStyle/>
            <a:p>
              <a:r>
                <a:rPr lang="en-US" sz="1800" dirty="0" err="1">
                  <a:solidFill>
                    <a:srgbClr val="000000"/>
                  </a:solidFill>
                  <a:latin typeface="Arial" charset="0"/>
                </a:rPr>
                <a:t>Mondeo</a:t>
              </a:r>
              <a:endParaRPr lang="en-US" dirty="0">
                <a:latin typeface="Arial" charset="0"/>
              </a:endParaRPr>
            </a:p>
          </p:txBody>
        </p:sp>
        <p:sp>
          <p:nvSpPr>
            <p:cNvPr id="12335" name="Rectangle 47"/>
            <p:cNvSpPr>
              <a:spLocks noChangeArrowheads="1"/>
            </p:cNvSpPr>
            <p:nvPr/>
          </p:nvSpPr>
          <p:spPr bwMode="auto">
            <a:xfrm>
              <a:off x="3320" y="4550"/>
              <a:ext cx="240" cy="154"/>
            </a:xfrm>
            <a:prstGeom prst="rect">
              <a:avLst/>
            </a:prstGeom>
            <a:noFill/>
            <a:ln w="9525">
              <a:noFill/>
              <a:miter lim="800000"/>
              <a:headEnd/>
              <a:tailEnd/>
            </a:ln>
          </p:spPr>
          <p:txBody>
            <a:bodyPr wrap="none" lIns="0" tIns="0" rIns="0" bIns="0">
              <a:prstTxWarp prst="textNoShape">
                <a:avLst/>
              </a:prstTxWarp>
              <a:spAutoFit/>
            </a:bodyPr>
            <a:lstStyle/>
            <a:p>
              <a:r>
                <a:rPr lang="en-US" sz="1800">
                  <a:solidFill>
                    <a:srgbClr val="000000"/>
                  </a:solidFill>
                  <a:latin typeface="Arial" charset="0"/>
                </a:rPr>
                <a:t>1995</a:t>
              </a:r>
              <a:endParaRPr lang="en-US">
                <a:latin typeface="Arial" charset="0"/>
              </a:endParaRPr>
            </a:p>
          </p:txBody>
        </p:sp>
        <p:sp>
          <p:nvSpPr>
            <p:cNvPr id="12336" name="Rectangle 48"/>
            <p:cNvSpPr>
              <a:spLocks noChangeArrowheads="1"/>
            </p:cNvSpPr>
            <p:nvPr/>
          </p:nvSpPr>
          <p:spPr bwMode="auto">
            <a:xfrm>
              <a:off x="775" y="4765"/>
              <a:ext cx="504" cy="154"/>
            </a:xfrm>
            <a:prstGeom prst="rect">
              <a:avLst/>
            </a:prstGeom>
            <a:noFill/>
            <a:ln w="9525">
              <a:noFill/>
              <a:miter lim="800000"/>
              <a:headEnd/>
              <a:tailEnd/>
            </a:ln>
          </p:spPr>
          <p:txBody>
            <a:bodyPr wrap="none" lIns="0" tIns="0" rIns="0" bIns="0">
              <a:prstTxWarp prst="textNoShape">
                <a:avLst/>
              </a:prstTxWarp>
              <a:spAutoFit/>
            </a:bodyPr>
            <a:lstStyle/>
            <a:p>
              <a:r>
                <a:rPr lang="en-US" sz="1800">
                  <a:solidFill>
                    <a:srgbClr val="000000"/>
                  </a:solidFill>
                  <a:latin typeface="Arial" charset="0"/>
                </a:rPr>
                <a:t>P346 VRY</a:t>
              </a:r>
              <a:endParaRPr lang="en-US">
                <a:latin typeface="Arial" charset="0"/>
              </a:endParaRPr>
            </a:p>
          </p:txBody>
        </p:sp>
        <p:sp>
          <p:nvSpPr>
            <p:cNvPr id="12337" name="Rectangle 49"/>
            <p:cNvSpPr>
              <a:spLocks noChangeArrowheads="1"/>
            </p:cNvSpPr>
            <p:nvPr/>
          </p:nvSpPr>
          <p:spPr bwMode="auto">
            <a:xfrm>
              <a:off x="1659" y="4765"/>
              <a:ext cx="414" cy="154"/>
            </a:xfrm>
            <a:prstGeom prst="rect">
              <a:avLst/>
            </a:prstGeom>
            <a:noFill/>
            <a:ln w="9525">
              <a:noFill/>
              <a:miter lim="800000"/>
              <a:headEnd/>
              <a:tailEnd/>
            </a:ln>
          </p:spPr>
          <p:txBody>
            <a:bodyPr wrap="none" lIns="0" tIns="0" rIns="0" bIns="0">
              <a:prstTxWarp prst="textNoShape">
                <a:avLst/>
              </a:prstTxWarp>
              <a:spAutoFit/>
            </a:bodyPr>
            <a:lstStyle/>
            <a:p>
              <a:r>
                <a:rPr lang="en-US" sz="1800" dirty="0">
                  <a:solidFill>
                    <a:srgbClr val="000000"/>
                  </a:solidFill>
                  <a:latin typeface="Arial" charset="0"/>
                </a:rPr>
                <a:t>Vauxhall</a:t>
              </a:r>
              <a:endParaRPr lang="en-US" dirty="0">
                <a:latin typeface="Arial" charset="0"/>
              </a:endParaRPr>
            </a:p>
          </p:txBody>
        </p:sp>
        <p:sp>
          <p:nvSpPr>
            <p:cNvPr id="12338" name="Rectangle 50"/>
            <p:cNvSpPr>
              <a:spLocks noChangeArrowheads="1"/>
            </p:cNvSpPr>
            <p:nvPr/>
          </p:nvSpPr>
          <p:spPr bwMode="auto">
            <a:xfrm>
              <a:off x="2528" y="4765"/>
              <a:ext cx="252" cy="154"/>
            </a:xfrm>
            <a:prstGeom prst="rect">
              <a:avLst/>
            </a:prstGeom>
            <a:noFill/>
            <a:ln w="9525">
              <a:noFill/>
              <a:miter lim="800000"/>
              <a:headEnd/>
              <a:tailEnd/>
            </a:ln>
          </p:spPr>
          <p:txBody>
            <a:bodyPr wrap="none" lIns="0" tIns="0" rIns="0" bIns="0">
              <a:prstTxWarp prst="textNoShape">
                <a:avLst/>
              </a:prstTxWarp>
              <a:spAutoFit/>
            </a:bodyPr>
            <a:lstStyle/>
            <a:p>
              <a:r>
                <a:rPr lang="en-US" sz="1800">
                  <a:solidFill>
                    <a:srgbClr val="000000"/>
                  </a:solidFill>
                  <a:latin typeface="Arial" charset="0"/>
                </a:rPr>
                <a:t>Astra</a:t>
              </a:r>
              <a:endParaRPr lang="en-US">
                <a:latin typeface="Arial" charset="0"/>
              </a:endParaRPr>
            </a:p>
          </p:txBody>
        </p:sp>
        <p:sp>
          <p:nvSpPr>
            <p:cNvPr id="12339" name="Rectangle 51"/>
            <p:cNvSpPr>
              <a:spLocks noChangeArrowheads="1"/>
            </p:cNvSpPr>
            <p:nvPr/>
          </p:nvSpPr>
          <p:spPr bwMode="auto">
            <a:xfrm>
              <a:off x="3320" y="4765"/>
              <a:ext cx="240" cy="154"/>
            </a:xfrm>
            <a:prstGeom prst="rect">
              <a:avLst/>
            </a:prstGeom>
            <a:noFill/>
            <a:ln w="9525">
              <a:noFill/>
              <a:miter lim="800000"/>
              <a:headEnd/>
              <a:tailEnd/>
            </a:ln>
          </p:spPr>
          <p:txBody>
            <a:bodyPr wrap="none" lIns="0" tIns="0" rIns="0" bIns="0">
              <a:prstTxWarp prst="textNoShape">
                <a:avLst/>
              </a:prstTxWarp>
              <a:spAutoFit/>
            </a:bodyPr>
            <a:lstStyle/>
            <a:p>
              <a:r>
                <a:rPr lang="en-US" sz="1800">
                  <a:solidFill>
                    <a:srgbClr val="000000"/>
                  </a:solidFill>
                  <a:latin typeface="Arial" charset="0"/>
                </a:rPr>
                <a:t>1996</a:t>
              </a:r>
              <a:endParaRPr lang="en-US">
                <a:latin typeface="Arial" charset="0"/>
              </a:endParaRPr>
            </a:p>
          </p:txBody>
        </p:sp>
        <p:sp>
          <p:nvSpPr>
            <p:cNvPr id="12340" name="Rectangle 52"/>
            <p:cNvSpPr>
              <a:spLocks noChangeArrowheads="1"/>
            </p:cNvSpPr>
            <p:nvPr/>
          </p:nvSpPr>
          <p:spPr bwMode="auto">
            <a:xfrm>
              <a:off x="782" y="4979"/>
              <a:ext cx="522" cy="154"/>
            </a:xfrm>
            <a:prstGeom prst="rect">
              <a:avLst/>
            </a:prstGeom>
            <a:noFill/>
            <a:ln w="9525">
              <a:noFill/>
              <a:miter lim="800000"/>
              <a:headEnd/>
              <a:tailEnd/>
            </a:ln>
          </p:spPr>
          <p:txBody>
            <a:bodyPr wrap="none" lIns="0" tIns="0" rIns="0" bIns="0">
              <a:prstTxWarp prst="textNoShape">
                <a:avLst/>
              </a:prstTxWarp>
              <a:spAutoFit/>
            </a:bodyPr>
            <a:lstStyle/>
            <a:p>
              <a:r>
                <a:rPr lang="en-US" sz="1800">
                  <a:solidFill>
                    <a:srgbClr val="000000"/>
                  </a:solidFill>
                  <a:latin typeface="Arial" charset="0"/>
                </a:rPr>
                <a:t>R882 PRG</a:t>
              </a:r>
              <a:endParaRPr lang="en-US">
                <a:latin typeface="Arial" charset="0"/>
              </a:endParaRPr>
            </a:p>
          </p:txBody>
        </p:sp>
        <p:sp>
          <p:nvSpPr>
            <p:cNvPr id="12341" name="Rectangle 53"/>
            <p:cNvSpPr>
              <a:spLocks noChangeArrowheads="1"/>
            </p:cNvSpPr>
            <p:nvPr/>
          </p:nvSpPr>
          <p:spPr bwMode="auto">
            <a:xfrm>
              <a:off x="1665" y="4979"/>
              <a:ext cx="402" cy="154"/>
            </a:xfrm>
            <a:prstGeom prst="rect">
              <a:avLst/>
            </a:prstGeom>
            <a:noFill/>
            <a:ln w="9525">
              <a:noFill/>
              <a:miter lim="800000"/>
              <a:headEnd/>
              <a:tailEnd/>
            </a:ln>
          </p:spPr>
          <p:txBody>
            <a:bodyPr wrap="none" lIns="0" tIns="0" rIns="0" bIns="0">
              <a:prstTxWarp prst="textNoShape">
                <a:avLst/>
              </a:prstTxWarp>
              <a:spAutoFit/>
            </a:bodyPr>
            <a:lstStyle/>
            <a:p>
              <a:r>
                <a:rPr lang="en-US" sz="1800" dirty="0">
                  <a:solidFill>
                    <a:srgbClr val="000000"/>
                  </a:solidFill>
                  <a:latin typeface="Arial" charset="0"/>
                </a:rPr>
                <a:t>Peugeot</a:t>
              </a:r>
              <a:endParaRPr lang="en-US" dirty="0">
                <a:latin typeface="Arial" charset="0"/>
              </a:endParaRPr>
            </a:p>
          </p:txBody>
        </p:sp>
        <p:sp>
          <p:nvSpPr>
            <p:cNvPr id="12342" name="Rectangle 54"/>
            <p:cNvSpPr>
              <a:spLocks noChangeArrowheads="1"/>
            </p:cNvSpPr>
            <p:nvPr/>
          </p:nvSpPr>
          <p:spPr bwMode="auto">
            <a:xfrm>
              <a:off x="2520" y="4979"/>
              <a:ext cx="180" cy="154"/>
            </a:xfrm>
            <a:prstGeom prst="rect">
              <a:avLst/>
            </a:prstGeom>
            <a:noFill/>
            <a:ln w="9525">
              <a:noFill/>
              <a:miter lim="800000"/>
              <a:headEnd/>
              <a:tailEnd/>
            </a:ln>
          </p:spPr>
          <p:txBody>
            <a:bodyPr wrap="none" lIns="0" tIns="0" rIns="0" bIns="0">
              <a:prstTxWarp prst="textNoShape">
                <a:avLst/>
              </a:prstTxWarp>
              <a:spAutoFit/>
            </a:bodyPr>
            <a:lstStyle/>
            <a:p>
              <a:r>
                <a:rPr lang="en-US" sz="1800">
                  <a:solidFill>
                    <a:srgbClr val="000000"/>
                  </a:solidFill>
                  <a:latin typeface="Arial" charset="0"/>
                </a:rPr>
                <a:t>406</a:t>
              </a:r>
              <a:endParaRPr lang="en-US">
                <a:latin typeface="Arial" charset="0"/>
              </a:endParaRPr>
            </a:p>
          </p:txBody>
        </p:sp>
        <p:sp>
          <p:nvSpPr>
            <p:cNvPr id="12343" name="Rectangle 55"/>
            <p:cNvSpPr>
              <a:spLocks noChangeArrowheads="1"/>
            </p:cNvSpPr>
            <p:nvPr/>
          </p:nvSpPr>
          <p:spPr bwMode="auto">
            <a:xfrm>
              <a:off x="3320" y="4979"/>
              <a:ext cx="240" cy="154"/>
            </a:xfrm>
            <a:prstGeom prst="rect">
              <a:avLst/>
            </a:prstGeom>
            <a:noFill/>
            <a:ln w="9525">
              <a:noFill/>
              <a:miter lim="800000"/>
              <a:headEnd/>
              <a:tailEnd/>
            </a:ln>
          </p:spPr>
          <p:txBody>
            <a:bodyPr wrap="none" lIns="0" tIns="0" rIns="0" bIns="0">
              <a:prstTxWarp prst="textNoShape">
                <a:avLst/>
              </a:prstTxWarp>
              <a:spAutoFit/>
            </a:bodyPr>
            <a:lstStyle/>
            <a:p>
              <a:r>
                <a:rPr lang="en-US" sz="1800">
                  <a:solidFill>
                    <a:srgbClr val="000000"/>
                  </a:solidFill>
                  <a:latin typeface="Arial" charset="0"/>
                </a:rPr>
                <a:t>1997</a:t>
              </a:r>
              <a:endParaRPr lang="en-US">
                <a:latin typeface="Arial" charset="0"/>
              </a:endParaRPr>
            </a:p>
          </p:txBody>
        </p:sp>
        <p:sp>
          <p:nvSpPr>
            <p:cNvPr id="12344" name="Rectangle 56"/>
            <p:cNvSpPr>
              <a:spLocks noChangeArrowheads="1"/>
            </p:cNvSpPr>
            <p:nvPr/>
          </p:nvSpPr>
          <p:spPr bwMode="auto">
            <a:xfrm>
              <a:off x="787" y="5195"/>
              <a:ext cx="528" cy="154"/>
            </a:xfrm>
            <a:prstGeom prst="rect">
              <a:avLst/>
            </a:prstGeom>
            <a:noFill/>
            <a:ln w="9525">
              <a:noFill/>
              <a:miter lim="800000"/>
              <a:headEnd/>
              <a:tailEnd/>
            </a:ln>
          </p:spPr>
          <p:txBody>
            <a:bodyPr wrap="none" lIns="0" tIns="0" rIns="0" bIns="0">
              <a:prstTxWarp prst="textNoShape">
                <a:avLst/>
              </a:prstTxWarp>
              <a:spAutoFit/>
            </a:bodyPr>
            <a:lstStyle/>
            <a:p>
              <a:r>
                <a:rPr lang="en-US" sz="1800">
                  <a:solidFill>
                    <a:srgbClr val="000000"/>
                  </a:solidFill>
                  <a:latin typeface="Arial" charset="0"/>
                </a:rPr>
                <a:t>N241 WET</a:t>
              </a:r>
              <a:endParaRPr lang="en-US">
                <a:latin typeface="Arial" charset="0"/>
              </a:endParaRPr>
            </a:p>
          </p:txBody>
        </p:sp>
        <p:sp>
          <p:nvSpPr>
            <p:cNvPr id="12345" name="Rectangle 57"/>
            <p:cNvSpPr>
              <a:spLocks noChangeArrowheads="1"/>
            </p:cNvSpPr>
            <p:nvPr/>
          </p:nvSpPr>
          <p:spPr bwMode="auto">
            <a:xfrm>
              <a:off x="1665" y="5195"/>
              <a:ext cx="222" cy="154"/>
            </a:xfrm>
            <a:prstGeom prst="rect">
              <a:avLst/>
            </a:prstGeom>
            <a:noFill/>
            <a:ln w="9525">
              <a:noFill/>
              <a:miter lim="800000"/>
              <a:headEnd/>
              <a:tailEnd/>
            </a:ln>
          </p:spPr>
          <p:txBody>
            <a:bodyPr wrap="none" lIns="0" tIns="0" rIns="0" bIns="0">
              <a:prstTxWarp prst="textNoShape">
                <a:avLst/>
              </a:prstTxWarp>
              <a:spAutoFit/>
            </a:bodyPr>
            <a:lstStyle/>
            <a:p>
              <a:r>
                <a:rPr lang="en-US" sz="1800">
                  <a:solidFill>
                    <a:srgbClr val="000000"/>
                  </a:solidFill>
                  <a:latin typeface="Arial" charset="0"/>
                </a:rPr>
                <a:t>Ford</a:t>
              </a:r>
              <a:endParaRPr lang="en-US">
                <a:latin typeface="Arial" charset="0"/>
              </a:endParaRPr>
            </a:p>
          </p:txBody>
        </p:sp>
        <p:sp>
          <p:nvSpPr>
            <p:cNvPr id="12346" name="Rectangle 58"/>
            <p:cNvSpPr>
              <a:spLocks noChangeArrowheads="1"/>
            </p:cNvSpPr>
            <p:nvPr/>
          </p:nvSpPr>
          <p:spPr bwMode="auto">
            <a:xfrm>
              <a:off x="2525" y="5195"/>
              <a:ext cx="390" cy="154"/>
            </a:xfrm>
            <a:prstGeom prst="rect">
              <a:avLst/>
            </a:prstGeom>
            <a:noFill/>
            <a:ln w="9525">
              <a:noFill/>
              <a:miter lim="800000"/>
              <a:headEnd/>
              <a:tailEnd/>
            </a:ln>
          </p:spPr>
          <p:txBody>
            <a:bodyPr wrap="none" lIns="0" tIns="0" rIns="0" bIns="0">
              <a:prstTxWarp prst="textNoShape">
                <a:avLst/>
              </a:prstTxWarp>
              <a:spAutoFit/>
            </a:bodyPr>
            <a:lstStyle/>
            <a:p>
              <a:r>
                <a:rPr lang="en-US" sz="1800" dirty="0" err="1">
                  <a:solidFill>
                    <a:srgbClr val="000000"/>
                  </a:solidFill>
                  <a:latin typeface="Arial" charset="0"/>
                </a:rPr>
                <a:t>Mondeo</a:t>
              </a:r>
              <a:endParaRPr lang="en-US" dirty="0">
                <a:latin typeface="Arial" charset="0"/>
              </a:endParaRPr>
            </a:p>
          </p:txBody>
        </p:sp>
        <p:sp>
          <p:nvSpPr>
            <p:cNvPr id="12347" name="Rectangle 59"/>
            <p:cNvSpPr>
              <a:spLocks noChangeArrowheads="1"/>
            </p:cNvSpPr>
            <p:nvPr/>
          </p:nvSpPr>
          <p:spPr bwMode="auto">
            <a:xfrm>
              <a:off x="3320" y="5195"/>
              <a:ext cx="240" cy="154"/>
            </a:xfrm>
            <a:prstGeom prst="rect">
              <a:avLst/>
            </a:prstGeom>
            <a:noFill/>
            <a:ln w="9525">
              <a:noFill/>
              <a:miter lim="800000"/>
              <a:headEnd/>
              <a:tailEnd/>
            </a:ln>
          </p:spPr>
          <p:txBody>
            <a:bodyPr wrap="none" lIns="0" tIns="0" rIns="0" bIns="0">
              <a:prstTxWarp prst="textNoShape">
                <a:avLst/>
              </a:prstTxWarp>
              <a:spAutoFit/>
            </a:bodyPr>
            <a:lstStyle/>
            <a:p>
              <a:r>
                <a:rPr lang="en-US" sz="1800">
                  <a:solidFill>
                    <a:srgbClr val="000000"/>
                  </a:solidFill>
                  <a:latin typeface="Arial" charset="0"/>
                </a:rPr>
                <a:t>1995</a:t>
              </a:r>
              <a:endParaRPr lang="en-US">
                <a:latin typeface="Arial" charset="0"/>
              </a:endParaRPr>
            </a:p>
          </p:txBody>
        </p:sp>
        <p:sp>
          <p:nvSpPr>
            <p:cNvPr id="12348" name="Rectangle 60"/>
            <p:cNvSpPr>
              <a:spLocks noChangeArrowheads="1"/>
            </p:cNvSpPr>
            <p:nvPr/>
          </p:nvSpPr>
          <p:spPr bwMode="auto">
            <a:xfrm>
              <a:off x="775" y="5409"/>
              <a:ext cx="504" cy="154"/>
            </a:xfrm>
            <a:prstGeom prst="rect">
              <a:avLst/>
            </a:prstGeom>
            <a:noFill/>
            <a:ln w="9525">
              <a:noFill/>
              <a:miter lim="800000"/>
              <a:headEnd/>
              <a:tailEnd/>
            </a:ln>
          </p:spPr>
          <p:txBody>
            <a:bodyPr wrap="none" lIns="0" tIns="0" rIns="0" bIns="0">
              <a:prstTxWarp prst="textNoShape">
                <a:avLst/>
              </a:prstTxWarp>
              <a:spAutoFit/>
            </a:bodyPr>
            <a:lstStyle/>
            <a:p>
              <a:r>
                <a:rPr lang="en-US" sz="1800">
                  <a:solidFill>
                    <a:srgbClr val="000000"/>
                  </a:solidFill>
                  <a:latin typeface="Arial" charset="0"/>
                </a:rPr>
                <a:t>K318 BAR</a:t>
              </a:r>
              <a:endParaRPr lang="en-US">
                <a:latin typeface="Arial" charset="0"/>
              </a:endParaRPr>
            </a:p>
          </p:txBody>
        </p:sp>
        <p:sp>
          <p:nvSpPr>
            <p:cNvPr id="12349" name="Rectangle 61"/>
            <p:cNvSpPr>
              <a:spLocks noChangeArrowheads="1"/>
            </p:cNvSpPr>
            <p:nvPr/>
          </p:nvSpPr>
          <p:spPr bwMode="auto">
            <a:xfrm>
              <a:off x="1659" y="5409"/>
              <a:ext cx="414" cy="154"/>
            </a:xfrm>
            <a:prstGeom prst="rect">
              <a:avLst/>
            </a:prstGeom>
            <a:noFill/>
            <a:ln w="9525">
              <a:noFill/>
              <a:miter lim="800000"/>
              <a:headEnd/>
              <a:tailEnd/>
            </a:ln>
          </p:spPr>
          <p:txBody>
            <a:bodyPr wrap="none" lIns="0" tIns="0" rIns="0" bIns="0">
              <a:prstTxWarp prst="textNoShape">
                <a:avLst/>
              </a:prstTxWarp>
              <a:spAutoFit/>
            </a:bodyPr>
            <a:lstStyle/>
            <a:p>
              <a:r>
                <a:rPr lang="en-US" sz="1800" dirty="0">
                  <a:solidFill>
                    <a:srgbClr val="000000"/>
                  </a:solidFill>
                  <a:latin typeface="Arial" charset="0"/>
                </a:rPr>
                <a:t>Vauxhall</a:t>
              </a:r>
              <a:endParaRPr lang="en-US" dirty="0">
                <a:latin typeface="Arial" charset="0"/>
              </a:endParaRPr>
            </a:p>
          </p:txBody>
        </p:sp>
        <p:sp>
          <p:nvSpPr>
            <p:cNvPr id="12350" name="Rectangle 62"/>
            <p:cNvSpPr>
              <a:spLocks noChangeArrowheads="1"/>
            </p:cNvSpPr>
            <p:nvPr/>
          </p:nvSpPr>
          <p:spPr bwMode="auto">
            <a:xfrm>
              <a:off x="2526" y="5409"/>
              <a:ext cx="396" cy="154"/>
            </a:xfrm>
            <a:prstGeom prst="rect">
              <a:avLst/>
            </a:prstGeom>
            <a:noFill/>
            <a:ln w="9525">
              <a:noFill/>
              <a:miter lim="800000"/>
              <a:headEnd/>
              <a:tailEnd/>
            </a:ln>
          </p:spPr>
          <p:txBody>
            <a:bodyPr wrap="none" lIns="0" tIns="0" rIns="0" bIns="0">
              <a:prstTxWarp prst="textNoShape">
                <a:avLst/>
              </a:prstTxWarp>
              <a:spAutoFit/>
            </a:bodyPr>
            <a:lstStyle/>
            <a:p>
              <a:r>
                <a:rPr lang="en-US" sz="1800">
                  <a:solidFill>
                    <a:srgbClr val="000000"/>
                  </a:solidFill>
                  <a:latin typeface="Arial" charset="0"/>
                </a:rPr>
                <a:t>Cavalier</a:t>
              </a:r>
              <a:endParaRPr lang="en-US">
                <a:latin typeface="Arial" charset="0"/>
              </a:endParaRPr>
            </a:p>
          </p:txBody>
        </p:sp>
        <p:sp>
          <p:nvSpPr>
            <p:cNvPr id="12351" name="Rectangle 63"/>
            <p:cNvSpPr>
              <a:spLocks noChangeArrowheads="1"/>
            </p:cNvSpPr>
            <p:nvPr/>
          </p:nvSpPr>
          <p:spPr bwMode="auto">
            <a:xfrm>
              <a:off x="3320" y="5409"/>
              <a:ext cx="240" cy="154"/>
            </a:xfrm>
            <a:prstGeom prst="rect">
              <a:avLst/>
            </a:prstGeom>
            <a:noFill/>
            <a:ln w="9525">
              <a:noFill/>
              <a:miter lim="800000"/>
              <a:headEnd/>
              <a:tailEnd/>
            </a:ln>
          </p:spPr>
          <p:txBody>
            <a:bodyPr wrap="none" lIns="0" tIns="0" rIns="0" bIns="0">
              <a:prstTxWarp prst="textNoShape">
                <a:avLst/>
              </a:prstTxWarp>
              <a:spAutoFit/>
            </a:bodyPr>
            <a:lstStyle/>
            <a:p>
              <a:r>
                <a:rPr lang="en-US" sz="1800">
                  <a:solidFill>
                    <a:srgbClr val="000000"/>
                  </a:solidFill>
                  <a:latin typeface="Arial" charset="0"/>
                </a:rPr>
                <a:t>1992</a:t>
              </a:r>
              <a:endParaRPr lang="en-US">
                <a:latin typeface="Arial" charset="0"/>
              </a:endParaRPr>
            </a:p>
          </p:txBody>
        </p:sp>
        <p:sp>
          <p:nvSpPr>
            <p:cNvPr id="12352" name="Line 64"/>
            <p:cNvSpPr>
              <a:spLocks noChangeShapeType="1"/>
            </p:cNvSpPr>
            <p:nvPr/>
          </p:nvSpPr>
          <p:spPr bwMode="auto">
            <a:xfrm>
              <a:off x="576" y="4272"/>
              <a:ext cx="1" cy="1288"/>
            </a:xfrm>
            <a:prstGeom prst="line">
              <a:avLst/>
            </a:prstGeom>
            <a:noFill/>
            <a:ln w="12700">
              <a:solidFill>
                <a:srgbClr val="000000"/>
              </a:solidFill>
              <a:round/>
              <a:headEnd/>
              <a:tailEnd/>
            </a:ln>
          </p:spPr>
          <p:txBody>
            <a:bodyPr>
              <a:prstTxWarp prst="textNoShape">
                <a:avLst/>
              </a:prstTxWarp>
            </a:bodyPr>
            <a:lstStyle/>
            <a:p>
              <a:endParaRPr lang="en-US"/>
            </a:p>
          </p:txBody>
        </p:sp>
        <p:sp>
          <p:nvSpPr>
            <p:cNvPr id="12353" name="Line 65"/>
            <p:cNvSpPr>
              <a:spLocks noChangeShapeType="1"/>
            </p:cNvSpPr>
            <p:nvPr/>
          </p:nvSpPr>
          <p:spPr bwMode="auto">
            <a:xfrm>
              <a:off x="576" y="4487"/>
              <a:ext cx="3160" cy="1"/>
            </a:xfrm>
            <a:prstGeom prst="line">
              <a:avLst/>
            </a:prstGeom>
            <a:noFill/>
            <a:ln w="12700">
              <a:solidFill>
                <a:srgbClr val="000000"/>
              </a:solidFill>
              <a:round/>
              <a:headEnd/>
              <a:tailEnd/>
            </a:ln>
          </p:spPr>
          <p:txBody>
            <a:bodyPr>
              <a:prstTxWarp prst="textNoShape">
                <a:avLst/>
              </a:prstTxWarp>
            </a:bodyPr>
            <a:lstStyle/>
            <a:p>
              <a:endParaRPr lang="en-US"/>
            </a:p>
          </p:txBody>
        </p:sp>
        <p:sp>
          <p:nvSpPr>
            <p:cNvPr id="12354" name="Line 66"/>
            <p:cNvSpPr>
              <a:spLocks noChangeShapeType="1"/>
            </p:cNvSpPr>
            <p:nvPr/>
          </p:nvSpPr>
          <p:spPr bwMode="auto">
            <a:xfrm>
              <a:off x="576" y="5560"/>
              <a:ext cx="3160" cy="1"/>
            </a:xfrm>
            <a:prstGeom prst="line">
              <a:avLst/>
            </a:prstGeom>
            <a:noFill/>
            <a:ln w="12700">
              <a:solidFill>
                <a:srgbClr val="000000"/>
              </a:solidFill>
              <a:round/>
              <a:headEnd/>
              <a:tailEnd/>
            </a:ln>
          </p:spPr>
          <p:txBody>
            <a:bodyPr>
              <a:prstTxWarp prst="textNoShape">
                <a:avLst/>
              </a:prstTxWarp>
            </a:bodyPr>
            <a:lstStyle/>
            <a:p>
              <a:endParaRPr lang="en-US"/>
            </a:p>
          </p:txBody>
        </p:sp>
        <p:sp>
          <p:nvSpPr>
            <p:cNvPr id="12355" name="Line 67"/>
            <p:cNvSpPr>
              <a:spLocks noChangeShapeType="1"/>
            </p:cNvSpPr>
            <p:nvPr/>
          </p:nvSpPr>
          <p:spPr bwMode="auto">
            <a:xfrm>
              <a:off x="576" y="4272"/>
              <a:ext cx="3160" cy="1"/>
            </a:xfrm>
            <a:prstGeom prst="line">
              <a:avLst/>
            </a:prstGeom>
            <a:noFill/>
            <a:ln w="12700">
              <a:solidFill>
                <a:srgbClr val="000000"/>
              </a:solidFill>
              <a:round/>
              <a:headEnd/>
              <a:tailEnd/>
            </a:ln>
          </p:spPr>
          <p:txBody>
            <a:bodyPr>
              <a:prstTxWarp prst="textNoShape">
                <a:avLst/>
              </a:prstTxWarp>
            </a:bodyPr>
            <a:lstStyle/>
            <a:p>
              <a:endParaRPr lang="en-US"/>
            </a:p>
          </p:txBody>
        </p:sp>
        <p:sp>
          <p:nvSpPr>
            <p:cNvPr id="12356" name="Line 68"/>
            <p:cNvSpPr>
              <a:spLocks noChangeShapeType="1"/>
            </p:cNvSpPr>
            <p:nvPr/>
          </p:nvSpPr>
          <p:spPr bwMode="auto">
            <a:xfrm>
              <a:off x="1438" y="4272"/>
              <a:ext cx="1" cy="1288"/>
            </a:xfrm>
            <a:prstGeom prst="line">
              <a:avLst/>
            </a:prstGeom>
            <a:noFill/>
            <a:ln w="12700">
              <a:solidFill>
                <a:srgbClr val="000000"/>
              </a:solidFill>
              <a:round/>
              <a:headEnd/>
              <a:tailEnd/>
            </a:ln>
          </p:spPr>
          <p:txBody>
            <a:bodyPr>
              <a:prstTxWarp prst="textNoShape">
                <a:avLst/>
              </a:prstTxWarp>
            </a:bodyPr>
            <a:lstStyle/>
            <a:p>
              <a:endParaRPr lang="en-US"/>
            </a:p>
          </p:txBody>
        </p:sp>
        <p:sp>
          <p:nvSpPr>
            <p:cNvPr id="12357" name="Line 69"/>
            <p:cNvSpPr>
              <a:spLocks noChangeShapeType="1"/>
            </p:cNvSpPr>
            <p:nvPr/>
          </p:nvSpPr>
          <p:spPr bwMode="auto">
            <a:xfrm flipV="1">
              <a:off x="2300" y="4272"/>
              <a:ext cx="1" cy="1288"/>
            </a:xfrm>
            <a:prstGeom prst="line">
              <a:avLst/>
            </a:prstGeom>
            <a:noFill/>
            <a:ln w="12700">
              <a:solidFill>
                <a:srgbClr val="000000"/>
              </a:solidFill>
              <a:round/>
              <a:headEnd/>
              <a:tailEnd/>
            </a:ln>
          </p:spPr>
          <p:txBody>
            <a:bodyPr>
              <a:prstTxWarp prst="textNoShape">
                <a:avLst/>
              </a:prstTxWarp>
            </a:bodyPr>
            <a:lstStyle/>
            <a:p>
              <a:endParaRPr lang="en-US"/>
            </a:p>
          </p:txBody>
        </p:sp>
        <p:sp>
          <p:nvSpPr>
            <p:cNvPr id="12358" name="Line 70"/>
            <p:cNvSpPr>
              <a:spLocks noChangeShapeType="1"/>
            </p:cNvSpPr>
            <p:nvPr/>
          </p:nvSpPr>
          <p:spPr bwMode="auto">
            <a:xfrm flipV="1">
              <a:off x="3090" y="4272"/>
              <a:ext cx="1" cy="1288"/>
            </a:xfrm>
            <a:prstGeom prst="line">
              <a:avLst/>
            </a:prstGeom>
            <a:noFill/>
            <a:ln w="12700">
              <a:solidFill>
                <a:srgbClr val="000000"/>
              </a:solidFill>
              <a:round/>
              <a:headEnd/>
              <a:tailEnd/>
            </a:ln>
          </p:spPr>
          <p:txBody>
            <a:bodyPr>
              <a:prstTxWarp prst="textNoShape">
                <a:avLst/>
              </a:prstTxWarp>
            </a:bodyPr>
            <a:lstStyle/>
            <a:p>
              <a:endParaRPr lang="en-US"/>
            </a:p>
          </p:txBody>
        </p:sp>
        <p:sp>
          <p:nvSpPr>
            <p:cNvPr id="12359" name="Line 71"/>
            <p:cNvSpPr>
              <a:spLocks noChangeShapeType="1"/>
            </p:cNvSpPr>
            <p:nvPr/>
          </p:nvSpPr>
          <p:spPr bwMode="auto">
            <a:xfrm>
              <a:off x="3736" y="4272"/>
              <a:ext cx="1" cy="1288"/>
            </a:xfrm>
            <a:prstGeom prst="line">
              <a:avLst/>
            </a:prstGeom>
            <a:noFill/>
            <a:ln w="12700">
              <a:solidFill>
                <a:srgbClr val="000000"/>
              </a:solidFill>
              <a:round/>
              <a:headEnd/>
              <a:tailEnd/>
            </a:ln>
          </p:spPr>
          <p:txBody>
            <a:bodyPr>
              <a:prstTxWarp prst="textNoShape">
                <a:avLst/>
              </a:prstTxWarp>
            </a:bodyPr>
            <a:lstStyle/>
            <a:p>
              <a:endParaRPr lang="en-US"/>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dirty="0"/>
              <a:t>Relationships</a:t>
            </a:r>
          </a:p>
        </p:txBody>
      </p:sp>
      <p:sp>
        <p:nvSpPr>
          <p:cNvPr id="14339" name="Rectangle 3"/>
          <p:cNvSpPr>
            <a:spLocks noGrp="1" noChangeArrowheads="1"/>
          </p:cNvSpPr>
          <p:nvPr>
            <p:ph idx="1"/>
          </p:nvPr>
        </p:nvSpPr>
        <p:spPr>
          <a:xfrm>
            <a:off x="952500" y="1536700"/>
            <a:ext cx="7848600" cy="3086100"/>
          </a:xfrm>
        </p:spPr>
        <p:txBody>
          <a:bodyPr/>
          <a:lstStyle/>
          <a:p>
            <a:r>
              <a:rPr lang="en-US" dirty="0"/>
              <a:t>What about relationships between</a:t>
            </a:r>
            <a:r>
              <a:rPr lang="en-GB" dirty="0"/>
              <a:t> </a:t>
            </a:r>
            <a:r>
              <a:rPr lang="en-US" dirty="0"/>
              <a:t>entities?</a:t>
            </a:r>
          </a:p>
          <a:p>
            <a:pPr lvl="1"/>
            <a:r>
              <a:rPr lang="en-US" dirty="0"/>
              <a:t>e.g. employee works in a department.</a:t>
            </a:r>
          </a:p>
          <a:p>
            <a:r>
              <a:rPr lang="en-US" dirty="0"/>
              <a:t>Easy to express in an entity </a:t>
            </a:r>
            <a:r>
              <a:rPr lang="en-US" b="1" dirty="0"/>
              <a:t>relationship </a:t>
            </a:r>
            <a:r>
              <a:rPr lang="en-US" dirty="0"/>
              <a:t>diagram.</a:t>
            </a:r>
          </a:p>
          <a:p>
            <a:r>
              <a:rPr lang="en-US" dirty="0"/>
              <a:t>Represented by lines connecting entities.</a:t>
            </a:r>
          </a:p>
          <a:p>
            <a:endParaRPr lang="en-US" dirty="0"/>
          </a:p>
          <a:p>
            <a:endParaRPr lang="en-US" dirty="0"/>
          </a:p>
        </p:txBody>
      </p:sp>
      <p:grpSp>
        <p:nvGrpSpPr>
          <p:cNvPr id="14353" name="Group 17"/>
          <p:cNvGrpSpPr>
            <a:grpSpLocks/>
          </p:cNvGrpSpPr>
          <p:nvPr/>
        </p:nvGrpSpPr>
        <p:grpSpPr bwMode="auto">
          <a:xfrm>
            <a:off x="968375" y="4570413"/>
            <a:ext cx="7366000" cy="581025"/>
            <a:chOff x="544" y="2454"/>
            <a:chExt cx="4640" cy="366"/>
          </a:xfrm>
        </p:grpSpPr>
        <p:sp>
          <p:nvSpPr>
            <p:cNvPr id="14344" name="AutoShape 8"/>
            <p:cNvSpPr>
              <a:spLocks noChangeAspect="1" noChangeArrowheads="1" noTextEdit="1"/>
            </p:cNvSpPr>
            <p:nvPr/>
          </p:nvSpPr>
          <p:spPr bwMode="auto">
            <a:xfrm>
              <a:off x="544" y="2454"/>
              <a:ext cx="4640" cy="366"/>
            </a:xfrm>
            <a:prstGeom prst="rect">
              <a:avLst/>
            </a:prstGeom>
            <a:noFill/>
            <a:ln w="9525">
              <a:noFill/>
              <a:miter lim="800000"/>
              <a:headEnd/>
              <a:tailEnd/>
            </a:ln>
          </p:spPr>
          <p:txBody>
            <a:bodyPr>
              <a:prstTxWarp prst="textNoShape">
                <a:avLst/>
              </a:prstTxWarp>
            </a:bodyPr>
            <a:lstStyle/>
            <a:p>
              <a:endParaRPr lang="en-US"/>
            </a:p>
          </p:txBody>
        </p:sp>
        <p:sp>
          <p:nvSpPr>
            <p:cNvPr id="14346" name="Rectangle 10"/>
            <p:cNvSpPr>
              <a:spLocks noChangeArrowheads="1"/>
            </p:cNvSpPr>
            <p:nvPr/>
          </p:nvSpPr>
          <p:spPr bwMode="auto">
            <a:xfrm>
              <a:off x="549" y="2459"/>
              <a:ext cx="980" cy="350"/>
            </a:xfrm>
            <a:prstGeom prst="rect">
              <a:avLst/>
            </a:prstGeom>
            <a:solidFill>
              <a:srgbClr val="FFFF00"/>
            </a:solidFill>
            <a:ln w="17526">
              <a:solidFill>
                <a:srgbClr val="000000"/>
              </a:solidFill>
              <a:miter lim="800000"/>
              <a:headEnd/>
              <a:tailEnd/>
            </a:ln>
          </p:spPr>
          <p:txBody>
            <a:bodyPr>
              <a:prstTxWarp prst="textNoShape">
                <a:avLst/>
              </a:prstTxWarp>
            </a:bodyPr>
            <a:lstStyle/>
            <a:p>
              <a:endParaRPr lang="en-US"/>
            </a:p>
          </p:txBody>
        </p:sp>
        <p:sp>
          <p:nvSpPr>
            <p:cNvPr id="14347" name="Rectangle 11"/>
            <p:cNvSpPr>
              <a:spLocks noChangeArrowheads="1"/>
            </p:cNvSpPr>
            <p:nvPr/>
          </p:nvSpPr>
          <p:spPr bwMode="auto">
            <a:xfrm>
              <a:off x="4189" y="2459"/>
              <a:ext cx="979" cy="350"/>
            </a:xfrm>
            <a:prstGeom prst="rect">
              <a:avLst/>
            </a:prstGeom>
            <a:solidFill>
              <a:srgbClr val="FFFF00"/>
            </a:solidFill>
            <a:ln w="17526">
              <a:solidFill>
                <a:srgbClr val="000000"/>
              </a:solidFill>
              <a:miter lim="800000"/>
              <a:headEnd/>
              <a:tailEnd/>
            </a:ln>
          </p:spPr>
          <p:txBody>
            <a:bodyPr>
              <a:prstTxWarp prst="textNoShape">
                <a:avLst/>
              </a:prstTxWarp>
            </a:bodyPr>
            <a:lstStyle/>
            <a:p>
              <a:endParaRPr lang="en-US"/>
            </a:p>
          </p:txBody>
        </p:sp>
        <p:sp>
          <p:nvSpPr>
            <p:cNvPr id="14348" name="Line 12"/>
            <p:cNvSpPr>
              <a:spLocks noChangeShapeType="1"/>
            </p:cNvSpPr>
            <p:nvPr/>
          </p:nvSpPr>
          <p:spPr bwMode="auto">
            <a:xfrm flipH="1">
              <a:off x="1523" y="2619"/>
              <a:ext cx="2650" cy="1"/>
            </a:xfrm>
            <a:prstGeom prst="line">
              <a:avLst/>
            </a:prstGeom>
            <a:noFill/>
            <a:ln w="17463">
              <a:solidFill>
                <a:srgbClr val="000000"/>
              </a:solidFill>
              <a:round/>
              <a:headEnd/>
              <a:tailEnd/>
            </a:ln>
          </p:spPr>
          <p:txBody>
            <a:bodyPr>
              <a:prstTxWarp prst="textNoShape">
                <a:avLst/>
              </a:prstTxWarp>
            </a:bodyPr>
            <a:lstStyle/>
            <a:p>
              <a:endParaRPr lang="en-US"/>
            </a:p>
          </p:txBody>
        </p:sp>
        <p:sp>
          <p:nvSpPr>
            <p:cNvPr id="14349" name="Rectangle 13"/>
            <p:cNvSpPr>
              <a:spLocks noChangeArrowheads="1"/>
            </p:cNvSpPr>
            <p:nvPr/>
          </p:nvSpPr>
          <p:spPr bwMode="auto">
            <a:xfrm>
              <a:off x="913" y="2561"/>
              <a:ext cx="347" cy="125"/>
            </a:xfrm>
            <a:prstGeom prst="rect">
              <a:avLst/>
            </a:prstGeom>
            <a:noFill/>
            <a:ln w="9525">
              <a:noFill/>
              <a:miter lim="800000"/>
              <a:headEnd/>
              <a:tailEnd/>
            </a:ln>
          </p:spPr>
          <p:txBody>
            <a:bodyPr wrap="none" lIns="0" tIns="0" rIns="0" bIns="0">
              <a:prstTxWarp prst="textNoShape">
                <a:avLst/>
              </a:prstTxWarp>
              <a:spAutoFit/>
            </a:bodyPr>
            <a:lstStyle/>
            <a:p>
              <a:r>
                <a:rPr lang="en-GB" sz="1300">
                  <a:solidFill>
                    <a:srgbClr val="000000"/>
                  </a:solidFill>
                  <a:latin typeface="Helvetica" charset="0"/>
                </a:rPr>
                <a:t>Entity 1</a:t>
              </a:r>
              <a:endParaRPr lang="en-GB"/>
            </a:p>
          </p:txBody>
        </p:sp>
        <p:sp>
          <p:nvSpPr>
            <p:cNvPr id="14350" name="Rectangle 14"/>
            <p:cNvSpPr>
              <a:spLocks noChangeArrowheads="1"/>
            </p:cNvSpPr>
            <p:nvPr/>
          </p:nvSpPr>
          <p:spPr bwMode="auto">
            <a:xfrm>
              <a:off x="4553" y="2561"/>
              <a:ext cx="347" cy="125"/>
            </a:xfrm>
            <a:prstGeom prst="rect">
              <a:avLst/>
            </a:prstGeom>
            <a:noFill/>
            <a:ln w="9525">
              <a:noFill/>
              <a:miter lim="800000"/>
              <a:headEnd/>
              <a:tailEnd/>
            </a:ln>
          </p:spPr>
          <p:txBody>
            <a:bodyPr wrap="none" lIns="0" tIns="0" rIns="0" bIns="0">
              <a:prstTxWarp prst="textNoShape">
                <a:avLst/>
              </a:prstTxWarp>
              <a:spAutoFit/>
            </a:bodyPr>
            <a:lstStyle/>
            <a:p>
              <a:r>
                <a:rPr lang="en-GB" sz="1300">
                  <a:solidFill>
                    <a:srgbClr val="000000"/>
                  </a:solidFill>
                  <a:latin typeface="Helvetica" charset="0"/>
                </a:rPr>
                <a:t>Entity 2</a:t>
              </a:r>
              <a:endParaRPr lang="en-GB"/>
            </a:p>
          </p:txBody>
        </p:sp>
        <p:sp>
          <p:nvSpPr>
            <p:cNvPr id="14351" name="Rectangle 15"/>
            <p:cNvSpPr>
              <a:spLocks noChangeArrowheads="1"/>
            </p:cNvSpPr>
            <p:nvPr/>
          </p:nvSpPr>
          <p:spPr bwMode="auto">
            <a:xfrm>
              <a:off x="1863" y="2490"/>
              <a:ext cx="533" cy="125"/>
            </a:xfrm>
            <a:prstGeom prst="rect">
              <a:avLst/>
            </a:prstGeom>
            <a:noFill/>
            <a:ln w="9525">
              <a:noFill/>
              <a:miter lim="800000"/>
              <a:headEnd/>
              <a:tailEnd/>
            </a:ln>
          </p:spPr>
          <p:txBody>
            <a:bodyPr wrap="none" lIns="0" tIns="0" rIns="0" bIns="0">
              <a:prstTxWarp prst="textNoShape">
                <a:avLst/>
              </a:prstTxWarp>
              <a:spAutoFit/>
            </a:bodyPr>
            <a:lstStyle/>
            <a:p>
              <a:r>
                <a:rPr lang="en-GB" sz="1300">
                  <a:solidFill>
                    <a:srgbClr val="000000"/>
                  </a:solidFill>
                  <a:latin typeface="Helvetica" charset="0"/>
                </a:rPr>
                <a:t>relationship</a:t>
              </a:r>
              <a:endParaRPr lang="en-GB"/>
            </a:p>
          </p:txBody>
        </p:sp>
        <p:sp>
          <p:nvSpPr>
            <p:cNvPr id="14352" name="Rectangle 16"/>
            <p:cNvSpPr>
              <a:spLocks noChangeArrowheads="1"/>
            </p:cNvSpPr>
            <p:nvPr/>
          </p:nvSpPr>
          <p:spPr bwMode="auto">
            <a:xfrm>
              <a:off x="2947" y="2620"/>
              <a:ext cx="898" cy="125"/>
            </a:xfrm>
            <a:prstGeom prst="rect">
              <a:avLst/>
            </a:prstGeom>
            <a:noFill/>
            <a:ln w="9525">
              <a:noFill/>
              <a:miter lim="800000"/>
              <a:headEnd/>
              <a:tailEnd/>
            </a:ln>
          </p:spPr>
          <p:txBody>
            <a:bodyPr wrap="none" lIns="0" tIns="0" rIns="0" bIns="0">
              <a:prstTxWarp prst="textNoShape">
                <a:avLst/>
              </a:prstTxWarp>
              <a:spAutoFit/>
            </a:bodyPr>
            <a:lstStyle/>
            <a:p>
              <a:r>
                <a:rPr lang="en-GB" sz="1300">
                  <a:solidFill>
                    <a:srgbClr val="000000"/>
                  </a:solidFill>
                  <a:latin typeface="Helvetica" charset="0"/>
                </a:rPr>
                <a:t>inverse relationship</a:t>
              </a:r>
              <a:endParaRPr lang="en-GB"/>
            </a:p>
          </p:txBody>
        </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US" dirty="0"/>
              <a:t>Relationships (2)</a:t>
            </a:r>
          </a:p>
        </p:txBody>
      </p:sp>
      <p:sp>
        <p:nvSpPr>
          <p:cNvPr id="49155" name="Rectangle 3"/>
          <p:cNvSpPr>
            <a:spLocks noGrp="1" noChangeArrowheads="1"/>
          </p:cNvSpPr>
          <p:nvPr>
            <p:ph idx="1"/>
          </p:nvPr>
        </p:nvSpPr>
        <p:spPr/>
        <p:txBody>
          <a:bodyPr/>
          <a:lstStyle/>
          <a:p>
            <a:r>
              <a:rPr lang="en-US" dirty="0"/>
              <a:t>Relationship label can be above</a:t>
            </a:r>
            <a:r>
              <a:rPr lang="en-GB" dirty="0"/>
              <a:t> </a:t>
            </a:r>
            <a:r>
              <a:rPr lang="en-US" dirty="0"/>
              <a:t>or below the connecting line.</a:t>
            </a:r>
          </a:p>
        </p:txBody>
      </p:sp>
      <p:grpSp>
        <p:nvGrpSpPr>
          <p:cNvPr id="49169" name="Group 17"/>
          <p:cNvGrpSpPr>
            <a:grpSpLocks/>
          </p:cNvGrpSpPr>
          <p:nvPr/>
        </p:nvGrpSpPr>
        <p:grpSpPr bwMode="auto">
          <a:xfrm>
            <a:off x="1095375" y="3079750"/>
            <a:ext cx="7366000" cy="581025"/>
            <a:chOff x="538" y="1748"/>
            <a:chExt cx="4640" cy="366"/>
          </a:xfrm>
        </p:grpSpPr>
        <p:sp>
          <p:nvSpPr>
            <p:cNvPr id="49160" name="AutoShape 8"/>
            <p:cNvSpPr>
              <a:spLocks noChangeAspect="1" noChangeArrowheads="1" noTextEdit="1"/>
            </p:cNvSpPr>
            <p:nvPr/>
          </p:nvSpPr>
          <p:spPr bwMode="auto">
            <a:xfrm>
              <a:off x="538" y="1748"/>
              <a:ext cx="4640" cy="366"/>
            </a:xfrm>
            <a:prstGeom prst="rect">
              <a:avLst/>
            </a:prstGeom>
            <a:noFill/>
            <a:ln w="9525">
              <a:noFill/>
              <a:miter lim="800000"/>
              <a:headEnd/>
              <a:tailEnd/>
            </a:ln>
          </p:spPr>
          <p:txBody>
            <a:bodyPr>
              <a:prstTxWarp prst="textNoShape">
                <a:avLst/>
              </a:prstTxWarp>
            </a:bodyPr>
            <a:lstStyle/>
            <a:p>
              <a:endParaRPr lang="en-US"/>
            </a:p>
          </p:txBody>
        </p:sp>
        <p:sp>
          <p:nvSpPr>
            <p:cNvPr id="49162" name="Rectangle 10"/>
            <p:cNvSpPr>
              <a:spLocks noChangeArrowheads="1"/>
            </p:cNvSpPr>
            <p:nvPr/>
          </p:nvSpPr>
          <p:spPr bwMode="auto">
            <a:xfrm>
              <a:off x="543" y="1753"/>
              <a:ext cx="980" cy="350"/>
            </a:xfrm>
            <a:prstGeom prst="rect">
              <a:avLst/>
            </a:prstGeom>
            <a:solidFill>
              <a:srgbClr val="FFFF00"/>
            </a:solidFill>
            <a:ln w="17526">
              <a:solidFill>
                <a:srgbClr val="000000"/>
              </a:solidFill>
              <a:miter lim="800000"/>
              <a:headEnd/>
              <a:tailEnd/>
            </a:ln>
          </p:spPr>
          <p:txBody>
            <a:bodyPr>
              <a:prstTxWarp prst="textNoShape">
                <a:avLst/>
              </a:prstTxWarp>
            </a:bodyPr>
            <a:lstStyle/>
            <a:p>
              <a:endParaRPr lang="en-US"/>
            </a:p>
          </p:txBody>
        </p:sp>
        <p:sp>
          <p:nvSpPr>
            <p:cNvPr id="49163" name="Rectangle 11"/>
            <p:cNvSpPr>
              <a:spLocks noChangeArrowheads="1"/>
            </p:cNvSpPr>
            <p:nvPr/>
          </p:nvSpPr>
          <p:spPr bwMode="auto">
            <a:xfrm>
              <a:off x="4183" y="1753"/>
              <a:ext cx="979" cy="350"/>
            </a:xfrm>
            <a:prstGeom prst="rect">
              <a:avLst/>
            </a:prstGeom>
            <a:solidFill>
              <a:srgbClr val="FFFF00"/>
            </a:solidFill>
            <a:ln w="17526">
              <a:solidFill>
                <a:srgbClr val="000000"/>
              </a:solidFill>
              <a:miter lim="800000"/>
              <a:headEnd/>
              <a:tailEnd/>
            </a:ln>
          </p:spPr>
          <p:txBody>
            <a:bodyPr>
              <a:prstTxWarp prst="textNoShape">
                <a:avLst/>
              </a:prstTxWarp>
            </a:bodyPr>
            <a:lstStyle/>
            <a:p>
              <a:endParaRPr lang="en-US"/>
            </a:p>
          </p:txBody>
        </p:sp>
        <p:sp>
          <p:nvSpPr>
            <p:cNvPr id="49164" name="Line 12"/>
            <p:cNvSpPr>
              <a:spLocks noChangeShapeType="1"/>
            </p:cNvSpPr>
            <p:nvPr/>
          </p:nvSpPr>
          <p:spPr bwMode="auto">
            <a:xfrm flipH="1">
              <a:off x="1517" y="1913"/>
              <a:ext cx="2650" cy="1"/>
            </a:xfrm>
            <a:prstGeom prst="line">
              <a:avLst/>
            </a:prstGeom>
            <a:noFill/>
            <a:ln w="17463">
              <a:solidFill>
                <a:srgbClr val="000000"/>
              </a:solidFill>
              <a:round/>
              <a:headEnd/>
              <a:tailEnd/>
            </a:ln>
          </p:spPr>
          <p:txBody>
            <a:bodyPr>
              <a:prstTxWarp prst="textNoShape">
                <a:avLst/>
              </a:prstTxWarp>
            </a:bodyPr>
            <a:lstStyle/>
            <a:p>
              <a:endParaRPr lang="en-US"/>
            </a:p>
          </p:txBody>
        </p:sp>
        <p:sp>
          <p:nvSpPr>
            <p:cNvPr id="49165" name="Rectangle 13"/>
            <p:cNvSpPr>
              <a:spLocks noChangeArrowheads="1"/>
            </p:cNvSpPr>
            <p:nvPr/>
          </p:nvSpPr>
          <p:spPr bwMode="auto">
            <a:xfrm>
              <a:off x="958" y="1861"/>
              <a:ext cx="203" cy="125"/>
            </a:xfrm>
            <a:prstGeom prst="rect">
              <a:avLst/>
            </a:prstGeom>
            <a:noFill/>
            <a:ln w="9525">
              <a:noFill/>
              <a:miter lim="800000"/>
              <a:headEnd/>
              <a:tailEnd/>
            </a:ln>
          </p:spPr>
          <p:txBody>
            <a:bodyPr wrap="none" lIns="0" tIns="0" rIns="0" bIns="0">
              <a:prstTxWarp prst="textNoShape">
                <a:avLst/>
              </a:prstTxWarp>
              <a:spAutoFit/>
            </a:bodyPr>
            <a:lstStyle/>
            <a:p>
              <a:r>
                <a:rPr lang="en-GB" sz="1300">
                  <a:solidFill>
                    <a:srgbClr val="000000"/>
                  </a:solidFill>
                  <a:latin typeface="Helvetica" charset="0"/>
                </a:rPr>
                <a:t>Item</a:t>
              </a:r>
              <a:endParaRPr lang="en-GB"/>
            </a:p>
          </p:txBody>
        </p:sp>
        <p:sp>
          <p:nvSpPr>
            <p:cNvPr id="49166" name="Rectangle 14"/>
            <p:cNvSpPr>
              <a:spLocks noChangeArrowheads="1"/>
            </p:cNvSpPr>
            <p:nvPr/>
          </p:nvSpPr>
          <p:spPr bwMode="auto">
            <a:xfrm>
              <a:off x="4614" y="1861"/>
              <a:ext cx="267" cy="125"/>
            </a:xfrm>
            <a:prstGeom prst="rect">
              <a:avLst/>
            </a:prstGeom>
            <a:noFill/>
            <a:ln w="9525">
              <a:noFill/>
              <a:miter lim="800000"/>
              <a:headEnd/>
              <a:tailEnd/>
            </a:ln>
          </p:spPr>
          <p:txBody>
            <a:bodyPr wrap="none" lIns="0" tIns="0" rIns="0" bIns="0">
              <a:prstTxWarp prst="textNoShape">
                <a:avLst/>
              </a:prstTxWarp>
              <a:spAutoFit/>
            </a:bodyPr>
            <a:lstStyle/>
            <a:p>
              <a:r>
                <a:rPr lang="en-GB" sz="1300">
                  <a:solidFill>
                    <a:srgbClr val="000000"/>
                  </a:solidFill>
                  <a:latin typeface="Helvetica" charset="0"/>
                </a:rPr>
                <a:t>Order</a:t>
              </a:r>
              <a:endParaRPr lang="en-GB"/>
            </a:p>
          </p:txBody>
        </p:sp>
        <p:sp>
          <p:nvSpPr>
            <p:cNvPr id="49167" name="Rectangle 15"/>
            <p:cNvSpPr>
              <a:spLocks noChangeArrowheads="1"/>
            </p:cNvSpPr>
            <p:nvPr/>
          </p:nvSpPr>
          <p:spPr bwMode="auto">
            <a:xfrm>
              <a:off x="1854" y="1784"/>
              <a:ext cx="220" cy="125"/>
            </a:xfrm>
            <a:prstGeom prst="rect">
              <a:avLst/>
            </a:prstGeom>
            <a:noFill/>
            <a:ln w="9525">
              <a:noFill/>
              <a:miter lim="800000"/>
              <a:headEnd/>
              <a:tailEnd/>
            </a:ln>
          </p:spPr>
          <p:txBody>
            <a:bodyPr wrap="none" lIns="0" tIns="0" rIns="0" bIns="0">
              <a:prstTxWarp prst="textNoShape">
                <a:avLst/>
              </a:prstTxWarp>
              <a:spAutoFit/>
            </a:bodyPr>
            <a:lstStyle/>
            <a:p>
              <a:r>
                <a:rPr lang="en-GB" sz="1300">
                  <a:solidFill>
                    <a:srgbClr val="000000"/>
                  </a:solidFill>
                  <a:latin typeface="Helvetica" charset="0"/>
                </a:rPr>
                <a:t>is on</a:t>
              </a:r>
              <a:endParaRPr lang="en-GB"/>
            </a:p>
          </p:txBody>
        </p:sp>
        <p:sp>
          <p:nvSpPr>
            <p:cNvPr id="49168" name="Rectangle 16"/>
            <p:cNvSpPr>
              <a:spLocks noChangeArrowheads="1"/>
            </p:cNvSpPr>
            <p:nvPr/>
          </p:nvSpPr>
          <p:spPr bwMode="auto">
            <a:xfrm>
              <a:off x="3745" y="1790"/>
              <a:ext cx="226" cy="125"/>
            </a:xfrm>
            <a:prstGeom prst="rect">
              <a:avLst/>
            </a:prstGeom>
            <a:noFill/>
            <a:ln w="9525">
              <a:noFill/>
              <a:miter lim="800000"/>
              <a:headEnd/>
              <a:tailEnd/>
            </a:ln>
          </p:spPr>
          <p:txBody>
            <a:bodyPr wrap="none" lIns="0" tIns="0" rIns="0" bIns="0">
              <a:prstTxWarp prst="textNoShape">
                <a:avLst/>
              </a:prstTxWarp>
              <a:spAutoFit/>
            </a:bodyPr>
            <a:lstStyle/>
            <a:p>
              <a:r>
                <a:rPr lang="en-GB" sz="1300">
                  <a:solidFill>
                    <a:srgbClr val="000000"/>
                  </a:solidFill>
                  <a:latin typeface="Helvetica" charset="0"/>
                </a:rPr>
                <a:t>is for</a:t>
              </a:r>
              <a:endParaRPr lang="en-GB"/>
            </a:p>
          </p:txBody>
        </p:sp>
      </p:grpSp>
      <p:grpSp>
        <p:nvGrpSpPr>
          <p:cNvPr id="49179" name="Group 27"/>
          <p:cNvGrpSpPr>
            <a:grpSpLocks/>
          </p:cNvGrpSpPr>
          <p:nvPr/>
        </p:nvGrpSpPr>
        <p:grpSpPr bwMode="auto">
          <a:xfrm>
            <a:off x="1068388" y="4449763"/>
            <a:ext cx="7366000" cy="581025"/>
            <a:chOff x="541" y="2789"/>
            <a:chExt cx="4640" cy="366"/>
          </a:xfrm>
        </p:grpSpPr>
        <p:sp>
          <p:nvSpPr>
            <p:cNvPr id="49170" name="AutoShape 18"/>
            <p:cNvSpPr>
              <a:spLocks noChangeAspect="1" noChangeArrowheads="1" noTextEdit="1"/>
            </p:cNvSpPr>
            <p:nvPr/>
          </p:nvSpPr>
          <p:spPr bwMode="auto">
            <a:xfrm>
              <a:off x="541" y="2789"/>
              <a:ext cx="4640" cy="366"/>
            </a:xfrm>
            <a:prstGeom prst="rect">
              <a:avLst/>
            </a:prstGeom>
            <a:noFill/>
            <a:ln w="9525">
              <a:noFill/>
              <a:miter lim="800000"/>
              <a:headEnd/>
              <a:tailEnd/>
            </a:ln>
          </p:spPr>
          <p:txBody>
            <a:bodyPr>
              <a:prstTxWarp prst="textNoShape">
                <a:avLst/>
              </a:prstTxWarp>
            </a:bodyPr>
            <a:lstStyle/>
            <a:p>
              <a:endParaRPr lang="en-US"/>
            </a:p>
          </p:txBody>
        </p:sp>
        <p:sp>
          <p:nvSpPr>
            <p:cNvPr id="49172" name="Rectangle 20"/>
            <p:cNvSpPr>
              <a:spLocks noChangeArrowheads="1"/>
            </p:cNvSpPr>
            <p:nvPr/>
          </p:nvSpPr>
          <p:spPr bwMode="auto">
            <a:xfrm>
              <a:off x="546" y="2794"/>
              <a:ext cx="980" cy="350"/>
            </a:xfrm>
            <a:prstGeom prst="rect">
              <a:avLst/>
            </a:prstGeom>
            <a:solidFill>
              <a:srgbClr val="FFFF00"/>
            </a:solidFill>
            <a:ln w="17526">
              <a:solidFill>
                <a:srgbClr val="000000"/>
              </a:solidFill>
              <a:miter lim="800000"/>
              <a:headEnd/>
              <a:tailEnd/>
            </a:ln>
          </p:spPr>
          <p:txBody>
            <a:bodyPr>
              <a:prstTxWarp prst="textNoShape">
                <a:avLst/>
              </a:prstTxWarp>
            </a:bodyPr>
            <a:lstStyle/>
            <a:p>
              <a:endParaRPr lang="en-US"/>
            </a:p>
          </p:txBody>
        </p:sp>
        <p:sp>
          <p:nvSpPr>
            <p:cNvPr id="49173" name="Rectangle 21"/>
            <p:cNvSpPr>
              <a:spLocks noChangeArrowheads="1"/>
            </p:cNvSpPr>
            <p:nvPr/>
          </p:nvSpPr>
          <p:spPr bwMode="auto">
            <a:xfrm>
              <a:off x="4186" y="2794"/>
              <a:ext cx="979" cy="350"/>
            </a:xfrm>
            <a:prstGeom prst="rect">
              <a:avLst/>
            </a:prstGeom>
            <a:solidFill>
              <a:srgbClr val="FFFF00"/>
            </a:solidFill>
            <a:ln w="17526">
              <a:solidFill>
                <a:srgbClr val="000000"/>
              </a:solidFill>
              <a:miter lim="800000"/>
              <a:headEnd/>
              <a:tailEnd/>
            </a:ln>
          </p:spPr>
          <p:txBody>
            <a:bodyPr>
              <a:prstTxWarp prst="textNoShape">
                <a:avLst/>
              </a:prstTxWarp>
            </a:bodyPr>
            <a:lstStyle/>
            <a:p>
              <a:endParaRPr lang="en-US"/>
            </a:p>
          </p:txBody>
        </p:sp>
        <p:sp>
          <p:nvSpPr>
            <p:cNvPr id="49174" name="Line 22"/>
            <p:cNvSpPr>
              <a:spLocks noChangeShapeType="1"/>
            </p:cNvSpPr>
            <p:nvPr/>
          </p:nvSpPr>
          <p:spPr bwMode="auto">
            <a:xfrm flipH="1">
              <a:off x="1520" y="2954"/>
              <a:ext cx="2650" cy="1"/>
            </a:xfrm>
            <a:prstGeom prst="line">
              <a:avLst/>
            </a:prstGeom>
            <a:noFill/>
            <a:ln w="17463">
              <a:solidFill>
                <a:srgbClr val="000000"/>
              </a:solidFill>
              <a:round/>
              <a:headEnd/>
              <a:tailEnd/>
            </a:ln>
          </p:spPr>
          <p:txBody>
            <a:bodyPr>
              <a:prstTxWarp prst="textNoShape">
                <a:avLst/>
              </a:prstTxWarp>
            </a:bodyPr>
            <a:lstStyle/>
            <a:p>
              <a:endParaRPr lang="en-US"/>
            </a:p>
          </p:txBody>
        </p:sp>
        <p:sp>
          <p:nvSpPr>
            <p:cNvPr id="49175" name="Rectangle 23"/>
            <p:cNvSpPr>
              <a:spLocks noChangeArrowheads="1"/>
            </p:cNvSpPr>
            <p:nvPr/>
          </p:nvSpPr>
          <p:spPr bwMode="auto">
            <a:xfrm>
              <a:off x="873" y="2896"/>
              <a:ext cx="452" cy="125"/>
            </a:xfrm>
            <a:prstGeom prst="rect">
              <a:avLst/>
            </a:prstGeom>
            <a:noFill/>
            <a:ln w="9525">
              <a:noFill/>
              <a:miter lim="800000"/>
              <a:headEnd/>
              <a:tailEnd/>
            </a:ln>
          </p:spPr>
          <p:txBody>
            <a:bodyPr wrap="none" lIns="0" tIns="0" rIns="0" bIns="0">
              <a:prstTxWarp prst="textNoShape">
                <a:avLst/>
              </a:prstTxWarp>
              <a:spAutoFit/>
            </a:bodyPr>
            <a:lstStyle/>
            <a:p>
              <a:r>
                <a:rPr lang="en-GB" sz="1300">
                  <a:solidFill>
                    <a:srgbClr val="000000"/>
                  </a:solidFill>
                  <a:latin typeface="Helvetica" charset="0"/>
                </a:rPr>
                <a:t>Customer</a:t>
              </a:r>
              <a:endParaRPr lang="en-GB"/>
            </a:p>
          </p:txBody>
        </p:sp>
        <p:sp>
          <p:nvSpPr>
            <p:cNvPr id="49176" name="Rectangle 24"/>
            <p:cNvSpPr>
              <a:spLocks noChangeArrowheads="1"/>
            </p:cNvSpPr>
            <p:nvPr/>
          </p:nvSpPr>
          <p:spPr bwMode="auto">
            <a:xfrm>
              <a:off x="4563" y="2896"/>
              <a:ext cx="267" cy="125"/>
            </a:xfrm>
            <a:prstGeom prst="rect">
              <a:avLst/>
            </a:prstGeom>
            <a:noFill/>
            <a:ln w="9525">
              <a:noFill/>
              <a:miter lim="800000"/>
              <a:headEnd/>
              <a:tailEnd/>
            </a:ln>
          </p:spPr>
          <p:txBody>
            <a:bodyPr wrap="none" lIns="0" tIns="0" rIns="0" bIns="0">
              <a:prstTxWarp prst="textNoShape">
                <a:avLst/>
              </a:prstTxWarp>
              <a:spAutoFit/>
            </a:bodyPr>
            <a:lstStyle/>
            <a:p>
              <a:r>
                <a:rPr lang="en-GB" sz="1300">
                  <a:solidFill>
                    <a:srgbClr val="000000"/>
                  </a:solidFill>
                  <a:latin typeface="Helvetica" charset="0"/>
                </a:rPr>
                <a:t>Order</a:t>
              </a:r>
              <a:endParaRPr lang="en-GB"/>
            </a:p>
          </p:txBody>
        </p:sp>
        <p:sp>
          <p:nvSpPr>
            <p:cNvPr id="49177" name="Rectangle 25"/>
            <p:cNvSpPr>
              <a:spLocks noChangeArrowheads="1"/>
            </p:cNvSpPr>
            <p:nvPr/>
          </p:nvSpPr>
          <p:spPr bwMode="auto">
            <a:xfrm>
              <a:off x="1880" y="2825"/>
              <a:ext cx="301" cy="125"/>
            </a:xfrm>
            <a:prstGeom prst="rect">
              <a:avLst/>
            </a:prstGeom>
            <a:noFill/>
            <a:ln w="9525">
              <a:noFill/>
              <a:miter lim="800000"/>
              <a:headEnd/>
              <a:tailEnd/>
            </a:ln>
          </p:spPr>
          <p:txBody>
            <a:bodyPr wrap="none" lIns="0" tIns="0" rIns="0" bIns="0">
              <a:prstTxWarp prst="textNoShape">
                <a:avLst/>
              </a:prstTxWarp>
              <a:spAutoFit/>
            </a:bodyPr>
            <a:lstStyle/>
            <a:p>
              <a:r>
                <a:rPr lang="en-GB" sz="1300">
                  <a:solidFill>
                    <a:srgbClr val="000000"/>
                  </a:solidFill>
                  <a:latin typeface="Helvetica" charset="0"/>
                </a:rPr>
                <a:t>places</a:t>
              </a:r>
              <a:endParaRPr lang="en-GB"/>
            </a:p>
          </p:txBody>
        </p:sp>
        <p:sp>
          <p:nvSpPr>
            <p:cNvPr id="49178" name="Rectangle 26"/>
            <p:cNvSpPr>
              <a:spLocks noChangeArrowheads="1"/>
            </p:cNvSpPr>
            <p:nvPr/>
          </p:nvSpPr>
          <p:spPr bwMode="auto">
            <a:xfrm>
              <a:off x="3294" y="2955"/>
              <a:ext cx="550" cy="125"/>
            </a:xfrm>
            <a:prstGeom prst="rect">
              <a:avLst/>
            </a:prstGeom>
            <a:noFill/>
            <a:ln w="9525">
              <a:noFill/>
              <a:miter lim="800000"/>
              <a:headEnd/>
              <a:tailEnd/>
            </a:ln>
          </p:spPr>
          <p:txBody>
            <a:bodyPr wrap="none" lIns="0" tIns="0" rIns="0" bIns="0">
              <a:prstTxWarp prst="textNoShape">
                <a:avLst/>
              </a:prstTxWarp>
              <a:spAutoFit/>
            </a:bodyPr>
            <a:lstStyle/>
            <a:p>
              <a:r>
                <a:rPr lang="en-GB" sz="1300">
                  <a:solidFill>
                    <a:srgbClr val="000000"/>
                  </a:solidFill>
                  <a:latin typeface="Helvetica" charset="0"/>
                </a:rPr>
                <a:t>is placed by</a:t>
              </a:r>
              <a:endParaRPr lang="en-GB"/>
            </a:p>
          </p:txBody>
        </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9" name="Rectangle 5"/>
          <p:cNvSpPr>
            <a:spLocks noGrp="1" noChangeArrowheads="1"/>
          </p:cNvSpPr>
          <p:nvPr>
            <p:ph type="title"/>
          </p:nvPr>
        </p:nvSpPr>
        <p:spPr/>
        <p:txBody>
          <a:bodyPr/>
          <a:lstStyle/>
          <a:p>
            <a:r>
              <a:rPr lang="en-US" dirty="0"/>
              <a:t>Relationships (3)</a:t>
            </a:r>
          </a:p>
        </p:txBody>
      </p:sp>
      <p:sp>
        <p:nvSpPr>
          <p:cNvPr id="16390" name="Rectangle 6"/>
          <p:cNvSpPr>
            <a:spLocks noGrp="1" noChangeArrowheads="1"/>
          </p:cNvSpPr>
          <p:nvPr>
            <p:ph idx="1"/>
          </p:nvPr>
        </p:nvSpPr>
        <p:spPr/>
        <p:txBody>
          <a:bodyPr/>
          <a:lstStyle/>
          <a:p>
            <a:r>
              <a:rPr lang="en-US"/>
              <a:t>Alternative notation puts the relationship label in a diamond-shaped box.</a:t>
            </a:r>
          </a:p>
        </p:txBody>
      </p:sp>
      <p:grpSp>
        <p:nvGrpSpPr>
          <p:cNvPr id="16436" name="Group 52"/>
          <p:cNvGrpSpPr>
            <a:grpSpLocks/>
          </p:cNvGrpSpPr>
          <p:nvPr/>
        </p:nvGrpSpPr>
        <p:grpSpPr bwMode="auto">
          <a:xfrm>
            <a:off x="1547813" y="2909888"/>
            <a:ext cx="6329362" cy="1781175"/>
            <a:chOff x="628" y="3644"/>
            <a:chExt cx="2990" cy="1496"/>
          </a:xfrm>
        </p:grpSpPr>
        <p:grpSp>
          <p:nvGrpSpPr>
            <p:cNvPr id="16425" name="Group 41"/>
            <p:cNvGrpSpPr>
              <a:grpSpLocks/>
            </p:cNvGrpSpPr>
            <p:nvPr/>
          </p:nvGrpSpPr>
          <p:grpSpPr bwMode="auto">
            <a:xfrm>
              <a:off x="628" y="3644"/>
              <a:ext cx="748" cy="1496"/>
              <a:chOff x="628" y="3644"/>
              <a:chExt cx="748" cy="1496"/>
            </a:xfrm>
          </p:grpSpPr>
          <p:sp>
            <p:nvSpPr>
              <p:cNvPr id="16414" name="Rectangle 30"/>
              <p:cNvSpPr>
                <a:spLocks noChangeArrowheads="1"/>
              </p:cNvSpPr>
              <p:nvPr/>
            </p:nvSpPr>
            <p:spPr bwMode="auto">
              <a:xfrm>
                <a:off x="636" y="3644"/>
                <a:ext cx="740" cy="286"/>
              </a:xfrm>
              <a:prstGeom prst="rect">
                <a:avLst/>
              </a:prstGeom>
              <a:solidFill>
                <a:srgbClr val="FFFF00"/>
              </a:solidFill>
              <a:ln w="12700">
                <a:solidFill>
                  <a:srgbClr val="000000"/>
                </a:solidFill>
                <a:miter lim="800000"/>
                <a:headEnd/>
                <a:tailEnd/>
              </a:ln>
            </p:spPr>
            <p:txBody>
              <a:bodyPr>
                <a:prstTxWarp prst="textNoShape">
                  <a:avLst/>
                </a:prstTxWarp>
              </a:bodyPr>
              <a:lstStyle/>
              <a:p>
                <a:endParaRPr lang="en-US"/>
              </a:p>
            </p:txBody>
          </p:sp>
          <p:sp>
            <p:nvSpPr>
              <p:cNvPr id="16415" name="Rectangle 31"/>
              <p:cNvSpPr>
                <a:spLocks noChangeArrowheads="1"/>
              </p:cNvSpPr>
              <p:nvPr/>
            </p:nvSpPr>
            <p:spPr bwMode="auto">
              <a:xfrm>
                <a:off x="741" y="3707"/>
                <a:ext cx="447" cy="166"/>
              </a:xfrm>
              <a:prstGeom prst="rect">
                <a:avLst/>
              </a:prstGeom>
              <a:noFill/>
              <a:ln w="9525">
                <a:noFill/>
                <a:miter lim="800000"/>
                <a:headEnd/>
                <a:tailEnd/>
              </a:ln>
            </p:spPr>
            <p:txBody>
              <a:bodyPr wrap="none" lIns="0" tIns="0" rIns="0" bIns="0">
                <a:prstTxWarp prst="textNoShape">
                  <a:avLst/>
                </a:prstTxWarp>
                <a:spAutoFit/>
              </a:bodyPr>
              <a:lstStyle/>
              <a:p>
                <a:r>
                  <a:rPr lang="en-US" sz="1300">
                    <a:solidFill>
                      <a:srgbClr val="000000"/>
                    </a:solidFill>
                    <a:latin typeface="B Helvetica Bold" charset="0"/>
                  </a:rPr>
                  <a:t>CUSTOMER</a:t>
                </a:r>
                <a:endParaRPr lang="en-US"/>
              </a:p>
            </p:txBody>
          </p:sp>
          <p:sp>
            <p:nvSpPr>
              <p:cNvPr id="16416" name="Rectangle 32"/>
              <p:cNvSpPr>
                <a:spLocks noChangeArrowheads="1"/>
              </p:cNvSpPr>
              <p:nvPr/>
            </p:nvSpPr>
            <p:spPr bwMode="auto">
              <a:xfrm>
                <a:off x="628" y="4854"/>
                <a:ext cx="739" cy="286"/>
              </a:xfrm>
              <a:prstGeom prst="rect">
                <a:avLst/>
              </a:prstGeom>
              <a:solidFill>
                <a:srgbClr val="FFFF00"/>
              </a:solidFill>
              <a:ln w="12700">
                <a:solidFill>
                  <a:srgbClr val="000000"/>
                </a:solidFill>
                <a:miter lim="800000"/>
                <a:headEnd/>
                <a:tailEnd/>
              </a:ln>
            </p:spPr>
            <p:txBody>
              <a:bodyPr>
                <a:prstTxWarp prst="textNoShape">
                  <a:avLst/>
                </a:prstTxWarp>
              </a:bodyPr>
              <a:lstStyle/>
              <a:p>
                <a:endParaRPr lang="en-US"/>
              </a:p>
            </p:txBody>
          </p:sp>
          <p:sp>
            <p:nvSpPr>
              <p:cNvPr id="16417" name="Rectangle 33"/>
              <p:cNvSpPr>
                <a:spLocks noChangeArrowheads="1"/>
              </p:cNvSpPr>
              <p:nvPr/>
            </p:nvSpPr>
            <p:spPr bwMode="auto">
              <a:xfrm>
                <a:off x="767" y="4908"/>
                <a:ext cx="385" cy="167"/>
              </a:xfrm>
              <a:prstGeom prst="rect">
                <a:avLst/>
              </a:prstGeom>
              <a:noFill/>
              <a:ln w="9525">
                <a:noFill/>
                <a:miter lim="800000"/>
                <a:headEnd/>
                <a:tailEnd/>
              </a:ln>
            </p:spPr>
            <p:txBody>
              <a:bodyPr wrap="none" lIns="0" tIns="0" rIns="0" bIns="0">
                <a:prstTxWarp prst="textNoShape">
                  <a:avLst/>
                </a:prstTxWarp>
                <a:spAutoFit/>
              </a:bodyPr>
              <a:lstStyle/>
              <a:p>
                <a:r>
                  <a:rPr lang="en-US" sz="1300">
                    <a:solidFill>
                      <a:srgbClr val="000000"/>
                    </a:solidFill>
                    <a:latin typeface="B Helvetica Bold" charset="0"/>
                  </a:rPr>
                  <a:t>ACCOUNT</a:t>
                </a:r>
                <a:endParaRPr lang="en-US"/>
              </a:p>
            </p:txBody>
          </p:sp>
          <p:sp>
            <p:nvSpPr>
              <p:cNvPr id="16418" name="Freeform 34"/>
              <p:cNvSpPr>
                <a:spLocks/>
              </p:cNvSpPr>
              <p:nvPr/>
            </p:nvSpPr>
            <p:spPr bwMode="auto">
              <a:xfrm>
                <a:off x="691" y="4228"/>
                <a:ext cx="605" cy="294"/>
              </a:xfrm>
              <a:custGeom>
                <a:avLst/>
                <a:gdLst/>
                <a:ahLst/>
                <a:cxnLst>
                  <a:cxn ang="0">
                    <a:pos x="303" y="0"/>
                  </a:cxn>
                  <a:cxn ang="0">
                    <a:pos x="0" y="151"/>
                  </a:cxn>
                  <a:cxn ang="0">
                    <a:pos x="0" y="151"/>
                  </a:cxn>
                  <a:cxn ang="0">
                    <a:pos x="286" y="294"/>
                  </a:cxn>
                  <a:cxn ang="0">
                    <a:pos x="286" y="294"/>
                  </a:cxn>
                  <a:cxn ang="0">
                    <a:pos x="605" y="143"/>
                  </a:cxn>
                  <a:cxn ang="0">
                    <a:pos x="596" y="143"/>
                  </a:cxn>
                  <a:cxn ang="0">
                    <a:pos x="303" y="0"/>
                  </a:cxn>
                </a:cxnLst>
                <a:rect l="0" t="0" r="r" b="b"/>
                <a:pathLst>
                  <a:path w="605" h="294">
                    <a:moveTo>
                      <a:pt x="303" y="0"/>
                    </a:moveTo>
                    <a:lnTo>
                      <a:pt x="0" y="151"/>
                    </a:lnTo>
                    <a:lnTo>
                      <a:pt x="0" y="151"/>
                    </a:lnTo>
                    <a:lnTo>
                      <a:pt x="286" y="294"/>
                    </a:lnTo>
                    <a:lnTo>
                      <a:pt x="286" y="294"/>
                    </a:lnTo>
                    <a:lnTo>
                      <a:pt x="605" y="143"/>
                    </a:lnTo>
                    <a:lnTo>
                      <a:pt x="596" y="143"/>
                    </a:lnTo>
                    <a:lnTo>
                      <a:pt x="303" y="0"/>
                    </a:lnTo>
                    <a:close/>
                  </a:path>
                </a:pathLst>
              </a:custGeom>
              <a:solidFill>
                <a:srgbClr val="FFFFFF"/>
              </a:solidFill>
              <a:ln w="12700">
                <a:solidFill>
                  <a:srgbClr val="000000"/>
                </a:solidFill>
                <a:prstDash val="solid"/>
                <a:round/>
                <a:headEnd/>
                <a:tailEnd/>
              </a:ln>
            </p:spPr>
            <p:txBody>
              <a:bodyPr>
                <a:prstTxWarp prst="textNoShape">
                  <a:avLst/>
                </a:prstTxWarp>
              </a:bodyPr>
              <a:lstStyle/>
              <a:p>
                <a:endParaRPr lang="en-US"/>
              </a:p>
            </p:txBody>
          </p:sp>
          <p:sp>
            <p:nvSpPr>
              <p:cNvPr id="16419" name="Freeform 35"/>
              <p:cNvSpPr>
                <a:spLocks/>
              </p:cNvSpPr>
              <p:nvPr/>
            </p:nvSpPr>
            <p:spPr bwMode="auto">
              <a:xfrm>
                <a:off x="691" y="4228"/>
                <a:ext cx="605" cy="294"/>
              </a:xfrm>
              <a:custGeom>
                <a:avLst/>
                <a:gdLst/>
                <a:ahLst/>
                <a:cxnLst>
                  <a:cxn ang="0">
                    <a:pos x="303" y="0"/>
                  </a:cxn>
                  <a:cxn ang="0">
                    <a:pos x="0" y="151"/>
                  </a:cxn>
                  <a:cxn ang="0">
                    <a:pos x="286" y="294"/>
                  </a:cxn>
                  <a:cxn ang="0">
                    <a:pos x="605" y="143"/>
                  </a:cxn>
                  <a:cxn ang="0">
                    <a:pos x="596" y="143"/>
                  </a:cxn>
                  <a:cxn ang="0">
                    <a:pos x="303" y="0"/>
                  </a:cxn>
                </a:cxnLst>
                <a:rect l="0" t="0" r="r" b="b"/>
                <a:pathLst>
                  <a:path w="605" h="294">
                    <a:moveTo>
                      <a:pt x="303" y="0"/>
                    </a:moveTo>
                    <a:lnTo>
                      <a:pt x="0" y="151"/>
                    </a:lnTo>
                    <a:lnTo>
                      <a:pt x="286" y="294"/>
                    </a:lnTo>
                    <a:lnTo>
                      <a:pt x="605" y="143"/>
                    </a:lnTo>
                    <a:lnTo>
                      <a:pt x="596" y="143"/>
                    </a:lnTo>
                    <a:lnTo>
                      <a:pt x="303" y="0"/>
                    </a:lnTo>
                    <a:close/>
                  </a:path>
                </a:pathLst>
              </a:custGeom>
              <a:solidFill>
                <a:srgbClr val="FFFF00"/>
              </a:solidFill>
              <a:ln w="12700">
                <a:solidFill>
                  <a:srgbClr val="000000"/>
                </a:solidFill>
                <a:prstDash val="solid"/>
                <a:round/>
                <a:headEnd/>
                <a:tailEnd/>
              </a:ln>
            </p:spPr>
            <p:txBody>
              <a:bodyPr>
                <a:prstTxWarp prst="textNoShape">
                  <a:avLst/>
                </a:prstTxWarp>
              </a:bodyPr>
              <a:lstStyle/>
              <a:p>
                <a:endParaRPr lang="en-US"/>
              </a:p>
            </p:txBody>
          </p:sp>
          <p:sp>
            <p:nvSpPr>
              <p:cNvPr id="16420" name="Rectangle 36"/>
              <p:cNvSpPr>
                <a:spLocks noChangeArrowheads="1"/>
              </p:cNvSpPr>
              <p:nvPr/>
            </p:nvSpPr>
            <p:spPr bwMode="auto">
              <a:xfrm>
                <a:off x="913" y="4303"/>
                <a:ext cx="127" cy="168"/>
              </a:xfrm>
              <a:prstGeom prst="rect">
                <a:avLst/>
              </a:prstGeom>
              <a:noFill/>
              <a:ln w="9525">
                <a:noFill/>
                <a:miter lim="800000"/>
                <a:headEnd/>
                <a:tailEnd/>
              </a:ln>
            </p:spPr>
            <p:txBody>
              <a:bodyPr wrap="none" lIns="0" tIns="0" rIns="0" bIns="0">
                <a:prstTxWarp prst="textNoShape">
                  <a:avLst/>
                </a:prstTxWarp>
                <a:spAutoFit/>
              </a:bodyPr>
              <a:lstStyle/>
              <a:p>
                <a:r>
                  <a:rPr lang="en-US" sz="1300" dirty="0">
                    <a:solidFill>
                      <a:srgbClr val="000000"/>
                    </a:solidFill>
                    <a:latin typeface="B Helvetica Bold" charset="0"/>
                  </a:rPr>
                  <a:t>has</a:t>
                </a:r>
                <a:endParaRPr lang="en-US" dirty="0"/>
              </a:p>
            </p:txBody>
          </p:sp>
          <p:sp>
            <p:nvSpPr>
              <p:cNvPr id="16421" name="Line 37"/>
              <p:cNvSpPr>
                <a:spLocks noChangeShapeType="1"/>
              </p:cNvSpPr>
              <p:nvPr/>
            </p:nvSpPr>
            <p:spPr bwMode="auto">
              <a:xfrm>
                <a:off x="994" y="3925"/>
                <a:ext cx="1" cy="286"/>
              </a:xfrm>
              <a:prstGeom prst="line">
                <a:avLst/>
              </a:prstGeom>
              <a:noFill/>
              <a:ln w="12700">
                <a:solidFill>
                  <a:srgbClr val="000000"/>
                </a:solidFill>
                <a:round/>
                <a:headEnd/>
                <a:tailEnd/>
              </a:ln>
            </p:spPr>
            <p:txBody>
              <a:bodyPr>
                <a:prstTxWarp prst="textNoShape">
                  <a:avLst/>
                </a:prstTxWarp>
              </a:bodyPr>
              <a:lstStyle/>
              <a:p>
                <a:endParaRPr lang="en-US"/>
              </a:p>
            </p:txBody>
          </p:sp>
          <p:sp>
            <p:nvSpPr>
              <p:cNvPr id="16422" name="Line 38"/>
              <p:cNvSpPr>
                <a:spLocks noChangeShapeType="1"/>
              </p:cNvSpPr>
              <p:nvPr/>
            </p:nvSpPr>
            <p:spPr bwMode="auto">
              <a:xfrm>
                <a:off x="977" y="4514"/>
                <a:ext cx="1" cy="327"/>
              </a:xfrm>
              <a:prstGeom prst="line">
                <a:avLst/>
              </a:prstGeom>
              <a:noFill/>
              <a:ln w="12700">
                <a:solidFill>
                  <a:srgbClr val="000000"/>
                </a:solidFill>
                <a:round/>
                <a:headEnd/>
                <a:tailEnd/>
              </a:ln>
            </p:spPr>
            <p:txBody>
              <a:bodyPr>
                <a:prstTxWarp prst="textNoShape">
                  <a:avLst/>
                </a:prstTxWarp>
              </a:bodyPr>
              <a:lstStyle/>
              <a:p>
                <a:endParaRPr lang="en-US"/>
              </a:p>
            </p:txBody>
          </p:sp>
          <p:sp>
            <p:nvSpPr>
              <p:cNvPr id="16423" name="Rectangle 39"/>
              <p:cNvSpPr>
                <a:spLocks noChangeArrowheads="1"/>
              </p:cNvSpPr>
              <p:nvPr/>
            </p:nvSpPr>
            <p:spPr bwMode="auto">
              <a:xfrm>
                <a:off x="909" y="3984"/>
                <a:ext cx="1" cy="256"/>
              </a:xfrm>
              <a:prstGeom prst="rect">
                <a:avLst/>
              </a:prstGeom>
              <a:noFill/>
              <a:ln w="9525">
                <a:noFill/>
                <a:miter lim="800000"/>
                <a:headEnd/>
                <a:tailEnd/>
              </a:ln>
            </p:spPr>
            <p:txBody>
              <a:bodyPr wrap="none" lIns="0" tIns="0" rIns="0" bIns="0">
                <a:prstTxWarp prst="textNoShape">
                  <a:avLst/>
                </a:prstTxWarp>
                <a:spAutoFit/>
              </a:bodyPr>
              <a:lstStyle/>
              <a:p>
                <a:endParaRPr lang="en-GB"/>
              </a:p>
            </p:txBody>
          </p:sp>
          <p:sp>
            <p:nvSpPr>
              <p:cNvPr id="16424" name="Rectangle 40"/>
              <p:cNvSpPr>
                <a:spLocks noChangeArrowheads="1"/>
              </p:cNvSpPr>
              <p:nvPr/>
            </p:nvSpPr>
            <p:spPr bwMode="auto">
              <a:xfrm>
                <a:off x="892" y="4607"/>
                <a:ext cx="1" cy="256"/>
              </a:xfrm>
              <a:prstGeom prst="rect">
                <a:avLst/>
              </a:prstGeom>
              <a:noFill/>
              <a:ln w="9525">
                <a:noFill/>
                <a:miter lim="800000"/>
                <a:headEnd/>
                <a:tailEnd/>
              </a:ln>
            </p:spPr>
            <p:txBody>
              <a:bodyPr wrap="none" lIns="0" tIns="0" rIns="0" bIns="0">
                <a:prstTxWarp prst="textNoShape">
                  <a:avLst/>
                </a:prstTxWarp>
                <a:spAutoFit/>
              </a:bodyPr>
              <a:lstStyle/>
              <a:p>
                <a:endParaRPr lang="en-GB"/>
              </a:p>
            </p:txBody>
          </p:sp>
        </p:grpSp>
        <p:sp>
          <p:nvSpPr>
            <p:cNvPr id="16426" name="Rectangle 42"/>
            <p:cNvSpPr>
              <a:spLocks noChangeArrowheads="1"/>
            </p:cNvSpPr>
            <p:nvPr/>
          </p:nvSpPr>
          <p:spPr bwMode="auto">
            <a:xfrm>
              <a:off x="2879" y="4845"/>
              <a:ext cx="739" cy="286"/>
            </a:xfrm>
            <a:prstGeom prst="rect">
              <a:avLst/>
            </a:prstGeom>
            <a:solidFill>
              <a:srgbClr val="FFFF00"/>
            </a:solidFill>
            <a:ln w="12700">
              <a:solidFill>
                <a:srgbClr val="000000"/>
              </a:solidFill>
              <a:miter lim="800000"/>
              <a:headEnd/>
              <a:tailEnd/>
            </a:ln>
          </p:spPr>
          <p:txBody>
            <a:bodyPr>
              <a:prstTxWarp prst="textNoShape">
                <a:avLst/>
              </a:prstTxWarp>
            </a:bodyPr>
            <a:lstStyle/>
            <a:p>
              <a:endParaRPr lang="en-US"/>
            </a:p>
          </p:txBody>
        </p:sp>
        <p:sp>
          <p:nvSpPr>
            <p:cNvPr id="16427" name="Rectangle 43"/>
            <p:cNvSpPr>
              <a:spLocks noChangeArrowheads="1"/>
            </p:cNvSpPr>
            <p:nvPr/>
          </p:nvSpPr>
          <p:spPr bwMode="auto">
            <a:xfrm>
              <a:off x="3110" y="4925"/>
              <a:ext cx="211" cy="167"/>
            </a:xfrm>
            <a:prstGeom prst="rect">
              <a:avLst/>
            </a:prstGeom>
            <a:noFill/>
            <a:ln w="9525">
              <a:noFill/>
              <a:miter lim="800000"/>
              <a:headEnd/>
              <a:tailEnd/>
            </a:ln>
          </p:spPr>
          <p:txBody>
            <a:bodyPr wrap="none" lIns="0" tIns="0" rIns="0" bIns="0">
              <a:prstTxWarp prst="textNoShape">
                <a:avLst/>
              </a:prstTxWarp>
              <a:spAutoFit/>
            </a:bodyPr>
            <a:lstStyle/>
            <a:p>
              <a:r>
                <a:rPr lang="en-US" sz="1300">
                  <a:solidFill>
                    <a:srgbClr val="000000"/>
                  </a:solidFill>
                  <a:latin typeface="B Helvetica Bold" charset="0"/>
                </a:rPr>
                <a:t>BANK</a:t>
              </a:r>
              <a:endParaRPr lang="en-US"/>
            </a:p>
          </p:txBody>
        </p:sp>
        <p:grpSp>
          <p:nvGrpSpPr>
            <p:cNvPr id="16431" name="Group 47"/>
            <p:cNvGrpSpPr>
              <a:grpSpLocks/>
            </p:cNvGrpSpPr>
            <p:nvPr/>
          </p:nvGrpSpPr>
          <p:grpSpPr bwMode="auto">
            <a:xfrm>
              <a:off x="1808" y="4841"/>
              <a:ext cx="605" cy="294"/>
              <a:chOff x="1808" y="4841"/>
              <a:chExt cx="605" cy="294"/>
            </a:xfrm>
          </p:grpSpPr>
          <p:sp>
            <p:nvSpPr>
              <p:cNvPr id="16428" name="Freeform 44"/>
              <p:cNvSpPr>
                <a:spLocks/>
              </p:cNvSpPr>
              <p:nvPr/>
            </p:nvSpPr>
            <p:spPr bwMode="auto">
              <a:xfrm>
                <a:off x="1808" y="4841"/>
                <a:ext cx="605" cy="294"/>
              </a:xfrm>
              <a:custGeom>
                <a:avLst/>
                <a:gdLst/>
                <a:ahLst/>
                <a:cxnLst>
                  <a:cxn ang="0">
                    <a:pos x="302" y="0"/>
                  </a:cxn>
                  <a:cxn ang="0">
                    <a:pos x="0" y="151"/>
                  </a:cxn>
                  <a:cxn ang="0">
                    <a:pos x="0" y="151"/>
                  </a:cxn>
                  <a:cxn ang="0">
                    <a:pos x="286" y="294"/>
                  </a:cxn>
                  <a:cxn ang="0">
                    <a:pos x="286" y="294"/>
                  </a:cxn>
                  <a:cxn ang="0">
                    <a:pos x="605" y="143"/>
                  </a:cxn>
                  <a:cxn ang="0">
                    <a:pos x="596" y="143"/>
                  </a:cxn>
                  <a:cxn ang="0">
                    <a:pos x="302" y="0"/>
                  </a:cxn>
                </a:cxnLst>
                <a:rect l="0" t="0" r="r" b="b"/>
                <a:pathLst>
                  <a:path w="605" h="294">
                    <a:moveTo>
                      <a:pt x="302" y="0"/>
                    </a:moveTo>
                    <a:lnTo>
                      <a:pt x="0" y="151"/>
                    </a:lnTo>
                    <a:lnTo>
                      <a:pt x="0" y="151"/>
                    </a:lnTo>
                    <a:lnTo>
                      <a:pt x="286" y="294"/>
                    </a:lnTo>
                    <a:lnTo>
                      <a:pt x="286" y="294"/>
                    </a:lnTo>
                    <a:lnTo>
                      <a:pt x="605" y="143"/>
                    </a:lnTo>
                    <a:lnTo>
                      <a:pt x="596" y="143"/>
                    </a:lnTo>
                    <a:lnTo>
                      <a:pt x="302" y="0"/>
                    </a:lnTo>
                    <a:close/>
                  </a:path>
                </a:pathLst>
              </a:custGeom>
              <a:solidFill>
                <a:srgbClr val="FFFF00"/>
              </a:solidFill>
              <a:ln w="12700">
                <a:solidFill>
                  <a:srgbClr val="000000"/>
                </a:solidFill>
                <a:prstDash val="solid"/>
                <a:round/>
                <a:headEnd/>
                <a:tailEnd/>
              </a:ln>
            </p:spPr>
            <p:txBody>
              <a:bodyPr>
                <a:prstTxWarp prst="textNoShape">
                  <a:avLst/>
                </a:prstTxWarp>
              </a:bodyPr>
              <a:lstStyle/>
              <a:p>
                <a:endParaRPr lang="en-US"/>
              </a:p>
            </p:txBody>
          </p:sp>
          <p:sp>
            <p:nvSpPr>
              <p:cNvPr id="16429" name="Freeform 45"/>
              <p:cNvSpPr>
                <a:spLocks/>
              </p:cNvSpPr>
              <p:nvPr/>
            </p:nvSpPr>
            <p:spPr bwMode="auto">
              <a:xfrm>
                <a:off x="1808" y="4841"/>
                <a:ext cx="605" cy="294"/>
              </a:xfrm>
              <a:custGeom>
                <a:avLst/>
                <a:gdLst/>
                <a:ahLst/>
                <a:cxnLst>
                  <a:cxn ang="0">
                    <a:pos x="302" y="0"/>
                  </a:cxn>
                  <a:cxn ang="0">
                    <a:pos x="0" y="151"/>
                  </a:cxn>
                  <a:cxn ang="0">
                    <a:pos x="286" y="294"/>
                  </a:cxn>
                  <a:cxn ang="0">
                    <a:pos x="605" y="143"/>
                  </a:cxn>
                  <a:cxn ang="0">
                    <a:pos x="596" y="143"/>
                  </a:cxn>
                  <a:cxn ang="0">
                    <a:pos x="302" y="0"/>
                  </a:cxn>
                </a:cxnLst>
                <a:rect l="0" t="0" r="r" b="b"/>
                <a:pathLst>
                  <a:path w="605" h="294">
                    <a:moveTo>
                      <a:pt x="302" y="0"/>
                    </a:moveTo>
                    <a:lnTo>
                      <a:pt x="0" y="151"/>
                    </a:lnTo>
                    <a:lnTo>
                      <a:pt x="286" y="294"/>
                    </a:lnTo>
                    <a:lnTo>
                      <a:pt x="605" y="143"/>
                    </a:lnTo>
                    <a:lnTo>
                      <a:pt x="596" y="143"/>
                    </a:lnTo>
                    <a:lnTo>
                      <a:pt x="302" y="0"/>
                    </a:lnTo>
                    <a:close/>
                  </a:path>
                </a:pathLst>
              </a:custGeom>
              <a:noFill/>
              <a:ln w="12700">
                <a:solidFill>
                  <a:srgbClr val="000000"/>
                </a:solidFill>
                <a:prstDash val="solid"/>
                <a:round/>
                <a:headEnd/>
                <a:tailEnd/>
              </a:ln>
            </p:spPr>
            <p:txBody>
              <a:bodyPr>
                <a:prstTxWarp prst="textNoShape">
                  <a:avLst/>
                </a:prstTxWarp>
              </a:bodyPr>
              <a:lstStyle/>
              <a:p>
                <a:endParaRPr lang="en-US"/>
              </a:p>
            </p:txBody>
          </p:sp>
          <p:sp>
            <p:nvSpPr>
              <p:cNvPr id="16430" name="Rectangle 46"/>
              <p:cNvSpPr>
                <a:spLocks noChangeArrowheads="1"/>
              </p:cNvSpPr>
              <p:nvPr/>
            </p:nvSpPr>
            <p:spPr bwMode="auto">
              <a:xfrm>
                <a:off x="1970" y="4896"/>
                <a:ext cx="276" cy="168"/>
              </a:xfrm>
              <a:prstGeom prst="rect">
                <a:avLst/>
              </a:prstGeom>
              <a:noFill/>
              <a:ln w="9525">
                <a:noFill/>
                <a:miter lim="800000"/>
                <a:headEnd/>
                <a:tailEnd/>
              </a:ln>
            </p:spPr>
            <p:txBody>
              <a:bodyPr wrap="none" lIns="0" tIns="0" rIns="0" bIns="0">
                <a:prstTxWarp prst="textNoShape">
                  <a:avLst/>
                </a:prstTxWarp>
                <a:spAutoFit/>
              </a:bodyPr>
              <a:lstStyle/>
              <a:p>
                <a:r>
                  <a:rPr lang="en-US" sz="1300" dirty="0">
                    <a:solidFill>
                      <a:srgbClr val="000000"/>
                    </a:solidFill>
                    <a:latin typeface="B Helvetica Bold" charset="0"/>
                  </a:rPr>
                  <a:t>handles</a:t>
                </a:r>
                <a:endParaRPr lang="en-US" dirty="0"/>
              </a:p>
            </p:txBody>
          </p:sp>
        </p:grpSp>
        <p:sp>
          <p:nvSpPr>
            <p:cNvPr id="16432" name="Line 48"/>
            <p:cNvSpPr>
              <a:spLocks noChangeShapeType="1"/>
            </p:cNvSpPr>
            <p:nvPr/>
          </p:nvSpPr>
          <p:spPr bwMode="auto">
            <a:xfrm flipH="1">
              <a:off x="2413" y="4984"/>
              <a:ext cx="453" cy="1"/>
            </a:xfrm>
            <a:prstGeom prst="line">
              <a:avLst/>
            </a:prstGeom>
            <a:noFill/>
            <a:ln w="12700">
              <a:solidFill>
                <a:srgbClr val="000000"/>
              </a:solidFill>
              <a:round/>
              <a:headEnd/>
              <a:tailEnd/>
            </a:ln>
          </p:spPr>
          <p:txBody>
            <a:bodyPr>
              <a:prstTxWarp prst="textNoShape">
                <a:avLst/>
              </a:prstTxWarp>
            </a:bodyPr>
            <a:lstStyle/>
            <a:p>
              <a:endParaRPr lang="en-US"/>
            </a:p>
          </p:txBody>
        </p:sp>
        <p:sp>
          <p:nvSpPr>
            <p:cNvPr id="16433" name="Line 49"/>
            <p:cNvSpPr>
              <a:spLocks noChangeShapeType="1"/>
            </p:cNvSpPr>
            <p:nvPr/>
          </p:nvSpPr>
          <p:spPr bwMode="auto">
            <a:xfrm flipH="1">
              <a:off x="1363" y="4992"/>
              <a:ext cx="445" cy="1"/>
            </a:xfrm>
            <a:prstGeom prst="line">
              <a:avLst/>
            </a:prstGeom>
            <a:noFill/>
            <a:ln w="12700">
              <a:solidFill>
                <a:srgbClr val="000000"/>
              </a:solidFill>
              <a:round/>
              <a:headEnd/>
              <a:tailEnd/>
            </a:ln>
          </p:spPr>
          <p:txBody>
            <a:bodyPr>
              <a:prstTxWarp prst="textNoShape">
                <a:avLst/>
              </a:prstTxWarp>
            </a:bodyPr>
            <a:lstStyle/>
            <a:p>
              <a:endParaRPr lang="en-US"/>
            </a:p>
          </p:txBody>
        </p:sp>
        <p:sp>
          <p:nvSpPr>
            <p:cNvPr id="16434" name="Rectangle 50"/>
            <p:cNvSpPr>
              <a:spLocks noChangeArrowheads="1"/>
            </p:cNvSpPr>
            <p:nvPr/>
          </p:nvSpPr>
          <p:spPr bwMode="auto">
            <a:xfrm>
              <a:off x="2640" y="4841"/>
              <a:ext cx="1" cy="256"/>
            </a:xfrm>
            <a:prstGeom prst="rect">
              <a:avLst/>
            </a:prstGeom>
            <a:noFill/>
            <a:ln w="9525">
              <a:noFill/>
              <a:miter lim="800000"/>
              <a:headEnd/>
              <a:tailEnd/>
            </a:ln>
          </p:spPr>
          <p:txBody>
            <a:bodyPr wrap="none" lIns="0" tIns="0" rIns="0" bIns="0">
              <a:prstTxWarp prst="textNoShape">
                <a:avLst/>
              </a:prstTxWarp>
              <a:spAutoFit/>
            </a:bodyPr>
            <a:lstStyle/>
            <a:p>
              <a:endParaRPr lang="en-GB"/>
            </a:p>
          </p:txBody>
        </p:sp>
        <p:sp>
          <p:nvSpPr>
            <p:cNvPr id="16435" name="Rectangle 51"/>
            <p:cNvSpPr>
              <a:spLocks noChangeArrowheads="1"/>
            </p:cNvSpPr>
            <p:nvPr/>
          </p:nvSpPr>
          <p:spPr bwMode="auto">
            <a:xfrm>
              <a:off x="1597" y="4859"/>
              <a:ext cx="1" cy="256"/>
            </a:xfrm>
            <a:prstGeom prst="rect">
              <a:avLst/>
            </a:prstGeom>
            <a:noFill/>
            <a:ln w="9525">
              <a:noFill/>
              <a:miter lim="800000"/>
              <a:headEnd/>
              <a:tailEnd/>
            </a:ln>
          </p:spPr>
          <p:txBody>
            <a:bodyPr wrap="none" lIns="0" tIns="0" rIns="0" bIns="0">
              <a:prstTxWarp prst="textNoShape">
                <a:avLst/>
              </a:prstTxWarp>
              <a:spAutoFit/>
            </a:bodyPr>
            <a:lstStyle/>
            <a:p>
              <a:endParaRPr lang="en-GB"/>
            </a:p>
          </p:txBody>
        </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419100" y="0"/>
            <a:ext cx="7848600" cy="1066800"/>
          </a:xfrm>
        </p:spPr>
        <p:txBody>
          <a:bodyPr/>
          <a:lstStyle/>
          <a:p>
            <a:r>
              <a:rPr lang="en-US" dirty="0"/>
              <a:t>Cardinality constraints</a:t>
            </a:r>
          </a:p>
        </p:txBody>
      </p:sp>
      <p:sp>
        <p:nvSpPr>
          <p:cNvPr id="50179" name="Rectangle 3"/>
          <p:cNvSpPr>
            <a:spLocks noGrp="1" noChangeArrowheads="1"/>
          </p:cNvSpPr>
          <p:nvPr>
            <p:ph idx="1"/>
          </p:nvPr>
        </p:nvSpPr>
        <p:spPr>
          <a:xfrm>
            <a:off x="165100" y="1282700"/>
            <a:ext cx="6446917" cy="3581400"/>
          </a:xfrm>
        </p:spPr>
        <p:txBody>
          <a:bodyPr/>
          <a:lstStyle/>
          <a:p>
            <a:r>
              <a:rPr lang="en-US" dirty="0"/>
              <a:t>A relationship is a mapping between members of two sets:</a:t>
            </a:r>
          </a:p>
          <a:p>
            <a:pPr lvl="1"/>
            <a:r>
              <a:rPr lang="en-US" dirty="0"/>
              <a:t>Correspondence </a:t>
            </a:r>
            <a:r>
              <a:rPr lang="en-GB" dirty="0"/>
              <a:t>(</a:t>
            </a:r>
            <a:r>
              <a:rPr lang="en-US" dirty="0"/>
              <a:t>1:1</a:t>
            </a:r>
            <a:r>
              <a:rPr lang="en-GB" dirty="0"/>
              <a:t>)</a:t>
            </a:r>
            <a:endParaRPr lang="en-US" dirty="0"/>
          </a:p>
          <a:p>
            <a:pPr lvl="1"/>
            <a:r>
              <a:rPr lang="en-US" dirty="0"/>
              <a:t>Connection </a:t>
            </a:r>
            <a:r>
              <a:rPr lang="en-GB" dirty="0"/>
              <a:t>(</a:t>
            </a:r>
            <a:r>
              <a:rPr lang="en-US" dirty="0"/>
              <a:t>1:N</a:t>
            </a:r>
            <a:r>
              <a:rPr lang="en-GB" dirty="0"/>
              <a:t>)</a:t>
            </a:r>
            <a:endParaRPr lang="en-US" dirty="0"/>
          </a:p>
          <a:p>
            <a:pPr lvl="1"/>
            <a:r>
              <a:rPr lang="en-US" dirty="0"/>
              <a:t>Functional mapping </a:t>
            </a:r>
            <a:r>
              <a:rPr lang="en-GB" dirty="0"/>
              <a:t>(</a:t>
            </a:r>
            <a:r>
              <a:rPr lang="en-US" dirty="0"/>
              <a:t>N:1</a:t>
            </a:r>
            <a:r>
              <a:rPr lang="en-GB" dirty="0"/>
              <a:t>)</a:t>
            </a:r>
            <a:endParaRPr lang="en-US" dirty="0"/>
          </a:p>
          <a:p>
            <a:pPr lvl="1"/>
            <a:r>
              <a:rPr lang="en-US" dirty="0"/>
              <a:t>Many-to-many connection </a:t>
            </a:r>
            <a:r>
              <a:rPr lang="en-GB" dirty="0"/>
              <a:t>(</a:t>
            </a:r>
            <a:r>
              <a:rPr lang="en-US" dirty="0"/>
              <a:t>M:N</a:t>
            </a:r>
            <a:r>
              <a:rPr lang="en-GB" dirty="0"/>
              <a:t>)</a:t>
            </a:r>
          </a:p>
          <a:p>
            <a:r>
              <a:rPr lang="en-US" dirty="0"/>
              <a:t>Known as cardinality constraints.</a:t>
            </a:r>
          </a:p>
        </p:txBody>
      </p:sp>
      <p:grpSp>
        <p:nvGrpSpPr>
          <p:cNvPr id="50180" name="Group 4"/>
          <p:cNvGrpSpPr>
            <a:grpSpLocks/>
          </p:cNvGrpSpPr>
          <p:nvPr/>
        </p:nvGrpSpPr>
        <p:grpSpPr bwMode="auto">
          <a:xfrm>
            <a:off x="7297739" y="249238"/>
            <a:ext cx="1623820" cy="1554162"/>
            <a:chOff x="3033" y="1174"/>
            <a:chExt cx="2424" cy="1765"/>
          </a:xfrm>
        </p:grpSpPr>
        <p:grpSp>
          <p:nvGrpSpPr>
            <p:cNvPr id="50181" name="Group 5"/>
            <p:cNvGrpSpPr>
              <a:grpSpLocks/>
            </p:cNvGrpSpPr>
            <p:nvPr/>
          </p:nvGrpSpPr>
          <p:grpSpPr bwMode="auto">
            <a:xfrm>
              <a:off x="3231" y="1561"/>
              <a:ext cx="1944" cy="141"/>
              <a:chOff x="3193" y="1637"/>
              <a:chExt cx="1944" cy="141"/>
            </a:xfrm>
          </p:grpSpPr>
          <p:sp>
            <p:nvSpPr>
              <p:cNvPr id="50182" name="Oval 6"/>
              <p:cNvSpPr>
                <a:spLocks noChangeArrowheads="1"/>
              </p:cNvSpPr>
              <p:nvPr/>
            </p:nvSpPr>
            <p:spPr bwMode="auto">
              <a:xfrm>
                <a:off x="3193" y="1637"/>
                <a:ext cx="128" cy="141"/>
              </a:xfrm>
              <a:prstGeom prst="ellipse">
                <a:avLst/>
              </a:prstGeom>
              <a:solidFill>
                <a:srgbClr val="FFFFFF"/>
              </a:solidFill>
              <a:ln w="12700">
                <a:solidFill>
                  <a:srgbClr val="000000"/>
                </a:solidFill>
                <a:round/>
                <a:headEnd/>
                <a:tailEnd/>
              </a:ln>
            </p:spPr>
            <p:txBody>
              <a:bodyPr>
                <a:prstTxWarp prst="textNoShape">
                  <a:avLst/>
                </a:prstTxWarp>
              </a:bodyPr>
              <a:lstStyle/>
              <a:p>
                <a:endParaRPr lang="en-US"/>
              </a:p>
            </p:txBody>
          </p:sp>
          <p:sp>
            <p:nvSpPr>
              <p:cNvPr id="50183" name="Oval 7"/>
              <p:cNvSpPr>
                <a:spLocks noChangeArrowheads="1"/>
              </p:cNvSpPr>
              <p:nvPr/>
            </p:nvSpPr>
            <p:spPr bwMode="auto">
              <a:xfrm>
                <a:off x="5001" y="1637"/>
                <a:ext cx="136" cy="141"/>
              </a:xfrm>
              <a:prstGeom prst="ellipse">
                <a:avLst/>
              </a:prstGeom>
              <a:solidFill>
                <a:srgbClr val="FFFFFF"/>
              </a:solidFill>
              <a:ln w="12700">
                <a:solidFill>
                  <a:srgbClr val="000000"/>
                </a:solidFill>
                <a:round/>
                <a:headEnd/>
                <a:tailEnd/>
              </a:ln>
            </p:spPr>
            <p:txBody>
              <a:bodyPr>
                <a:prstTxWarp prst="textNoShape">
                  <a:avLst/>
                </a:prstTxWarp>
              </a:bodyPr>
              <a:lstStyle/>
              <a:p>
                <a:endParaRPr lang="en-US"/>
              </a:p>
            </p:txBody>
          </p:sp>
          <p:sp>
            <p:nvSpPr>
              <p:cNvPr id="50184" name="Line 8"/>
              <p:cNvSpPr>
                <a:spLocks noChangeShapeType="1"/>
              </p:cNvSpPr>
              <p:nvPr/>
            </p:nvSpPr>
            <p:spPr bwMode="auto">
              <a:xfrm flipH="1">
                <a:off x="3325" y="1724"/>
                <a:ext cx="1672" cy="1"/>
              </a:xfrm>
              <a:prstGeom prst="line">
                <a:avLst/>
              </a:prstGeom>
              <a:noFill/>
              <a:ln w="12700">
                <a:solidFill>
                  <a:srgbClr val="000000"/>
                </a:solidFill>
                <a:round/>
                <a:headEnd/>
                <a:tailEnd/>
              </a:ln>
            </p:spPr>
            <p:txBody>
              <a:bodyPr>
                <a:prstTxWarp prst="textNoShape">
                  <a:avLst/>
                </a:prstTxWarp>
              </a:bodyPr>
              <a:lstStyle/>
              <a:p>
                <a:endParaRPr lang="en-US"/>
              </a:p>
            </p:txBody>
          </p:sp>
        </p:grpSp>
        <p:grpSp>
          <p:nvGrpSpPr>
            <p:cNvPr id="50185" name="Group 9"/>
            <p:cNvGrpSpPr>
              <a:grpSpLocks/>
            </p:cNvGrpSpPr>
            <p:nvPr/>
          </p:nvGrpSpPr>
          <p:grpSpPr bwMode="auto">
            <a:xfrm>
              <a:off x="3236" y="1742"/>
              <a:ext cx="1944" cy="141"/>
              <a:chOff x="3193" y="1637"/>
              <a:chExt cx="1944" cy="141"/>
            </a:xfrm>
          </p:grpSpPr>
          <p:sp>
            <p:nvSpPr>
              <p:cNvPr id="50186" name="Oval 10"/>
              <p:cNvSpPr>
                <a:spLocks noChangeArrowheads="1"/>
              </p:cNvSpPr>
              <p:nvPr/>
            </p:nvSpPr>
            <p:spPr bwMode="auto">
              <a:xfrm>
                <a:off x="3193" y="1637"/>
                <a:ext cx="128" cy="141"/>
              </a:xfrm>
              <a:prstGeom prst="ellipse">
                <a:avLst/>
              </a:prstGeom>
              <a:solidFill>
                <a:srgbClr val="FFFFFF"/>
              </a:solidFill>
              <a:ln w="12700">
                <a:solidFill>
                  <a:srgbClr val="000000"/>
                </a:solidFill>
                <a:round/>
                <a:headEnd/>
                <a:tailEnd/>
              </a:ln>
            </p:spPr>
            <p:txBody>
              <a:bodyPr>
                <a:prstTxWarp prst="textNoShape">
                  <a:avLst/>
                </a:prstTxWarp>
              </a:bodyPr>
              <a:lstStyle/>
              <a:p>
                <a:endParaRPr lang="en-US"/>
              </a:p>
            </p:txBody>
          </p:sp>
          <p:sp>
            <p:nvSpPr>
              <p:cNvPr id="50187" name="Oval 11"/>
              <p:cNvSpPr>
                <a:spLocks noChangeArrowheads="1"/>
              </p:cNvSpPr>
              <p:nvPr/>
            </p:nvSpPr>
            <p:spPr bwMode="auto">
              <a:xfrm>
                <a:off x="5001" y="1637"/>
                <a:ext cx="136" cy="141"/>
              </a:xfrm>
              <a:prstGeom prst="ellipse">
                <a:avLst/>
              </a:prstGeom>
              <a:solidFill>
                <a:srgbClr val="FFFFFF"/>
              </a:solidFill>
              <a:ln w="12700">
                <a:solidFill>
                  <a:srgbClr val="000000"/>
                </a:solidFill>
                <a:round/>
                <a:headEnd/>
                <a:tailEnd/>
              </a:ln>
            </p:spPr>
            <p:txBody>
              <a:bodyPr>
                <a:prstTxWarp prst="textNoShape">
                  <a:avLst/>
                </a:prstTxWarp>
              </a:bodyPr>
              <a:lstStyle/>
              <a:p>
                <a:endParaRPr lang="en-US"/>
              </a:p>
            </p:txBody>
          </p:sp>
          <p:sp>
            <p:nvSpPr>
              <p:cNvPr id="50188" name="Line 12"/>
              <p:cNvSpPr>
                <a:spLocks noChangeShapeType="1"/>
              </p:cNvSpPr>
              <p:nvPr/>
            </p:nvSpPr>
            <p:spPr bwMode="auto">
              <a:xfrm flipH="1">
                <a:off x="3325" y="1724"/>
                <a:ext cx="1672" cy="1"/>
              </a:xfrm>
              <a:prstGeom prst="line">
                <a:avLst/>
              </a:prstGeom>
              <a:noFill/>
              <a:ln w="12700">
                <a:solidFill>
                  <a:srgbClr val="000000"/>
                </a:solidFill>
                <a:round/>
                <a:headEnd/>
                <a:tailEnd/>
              </a:ln>
            </p:spPr>
            <p:txBody>
              <a:bodyPr>
                <a:prstTxWarp prst="textNoShape">
                  <a:avLst/>
                </a:prstTxWarp>
              </a:bodyPr>
              <a:lstStyle/>
              <a:p>
                <a:endParaRPr lang="en-US"/>
              </a:p>
            </p:txBody>
          </p:sp>
        </p:grpSp>
        <p:grpSp>
          <p:nvGrpSpPr>
            <p:cNvPr id="50189" name="Group 13"/>
            <p:cNvGrpSpPr>
              <a:grpSpLocks/>
            </p:cNvGrpSpPr>
            <p:nvPr/>
          </p:nvGrpSpPr>
          <p:grpSpPr bwMode="auto">
            <a:xfrm>
              <a:off x="3241" y="1955"/>
              <a:ext cx="1944" cy="141"/>
              <a:chOff x="3193" y="1637"/>
              <a:chExt cx="1944" cy="141"/>
            </a:xfrm>
          </p:grpSpPr>
          <p:sp>
            <p:nvSpPr>
              <p:cNvPr id="50190" name="Oval 14"/>
              <p:cNvSpPr>
                <a:spLocks noChangeArrowheads="1"/>
              </p:cNvSpPr>
              <p:nvPr/>
            </p:nvSpPr>
            <p:spPr bwMode="auto">
              <a:xfrm>
                <a:off x="3193" y="1637"/>
                <a:ext cx="128" cy="141"/>
              </a:xfrm>
              <a:prstGeom prst="ellipse">
                <a:avLst/>
              </a:prstGeom>
              <a:solidFill>
                <a:srgbClr val="FFFFFF"/>
              </a:solidFill>
              <a:ln w="12700">
                <a:solidFill>
                  <a:srgbClr val="000000"/>
                </a:solidFill>
                <a:round/>
                <a:headEnd/>
                <a:tailEnd/>
              </a:ln>
            </p:spPr>
            <p:txBody>
              <a:bodyPr>
                <a:prstTxWarp prst="textNoShape">
                  <a:avLst/>
                </a:prstTxWarp>
              </a:bodyPr>
              <a:lstStyle/>
              <a:p>
                <a:endParaRPr lang="en-US"/>
              </a:p>
            </p:txBody>
          </p:sp>
          <p:sp>
            <p:nvSpPr>
              <p:cNvPr id="50191" name="Oval 15"/>
              <p:cNvSpPr>
                <a:spLocks noChangeArrowheads="1"/>
              </p:cNvSpPr>
              <p:nvPr/>
            </p:nvSpPr>
            <p:spPr bwMode="auto">
              <a:xfrm>
                <a:off x="5001" y="1637"/>
                <a:ext cx="136" cy="141"/>
              </a:xfrm>
              <a:prstGeom prst="ellipse">
                <a:avLst/>
              </a:prstGeom>
              <a:solidFill>
                <a:srgbClr val="FFFFFF"/>
              </a:solidFill>
              <a:ln w="12700">
                <a:solidFill>
                  <a:srgbClr val="000000"/>
                </a:solidFill>
                <a:round/>
                <a:headEnd/>
                <a:tailEnd/>
              </a:ln>
            </p:spPr>
            <p:txBody>
              <a:bodyPr>
                <a:prstTxWarp prst="textNoShape">
                  <a:avLst/>
                </a:prstTxWarp>
              </a:bodyPr>
              <a:lstStyle/>
              <a:p>
                <a:endParaRPr lang="en-US"/>
              </a:p>
            </p:txBody>
          </p:sp>
          <p:sp>
            <p:nvSpPr>
              <p:cNvPr id="50192" name="Line 16"/>
              <p:cNvSpPr>
                <a:spLocks noChangeShapeType="1"/>
              </p:cNvSpPr>
              <p:nvPr/>
            </p:nvSpPr>
            <p:spPr bwMode="auto">
              <a:xfrm flipH="1">
                <a:off x="3325" y="1724"/>
                <a:ext cx="1672" cy="1"/>
              </a:xfrm>
              <a:prstGeom prst="line">
                <a:avLst/>
              </a:prstGeom>
              <a:noFill/>
              <a:ln w="12700">
                <a:solidFill>
                  <a:srgbClr val="000000"/>
                </a:solidFill>
                <a:round/>
                <a:headEnd/>
                <a:tailEnd/>
              </a:ln>
            </p:spPr>
            <p:txBody>
              <a:bodyPr>
                <a:prstTxWarp prst="textNoShape">
                  <a:avLst/>
                </a:prstTxWarp>
              </a:bodyPr>
              <a:lstStyle/>
              <a:p>
                <a:endParaRPr lang="en-US"/>
              </a:p>
            </p:txBody>
          </p:sp>
        </p:grpSp>
        <p:grpSp>
          <p:nvGrpSpPr>
            <p:cNvPr id="50193" name="Group 17"/>
            <p:cNvGrpSpPr>
              <a:grpSpLocks/>
            </p:cNvGrpSpPr>
            <p:nvPr/>
          </p:nvGrpSpPr>
          <p:grpSpPr bwMode="auto">
            <a:xfrm>
              <a:off x="3248" y="2214"/>
              <a:ext cx="1944" cy="141"/>
              <a:chOff x="3193" y="1637"/>
              <a:chExt cx="1944" cy="141"/>
            </a:xfrm>
          </p:grpSpPr>
          <p:sp>
            <p:nvSpPr>
              <p:cNvPr id="50194" name="Oval 18"/>
              <p:cNvSpPr>
                <a:spLocks noChangeArrowheads="1"/>
              </p:cNvSpPr>
              <p:nvPr/>
            </p:nvSpPr>
            <p:spPr bwMode="auto">
              <a:xfrm>
                <a:off x="3193" y="1637"/>
                <a:ext cx="128" cy="141"/>
              </a:xfrm>
              <a:prstGeom prst="ellipse">
                <a:avLst/>
              </a:prstGeom>
              <a:solidFill>
                <a:srgbClr val="FFFFFF"/>
              </a:solidFill>
              <a:ln w="12700">
                <a:solidFill>
                  <a:srgbClr val="000000"/>
                </a:solidFill>
                <a:round/>
                <a:headEnd/>
                <a:tailEnd/>
              </a:ln>
            </p:spPr>
            <p:txBody>
              <a:bodyPr>
                <a:prstTxWarp prst="textNoShape">
                  <a:avLst/>
                </a:prstTxWarp>
              </a:bodyPr>
              <a:lstStyle/>
              <a:p>
                <a:endParaRPr lang="en-US"/>
              </a:p>
            </p:txBody>
          </p:sp>
          <p:sp>
            <p:nvSpPr>
              <p:cNvPr id="50195" name="Oval 19"/>
              <p:cNvSpPr>
                <a:spLocks noChangeArrowheads="1"/>
              </p:cNvSpPr>
              <p:nvPr/>
            </p:nvSpPr>
            <p:spPr bwMode="auto">
              <a:xfrm>
                <a:off x="5001" y="1637"/>
                <a:ext cx="136" cy="141"/>
              </a:xfrm>
              <a:prstGeom prst="ellipse">
                <a:avLst/>
              </a:prstGeom>
              <a:solidFill>
                <a:srgbClr val="FFFFFF"/>
              </a:solidFill>
              <a:ln w="12700">
                <a:solidFill>
                  <a:srgbClr val="000000"/>
                </a:solidFill>
                <a:round/>
                <a:headEnd/>
                <a:tailEnd/>
              </a:ln>
            </p:spPr>
            <p:txBody>
              <a:bodyPr>
                <a:prstTxWarp prst="textNoShape">
                  <a:avLst/>
                </a:prstTxWarp>
              </a:bodyPr>
              <a:lstStyle/>
              <a:p>
                <a:endParaRPr lang="en-US"/>
              </a:p>
            </p:txBody>
          </p:sp>
          <p:sp>
            <p:nvSpPr>
              <p:cNvPr id="50196" name="Line 20"/>
              <p:cNvSpPr>
                <a:spLocks noChangeShapeType="1"/>
              </p:cNvSpPr>
              <p:nvPr/>
            </p:nvSpPr>
            <p:spPr bwMode="auto">
              <a:xfrm flipH="1">
                <a:off x="3325" y="1724"/>
                <a:ext cx="1672" cy="1"/>
              </a:xfrm>
              <a:prstGeom prst="line">
                <a:avLst/>
              </a:prstGeom>
              <a:noFill/>
              <a:ln w="12700">
                <a:solidFill>
                  <a:srgbClr val="000000"/>
                </a:solidFill>
                <a:round/>
                <a:headEnd/>
                <a:tailEnd/>
              </a:ln>
            </p:spPr>
            <p:txBody>
              <a:bodyPr>
                <a:prstTxWarp prst="textNoShape">
                  <a:avLst/>
                </a:prstTxWarp>
              </a:bodyPr>
              <a:lstStyle/>
              <a:p>
                <a:endParaRPr lang="en-US"/>
              </a:p>
            </p:txBody>
          </p:sp>
        </p:grpSp>
        <p:grpSp>
          <p:nvGrpSpPr>
            <p:cNvPr id="50197" name="Group 21"/>
            <p:cNvGrpSpPr>
              <a:grpSpLocks/>
            </p:cNvGrpSpPr>
            <p:nvPr/>
          </p:nvGrpSpPr>
          <p:grpSpPr bwMode="auto">
            <a:xfrm>
              <a:off x="3261" y="2473"/>
              <a:ext cx="1944" cy="141"/>
              <a:chOff x="3193" y="1637"/>
              <a:chExt cx="1944" cy="141"/>
            </a:xfrm>
          </p:grpSpPr>
          <p:sp>
            <p:nvSpPr>
              <p:cNvPr id="50198" name="Oval 22"/>
              <p:cNvSpPr>
                <a:spLocks noChangeArrowheads="1"/>
              </p:cNvSpPr>
              <p:nvPr/>
            </p:nvSpPr>
            <p:spPr bwMode="auto">
              <a:xfrm>
                <a:off x="3193" y="1637"/>
                <a:ext cx="128" cy="141"/>
              </a:xfrm>
              <a:prstGeom prst="ellipse">
                <a:avLst/>
              </a:prstGeom>
              <a:solidFill>
                <a:srgbClr val="FFFFFF"/>
              </a:solidFill>
              <a:ln w="12700">
                <a:solidFill>
                  <a:srgbClr val="000000"/>
                </a:solidFill>
                <a:round/>
                <a:headEnd/>
                <a:tailEnd/>
              </a:ln>
            </p:spPr>
            <p:txBody>
              <a:bodyPr>
                <a:prstTxWarp prst="textNoShape">
                  <a:avLst/>
                </a:prstTxWarp>
              </a:bodyPr>
              <a:lstStyle/>
              <a:p>
                <a:endParaRPr lang="en-US"/>
              </a:p>
            </p:txBody>
          </p:sp>
          <p:sp>
            <p:nvSpPr>
              <p:cNvPr id="50199" name="Oval 23"/>
              <p:cNvSpPr>
                <a:spLocks noChangeArrowheads="1"/>
              </p:cNvSpPr>
              <p:nvPr/>
            </p:nvSpPr>
            <p:spPr bwMode="auto">
              <a:xfrm>
                <a:off x="5001" y="1637"/>
                <a:ext cx="136" cy="141"/>
              </a:xfrm>
              <a:prstGeom prst="ellipse">
                <a:avLst/>
              </a:prstGeom>
              <a:solidFill>
                <a:srgbClr val="FFFFFF"/>
              </a:solidFill>
              <a:ln w="12700">
                <a:solidFill>
                  <a:srgbClr val="000000"/>
                </a:solidFill>
                <a:round/>
                <a:headEnd/>
                <a:tailEnd/>
              </a:ln>
            </p:spPr>
            <p:txBody>
              <a:bodyPr>
                <a:prstTxWarp prst="textNoShape">
                  <a:avLst/>
                </a:prstTxWarp>
              </a:bodyPr>
              <a:lstStyle/>
              <a:p>
                <a:endParaRPr lang="en-US"/>
              </a:p>
            </p:txBody>
          </p:sp>
          <p:sp>
            <p:nvSpPr>
              <p:cNvPr id="50200" name="Line 24"/>
              <p:cNvSpPr>
                <a:spLocks noChangeShapeType="1"/>
              </p:cNvSpPr>
              <p:nvPr/>
            </p:nvSpPr>
            <p:spPr bwMode="auto">
              <a:xfrm flipH="1">
                <a:off x="3325" y="1724"/>
                <a:ext cx="1672" cy="1"/>
              </a:xfrm>
              <a:prstGeom prst="line">
                <a:avLst/>
              </a:prstGeom>
              <a:noFill/>
              <a:ln w="12700">
                <a:solidFill>
                  <a:srgbClr val="000000"/>
                </a:solidFill>
                <a:round/>
                <a:headEnd/>
                <a:tailEnd/>
              </a:ln>
            </p:spPr>
            <p:txBody>
              <a:bodyPr>
                <a:prstTxWarp prst="textNoShape">
                  <a:avLst/>
                </a:prstTxWarp>
              </a:bodyPr>
              <a:lstStyle/>
              <a:p>
                <a:endParaRPr lang="en-US"/>
              </a:p>
            </p:txBody>
          </p:sp>
        </p:grpSp>
        <p:sp>
          <p:nvSpPr>
            <p:cNvPr id="50201" name="Oval 25"/>
            <p:cNvSpPr>
              <a:spLocks noChangeArrowheads="1"/>
            </p:cNvSpPr>
            <p:nvPr/>
          </p:nvSpPr>
          <p:spPr bwMode="auto">
            <a:xfrm>
              <a:off x="3033" y="1321"/>
              <a:ext cx="668" cy="1597"/>
            </a:xfrm>
            <a:prstGeom prst="ellipse">
              <a:avLst/>
            </a:prstGeom>
            <a:noFill/>
            <a:ln w="12700">
              <a:solidFill>
                <a:srgbClr val="000000"/>
              </a:solidFill>
              <a:round/>
              <a:headEnd/>
              <a:tailEnd/>
            </a:ln>
            <a:effectLst/>
          </p:spPr>
          <p:txBody>
            <a:bodyPr wrap="none" anchor="ctr">
              <a:prstTxWarp prst="textNoShape">
                <a:avLst/>
              </a:prstTxWarp>
            </a:bodyPr>
            <a:lstStyle/>
            <a:p>
              <a:endParaRPr lang="en-US"/>
            </a:p>
          </p:txBody>
        </p:sp>
        <p:sp>
          <p:nvSpPr>
            <p:cNvPr id="50202" name="Oval 26"/>
            <p:cNvSpPr>
              <a:spLocks noChangeArrowheads="1"/>
            </p:cNvSpPr>
            <p:nvPr/>
          </p:nvSpPr>
          <p:spPr bwMode="auto">
            <a:xfrm>
              <a:off x="4789" y="1342"/>
              <a:ext cx="668" cy="1597"/>
            </a:xfrm>
            <a:prstGeom prst="ellipse">
              <a:avLst/>
            </a:prstGeom>
            <a:noFill/>
            <a:ln w="12700">
              <a:solidFill>
                <a:srgbClr val="000000"/>
              </a:solidFill>
              <a:round/>
              <a:headEnd/>
              <a:tailEnd/>
            </a:ln>
            <a:effectLst/>
          </p:spPr>
          <p:txBody>
            <a:bodyPr wrap="none" anchor="ctr">
              <a:prstTxWarp prst="textNoShape">
                <a:avLst/>
              </a:prstTxWarp>
            </a:bodyPr>
            <a:lstStyle/>
            <a:p>
              <a:endParaRPr lang="en-US"/>
            </a:p>
          </p:txBody>
        </p:sp>
        <p:sp>
          <p:nvSpPr>
            <p:cNvPr id="50203" name="Rectangle 27"/>
            <p:cNvSpPr>
              <a:spLocks noChangeArrowheads="1"/>
            </p:cNvSpPr>
            <p:nvPr/>
          </p:nvSpPr>
          <p:spPr bwMode="auto">
            <a:xfrm>
              <a:off x="3239" y="1174"/>
              <a:ext cx="233" cy="210"/>
            </a:xfrm>
            <a:prstGeom prst="rect">
              <a:avLst/>
            </a:prstGeom>
            <a:noFill/>
            <a:ln w="9525">
              <a:noFill/>
              <a:miter lim="800000"/>
              <a:headEnd/>
              <a:tailEnd/>
            </a:ln>
          </p:spPr>
          <p:txBody>
            <a:bodyPr wrap="square" lIns="0" tIns="0" rIns="0" bIns="0">
              <a:prstTxWarp prst="textNoShape">
                <a:avLst/>
              </a:prstTxWarp>
              <a:spAutoFit/>
            </a:bodyPr>
            <a:lstStyle/>
            <a:p>
              <a:r>
                <a:rPr lang="en-GB" sz="1200">
                  <a:solidFill>
                    <a:srgbClr val="000000"/>
                  </a:solidFill>
                  <a:latin typeface="Helvetica" charset="0"/>
                </a:rPr>
                <a:t>s1</a:t>
              </a:r>
              <a:endParaRPr lang="en-GB"/>
            </a:p>
          </p:txBody>
        </p:sp>
        <p:sp>
          <p:nvSpPr>
            <p:cNvPr id="50204" name="Rectangle 28"/>
            <p:cNvSpPr>
              <a:spLocks noChangeArrowheads="1"/>
            </p:cNvSpPr>
            <p:nvPr/>
          </p:nvSpPr>
          <p:spPr bwMode="auto">
            <a:xfrm>
              <a:off x="4995" y="1179"/>
              <a:ext cx="233" cy="210"/>
            </a:xfrm>
            <a:prstGeom prst="rect">
              <a:avLst/>
            </a:prstGeom>
            <a:noFill/>
            <a:ln w="9525">
              <a:noFill/>
              <a:miter lim="800000"/>
              <a:headEnd/>
              <a:tailEnd/>
            </a:ln>
          </p:spPr>
          <p:txBody>
            <a:bodyPr wrap="square" lIns="0" tIns="0" rIns="0" bIns="0">
              <a:prstTxWarp prst="textNoShape">
                <a:avLst/>
              </a:prstTxWarp>
              <a:spAutoFit/>
            </a:bodyPr>
            <a:lstStyle/>
            <a:p>
              <a:r>
                <a:rPr lang="en-GB" sz="1200">
                  <a:solidFill>
                    <a:srgbClr val="000000"/>
                  </a:solidFill>
                  <a:latin typeface="Helvetica" charset="0"/>
                </a:rPr>
                <a:t>s2</a:t>
              </a:r>
              <a:endParaRPr lang="en-GB"/>
            </a:p>
          </p:txBody>
        </p:sp>
      </p:grpSp>
      <p:grpSp>
        <p:nvGrpSpPr>
          <p:cNvPr id="50279" name="Group 103"/>
          <p:cNvGrpSpPr>
            <a:grpSpLocks/>
          </p:cNvGrpSpPr>
          <p:nvPr/>
        </p:nvGrpSpPr>
        <p:grpSpPr bwMode="auto">
          <a:xfrm>
            <a:off x="7364412" y="1744662"/>
            <a:ext cx="1606332" cy="1455737"/>
            <a:chOff x="4492" y="2303"/>
            <a:chExt cx="736" cy="667"/>
          </a:xfrm>
        </p:grpSpPr>
        <p:sp>
          <p:nvSpPr>
            <p:cNvPr id="50206" name="Oval 30"/>
            <p:cNvSpPr>
              <a:spLocks noChangeArrowheads="1"/>
            </p:cNvSpPr>
            <p:nvPr/>
          </p:nvSpPr>
          <p:spPr bwMode="auto">
            <a:xfrm>
              <a:off x="4492" y="2385"/>
              <a:ext cx="184" cy="570"/>
            </a:xfrm>
            <a:prstGeom prst="ellipse">
              <a:avLst/>
            </a:prstGeom>
            <a:noFill/>
            <a:ln w="12700">
              <a:solidFill>
                <a:srgbClr val="000000"/>
              </a:solidFill>
              <a:round/>
              <a:headEnd/>
              <a:tailEnd/>
            </a:ln>
            <a:effectLst/>
          </p:spPr>
          <p:txBody>
            <a:bodyPr wrap="none" anchor="ctr">
              <a:prstTxWarp prst="textNoShape">
                <a:avLst/>
              </a:prstTxWarp>
            </a:bodyPr>
            <a:lstStyle/>
            <a:p>
              <a:endParaRPr lang="en-US"/>
            </a:p>
          </p:txBody>
        </p:sp>
        <p:sp>
          <p:nvSpPr>
            <p:cNvPr id="50207" name="Rectangle 31"/>
            <p:cNvSpPr>
              <a:spLocks noChangeArrowheads="1"/>
            </p:cNvSpPr>
            <p:nvPr/>
          </p:nvSpPr>
          <p:spPr bwMode="auto">
            <a:xfrm>
              <a:off x="4558" y="2303"/>
              <a:ext cx="105" cy="85"/>
            </a:xfrm>
            <a:prstGeom prst="rect">
              <a:avLst/>
            </a:prstGeom>
            <a:noFill/>
            <a:ln w="9525">
              <a:noFill/>
              <a:miter lim="800000"/>
              <a:headEnd/>
              <a:tailEnd/>
            </a:ln>
          </p:spPr>
          <p:txBody>
            <a:bodyPr wrap="square" lIns="0" tIns="0" rIns="0" bIns="0">
              <a:prstTxWarp prst="textNoShape">
                <a:avLst/>
              </a:prstTxWarp>
              <a:spAutoFit/>
            </a:bodyPr>
            <a:lstStyle/>
            <a:p>
              <a:r>
                <a:rPr lang="en-GB" sz="1200">
                  <a:solidFill>
                    <a:srgbClr val="000000"/>
                  </a:solidFill>
                  <a:latin typeface="Helvetica" charset="0"/>
                </a:rPr>
                <a:t>s1</a:t>
              </a:r>
              <a:endParaRPr lang="en-GB"/>
            </a:p>
          </p:txBody>
        </p:sp>
        <p:sp>
          <p:nvSpPr>
            <p:cNvPr id="50208" name="Rectangle 32"/>
            <p:cNvSpPr>
              <a:spLocks noChangeArrowheads="1"/>
            </p:cNvSpPr>
            <p:nvPr/>
          </p:nvSpPr>
          <p:spPr bwMode="auto">
            <a:xfrm>
              <a:off x="5064" y="2316"/>
              <a:ext cx="164" cy="85"/>
            </a:xfrm>
            <a:prstGeom prst="rect">
              <a:avLst/>
            </a:prstGeom>
            <a:noFill/>
            <a:ln w="9525">
              <a:noFill/>
              <a:miter lim="800000"/>
              <a:headEnd/>
              <a:tailEnd/>
            </a:ln>
          </p:spPr>
          <p:txBody>
            <a:bodyPr wrap="square" lIns="0" tIns="0" rIns="0" bIns="0">
              <a:prstTxWarp prst="textNoShape">
                <a:avLst/>
              </a:prstTxWarp>
              <a:spAutoFit/>
            </a:bodyPr>
            <a:lstStyle/>
            <a:p>
              <a:r>
                <a:rPr lang="en-GB" sz="1200">
                  <a:solidFill>
                    <a:srgbClr val="000000"/>
                  </a:solidFill>
                  <a:latin typeface="Helvetica" charset="0"/>
                </a:rPr>
                <a:t>s2</a:t>
              </a:r>
              <a:endParaRPr lang="en-GB"/>
            </a:p>
          </p:txBody>
        </p:sp>
        <p:grpSp>
          <p:nvGrpSpPr>
            <p:cNvPr id="50209" name="Group 33"/>
            <p:cNvGrpSpPr>
              <a:grpSpLocks/>
            </p:cNvGrpSpPr>
            <p:nvPr/>
          </p:nvGrpSpPr>
          <p:grpSpPr bwMode="auto">
            <a:xfrm>
              <a:off x="4529" y="2488"/>
              <a:ext cx="585" cy="251"/>
              <a:chOff x="3124" y="2874"/>
              <a:chExt cx="1944" cy="612"/>
            </a:xfrm>
          </p:grpSpPr>
          <p:sp>
            <p:nvSpPr>
              <p:cNvPr id="50210" name="Oval 34"/>
              <p:cNvSpPr>
                <a:spLocks noChangeArrowheads="1"/>
              </p:cNvSpPr>
              <p:nvPr/>
            </p:nvSpPr>
            <p:spPr bwMode="auto">
              <a:xfrm>
                <a:off x="3124" y="2874"/>
                <a:ext cx="128" cy="141"/>
              </a:xfrm>
              <a:prstGeom prst="ellipse">
                <a:avLst/>
              </a:prstGeom>
              <a:solidFill>
                <a:srgbClr val="FFFFFF"/>
              </a:solidFill>
              <a:ln w="12700">
                <a:solidFill>
                  <a:srgbClr val="000000"/>
                </a:solidFill>
                <a:round/>
                <a:headEnd/>
                <a:tailEnd/>
              </a:ln>
            </p:spPr>
            <p:txBody>
              <a:bodyPr>
                <a:prstTxWarp prst="textNoShape">
                  <a:avLst/>
                </a:prstTxWarp>
              </a:bodyPr>
              <a:lstStyle/>
              <a:p>
                <a:endParaRPr lang="en-US"/>
              </a:p>
            </p:txBody>
          </p:sp>
          <p:sp>
            <p:nvSpPr>
              <p:cNvPr id="50211" name="Oval 35"/>
              <p:cNvSpPr>
                <a:spLocks noChangeArrowheads="1"/>
              </p:cNvSpPr>
              <p:nvPr/>
            </p:nvSpPr>
            <p:spPr bwMode="auto">
              <a:xfrm>
                <a:off x="4932" y="2874"/>
                <a:ext cx="136" cy="141"/>
              </a:xfrm>
              <a:prstGeom prst="ellipse">
                <a:avLst/>
              </a:prstGeom>
              <a:solidFill>
                <a:srgbClr val="FFFFFF"/>
              </a:solidFill>
              <a:ln w="12700">
                <a:solidFill>
                  <a:srgbClr val="000000"/>
                </a:solidFill>
                <a:round/>
                <a:headEnd/>
                <a:tailEnd/>
              </a:ln>
            </p:spPr>
            <p:txBody>
              <a:bodyPr>
                <a:prstTxWarp prst="textNoShape">
                  <a:avLst/>
                </a:prstTxWarp>
              </a:bodyPr>
              <a:lstStyle/>
              <a:p>
                <a:endParaRPr lang="en-US"/>
              </a:p>
            </p:txBody>
          </p:sp>
          <p:sp>
            <p:nvSpPr>
              <p:cNvPr id="50212" name="Oval 36"/>
              <p:cNvSpPr>
                <a:spLocks noChangeArrowheads="1"/>
              </p:cNvSpPr>
              <p:nvPr/>
            </p:nvSpPr>
            <p:spPr bwMode="auto">
              <a:xfrm>
                <a:off x="4932" y="3345"/>
                <a:ext cx="136" cy="141"/>
              </a:xfrm>
              <a:prstGeom prst="ellipse">
                <a:avLst/>
              </a:prstGeom>
              <a:solidFill>
                <a:srgbClr val="FFFFFF"/>
              </a:solidFill>
              <a:ln w="12700">
                <a:solidFill>
                  <a:srgbClr val="000000"/>
                </a:solidFill>
                <a:round/>
                <a:headEnd/>
                <a:tailEnd/>
              </a:ln>
            </p:spPr>
            <p:txBody>
              <a:bodyPr>
                <a:prstTxWarp prst="textNoShape">
                  <a:avLst/>
                </a:prstTxWarp>
              </a:bodyPr>
              <a:lstStyle/>
              <a:p>
                <a:endParaRPr lang="en-US"/>
              </a:p>
            </p:txBody>
          </p:sp>
          <p:sp>
            <p:nvSpPr>
              <p:cNvPr id="50213" name="Line 37"/>
              <p:cNvSpPr>
                <a:spLocks noChangeShapeType="1"/>
              </p:cNvSpPr>
              <p:nvPr/>
            </p:nvSpPr>
            <p:spPr bwMode="auto">
              <a:xfrm>
                <a:off x="3256" y="2961"/>
                <a:ext cx="1672" cy="438"/>
              </a:xfrm>
              <a:prstGeom prst="line">
                <a:avLst/>
              </a:prstGeom>
              <a:noFill/>
              <a:ln w="12700">
                <a:solidFill>
                  <a:srgbClr val="000000"/>
                </a:solidFill>
                <a:round/>
                <a:headEnd/>
                <a:tailEnd/>
              </a:ln>
            </p:spPr>
            <p:txBody>
              <a:bodyPr>
                <a:prstTxWarp prst="textNoShape">
                  <a:avLst/>
                </a:prstTxWarp>
              </a:bodyPr>
              <a:lstStyle/>
              <a:p>
                <a:endParaRPr lang="en-US"/>
              </a:p>
            </p:txBody>
          </p:sp>
          <p:sp>
            <p:nvSpPr>
              <p:cNvPr id="50214" name="Line 38"/>
              <p:cNvSpPr>
                <a:spLocks noChangeShapeType="1"/>
              </p:cNvSpPr>
              <p:nvPr/>
            </p:nvSpPr>
            <p:spPr bwMode="auto">
              <a:xfrm flipH="1">
                <a:off x="3256" y="2961"/>
                <a:ext cx="1672" cy="1"/>
              </a:xfrm>
              <a:prstGeom prst="line">
                <a:avLst/>
              </a:prstGeom>
              <a:noFill/>
              <a:ln w="12700">
                <a:solidFill>
                  <a:srgbClr val="000000"/>
                </a:solidFill>
                <a:round/>
                <a:headEnd/>
                <a:tailEnd/>
              </a:ln>
            </p:spPr>
            <p:txBody>
              <a:bodyPr>
                <a:prstTxWarp prst="textNoShape">
                  <a:avLst/>
                </a:prstTxWarp>
              </a:bodyPr>
              <a:lstStyle/>
              <a:p>
                <a:endParaRPr lang="en-US"/>
              </a:p>
            </p:txBody>
          </p:sp>
        </p:grpSp>
        <p:grpSp>
          <p:nvGrpSpPr>
            <p:cNvPr id="50215" name="Group 39"/>
            <p:cNvGrpSpPr>
              <a:grpSpLocks/>
            </p:cNvGrpSpPr>
            <p:nvPr/>
          </p:nvGrpSpPr>
          <p:grpSpPr bwMode="auto">
            <a:xfrm>
              <a:off x="4532" y="2616"/>
              <a:ext cx="585" cy="252"/>
              <a:chOff x="3124" y="2874"/>
              <a:chExt cx="1944" cy="612"/>
            </a:xfrm>
          </p:grpSpPr>
          <p:sp>
            <p:nvSpPr>
              <p:cNvPr id="50216" name="Oval 40"/>
              <p:cNvSpPr>
                <a:spLocks noChangeArrowheads="1"/>
              </p:cNvSpPr>
              <p:nvPr/>
            </p:nvSpPr>
            <p:spPr bwMode="auto">
              <a:xfrm>
                <a:off x="3124" y="2874"/>
                <a:ext cx="128" cy="141"/>
              </a:xfrm>
              <a:prstGeom prst="ellipse">
                <a:avLst/>
              </a:prstGeom>
              <a:solidFill>
                <a:srgbClr val="FFFFFF"/>
              </a:solidFill>
              <a:ln w="12700">
                <a:solidFill>
                  <a:srgbClr val="000000"/>
                </a:solidFill>
                <a:round/>
                <a:headEnd/>
                <a:tailEnd/>
              </a:ln>
            </p:spPr>
            <p:txBody>
              <a:bodyPr>
                <a:prstTxWarp prst="textNoShape">
                  <a:avLst/>
                </a:prstTxWarp>
              </a:bodyPr>
              <a:lstStyle/>
              <a:p>
                <a:endParaRPr lang="en-US"/>
              </a:p>
            </p:txBody>
          </p:sp>
          <p:sp>
            <p:nvSpPr>
              <p:cNvPr id="50217" name="Oval 41"/>
              <p:cNvSpPr>
                <a:spLocks noChangeArrowheads="1"/>
              </p:cNvSpPr>
              <p:nvPr/>
            </p:nvSpPr>
            <p:spPr bwMode="auto">
              <a:xfrm>
                <a:off x="4932" y="2874"/>
                <a:ext cx="136" cy="141"/>
              </a:xfrm>
              <a:prstGeom prst="ellipse">
                <a:avLst/>
              </a:prstGeom>
              <a:solidFill>
                <a:srgbClr val="FFFFFF"/>
              </a:solidFill>
              <a:ln w="12700">
                <a:solidFill>
                  <a:srgbClr val="000000"/>
                </a:solidFill>
                <a:round/>
                <a:headEnd/>
                <a:tailEnd/>
              </a:ln>
            </p:spPr>
            <p:txBody>
              <a:bodyPr>
                <a:prstTxWarp prst="textNoShape">
                  <a:avLst/>
                </a:prstTxWarp>
              </a:bodyPr>
              <a:lstStyle/>
              <a:p>
                <a:endParaRPr lang="en-US"/>
              </a:p>
            </p:txBody>
          </p:sp>
          <p:sp>
            <p:nvSpPr>
              <p:cNvPr id="50218" name="Oval 42"/>
              <p:cNvSpPr>
                <a:spLocks noChangeArrowheads="1"/>
              </p:cNvSpPr>
              <p:nvPr/>
            </p:nvSpPr>
            <p:spPr bwMode="auto">
              <a:xfrm>
                <a:off x="4932" y="3345"/>
                <a:ext cx="136" cy="141"/>
              </a:xfrm>
              <a:prstGeom prst="ellipse">
                <a:avLst/>
              </a:prstGeom>
              <a:solidFill>
                <a:srgbClr val="FFFFFF"/>
              </a:solidFill>
              <a:ln w="12700">
                <a:solidFill>
                  <a:srgbClr val="000000"/>
                </a:solidFill>
                <a:round/>
                <a:headEnd/>
                <a:tailEnd/>
              </a:ln>
            </p:spPr>
            <p:txBody>
              <a:bodyPr>
                <a:prstTxWarp prst="textNoShape">
                  <a:avLst/>
                </a:prstTxWarp>
              </a:bodyPr>
              <a:lstStyle/>
              <a:p>
                <a:endParaRPr lang="en-US"/>
              </a:p>
            </p:txBody>
          </p:sp>
          <p:sp>
            <p:nvSpPr>
              <p:cNvPr id="50219" name="Line 43"/>
              <p:cNvSpPr>
                <a:spLocks noChangeShapeType="1"/>
              </p:cNvSpPr>
              <p:nvPr/>
            </p:nvSpPr>
            <p:spPr bwMode="auto">
              <a:xfrm>
                <a:off x="3256" y="2961"/>
                <a:ext cx="1672" cy="438"/>
              </a:xfrm>
              <a:prstGeom prst="line">
                <a:avLst/>
              </a:prstGeom>
              <a:noFill/>
              <a:ln w="12700">
                <a:solidFill>
                  <a:srgbClr val="000000"/>
                </a:solidFill>
                <a:round/>
                <a:headEnd/>
                <a:tailEnd/>
              </a:ln>
            </p:spPr>
            <p:txBody>
              <a:bodyPr>
                <a:prstTxWarp prst="textNoShape">
                  <a:avLst/>
                </a:prstTxWarp>
              </a:bodyPr>
              <a:lstStyle/>
              <a:p>
                <a:endParaRPr lang="en-US"/>
              </a:p>
            </p:txBody>
          </p:sp>
          <p:sp>
            <p:nvSpPr>
              <p:cNvPr id="50220" name="Line 44"/>
              <p:cNvSpPr>
                <a:spLocks noChangeShapeType="1"/>
              </p:cNvSpPr>
              <p:nvPr/>
            </p:nvSpPr>
            <p:spPr bwMode="auto">
              <a:xfrm flipH="1">
                <a:off x="3256" y="2961"/>
                <a:ext cx="1672" cy="1"/>
              </a:xfrm>
              <a:prstGeom prst="line">
                <a:avLst/>
              </a:prstGeom>
              <a:noFill/>
              <a:ln w="12700">
                <a:solidFill>
                  <a:srgbClr val="000000"/>
                </a:solidFill>
                <a:round/>
                <a:headEnd/>
                <a:tailEnd/>
              </a:ln>
            </p:spPr>
            <p:txBody>
              <a:bodyPr>
                <a:prstTxWarp prst="textNoShape">
                  <a:avLst/>
                </a:prstTxWarp>
              </a:bodyPr>
              <a:lstStyle/>
              <a:p>
                <a:endParaRPr lang="en-US"/>
              </a:p>
            </p:txBody>
          </p:sp>
        </p:grpSp>
        <p:grpSp>
          <p:nvGrpSpPr>
            <p:cNvPr id="50221" name="Group 45"/>
            <p:cNvGrpSpPr>
              <a:grpSpLocks/>
            </p:cNvGrpSpPr>
            <p:nvPr/>
          </p:nvGrpSpPr>
          <p:grpSpPr bwMode="auto">
            <a:xfrm>
              <a:off x="4532" y="2549"/>
              <a:ext cx="585" cy="252"/>
              <a:chOff x="3124" y="2874"/>
              <a:chExt cx="1944" cy="612"/>
            </a:xfrm>
          </p:grpSpPr>
          <p:sp>
            <p:nvSpPr>
              <p:cNvPr id="50222" name="Oval 46"/>
              <p:cNvSpPr>
                <a:spLocks noChangeArrowheads="1"/>
              </p:cNvSpPr>
              <p:nvPr/>
            </p:nvSpPr>
            <p:spPr bwMode="auto">
              <a:xfrm>
                <a:off x="3124" y="2874"/>
                <a:ext cx="128" cy="141"/>
              </a:xfrm>
              <a:prstGeom prst="ellipse">
                <a:avLst/>
              </a:prstGeom>
              <a:solidFill>
                <a:srgbClr val="FFFFFF"/>
              </a:solidFill>
              <a:ln w="12700">
                <a:solidFill>
                  <a:srgbClr val="000000"/>
                </a:solidFill>
                <a:round/>
                <a:headEnd/>
                <a:tailEnd/>
              </a:ln>
            </p:spPr>
            <p:txBody>
              <a:bodyPr>
                <a:prstTxWarp prst="textNoShape">
                  <a:avLst/>
                </a:prstTxWarp>
              </a:bodyPr>
              <a:lstStyle/>
              <a:p>
                <a:endParaRPr lang="en-US"/>
              </a:p>
            </p:txBody>
          </p:sp>
          <p:sp>
            <p:nvSpPr>
              <p:cNvPr id="50223" name="Oval 47"/>
              <p:cNvSpPr>
                <a:spLocks noChangeArrowheads="1"/>
              </p:cNvSpPr>
              <p:nvPr/>
            </p:nvSpPr>
            <p:spPr bwMode="auto">
              <a:xfrm>
                <a:off x="4932" y="2874"/>
                <a:ext cx="136" cy="141"/>
              </a:xfrm>
              <a:prstGeom prst="ellipse">
                <a:avLst/>
              </a:prstGeom>
              <a:solidFill>
                <a:srgbClr val="FFFFFF"/>
              </a:solidFill>
              <a:ln w="12700">
                <a:solidFill>
                  <a:srgbClr val="000000"/>
                </a:solidFill>
                <a:round/>
                <a:headEnd/>
                <a:tailEnd/>
              </a:ln>
            </p:spPr>
            <p:txBody>
              <a:bodyPr>
                <a:prstTxWarp prst="textNoShape">
                  <a:avLst/>
                </a:prstTxWarp>
              </a:bodyPr>
              <a:lstStyle/>
              <a:p>
                <a:endParaRPr lang="en-US"/>
              </a:p>
            </p:txBody>
          </p:sp>
          <p:sp>
            <p:nvSpPr>
              <p:cNvPr id="50224" name="Oval 48"/>
              <p:cNvSpPr>
                <a:spLocks noChangeArrowheads="1"/>
              </p:cNvSpPr>
              <p:nvPr/>
            </p:nvSpPr>
            <p:spPr bwMode="auto">
              <a:xfrm>
                <a:off x="4932" y="3345"/>
                <a:ext cx="136" cy="141"/>
              </a:xfrm>
              <a:prstGeom prst="ellipse">
                <a:avLst/>
              </a:prstGeom>
              <a:solidFill>
                <a:srgbClr val="FFFFFF"/>
              </a:solidFill>
              <a:ln w="12700">
                <a:solidFill>
                  <a:srgbClr val="000000"/>
                </a:solidFill>
                <a:round/>
                <a:headEnd/>
                <a:tailEnd/>
              </a:ln>
            </p:spPr>
            <p:txBody>
              <a:bodyPr>
                <a:prstTxWarp prst="textNoShape">
                  <a:avLst/>
                </a:prstTxWarp>
              </a:bodyPr>
              <a:lstStyle/>
              <a:p>
                <a:endParaRPr lang="en-US"/>
              </a:p>
            </p:txBody>
          </p:sp>
          <p:sp>
            <p:nvSpPr>
              <p:cNvPr id="50225" name="Line 49"/>
              <p:cNvSpPr>
                <a:spLocks noChangeShapeType="1"/>
              </p:cNvSpPr>
              <p:nvPr/>
            </p:nvSpPr>
            <p:spPr bwMode="auto">
              <a:xfrm>
                <a:off x="3256" y="2961"/>
                <a:ext cx="1672" cy="438"/>
              </a:xfrm>
              <a:prstGeom prst="line">
                <a:avLst/>
              </a:prstGeom>
              <a:noFill/>
              <a:ln w="12700">
                <a:solidFill>
                  <a:srgbClr val="000000"/>
                </a:solidFill>
                <a:round/>
                <a:headEnd/>
                <a:tailEnd/>
              </a:ln>
            </p:spPr>
            <p:txBody>
              <a:bodyPr>
                <a:prstTxWarp prst="textNoShape">
                  <a:avLst/>
                </a:prstTxWarp>
              </a:bodyPr>
              <a:lstStyle/>
              <a:p>
                <a:endParaRPr lang="en-US"/>
              </a:p>
            </p:txBody>
          </p:sp>
          <p:sp>
            <p:nvSpPr>
              <p:cNvPr id="50226" name="Line 50"/>
              <p:cNvSpPr>
                <a:spLocks noChangeShapeType="1"/>
              </p:cNvSpPr>
              <p:nvPr/>
            </p:nvSpPr>
            <p:spPr bwMode="auto">
              <a:xfrm flipH="1">
                <a:off x="3256" y="2961"/>
                <a:ext cx="1672" cy="1"/>
              </a:xfrm>
              <a:prstGeom prst="line">
                <a:avLst/>
              </a:prstGeom>
              <a:noFill/>
              <a:ln w="12700">
                <a:solidFill>
                  <a:srgbClr val="000000"/>
                </a:solidFill>
                <a:round/>
                <a:headEnd/>
                <a:tailEnd/>
              </a:ln>
            </p:spPr>
            <p:txBody>
              <a:bodyPr>
                <a:prstTxWarp prst="textNoShape">
                  <a:avLst/>
                </a:prstTxWarp>
              </a:bodyPr>
              <a:lstStyle/>
              <a:p>
                <a:endParaRPr lang="en-US"/>
              </a:p>
            </p:txBody>
          </p:sp>
        </p:grpSp>
        <p:sp>
          <p:nvSpPr>
            <p:cNvPr id="50227" name="Oval 51"/>
            <p:cNvSpPr>
              <a:spLocks noChangeArrowheads="1"/>
            </p:cNvSpPr>
            <p:nvPr/>
          </p:nvSpPr>
          <p:spPr bwMode="auto">
            <a:xfrm>
              <a:off x="5002" y="2400"/>
              <a:ext cx="184" cy="570"/>
            </a:xfrm>
            <a:prstGeom prst="ellipse">
              <a:avLst/>
            </a:prstGeom>
            <a:noFill/>
            <a:ln w="12700">
              <a:solidFill>
                <a:srgbClr val="000000"/>
              </a:solidFill>
              <a:round/>
              <a:headEnd/>
              <a:tailEnd/>
            </a:ln>
            <a:effectLst/>
          </p:spPr>
          <p:txBody>
            <a:bodyPr wrap="none" anchor="ctr">
              <a:prstTxWarp prst="textNoShape">
                <a:avLst/>
              </a:prstTxWarp>
            </a:bodyPr>
            <a:lstStyle/>
            <a:p>
              <a:endParaRPr lang="en-US"/>
            </a:p>
          </p:txBody>
        </p:sp>
      </p:grpSp>
      <p:grpSp>
        <p:nvGrpSpPr>
          <p:cNvPr id="50277" name="Group 101"/>
          <p:cNvGrpSpPr>
            <a:grpSpLocks/>
          </p:cNvGrpSpPr>
          <p:nvPr/>
        </p:nvGrpSpPr>
        <p:grpSpPr bwMode="auto">
          <a:xfrm>
            <a:off x="7326312" y="3098800"/>
            <a:ext cx="1638697" cy="1485900"/>
            <a:chOff x="4444" y="1615"/>
            <a:chExt cx="740" cy="671"/>
          </a:xfrm>
        </p:grpSpPr>
        <p:sp>
          <p:nvSpPr>
            <p:cNvPr id="50229" name="Oval 53"/>
            <p:cNvSpPr>
              <a:spLocks noChangeArrowheads="1"/>
            </p:cNvSpPr>
            <p:nvPr/>
          </p:nvSpPr>
          <p:spPr bwMode="auto">
            <a:xfrm flipH="1">
              <a:off x="4988" y="1748"/>
              <a:ext cx="196" cy="524"/>
            </a:xfrm>
            <a:prstGeom prst="ellipse">
              <a:avLst/>
            </a:prstGeom>
            <a:noFill/>
            <a:ln w="12700">
              <a:solidFill>
                <a:srgbClr val="000000"/>
              </a:solidFill>
              <a:round/>
              <a:headEnd/>
              <a:tailEnd/>
            </a:ln>
            <a:effectLst/>
          </p:spPr>
          <p:txBody>
            <a:bodyPr wrap="none" anchor="ctr">
              <a:prstTxWarp prst="textNoShape">
                <a:avLst/>
              </a:prstTxWarp>
            </a:bodyPr>
            <a:lstStyle/>
            <a:p>
              <a:endParaRPr lang="en-US"/>
            </a:p>
          </p:txBody>
        </p:sp>
        <p:sp>
          <p:nvSpPr>
            <p:cNvPr id="50230" name="Rectangle 54"/>
            <p:cNvSpPr>
              <a:spLocks noChangeArrowheads="1"/>
            </p:cNvSpPr>
            <p:nvPr/>
          </p:nvSpPr>
          <p:spPr bwMode="auto">
            <a:xfrm flipH="1">
              <a:off x="4491" y="1634"/>
              <a:ext cx="111" cy="83"/>
            </a:xfrm>
            <a:prstGeom prst="rect">
              <a:avLst/>
            </a:prstGeom>
            <a:noFill/>
            <a:ln w="9525">
              <a:noFill/>
              <a:miter lim="800000"/>
              <a:headEnd/>
              <a:tailEnd/>
            </a:ln>
          </p:spPr>
          <p:txBody>
            <a:bodyPr wrap="square" lIns="0" tIns="0" rIns="0" bIns="0">
              <a:prstTxWarp prst="textNoShape">
                <a:avLst/>
              </a:prstTxWarp>
              <a:spAutoFit/>
            </a:bodyPr>
            <a:lstStyle/>
            <a:p>
              <a:r>
                <a:rPr lang="en-GB" sz="1200">
                  <a:solidFill>
                    <a:srgbClr val="000000"/>
                  </a:solidFill>
                  <a:latin typeface="Helvetica" charset="0"/>
                </a:rPr>
                <a:t>s1</a:t>
              </a:r>
              <a:endParaRPr lang="en-GB"/>
            </a:p>
          </p:txBody>
        </p:sp>
        <p:sp>
          <p:nvSpPr>
            <p:cNvPr id="50231" name="Rectangle 55"/>
            <p:cNvSpPr>
              <a:spLocks noChangeArrowheads="1"/>
            </p:cNvSpPr>
            <p:nvPr/>
          </p:nvSpPr>
          <p:spPr bwMode="auto">
            <a:xfrm flipH="1">
              <a:off x="4998" y="1615"/>
              <a:ext cx="185" cy="83"/>
            </a:xfrm>
            <a:prstGeom prst="rect">
              <a:avLst/>
            </a:prstGeom>
            <a:noFill/>
            <a:ln w="9525">
              <a:noFill/>
              <a:miter lim="800000"/>
              <a:headEnd/>
              <a:tailEnd/>
            </a:ln>
          </p:spPr>
          <p:txBody>
            <a:bodyPr wrap="square" lIns="0" tIns="0" rIns="0" bIns="0">
              <a:prstTxWarp prst="textNoShape">
                <a:avLst/>
              </a:prstTxWarp>
              <a:spAutoFit/>
            </a:bodyPr>
            <a:lstStyle/>
            <a:p>
              <a:r>
                <a:rPr lang="en-GB" sz="1200">
                  <a:solidFill>
                    <a:srgbClr val="000000"/>
                  </a:solidFill>
                  <a:latin typeface="Helvetica" charset="0"/>
                </a:rPr>
                <a:t>s2</a:t>
              </a:r>
              <a:endParaRPr lang="en-GB"/>
            </a:p>
          </p:txBody>
        </p:sp>
        <p:grpSp>
          <p:nvGrpSpPr>
            <p:cNvPr id="50232" name="Group 56"/>
            <p:cNvGrpSpPr>
              <a:grpSpLocks/>
            </p:cNvGrpSpPr>
            <p:nvPr/>
          </p:nvGrpSpPr>
          <p:grpSpPr bwMode="auto">
            <a:xfrm flipH="1">
              <a:off x="4521" y="1842"/>
              <a:ext cx="624" cy="232"/>
              <a:chOff x="3124" y="2874"/>
              <a:chExt cx="1944" cy="612"/>
            </a:xfrm>
          </p:grpSpPr>
          <p:sp>
            <p:nvSpPr>
              <p:cNvPr id="50233" name="Oval 57"/>
              <p:cNvSpPr>
                <a:spLocks noChangeArrowheads="1"/>
              </p:cNvSpPr>
              <p:nvPr/>
            </p:nvSpPr>
            <p:spPr bwMode="auto">
              <a:xfrm>
                <a:off x="3124" y="2874"/>
                <a:ext cx="128" cy="141"/>
              </a:xfrm>
              <a:prstGeom prst="ellipse">
                <a:avLst/>
              </a:prstGeom>
              <a:solidFill>
                <a:srgbClr val="FFFFFF"/>
              </a:solidFill>
              <a:ln w="12700">
                <a:solidFill>
                  <a:srgbClr val="000000"/>
                </a:solidFill>
                <a:round/>
                <a:headEnd/>
                <a:tailEnd/>
              </a:ln>
            </p:spPr>
            <p:txBody>
              <a:bodyPr>
                <a:prstTxWarp prst="textNoShape">
                  <a:avLst/>
                </a:prstTxWarp>
              </a:bodyPr>
              <a:lstStyle/>
              <a:p>
                <a:endParaRPr lang="en-US"/>
              </a:p>
            </p:txBody>
          </p:sp>
          <p:sp>
            <p:nvSpPr>
              <p:cNvPr id="50234" name="Oval 58"/>
              <p:cNvSpPr>
                <a:spLocks noChangeArrowheads="1"/>
              </p:cNvSpPr>
              <p:nvPr/>
            </p:nvSpPr>
            <p:spPr bwMode="auto">
              <a:xfrm>
                <a:off x="4932" y="2874"/>
                <a:ext cx="136" cy="141"/>
              </a:xfrm>
              <a:prstGeom prst="ellipse">
                <a:avLst/>
              </a:prstGeom>
              <a:solidFill>
                <a:srgbClr val="FFFFFF"/>
              </a:solidFill>
              <a:ln w="12700">
                <a:solidFill>
                  <a:srgbClr val="000000"/>
                </a:solidFill>
                <a:round/>
                <a:headEnd/>
                <a:tailEnd/>
              </a:ln>
            </p:spPr>
            <p:txBody>
              <a:bodyPr>
                <a:prstTxWarp prst="textNoShape">
                  <a:avLst/>
                </a:prstTxWarp>
              </a:bodyPr>
              <a:lstStyle/>
              <a:p>
                <a:endParaRPr lang="en-US"/>
              </a:p>
            </p:txBody>
          </p:sp>
          <p:sp>
            <p:nvSpPr>
              <p:cNvPr id="50235" name="Oval 59"/>
              <p:cNvSpPr>
                <a:spLocks noChangeArrowheads="1"/>
              </p:cNvSpPr>
              <p:nvPr/>
            </p:nvSpPr>
            <p:spPr bwMode="auto">
              <a:xfrm>
                <a:off x="4932" y="3345"/>
                <a:ext cx="136" cy="141"/>
              </a:xfrm>
              <a:prstGeom prst="ellipse">
                <a:avLst/>
              </a:prstGeom>
              <a:solidFill>
                <a:srgbClr val="FFFFFF"/>
              </a:solidFill>
              <a:ln w="12700">
                <a:solidFill>
                  <a:srgbClr val="000000"/>
                </a:solidFill>
                <a:round/>
                <a:headEnd/>
                <a:tailEnd/>
              </a:ln>
            </p:spPr>
            <p:txBody>
              <a:bodyPr>
                <a:prstTxWarp prst="textNoShape">
                  <a:avLst/>
                </a:prstTxWarp>
              </a:bodyPr>
              <a:lstStyle/>
              <a:p>
                <a:endParaRPr lang="en-US"/>
              </a:p>
            </p:txBody>
          </p:sp>
          <p:sp>
            <p:nvSpPr>
              <p:cNvPr id="50236" name="Line 60"/>
              <p:cNvSpPr>
                <a:spLocks noChangeShapeType="1"/>
              </p:cNvSpPr>
              <p:nvPr/>
            </p:nvSpPr>
            <p:spPr bwMode="auto">
              <a:xfrm>
                <a:off x="3256" y="2961"/>
                <a:ext cx="1672" cy="438"/>
              </a:xfrm>
              <a:prstGeom prst="line">
                <a:avLst/>
              </a:prstGeom>
              <a:noFill/>
              <a:ln w="12700">
                <a:solidFill>
                  <a:srgbClr val="000000"/>
                </a:solidFill>
                <a:round/>
                <a:headEnd/>
                <a:tailEnd/>
              </a:ln>
            </p:spPr>
            <p:txBody>
              <a:bodyPr>
                <a:prstTxWarp prst="textNoShape">
                  <a:avLst/>
                </a:prstTxWarp>
              </a:bodyPr>
              <a:lstStyle/>
              <a:p>
                <a:endParaRPr lang="en-US"/>
              </a:p>
            </p:txBody>
          </p:sp>
          <p:sp>
            <p:nvSpPr>
              <p:cNvPr id="50237" name="Line 61"/>
              <p:cNvSpPr>
                <a:spLocks noChangeShapeType="1"/>
              </p:cNvSpPr>
              <p:nvPr/>
            </p:nvSpPr>
            <p:spPr bwMode="auto">
              <a:xfrm flipH="1">
                <a:off x="3256" y="2961"/>
                <a:ext cx="1672" cy="1"/>
              </a:xfrm>
              <a:prstGeom prst="line">
                <a:avLst/>
              </a:prstGeom>
              <a:noFill/>
              <a:ln w="12700">
                <a:solidFill>
                  <a:srgbClr val="000000"/>
                </a:solidFill>
                <a:round/>
                <a:headEnd/>
                <a:tailEnd/>
              </a:ln>
            </p:spPr>
            <p:txBody>
              <a:bodyPr>
                <a:prstTxWarp prst="textNoShape">
                  <a:avLst/>
                </a:prstTxWarp>
              </a:bodyPr>
              <a:lstStyle/>
              <a:p>
                <a:endParaRPr lang="en-US"/>
              </a:p>
            </p:txBody>
          </p:sp>
        </p:grpSp>
        <p:grpSp>
          <p:nvGrpSpPr>
            <p:cNvPr id="50238" name="Group 62"/>
            <p:cNvGrpSpPr>
              <a:grpSpLocks/>
            </p:cNvGrpSpPr>
            <p:nvPr/>
          </p:nvGrpSpPr>
          <p:grpSpPr bwMode="auto">
            <a:xfrm flipH="1">
              <a:off x="4517" y="1960"/>
              <a:ext cx="624" cy="232"/>
              <a:chOff x="3124" y="2874"/>
              <a:chExt cx="1944" cy="612"/>
            </a:xfrm>
          </p:grpSpPr>
          <p:sp>
            <p:nvSpPr>
              <p:cNvPr id="50239" name="Oval 63"/>
              <p:cNvSpPr>
                <a:spLocks noChangeArrowheads="1"/>
              </p:cNvSpPr>
              <p:nvPr/>
            </p:nvSpPr>
            <p:spPr bwMode="auto">
              <a:xfrm>
                <a:off x="3124" y="2874"/>
                <a:ext cx="128" cy="141"/>
              </a:xfrm>
              <a:prstGeom prst="ellipse">
                <a:avLst/>
              </a:prstGeom>
              <a:solidFill>
                <a:srgbClr val="FFFFFF"/>
              </a:solidFill>
              <a:ln w="12700">
                <a:solidFill>
                  <a:srgbClr val="000000"/>
                </a:solidFill>
                <a:round/>
                <a:headEnd/>
                <a:tailEnd/>
              </a:ln>
            </p:spPr>
            <p:txBody>
              <a:bodyPr>
                <a:prstTxWarp prst="textNoShape">
                  <a:avLst/>
                </a:prstTxWarp>
              </a:bodyPr>
              <a:lstStyle/>
              <a:p>
                <a:endParaRPr lang="en-US"/>
              </a:p>
            </p:txBody>
          </p:sp>
          <p:sp>
            <p:nvSpPr>
              <p:cNvPr id="50240" name="Oval 64"/>
              <p:cNvSpPr>
                <a:spLocks noChangeArrowheads="1"/>
              </p:cNvSpPr>
              <p:nvPr/>
            </p:nvSpPr>
            <p:spPr bwMode="auto">
              <a:xfrm>
                <a:off x="4932" y="2874"/>
                <a:ext cx="136" cy="141"/>
              </a:xfrm>
              <a:prstGeom prst="ellipse">
                <a:avLst/>
              </a:prstGeom>
              <a:solidFill>
                <a:srgbClr val="FFFFFF"/>
              </a:solidFill>
              <a:ln w="12700">
                <a:solidFill>
                  <a:srgbClr val="000000"/>
                </a:solidFill>
                <a:round/>
                <a:headEnd/>
                <a:tailEnd/>
              </a:ln>
            </p:spPr>
            <p:txBody>
              <a:bodyPr>
                <a:prstTxWarp prst="textNoShape">
                  <a:avLst/>
                </a:prstTxWarp>
              </a:bodyPr>
              <a:lstStyle/>
              <a:p>
                <a:endParaRPr lang="en-US"/>
              </a:p>
            </p:txBody>
          </p:sp>
          <p:sp>
            <p:nvSpPr>
              <p:cNvPr id="50241" name="Oval 65"/>
              <p:cNvSpPr>
                <a:spLocks noChangeArrowheads="1"/>
              </p:cNvSpPr>
              <p:nvPr/>
            </p:nvSpPr>
            <p:spPr bwMode="auto">
              <a:xfrm>
                <a:off x="4932" y="3345"/>
                <a:ext cx="136" cy="141"/>
              </a:xfrm>
              <a:prstGeom prst="ellipse">
                <a:avLst/>
              </a:prstGeom>
              <a:solidFill>
                <a:srgbClr val="FFFFFF"/>
              </a:solidFill>
              <a:ln w="12700">
                <a:solidFill>
                  <a:srgbClr val="000000"/>
                </a:solidFill>
                <a:round/>
                <a:headEnd/>
                <a:tailEnd/>
              </a:ln>
            </p:spPr>
            <p:txBody>
              <a:bodyPr>
                <a:prstTxWarp prst="textNoShape">
                  <a:avLst/>
                </a:prstTxWarp>
              </a:bodyPr>
              <a:lstStyle/>
              <a:p>
                <a:endParaRPr lang="en-US"/>
              </a:p>
            </p:txBody>
          </p:sp>
          <p:sp>
            <p:nvSpPr>
              <p:cNvPr id="50242" name="Line 66"/>
              <p:cNvSpPr>
                <a:spLocks noChangeShapeType="1"/>
              </p:cNvSpPr>
              <p:nvPr/>
            </p:nvSpPr>
            <p:spPr bwMode="auto">
              <a:xfrm>
                <a:off x="3256" y="2961"/>
                <a:ext cx="1672" cy="438"/>
              </a:xfrm>
              <a:prstGeom prst="line">
                <a:avLst/>
              </a:prstGeom>
              <a:noFill/>
              <a:ln w="12700">
                <a:solidFill>
                  <a:srgbClr val="000000"/>
                </a:solidFill>
                <a:round/>
                <a:headEnd/>
                <a:tailEnd/>
              </a:ln>
            </p:spPr>
            <p:txBody>
              <a:bodyPr>
                <a:prstTxWarp prst="textNoShape">
                  <a:avLst/>
                </a:prstTxWarp>
              </a:bodyPr>
              <a:lstStyle/>
              <a:p>
                <a:endParaRPr lang="en-US"/>
              </a:p>
            </p:txBody>
          </p:sp>
          <p:sp>
            <p:nvSpPr>
              <p:cNvPr id="50243" name="Line 67"/>
              <p:cNvSpPr>
                <a:spLocks noChangeShapeType="1"/>
              </p:cNvSpPr>
              <p:nvPr/>
            </p:nvSpPr>
            <p:spPr bwMode="auto">
              <a:xfrm flipH="1">
                <a:off x="3256" y="2961"/>
                <a:ext cx="1672" cy="1"/>
              </a:xfrm>
              <a:prstGeom prst="line">
                <a:avLst/>
              </a:prstGeom>
              <a:noFill/>
              <a:ln w="12700">
                <a:solidFill>
                  <a:srgbClr val="000000"/>
                </a:solidFill>
                <a:round/>
                <a:headEnd/>
                <a:tailEnd/>
              </a:ln>
            </p:spPr>
            <p:txBody>
              <a:bodyPr>
                <a:prstTxWarp prst="textNoShape">
                  <a:avLst/>
                </a:prstTxWarp>
              </a:bodyPr>
              <a:lstStyle/>
              <a:p>
                <a:endParaRPr lang="en-US"/>
              </a:p>
            </p:txBody>
          </p:sp>
        </p:grpSp>
        <p:grpSp>
          <p:nvGrpSpPr>
            <p:cNvPr id="50244" name="Group 68"/>
            <p:cNvGrpSpPr>
              <a:grpSpLocks/>
            </p:cNvGrpSpPr>
            <p:nvPr/>
          </p:nvGrpSpPr>
          <p:grpSpPr bwMode="auto">
            <a:xfrm flipH="1">
              <a:off x="4518" y="1898"/>
              <a:ext cx="624" cy="233"/>
              <a:chOff x="3124" y="2874"/>
              <a:chExt cx="1944" cy="612"/>
            </a:xfrm>
          </p:grpSpPr>
          <p:sp>
            <p:nvSpPr>
              <p:cNvPr id="50245" name="Oval 69"/>
              <p:cNvSpPr>
                <a:spLocks noChangeArrowheads="1"/>
              </p:cNvSpPr>
              <p:nvPr/>
            </p:nvSpPr>
            <p:spPr bwMode="auto">
              <a:xfrm>
                <a:off x="3124" y="2874"/>
                <a:ext cx="128" cy="141"/>
              </a:xfrm>
              <a:prstGeom prst="ellipse">
                <a:avLst/>
              </a:prstGeom>
              <a:solidFill>
                <a:srgbClr val="FFFFFF"/>
              </a:solidFill>
              <a:ln w="12700">
                <a:solidFill>
                  <a:srgbClr val="000000"/>
                </a:solidFill>
                <a:round/>
                <a:headEnd/>
                <a:tailEnd/>
              </a:ln>
            </p:spPr>
            <p:txBody>
              <a:bodyPr>
                <a:prstTxWarp prst="textNoShape">
                  <a:avLst/>
                </a:prstTxWarp>
              </a:bodyPr>
              <a:lstStyle/>
              <a:p>
                <a:endParaRPr lang="en-US"/>
              </a:p>
            </p:txBody>
          </p:sp>
          <p:sp>
            <p:nvSpPr>
              <p:cNvPr id="50246" name="Oval 70"/>
              <p:cNvSpPr>
                <a:spLocks noChangeArrowheads="1"/>
              </p:cNvSpPr>
              <p:nvPr/>
            </p:nvSpPr>
            <p:spPr bwMode="auto">
              <a:xfrm>
                <a:off x="4932" y="2874"/>
                <a:ext cx="136" cy="141"/>
              </a:xfrm>
              <a:prstGeom prst="ellipse">
                <a:avLst/>
              </a:prstGeom>
              <a:solidFill>
                <a:srgbClr val="FFFFFF"/>
              </a:solidFill>
              <a:ln w="12700">
                <a:solidFill>
                  <a:srgbClr val="000000"/>
                </a:solidFill>
                <a:round/>
                <a:headEnd/>
                <a:tailEnd/>
              </a:ln>
            </p:spPr>
            <p:txBody>
              <a:bodyPr>
                <a:prstTxWarp prst="textNoShape">
                  <a:avLst/>
                </a:prstTxWarp>
              </a:bodyPr>
              <a:lstStyle/>
              <a:p>
                <a:endParaRPr lang="en-US"/>
              </a:p>
            </p:txBody>
          </p:sp>
          <p:sp>
            <p:nvSpPr>
              <p:cNvPr id="50247" name="Oval 71"/>
              <p:cNvSpPr>
                <a:spLocks noChangeArrowheads="1"/>
              </p:cNvSpPr>
              <p:nvPr/>
            </p:nvSpPr>
            <p:spPr bwMode="auto">
              <a:xfrm>
                <a:off x="4932" y="3345"/>
                <a:ext cx="136" cy="141"/>
              </a:xfrm>
              <a:prstGeom prst="ellipse">
                <a:avLst/>
              </a:prstGeom>
              <a:solidFill>
                <a:srgbClr val="FFFFFF"/>
              </a:solidFill>
              <a:ln w="12700">
                <a:solidFill>
                  <a:srgbClr val="000000"/>
                </a:solidFill>
                <a:round/>
                <a:headEnd/>
                <a:tailEnd/>
              </a:ln>
            </p:spPr>
            <p:txBody>
              <a:bodyPr>
                <a:prstTxWarp prst="textNoShape">
                  <a:avLst/>
                </a:prstTxWarp>
              </a:bodyPr>
              <a:lstStyle/>
              <a:p>
                <a:endParaRPr lang="en-US"/>
              </a:p>
            </p:txBody>
          </p:sp>
          <p:sp>
            <p:nvSpPr>
              <p:cNvPr id="50248" name="Line 72"/>
              <p:cNvSpPr>
                <a:spLocks noChangeShapeType="1"/>
              </p:cNvSpPr>
              <p:nvPr/>
            </p:nvSpPr>
            <p:spPr bwMode="auto">
              <a:xfrm>
                <a:off x="3256" y="2961"/>
                <a:ext cx="1672" cy="438"/>
              </a:xfrm>
              <a:prstGeom prst="line">
                <a:avLst/>
              </a:prstGeom>
              <a:noFill/>
              <a:ln w="12700">
                <a:solidFill>
                  <a:srgbClr val="000000"/>
                </a:solidFill>
                <a:round/>
                <a:headEnd/>
                <a:tailEnd/>
              </a:ln>
            </p:spPr>
            <p:txBody>
              <a:bodyPr>
                <a:prstTxWarp prst="textNoShape">
                  <a:avLst/>
                </a:prstTxWarp>
              </a:bodyPr>
              <a:lstStyle/>
              <a:p>
                <a:endParaRPr lang="en-US"/>
              </a:p>
            </p:txBody>
          </p:sp>
          <p:sp>
            <p:nvSpPr>
              <p:cNvPr id="50249" name="Line 73"/>
              <p:cNvSpPr>
                <a:spLocks noChangeShapeType="1"/>
              </p:cNvSpPr>
              <p:nvPr/>
            </p:nvSpPr>
            <p:spPr bwMode="auto">
              <a:xfrm flipH="1">
                <a:off x="3256" y="2961"/>
                <a:ext cx="1672" cy="1"/>
              </a:xfrm>
              <a:prstGeom prst="line">
                <a:avLst/>
              </a:prstGeom>
              <a:noFill/>
              <a:ln w="12700">
                <a:solidFill>
                  <a:srgbClr val="000000"/>
                </a:solidFill>
                <a:round/>
                <a:headEnd/>
                <a:tailEnd/>
              </a:ln>
            </p:spPr>
            <p:txBody>
              <a:bodyPr>
                <a:prstTxWarp prst="textNoShape">
                  <a:avLst/>
                </a:prstTxWarp>
              </a:bodyPr>
              <a:lstStyle/>
              <a:p>
                <a:endParaRPr lang="en-US"/>
              </a:p>
            </p:txBody>
          </p:sp>
        </p:grpSp>
        <p:sp>
          <p:nvSpPr>
            <p:cNvPr id="50250" name="Oval 74"/>
            <p:cNvSpPr>
              <a:spLocks noChangeArrowheads="1"/>
            </p:cNvSpPr>
            <p:nvPr/>
          </p:nvSpPr>
          <p:spPr bwMode="auto">
            <a:xfrm flipH="1">
              <a:off x="4444" y="1761"/>
              <a:ext cx="196" cy="525"/>
            </a:xfrm>
            <a:prstGeom prst="ellipse">
              <a:avLst/>
            </a:prstGeom>
            <a:noFill/>
            <a:ln w="12700">
              <a:solidFill>
                <a:srgbClr val="000000"/>
              </a:solidFill>
              <a:round/>
              <a:headEnd/>
              <a:tailEnd/>
            </a:ln>
            <a:effectLst/>
          </p:spPr>
          <p:txBody>
            <a:bodyPr wrap="none" anchor="ctr">
              <a:prstTxWarp prst="textNoShape">
                <a:avLst/>
              </a:prstTxWarp>
            </a:bodyPr>
            <a:lstStyle/>
            <a:p>
              <a:endParaRPr lang="en-US"/>
            </a:p>
          </p:txBody>
        </p:sp>
      </p:grpSp>
      <p:grpSp>
        <p:nvGrpSpPr>
          <p:cNvPr id="50251" name="Group 75"/>
          <p:cNvGrpSpPr>
            <a:grpSpLocks/>
          </p:cNvGrpSpPr>
          <p:nvPr/>
        </p:nvGrpSpPr>
        <p:grpSpPr bwMode="auto">
          <a:xfrm>
            <a:off x="7291388" y="4576763"/>
            <a:ext cx="1801812" cy="1481137"/>
            <a:chOff x="292" y="1392"/>
            <a:chExt cx="2732" cy="2423"/>
          </a:xfrm>
        </p:grpSpPr>
        <p:grpSp>
          <p:nvGrpSpPr>
            <p:cNvPr id="50252" name="Group 76"/>
            <p:cNvGrpSpPr>
              <a:grpSpLocks/>
            </p:cNvGrpSpPr>
            <p:nvPr/>
          </p:nvGrpSpPr>
          <p:grpSpPr bwMode="auto">
            <a:xfrm>
              <a:off x="642" y="1392"/>
              <a:ext cx="2026" cy="2305"/>
              <a:chOff x="642" y="1392"/>
              <a:chExt cx="2026" cy="2305"/>
            </a:xfrm>
          </p:grpSpPr>
          <p:sp>
            <p:nvSpPr>
              <p:cNvPr id="50253" name="Oval 77"/>
              <p:cNvSpPr>
                <a:spLocks noChangeArrowheads="1"/>
              </p:cNvSpPr>
              <p:nvPr/>
            </p:nvSpPr>
            <p:spPr bwMode="auto">
              <a:xfrm>
                <a:off x="676" y="2621"/>
                <a:ext cx="128" cy="133"/>
              </a:xfrm>
              <a:prstGeom prst="ellipse">
                <a:avLst/>
              </a:prstGeom>
              <a:solidFill>
                <a:srgbClr val="FFFFFF"/>
              </a:solidFill>
              <a:ln w="12700">
                <a:solidFill>
                  <a:srgbClr val="000000"/>
                </a:solidFill>
                <a:round/>
                <a:headEnd/>
                <a:tailEnd/>
              </a:ln>
            </p:spPr>
            <p:txBody>
              <a:bodyPr>
                <a:prstTxWarp prst="textNoShape">
                  <a:avLst/>
                </a:prstTxWarp>
              </a:bodyPr>
              <a:lstStyle/>
              <a:p>
                <a:endParaRPr lang="en-US"/>
              </a:p>
            </p:txBody>
          </p:sp>
          <p:sp>
            <p:nvSpPr>
              <p:cNvPr id="50254" name="Oval 78"/>
              <p:cNvSpPr>
                <a:spLocks noChangeArrowheads="1"/>
              </p:cNvSpPr>
              <p:nvPr/>
            </p:nvSpPr>
            <p:spPr bwMode="auto">
              <a:xfrm>
                <a:off x="676" y="3085"/>
                <a:ext cx="128" cy="141"/>
              </a:xfrm>
              <a:prstGeom prst="ellipse">
                <a:avLst/>
              </a:prstGeom>
              <a:solidFill>
                <a:srgbClr val="FFFFFF"/>
              </a:solidFill>
              <a:ln w="12700">
                <a:solidFill>
                  <a:srgbClr val="000000"/>
                </a:solidFill>
                <a:round/>
                <a:headEnd/>
                <a:tailEnd/>
              </a:ln>
            </p:spPr>
            <p:txBody>
              <a:bodyPr>
                <a:prstTxWarp prst="textNoShape">
                  <a:avLst/>
                </a:prstTxWarp>
              </a:bodyPr>
              <a:lstStyle/>
              <a:p>
                <a:endParaRPr lang="en-US"/>
              </a:p>
            </p:txBody>
          </p:sp>
          <p:sp>
            <p:nvSpPr>
              <p:cNvPr id="50255" name="Oval 79"/>
              <p:cNvSpPr>
                <a:spLocks noChangeArrowheads="1"/>
              </p:cNvSpPr>
              <p:nvPr/>
            </p:nvSpPr>
            <p:spPr bwMode="auto">
              <a:xfrm>
                <a:off x="676" y="3556"/>
                <a:ext cx="128" cy="141"/>
              </a:xfrm>
              <a:prstGeom prst="ellipse">
                <a:avLst/>
              </a:prstGeom>
              <a:solidFill>
                <a:srgbClr val="FFFFFF"/>
              </a:solidFill>
              <a:ln w="12700">
                <a:solidFill>
                  <a:srgbClr val="000000"/>
                </a:solidFill>
                <a:round/>
                <a:headEnd/>
                <a:tailEnd/>
              </a:ln>
            </p:spPr>
            <p:txBody>
              <a:bodyPr>
                <a:prstTxWarp prst="textNoShape">
                  <a:avLst/>
                </a:prstTxWarp>
              </a:bodyPr>
              <a:lstStyle/>
              <a:p>
                <a:endParaRPr lang="en-US"/>
              </a:p>
            </p:txBody>
          </p:sp>
          <p:sp>
            <p:nvSpPr>
              <p:cNvPr id="50256" name="Oval 80"/>
              <p:cNvSpPr>
                <a:spLocks noChangeArrowheads="1"/>
              </p:cNvSpPr>
              <p:nvPr/>
            </p:nvSpPr>
            <p:spPr bwMode="auto">
              <a:xfrm>
                <a:off x="2484" y="2621"/>
                <a:ext cx="136" cy="133"/>
              </a:xfrm>
              <a:prstGeom prst="ellipse">
                <a:avLst/>
              </a:prstGeom>
              <a:solidFill>
                <a:srgbClr val="FFFFFF"/>
              </a:solidFill>
              <a:ln w="12700">
                <a:solidFill>
                  <a:srgbClr val="000000"/>
                </a:solidFill>
                <a:round/>
                <a:headEnd/>
                <a:tailEnd/>
              </a:ln>
            </p:spPr>
            <p:txBody>
              <a:bodyPr>
                <a:prstTxWarp prst="textNoShape">
                  <a:avLst/>
                </a:prstTxWarp>
              </a:bodyPr>
              <a:lstStyle/>
              <a:p>
                <a:endParaRPr lang="en-US"/>
              </a:p>
            </p:txBody>
          </p:sp>
          <p:sp>
            <p:nvSpPr>
              <p:cNvPr id="50257" name="Oval 81"/>
              <p:cNvSpPr>
                <a:spLocks noChangeArrowheads="1"/>
              </p:cNvSpPr>
              <p:nvPr/>
            </p:nvSpPr>
            <p:spPr bwMode="auto">
              <a:xfrm>
                <a:off x="2484" y="3085"/>
                <a:ext cx="136" cy="141"/>
              </a:xfrm>
              <a:prstGeom prst="ellipse">
                <a:avLst/>
              </a:prstGeom>
              <a:solidFill>
                <a:srgbClr val="FFFFFF"/>
              </a:solidFill>
              <a:ln w="12700">
                <a:solidFill>
                  <a:srgbClr val="000000"/>
                </a:solidFill>
                <a:round/>
                <a:headEnd/>
                <a:tailEnd/>
              </a:ln>
            </p:spPr>
            <p:txBody>
              <a:bodyPr>
                <a:prstTxWarp prst="textNoShape">
                  <a:avLst/>
                </a:prstTxWarp>
              </a:bodyPr>
              <a:lstStyle/>
              <a:p>
                <a:endParaRPr lang="en-US"/>
              </a:p>
            </p:txBody>
          </p:sp>
          <p:sp>
            <p:nvSpPr>
              <p:cNvPr id="50258" name="Oval 82"/>
              <p:cNvSpPr>
                <a:spLocks noChangeArrowheads="1"/>
              </p:cNvSpPr>
              <p:nvPr/>
            </p:nvSpPr>
            <p:spPr bwMode="auto">
              <a:xfrm>
                <a:off x="2484" y="3556"/>
                <a:ext cx="136" cy="141"/>
              </a:xfrm>
              <a:prstGeom prst="ellipse">
                <a:avLst/>
              </a:prstGeom>
              <a:solidFill>
                <a:srgbClr val="FFFFFF"/>
              </a:solidFill>
              <a:ln w="12700">
                <a:solidFill>
                  <a:srgbClr val="000000"/>
                </a:solidFill>
                <a:round/>
                <a:headEnd/>
                <a:tailEnd/>
              </a:ln>
            </p:spPr>
            <p:txBody>
              <a:bodyPr>
                <a:prstTxWarp prst="textNoShape">
                  <a:avLst/>
                </a:prstTxWarp>
              </a:bodyPr>
              <a:lstStyle/>
              <a:p>
                <a:endParaRPr lang="en-US"/>
              </a:p>
            </p:txBody>
          </p:sp>
          <p:grpSp>
            <p:nvGrpSpPr>
              <p:cNvPr id="50259" name="Group 83"/>
              <p:cNvGrpSpPr>
                <a:grpSpLocks/>
              </p:cNvGrpSpPr>
              <p:nvPr/>
            </p:nvGrpSpPr>
            <p:grpSpPr bwMode="auto">
              <a:xfrm>
                <a:off x="676" y="1678"/>
                <a:ext cx="1944" cy="612"/>
                <a:chOff x="676" y="1678"/>
                <a:chExt cx="1944" cy="612"/>
              </a:xfrm>
            </p:grpSpPr>
            <p:sp>
              <p:nvSpPr>
                <p:cNvPr id="50260" name="Oval 84"/>
                <p:cNvSpPr>
                  <a:spLocks noChangeArrowheads="1"/>
                </p:cNvSpPr>
                <p:nvPr/>
              </p:nvSpPr>
              <p:spPr bwMode="auto">
                <a:xfrm>
                  <a:off x="676" y="1678"/>
                  <a:ext cx="128" cy="141"/>
                </a:xfrm>
                <a:prstGeom prst="ellipse">
                  <a:avLst/>
                </a:prstGeom>
                <a:solidFill>
                  <a:srgbClr val="FFFFFF"/>
                </a:solidFill>
                <a:ln w="12700">
                  <a:solidFill>
                    <a:srgbClr val="000000"/>
                  </a:solidFill>
                  <a:round/>
                  <a:headEnd/>
                  <a:tailEnd/>
                </a:ln>
              </p:spPr>
              <p:txBody>
                <a:bodyPr>
                  <a:prstTxWarp prst="textNoShape">
                    <a:avLst/>
                  </a:prstTxWarp>
                </a:bodyPr>
                <a:lstStyle/>
                <a:p>
                  <a:endParaRPr lang="en-US"/>
                </a:p>
              </p:txBody>
            </p:sp>
            <p:sp>
              <p:nvSpPr>
                <p:cNvPr id="50261" name="Oval 85"/>
                <p:cNvSpPr>
                  <a:spLocks noChangeArrowheads="1"/>
                </p:cNvSpPr>
                <p:nvPr/>
              </p:nvSpPr>
              <p:spPr bwMode="auto">
                <a:xfrm>
                  <a:off x="676" y="2149"/>
                  <a:ext cx="128" cy="141"/>
                </a:xfrm>
                <a:prstGeom prst="ellipse">
                  <a:avLst/>
                </a:prstGeom>
                <a:solidFill>
                  <a:srgbClr val="FFFFFF"/>
                </a:solidFill>
                <a:ln w="12700">
                  <a:solidFill>
                    <a:srgbClr val="000000"/>
                  </a:solidFill>
                  <a:round/>
                  <a:headEnd/>
                  <a:tailEnd/>
                </a:ln>
              </p:spPr>
              <p:txBody>
                <a:bodyPr>
                  <a:prstTxWarp prst="textNoShape">
                    <a:avLst/>
                  </a:prstTxWarp>
                </a:bodyPr>
                <a:lstStyle/>
                <a:p>
                  <a:endParaRPr lang="en-US"/>
                </a:p>
              </p:txBody>
            </p:sp>
            <p:sp>
              <p:nvSpPr>
                <p:cNvPr id="50262" name="Oval 86"/>
                <p:cNvSpPr>
                  <a:spLocks noChangeArrowheads="1"/>
                </p:cNvSpPr>
                <p:nvPr/>
              </p:nvSpPr>
              <p:spPr bwMode="auto">
                <a:xfrm>
                  <a:off x="2484" y="1678"/>
                  <a:ext cx="136" cy="141"/>
                </a:xfrm>
                <a:prstGeom prst="ellipse">
                  <a:avLst/>
                </a:prstGeom>
                <a:solidFill>
                  <a:srgbClr val="FFFFFF"/>
                </a:solidFill>
                <a:ln w="12700">
                  <a:solidFill>
                    <a:srgbClr val="000000"/>
                  </a:solidFill>
                  <a:round/>
                  <a:headEnd/>
                  <a:tailEnd/>
                </a:ln>
              </p:spPr>
              <p:txBody>
                <a:bodyPr>
                  <a:prstTxWarp prst="textNoShape">
                    <a:avLst/>
                  </a:prstTxWarp>
                </a:bodyPr>
                <a:lstStyle/>
                <a:p>
                  <a:endParaRPr lang="en-US"/>
                </a:p>
              </p:txBody>
            </p:sp>
            <p:sp>
              <p:nvSpPr>
                <p:cNvPr id="50263" name="Oval 87"/>
                <p:cNvSpPr>
                  <a:spLocks noChangeArrowheads="1"/>
                </p:cNvSpPr>
                <p:nvPr/>
              </p:nvSpPr>
              <p:spPr bwMode="auto">
                <a:xfrm>
                  <a:off x="2484" y="2149"/>
                  <a:ext cx="136" cy="141"/>
                </a:xfrm>
                <a:prstGeom prst="ellipse">
                  <a:avLst/>
                </a:prstGeom>
                <a:solidFill>
                  <a:srgbClr val="FFFFFF"/>
                </a:solidFill>
                <a:ln w="12700">
                  <a:solidFill>
                    <a:srgbClr val="000000"/>
                  </a:solidFill>
                  <a:round/>
                  <a:headEnd/>
                  <a:tailEnd/>
                </a:ln>
              </p:spPr>
              <p:txBody>
                <a:bodyPr>
                  <a:prstTxWarp prst="textNoShape">
                    <a:avLst/>
                  </a:prstTxWarp>
                </a:bodyPr>
                <a:lstStyle/>
                <a:p>
                  <a:endParaRPr lang="en-US"/>
                </a:p>
              </p:txBody>
            </p:sp>
            <p:sp>
              <p:nvSpPr>
                <p:cNvPr id="50264" name="Line 88"/>
                <p:cNvSpPr>
                  <a:spLocks noChangeShapeType="1"/>
                </p:cNvSpPr>
                <p:nvPr/>
              </p:nvSpPr>
              <p:spPr bwMode="auto">
                <a:xfrm>
                  <a:off x="808" y="1765"/>
                  <a:ext cx="1672" cy="438"/>
                </a:xfrm>
                <a:prstGeom prst="line">
                  <a:avLst/>
                </a:prstGeom>
                <a:noFill/>
                <a:ln w="12700">
                  <a:solidFill>
                    <a:srgbClr val="000000"/>
                  </a:solidFill>
                  <a:round/>
                  <a:headEnd/>
                  <a:tailEnd/>
                </a:ln>
              </p:spPr>
              <p:txBody>
                <a:bodyPr>
                  <a:prstTxWarp prst="textNoShape">
                    <a:avLst/>
                  </a:prstTxWarp>
                </a:bodyPr>
                <a:lstStyle/>
                <a:p>
                  <a:endParaRPr lang="en-US"/>
                </a:p>
              </p:txBody>
            </p:sp>
            <p:sp>
              <p:nvSpPr>
                <p:cNvPr id="50265" name="Line 89"/>
                <p:cNvSpPr>
                  <a:spLocks noChangeShapeType="1"/>
                </p:cNvSpPr>
                <p:nvPr/>
              </p:nvSpPr>
              <p:spPr bwMode="auto">
                <a:xfrm flipH="1">
                  <a:off x="808" y="1765"/>
                  <a:ext cx="1672" cy="1"/>
                </a:xfrm>
                <a:prstGeom prst="line">
                  <a:avLst/>
                </a:prstGeom>
                <a:noFill/>
                <a:ln w="12700">
                  <a:solidFill>
                    <a:srgbClr val="000000"/>
                  </a:solidFill>
                  <a:round/>
                  <a:headEnd/>
                  <a:tailEnd/>
                </a:ln>
              </p:spPr>
              <p:txBody>
                <a:bodyPr>
                  <a:prstTxWarp prst="textNoShape">
                    <a:avLst/>
                  </a:prstTxWarp>
                </a:bodyPr>
                <a:lstStyle/>
                <a:p>
                  <a:endParaRPr lang="en-US"/>
                </a:p>
              </p:txBody>
            </p:sp>
          </p:grpSp>
          <p:sp>
            <p:nvSpPr>
              <p:cNvPr id="50266" name="Line 90"/>
              <p:cNvSpPr>
                <a:spLocks noChangeShapeType="1"/>
              </p:cNvSpPr>
              <p:nvPr/>
            </p:nvSpPr>
            <p:spPr bwMode="auto">
              <a:xfrm>
                <a:off x="808" y="2236"/>
                <a:ext cx="1672" cy="911"/>
              </a:xfrm>
              <a:prstGeom prst="line">
                <a:avLst/>
              </a:prstGeom>
              <a:noFill/>
              <a:ln w="12700">
                <a:solidFill>
                  <a:srgbClr val="000000"/>
                </a:solidFill>
                <a:round/>
                <a:headEnd/>
                <a:tailEnd/>
              </a:ln>
            </p:spPr>
            <p:txBody>
              <a:bodyPr>
                <a:prstTxWarp prst="textNoShape">
                  <a:avLst/>
                </a:prstTxWarp>
              </a:bodyPr>
              <a:lstStyle/>
              <a:p>
                <a:endParaRPr lang="en-US"/>
              </a:p>
            </p:txBody>
          </p:sp>
          <p:sp>
            <p:nvSpPr>
              <p:cNvPr id="50267" name="Line 91"/>
              <p:cNvSpPr>
                <a:spLocks noChangeShapeType="1"/>
              </p:cNvSpPr>
              <p:nvPr/>
            </p:nvSpPr>
            <p:spPr bwMode="auto">
              <a:xfrm>
                <a:off x="808" y="2700"/>
                <a:ext cx="1672" cy="447"/>
              </a:xfrm>
              <a:prstGeom prst="line">
                <a:avLst/>
              </a:prstGeom>
              <a:noFill/>
              <a:ln w="12700">
                <a:solidFill>
                  <a:srgbClr val="000000"/>
                </a:solidFill>
                <a:round/>
                <a:headEnd/>
                <a:tailEnd/>
              </a:ln>
            </p:spPr>
            <p:txBody>
              <a:bodyPr>
                <a:prstTxWarp prst="textNoShape">
                  <a:avLst/>
                </a:prstTxWarp>
              </a:bodyPr>
              <a:lstStyle/>
              <a:p>
                <a:endParaRPr lang="en-US"/>
              </a:p>
            </p:txBody>
          </p:sp>
          <p:sp>
            <p:nvSpPr>
              <p:cNvPr id="50268" name="Line 92"/>
              <p:cNvSpPr>
                <a:spLocks noChangeShapeType="1"/>
              </p:cNvSpPr>
              <p:nvPr/>
            </p:nvSpPr>
            <p:spPr bwMode="auto">
              <a:xfrm flipH="1">
                <a:off x="808" y="3644"/>
                <a:ext cx="1672" cy="1"/>
              </a:xfrm>
              <a:prstGeom prst="line">
                <a:avLst/>
              </a:prstGeom>
              <a:noFill/>
              <a:ln w="12700">
                <a:solidFill>
                  <a:srgbClr val="000000"/>
                </a:solidFill>
                <a:round/>
                <a:headEnd/>
                <a:tailEnd/>
              </a:ln>
            </p:spPr>
            <p:txBody>
              <a:bodyPr>
                <a:prstTxWarp prst="textNoShape">
                  <a:avLst/>
                </a:prstTxWarp>
              </a:bodyPr>
              <a:lstStyle/>
              <a:p>
                <a:endParaRPr lang="en-US"/>
              </a:p>
            </p:txBody>
          </p:sp>
          <p:sp>
            <p:nvSpPr>
              <p:cNvPr id="50269" name="Line 93"/>
              <p:cNvSpPr>
                <a:spLocks noChangeShapeType="1"/>
              </p:cNvSpPr>
              <p:nvPr/>
            </p:nvSpPr>
            <p:spPr bwMode="auto">
              <a:xfrm>
                <a:off x="784" y="3172"/>
                <a:ext cx="1696" cy="472"/>
              </a:xfrm>
              <a:prstGeom prst="line">
                <a:avLst/>
              </a:prstGeom>
              <a:noFill/>
              <a:ln w="12700">
                <a:solidFill>
                  <a:srgbClr val="000000"/>
                </a:solidFill>
                <a:round/>
                <a:headEnd/>
                <a:tailEnd/>
              </a:ln>
            </p:spPr>
            <p:txBody>
              <a:bodyPr>
                <a:prstTxWarp prst="textNoShape">
                  <a:avLst/>
                </a:prstTxWarp>
              </a:bodyPr>
              <a:lstStyle/>
              <a:p>
                <a:endParaRPr lang="en-US"/>
              </a:p>
            </p:txBody>
          </p:sp>
          <p:sp>
            <p:nvSpPr>
              <p:cNvPr id="50270" name="Line 94"/>
              <p:cNvSpPr>
                <a:spLocks noChangeShapeType="1"/>
              </p:cNvSpPr>
              <p:nvPr/>
            </p:nvSpPr>
            <p:spPr bwMode="auto">
              <a:xfrm flipH="1">
                <a:off x="808" y="3147"/>
                <a:ext cx="1648" cy="25"/>
              </a:xfrm>
              <a:prstGeom prst="line">
                <a:avLst/>
              </a:prstGeom>
              <a:noFill/>
              <a:ln w="12700">
                <a:solidFill>
                  <a:srgbClr val="000000"/>
                </a:solidFill>
                <a:round/>
                <a:headEnd/>
                <a:tailEnd/>
              </a:ln>
            </p:spPr>
            <p:txBody>
              <a:bodyPr>
                <a:prstTxWarp prst="textNoShape">
                  <a:avLst/>
                </a:prstTxWarp>
              </a:bodyPr>
              <a:lstStyle/>
              <a:p>
                <a:endParaRPr lang="en-US"/>
              </a:p>
            </p:txBody>
          </p:sp>
          <p:sp>
            <p:nvSpPr>
              <p:cNvPr id="50271" name="Rectangle 95"/>
              <p:cNvSpPr>
                <a:spLocks noChangeArrowheads="1"/>
              </p:cNvSpPr>
              <p:nvPr/>
            </p:nvSpPr>
            <p:spPr bwMode="auto">
              <a:xfrm>
                <a:off x="642" y="1392"/>
                <a:ext cx="243" cy="302"/>
              </a:xfrm>
              <a:prstGeom prst="rect">
                <a:avLst/>
              </a:prstGeom>
              <a:noFill/>
              <a:ln w="9525">
                <a:noFill/>
                <a:miter lim="800000"/>
                <a:headEnd/>
                <a:tailEnd/>
              </a:ln>
            </p:spPr>
            <p:txBody>
              <a:bodyPr wrap="square" lIns="0" tIns="0" rIns="0" bIns="0">
                <a:prstTxWarp prst="textNoShape">
                  <a:avLst/>
                </a:prstTxWarp>
                <a:spAutoFit/>
              </a:bodyPr>
              <a:lstStyle/>
              <a:p>
                <a:r>
                  <a:rPr lang="en-GB" sz="1200">
                    <a:solidFill>
                      <a:srgbClr val="000000"/>
                    </a:solidFill>
                    <a:latin typeface="Helvetica" charset="0"/>
                  </a:rPr>
                  <a:t>s1</a:t>
                </a:r>
                <a:endParaRPr lang="en-GB"/>
              </a:p>
            </p:txBody>
          </p:sp>
          <p:sp>
            <p:nvSpPr>
              <p:cNvPr id="50272" name="Rectangle 96"/>
              <p:cNvSpPr>
                <a:spLocks noChangeArrowheads="1"/>
              </p:cNvSpPr>
              <p:nvPr/>
            </p:nvSpPr>
            <p:spPr bwMode="auto">
              <a:xfrm>
                <a:off x="2425" y="1392"/>
                <a:ext cx="243" cy="302"/>
              </a:xfrm>
              <a:prstGeom prst="rect">
                <a:avLst/>
              </a:prstGeom>
              <a:noFill/>
              <a:ln w="9525">
                <a:noFill/>
                <a:miter lim="800000"/>
                <a:headEnd/>
                <a:tailEnd/>
              </a:ln>
            </p:spPr>
            <p:txBody>
              <a:bodyPr wrap="square" lIns="0" tIns="0" rIns="0" bIns="0">
                <a:prstTxWarp prst="textNoShape">
                  <a:avLst/>
                </a:prstTxWarp>
                <a:spAutoFit/>
              </a:bodyPr>
              <a:lstStyle/>
              <a:p>
                <a:r>
                  <a:rPr lang="en-GB" sz="1200">
                    <a:solidFill>
                      <a:srgbClr val="000000"/>
                    </a:solidFill>
                    <a:latin typeface="Helvetica" charset="0"/>
                  </a:rPr>
                  <a:t>s2</a:t>
                </a:r>
                <a:endParaRPr lang="en-GB"/>
              </a:p>
            </p:txBody>
          </p:sp>
        </p:grpSp>
        <p:sp>
          <p:nvSpPr>
            <p:cNvPr id="50273" name="Oval 97"/>
            <p:cNvSpPr>
              <a:spLocks noChangeArrowheads="1"/>
            </p:cNvSpPr>
            <p:nvPr/>
          </p:nvSpPr>
          <p:spPr bwMode="auto">
            <a:xfrm>
              <a:off x="292" y="1605"/>
              <a:ext cx="998" cy="2197"/>
            </a:xfrm>
            <a:prstGeom prst="ellipse">
              <a:avLst/>
            </a:prstGeom>
            <a:noFill/>
            <a:ln w="12700">
              <a:solidFill>
                <a:srgbClr val="000000"/>
              </a:solidFill>
              <a:round/>
              <a:headEnd/>
              <a:tailEnd/>
            </a:ln>
            <a:effectLst/>
          </p:spPr>
          <p:txBody>
            <a:bodyPr wrap="none" anchor="ctr">
              <a:prstTxWarp prst="textNoShape">
                <a:avLst/>
              </a:prstTxWarp>
            </a:bodyPr>
            <a:lstStyle/>
            <a:p>
              <a:endParaRPr lang="en-US"/>
            </a:p>
          </p:txBody>
        </p:sp>
        <p:sp>
          <p:nvSpPr>
            <p:cNvPr id="50274" name="Oval 98"/>
            <p:cNvSpPr>
              <a:spLocks noChangeArrowheads="1"/>
            </p:cNvSpPr>
            <p:nvPr/>
          </p:nvSpPr>
          <p:spPr bwMode="auto">
            <a:xfrm>
              <a:off x="2026" y="1618"/>
              <a:ext cx="998" cy="2197"/>
            </a:xfrm>
            <a:prstGeom prst="ellipse">
              <a:avLst/>
            </a:prstGeom>
            <a:noFill/>
            <a:ln w="12700">
              <a:solidFill>
                <a:srgbClr val="000000"/>
              </a:solidFill>
              <a:round/>
              <a:headEnd/>
              <a:tailEnd/>
            </a:ln>
            <a:effectLst/>
          </p:spPr>
          <p:txBody>
            <a:bodyPr wrap="none" anchor="ctr">
              <a:prstTxWarp prst="textNoShape">
                <a:avLst/>
              </a:prstTxWarp>
            </a:bodyPr>
            <a:lstStyle/>
            <a:p>
              <a:endParaRPr lang="en-US"/>
            </a:p>
          </p:txBody>
        </p:sp>
      </p:grpSp>
      <p:sp>
        <p:nvSpPr>
          <p:cNvPr id="50275" name="Line 99"/>
          <p:cNvSpPr>
            <a:spLocks noChangeShapeType="1"/>
          </p:cNvSpPr>
          <p:nvPr/>
        </p:nvSpPr>
        <p:spPr bwMode="auto">
          <a:xfrm flipV="1">
            <a:off x="4025900" y="1778000"/>
            <a:ext cx="3289300" cy="634998"/>
          </a:xfrm>
          <a:prstGeom prst="line">
            <a:avLst/>
          </a:prstGeom>
          <a:noFill/>
          <a:ln w="12700">
            <a:solidFill>
              <a:srgbClr val="000000"/>
            </a:solidFill>
            <a:round/>
            <a:headEnd/>
            <a:tailEnd type="triangle" w="med" len="med"/>
          </a:ln>
          <a:effectLst/>
        </p:spPr>
        <p:txBody>
          <a:bodyPr wrap="none" anchor="ctr">
            <a:prstTxWarp prst="textNoShape">
              <a:avLst/>
            </a:prstTxWarp>
          </a:bodyPr>
          <a:lstStyle/>
          <a:p>
            <a:endParaRPr lang="en-US"/>
          </a:p>
        </p:txBody>
      </p:sp>
      <p:sp>
        <p:nvSpPr>
          <p:cNvPr id="50276" name="Line 100"/>
          <p:cNvSpPr>
            <a:spLocks noChangeShapeType="1"/>
          </p:cNvSpPr>
          <p:nvPr/>
        </p:nvSpPr>
        <p:spPr bwMode="auto">
          <a:xfrm>
            <a:off x="5354639" y="3822700"/>
            <a:ext cx="1935162" cy="1244600"/>
          </a:xfrm>
          <a:prstGeom prst="line">
            <a:avLst/>
          </a:prstGeom>
          <a:noFill/>
          <a:ln w="12700">
            <a:solidFill>
              <a:srgbClr val="000000"/>
            </a:solidFill>
            <a:round/>
            <a:headEnd/>
            <a:tailEnd type="triangle" w="med" len="med"/>
          </a:ln>
          <a:effectLst/>
        </p:spPr>
        <p:txBody>
          <a:bodyPr wrap="none" anchor="ctr">
            <a:prstTxWarp prst="textNoShape">
              <a:avLst/>
            </a:prstTxWarp>
          </a:bodyPr>
          <a:lstStyle/>
          <a:p>
            <a:endParaRPr lang="en-US"/>
          </a:p>
        </p:txBody>
      </p:sp>
      <p:sp>
        <p:nvSpPr>
          <p:cNvPr id="50280" name="Line 104"/>
          <p:cNvSpPr>
            <a:spLocks noChangeShapeType="1"/>
          </p:cNvSpPr>
          <p:nvPr/>
        </p:nvSpPr>
        <p:spPr bwMode="auto">
          <a:xfrm>
            <a:off x="4492625" y="3363913"/>
            <a:ext cx="2755900" cy="512762"/>
          </a:xfrm>
          <a:prstGeom prst="line">
            <a:avLst/>
          </a:prstGeom>
          <a:noFill/>
          <a:ln w="12700">
            <a:solidFill>
              <a:srgbClr val="000000"/>
            </a:solidFill>
            <a:round/>
            <a:headEnd/>
            <a:tailEnd type="triangle" w="med" len="med"/>
          </a:ln>
          <a:effectLst/>
        </p:spPr>
        <p:txBody>
          <a:bodyPr wrap="none" anchor="ctr">
            <a:prstTxWarp prst="textNoShape">
              <a:avLst/>
            </a:prstTxWarp>
          </a:bodyPr>
          <a:lstStyle/>
          <a:p>
            <a:endParaRPr lang="en-US"/>
          </a:p>
        </p:txBody>
      </p:sp>
      <p:sp>
        <p:nvSpPr>
          <p:cNvPr id="50281" name="Line 105"/>
          <p:cNvSpPr>
            <a:spLocks noChangeShapeType="1"/>
          </p:cNvSpPr>
          <p:nvPr/>
        </p:nvSpPr>
        <p:spPr bwMode="auto">
          <a:xfrm flipV="1">
            <a:off x="3362325" y="2476499"/>
            <a:ext cx="3914775" cy="452437"/>
          </a:xfrm>
          <a:prstGeom prst="line">
            <a:avLst/>
          </a:prstGeom>
          <a:noFill/>
          <a:ln w="12700">
            <a:solidFill>
              <a:srgbClr val="000000"/>
            </a:solidFill>
            <a:round/>
            <a:headEnd/>
            <a:tailEnd type="triangle" w="med" len="med"/>
          </a:ln>
          <a:effectLst/>
        </p:spPr>
        <p:txBody>
          <a:bodyPr wrap="none" anchor="ctr">
            <a:prstTxWarp prst="textNoShape">
              <a:avLst/>
            </a:prstTxWarp>
          </a:bodyPr>
          <a:lstStyle/>
          <a:p>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r>
              <a:rPr lang="en-US" dirty="0"/>
              <a:t>Cardinality constraints (2)</a:t>
            </a:r>
          </a:p>
        </p:txBody>
      </p:sp>
      <p:sp>
        <p:nvSpPr>
          <p:cNvPr id="61467" name="Rectangle 27"/>
          <p:cNvSpPr>
            <a:spLocks noChangeArrowheads="1"/>
          </p:cNvSpPr>
          <p:nvPr/>
        </p:nvSpPr>
        <p:spPr bwMode="auto">
          <a:xfrm>
            <a:off x="1712181" y="2962275"/>
            <a:ext cx="3306639" cy="400110"/>
          </a:xfrm>
          <a:prstGeom prst="rect">
            <a:avLst/>
          </a:prstGeom>
          <a:noFill/>
          <a:ln w="12700">
            <a:noFill/>
            <a:miter lim="800000"/>
            <a:headEnd/>
            <a:tailEnd/>
          </a:ln>
          <a:effectLst/>
        </p:spPr>
        <p:txBody>
          <a:bodyPr wrap="none">
            <a:prstTxWarp prst="textNoShape">
              <a:avLst/>
            </a:prstTxWarp>
            <a:spAutoFit/>
          </a:bodyPr>
          <a:lstStyle/>
          <a:p>
            <a:r>
              <a:rPr lang="en-GB" b="1" dirty="0"/>
              <a:t> One-to-Many  Relationship</a:t>
            </a:r>
          </a:p>
        </p:txBody>
      </p:sp>
      <p:sp>
        <p:nvSpPr>
          <p:cNvPr id="61468" name="Rectangle 28"/>
          <p:cNvSpPr>
            <a:spLocks noChangeArrowheads="1"/>
          </p:cNvSpPr>
          <p:nvPr/>
        </p:nvSpPr>
        <p:spPr bwMode="auto">
          <a:xfrm>
            <a:off x="1781789" y="1577975"/>
            <a:ext cx="3164248" cy="400110"/>
          </a:xfrm>
          <a:prstGeom prst="rect">
            <a:avLst/>
          </a:prstGeom>
          <a:noFill/>
          <a:ln w="12700">
            <a:noFill/>
            <a:miter lim="800000"/>
            <a:headEnd/>
            <a:tailEnd/>
          </a:ln>
          <a:effectLst/>
        </p:spPr>
        <p:txBody>
          <a:bodyPr wrap="none">
            <a:prstTxWarp prst="textNoShape">
              <a:avLst/>
            </a:prstTxWarp>
            <a:spAutoFit/>
          </a:bodyPr>
          <a:lstStyle/>
          <a:p>
            <a:r>
              <a:rPr lang="en-GB" b="1" dirty="0"/>
              <a:t> One-to-One  Relationship</a:t>
            </a:r>
          </a:p>
        </p:txBody>
      </p:sp>
      <p:sp>
        <p:nvSpPr>
          <p:cNvPr id="61469" name="Rectangle 29"/>
          <p:cNvSpPr>
            <a:spLocks noChangeArrowheads="1"/>
          </p:cNvSpPr>
          <p:nvPr/>
        </p:nvSpPr>
        <p:spPr bwMode="auto">
          <a:xfrm>
            <a:off x="1789113" y="4613275"/>
            <a:ext cx="3506787" cy="396875"/>
          </a:xfrm>
          <a:prstGeom prst="rect">
            <a:avLst/>
          </a:prstGeom>
          <a:noFill/>
          <a:ln w="12700">
            <a:noFill/>
            <a:miter lim="800000"/>
            <a:headEnd/>
            <a:tailEnd/>
          </a:ln>
          <a:effectLst/>
        </p:spPr>
        <p:txBody>
          <a:bodyPr wrap="none">
            <a:prstTxWarp prst="textNoShape">
              <a:avLst/>
            </a:prstTxWarp>
            <a:spAutoFit/>
          </a:bodyPr>
          <a:lstStyle/>
          <a:p>
            <a:r>
              <a:rPr lang="en-GB" b="1" dirty="0"/>
              <a:t>Many-to-Many  Relationship</a:t>
            </a:r>
          </a:p>
        </p:txBody>
      </p:sp>
      <p:grpSp>
        <p:nvGrpSpPr>
          <p:cNvPr id="61495" name="Group 55"/>
          <p:cNvGrpSpPr>
            <a:grpSpLocks/>
          </p:cNvGrpSpPr>
          <p:nvPr/>
        </p:nvGrpSpPr>
        <p:grpSpPr bwMode="auto">
          <a:xfrm>
            <a:off x="2519363" y="3756025"/>
            <a:ext cx="5297487" cy="409575"/>
            <a:chOff x="1446" y="3227"/>
            <a:chExt cx="3337" cy="258"/>
          </a:xfrm>
        </p:grpSpPr>
        <p:sp>
          <p:nvSpPr>
            <p:cNvPr id="61465" name="Rectangle 25"/>
            <p:cNvSpPr>
              <a:spLocks noChangeArrowheads="1"/>
            </p:cNvSpPr>
            <p:nvPr/>
          </p:nvSpPr>
          <p:spPr bwMode="auto">
            <a:xfrm>
              <a:off x="2315" y="3227"/>
              <a:ext cx="618" cy="125"/>
            </a:xfrm>
            <a:prstGeom prst="rect">
              <a:avLst/>
            </a:prstGeom>
            <a:noFill/>
            <a:ln w="9525">
              <a:noFill/>
              <a:miter lim="800000"/>
              <a:headEnd/>
              <a:tailEnd/>
            </a:ln>
          </p:spPr>
          <p:txBody>
            <a:bodyPr lIns="0" tIns="0" rIns="0" bIns="0">
              <a:prstTxWarp prst="textNoShape">
                <a:avLst/>
              </a:prstTxWarp>
              <a:spAutoFit/>
            </a:bodyPr>
            <a:lstStyle/>
            <a:p>
              <a:r>
                <a:rPr lang="en-US" sz="1300" dirty="0">
                  <a:solidFill>
                    <a:srgbClr val="000000"/>
                  </a:solidFill>
                  <a:latin typeface="B Helvetica Bold" charset="0"/>
                </a:rPr>
                <a:t>holds</a:t>
              </a:r>
              <a:endParaRPr lang="en-US" dirty="0"/>
            </a:p>
          </p:txBody>
        </p:sp>
        <p:sp>
          <p:nvSpPr>
            <p:cNvPr id="61484" name="Line 44"/>
            <p:cNvSpPr>
              <a:spLocks noChangeShapeType="1"/>
            </p:cNvSpPr>
            <p:nvPr/>
          </p:nvSpPr>
          <p:spPr bwMode="auto">
            <a:xfrm>
              <a:off x="2442" y="3362"/>
              <a:ext cx="670" cy="1"/>
            </a:xfrm>
            <a:prstGeom prst="line">
              <a:avLst/>
            </a:prstGeom>
            <a:noFill/>
            <a:ln w="17463">
              <a:solidFill>
                <a:srgbClr val="000000"/>
              </a:solidFill>
              <a:round/>
              <a:headEnd/>
              <a:tailEnd/>
            </a:ln>
          </p:spPr>
          <p:txBody>
            <a:bodyPr>
              <a:prstTxWarp prst="textNoShape">
                <a:avLst/>
              </a:prstTxWarp>
            </a:bodyPr>
            <a:lstStyle/>
            <a:p>
              <a:endParaRPr lang="en-US"/>
            </a:p>
          </p:txBody>
        </p:sp>
        <p:grpSp>
          <p:nvGrpSpPr>
            <p:cNvPr id="61490" name="Group 50"/>
            <p:cNvGrpSpPr>
              <a:grpSpLocks/>
            </p:cNvGrpSpPr>
            <p:nvPr/>
          </p:nvGrpSpPr>
          <p:grpSpPr bwMode="auto">
            <a:xfrm>
              <a:off x="3798" y="3236"/>
              <a:ext cx="985" cy="214"/>
              <a:chOff x="3798" y="3236"/>
              <a:chExt cx="985" cy="214"/>
            </a:xfrm>
          </p:grpSpPr>
          <p:sp>
            <p:nvSpPr>
              <p:cNvPr id="61457" name="Rectangle 17"/>
              <p:cNvSpPr>
                <a:spLocks noChangeArrowheads="1"/>
              </p:cNvSpPr>
              <p:nvPr/>
            </p:nvSpPr>
            <p:spPr bwMode="auto">
              <a:xfrm>
                <a:off x="3798" y="3236"/>
                <a:ext cx="985" cy="214"/>
              </a:xfrm>
              <a:prstGeom prst="rect">
                <a:avLst/>
              </a:prstGeom>
              <a:solidFill>
                <a:srgbClr val="FFFF00"/>
              </a:solidFill>
              <a:ln w="12700">
                <a:solidFill>
                  <a:srgbClr val="000000"/>
                </a:solidFill>
                <a:miter lim="800000"/>
                <a:headEnd/>
                <a:tailEnd/>
              </a:ln>
            </p:spPr>
            <p:txBody>
              <a:bodyPr>
                <a:prstTxWarp prst="textNoShape">
                  <a:avLst/>
                </a:prstTxWarp>
              </a:bodyPr>
              <a:lstStyle/>
              <a:p>
                <a:endParaRPr lang="en-US"/>
              </a:p>
            </p:txBody>
          </p:sp>
          <p:sp>
            <p:nvSpPr>
              <p:cNvPr id="61458" name="Rectangle 18"/>
              <p:cNvSpPr>
                <a:spLocks noChangeArrowheads="1"/>
              </p:cNvSpPr>
              <p:nvPr/>
            </p:nvSpPr>
            <p:spPr bwMode="auto">
              <a:xfrm>
                <a:off x="4029" y="3297"/>
                <a:ext cx="503" cy="115"/>
              </a:xfrm>
              <a:prstGeom prst="rect">
                <a:avLst/>
              </a:prstGeom>
              <a:noFill/>
              <a:ln w="9525">
                <a:noFill/>
                <a:miter lim="800000"/>
                <a:headEnd/>
                <a:tailEnd/>
              </a:ln>
            </p:spPr>
            <p:txBody>
              <a:bodyPr lIns="0" tIns="0" rIns="0" bIns="0">
                <a:prstTxWarp prst="textNoShape">
                  <a:avLst/>
                </a:prstTxWarp>
                <a:spAutoFit/>
              </a:bodyPr>
              <a:lstStyle/>
              <a:p>
                <a:r>
                  <a:rPr lang="en-US" sz="1200"/>
                  <a:t>Employee</a:t>
                </a:r>
              </a:p>
            </p:txBody>
          </p:sp>
        </p:grpSp>
        <p:grpSp>
          <p:nvGrpSpPr>
            <p:cNvPr id="61488" name="Group 48"/>
            <p:cNvGrpSpPr>
              <a:grpSpLocks/>
            </p:cNvGrpSpPr>
            <p:nvPr/>
          </p:nvGrpSpPr>
          <p:grpSpPr bwMode="auto">
            <a:xfrm>
              <a:off x="3112" y="3308"/>
              <a:ext cx="669" cy="108"/>
              <a:chOff x="3112" y="3308"/>
              <a:chExt cx="669" cy="108"/>
            </a:xfrm>
          </p:grpSpPr>
          <p:sp>
            <p:nvSpPr>
              <p:cNvPr id="61485" name="Line 45"/>
              <p:cNvSpPr>
                <a:spLocks noChangeShapeType="1"/>
              </p:cNvSpPr>
              <p:nvPr/>
            </p:nvSpPr>
            <p:spPr bwMode="auto">
              <a:xfrm>
                <a:off x="3112" y="3362"/>
                <a:ext cx="669" cy="1"/>
              </a:xfrm>
              <a:prstGeom prst="line">
                <a:avLst/>
              </a:prstGeom>
              <a:noFill/>
              <a:ln w="17463">
                <a:solidFill>
                  <a:srgbClr val="000000"/>
                </a:solidFill>
                <a:round/>
                <a:headEnd/>
                <a:tailEnd/>
              </a:ln>
            </p:spPr>
            <p:txBody>
              <a:bodyPr>
                <a:prstTxWarp prst="textNoShape">
                  <a:avLst/>
                </a:prstTxWarp>
              </a:bodyPr>
              <a:lstStyle/>
              <a:p>
                <a:endParaRPr lang="en-US"/>
              </a:p>
            </p:txBody>
          </p:sp>
          <p:sp>
            <p:nvSpPr>
              <p:cNvPr id="61486" name="Line 46"/>
              <p:cNvSpPr>
                <a:spLocks noChangeShapeType="1"/>
              </p:cNvSpPr>
              <p:nvPr/>
            </p:nvSpPr>
            <p:spPr bwMode="auto">
              <a:xfrm flipH="1">
                <a:off x="3590" y="3308"/>
                <a:ext cx="191" cy="54"/>
              </a:xfrm>
              <a:prstGeom prst="line">
                <a:avLst/>
              </a:prstGeom>
              <a:noFill/>
              <a:ln w="17463">
                <a:solidFill>
                  <a:srgbClr val="000000"/>
                </a:solidFill>
                <a:round/>
                <a:headEnd/>
                <a:tailEnd/>
              </a:ln>
            </p:spPr>
            <p:txBody>
              <a:bodyPr>
                <a:prstTxWarp prst="textNoShape">
                  <a:avLst/>
                </a:prstTxWarp>
              </a:bodyPr>
              <a:lstStyle/>
              <a:p>
                <a:endParaRPr lang="en-US"/>
              </a:p>
            </p:txBody>
          </p:sp>
          <p:sp>
            <p:nvSpPr>
              <p:cNvPr id="61487" name="Line 47"/>
              <p:cNvSpPr>
                <a:spLocks noChangeShapeType="1"/>
              </p:cNvSpPr>
              <p:nvPr/>
            </p:nvSpPr>
            <p:spPr bwMode="auto">
              <a:xfrm>
                <a:off x="3590" y="3362"/>
                <a:ext cx="191" cy="54"/>
              </a:xfrm>
              <a:prstGeom prst="line">
                <a:avLst/>
              </a:prstGeom>
              <a:noFill/>
              <a:ln w="17463">
                <a:solidFill>
                  <a:srgbClr val="000000"/>
                </a:solidFill>
                <a:round/>
                <a:headEnd/>
                <a:tailEnd/>
              </a:ln>
            </p:spPr>
            <p:txBody>
              <a:bodyPr>
                <a:prstTxWarp prst="textNoShape">
                  <a:avLst/>
                </a:prstTxWarp>
              </a:bodyPr>
              <a:lstStyle/>
              <a:p>
                <a:endParaRPr lang="en-US"/>
              </a:p>
            </p:txBody>
          </p:sp>
        </p:grpSp>
        <p:grpSp>
          <p:nvGrpSpPr>
            <p:cNvPr id="61491" name="Group 51"/>
            <p:cNvGrpSpPr>
              <a:grpSpLocks/>
            </p:cNvGrpSpPr>
            <p:nvPr/>
          </p:nvGrpSpPr>
          <p:grpSpPr bwMode="auto">
            <a:xfrm>
              <a:off x="1446" y="3249"/>
              <a:ext cx="985" cy="214"/>
              <a:chOff x="3798" y="3236"/>
              <a:chExt cx="985" cy="214"/>
            </a:xfrm>
          </p:grpSpPr>
          <p:sp>
            <p:nvSpPr>
              <p:cNvPr id="61492" name="Rectangle 52"/>
              <p:cNvSpPr>
                <a:spLocks noChangeArrowheads="1"/>
              </p:cNvSpPr>
              <p:nvPr/>
            </p:nvSpPr>
            <p:spPr bwMode="auto">
              <a:xfrm>
                <a:off x="3798" y="3236"/>
                <a:ext cx="985" cy="214"/>
              </a:xfrm>
              <a:prstGeom prst="rect">
                <a:avLst/>
              </a:prstGeom>
              <a:solidFill>
                <a:srgbClr val="FFFF00"/>
              </a:solidFill>
              <a:ln w="12700">
                <a:solidFill>
                  <a:srgbClr val="000000"/>
                </a:solidFill>
                <a:miter lim="800000"/>
                <a:headEnd/>
                <a:tailEnd/>
              </a:ln>
            </p:spPr>
            <p:txBody>
              <a:bodyPr>
                <a:prstTxWarp prst="textNoShape">
                  <a:avLst/>
                </a:prstTxWarp>
              </a:bodyPr>
              <a:lstStyle/>
              <a:p>
                <a:endParaRPr lang="en-US"/>
              </a:p>
            </p:txBody>
          </p:sp>
          <p:sp>
            <p:nvSpPr>
              <p:cNvPr id="61493" name="Rectangle 53"/>
              <p:cNvSpPr>
                <a:spLocks noChangeArrowheads="1"/>
              </p:cNvSpPr>
              <p:nvPr/>
            </p:nvSpPr>
            <p:spPr bwMode="auto">
              <a:xfrm>
                <a:off x="4029" y="3297"/>
                <a:ext cx="503" cy="115"/>
              </a:xfrm>
              <a:prstGeom prst="rect">
                <a:avLst/>
              </a:prstGeom>
              <a:noFill/>
              <a:ln w="9525">
                <a:noFill/>
                <a:miter lim="800000"/>
                <a:headEnd/>
                <a:tailEnd/>
              </a:ln>
            </p:spPr>
            <p:txBody>
              <a:bodyPr lIns="0" tIns="0" rIns="0" bIns="0">
                <a:prstTxWarp prst="textNoShape">
                  <a:avLst/>
                </a:prstTxWarp>
                <a:spAutoFit/>
              </a:bodyPr>
              <a:lstStyle/>
              <a:p>
                <a:r>
                  <a:rPr lang="en-US" sz="1200"/>
                  <a:t>Department</a:t>
                </a:r>
              </a:p>
            </p:txBody>
          </p:sp>
        </p:grpSp>
        <p:sp>
          <p:nvSpPr>
            <p:cNvPr id="61494" name="Rectangle 54"/>
            <p:cNvSpPr>
              <a:spLocks noChangeArrowheads="1"/>
            </p:cNvSpPr>
            <p:nvPr/>
          </p:nvSpPr>
          <p:spPr bwMode="auto">
            <a:xfrm>
              <a:off x="2912" y="3360"/>
              <a:ext cx="825" cy="125"/>
            </a:xfrm>
            <a:prstGeom prst="rect">
              <a:avLst/>
            </a:prstGeom>
            <a:noFill/>
            <a:ln w="9525">
              <a:noFill/>
              <a:miter lim="800000"/>
              <a:headEnd/>
              <a:tailEnd/>
            </a:ln>
          </p:spPr>
          <p:txBody>
            <a:bodyPr lIns="0" tIns="0" rIns="0" bIns="0">
              <a:prstTxWarp prst="textNoShape">
                <a:avLst/>
              </a:prstTxWarp>
              <a:spAutoFit/>
            </a:bodyPr>
            <a:lstStyle/>
            <a:p>
              <a:r>
                <a:rPr lang="en-US" sz="1300" dirty="0">
                  <a:solidFill>
                    <a:srgbClr val="000000"/>
                  </a:solidFill>
                  <a:latin typeface="B Helvetica Bold" charset="0"/>
                </a:rPr>
                <a:t>is assigned to</a:t>
              </a:r>
              <a:endParaRPr lang="en-US" dirty="0"/>
            </a:p>
          </p:txBody>
        </p:sp>
      </p:grpSp>
      <p:grpSp>
        <p:nvGrpSpPr>
          <p:cNvPr id="46" name="Group 45"/>
          <p:cNvGrpSpPr/>
          <p:nvPr/>
        </p:nvGrpSpPr>
        <p:grpSpPr>
          <a:xfrm>
            <a:off x="2563813" y="2154238"/>
            <a:ext cx="5297487" cy="447675"/>
            <a:chOff x="2563813" y="2154238"/>
            <a:chExt cx="5297487" cy="447675"/>
          </a:xfrm>
        </p:grpSpPr>
        <p:sp>
          <p:nvSpPr>
            <p:cNvPr id="61511" name="Rectangle 71"/>
            <p:cNvSpPr>
              <a:spLocks noChangeArrowheads="1"/>
            </p:cNvSpPr>
            <p:nvPr/>
          </p:nvSpPr>
          <p:spPr bwMode="auto">
            <a:xfrm>
              <a:off x="4070350" y="2154238"/>
              <a:ext cx="981075" cy="198437"/>
            </a:xfrm>
            <a:prstGeom prst="rect">
              <a:avLst/>
            </a:prstGeom>
            <a:noFill/>
            <a:ln w="9525">
              <a:noFill/>
              <a:miter lim="800000"/>
              <a:headEnd/>
              <a:tailEnd/>
            </a:ln>
          </p:spPr>
          <p:txBody>
            <a:bodyPr lIns="0" tIns="0" rIns="0" bIns="0">
              <a:prstTxWarp prst="textNoShape">
                <a:avLst/>
              </a:prstTxWarp>
              <a:spAutoFit/>
            </a:bodyPr>
            <a:lstStyle/>
            <a:p>
              <a:r>
                <a:rPr lang="en-US" sz="1300" dirty="0">
                  <a:solidFill>
                    <a:srgbClr val="000000"/>
                  </a:solidFill>
                  <a:latin typeface="B Helvetica Bold" charset="0"/>
                </a:rPr>
                <a:t>manages</a:t>
              </a:r>
              <a:endParaRPr lang="en-US" dirty="0"/>
            </a:p>
          </p:txBody>
        </p:sp>
        <p:sp>
          <p:nvSpPr>
            <p:cNvPr id="61512" name="Line 72"/>
            <p:cNvSpPr>
              <a:spLocks noChangeShapeType="1"/>
            </p:cNvSpPr>
            <p:nvPr/>
          </p:nvSpPr>
          <p:spPr bwMode="auto">
            <a:xfrm>
              <a:off x="4144963" y="2381250"/>
              <a:ext cx="1063625" cy="1588"/>
            </a:xfrm>
            <a:prstGeom prst="line">
              <a:avLst/>
            </a:prstGeom>
            <a:noFill/>
            <a:ln w="17463">
              <a:solidFill>
                <a:srgbClr val="000000"/>
              </a:solidFill>
              <a:round/>
              <a:headEnd/>
              <a:tailEnd/>
            </a:ln>
          </p:spPr>
          <p:txBody>
            <a:bodyPr>
              <a:prstTxWarp prst="textNoShape">
                <a:avLst/>
              </a:prstTxWarp>
            </a:bodyPr>
            <a:lstStyle/>
            <a:p>
              <a:endParaRPr lang="en-US"/>
            </a:p>
          </p:txBody>
        </p:sp>
        <p:grpSp>
          <p:nvGrpSpPr>
            <p:cNvPr id="61513" name="Group 73"/>
            <p:cNvGrpSpPr>
              <a:grpSpLocks/>
            </p:cNvGrpSpPr>
            <p:nvPr/>
          </p:nvGrpSpPr>
          <p:grpSpPr bwMode="auto">
            <a:xfrm>
              <a:off x="6297613" y="2181225"/>
              <a:ext cx="1563687" cy="339725"/>
              <a:chOff x="3798" y="3236"/>
              <a:chExt cx="985" cy="214"/>
            </a:xfrm>
          </p:grpSpPr>
          <p:sp>
            <p:nvSpPr>
              <p:cNvPr id="61514" name="Rectangle 74"/>
              <p:cNvSpPr>
                <a:spLocks noChangeArrowheads="1"/>
              </p:cNvSpPr>
              <p:nvPr/>
            </p:nvSpPr>
            <p:spPr bwMode="auto">
              <a:xfrm>
                <a:off x="3798" y="3236"/>
                <a:ext cx="985" cy="214"/>
              </a:xfrm>
              <a:prstGeom prst="rect">
                <a:avLst/>
              </a:prstGeom>
              <a:solidFill>
                <a:srgbClr val="FFFF00"/>
              </a:solidFill>
              <a:ln w="12700">
                <a:solidFill>
                  <a:srgbClr val="000000"/>
                </a:solidFill>
                <a:miter lim="800000"/>
                <a:headEnd/>
                <a:tailEnd/>
              </a:ln>
            </p:spPr>
            <p:txBody>
              <a:bodyPr>
                <a:prstTxWarp prst="textNoShape">
                  <a:avLst/>
                </a:prstTxWarp>
              </a:bodyPr>
              <a:lstStyle/>
              <a:p>
                <a:endParaRPr lang="en-US"/>
              </a:p>
            </p:txBody>
          </p:sp>
          <p:sp>
            <p:nvSpPr>
              <p:cNvPr id="61515" name="Rectangle 75"/>
              <p:cNvSpPr>
                <a:spLocks noChangeArrowheads="1"/>
              </p:cNvSpPr>
              <p:nvPr/>
            </p:nvSpPr>
            <p:spPr bwMode="auto">
              <a:xfrm>
                <a:off x="4029" y="3297"/>
                <a:ext cx="503" cy="115"/>
              </a:xfrm>
              <a:prstGeom prst="rect">
                <a:avLst/>
              </a:prstGeom>
              <a:noFill/>
              <a:ln w="9525">
                <a:noFill/>
                <a:miter lim="800000"/>
                <a:headEnd/>
                <a:tailEnd/>
              </a:ln>
            </p:spPr>
            <p:txBody>
              <a:bodyPr lIns="0" tIns="0" rIns="0" bIns="0">
                <a:prstTxWarp prst="textNoShape">
                  <a:avLst/>
                </a:prstTxWarp>
                <a:spAutoFit/>
              </a:bodyPr>
              <a:lstStyle/>
              <a:p>
                <a:r>
                  <a:rPr lang="en-US" sz="1200" dirty="0"/>
                  <a:t>Department</a:t>
                </a:r>
              </a:p>
            </p:txBody>
          </p:sp>
        </p:grpSp>
        <p:grpSp>
          <p:nvGrpSpPr>
            <p:cNvPr id="61520" name="Group 80"/>
            <p:cNvGrpSpPr>
              <a:grpSpLocks/>
            </p:cNvGrpSpPr>
            <p:nvPr/>
          </p:nvGrpSpPr>
          <p:grpSpPr bwMode="auto">
            <a:xfrm>
              <a:off x="2563813" y="2201863"/>
              <a:ext cx="1563687" cy="339725"/>
              <a:chOff x="3798" y="3236"/>
              <a:chExt cx="985" cy="214"/>
            </a:xfrm>
          </p:grpSpPr>
          <p:sp>
            <p:nvSpPr>
              <p:cNvPr id="61521" name="Rectangle 81"/>
              <p:cNvSpPr>
                <a:spLocks noChangeArrowheads="1"/>
              </p:cNvSpPr>
              <p:nvPr/>
            </p:nvSpPr>
            <p:spPr bwMode="auto">
              <a:xfrm>
                <a:off x="3798" y="3236"/>
                <a:ext cx="985" cy="214"/>
              </a:xfrm>
              <a:prstGeom prst="rect">
                <a:avLst/>
              </a:prstGeom>
              <a:solidFill>
                <a:srgbClr val="FFFF00"/>
              </a:solidFill>
              <a:ln w="12700">
                <a:solidFill>
                  <a:srgbClr val="000000"/>
                </a:solidFill>
                <a:miter lim="800000"/>
                <a:headEnd/>
                <a:tailEnd/>
              </a:ln>
            </p:spPr>
            <p:txBody>
              <a:bodyPr>
                <a:prstTxWarp prst="textNoShape">
                  <a:avLst/>
                </a:prstTxWarp>
              </a:bodyPr>
              <a:lstStyle/>
              <a:p>
                <a:endParaRPr lang="en-US"/>
              </a:p>
            </p:txBody>
          </p:sp>
          <p:sp>
            <p:nvSpPr>
              <p:cNvPr id="61522" name="Rectangle 82"/>
              <p:cNvSpPr>
                <a:spLocks noChangeArrowheads="1"/>
              </p:cNvSpPr>
              <p:nvPr/>
            </p:nvSpPr>
            <p:spPr bwMode="auto">
              <a:xfrm>
                <a:off x="4029" y="3297"/>
                <a:ext cx="503" cy="115"/>
              </a:xfrm>
              <a:prstGeom prst="rect">
                <a:avLst/>
              </a:prstGeom>
              <a:noFill/>
              <a:ln w="9525">
                <a:noFill/>
                <a:miter lim="800000"/>
                <a:headEnd/>
                <a:tailEnd/>
              </a:ln>
            </p:spPr>
            <p:txBody>
              <a:bodyPr lIns="0" tIns="0" rIns="0" bIns="0">
                <a:prstTxWarp prst="textNoShape">
                  <a:avLst/>
                </a:prstTxWarp>
                <a:spAutoFit/>
              </a:bodyPr>
              <a:lstStyle/>
              <a:p>
                <a:r>
                  <a:rPr lang="en-US" sz="1200"/>
                  <a:t>Manager</a:t>
                </a:r>
              </a:p>
            </p:txBody>
          </p:sp>
        </p:grpSp>
        <p:sp>
          <p:nvSpPr>
            <p:cNvPr id="61523" name="Rectangle 83"/>
            <p:cNvSpPr>
              <a:spLocks noChangeArrowheads="1"/>
            </p:cNvSpPr>
            <p:nvPr/>
          </p:nvSpPr>
          <p:spPr bwMode="auto">
            <a:xfrm>
              <a:off x="5043488" y="2403475"/>
              <a:ext cx="1309687" cy="198438"/>
            </a:xfrm>
            <a:prstGeom prst="rect">
              <a:avLst/>
            </a:prstGeom>
            <a:noFill/>
            <a:ln w="9525">
              <a:noFill/>
              <a:miter lim="800000"/>
              <a:headEnd/>
              <a:tailEnd/>
            </a:ln>
          </p:spPr>
          <p:txBody>
            <a:bodyPr lIns="0" tIns="0" rIns="0" bIns="0">
              <a:prstTxWarp prst="textNoShape">
                <a:avLst/>
              </a:prstTxWarp>
              <a:spAutoFit/>
            </a:bodyPr>
            <a:lstStyle/>
            <a:p>
              <a:r>
                <a:rPr lang="en-US" sz="1300" dirty="0">
                  <a:solidFill>
                    <a:srgbClr val="000000"/>
                  </a:solidFill>
                  <a:latin typeface="B Helvetica Bold" charset="0"/>
                </a:rPr>
                <a:t>is managed by</a:t>
              </a:r>
              <a:endParaRPr lang="en-US" dirty="0"/>
            </a:p>
          </p:txBody>
        </p:sp>
        <p:sp>
          <p:nvSpPr>
            <p:cNvPr id="61524" name="Line 84"/>
            <p:cNvSpPr>
              <a:spLocks noChangeShapeType="1"/>
            </p:cNvSpPr>
            <p:nvPr/>
          </p:nvSpPr>
          <p:spPr bwMode="auto">
            <a:xfrm>
              <a:off x="5214936" y="2380721"/>
              <a:ext cx="1063625" cy="1587"/>
            </a:xfrm>
            <a:prstGeom prst="line">
              <a:avLst/>
            </a:prstGeom>
            <a:noFill/>
            <a:ln w="17463">
              <a:solidFill>
                <a:srgbClr val="000000"/>
              </a:solidFill>
              <a:round/>
              <a:headEnd/>
              <a:tailEnd/>
            </a:ln>
          </p:spPr>
          <p:txBody>
            <a:bodyPr>
              <a:prstTxWarp prst="textNoShape">
                <a:avLst/>
              </a:prstTxWarp>
            </a:bodyPr>
            <a:lstStyle/>
            <a:p>
              <a:endParaRPr lang="en-US"/>
            </a:p>
          </p:txBody>
        </p:sp>
      </p:grpSp>
      <p:grpSp>
        <p:nvGrpSpPr>
          <p:cNvPr id="48" name="Group 47"/>
          <p:cNvGrpSpPr/>
          <p:nvPr/>
        </p:nvGrpSpPr>
        <p:grpSpPr>
          <a:xfrm>
            <a:off x="2454275" y="5211763"/>
            <a:ext cx="5297488" cy="511175"/>
            <a:chOff x="2454275" y="5211763"/>
            <a:chExt cx="5297488" cy="511175"/>
          </a:xfrm>
        </p:grpSpPr>
        <p:sp>
          <p:nvSpPr>
            <p:cNvPr id="61497" name="Rectangle 57"/>
            <p:cNvSpPr>
              <a:spLocks noChangeArrowheads="1"/>
            </p:cNvSpPr>
            <p:nvPr/>
          </p:nvSpPr>
          <p:spPr bwMode="auto">
            <a:xfrm>
              <a:off x="4037013" y="5211763"/>
              <a:ext cx="981075" cy="198437"/>
            </a:xfrm>
            <a:prstGeom prst="rect">
              <a:avLst/>
            </a:prstGeom>
            <a:noFill/>
            <a:ln w="9525">
              <a:noFill/>
              <a:miter lim="800000"/>
              <a:headEnd/>
              <a:tailEnd/>
            </a:ln>
          </p:spPr>
          <p:txBody>
            <a:bodyPr lIns="0" tIns="0" rIns="0" bIns="0">
              <a:prstTxWarp prst="textNoShape">
                <a:avLst/>
              </a:prstTxWarp>
              <a:spAutoFit/>
            </a:bodyPr>
            <a:lstStyle/>
            <a:p>
              <a:r>
                <a:rPr lang="en-US" sz="1300">
                  <a:solidFill>
                    <a:srgbClr val="000000"/>
                  </a:solidFill>
                  <a:latin typeface="B Helvetica Bold" charset="0"/>
                </a:rPr>
                <a:t>teaches</a:t>
              </a:r>
              <a:endParaRPr lang="en-US"/>
            </a:p>
          </p:txBody>
        </p:sp>
        <p:grpSp>
          <p:nvGrpSpPr>
            <p:cNvPr id="61499" name="Group 59"/>
            <p:cNvGrpSpPr>
              <a:grpSpLocks/>
            </p:cNvGrpSpPr>
            <p:nvPr/>
          </p:nvGrpSpPr>
          <p:grpSpPr bwMode="auto">
            <a:xfrm>
              <a:off x="6188075" y="5302250"/>
              <a:ext cx="1563688" cy="339725"/>
              <a:chOff x="3798" y="3236"/>
              <a:chExt cx="985" cy="214"/>
            </a:xfrm>
          </p:grpSpPr>
          <p:sp>
            <p:nvSpPr>
              <p:cNvPr id="61500" name="Rectangle 60"/>
              <p:cNvSpPr>
                <a:spLocks noChangeArrowheads="1"/>
              </p:cNvSpPr>
              <p:nvPr/>
            </p:nvSpPr>
            <p:spPr bwMode="auto">
              <a:xfrm>
                <a:off x="3798" y="3236"/>
                <a:ext cx="985" cy="214"/>
              </a:xfrm>
              <a:prstGeom prst="rect">
                <a:avLst/>
              </a:prstGeom>
              <a:solidFill>
                <a:srgbClr val="FFFF00"/>
              </a:solidFill>
              <a:ln w="12700">
                <a:solidFill>
                  <a:srgbClr val="000000"/>
                </a:solidFill>
                <a:miter lim="800000"/>
                <a:headEnd/>
                <a:tailEnd/>
              </a:ln>
            </p:spPr>
            <p:txBody>
              <a:bodyPr>
                <a:prstTxWarp prst="textNoShape">
                  <a:avLst/>
                </a:prstTxWarp>
              </a:bodyPr>
              <a:lstStyle/>
              <a:p>
                <a:endParaRPr lang="en-US"/>
              </a:p>
            </p:txBody>
          </p:sp>
          <p:sp>
            <p:nvSpPr>
              <p:cNvPr id="61501" name="Rectangle 61"/>
              <p:cNvSpPr>
                <a:spLocks noChangeArrowheads="1"/>
              </p:cNvSpPr>
              <p:nvPr/>
            </p:nvSpPr>
            <p:spPr bwMode="auto">
              <a:xfrm>
                <a:off x="4029" y="3297"/>
                <a:ext cx="503" cy="115"/>
              </a:xfrm>
              <a:prstGeom prst="rect">
                <a:avLst/>
              </a:prstGeom>
              <a:noFill/>
              <a:ln w="9525">
                <a:noFill/>
                <a:miter lim="800000"/>
                <a:headEnd/>
                <a:tailEnd/>
              </a:ln>
            </p:spPr>
            <p:txBody>
              <a:bodyPr lIns="0" tIns="0" rIns="0" bIns="0">
                <a:prstTxWarp prst="textNoShape">
                  <a:avLst/>
                </a:prstTxWarp>
                <a:spAutoFit/>
              </a:bodyPr>
              <a:lstStyle/>
              <a:p>
                <a:r>
                  <a:rPr lang="en-US" sz="1200"/>
                  <a:t>Student</a:t>
                </a:r>
              </a:p>
            </p:txBody>
          </p:sp>
        </p:grpSp>
        <p:grpSp>
          <p:nvGrpSpPr>
            <p:cNvPr id="61502" name="Group 62"/>
            <p:cNvGrpSpPr>
              <a:grpSpLocks/>
            </p:cNvGrpSpPr>
            <p:nvPr/>
          </p:nvGrpSpPr>
          <p:grpSpPr bwMode="auto">
            <a:xfrm>
              <a:off x="5099050" y="5416550"/>
              <a:ext cx="1062038" cy="171450"/>
              <a:chOff x="3112" y="3308"/>
              <a:chExt cx="669" cy="108"/>
            </a:xfrm>
          </p:grpSpPr>
          <p:sp>
            <p:nvSpPr>
              <p:cNvPr id="61503" name="Line 63"/>
              <p:cNvSpPr>
                <a:spLocks noChangeShapeType="1"/>
              </p:cNvSpPr>
              <p:nvPr/>
            </p:nvSpPr>
            <p:spPr bwMode="auto">
              <a:xfrm>
                <a:off x="3112" y="3362"/>
                <a:ext cx="669" cy="1"/>
              </a:xfrm>
              <a:prstGeom prst="line">
                <a:avLst/>
              </a:prstGeom>
              <a:noFill/>
              <a:ln w="17463">
                <a:solidFill>
                  <a:srgbClr val="000000"/>
                </a:solidFill>
                <a:round/>
                <a:headEnd/>
                <a:tailEnd/>
              </a:ln>
            </p:spPr>
            <p:txBody>
              <a:bodyPr>
                <a:prstTxWarp prst="textNoShape">
                  <a:avLst/>
                </a:prstTxWarp>
              </a:bodyPr>
              <a:lstStyle/>
              <a:p>
                <a:endParaRPr lang="en-US"/>
              </a:p>
            </p:txBody>
          </p:sp>
          <p:sp>
            <p:nvSpPr>
              <p:cNvPr id="61504" name="Line 64"/>
              <p:cNvSpPr>
                <a:spLocks noChangeShapeType="1"/>
              </p:cNvSpPr>
              <p:nvPr/>
            </p:nvSpPr>
            <p:spPr bwMode="auto">
              <a:xfrm flipH="1">
                <a:off x="3590" y="3308"/>
                <a:ext cx="191" cy="54"/>
              </a:xfrm>
              <a:prstGeom prst="line">
                <a:avLst/>
              </a:prstGeom>
              <a:noFill/>
              <a:ln w="17463">
                <a:solidFill>
                  <a:srgbClr val="000000"/>
                </a:solidFill>
                <a:round/>
                <a:headEnd/>
                <a:tailEnd/>
              </a:ln>
            </p:spPr>
            <p:txBody>
              <a:bodyPr>
                <a:prstTxWarp prst="textNoShape">
                  <a:avLst/>
                </a:prstTxWarp>
              </a:bodyPr>
              <a:lstStyle/>
              <a:p>
                <a:endParaRPr lang="en-US"/>
              </a:p>
            </p:txBody>
          </p:sp>
          <p:sp>
            <p:nvSpPr>
              <p:cNvPr id="61505" name="Line 65"/>
              <p:cNvSpPr>
                <a:spLocks noChangeShapeType="1"/>
              </p:cNvSpPr>
              <p:nvPr/>
            </p:nvSpPr>
            <p:spPr bwMode="auto">
              <a:xfrm>
                <a:off x="3590" y="3362"/>
                <a:ext cx="191" cy="54"/>
              </a:xfrm>
              <a:prstGeom prst="line">
                <a:avLst/>
              </a:prstGeom>
              <a:noFill/>
              <a:ln w="17463">
                <a:solidFill>
                  <a:srgbClr val="000000"/>
                </a:solidFill>
                <a:round/>
                <a:headEnd/>
                <a:tailEnd/>
              </a:ln>
            </p:spPr>
            <p:txBody>
              <a:bodyPr>
                <a:prstTxWarp prst="textNoShape">
                  <a:avLst/>
                </a:prstTxWarp>
              </a:bodyPr>
              <a:lstStyle/>
              <a:p>
                <a:endParaRPr lang="en-US"/>
              </a:p>
            </p:txBody>
          </p:sp>
        </p:grpSp>
        <p:grpSp>
          <p:nvGrpSpPr>
            <p:cNvPr id="61506" name="Group 66"/>
            <p:cNvGrpSpPr>
              <a:grpSpLocks/>
            </p:cNvGrpSpPr>
            <p:nvPr/>
          </p:nvGrpSpPr>
          <p:grpSpPr bwMode="auto">
            <a:xfrm>
              <a:off x="2454275" y="5322888"/>
              <a:ext cx="1563688" cy="339725"/>
              <a:chOff x="3798" y="3236"/>
              <a:chExt cx="985" cy="214"/>
            </a:xfrm>
          </p:grpSpPr>
          <p:sp>
            <p:nvSpPr>
              <p:cNvPr id="61507" name="Rectangle 67"/>
              <p:cNvSpPr>
                <a:spLocks noChangeArrowheads="1"/>
              </p:cNvSpPr>
              <p:nvPr/>
            </p:nvSpPr>
            <p:spPr bwMode="auto">
              <a:xfrm>
                <a:off x="3798" y="3236"/>
                <a:ext cx="985" cy="214"/>
              </a:xfrm>
              <a:prstGeom prst="rect">
                <a:avLst/>
              </a:prstGeom>
              <a:solidFill>
                <a:srgbClr val="FFFF00"/>
              </a:solidFill>
              <a:ln w="12700">
                <a:solidFill>
                  <a:srgbClr val="000000"/>
                </a:solidFill>
                <a:miter lim="800000"/>
                <a:headEnd/>
                <a:tailEnd/>
              </a:ln>
            </p:spPr>
            <p:txBody>
              <a:bodyPr>
                <a:prstTxWarp prst="textNoShape">
                  <a:avLst/>
                </a:prstTxWarp>
              </a:bodyPr>
              <a:lstStyle/>
              <a:p>
                <a:endParaRPr lang="en-US"/>
              </a:p>
            </p:txBody>
          </p:sp>
          <p:sp>
            <p:nvSpPr>
              <p:cNvPr id="61508" name="Rectangle 68"/>
              <p:cNvSpPr>
                <a:spLocks noChangeArrowheads="1"/>
              </p:cNvSpPr>
              <p:nvPr/>
            </p:nvSpPr>
            <p:spPr bwMode="auto">
              <a:xfrm>
                <a:off x="4029" y="3297"/>
                <a:ext cx="503" cy="115"/>
              </a:xfrm>
              <a:prstGeom prst="rect">
                <a:avLst/>
              </a:prstGeom>
              <a:noFill/>
              <a:ln w="9525">
                <a:noFill/>
                <a:miter lim="800000"/>
                <a:headEnd/>
                <a:tailEnd/>
              </a:ln>
            </p:spPr>
            <p:txBody>
              <a:bodyPr lIns="0" tIns="0" rIns="0" bIns="0">
                <a:prstTxWarp prst="textNoShape">
                  <a:avLst/>
                </a:prstTxWarp>
                <a:spAutoFit/>
              </a:bodyPr>
              <a:lstStyle/>
              <a:p>
                <a:r>
                  <a:rPr lang="en-US" sz="1200"/>
                  <a:t>Teacher</a:t>
                </a:r>
              </a:p>
            </p:txBody>
          </p:sp>
        </p:grpSp>
        <p:sp>
          <p:nvSpPr>
            <p:cNvPr id="61509" name="Rectangle 69"/>
            <p:cNvSpPr>
              <a:spLocks noChangeArrowheads="1"/>
            </p:cNvSpPr>
            <p:nvPr/>
          </p:nvSpPr>
          <p:spPr bwMode="auto">
            <a:xfrm>
              <a:off x="4845050" y="5524500"/>
              <a:ext cx="1309688" cy="198438"/>
            </a:xfrm>
            <a:prstGeom prst="rect">
              <a:avLst/>
            </a:prstGeom>
            <a:noFill/>
            <a:ln w="9525">
              <a:noFill/>
              <a:miter lim="800000"/>
              <a:headEnd/>
              <a:tailEnd/>
            </a:ln>
          </p:spPr>
          <p:txBody>
            <a:bodyPr lIns="0" tIns="0" rIns="0" bIns="0">
              <a:prstTxWarp prst="textNoShape">
                <a:avLst/>
              </a:prstTxWarp>
              <a:spAutoFit/>
            </a:bodyPr>
            <a:lstStyle/>
            <a:p>
              <a:r>
                <a:rPr lang="en-US" sz="1300" dirty="0">
                  <a:solidFill>
                    <a:srgbClr val="000000"/>
                  </a:solidFill>
                  <a:latin typeface="B Helvetica Bold" charset="0"/>
                </a:rPr>
                <a:t>is taught by</a:t>
              </a:r>
              <a:endParaRPr lang="en-US" dirty="0"/>
            </a:p>
          </p:txBody>
        </p:sp>
        <p:grpSp>
          <p:nvGrpSpPr>
            <p:cNvPr id="61525" name="Group 85"/>
            <p:cNvGrpSpPr>
              <a:grpSpLocks/>
            </p:cNvGrpSpPr>
            <p:nvPr/>
          </p:nvGrpSpPr>
          <p:grpSpPr bwMode="auto">
            <a:xfrm flipH="1">
              <a:off x="4044950" y="5416550"/>
              <a:ext cx="1062038" cy="171450"/>
              <a:chOff x="3112" y="3308"/>
              <a:chExt cx="669" cy="108"/>
            </a:xfrm>
          </p:grpSpPr>
          <p:sp>
            <p:nvSpPr>
              <p:cNvPr id="61526" name="Line 86"/>
              <p:cNvSpPr>
                <a:spLocks noChangeShapeType="1"/>
              </p:cNvSpPr>
              <p:nvPr/>
            </p:nvSpPr>
            <p:spPr bwMode="auto">
              <a:xfrm>
                <a:off x="3112" y="3362"/>
                <a:ext cx="669" cy="1"/>
              </a:xfrm>
              <a:prstGeom prst="line">
                <a:avLst/>
              </a:prstGeom>
              <a:noFill/>
              <a:ln w="17463">
                <a:solidFill>
                  <a:srgbClr val="000000"/>
                </a:solidFill>
                <a:round/>
                <a:headEnd/>
                <a:tailEnd/>
              </a:ln>
            </p:spPr>
            <p:txBody>
              <a:bodyPr>
                <a:prstTxWarp prst="textNoShape">
                  <a:avLst/>
                </a:prstTxWarp>
              </a:bodyPr>
              <a:lstStyle/>
              <a:p>
                <a:endParaRPr lang="en-US"/>
              </a:p>
            </p:txBody>
          </p:sp>
          <p:sp>
            <p:nvSpPr>
              <p:cNvPr id="61527" name="Line 87"/>
              <p:cNvSpPr>
                <a:spLocks noChangeShapeType="1"/>
              </p:cNvSpPr>
              <p:nvPr/>
            </p:nvSpPr>
            <p:spPr bwMode="auto">
              <a:xfrm flipH="1">
                <a:off x="3590" y="3308"/>
                <a:ext cx="191" cy="54"/>
              </a:xfrm>
              <a:prstGeom prst="line">
                <a:avLst/>
              </a:prstGeom>
              <a:noFill/>
              <a:ln w="17463">
                <a:solidFill>
                  <a:srgbClr val="000000"/>
                </a:solidFill>
                <a:round/>
                <a:headEnd/>
                <a:tailEnd/>
              </a:ln>
            </p:spPr>
            <p:txBody>
              <a:bodyPr>
                <a:prstTxWarp prst="textNoShape">
                  <a:avLst/>
                </a:prstTxWarp>
              </a:bodyPr>
              <a:lstStyle/>
              <a:p>
                <a:endParaRPr lang="en-US"/>
              </a:p>
            </p:txBody>
          </p:sp>
          <p:sp>
            <p:nvSpPr>
              <p:cNvPr id="61528" name="Line 88"/>
              <p:cNvSpPr>
                <a:spLocks noChangeShapeType="1"/>
              </p:cNvSpPr>
              <p:nvPr/>
            </p:nvSpPr>
            <p:spPr bwMode="auto">
              <a:xfrm>
                <a:off x="3590" y="3362"/>
                <a:ext cx="191" cy="54"/>
              </a:xfrm>
              <a:prstGeom prst="line">
                <a:avLst/>
              </a:prstGeom>
              <a:noFill/>
              <a:ln w="17463">
                <a:solidFill>
                  <a:srgbClr val="000000"/>
                </a:solidFill>
                <a:round/>
                <a:headEnd/>
                <a:tailEnd/>
              </a:ln>
            </p:spPr>
            <p:txBody>
              <a:bodyPr>
                <a:prstTxWarp prst="textNoShape">
                  <a:avLst/>
                </a:prstTxWarp>
              </a:bodyPr>
              <a:lstStyle/>
              <a:p>
                <a:endParaRPr lang="en-US"/>
              </a:p>
            </p:txBody>
          </p:sp>
        </p:grpSp>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685800" y="215900"/>
            <a:ext cx="7848600" cy="1066800"/>
          </a:xfrm>
        </p:spPr>
        <p:txBody>
          <a:bodyPr/>
          <a:lstStyle/>
          <a:p>
            <a:r>
              <a:rPr lang="en-US" dirty="0"/>
              <a:t>Reflexive entity relationships</a:t>
            </a:r>
          </a:p>
        </p:txBody>
      </p:sp>
      <p:sp>
        <p:nvSpPr>
          <p:cNvPr id="17411" name="Rectangle 3"/>
          <p:cNvSpPr>
            <a:spLocks noGrp="1" noChangeArrowheads="1"/>
          </p:cNvSpPr>
          <p:nvPr>
            <p:ph idx="1"/>
          </p:nvPr>
        </p:nvSpPr>
        <p:spPr>
          <a:xfrm>
            <a:off x="990600" y="1358900"/>
            <a:ext cx="7848600" cy="3581400"/>
          </a:xfrm>
        </p:spPr>
        <p:txBody>
          <a:bodyPr/>
          <a:lstStyle/>
          <a:p>
            <a:r>
              <a:rPr lang="en-US"/>
              <a:t>Entities may have a relationship with other entities of the same type.</a:t>
            </a:r>
          </a:p>
          <a:p>
            <a:pPr lvl="1"/>
            <a:r>
              <a:rPr lang="en-US"/>
              <a:t>Person is a friend of Person.</a:t>
            </a:r>
            <a:endParaRPr lang="en-GB"/>
          </a:p>
          <a:p>
            <a:pPr lvl="1"/>
            <a:r>
              <a:rPr lang="en-US"/>
              <a:t>Item contains Item.</a:t>
            </a:r>
          </a:p>
          <a:p>
            <a:r>
              <a:rPr lang="en-US"/>
              <a:t>These are known as reflexive relationships</a:t>
            </a:r>
            <a:r>
              <a:rPr lang="en-GB"/>
              <a:t> </a:t>
            </a:r>
            <a:r>
              <a:rPr lang="en-US"/>
              <a:t>and are shown on the entity diagram as </a:t>
            </a:r>
            <a:r>
              <a:rPr lang="en-GB"/>
              <a:t>below</a:t>
            </a:r>
            <a:endParaRPr lang="en-US"/>
          </a:p>
        </p:txBody>
      </p:sp>
      <p:grpSp>
        <p:nvGrpSpPr>
          <p:cNvPr id="17430" name="Group 22"/>
          <p:cNvGrpSpPr>
            <a:grpSpLocks/>
          </p:cNvGrpSpPr>
          <p:nvPr/>
        </p:nvGrpSpPr>
        <p:grpSpPr bwMode="auto">
          <a:xfrm>
            <a:off x="2430463" y="4252938"/>
            <a:ext cx="3707829" cy="1609735"/>
            <a:chOff x="1252" y="4156"/>
            <a:chExt cx="1752" cy="1352"/>
          </a:xfrm>
        </p:grpSpPr>
        <p:sp>
          <p:nvSpPr>
            <p:cNvPr id="17413" name="Rectangle 5"/>
            <p:cNvSpPr>
              <a:spLocks noChangeArrowheads="1"/>
            </p:cNvSpPr>
            <p:nvPr/>
          </p:nvSpPr>
          <p:spPr bwMode="auto">
            <a:xfrm>
              <a:off x="1252" y="4156"/>
              <a:ext cx="716" cy="429"/>
            </a:xfrm>
            <a:prstGeom prst="rect">
              <a:avLst/>
            </a:prstGeom>
            <a:solidFill>
              <a:srgbClr val="FFFF00"/>
            </a:solidFill>
            <a:ln w="12700">
              <a:solidFill>
                <a:srgbClr val="000000"/>
              </a:solidFill>
              <a:miter lim="800000"/>
              <a:headEnd/>
              <a:tailEnd/>
            </a:ln>
          </p:spPr>
          <p:txBody>
            <a:bodyPr>
              <a:prstTxWarp prst="textNoShape">
                <a:avLst/>
              </a:prstTxWarp>
            </a:bodyPr>
            <a:lstStyle/>
            <a:p>
              <a:endParaRPr lang="en-US"/>
            </a:p>
          </p:txBody>
        </p:sp>
        <p:sp>
          <p:nvSpPr>
            <p:cNvPr id="17414" name="Rectangle 6"/>
            <p:cNvSpPr>
              <a:spLocks noChangeArrowheads="1"/>
            </p:cNvSpPr>
            <p:nvPr/>
          </p:nvSpPr>
          <p:spPr bwMode="auto">
            <a:xfrm>
              <a:off x="1454" y="4287"/>
              <a:ext cx="342" cy="230"/>
            </a:xfrm>
            <a:prstGeom prst="rect">
              <a:avLst/>
            </a:prstGeom>
            <a:noFill/>
            <a:ln w="9525">
              <a:noFill/>
              <a:miter lim="800000"/>
              <a:headEnd/>
              <a:tailEnd/>
            </a:ln>
          </p:spPr>
          <p:txBody>
            <a:bodyPr wrap="none" lIns="0" tIns="0" rIns="0" bIns="0">
              <a:prstTxWarp prst="textNoShape">
                <a:avLst/>
              </a:prstTxWarp>
              <a:spAutoFit/>
            </a:bodyPr>
            <a:lstStyle/>
            <a:p>
              <a:r>
                <a:rPr lang="en-US" sz="1800">
                  <a:solidFill>
                    <a:srgbClr val="000000"/>
                  </a:solidFill>
                </a:rPr>
                <a:t>Person</a:t>
              </a:r>
              <a:endParaRPr lang="en-US"/>
            </a:p>
          </p:txBody>
        </p:sp>
        <p:sp>
          <p:nvSpPr>
            <p:cNvPr id="17415" name="Rectangle 7"/>
            <p:cNvSpPr>
              <a:spLocks noChangeArrowheads="1"/>
            </p:cNvSpPr>
            <p:nvPr/>
          </p:nvSpPr>
          <p:spPr bwMode="auto">
            <a:xfrm>
              <a:off x="2160" y="5079"/>
              <a:ext cx="716" cy="429"/>
            </a:xfrm>
            <a:prstGeom prst="rect">
              <a:avLst/>
            </a:prstGeom>
            <a:solidFill>
              <a:srgbClr val="FFFF00"/>
            </a:solidFill>
            <a:ln w="12700">
              <a:solidFill>
                <a:srgbClr val="000000"/>
              </a:solidFill>
              <a:miter lim="800000"/>
              <a:headEnd/>
              <a:tailEnd/>
            </a:ln>
          </p:spPr>
          <p:txBody>
            <a:bodyPr>
              <a:prstTxWarp prst="textNoShape">
                <a:avLst/>
              </a:prstTxWarp>
            </a:bodyPr>
            <a:lstStyle/>
            <a:p>
              <a:endParaRPr lang="en-US"/>
            </a:p>
          </p:txBody>
        </p:sp>
        <p:sp>
          <p:nvSpPr>
            <p:cNvPr id="17416" name="Line 8"/>
            <p:cNvSpPr>
              <a:spLocks noChangeShapeType="1"/>
            </p:cNvSpPr>
            <p:nvPr/>
          </p:nvSpPr>
          <p:spPr bwMode="auto">
            <a:xfrm flipH="1">
              <a:off x="1582" y="5146"/>
              <a:ext cx="574" cy="1"/>
            </a:xfrm>
            <a:prstGeom prst="line">
              <a:avLst/>
            </a:prstGeom>
            <a:noFill/>
            <a:ln w="12700">
              <a:solidFill>
                <a:srgbClr val="000000"/>
              </a:solidFill>
              <a:round/>
              <a:headEnd/>
              <a:tailEnd/>
            </a:ln>
          </p:spPr>
          <p:txBody>
            <a:bodyPr>
              <a:prstTxWarp prst="textNoShape">
                <a:avLst/>
              </a:prstTxWarp>
            </a:bodyPr>
            <a:lstStyle/>
            <a:p>
              <a:endParaRPr lang="en-US"/>
            </a:p>
          </p:txBody>
        </p:sp>
        <p:sp>
          <p:nvSpPr>
            <p:cNvPr id="17417" name="Line 9"/>
            <p:cNvSpPr>
              <a:spLocks noChangeShapeType="1"/>
            </p:cNvSpPr>
            <p:nvPr/>
          </p:nvSpPr>
          <p:spPr bwMode="auto">
            <a:xfrm flipH="1">
              <a:off x="1574" y="5425"/>
              <a:ext cx="574" cy="1"/>
            </a:xfrm>
            <a:prstGeom prst="line">
              <a:avLst/>
            </a:prstGeom>
            <a:noFill/>
            <a:ln w="12700">
              <a:solidFill>
                <a:srgbClr val="000000"/>
              </a:solidFill>
              <a:round/>
              <a:headEnd/>
              <a:tailEnd/>
            </a:ln>
          </p:spPr>
          <p:txBody>
            <a:bodyPr>
              <a:prstTxWarp prst="textNoShape">
                <a:avLst/>
              </a:prstTxWarp>
            </a:bodyPr>
            <a:lstStyle/>
            <a:p>
              <a:endParaRPr lang="en-US"/>
            </a:p>
          </p:txBody>
        </p:sp>
        <p:sp>
          <p:nvSpPr>
            <p:cNvPr id="17418" name="Rectangle 10"/>
            <p:cNvSpPr>
              <a:spLocks noChangeArrowheads="1"/>
            </p:cNvSpPr>
            <p:nvPr/>
          </p:nvSpPr>
          <p:spPr bwMode="auto">
            <a:xfrm>
              <a:off x="2397" y="5203"/>
              <a:ext cx="210" cy="230"/>
            </a:xfrm>
            <a:prstGeom prst="rect">
              <a:avLst/>
            </a:prstGeom>
            <a:noFill/>
            <a:ln w="9525">
              <a:noFill/>
              <a:miter lim="800000"/>
              <a:headEnd/>
              <a:tailEnd/>
            </a:ln>
          </p:spPr>
          <p:txBody>
            <a:bodyPr wrap="none" lIns="0" tIns="0" rIns="0" bIns="0">
              <a:prstTxWarp prst="textNoShape">
                <a:avLst/>
              </a:prstTxWarp>
              <a:spAutoFit/>
            </a:bodyPr>
            <a:lstStyle/>
            <a:p>
              <a:r>
                <a:rPr lang="en-US" sz="1800">
                  <a:solidFill>
                    <a:srgbClr val="000000"/>
                  </a:solidFill>
                </a:rPr>
                <a:t>Item</a:t>
              </a:r>
              <a:endParaRPr lang="en-US"/>
            </a:p>
          </p:txBody>
        </p:sp>
        <p:sp>
          <p:nvSpPr>
            <p:cNvPr id="17420" name="Rectangle 12"/>
            <p:cNvSpPr>
              <a:spLocks noChangeArrowheads="1"/>
            </p:cNvSpPr>
            <p:nvPr/>
          </p:nvSpPr>
          <p:spPr bwMode="auto">
            <a:xfrm>
              <a:off x="2465" y="4223"/>
              <a:ext cx="539" cy="233"/>
            </a:xfrm>
            <a:prstGeom prst="rect">
              <a:avLst/>
            </a:prstGeom>
            <a:noFill/>
            <a:ln w="9525">
              <a:noFill/>
              <a:miter lim="800000"/>
              <a:headEnd/>
              <a:tailEnd/>
            </a:ln>
          </p:spPr>
          <p:txBody>
            <a:bodyPr wrap="none" lIns="0" tIns="0" rIns="0" bIns="0">
              <a:prstTxWarp prst="textNoShape">
                <a:avLst/>
              </a:prstTxWarp>
              <a:spAutoFit/>
            </a:bodyPr>
            <a:lstStyle/>
            <a:p>
              <a:r>
                <a:rPr lang="en-US" sz="1800" dirty="0">
                  <a:solidFill>
                    <a:srgbClr val="000000"/>
                  </a:solidFill>
                </a:rPr>
                <a:t> is friend of </a:t>
              </a:r>
              <a:endParaRPr lang="en-US" dirty="0"/>
            </a:p>
          </p:txBody>
        </p:sp>
        <p:grpSp>
          <p:nvGrpSpPr>
            <p:cNvPr id="17426" name="Group 18"/>
            <p:cNvGrpSpPr>
              <a:grpSpLocks/>
            </p:cNvGrpSpPr>
            <p:nvPr/>
          </p:nvGrpSpPr>
          <p:grpSpPr bwMode="auto">
            <a:xfrm>
              <a:off x="1965" y="4215"/>
              <a:ext cx="509" cy="280"/>
              <a:chOff x="1965" y="4215"/>
              <a:chExt cx="509" cy="280"/>
            </a:xfrm>
          </p:grpSpPr>
          <p:sp>
            <p:nvSpPr>
              <p:cNvPr id="17422" name="Line 14"/>
              <p:cNvSpPr>
                <a:spLocks noChangeShapeType="1"/>
              </p:cNvSpPr>
              <p:nvPr/>
            </p:nvSpPr>
            <p:spPr bwMode="auto">
              <a:xfrm>
                <a:off x="1965" y="4215"/>
                <a:ext cx="366" cy="1"/>
              </a:xfrm>
              <a:prstGeom prst="line">
                <a:avLst/>
              </a:prstGeom>
              <a:noFill/>
              <a:ln w="12700">
                <a:solidFill>
                  <a:srgbClr val="000000"/>
                </a:solidFill>
                <a:round/>
                <a:headEnd/>
                <a:tailEnd/>
              </a:ln>
            </p:spPr>
            <p:txBody>
              <a:bodyPr>
                <a:prstTxWarp prst="textNoShape">
                  <a:avLst/>
                </a:prstTxWarp>
              </a:bodyPr>
              <a:lstStyle/>
              <a:p>
                <a:endParaRPr lang="en-US"/>
              </a:p>
            </p:txBody>
          </p:sp>
          <p:sp>
            <p:nvSpPr>
              <p:cNvPr id="17423" name="Line 15"/>
              <p:cNvSpPr>
                <a:spLocks noChangeShapeType="1"/>
              </p:cNvSpPr>
              <p:nvPr/>
            </p:nvSpPr>
            <p:spPr bwMode="auto">
              <a:xfrm>
                <a:off x="1965" y="4494"/>
                <a:ext cx="366" cy="1"/>
              </a:xfrm>
              <a:prstGeom prst="line">
                <a:avLst/>
              </a:prstGeom>
              <a:noFill/>
              <a:ln w="12700">
                <a:solidFill>
                  <a:srgbClr val="000000"/>
                </a:solidFill>
                <a:round/>
                <a:headEnd/>
                <a:tailEnd/>
              </a:ln>
            </p:spPr>
            <p:txBody>
              <a:bodyPr>
                <a:prstTxWarp prst="textNoShape">
                  <a:avLst/>
                </a:prstTxWarp>
              </a:bodyPr>
              <a:lstStyle/>
              <a:p>
                <a:endParaRPr lang="en-US"/>
              </a:p>
            </p:txBody>
          </p:sp>
          <p:sp>
            <p:nvSpPr>
              <p:cNvPr id="17424" name="Arc 16"/>
              <p:cNvSpPr>
                <a:spLocks/>
              </p:cNvSpPr>
              <p:nvPr/>
            </p:nvSpPr>
            <p:spPr bwMode="auto">
              <a:xfrm>
                <a:off x="2330" y="4215"/>
                <a:ext cx="144" cy="140"/>
              </a:xfrm>
              <a:custGeom>
                <a:avLst/>
                <a:gdLst>
                  <a:gd name="G0" fmla="+- 109 0 0"/>
                  <a:gd name="G1" fmla="+- 21600 0 0"/>
                  <a:gd name="G2" fmla="+- 21600 0 0"/>
                  <a:gd name="T0" fmla="*/ 0 w 21709"/>
                  <a:gd name="T1" fmla="*/ 0 h 21600"/>
                  <a:gd name="T2" fmla="*/ 21709 w 21709"/>
                  <a:gd name="T3" fmla="*/ 21600 h 21600"/>
                  <a:gd name="T4" fmla="*/ 109 w 21709"/>
                  <a:gd name="T5" fmla="*/ 21600 h 21600"/>
                </a:gdLst>
                <a:ahLst/>
                <a:cxnLst>
                  <a:cxn ang="0">
                    <a:pos x="T0" y="T1"/>
                  </a:cxn>
                  <a:cxn ang="0">
                    <a:pos x="T2" y="T3"/>
                  </a:cxn>
                  <a:cxn ang="0">
                    <a:pos x="T4" y="T5"/>
                  </a:cxn>
                </a:cxnLst>
                <a:rect l="0" t="0" r="r" b="b"/>
                <a:pathLst>
                  <a:path w="21709" h="21600" fill="none" extrusionOk="0">
                    <a:moveTo>
                      <a:pt x="0" y="0"/>
                    </a:moveTo>
                    <a:cubicBezTo>
                      <a:pt x="36" y="0"/>
                      <a:pt x="72" y="-1"/>
                      <a:pt x="109" y="-1"/>
                    </a:cubicBezTo>
                    <a:cubicBezTo>
                      <a:pt x="12038" y="-1"/>
                      <a:pt x="21709" y="9670"/>
                      <a:pt x="21709" y="21600"/>
                    </a:cubicBezTo>
                  </a:path>
                  <a:path w="21709" h="21600" stroke="0" extrusionOk="0">
                    <a:moveTo>
                      <a:pt x="0" y="0"/>
                    </a:moveTo>
                    <a:cubicBezTo>
                      <a:pt x="36" y="0"/>
                      <a:pt x="72" y="-1"/>
                      <a:pt x="109" y="-1"/>
                    </a:cubicBezTo>
                    <a:cubicBezTo>
                      <a:pt x="12038" y="-1"/>
                      <a:pt x="21709" y="9670"/>
                      <a:pt x="21709" y="21600"/>
                    </a:cubicBezTo>
                    <a:lnTo>
                      <a:pt x="109" y="21600"/>
                    </a:lnTo>
                    <a:close/>
                  </a:path>
                </a:pathLst>
              </a:custGeom>
              <a:noFill/>
              <a:ln w="12700">
                <a:solidFill>
                  <a:srgbClr val="000000"/>
                </a:solidFill>
                <a:round/>
                <a:headEnd/>
                <a:tailEnd/>
              </a:ln>
            </p:spPr>
            <p:txBody>
              <a:bodyPr>
                <a:prstTxWarp prst="textNoShape">
                  <a:avLst/>
                </a:prstTxWarp>
              </a:bodyPr>
              <a:lstStyle/>
              <a:p>
                <a:endParaRPr lang="en-US"/>
              </a:p>
            </p:txBody>
          </p:sp>
          <p:sp>
            <p:nvSpPr>
              <p:cNvPr id="17425" name="Arc 17"/>
              <p:cNvSpPr>
                <a:spLocks/>
              </p:cNvSpPr>
              <p:nvPr/>
            </p:nvSpPr>
            <p:spPr bwMode="auto">
              <a:xfrm>
                <a:off x="2330" y="4355"/>
                <a:ext cx="144" cy="140"/>
              </a:xfrm>
              <a:custGeom>
                <a:avLst/>
                <a:gdLst>
                  <a:gd name="G0" fmla="+- 110 0 0"/>
                  <a:gd name="G1" fmla="+- 0 0 0"/>
                  <a:gd name="G2" fmla="+- 21600 0 0"/>
                  <a:gd name="T0" fmla="*/ 21710 w 21710"/>
                  <a:gd name="T1" fmla="*/ 0 h 21600"/>
                  <a:gd name="T2" fmla="*/ 0 w 21710"/>
                  <a:gd name="T3" fmla="*/ 21600 h 21600"/>
                  <a:gd name="T4" fmla="*/ 110 w 21710"/>
                  <a:gd name="T5" fmla="*/ 0 h 21600"/>
                </a:gdLst>
                <a:ahLst/>
                <a:cxnLst>
                  <a:cxn ang="0">
                    <a:pos x="T0" y="T1"/>
                  </a:cxn>
                  <a:cxn ang="0">
                    <a:pos x="T2" y="T3"/>
                  </a:cxn>
                  <a:cxn ang="0">
                    <a:pos x="T4" y="T5"/>
                  </a:cxn>
                </a:cxnLst>
                <a:rect l="0" t="0" r="r" b="b"/>
                <a:pathLst>
                  <a:path w="21710" h="21600" fill="none" extrusionOk="0">
                    <a:moveTo>
                      <a:pt x="21710" y="0"/>
                    </a:moveTo>
                    <a:cubicBezTo>
                      <a:pt x="21710" y="11929"/>
                      <a:pt x="12039" y="21600"/>
                      <a:pt x="110" y="21600"/>
                    </a:cubicBezTo>
                    <a:cubicBezTo>
                      <a:pt x="73" y="21599"/>
                      <a:pt x="36" y="21599"/>
                      <a:pt x="0" y="21599"/>
                    </a:cubicBezTo>
                  </a:path>
                  <a:path w="21710" h="21600" stroke="0" extrusionOk="0">
                    <a:moveTo>
                      <a:pt x="21710" y="0"/>
                    </a:moveTo>
                    <a:cubicBezTo>
                      <a:pt x="21710" y="11929"/>
                      <a:pt x="12039" y="21600"/>
                      <a:pt x="110" y="21600"/>
                    </a:cubicBezTo>
                    <a:cubicBezTo>
                      <a:pt x="73" y="21599"/>
                      <a:pt x="36" y="21599"/>
                      <a:pt x="0" y="21599"/>
                    </a:cubicBezTo>
                    <a:lnTo>
                      <a:pt x="110" y="0"/>
                    </a:lnTo>
                    <a:close/>
                  </a:path>
                </a:pathLst>
              </a:custGeom>
              <a:noFill/>
              <a:ln w="12700">
                <a:solidFill>
                  <a:srgbClr val="000000"/>
                </a:solidFill>
                <a:round/>
                <a:headEnd/>
                <a:tailEnd/>
              </a:ln>
            </p:spPr>
            <p:txBody>
              <a:bodyPr>
                <a:prstTxWarp prst="textNoShape">
                  <a:avLst/>
                </a:prstTxWarp>
              </a:bodyPr>
              <a:lstStyle/>
              <a:p>
                <a:endParaRPr lang="en-US"/>
              </a:p>
            </p:txBody>
          </p:sp>
        </p:grpSp>
        <p:sp>
          <p:nvSpPr>
            <p:cNvPr id="17427" name="Arc 19"/>
            <p:cNvSpPr>
              <a:spLocks/>
            </p:cNvSpPr>
            <p:nvPr/>
          </p:nvSpPr>
          <p:spPr bwMode="auto">
            <a:xfrm>
              <a:off x="1443" y="5146"/>
              <a:ext cx="148" cy="140"/>
            </a:xfrm>
            <a:custGeom>
              <a:avLst/>
              <a:gdLst>
                <a:gd name="G0" fmla="+- 21600 0 0"/>
                <a:gd name="G1" fmla="+- 21600 0 0"/>
                <a:gd name="G2" fmla="+- 21600 0 0"/>
                <a:gd name="T0" fmla="*/ 0 w 21600"/>
                <a:gd name="T1" fmla="*/ 21571 h 21600"/>
                <a:gd name="T2" fmla="*/ 21573 w 21600"/>
                <a:gd name="T3" fmla="*/ 0 h 21600"/>
                <a:gd name="T4" fmla="*/ 21600 w 21600"/>
                <a:gd name="T5" fmla="*/ 21600 h 21600"/>
              </a:gdLst>
              <a:ahLst/>
              <a:cxnLst>
                <a:cxn ang="0">
                  <a:pos x="T0" y="T1"/>
                </a:cxn>
                <a:cxn ang="0">
                  <a:pos x="T2" y="T3"/>
                </a:cxn>
                <a:cxn ang="0">
                  <a:pos x="T4" y="T5"/>
                </a:cxn>
              </a:cxnLst>
              <a:rect l="0" t="0" r="r" b="b"/>
              <a:pathLst>
                <a:path w="21600" h="21600" fill="none" extrusionOk="0">
                  <a:moveTo>
                    <a:pt x="0" y="21571"/>
                  </a:moveTo>
                  <a:cubicBezTo>
                    <a:pt x="16" y="9663"/>
                    <a:pt x="9665" y="14"/>
                    <a:pt x="21573" y="0"/>
                  </a:cubicBezTo>
                </a:path>
                <a:path w="21600" h="21600" stroke="0" extrusionOk="0">
                  <a:moveTo>
                    <a:pt x="0" y="21571"/>
                  </a:moveTo>
                  <a:cubicBezTo>
                    <a:pt x="16" y="9663"/>
                    <a:pt x="9665" y="14"/>
                    <a:pt x="21573" y="0"/>
                  </a:cubicBezTo>
                  <a:lnTo>
                    <a:pt x="21600" y="21600"/>
                  </a:lnTo>
                  <a:close/>
                </a:path>
              </a:pathLst>
            </a:custGeom>
            <a:noFill/>
            <a:ln w="12700">
              <a:solidFill>
                <a:srgbClr val="000000"/>
              </a:solidFill>
              <a:round/>
              <a:headEnd/>
              <a:tailEnd/>
            </a:ln>
          </p:spPr>
          <p:txBody>
            <a:bodyPr>
              <a:prstTxWarp prst="textNoShape">
                <a:avLst/>
              </a:prstTxWarp>
            </a:bodyPr>
            <a:lstStyle/>
            <a:p>
              <a:endParaRPr lang="en-US"/>
            </a:p>
          </p:txBody>
        </p:sp>
        <p:sp>
          <p:nvSpPr>
            <p:cNvPr id="17428" name="Arc 20"/>
            <p:cNvSpPr>
              <a:spLocks/>
            </p:cNvSpPr>
            <p:nvPr/>
          </p:nvSpPr>
          <p:spPr bwMode="auto">
            <a:xfrm>
              <a:off x="1443" y="5286"/>
              <a:ext cx="148" cy="140"/>
            </a:xfrm>
            <a:custGeom>
              <a:avLst/>
              <a:gdLst>
                <a:gd name="G0" fmla="+- 21600 0 0"/>
                <a:gd name="G1" fmla="+- 29 0 0"/>
                <a:gd name="G2" fmla="+- 21600 0 0"/>
                <a:gd name="T0" fmla="*/ 21572 w 21600"/>
                <a:gd name="T1" fmla="*/ 21629 h 21629"/>
                <a:gd name="T2" fmla="*/ 0 w 21600"/>
                <a:gd name="T3" fmla="*/ 0 h 21629"/>
                <a:gd name="T4" fmla="*/ 21600 w 21600"/>
                <a:gd name="T5" fmla="*/ 29 h 21629"/>
              </a:gdLst>
              <a:ahLst/>
              <a:cxnLst>
                <a:cxn ang="0">
                  <a:pos x="T0" y="T1"/>
                </a:cxn>
                <a:cxn ang="0">
                  <a:pos x="T2" y="T3"/>
                </a:cxn>
                <a:cxn ang="0">
                  <a:pos x="T4" y="T5"/>
                </a:cxn>
              </a:cxnLst>
              <a:rect l="0" t="0" r="r" b="b"/>
              <a:pathLst>
                <a:path w="21600" h="21629" fill="none" extrusionOk="0">
                  <a:moveTo>
                    <a:pt x="21572" y="21628"/>
                  </a:moveTo>
                  <a:cubicBezTo>
                    <a:pt x="9653" y="21613"/>
                    <a:pt x="0" y="11947"/>
                    <a:pt x="0" y="29"/>
                  </a:cubicBezTo>
                  <a:cubicBezTo>
                    <a:pt x="0" y="19"/>
                    <a:pt x="0" y="9"/>
                    <a:pt x="0" y="0"/>
                  </a:cubicBezTo>
                </a:path>
                <a:path w="21600" h="21629" stroke="0" extrusionOk="0">
                  <a:moveTo>
                    <a:pt x="21572" y="21628"/>
                  </a:moveTo>
                  <a:cubicBezTo>
                    <a:pt x="9653" y="21613"/>
                    <a:pt x="0" y="11947"/>
                    <a:pt x="0" y="29"/>
                  </a:cubicBezTo>
                  <a:cubicBezTo>
                    <a:pt x="0" y="19"/>
                    <a:pt x="0" y="9"/>
                    <a:pt x="0" y="0"/>
                  </a:cubicBezTo>
                  <a:lnTo>
                    <a:pt x="21600" y="29"/>
                  </a:lnTo>
                  <a:close/>
                </a:path>
              </a:pathLst>
            </a:custGeom>
            <a:noFill/>
            <a:ln w="12700">
              <a:solidFill>
                <a:srgbClr val="000000"/>
              </a:solidFill>
              <a:round/>
              <a:headEnd/>
              <a:tailEnd/>
            </a:ln>
          </p:spPr>
          <p:txBody>
            <a:bodyPr>
              <a:prstTxWarp prst="textNoShape">
                <a:avLst/>
              </a:prstTxWarp>
            </a:bodyPr>
            <a:lstStyle/>
            <a:p>
              <a:endParaRPr lang="en-US"/>
            </a:p>
          </p:txBody>
        </p:sp>
        <p:sp>
          <p:nvSpPr>
            <p:cNvPr id="17429" name="Rectangle 21"/>
            <p:cNvSpPr>
              <a:spLocks noChangeArrowheads="1"/>
            </p:cNvSpPr>
            <p:nvPr/>
          </p:nvSpPr>
          <p:spPr bwMode="auto">
            <a:xfrm>
              <a:off x="1592" y="4931"/>
              <a:ext cx="402" cy="230"/>
            </a:xfrm>
            <a:prstGeom prst="rect">
              <a:avLst/>
            </a:prstGeom>
            <a:noFill/>
            <a:ln w="9525">
              <a:noFill/>
              <a:miter lim="800000"/>
              <a:headEnd/>
              <a:tailEnd/>
            </a:ln>
          </p:spPr>
          <p:txBody>
            <a:bodyPr wrap="none" lIns="0" tIns="0" rIns="0" bIns="0">
              <a:prstTxWarp prst="textNoShape">
                <a:avLst/>
              </a:prstTxWarp>
              <a:spAutoFit/>
            </a:bodyPr>
            <a:lstStyle/>
            <a:p>
              <a:r>
                <a:rPr lang="en-US" sz="1800" dirty="0">
                  <a:solidFill>
                    <a:srgbClr val="000000"/>
                  </a:solidFill>
                </a:rPr>
                <a:t>contains</a:t>
              </a:r>
              <a:endParaRPr lang="en-US" dirty="0"/>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This lecture</a:t>
            </a:r>
          </a:p>
        </p:txBody>
      </p:sp>
      <p:sp>
        <p:nvSpPr>
          <p:cNvPr id="3" name="Content Placeholder 2"/>
          <p:cNvSpPr>
            <a:spLocks noGrp="1"/>
          </p:cNvSpPr>
          <p:nvPr>
            <p:ph idx="1"/>
          </p:nvPr>
        </p:nvSpPr>
        <p:spPr>
          <a:xfrm>
            <a:off x="990600" y="1524000"/>
            <a:ext cx="7848600" cy="3949700"/>
          </a:xfrm>
        </p:spPr>
        <p:txBody>
          <a:bodyPr/>
          <a:lstStyle/>
          <a:p>
            <a:r>
              <a:rPr lang="en-US" dirty="0"/>
              <a:t>Entity relationship modelling.</a:t>
            </a:r>
          </a:p>
          <a:p>
            <a:pPr lvl="1"/>
            <a:r>
              <a:rPr lang="en-US" dirty="0"/>
              <a:t>Entities.</a:t>
            </a:r>
          </a:p>
          <a:p>
            <a:pPr lvl="1"/>
            <a:r>
              <a:rPr lang="en-US" dirty="0"/>
              <a:t>Attributes.</a:t>
            </a:r>
          </a:p>
          <a:p>
            <a:pPr lvl="1"/>
            <a:r>
              <a:rPr lang="en-US" dirty="0"/>
              <a:t>Relationships between entities.</a:t>
            </a:r>
          </a:p>
          <a:p>
            <a:r>
              <a:rPr lang="en-US" dirty="0"/>
              <a:t>Entity relationship diagram.</a:t>
            </a:r>
          </a:p>
          <a:p>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685800" y="-12700"/>
            <a:ext cx="7848600" cy="1066800"/>
          </a:xfrm>
        </p:spPr>
        <p:txBody>
          <a:bodyPr/>
          <a:lstStyle/>
          <a:p>
            <a:r>
              <a:rPr lang="en-US" dirty="0"/>
              <a:t>Degree of relationship</a:t>
            </a:r>
          </a:p>
        </p:txBody>
      </p:sp>
      <p:sp>
        <p:nvSpPr>
          <p:cNvPr id="18435" name="Rectangle 3"/>
          <p:cNvSpPr>
            <a:spLocks noGrp="1" noChangeArrowheads="1"/>
          </p:cNvSpPr>
          <p:nvPr>
            <p:ph idx="1"/>
          </p:nvPr>
        </p:nvSpPr>
        <p:spPr>
          <a:xfrm>
            <a:off x="0" y="990600"/>
            <a:ext cx="9144000" cy="3581400"/>
          </a:xfrm>
        </p:spPr>
        <p:txBody>
          <a:bodyPr/>
          <a:lstStyle/>
          <a:p>
            <a:r>
              <a:rPr lang="en-US" dirty="0"/>
              <a:t>The number of participants in a relationship is</a:t>
            </a:r>
            <a:r>
              <a:rPr lang="en-GB" dirty="0"/>
              <a:t> </a:t>
            </a:r>
            <a:r>
              <a:rPr lang="en-US" dirty="0"/>
              <a:t>called the degree of the relationship.</a:t>
            </a:r>
          </a:p>
          <a:p>
            <a:r>
              <a:rPr lang="en-US" dirty="0"/>
              <a:t>So far we have had two entities </a:t>
            </a:r>
            <a:r>
              <a:rPr lang="en-US" dirty="0" err="1">
                <a:latin typeface="Wingdings"/>
                <a:ea typeface="Wingdings"/>
                <a:cs typeface="Wingdings"/>
              </a:rPr>
              <a:t></a:t>
            </a:r>
            <a:r>
              <a:rPr lang="en-US" dirty="0"/>
              <a:t> binary relationship.</a:t>
            </a:r>
          </a:p>
          <a:p>
            <a:r>
              <a:rPr lang="en-US" dirty="0"/>
              <a:t>Relationship of degree 3 </a:t>
            </a:r>
            <a:r>
              <a:rPr lang="en-US" dirty="0" err="1">
                <a:latin typeface="Wingdings"/>
                <a:ea typeface="Wingdings"/>
                <a:cs typeface="Wingdings"/>
              </a:rPr>
              <a:t></a:t>
            </a:r>
            <a:r>
              <a:rPr lang="en-US" dirty="0"/>
              <a:t> ternary relationship.</a:t>
            </a:r>
          </a:p>
          <a:p>
            <a:r>
              <a:rPr lang="en-US" dirty="0"/>
              <a:t>Relationship of degree 4 </a:t>
            </a:r>
            <a:r>
              <a:rPr lang="en-US" dirty="0" err="1">
                <a:latin typeface="Wingdings"/>
                <a:ea typeface="Wingdings"/>
                <a:cs typeface="Wingdings"/>
              </a:rPr>
              <a:t></a:t>
            </a:r>
            <a:r>
              <a:rPr lang="en-US" dirty="0"/>
              <a:t> quaternary relationship.</a:t>
            </a:r>
          </a:p>
        </p:txBody>
      </p:sp>
      <p:grpSp>
        <p:nvGrpSpPr>
          <p:cNvPr id="18468" name="Group 36"/>
          <p:cNvGrpSpPr>
            <a:grpSpLocks/>
          </p:cNvGrpSpPr>
          <p:nvPr/>
        </p:nvGrpSpPr>
        <p:grpSpPr bwMode="auto">
          <a:xfrm>
            <a:off x="1616059" y="3669893"/>
            <a:ext cx="5656854" cy="2319753"/>
            <a:chOff x="740" y="3577"/>
            <a:chExt cx="2673" cy="1948"/>
          </a:xfrm>
        </p:grpSpPr>
        <p:sp>
          <p:nvSpPr>
            <p:cNvPr id="18454" name="Text Box 22"/>
            <p:cNvSpPr txBox="1">
              <a:spLocks noChangeArrowheads="1"/>
            </p:cNvSpPr>
            <p:nvPr/>
          </p:nvSpPr>
          <p:spPr bwMode="auto">
            <a:xfrm>
              <a:off x="1771" y="3577"/>
              <a:ext cx="519" cy="341"/>
            </a:xfrm>
            <a:prstGeom prst="rect">
              <a:avLst/>
            </a:prstGeom>
            <a:solidFill>
              <a:srgbClr val="FFFF00"/>
            </a:solidFill>
            <a:ln w="9525">
              <a:solidFill>
                <a:schemeClr val="tx1"/>
              </a:solidFill>
              <a:miter lim="800000"/>
              <a:headEnd/>
              <a:tailEnd/>
            </a:ln>
            <a:effectLst/>
          </p:spPr>
          <p:txBody>
            <a:bodyPr wrap="none">
              <a:prstTxWarp prst="textNoShape">
                <a:avLst/>
              </a:prstTxWarp>
              <a:spAutoFit/>
            </a:bodyPr>
            <a:lstStyle/>
            <a:p>
              <a:r>
                <a:rPr lang="en-GB"/>
                <a:t>Solicitor</a:t>
              </a:r>
              <a:endParaRPr lang="en-US"/>
            </a:p>
          </p:txBody>
        </p:sp>
        <p:sp>
          <p:nvSpPr>
            <p:cNvPr id="18455" name="Text Box 23"/>
            <p:cNvSpPr txBox="1">
              <a:spLocks noChangeArrowheads="1"/>
            </p:cNvSpPr>
            <p:nvPr/>
          </p:nvSpPr>
          <p:spPr bwMode="auto">
            <a:xfrm>
              <a:off x="740" y="4365"/>
              <a:ext cx="405" cy="341"/>
            </a:xfrm>
            <a:prstGeom prst="rect">
              <a:avLst/>
            </a:prstGeom>
            <a:solidFill>
              <a:srgbClr val="FFFF00"/>
            </a:solidFill>
            <a:ln w="9525">
              <a:solidFill>
                <a:schemeClr val="tx1"/>
              </a:solidFill>
              <a:miter lim="800000"/>
              <a:headEnd/>
              <a:tailEnd/>
            </a:ln>
            <a:effectLst/>
          </p:spPr>
          <p:txBody>
            <a:bodyPr wrap="none">
              <a:prstTxWarp prst="textNoShape">
                <a:avLst/>
              </a:prstTxWarp>
              <a:spAutoFit/>
            </a:bodyPr>
            <a:lstStyle/>
            <a:p>
              <a:r>
                <a:rPr lang="en-GB"/>
                <a:t>Buyer</a:t>
              </a:r>
              <a:endParaRPr lang="en-US"/>
            </a:p>
          </p:txBody>
        </p:sp>
        <p:sp>
          <p:nvSpPr>
            <p:cNvPr id="18456" name="Text Box 24"/>
            <p:cNvSpPr txBox="1">
              <a:spLocks noChangeArrowheads="1"/>
            </p:cNvSpPr>
            <p:nvPr/>
          </p:nvSpPr>
          <p:spPr bwMode="auto">
            <a:xfrm>
              <a:off x="1916" y="5184"/>
              <a:ext cx="266" cy="341"/>
            </a:xfrm>
            <a:prstGeom prst="rect">
              <a:avLst/>
            </a:prstGeom>
            <a:solidFill>
              <a:srgbClr val="FFFF00"/>
            </a:solidFill>
            <a:ln w="9525">
              <a:solidFill>
                <a:schemeClr val="tx1"/>
              </a:solidFill>
              <a:miter lim="800000"/>
              <a:headEnd/>
              <a:tailEnd/>
            </a:ln>
            <a:effectLst/>
          </p:spPr>
          <p:txBody>
            <a:bodyPr wrap="none">
              <a:prstTxWarp prst="textNoShape">
                <a:avLst/>
              </a:prstTxWarp>
              <a:spAutoFit/>
            </a:bodyPr>
            <a:lstStyle/>
            <a:p>
              <a:r>
                <a:rPr lang="en-GB"/>
                <a:t>Bid</a:t>
              </a:r>
              <a:endParaRPr lang="en-US"/>
            </a:p>
          </p:txBody>
        </p:sp>
        <p:sp>
          <p:nvSpPr>
            <p:cNvPr id="18457" name="Text Box 25"/>
            <p:cNvSpPr txBox="1">
              <a:spLocks noChangeArrowheads="1"/>
            </p:cNvSpPr>
            <p:nvPr/>
          </p:nvSpPr>
          <p:spPr bwMode="auto">
            <a:xfrm>
              <a:off x="2893" y="4168"/>
              <a:ext cx="520" cy="725"/>
            </a:xfrm>
            <a:prstGeom prst="rect">
              <a:avLst/>
            </a:prstGeom>
            <a:solidFill>
              <a:srgbClr val="FFFF00"/>
            </a:solidFill>
            <a:ln w="9525">
              <a:solidFill>
                <a:schemeClr val="tx1"/>
              </a:solidFill>
              <a:miter lim="800000"/>
              <a:headEnd/>
              <a:tailEnd/>
            </a:ln>
            <a:effectLst/>
          </p:spPr>
          <p:txBody>
            <a:bodyPr wrap="none">
              <a:prstTxWarp prst="textNoShape">
                <a:avLst/>
              </a:prstTxWarp>
              <a:spAutoFit/>
            </a:bodyPr>
            <a:lstStyle/>
            <a:p>
              <a:r>
                <a:rPr lang="en-GB" dirty="0"/>
                <a:t>Building</a:t>
              </a:r>
            </a:p>
            <a:p>
              <a:r>
                <a:rPr lang="en-GB" dirty="0"/>
                <a:t>Society</a:t>
              </a:r>
              <a:endParaRPr lang="en-US" dirty="0"/>
            </a:p>
          </p:txBody>
        </p:sp>
        <p:grpSp>
          <p:nvGrpSpPr>
            <p:cNvPr id="18463" name="Group 31"/>
            <p:cNvGrpSpPr>
              <a:grpSpLocks/>
            </p:cNvGrpSpPr>
            <p:nvPr/>
          </p:nvGrpSpPr>
          <p:grpSpPr bwMode="auto">
            <a:xfrm>
              <a:off x="1584" y="4176"/>
              <a:ext cx="912" cy="698"/>
              <a:chOff x="1632" y="4283"/>
              <a:chExt cx="912" cy="698"/>
            </a:xfrm>
          </p:grpSpPr>
          <p:sp>
            <p:nvSpPr>
              <p:cNvPr id="18461" name="AutoShape 29"/>
              <p:cNvSpPr>
                <a:spLocks noChangeArrowheads="1"/>
              </p:cNvSpPr>
              <p:nvPr/>
            </p:nvSpPr>
            <p:spPr bwMode="auto">
              <a:xfrm>
                <a:off x="1632" y="4283"/>
                <a:ext cx="912" cy="698"/>
              </a:xfrm>
              <a:prstGeom prst="flowChartDecision">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18462" name="Text Box 30"/>
              <p:cNvSpPr txBox="1">
                <a:spLocks noChangeArrowheads="1"/>
              </p:cNvSpPr>
              <p:nvPr/>
            </p:nvSpPr>
            <p:spPr bwMode="auto">
              <a:xfrm>
                <a:off x="1800" y="4454"/>
                <a:ext cx="574" cy="333"/>
              </a:xfrm>
              <a:prstGeom prst="rect">
                <a:avLst/>
              </a:prstGeom>
              <a:noFill/>
              <a:ln w="9525">
                <a:noFill/>
                <a:miter lim="800000"/>
                <a:headEnd/>
                <a:tailEnd/>
              </a:ln>
              <a:effectLst/>
            </p:spPr>
            <p:txBody>
              <a:bodyPr wrap="none">
                <a:prstTxWarp prst="textNoShape">
                  <a:avLst/>
                </a:prstTxWarp>
                <a:spAutoFit/>
              </a:bodyPr>
              <a:lstStyle/>
              <a:p>
                <a:r>
                  <a:rPr lang="en-GB" dirty="0"/>
                  <a:t>Arranges</a:t>
                </a:r>
                <a:endParaRPr lang="en-US" dirty="0"/>
              </a:p>
            </p:txBody>
          </p:sp>
        </p:grpSp>
        <p:sp>
          <p:nvSpPr>
            <p:cNvPr id="18464" name="Line 32"/>
            <p:cNvSpPr>
              <a:spLocks noChangeShapeType="1"/>
            </p:cNvSpPr>
            <p:nvPr/>
          </p:nvSpPr>
          <p:spPr bwMode="auto">
            <a:xfrm flipH="1">
              <a:off x="1152" y="4520"/>
              <a:ext cx="432" cy="0"/>
            </a:xfrm>
            <a:prstGeom prst="line">
              <a:avLst/>
            </a:prstGeom>
            <a:noFill/>
            <a:ln w="9525">
              <a:solidFill>
                <a:schemeClr val="tx1"/>
              </a:solidFill>
              <a:round/>
              <a:headEnd/>
              <a:tailEnd/>
            </a:ln>
            <a:effectLst/>
          </p:spPr>
          <p:txBody>
            <a:bodyPr anchor="ctr">
              <a:prstTxWarp prst="textNoShape">
                <a:avLst/>
              </a:prstTxWarp>
            </a:bodyPr>
            <a:lstStyle/>
            <a:p>
              <a:endParaRPr lang="en-US"/>
            </a:p>
          </p:txBody>
        </p:sp>
        <p:sp>
          <p:nvSpPr>
            <p:cNvPr id="18465" name="Line 33"/>
            <p:cNvSpPr>
              <a:spLocks noChangeShapeType="1"/>
            </p:cNvSpPr>
            <p:nvPr/>
          </p:nvSpPr>
          <p:spPr bwMode="auto">
            <a:xfrm>
              <a:off x="2496" y="4520"/>
              <a:ext cx="384" cy="0"/>
            </a:xfrm>
            <a:prstGeom prst="line">
              <a:avLst/>
            </a:prstGeom>
            <a:noFill/>
            <a:ln w="9525">
              <a:solidFill>
                <a:schemeClr val="tx1"/>
              </a:solidFill>
              <a:round/>
              <a:headEnd/>
              <a:tailEnd/>
            </a:ln>
            <a:effectLst/>
          </p:spPr>
          <p:txBody>
            <a:bodyPr anchor="ctr">
              <a:prstTxWarp prst="textNoShape">
                <a:avLst/>
              </a:prstTxWarp>
            </a:bodyPr>
            <a:lstStyle/>
            <a:p>
              <a:endParaRPr lang="en-US"/>
            </a:p>
          </p:txBody>
        </p:sp>
        <p:sp>
          <p:nvSpPr>
            <p:cNvPr id="18466" name="Line 34"/>
            <p:cNvSpPr>
              <a:spLocks noChangeShapeType="1"/>
            </p:cNvSpPr>
            <p:nvPr/>
          </p:nvSpPr>
          <p:spPr bwMode="auto">
            <a:xfrm>
              <a:off x="2036" y="4864"/>
              <a:ext cx="0" cy="316"/>
            </a:xfrm>
            <a:prstGeom prst="line">
              <a:avLst/>
            </a:prstGeom>
            <a:noFill/>
            <a:ln w="9525">
              <a:solidFill>
                <a:schemeClr val="tx1"/>
              </a:solidFill>
              <a:round/>
              <a:headEnd/>
              <a:tailEnd/>
            </a:ln>
            <a:effectLst/>
          </p:spPr>
          <p:txBody>
            <a:bodyPr anchor="ctr">
              <a:prstTxWarp prst="textNoShape">
                <a:avLst/>
              </a:prstTxWarp>
            </a:bodyPr>
            <a:lstStyle/>
            <a:p>
              <a:endParaRPr lang="en-US"/>
            </a:p>
          </p:txBody>
        </p:sp>
        <p:sp>
          <p:nvSpPr>
            <p:cNvPr id="18467" name="Line 35"/>
            <p:cNvSpPr>
              <a:spLocks noChangeShapeType="1"/>
            </p:cNvSpPr>
            <p:nvPr/>
          </p:nvSpPr>
          <p:spPr bwMode="auto">
            <a:xfrm flipV="1">
              <a:off x="2044" y="3908"/>
              <a:ext cx="0" cy="268"/>
            </a:xfrm>
            <a:prstGeom prst="line">
              <a:avLst/>
            </a:prstGeom>
            <a:noFill/>
            <a:ln w="9525">
              <a:solidFill>
                <a:schemeClr val="tx1"/>
              </a:solidFill>
              <a:round/>
              <a:headEnd/>
              <a:tailEnd/>
            </a:ln>
            <a:effectLst/>
          </p:spPr>
          <p:txBody>
            <a:bodyPr anchor="ctr">
              <a:prstTxWarp prst="textNoShape">
                <a:avLst/>
              </a:prstTxWarp>
            </a:bodyPr>
            <a:lstStyle/>
            <a:p>
              <a:endParaRPr lang="en-US"/>
            </a:p>
          </p:txBody>
        </p:sp>
      </p:gr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dirty="0"/>
              <a:t>Should an attribute be an</a:t>
            </a:r>
            <a:r>
              <a:rPr lang="en-GB" dirty="0"/>
              <a:t> </a:t>
            </a:r>
            <a:r>
              <a:rPr lang="en-US" dirty="0"/>
              <a:t>entity</a:t>
            </a:r>
            <a:r>
              <a:rPr lang="en-GB" dirty="0"/>
              <a:t>?</a:t>
            </a:r>
            <a:r>
              <a:rPr lang="en-US" dirty="0"/>
              <a:t> </a:t>
            </a:r>
          </a:p>
        </p:txBody>
      </p:sp>
      <p:sp>
        <p:nvSpPr>
          <p:cNvPr id="19459" name="Rectangle 3"/>
          <p:cNvSpPr>
            <a:spLocks noGrp="1" noChangeArrowheads="1"/>
          </p:cNvSpPr>
          <p:nvPr>
            <p:ph idx="1"/>
          </p:nvPr>
        </p:nvSpPr>
        <p:spPr/>
        <p:txBody>
          <a:bodyPr/>
          <a:lstStyle/>
          <a:p>
            <a:r>
              <a:rPr lang="en-US" dirty="0"/>
              <a:t>Variable numbers of an Attribute</a:t>
            </a:r>
          </a:p>
          <a:p>
            <a:pPr lvl="1"/>
            <a:r>
              <a:rPr lang="en-US" dirty="0"/>
              <a:t>e.g. If an object can have several </a:t>
            </a:r>
            <a:r>
              <a:rPr lang="en-US" dirty="0" err="1"/>
              <a:t>colours</a:t>
            </a:r>
            <a:r>
              <a:rPr lang="en-GB" dirty="0"/>
              <a:t> </a:t>
            </a:r>
            <a:r>
              <a:rPr lang="en-US" dirty="0"/>
              <a:t>and different objects have different numbers of </a:t>
            </a:r>
            <a:r>
              <a:rPr lang="en-US" dirty="0" err="1"/>
              <a:t>colours</a:t>
            </a:r>
            <a:r>
              <a:rPr lang="en-GB" dirty="0"/>
              <a:t> </a:t>
            </a:r>
            <a:r>
              <a:rPr lang="en-US" dirty="0"/>
              <a:t>then the </a:t>
            </a:r>
            <a:r>
              <a:rPr lang="en-US" dirty="0" err="1"/>
              <a:t>colour</a:t>
            </a:r>
            <a:r>
              <a:rPr lang="en-US" dirty="0"/>
              <a:t> should be a separate entity.</a:t>
            </a:r>
          </a:p>
          <a:p>
            <a:pPr lvl="1"/>
            <a:r>
              <a:rPr lang="en-US" dirty="0"/>
              <a:t>Otherwise there will be blank fields in the database.</a:t>
            </a:r>
          </a:p>
          <a:p>
            <a:pPr lvl="1"/>
            <a:r>
              <a:rPr lang="en-US" dirty="0"/>
              <a:t>This can give unexpected entities such as </a:t>
            </a:r>
            <a:r>
              <a:rPr lang="en-US" dirty="0" err="1"/>
              <a:t>Colour</a:t>
            </a:r>
            <a:r>
              <a:rPr lang="en-US" dirty="0"/>
              <a:t>.</a:t>
            </a:r>
          </a:p>
          <a:p>
            <a:pPr lvl="1"/>
            <a:r>
              <a:rPr lang="en-US" dirty="0"/>
              <a:t>But:  If all the items had multiple </a:t>
            </a:r>
            <a:r>
              <a:rPr lang="en-US" dirty="0" err="1"/>
              <a:t>colours</a:t>
            </a:r>
            <a:r>
              <a:rPr lang="en-US" dirty="0"/>
              <a:t> and each had the same number of </a:t>
            </a:r>
            <a:r>
              <a:rPr lang="en-US" dirty="0" err="1"/>
              <a:t>colours</a:t>
            </a:r>
            <a:r>
              <a:rPr lang="en-US" dirty="0"/>
              <a:t> there would be no need for a separate </a:t>
            </a:r>
            <a:r>
              <a:rPr lang="en-US" dirty="0" err="1"/>
              <a:t>colour</a:t>
            </a:r>
            <a:r>
              <a:rPr lang="en-US" dirty="0"/>
              <a:t> entity.</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685800" y="254000"/>
            <a:ext cx="7848600" cy="1066800"/>
          </a:xfrm>
        </p:spPr>
        <p:txBody>
          <a:bodyPr>
            <a:normAutofit/>
          </a:bodyPr>
          <a:lstStyle/>
          <a:p>
            <a:r>
              <a:rPr lang="en-US" dirty="0"/>
              <a:t>Should an attribute be an</a:t>
            </a:r>
            <a:r>
              <a:rPr lang="en-GB" dirty="0"/>
              <a:t> </a:t>
            </a:r>
            <a:r>
              <a:rPr lang="en-US" dirty="0"/>
              <a:t>entity</a:t>
            </a:r>
            <a:r>
              <a:rPr lang="en-GB" dirty="0"/>
              <a:t>? (2)</a:t>
            </a:r>
            <a:r>
              <a:rPr lang="en-US" dirty="0"/>
              <a:t> </a:t>
            </a:r>
          </a:p>
        </p:txBody>
      </p:sp>
      <p:graphicFrame>
        <p:nvGraphicFramePr>
          <p:cNvPr id="66644" name="Group 84"/>
          <p:cNvGraphicFramePr>
            <a:graphicFrameLocks noGrp="1"/>
          </p:cNvGraphicFramePr>
          <p:nvPr>
            <p:ph sz="half" idx="4294967295"/>
          </p:nvPr>
        </p:nvGraphicFramePr>
        <p:xfrm>
          <a:off x="1947863" y="4219575"/>
          <a:ext cx="7196137" cy="1491615"/>
        </p:xfrm>
        <a:graphic>
          <a:graphicData uri="http://schemas.openxmlformats.org/drawingml/2006/table">
            <a:tbl>
              <a:tblPr/>
              <a:tblGrid>
                <a:gridCol w="1793875">
                  <a:extLst>
                    <a:ext uri="{9D8B030D-6E8A-4147-A177-3AD203B41FA5}">
                      <a16:colId xmlns:a16="http://schemas.microsoft.com/office/drawing/2014/main" val="20000"/>
                    </a:ext>
                  </a:extLst>
                </a:gridCol>
                <a:gridCol w="1116012">
                  <a:extLst>
                    <a:ext uri="{9D8B030D-6E8A-4147-A177-3AD203B41FA5}">
                      <a16:colId xmlns:a16="http://schemas.microsoft.com/office/drawing/2014/main" val="20001"/>
                    </a:ext>
                  </a:extLst>
                </a:gridCol>
                <a:gridCol w="1279525">
                  <a:extLst>
                    <a:ext uri="{9D8B030D-6E8A-4147-A177-3AD203B41FA5}">
                      <a16:colId xmlns:a16="http://schemas.microsoft.com/office/drawing/2014/main" val="20002"/>
                    </a:ext>
                  </a:extLst>
                </a:gridCol>
                <a:gridCol w="3006725">
                  <a:extLst>
                    <a:ext uri="{9D8B030D-6E8A-4147-A177-3AD203B41FA5}">
                      <a16:colId xmlns:a16="http://schemas.microsoft.com/office/drawing/2014/main" val="20003"/>
                    </a:ext>
                  </a:extLst>
                </a:gridCol>
              </a:tblGrid>
              <a:tr h="1555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charset="0"/>
                        </a:rPr>
                        <a:t>Reg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charset="0"/>
                        </a:rPr>
                        <a:t>Make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charset="0"/>
                        </a:rPr>
                        <a:t>Model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charset="0"/>
                        </a:rPr>
                        <a:t>Colour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841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charset="0"/>
                        </a:rPr>
                        <a:t>P453JKW</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charset="0"/>
                        </a:rPr>
                        <a:t>Ferrari</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charset="0"/>
                        </a:rPr>
                        <a:t>Testarossa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charset="0"/>
                        </a:rPr>
                        <a:t>Blue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508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charset="0"/>
                        </a:rPr>
                        <a:t>CV53ABC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charset="0"/>
                        </a:rPr>
                        <a:t>Vauxhall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charset="0"/>
                        </a:rPr>
                        <a:t>Corsa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charset="0"/>
                        </a:rPr>
                        <a:t>Yellow</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857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charset="0"/>
                        </a:rPr>
                        <a:t>XX03SAM</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charset="0"/>
                        </a:rPr>
                        <a:t>Ford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charset="0"/>
                        </a:rPr>
                        <a:t>Ka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charset="0"/>
                        </a:rPr>
                        <a:t>Red, Black , White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66602" name="Text Box 42"/>
          <p:cNvSpPr txBox="1">
            <a:spLocks noChangeArrowheads="1"/>
          </p:cNvSpPr>
          <p:nvPr/>
        </p:nvSpPr>
        <p:spPr bwMode="auto">
          <a:xfrm>
            <a:off x="4181475" y="2593975"/>
            <a:ext cx="1544638" cy="411163"/>
          </a:xfrm>
          <a:prstGeom prst="rect">
            <a:avLst/>
          </a:prstGeom>
          <a:solidFill>
            <a:srgbClr val="FFFF00"/>
          </a:solidFill>
          <a:ln w="9525">
            <a:solidFill>
              <a:schemeClr val="tx1"/>
            </a:solidFill>
            <a:miter lim="800000"/>
            <a:headEnd/>
            <a:tailEnd type="none" w="lg" len="lg"/>
          </a:ln>
          <a:effectLst/>
        </p:spPr>
        <p:txBody>
          <a:bodyPr anchor="ctr">
            <a:prstTxWarp prst="textNoShape">
              <a:avLst/>
            </a:prstTxWarp>
          </a:bodyPr>
          <a:lstStyle/>
          <a:p>
            <a:r>
              <a:rPr lang="en-GB"/>
              <a:t>Car</a:t>
            </a:r>
            <a:endParaRPr lang="en-US"/>
          </a:p>
        </p:txBody>
      </p:sp>
      <p:grpSp>
        <p:nvGrpSpPr>
          <p:cNvPr id="66603" name="Group 43"/>
          <p:cNvGrpSpPr>
            <a:grpSpLocks/>
          </p:cNvGrpSpPr>
          <p:nvPr/>
        </p:nvGrpSpPr>
        <p:grpSpPr bwMode="auto">
          <a:xfrm>
            <a:off x="3079750" y="3313113"/>
            <a:ext cx="1473200" cy="654050"/>
            <a:chOff x="466" y="2932"/>
            <a:chExt cx="829" cy="412"/>
          </a:xfrm>
        </p:grpSpPr>
        <p:sp>
          <p:nvSpPr>
            <p:cNvPr id="66604" name="Oval 44"/>
            <p:cNvSpPr>
              <a:spLocks noChangeArrowheads="1"/>
            </p:cNvSpPr>
            <p:nvPr/>
          </p:nvSpPr>
          <p:spPr bwMode="auto">
            <a:xfrm>
              <a:off x="466" y="2932"/>
              <a:ext cx="829" cy="412"/>
            </a:xfrm>
            <a:prstGeom prst="ellipse">
              <a:avLst/>
            </a:prstGeom>
            <a:solidFill>
              <a:srgbClr val="FFFF00"/>
            </a:solidFill>
            <a:ln w="9525">
              <a:solidFill>
                <a:schemeClr val="tx1"/>
              </a:solidFill>
              <a:round/>
              <a:headEnd/>
              <a:tailEnd/>
            </a:ln>
            <a:effectLst/>
          </p:spPr>
          <p:txBody>
            <a:bodyPr wrap="none" anchor="ctr">
              <a:prstTxWarp prst="textNoShape">
                <a:avLst/>
              </a:prstTxWarp>
            </a:bodyPr>
            <a:lstStyle/>
            <a:p>
              <a:endParaRPr lang="en-US"/>
            </a:p>
          </p:txBody>
        </p:sp>
        <p:sp>
          <p:nvSpPr>
            <p:cNvPr id="66605" name="Text Box 45"/>
            <p:cNvSpPr txBox="1">
              <a:spLocks noChangeArrowheads="1"/>
            </p:cNvSpPr>
            <p:nvPr/>
          </p:nvSpPr>
          <p:spPr bwMode="auto">
            <a:xfrm>
              <a:off x="517" y="3003"/>
              <a:ext cx="738" cy="250"/>
            </a:xfrm>
            <a:prstGeom prst="rect">
              <a:avLst/>
            </a:prstGeom>
            <a:noFill/>
            <a:ln w="9525">
              <a:noFill/>
              <a:miter lim="800000"/>
              <a:headEnd/>
              <a:tailEnd/>
            </a:ln>
            <a:effectLst/>
          </p:spPr>
          <p:txBody>
            <a:bodyPr wrap="none">
              <a:prstTxWarp prst="textNoShape">
                <a:avLst/>
              </a:prstTxWarp>
              <a:spAutoFit/>
            </a:bodyPr>
            <a:lstStyle/>
            <a:p>
              <a:r>
                <a:rPr lang="en-GB"/>
                <a:t>Colour(M)</a:t>
              </a:r>
              <a:endParaRPr lang="en-US"/>
            </a:p>
          </p:txBody>
        </p:sp>
      </p:grpSp>
      <p:sp>
        <p:nvSpPr>
          <p:cNvPr id="66606" name="Line 46"/>
          <p:cNvSpPr>
            <a:spLocks noChangeShapeType="1"/>
          </p:cNvSpPr>
          <p:nvPr/>
        </p:nvSpPr>
        <p:spPr bwMode="auto">
          <a:xfrm flipV="1">
            <a:off x="4122738" y="2994025"/>
            <a:ext cx="377825" cy="342900"/>
          </a:xfrm>
          <a:prstGeom prst="line">
            <a:avLst/>
          </a:prstGeom>
          <a:noFill/>
          <a:ln w="9525">
            <a:solidFill>
              <a:schemeClr val="tx1"/>
            </a:solidFill>
            <a:round/>
            <a:headEnd/>
            <a:tailEnd/>
          </a:ln>
          <a:effectLst/>
        </p:spPr>
        <p:txBody>
          <a:bodyPr anchor="ctr">
            <a:prstTxWarp prst="textNoShape">
              <a:avLst/>
            </a:prstTxWarp>
          </a:bodyPr>
          <a:lstStyle/>
          <a:p>
            <a:endParaRPr lang="en-US"/>
          </a:p>
        </p:txBody>
      </p:sp>
      <p:sp>
        <p:nvSpPr>
          <p:cNvPr id="66607" name="Line 47"/>
          <p:cNvSpPr>
            <a:spLocks noChangeShapeType="1"/>
          </p:cNvSpPr>
          <p:nvPr/>
        </p:nvSpPr>
        <p:spPr bwMode="auto">
          <a:xfrm flipV="1">
            <a:off x="5397500" y="2103438"/>
            <a:ext cx="361950" cy="487362"/>
          </a:xfrm>
          <a:prstGeom prst="line">
            <a:avLst/>
          </a:prstGeom>
          <a:noFill/>
          <a:ln w="9525">
            <a:solidFill>
              <a:schemeClr val="tx1"/>
            </a:solidFill>
            <a:round/>
            <a:headEnd/>
            <a:tailEnd/>
          </a:ln>
          <a:effectLst/>
        </p:spPr>
        <p:txBody>
          <a:bodyPr anchor="ctr">
            <a:prstTxWarp prst="textNoShape">
              <a:avLst/>
            </a:prstTxWarp>
          </a:bodyPr>
          <a:lstStyle/>
          <a:p>
            <a:endParaRPr lang="en-US"/>
          </a:p>
        </p:txBody>
      </p:sp>
      <p:sp>
        <p:nvSpPr>
          <p:cNvPr id="66608" name="Line 48"/>
          <p:cNvSpPr>
            <a:spLocks noChangeShapeType="1"/>
          </p:cNvSpPr>
          <p:nvPr/>
        </p:nvSpPr>
        <p:spPr bwMode="auto">
          <a:xfrm flipH="1" flipV="1">
            <a:off x="4456113" y="2106613"/>
            <a:ext cx="373062" cy="500062"/>
          </a:xfrm>
          <a:prstGeom prst="line">
            <a:avLst/>
          </a:prstGeom>
          <a:noFill/>
          <a:ln w="9525">
            <a:solidFill>
              <a:schemeClr val="tx1"/>
            </a:solidFill>
            <a:round/>
            <a:headEnd/>
            <a:tailEnd/>
          </a:ln>
          <a:effectLst/>
        </p:spPr>
        <p:txBody>
          <a:bodyPr anchor="ctr">
            <a:prstTxWarp prst="textNoShape">
              <a:avLst/>
            </a:prstTxWarp>
          </a:bodyPr>
          <a:lstStyle/>
          <a:p>
            <a:endParaRPr lang="en-US"/>
          </a:p>
        </p:txBody>
      </p:sp>
      <p:sp>
        <p:nvSpPr>
          <p:cNvPr id="66609" name="Line 49"/>
          <p:cNvSpPr>
            <a:spLocks noChangeShapeType="1"/>
          </p:cNvSpPr>
          <p:nvPr/>
        </p:nvSpPr>
        <p:spPr bwMode="auto">
          <a:xfrm>
            <a:off x="3744913" y="2706688"/>
            <a:ext cx="407987" cy="25400"/>
          </a:xfrm>
          <a:prstGeom prst="line">
            <a:avLst/>
          </a:prstGeom>
          <a:noFill/>
          <a:ln w="12700">
            <a:solidFill>
              <a:srgbClr val="000000"/>
            </a:solidFill>
            <a:round/>
            <a:headEnd/>
            <a:tailEnd/>
          </a:ln>
          <a:effectLst/>
        </p:spPr>
        <p:txBody>
          <a:bodyPr wrap="none" anchor="ctr">
            <a:prstTxWarp prst="textNoShape">
              <a:avLst/>
            </a:prstTxWarp>
          </a:bodyPr>
          <a:lstStyle/>
          <a:p>
            <a:endParaRPr lang="en-US"/>
          </a:p>
        </p:txBody>
      </p:sp>
      <p:grpSp>
        <p:nvGrpSpPr>
          <p:cNvPr id="66618" name="Group 58"/>
          <p:cNvGrpSpPr>
            <a:grpSpLocks/>
          </p:cNvGrpSpPr>
          <p:nvPr/>
        </p:nvGrpSpPr>
        <p:grpSpPr bwMode="auto">
          <a:xfrm>
            <a:off x="2436813" y="2360613"/>
            <a:ext cx="1316037" cy="654050"/>
            <a:chOff x="466" y="2932"/>
            <a:chExt cx="829" cy="412"/>
          </a:xfrm>
        </p:grpSpPr>
        <p:sp>
          <p:nvSpPr>
            <p:cNvPr id="66619" name="Oval 59"/>
            <p:cNvSpPr>
              <a:spLocks noChangeArrowheads="1"/>
            </p:cNvSpPr>
            <p:nvPr/>
          </p:nvSpPr>
          <p:spPr bwMode="auto">
            <a:xfrm>
              <a:off x="466" y="2932"/>
              <a:ext cx="829" cy="412"/>
            </a:xfrm>
            <a:prstGeom prst="ellipse">
              <a:avLst/>
            </a:prstGeom>
            <a:solidFill>
              <a:srgbClr val="FFFF00"/>
            </a:solidFill>
            <a:ln w="9525">
              <a:solidFill>
                <a:schemeClr val="tx1"/>
              </a:solidFill>
              <a:round/>
              <a:headEnd/>
              <a:tailEnd/>
            </a:ln>
            <a:effectLst/>
          </p:spPr>
          <p:txBody>
            <a:bodyPr wrap="none" anchor="ctr">
              <a:prstTxWarp prst="textNoShape">
                <a:avLst/>
              </a:prstTxWarp>
            </a:bodyPr>
            <a:lstStyle/>
            <a:p>
              <a:endParaRPr lang="en-US"/>
            </a:p>
          </p:txBody>
        </p:sp>
        <p:sp>
          <p:nvSpPr>
            <p:cNvPr id="66620" name="Text Box 60"/>
            <p:cNvSpPr txBox="1">
              <a:spLocks noChangeArrowheads="1"/>
            </p:cNvSpPr>
            <p:nvPr/>
          </p:nvSpPr>
          <p:spPr bwMode="auto">
            <a:xfrm>
              <a:off x="579" y="3003"/>
              <a:ext cx="615" cy="250"/>
            </a:xfrm>
            <a:prstGeom prst="rect">
              <a:avLst/>
            </a:prstGeom>
            <a:noFill/>
            <a:ln w="9525">
              <a:noFill/>
              <a:miter lim="800000"/>
              <a:headEnd/>
              <a:tailEnd/>
            </a:ln>
            <a:effectLst/>
          </p:spPr>
          <p:txBody>
            <a:bodyPr wrap="none">
              <a:prstTxWarp prst="textNoShape">
                <a:avLst/>
              </a:prstTxWarp>
              <a:spAutoFit/>
            </a:bodyPr>
            <a:lstStyle/>
            <a:p>
              <a:r>
                <a:rPr lang="en-GB" u="sng"/>
                <a:t>RegNo</a:t>
              </a:r>
              <a:endParaRPr lang="en-US" u="sng"/>
            </a:p>
          </p:txBody>
        </p:sp>
      </p:grpSp>
      <p:grpSp>
        <p:nvGrpSpPr>
          <p:cNvPr id="66621" name="Group 61"/>
          <p:cNvGrpSpPr>
            <a:grpSpLocks/>
          </p:cNvGrpSpPr>
          <p:nvPr/>
        </p:nvGrpSpPr>
        <p:grpSpPr bwMode="auto">
          <a:xfrm>
            <a:off x="3240088" y="1600200"/>
            <a:ext cx="1316037" cy="654050"/>
            <a:chOff x="466" y="2932"/>
            <a:chExt cx="829" cy="412"/>
          </a:xfrm>
        </p:grpSpPr>
        <p:sp>
          <p:nvSpPr>
            <p:cNvPr id="66622" name="Oval 62"/>
            <p:cNvSpPr>
              <a:spLocks noChangeArrowheads="1"/>
            </p:cNvSpPr>
            <p:nvPr/>
          </p:nvSpPr>
          <p:spPr bwMode="auto">
            <a:xfrm>
              <a:off x="466" y="2932"/>
              <a:ext cx="829" cy="412"/>
            </a:xfrm>
            <a:prstGeom prst="ellipse">
              <a:avLst/>
            </a:prstGeom>
            <a:solidFill>
              <a:srgbClr val="FFFF00"/>
            </a:solidFill>
            <a:ln w="9525">
              <a:solidFill>
                <a:schemeClr val="tx1"/>
              </a:solidFill>
              <a:round/>
              <a:headEnd/>
              <a:tailEnd/>
            </a:ln>
            <a:effectLst/>
          </p:spPr>
          <p:txBody>
            <a:bodyPr wrap="none" anchor="ctr">
              <a:prstTxWarp prst="textNoShape">
                <a:avLst/>
              </a:prstTxWarp>
            </a:bodyPr>
            <a:lstStyle/>
            <a:p>
              <a:endParaRPr lang="en-US"/>
            </a:p>
          </p:txBody>
        </p:sp>
        <p:sp>
          <p:nvSpPr>
            <p:cNvPr id="66623" name="Text Box 63"/>
            <p:cNvSpPr txBox="1">
              <a:spLocks noChangeArrowheads="1"/>
            </p:cNvSpPr>
            <p:nvPr/>
          </p:nvSpPr>
          <p:spPr bwMode="auto">
            <a:xfrm>
              <a:off x="633" y="3003"/>
              <a:ext cx="507" cy="250"/>
            </a:xfrm>
            <a:prstGeom prst="rect">
              <a:avLst/>
            </a:prstGeom>
            <a:noFill/>
            <a:ln w="9525">
              <a:noFill/>
              <a:miter lim="800000"/>
              <a:headEnd/>
              <a:tailEnd/>
            </a:ln>
            <a:effectLst/>
          </p:spPr>
          <p:txBody>
            <a:bodyPr wrap="none">
              <a:prstTxWarp prst="textNoShape">
                <a:avLst/>
              </a:prstTxWarp>
              <a:spAutoFit/>
            </a:bodyPr>
            <a:lstStyle/>
            <a:p>
              <a:r>
                <a:rPr lang="en-US"/>
                <a:t>Make</a:t>
              </a:r>
            </a:p>
          </p:txBody>
        </p:sp>
      </p:grpSp>
      <p:grpSp>
        <p:nvGrpSpPr>
          <p:cNvPr id="66624" name="Group 64"/>
          <p:cNvGrpSpPr>
            <a:grpSpLocks/>
          </p:cNvGrpSpPr>
          <p:nvPr/>
        </p:nvGrpSpPr>
        <p:grpSpPr bwMode="auto">
          <a:xfrm>
            <a:off x="4895850" y="1474788"/>
            <a:ext cx="1316038" cy="654050"/>
            <a:chOff x="466" y="2932"/>
            <a:chExt cx="829" cy="412"/>
          </a:xfrm>
        </p:grpSpPr>
        <p:sp>
          <p:nvSpPr>
            <p:cNvPr id="66625" name="Oval 65"/>
            <p:cNvSpPr>
              <a:spLocks noChangeArrowheads="1"/>
            </p:cNvSpPr>
            <p:nvPr/>
          </p:nvSpPr>
          <p:spPr bwMode="auto">
            <a:xfrm>
              <a:off x="466" y="2932"/>
              <a:ext cx="829" cy="412"/>
            </a:xfrm>
            <a:prstGeom prst="ellipse">
              <a:avLst/>
            </a:prstGeom>
            <a:solidFill>
              <a:srgbClr val="FFFF00"/>
            </a:solidFill>
            <a:ln w="9525">
              <a:solidFill>
                <a:schemeClr val="tx1"/>
              </a:solidFill>
              <a:round/>
              <a:headEnd/>
              <a:tailEnd/>
            </a:ln>
            <a:effectLst/>
          </p:spPr>
          <p:txBody>
            <a:bodyPr wrap="none" anchor="ctr">
              <a:prstTxWarp prst="textNoShape">
                <a:avLst/>
              </a:prstTxWarp>
            </a:bodyPr>
            <a:lstStyle/>
            <a:p>
              <a:endParaRPr lang="en-US"/>
            </a:p>
          </p:txBody>
        </p:sp>
        <p:sp>
          <p:nvSpPr>
            <p:cNvPr id="66626" name="Text Box 66"/>
            <p:cNvSpPr txBox="1">
              <a:spLocks noChangeArrowheads="1"/>
            </p:cNvSpPr>
            <p:nvPr/>
          </p:nvSpPr>
          <p:spPr bwMode="auto">
            <a:xfrm>
              <a:off x="611" y="3003"/>
              <a:ext cx="552" cy="250"/>
            </a:xfrm>
            <a:prstGeom prst="rect">
              <a:avLst/>
            </a:prstGeom>
            <a:noFill/>
            <a:ln w="9525">
              <a:noFill/>
              <a:miter lim="800000"/>
              <a:headEnd/>
              <a:tailEnd/>
            </a:ln>
            <a:effectLst/>
          </p:spPr>
          <p:txBody>
            <a:bodyPr wrap="none">
              <a:prstTxWarp prst="textNoShape">
                <a:avLst/>
              </a:prstTxWarp>
              <a:spAutoFit/>
            </a:bodyPr>
            <a:lstStyle/>
            <a:p>
              <a:r>
                <a:rPr lang="en-US"/>
                <a:t>Model</a:t>
              </a:r>
            </a:p>
          </p:txBody>
        </p:sp>
      </p:grpSp>
      <p:sp>
        <p:nvSpPr>
          <p:cNvPr id="66645" name="Text Box 85"/>
          <p:cNvSpPr txBox="1">
            <a:spLocks noChangeArrowheads="1"/>
          </p:cNvSpPr>
          <p:nvPr/>
        </p:nvSpPr>
        <p:spPr bwMode="auto">
          <a:xfrm>
            <a:off x="573088" y="4144963"/>
            <a:ext cx="1047750" cy="396875"/>
          </a:xfrm>
          <a:prstGeom prst="rect">
            <a:avLst/>
          </a:prstGeom>
          <a:noFill/>
          <a:ln w="12700">
            <a:noFill/>
            <a:miter lim="800000"/>
            <a:headEnd/>
            <a:tailEnd/>
          </a:ln>
          <a:effectLst/>
        </p:spPr>
        <p:txBody>
          <a:bodyPr>
            <a:prstTxWarp prst="textNoShape">
              <a:avLst/>
            </a:prstTxWarp>
            <a:spAutoFit/>
          </a:bodyPr>
          <a:lstStyle/>
          <a:p>
            <a:r>
              <a:rPr lang="en-GB"/>
              <a:t>Car</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685800" y="12700"/>
            <a:ext cx="7848600" cy="1066800"/>
          </a:xfrm>
        </p:spPr>
        <p:txBody>
          <a:bodyPr>
            <a:normAutofit/>
          </a:bodyPr>
          <a:lstStyle/>
          <a:p>
            <a:r>
              <a:rPr lang="en-US" dirty="0"/>
              <a:t>Should an attribute be an</a:t>
            </a:r>
            <a:r>
              <a:rPr lang="en-GB" dirty="0"/>
              <a:t> </a:t>
            </a:r>
            <a:r>
              <a:rPr lang="en-US" dirty="0"/>
              <a:t>entity</a:t>
            </a:r>
            <a:r>
              <a:rPr lang="en-GB" dirty="0"/>
              <a:t>?</a:t>
            </a:r>
            <a:r>
              <a:rPr lang="en-US" dirty="0"/>
              <a:t> (3)</a:t>
            </a:r>
          </a:p>
        </p:txBody>
      </p:sp>
      <p:graphicFrame>
        <p:nvGraphicFramePr>
          <p:cNvPr id="64651" name="Group 139"/>
          <p:cNvGraphicFramePr>
            <a:graphicFrameLocks noGrp="1"/>
          </p:cNvGraphicFramePr>
          <p:nvPr>
            <p:ph sz="half" idx="4294967295"/>
          </p:nvPr>
        </p:nvGraphicFramePr>
        <p:xfrm>
          <a:off x="2289175" y="4181475"/>
          <a:ext cx="6854825" cy="1491615"/>
        </p:xfrm>
        <a:graphic>
          <a:graphicData uri="http://schemas.openxmlformats.org/drawingml/2006/table">
            <a:tbl>
              <a:tblPr/>
              <a:tblGrid>
                <a:gridCol w="1708150">
                  <a:extLst>
                    <a:ext uri="{9D8B030D-6E8A-4147-A177-3AD203B41FA5}">
                      <a16:colId xmlns:a16="http://schemas.microsoft.com/office/drawing/2014/main" val="20000"/>
                    </a:ext>
                  </a:extLst>
                </a:gridCol>
                <a:gridCol w="1063625">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012825">
                  <a:extLst>
                    <a:ext uri="{9D8B030D-6E8A-4147-A177-3AD203B41FA5}">
                      <a16:colId xmlns:a16="http://schemas.microsoft.com/office/drawing/2014/main" val="20003"/>
                    </a:ext>
                  </a:extLst>
                </a:gridCol>
                <a:gridCol w="877887">
                  <a:extLst>
                    <a:ext uri="{9D8B030D-6E8A-4147-A177-3AD203B41FA5}">
                      <a16:colId xmlns:a16="http://schemas.microsoft.com/office/drawing/2014/main" val="20004"/>
                    </a:ext>
                  </a:extLst>
                </a:gridCol>
                <a:gridCol w="973138">
                  <a:extLst>
                    <a:ext uri="{9D8B030D-6E8A-4147-A177-3AD203B41FA5}">
                      <a16:colId xmlns:a16="http://schemas.microsoft.com/office/drawing/2014/main" val="20005"/>
                    </a:ext>
                  </a:extLst>
                </a:gridCol>
              </a:tblGrid>
              <a:tr h="1555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err="1">
                          <a:ln>
                            <a:noFill/>
                          </a:ln>
                          <a:solidFill>
                            <a:schemeClr val="tx1"/>
                          </a:solidFill>
                          <a:effectLst/>
                          <a:latin typeface="Times New Roman" charset="0"/>
                        </a:rPr>
                        <a:t>Reg</a:t>
                      </a:r>
                      <a:endParaRPr kumimoji="0" lang="en-US" sz="1600" b="0" i="0" u="none" strike="noStrike" cap="none" normalizeH="0" baseline="0" dirty="0">
                        <a:ln>
                          <a:noFill/>
                        </a:ln>
                        <a:solidFill>
                          <a:schemeClr val="tx1"/>
                        </a:solidFill>
                        <a:effectLst/>
                        <a:latin typeface="Times New Roman"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charset="0"/>
                        </a:rPr>
                        <a:t>Make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charset="0"/>
                        </a:rPr>
                        <a:t>Model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charset="0"/>
                        </a:rPr>
                        <a:t>Colour1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charset="0"/>
                        </a:rPr>
                        <a:t>Colour2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charset="0"/>
                        </a:rPr>
                        <a:t>Colour3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841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charset="0"/>
                        </a:rPr>
                        <a:t>P453JKW</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charset="0"/>
                        </a:rPr>
                        <a:t>Ferrari</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charset="0"/>
                        </a:rPr>
                        <a:t>Testarossa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charset="0"/>
                        </a:rPr>
                        <a:t>Blue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sz="1600" b="0" i="0" u="none" strike="noStrike" cap="none" normalizeH="0" baseline="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sz="1600" b="0" i="0" u="none" strike="noStrike" cap="none" normalizeH="0" baseline="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508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charset="0"/>
                        </a:rPr>
                        <a:t>CV53ABC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charset="0"/>
                        </a:rPr>
                        <a:t>Vauxhall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charset="0"/>
                        </a:rPr>
                        <a:t>Corsa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charset="0"/>
                        </a:rPr>
                        <a:t>Yellow</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sz="1600" b="0" i="0" u="none" strike="noStrike" cap="none" normalizeH="0" baseline="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sz="1600" b="0" i="0" u="none" strike="noStrike" cap="none" normalizeH="0" baseline="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857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charset="0"/>
                        </a:rPr>
                        <a:t>XX03SAM</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charset="0"/>
                        </a:rPr>
                        <a:t>Ford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charset="0"/>
                        </a:rPr>
                        <a:t>Ka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charset="0"/>
                        </a:rPr>
                        <a:t>Red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charset="0"/>
                        </a:rPr>
                        <a:t>Black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charset="0"/>
                        </a:rPr>
                        <a:t>White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pSp>
        <p:nvGrpSpPr>
          <p:cNvPr id="64622" name="Group 110"/>
          <p:cNvGrpSpPr>
            <a:grpSpLocks/>
          </p:cNvGrpSpPr>
          <p:nvPr/>
        </p:nvGrpSpPr>
        <p:grpSpPr bwMode="auto">
          <a:xfrm>
            <a:off x="2339975" y="1106488"/>
            <a:ext cx="4683125" cy="2635250"/>
            <a:chOff x="0" y="1774"/>
            <a:chExt cx="2950" cy="1660"/>
          </a:xfrm>
        </p:grpSpPr>
        <p:sp>
          <p:nvSpPr>
            <p:cNvPr id="64517" name="Text Box 5"/>
            <p:cNvSpPr txBox="1">
              <a:spLocks noChangeArrowheads="1"/>
            </p:cNvSpPr>
            <p:nvPr/>
          </p:nvSpPr>
          <p:spPr bwMode="auto">
            <a:xfrm>
              <a:off x="1160" y="2479"/>
              <a:ext cx="973" cy="259"/>
            </a:xfrm>
            <a:prstGeom prst="rect">
              <a:avLst/>
            </a:prstGeom>
            <a:solidFill>
              <a:srgbClr val="FFFF00"/>
            </a:solidFill>
            <a:ln w="9525">
              <a:solidFill>
                <a:schemeClr val="tx1"/>
              </a:solidFill>
              <a:miter lim="800000"/>
              <a:headEnd/>
              <a:tailEnd type="none" w="lg" len="lg"/>
            </a:ln>
            <a:effectLst/>
          </p:spPr>
          <p:txBody>
            <a:bodyPr anchor="ctr">
              <a:prstTxWarp prst="textNoShape">
                <a:avLst/>
              </a:prstTxWarp>
            </a:bodyPr>
            <a:lstStyle/>
            <a:p>
              <a:r>
                <a:rPr lang="en-GB"/>
                <a:t>Car</a:t>
              </a:r>
              <a:endParaRPr lang="en-US"/>
            </a:p>
          </p:txBody>
        </p:sp>
        <p:grpSp>
          <p:nvGrpSpPr>
            <p:cNvPr id="64601" name="Group 89"/>
            <p:cNvGrpSpPr>
              <a:grpSpLocks/>
            </p:cNvGrpSpPr>
            <p:nvPr/>
          </p:nvGrpSpPr>
          <p:grpSpPr bwMode="auto">
            <a:xfrm>
              <a:off x="466" y="2932"/>
              <a:ext cx="829" cy="412"/>
              <a:chOff x="466" y="2932"/>
              <a:chExt cx="829" cy="412"/>
            </a:xfrm>
          </p:grpSpPr>
          <p:sp>
            <p:nvSpPr>
              <p:cNvPr id="64519" name="Oval 7"/>
              <p:cNvSpPr>
                <a:spLocks noChangeArrowheads="1"/>
              </p:cNvSpPr>
              <p:nvPr/>
            </p:nvSpPr>
            <p:spPr bwMode="auto">
              <a:xfrm>
                <a:off x="466" y="2932"/>
                <a:ext cx="829" cy="412"/>
              </a:xfrm>
              <a:prstGeom prst="ellipse">
                <a:avLst/>
              </a:prstGeom>
              <a:solidFill>
                <a:srgbClr val="FFFF00"/>
              </a:solidFill>
              <a:ln w="9525">
                <a:solidFill>
                  <a:schemeClr val="tx1"/>
                </a:solidFill>
                <a:round/>
                <a:headEnd/>
                <a:tailEnd/>
              </a:ln>
              <a:effectLst/>
            </p:spPr>
            <p:txBody>
              <a:bodyPr wrap="none" anchor="ctr">
                <a:prstTxWarp prst="textNoShape">
                  <a:avLst/>
                </a:prstTxWarp>
              </a:bodyPr>
              <a:lstStyle/>
              <a:p>
                <a:endParaRPr lang="en-US"/>
              </a:p>
            </p:txBody>
          </p:sp>
          <p:sp>
            <p:nvSpPr>
              <p:cNvPr id="64520" name="Text Box 8"/>
              <p:cNvSpPr txBox="1">
                <a:spLocks noChangeArrowheads="1"/>
              </p:cNvSpPr>
              <p:nvPr/>
            </p:nvSpPr>
            <p:spPr bwMode="auto">
              <a:xfrm>
                <a:off x="547" y="3003"/>
                <a:ext cx="677" cy="250"/>
              </a:xfrm>
              <a:prstGeom prst="rect">
                <a:avLst/>
              </a:prstGeom>
              <a:noFill/>
              <a:ln w="9525">
                <a:noFill/>
                <a:miter lim="800000"/>
                <a:headEnd/>
                <a:tailEnd/>
              </a:ln>
              <a:effectLst/>
            </p:spPr>
            <p:txBody>
              <a:bodyPr wrap="none">
                <a:prstTxWarp prst="textNoShape">
                  <a:avLst/>
                </a:prstTxWarp>
                <a:spAutoFit/>
              </a:bodyPr>
              <a:lstStyle/>
              <a:p>
                <a:r>
                  <a:rPr lang="en-GB"/>
                  <a:t>Colour1</a:t>
                </a:r>
                <a:endParaRPr lang="en-US"/>
              </a:p>
            </p:txBody>
          </p:sp>
        </p:grpSp>
        <p:sp>
          <p:nvSpPr>
            <p:cNvPr id="64527" name="Line 15"/>
            <p:cNvSpPr>
              <a:spLocks noChangeShapeType="1"/>
            </p:cNvSpPr>
            <p:nvPr/>
          </p:nvSpPr>
          <p:spPr bwMode="auto">
            <a:xfrm flipV="1">
              <a:off x="1123" y="2731"/>
              <a:ext cx="238" cy="216"/>
            </a:xfrm>
            <a:prstGeom prst="line">
              <a:avLst/>
            </a:prstGeom>
            <a:noFill/>
            <a:ln w="9525">
              <a:solidFill>
                <a:schemeClr val="tx1"/>
              </a:solidFill>
              <a:round/>
              <a:headEnd/>
              <a:tailEnd/>
            </a:ln>
            <a:effectLst/>
          </p:spPr>
          <p:txBody>
            <a:bodyPr anchor="ctr">
              <a:prstTxWarp prst="textNoShape">
                <a:avLst/>
              </a:prstTxWarp>
            </a:bodyPr>
            <a:lstStyle/>
            <a:p>
              <a:endParaRPr lang="en-US"/>
            </a:p>
          </p:txBody>
        </p:sp>
        <p:sp>
          <p:nvSpPr>
            <p:cNvPr id="64528" name="Line 16"/>
            <p:cNvSpPr>
              <a:spLocks noChangeShapeType="1"/>
            </p:cNvSpPr>
            <p:nvPr/>
          </p:nvSpPr>
          <p:spPr bwMode="auto">
            <a:xfrm flipV="1">
              <a:off x="1926" y="2170"/>
              <a:ext cx="228" cy="307"/>
            </a:xfrm>
            <a:prstGeom prst="line">
              <a:avLst/>
            </a:prstGeom>
            <a:noFill/>
            <a:ln w="9525">
              <a:solidFill>
                <a:schemeClr val="tx1"/>
              </a:solidFill>
              <a:round/>
              <a:headEnd/>
              <a:tailEnd/>
            </a:ln>
            <a:effectLst/>
          </p:spPr>
          <p:txBody>
            <a:bodyPr anchor="ctr">
              <a:prstTxWarp prst="textNoShape">
                <a:avLst/>
              </a:prstTxWarp>
            </a:bodyPr>
            <a:lstStyle/>
            <a:p>
              <a:endParaRPr lang="en-US"/>
            </a:p>
          </p:txBody>
        </p:sp>
        <p:sp>
          <p:nvSpPr>
            <p:cNvPr id="64529" name="Line 17"/>
            <p:cNvSpPr>
              <a:spLocks noChangeShapeType="1"/>
            </p:cNvSpPr>
            <p:nvPr/>
          </p:nvSpPr>
          <p:spPr bwMode="auto">
            <a:xfrm flipH="1" flipV="1">
              <a:off x="1333" y="2172"/>
              <a:ext cx="235" cy="315"/>
            </a:xfrm>
            <a:prstGeom prst="line">
              <a:avLst/>
            </a:prstGeom>
            <a:noFill/>
            <a:ln w="9525">
              <a:solidFill>
                <a:schemeClr val="tx1"/>
              </a:solidFill>
              <a:round/>
              <a:headEnd/>
              <a:tailEnd/>
            </a:ln>
            <a:effectLst/>
          </p:spPr>
          <p:txBody>
            <a:bodyPr anchor="ctr">
              <a:prstTxWarp prst="textNoShape">
                <a:avLst/>
              </a:prstTxWarp>
            </a:bodyPr>
            <a:lstStyle/>
            <a:p>
              <a:endParaRPr lang="en-US"/>
            </a:p>
          </p:txBody>
        </p:sp>
        <p:sp>
          <p:nvSpPr>
            <p:cNvPr id="64533" name="Line 21"/>
            <p:cNvSpPr>
              <a:spLocks noChangeShapeType="1"/>
            </p:cNvSpPr>
            <p:nvPr/>
          </p:nvSpPr>
          <p:spPr bwMode="auto">
            <a:xfrm>
              <a:off x="813" y="2545"/>
              <a:ext cx="329" cy="21"/>
            </a:xfrm>
            <a:prstGeom prst="line">
              <a:avLst/>
            </a:prstGeom>
            <a:noFill/>
            <a:ln w="12700">
              <a:solidFill>
                <a:srgbClr val="000000"/>
              </a:solidFill>
              <a:round/>
              <a:headEnd/>
              <a:tailEnd/>
            </a:ln>
            <a:effectLst/>
          </p:spPr>
          <p:txBody>
            <a:bodyPr wrap="none" anchor="ctr">
              <a:prstTxWarp prst="textNoShape">
                <a:avLst/>
              </a:prstTxWarp>
            </a:bodyPr>
            <a:lstStyle/>
            <a:p>
              <a:endParaRPr lang="en-US"/>
            </a:p>
          </p:txBody>
        </p:sp>
        <p:sp>
          <p:nvSpPr>
            <p:cNvPr id="64537" name="Line 25"/>
            <p:cNvSpPr>
              <a:spLocks noChangeShapeType="1"/>
            </p:cNvSpPr>
            <p:nvPr/>
          </p:nvSpPr>
          <p:spPr bwMode="auto">
            <a:xfrm flipH="1" flipV="1">
              <a:off x="1680" y="2752"/>
              <a:ext cx="47" cy="231"/>
            </a:xfrm>
            <a:prstGeom prst="line">
              <a:avLst/>
            </a:prstGeom>
            <a:noFill/>
            <a:ln w="9525">
              <a:solidFill>
                <a:schemeClr val="tx1"/>
              </a:solidFill>
              <a:round/>
              <a:headEnd/>
              <a:tailEnd/>
            </a:ln>
            <a:effectLst/>
          </p:spPr>
          <p:txBody>
            <a:bodyPr anchor="ctr">
              <a:prstTxWarp prst="textNoShape">
                <a:avLst/>
              </a:prstTxWarp>
            </a:bodyPr>
            <a:lstStyle/>
            <a:p>
              <a:endParaRPr lang="en-US"/>
            </a:p>
          </p:txBody>
        </p:sp>
        <p:sp>
          <p:nvSpPr>
            <p:cNvPr id="64538" name="Line 26"/>
            <p:cNvSpPr>
              <a:spLocks noChangeShapeType="1"/>
            </p:cNvSpPr>
            <p:nvPr/>
          </p:nvSpPr>
          <p:spPr bwMode="auto">
            <a:xfrm flipH="1" flipV="1">
              <a:off x="2035" y="2742"/>
              <a:ext cx="197" cy="224"/>
            </a:xfrm>
            <a:prstGeom prst="line">
              <a:avLst/>
            </a:prstGeom>
            <a:noFill/>
            <a:ln w="9525">
              <a:solidFill>
                <a:schemeClr val="tx1"/>
              </a:solidFill>
              <a:round/>
              <a:headEnd/>
              <a:tailEnd/>
            </a:ln>
            <a:effectLst/>
          </p:spPr>
          <p:txBody>
            <a:bodyPr anchor="ctr">
              <a:prstTxWarp prst="textNoShape">
                <a:avLst/>
              </a:prstTxWarp>
            </a:bodyPr>
            <a:lstStyle/>
            <a:p>
              <a:endParaRPr lang="en-US"/>
            </a:p>
          </p:txBody>
        </p:sp>
        <p:grpSp>
          <p:nvGrpSpPr>
            <p:cNvPr id="64602" name="Group 90"/>
            <p:cNvGrpSpPr>
              <a:grpSpLocks/>
            </p:cNvGrpSpPr>
            <p:nvPr/>
          </p:nvGrpSpPr>
          <p:grpSpPr bwMode="auto">
            <a:xfrm>
              <a:off x="1301" y="3022"/>
              <a:ext cx="829" cy="412"/>
              <a:chOff x="466" y="2932"/>
              <a:chExt cx="829" cy="412"/>
            </a:xfrm>
          </p:grpSpPr>
          <p:sp>
            <p:nvSpPr>
              <p:cNvPr id="64603" name="Oval 91"/>
              <p:cNvSpPr>
                <a:spLocks noChangeArrowheads="1"/>
              </p:cNvSpPr>
              <p:nvPr/>
            </p:nvSpPr>
            <p:spPr bwMode="auto">
              <a:xfrm>
                <a:off x="466" y="2932"/>
                <a:ext cx="829" cy="412"/>
              </a:xfrm>
              <a:prstGeom prst="ellipse">
                <a:avLst/>
              </a:prstGeom>
              <a:solidFill>
                <a:srgbClr val="FFFF00"/>
              </a:solidFill>
              <a:ln w="9525">
                <a:solidFill>
                  <a:schemeClr val="tx1"/>
                </a:solidFill>
                <a:round/>
                <a:headEnd/>
                <a:tailEnd/>
              </a:ln>
              <a:effectLst/>
            </p:spPr>
            <p:txBody>
              <a:bodyPr wrap="none" anchor="ctr">
                <a:prstTxWarp prst="textNoShape">
                  <a:avLst/>
                </a:prstTxWarp>
              </a:bodyPr>
              <a:lstStyle/>
              <a:p>
                <a:endParaRPr lang="en-US"/>
              </a:p>
            </p:txBody>
          </p:sp>
          <p:sp>
            <p:nvSpPr>
              <p:cNvPr id="64604" name="Text Box 92"/>
              <p:cNvSpPr txBox="1">
                <a:spLocks noChangeArrowheads="1"/>
              </p:cNvSpPr>
              <p:nvPr/>
            </p:nvSpPr>
            <p:spPr bwMode="auto">
              <a:xfrm>
                <a:off x="547" y="3003"/>
                <a:ext cx="677" cy="250"/>
              </a:xfrm>
              <a:prstGeom prst="rect">
                <a:avLst/>
              </a:prstGeom>
              <a:noFill/>
              <a:ln w="9525">
                <a:noFill/>
                <a:miter lim="800000"/>
                <a:headEnd/>
                <a:tailEnd/>
              </a:ln>
              <a:effectLst/>
            </p:spPr>
            <p:txBody>
              <a:bodyPr wrap="none">
                <a:prstTxWarp prst="textNoShape">
                  <a:avLst/>
                </a:prstTxWarp>
                <a:spAutoFit/>
              </a:bodyPr>
              <a:lstStyle/>
              <a:p>
                <a:r>
                  <a:rPr lang="en-GB"/>
                  <a:t>Colour2</a:t>
                </a:r>
                <a:endParaRPr lang="en-US"/>
              </a:p>
            </p:txBody>
          </p:sp>
        </p:grpSp>
        <p:grpSp>
          <p:nvGrpSpPr>
            <p:cNvPr id="64605" name="Group 93"/>
            <p:cNvGrpSpPr>
              <a:grpSpLocks/>
            </p:cNvGrpSpPr>
            <p:nvPr/>
          </p:nvGrpSpPr>
          <p:grpSpPr bwMode="auto">
            <a:xfrm>
              <a:off x="2121" y="2935"/>
              <a:ext cx="829" cy="412"/>
              <a:chOff x="466" y="2932"/>
              <a:chExt cx="829" cy="412"/>
            </a:xfrm>
          </p:grpSpPr>
          <p:sp>
            <p:nvSpPr>
              <p:cNvPr id="64606" name="Oval 94"/>
              <p:cNvSpPr>
                <a:spLocks noChangeArrowheads="1"/>
              </p:cNvSpPr>
              <p:nvPr/>
            </p:nvSpPr>
            <p:spPr bwMode="auto">
              <a:xfrm>
                <a:off x="466" y="2932"/>
                <a:ext cx="829" cy="412"/>
              </a:xfrm>
              <a:prstGeom prst="ellipse">
                <a:avLst/>
              </a:prstGeom>
              <a:solidFill>
                <a:srgbClr val="FFFF00"/>
              </a:solidFill>
              <a:ln w="9525">
                <a:solidFill>
                  <a:schemeClr val="tx1"/>
                </a:solidFill>
                <a:round/>
                <a:headEnd/>
                <a:tailEnd/>
              </a:ln>
              <a:effectLst/>
            </p:spPr>
            <p:txBody>
              <a:bodyPr wrap="none" anchor="ctr">
                <a:prstTxWarp prst="textNoShape">
                  <a:avLst/>
                </a:prstTxWarp>
              </a:bodyPr>
              <a:lstStyle/>
              <a:p>
                <a:endParaRPr lang="en-US"/>
              </a:p>
            </p:txBody>
          </p:sp>
          <p:sp>
            <p:nvSpPr>
              <p:cNvPr id="64607" name="Text Box 95"/>
              <p:cNvSpPr txBox="1">
                <a:spLocks noChangeArrowheads="1"/>
              </p:cNvSpPr>
              <p:nvPr/>
            </p:nvSpPr>
            <p:spPr bwMode="auto">
              <a:xfrm>
                <a:off x="547" y="3003"/>
                <a:ext cx="677" cy="250"/>
              </a:xfrm>
              <a:prstGeom prst="rect">
                <a:avLst/>
              </a:prstGeom>
              <a:noFill/>
              <a:ln w="9525">
                <a:noFill/>
                <a:miter lim="800000"/>
                <a:headEnd/>
                <a:tailEnd/>
              </a:ln>
              <a:effectLst/>
            </p:spPr>
            <p:txBody>
              <a:bodyPr wrap="none">
                <a:prstTxWarp prst="textNoShape">
                  <a:avLst/>
                </a:prstTxWarp>
                <a:spAutoFit/>
              </a:bodyPr>
              <a:lstStyle/>
              <a:p>
                <a:r>
                  <a:rPr lang="en-GB"/>
                  <a:t>Colour3</a:t>
                </a:r>
                <a:endParaRPr lang="en-US"/>
              </a:p>
            </p:txBody>
          </p:sp>
        </p:grpSp>
        <p:grpSp>
          <p:nvGrpSpPr>
            <p:cNvPr id="64611" name="Group 99"/>
            <p:cNvGrpSpPr>
              <a:grpSpLocks/>
            </p:cNvGrpSpPr>
            <p:nvPr/>
          </p:nvGrpSpPr>
          <p:grpSpPr bwMode="auto">
            <a:xfrm>
              <a:off x="0" y="2339"/>
              <a:ext cx="829" cy="412"/>
              <a:chOff x="466" y="2932"/>
              <a:chExt cx="829" cy="412"/>
            </a:xfrm>
          </p:grpSpPr>
          <p:sp>
            <p:nvSpPr>
              <p:cNvPr id="64612" name="Oval 100"/>
              <p:cNvSpPr>
                <a:spLocks noChangeArrowheads="1"/>
              </p:cNvSpPr>
              <p:nvPr/>
            </p:nvSpPr>
            <p:spPr bwMode="auto">
              <a:xfrm>
                <a:off x="466" y="2932"/>
                <a:ext cx="829" cy="412"/>
              </a:xfrm>
              <a:prstGeom prst="ellipse">
                <a:avLst/>
              </a:prstGeom>
              <a:solidFill>
                <a:srgbClr val="FFFF00"/>
              </a:solidFill>
              <a:ln w="9525">
                <a:solidFill>
                  <a:schemeClr val="tx1"/>
                </a:solidFill>
                <a:round/>
                <a:headEnd/>
                <a:tailEnd/>
              </a:ln>
              <a:effectLst/>
            </p:spPr>
            <p:txBody>
              <a:bodyPr wrap="none" anchor="ctr">
                <a:prstTxWarp prst="textNoShape">
                  <a:avLst/>
                </a:prstTxWarp>
              </a:bodyPr>
              <a:lstStyle/>
              <a:p>
                <a:endParaRPr lang="en-US"/>
              </a:p>
            </p:txBody>
          </p:sp>
          <p:sp>
            <p:nvSpPr>
              <p:cNvPr id="64613" name="Text Box 101"/>
              <p:cNvSpPr txBox="1">
                <a:spLocks noChangeArrowheads="1"/>
              </p:cNvSpPr>
              <p:nvPr/>
            </p:nvSpPr>
            <p:spPr bwMode="auto">
              <a:xfrm>
                <a:off x="579" y="3003"/>
                <a:ext cx="615" cy="250"/>
              </a:xfrm>
              <a:prstGeom prst="rect">
                <a:avLst/>
              </a:prstGeom>
              <a:noFill/>
              <a:ln w="9525">
                <a:noFill/>
                <a:miter lim="800000"/>
                <a:headEnd/>
                <a:tailEnd/>
              </a:ln>
              <a:effectLst/>
            </p:spPr>
            <p:txBody>
              <a:bodyPr wrap="none">
                <a:prstTxWarp prst="textNoShape">
                  <a:avLst/>
                </a:prstTxWarp>
                <a:spAutoFit/>
              </a:bodyPr>
              <a:lstStyle/>
              <a:p>
                <a:r>
                  <a:rPr lang="en-GB" u="sng"/>
                  <a:t>RegNo</a:t>
                </a:r>
                <a:endParaRPr lang="en-US" u="sng"/>
              </a:p>
            </p:txBody>
          </p:sp>
        </p:grpSp>
        <p:grpSp>
          <p:nvGrpSpPr>
            <p:cNvPr id="64614" name="Group 102"/>
            <p:cNvGrpSpPr>
              <a:grpSpLocks/>
            </p:cNvGrpSpPr>
            <p:nvPr/>
          </p:nvGrpSpPr>
          <p:grpSpPr bwMode="auto">
            <a:xfrm>
              <a:off x="567" y="1853"/>
              <a:ext cx="829" cy="412"/>
              <a:chOff x="466" y="2932"/>
              <a:chExt cx="829" cy="412"/>
            </a:xfrm>
          </p:grpSpPr>
          <p:sp>
            <p:nvSpPr>
              <p:cNvPr id="64615" name="Oval 103"/>
              <p:cNvSpPr>
                <a:spLocks noChangeArrowheads="1"/>
              </p:cNvSpPr>
              <p:nvPr/>
            </p:nvSpPr>
            <p:spPr bwMode="auto">
              <a:xfrm>
                <a:off x="466" y="2932"/>
                <a:ext cx="829" cy="412"/>
              </a:xfrm>
              <a:prstGeom prst="ellipse">
                <a:avLst/>
              </a:prstGeom>
              <a:solidFill>
                <a:srgbClr val="FFFF00"/>
              </a:solidFill>
              <a:ln w="9525">
                <a:solidFill>
                  <a:schemeClr val="tx1"/>
                </a:solidFill>
                <a:round/>
                <a:headEnd/>
                <a:tailEnd/>
              </a:ln>
              <a:effectLst/>
            </p:spPr>
            <p:txBody>
              <a:bodyPr wrap="none" anchor="ctr">
                <a:prstTxWarp prst="textNoShape">
                  <a:avLst/>
                </a:prstTxWarp>
              </a:bodyPr>
              <a:lstStyle/>
              <a:p>
                <a:endParaRPr lang="en-US"/>
              </a:p>
            </p:txBody>
          </p:sp>
          <p:sp>
            <p:nvSpPr>
              <p:cNvPr id="64616" name="Text Box 104"/>
              <p:cNvSpPr txBox="1">
                <a:spLocks noChangeArrowheads="1"/>
              </p:cNvSpPr>
              <p:nvPr/>
            </p:nvSpPr>
            <p:spPr bwMode="auto">
              <a:xfrm>
                <a:off x="633" y="3003"/>
                <a:ext cx="507" cy="250"/>
              </a:xfrm>
              <a:prstGeom prst="rect">
                <a:avLst/>
              </a:prstGeom>
              <a:noFill/>
              <a:ln w="9525">
                <a:noFill/>
                <a:miter lim="800000"/>
                <a:headEnd/>
                <a:tailEnd/>
              </a:ln>
              <a:effectLst/>
            </p:spPr>
            <p:txBody>
              <a:bodyPr wrap="none">
                <a:prstTxWarp prst="textNoShape">
                  <a:avLst/>
                </a:prstTxWarp>
                <a:spAutoFit/>
              </a:bodyPr>
              <a:lstStyle/>
              <a:p>
                <a:r>
                  <a:rPr lang="en-US"/>
                  <a:t>Make</a:t>
                </a:r>
              </a:p>
            </p:txBody>
          </p:sp>
        </p:grpSp>
        <p:grpSp>
          <p:nvGrpSpPr>
            <p:cNvPr id="64617" name="Group 105"/>
            <p:cNvGrpSpPr>
              <a:grpSpLocks/>
            </p:cNvGrpSpPr>
            <p:nvPr/>
          </p:nvGrpSpPr>
          <p:grpSpPr bwMode="auto">
            <a:xfrm>
              <a:off x="1610" y="1774"/>
              <a:ext cx="829" cy="412"/>
              <a:chOff x="466" y="2932"/>
              <a:chExt cx="829" cy="412"/>
            </a:xfrm>
          </p:grpSpPr>
          <p:sp>
            <p:nvSpPr>
              <p:cNvPr id="64618" name="Oval 106"/>
              <p:cNvSpPr>
                <a:spLocks noChangeArrowheads="1"/>
              </p:cNvSpPr>
              <p:nvPr/>
            </p:nvSpPr>
            <p:spPr bwMode="auto">
              <a:xfrm>
                <a:off x="466" y="2932"/>
                <a:ext cx="829" cy="412"/>
              </a:xfrm>
              <a:prstGeom prst="ellipse">
                <a:avLst/>
              </a:prstGeom>
              <a:solidFill>
                <a:srgbClr val="FFFF00"/>
              </a:solidFill>
              <a:ln w="9525">
                <a:solidFill>
                  <a:schemeClr val="tx1"/>
                </a:solidFill>
                <a:round/>
                <a:headEnd/>
                <a:tailEnd/>
              </a:ln>
              <a:effectLst/>
            </p:spPr>
            <p:txBody>
              <a:bodyPr wrap="none" anchor="ctr">
                <a:prstTxWarp prst="textNoShape">
                  <a:avLst/>
                </a:prstTxWarp>
              </a:bodyPr>
              <a:lstStyle/>
              <a:p>
                <a:endParaRPr lang="en-US"/>
              </a:p>
            </p:txBody>
          </p:sp>
          <p:sp>
            <p:nvSpPr>
              <p:cNvPr id="64619" name="Text Box 107"/>
              <p:cNvSpPr txBox="1">
                <a:spLocks noChangeArrowheads="1"/>
              </p:cNvSpPr>
              <p:nvPr/>
            </p:nvSpPr>
            <p:spPr bwMode="auto">
              <a:xfrm>
                <a:off x="611" y="3003"/>
                <a:ext cx="552" cy="250"/>
              </a:xfrm>
              <a:prstGeom prst="rect">
                <a:avLst/>
              </a:prstGeom>
              <a:noFill/>
              <a:ln w="9525">
                <a:noFill/>
                <a:miter lim="800000"/>
                <a:headEnd/>
                <a:tailEnd/>
              </a:ln>
              <a:effectLst/>
            </p:spPr>
            <p:txBody>
              <a:bodyPr wrap="none">
                <a:prstTxWarp prst="textNoShape">
                  <a:avLst/>
                </a:prstTxWarp>
                <a:spAutoFit/>
              </a:bodyPr>
              <a:lstStyle/>
              <a:p>
                <a:r>
                  <a:rPr lang="en-US"/>
                  <a:t>Model</a:t>
                </a:r>
              </a:p>
            </p:txBody>
          </p:sp>
        </p:grpSp>
      </p:gr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r>
              <a:rPr lang="en-US" dirty="0"/>
              <a:t>Should an attribute be an</a:t>
            </a:r>
            <a:r>
              <a:rPr lang="en-GB" dirty="0"/>
              <a:t> </a:t>
            </a:r>
            <a:r>
              <a:rPr lang="en-US" dirty="0"/>
              <a:t>entity</a:t>
            </a:r>
            <a:r>
              <a:rPr lang="en-GB" dirty="0"/>
              <a:t>? (4)</a:t>
            </a:r>
            <a:r>
              <a:rPr lang="en-US" dirty="0"/>
              <a:t> </a:t>
            </a:r>
          </a:p>
        </p:txBody>
      </p:sp>
      <p:sp>
        <p:nvSpPr>
          <p:cNvPr id="67631" name="Line 47"/>
          <p:cNvSpPr>
            <a:spLocks noChangeShapeType="1"/>
          </p:cNvSpPr>
          <p:nvPr/>
        </p:nvSpPr>
        <p:spPr bwMode="auto">
          <a:xfrm flipV="1">
            <a:off x="3189288" y="2825843"/>
            <a:ext cx="361950" cy="487363"/>
          </a:xfrm>
          <a:prstGeom prst="line">
            <a:avLst/>
          </a:prstGeom>
          <a:noFill/>
          <a:ln w="9525">
            <a:solidFill>
              <a:schemeClr val="tx1"/>
            </a:solidFill>
            <a:round/>
            <a:headEnd/>
            <a:tailEnd/>
          </a:ln>
          <a:effectLst/>
        </p:spPr>
        <p:txBody>
          <a:bodyPr anchor="ctr">
            <a:prstTxWarp prst="textNoShape">
              <a:avLst/>
            </a:prstTxWarp>
          </a:bodyPr>
          <a:lstStyle/>
          <a:p>
            <a:endParaRPr lang="en-US"/>
          </a:p>
        </p:txBody>
      </p:sp>
      <p:sp>
        <p:nvSpPr>
          <p:cNvPr id="67632" name="Line 48"/>
          <p:cNvSpPr>
            <a:spLocks noChangeShapeType="1"/>
          </p:cNvSpPr>
          <p:nvPr/>
        </p:nvSpPr>
        <p:spPr bwMode="auto">
          <a:xfrm flipV="1">
            <a:off x="2428875" y="3641725"/>
            <a:ext cx="125412" cy="500063"/>
          </a:xfrm>
          <a:prstGeom prst="line">
            <a:avLst/>
          </a:prstGeom>
          <a:noFill/>
          <a:ln w="9525">
            <a:solidFill>
              <a:schemeClr val="tx1"/>
            </a:solidFill>
            <a:round/>
            <a:headEnd/>
            <a:tailEnd/>
          </a:ln>
          <a:effectLst/>
        </p:spPr>
        <p:txBody>
          <a:bodyPr anchor="ctr">
            <a:prstTxWarp prst="textNoShape">
              <a:avLst/>
            </a:prstTxWarp>
          </a:bodyPr>
          <a:lstStyle/>
          <a:p>
            <a:endParaRPr lang="en-US"/>
          </a:p>
        </p:txBody>
      </p:sp>
      <p:sp>
        <p:nvSpPr>
          <p:cNvPr id="67633" name="Line 49"/>
          <p:cNvSpPr>
            <a:spLocks noChangeShapeType="1"/>
          </p:cNvSpPr>
          <p:nvPr/>
        </p:nvSpPr>
        <p:spPr bwMode="auto">
          <a:xfrm>
            <a:off x="2257425" y="3098800"/>
            <a:ext cx="371475" cy="207963"/>
          </a:xfrm>
          <a:prstGeom prst="line">
            <a:avLst/>
          </a:prstGeom>
          <a:noFill/>
          <a:ln w="12700">
            <a:solidFill>
              <a:srgbClr val="000000"/>
            </a:solidFill>
            <a:round/>
            <a:headEnd/>
            <a:tailEnd/>
          </a:ln>
          <a:effectLst/>
        </p:spPr>
        <p:txBody>
          <a:bodyPr wrap="none" anchor="ctr">
            <a:prstTxWarp prst="textNoShape">
              <a:avLst/>
            </a:prstTxWarp>
          </a:bodyPr>
          <a:lstStyle/>
          <a:p>
            <a:endParaRPr lang="en-US"/>
          </a:p>
        </p:txBody>
      </p:sp>
      <p:grpSp>
        <p:nvGrpSpPr>
          <p:cNvPr id="67642" name="Group 58"/>
          <p:cNvGrpSpPr>
            <a:grpSpLocks/>
          </p:cNvGrpSpPr>
          <p:nvPr/>
        </p:nvGrpSpPr>
        <p:grpSpPr bwMode="auto">
          <a:xfrm>
            <a:off x="1455737" y="2439988"/>
            <a:ext cx="1316037" cy="654050"/>
            <a:chOff x="446" y="2952"/>
            <a:chExt cx="829" cy="412"/>
          </a:xfrm>
        </p:grpSpPr>
        <p:sp>
          <p:nvSpPr>
            <p:cNvPr id="67643" name="Oval 59"/>
            <p:cNvSpPr>
              <a:spLocks noChangeArrowheads="1"/>
            </p:cNvSpPr>
            <p:nvPr/>
          </p:nvSpPr>
          <p:spPr bwMode="auto">
            <a:xfrm>
              <a:off x="446" y="2952"/>
              <a:ext cx="829" cy="412"/>
            </a:xfrm>
            <a:prstGeom prst="ellipse">
              <a:avLst/>
            </a:prstGeom>
            <a:solidFill>
              <a:srgbClr val="FFFF00"/>
            </a:solidFill>
            <a:ln w="9525">
              <a:solidFill>
                <a:schemeClr val="tx1"/>
              </a:solidFill>
              <a:round/>
              <a:headEnd/>
              <a:tailEnd/>
            </a:ln>
            <a:effectLst/>
          </p:spPr>
          <p:txBody>
            <a:bodyPr wrap="none" anchor="ctr">
              <a:prstTxWarp prst="textNoShape">
                <a:avLst/>
              </a:prstTxWarp>
            </a:bodyPr>
            <a:lstStyle/>
            <a:p>
              <a:endParaRPr lang="en-US"/>
            </a:p>
          </p:txBody>
        </p:sp>
        <p:sp>
          <p:nvSpPr>
            <p:cNvPr id="67644" name="Text Box 60"/>
            <p:cNvSpPr txBox="1">
              <a:spLocks noChangeArrowheads="1"/>
            </p:cNvSpPr>
            <p:nvPr/>
          </p:nvSpPr>
          <p:spPr bwMode="auto">
            <a:xfrm>
              <a:off x="559" y="3023"/>
              <a:ext cx="615" cy="250"/>
            </a:xfrm>
            <a:prstGeom prst="rect">
              <a:avLst/>
            </a:prstGeom>
            <a:noFill/>
            <a:ln w="9525">
              <a:noFill/>
              <a:miter lim="800000"/>
              <a:headEnd/>
              <a:tailEnd/>
            </a:ln>
            <a:effectLst/>
          </p:spPr>
          <p:txBody>
            <a:bodyPr wrap="none">
              <a:prstTxWarp prst="textNoShape">
                <a:avLst/>
              </a:prstTxWarp>
              <a:spAutoFit/>
            </a:bodyPr>
            <a:lstStyle/>
            <a:p>
              <a:r>
                <a:rPr lang="en-GB" u="sng"/>
                <a:t>RegNo</a:t>
              </a:r>
              <a:endParaRPr lang="en-US" u="sng"/>
            </a:p>
          </p:txBody>
        </p:sp>
      </p:grpSp>
      <p:grpSp>
        <p:nvGrpSpPr>
          <p:cNvPr id="67645" name="Group 61"/>
          <p:cNvGrpSpPr>
            <a:grpSpLocks/>
          </p:cNvGrpSpPr>
          <p:nvPr/>
        </p:nvGrpSpPr>
        <p:grpSpPr bwMode="auto">
          <a:xfrm>
            <a:off x="1570038" y="4148138"/>
            <a:ext cx="1316037" cy="654050"/>
            <a:chOff x="466" y="2932"/>
            <a:chExt cx="829" cy="412"/>
          </a:xfrm>
        </p:grpSpPr>
        <p:sp>
          <p:nvSpPr>
            <p:cNvPr id="67646" name="Oval 62"/>
            <p:cNvSpPr>
              <a:spLocks noChangeArrowheads="1"/>
            </p:cNvSpPr>
            <p:nvPr/>
          </p:nvSpPr>
          <p:spPr bwMode="auto">
            <a:xfrm>
              <a:off x="466" y="2932"/>
              <a:ext cx="829" cy="412"/>
            </a:xfrm>
            <a:prstGeom prst="ellipse">
              <a:avLst/>
            </a:prstGeom>
            <a:solidFill>
              <a:srgbClr val="FFFF00"/>
            </a:solidFill>
            <a:ln w="9525">
              <a:solidFill>
                <a:schemeClr val="tx1"/>
              </a:solidFill>
              <a:round/>
              <a:headEnd/>
              <a:tailEnd/>
            </a:ln>
            <a:effectLst/>
          </p:spPr>
          <p:txBody>
            <a:bodyPr wrap="none" anchor="ctr">
              <a:prstTxWarp prst="textNoShape">
                <a:avLst/>
              </a:prstTxWarp>
            </a:bodyPr>
            <a:lstStyle/>
            <a:p>
              <a:endParaRPr lang="en-US"/>
            </a:p>
          </p:txBody>
        </p:sp>
        <p:sp>
          <p:nvSpPr>
            <p:cNvPr id="67647" name="Text Box 63"/>
            <p:cNvSpPr txBox="1">
              <a:spLocks noChangeArrowheads="1"/>
            </p:cNvSpPr>
            <p:nvPr/>
          </p:nvSpPr>
          <p:spPr bwMode="auto">
            <a:xfrm>
              <a:off x="633" y="3003"/>
              <a:ext cx="507" cy="250"/>
            </a:xfrm>
            <a:prstGeom prst="rect">
              <a:avLst/>
            </a:prstGeom>
            <a:noFill/>
            <a:ln w="9525">
              <a:noFill/>
              <a:miter lim="800000"/>
              <a:headEnd/>
              <a:tailEnd/>
            </a:ln>
            <a:effectLst/>
          </p:spPr>
          <p:txBody>
            <a:bodyPr wrap="none">
              <a:prstTxWarp prst="textNoShape">
                <a:avLst/>
              </a:prstTxWarp>
              <a:spAutoFit/>
            </a:bodyPr>
            <a:lstStyle/>
            <a:p>
              <a:r>
                <a:rPr lang="en-US"/>
                <a:t>Make</a:t>
              </a:r>
            </a:p>
          </p:txBody>
        </p:sp>
      </p:grpSp>
      <p:grpSp>
        <p:nvGrpSpPr>
          <p:cNvPr id="67648" name="Group 64"/>
          <p:cNvGrpSpPr>
            <a:grpSpLocks/>
          </p:cNvGrpSpPr>
          <p:nvPr/>
        </p:nvGrpSpPr>
        <p:grpSpPr bwMode="auto">
          <a:xfrm>
            <a:off x="3176588" y="2192338"/>
            <a:ext cx="1316037" cy="654050"/>
            <a:chOff x="466" y="2985"/>
            <a:chExt cx="829" cy="412"/>
          </a:xfrm>
        </p:grpSpPr>
        <p:sp>
          <p:nvSpPr>
            <p:cNvPr id="67649" name="Oval 65"/>
            <p:cNvSpPr>
              <a:spLocks noChangeArrowheads="1"/>
            </p:cNvSpPr>
            <p:nvPr/>
          </p:nvSpPr>
          <p:spPr bwMode="auto">
            <a:xfrm>
              <a:off x="466" y="2985"/>
              <a:ext cx="829" cy="412"/>
            </a:xfrm>
            <a:prstGeom prst="ellipse">
              <a:avLst/>
            </a:prstGeom>
            <a:solidFill>
              <a:srgbClr val="FFFF00"/>
            </a:solidFill>
            <a:ln w="9525">
              <a:solidFill>
                <a:schemeClr val="tx1"/>
              </a:solidFill>
              <a:round/>
              <a:headEnd/>
              <a:tailEnd/>
            </a:ln>
            <a:effectLst/>
          </p:spPr>
          <p:txBody>
            <a:bodyPr wrap="none" anchor="ctr">
              <a:prstTxWarp prst="textNoShape">
                <a:avLst/>
              </a:prstTxWarp>
            </a:bodyPr>
            <a:lstStyle/>
            <a:p>
              <a:endParaRPr lang="en-US"/>
            </a:p>
          </p:txBody>
        </p:sp>
        <p:sp>
          <p:nvSpPr>
            <p:cNvPr id="67650" name="Text Box 66"/>
            <p:cNvSpPr txBox="1">
              <a:spLocks noChangeArrowheads="1"/>
            </p:cNvSpPr>
            <p:nvPr/>
          </p:nvSpPr>
          <p:spPr bwMode="auto">
            <a:xfrm>
              <a:off x="611" y="3049"/>
              <a:ext cx="552" cy="250"/>
            </a:xfrm>
            <a:prstGeom prst="rect">
              <a:avLst/>
            </a:prstGeom>
            <a:noFill/>
            <a:ln w="9525">
              <a:noFill/>
              <a:miter lim="800000"/>
              <a:headEnd/>
              <a:tailEnd/>
            </a:ln>
            <a:effectLst/>
          </p:spPr>
          <p:txBody>
            <a:bodyPr wrap="none">
              <a:prstTxWarp prst="textNoShape">
                <a:avLst/>
              </a:prstTxWarp>
              <a:spAutoFit/>
            </a:bodyPr>
            <a:lstStyle/>
            <a:p>
              <a:r>
                <a:rPr lang="en-US"/>
                <a:t>Model</a:t>
              </a:r>
            </a:p>
          </p:txBody>
        </p:sp>
      </p:grpSp>
      <p:grpSp>
        <p:nvGrpSpPr>
          <p:cNvPr id="67661" name="Group 77"/>
          <p:cNvGrpSpPr>
            <a:grpSpLocks/>
          </p:cNvGrpSpPr>
          <p:nvPr/>
        </p:nvGrpSpPr>
        <p:grpSpPr bwMode="auto">
          <a:xfrm>
            <a:off x="1831975" y="3314700"/>
            <a:ext cx="1563687" cy="339725"/>
            <a:chOff x="3798" y="3236"/>
            <a:chExt cx="985" cy="214"/>
          </a:xfrm>
        </p:grpSpPr>
        <p:sp>
          <p:nvSpPr>
            <p:cNvPr id="67662" name="Rectangle 78"/>
            <p:cNvSpPr>
              <a:spLocks noChangeArrowheads="1"/>
            </p:cNvSpPr>
            <p:nvPr/>
          </p:nvSpPr>
          <p:spPr bwMode="auto">
            <a:xfrm>
              <a:off x="3798" y="3236"/>
              <a:ext cx="985" cy="214"/>
            </a:xfrm>
            <a:prstGeom prst="rect">
              <a:avLst/>
            </a:prstGeom>
            <a:solidFill>
              <a:srgbClr val="FFFF00"/>
            </a:solidFill>
            <a:ln w="12700">
              <a:solidFill>
                <a:srgbClr val="000000"/>
              </a:solidFill>
              <a:miter lim="800000"/>
              <a:headEnd/>
              <a:tailEnd/>
            </a:ln>
          </p:spPr>
          <p:txBody>
            <a:bodyPr>
              <a:prstTxWarp prst="textNoShape">
                <a:avLst/>
              </a:prstTxWarp>
            </a:bodyPr>
            <a:lstStyle/>
            <a:p>
              <a:endParaRPr lang="en-US"/>
            </a:p>
          </p:txBody>
        </p:sp>
        <p:sp>
          <p:nvSpPr>
            <p:cNvPr id="67663" name="Rectangle 79"/>
            <p:cNvSpPr>
              <a:spLocks noChangeArrowheads="1"/>
            </p:cNvSpPr>
            <p:nvPr/>
          </p:nvSpPr>
          <p:spPr bwMode="auto">
            <a:xfrm>
              <a:off x="4029" y="3297"/>
              <a:ext cx="503" cy="115"/>
            </a:xfrm>
            <a:prstGeom prst="rect">
              <a:avLst/>
            </a:prstGeom>
            <a:noFill/>
            <a:ln w="9525">
              <a:noFill/>
              <a:miter lim="800000"/>
              <a:headEnd/>
              <a:tailEnd/>
            </a:ln>
          </p:spPr>
          <p:txBody>
            <a:bodyPr lIns="0" tIns="0" rIns="0" bIns="0">
              <a:prstTxWarp prst="textNoShape">
                <a:avLst/>
              </a:prstTxWarp>
              <a:spAutoFit/>
            </a:bodyPr>
            <a:lstStyle/>
            <a:p>
              <a:r>
                <a:rPr lang="en-US" sz="1200" b="1"/>
                <a:t>Car</a:t>
              </a:r>
            </a:p>
          </p:txBody>
        </p:sp>
      </p:grpSp>
      <p:grpSp>
        <p:nvGrpSpPr>
          <p:cNvPr id="38" name="Group 37"/>
          <p:cNvGrpSpPr/>
          <p:nvPr/>
        </p:nvGrpSpPr>
        <p:grpSpPr>
          <a:xfrm>
            <a:off x="3288772" y="2397125"/>
            <a:ext cx="4845578" cy="2251075"/>
            <a:chOff x="3288772" y="2397125"/>
            <a:chExt cx="4845578" cy="2251075"/>
          </a:xfrm>
        </p:grpSpPr>
        <p:sp>
          <p:nvSpPr>
            <p:cNvPr id="67652" name="Rectangle 68"/>
            <p:cNvSpPr>
              <a:spLocks noChangeArrowheads="1"/>
            </p:cNvSpPr>
            <p:nvPr/>
          </p:nvSpPr>
          <p:spPr bwMode="auto">
            <a:xfrm>
              <a:off x="3288772" y="3277047"/>
              <a:ext cx="981075" cy="198438"/>
            </a:xfrm>
            <a:prstGeom prst="rect">
              <a:avLst/>
            </a:prstGeom>
            <a:noFill/>
            <a:ln w="9525">
              <a:noFill/>
              <a:miter lim="800000"/>
              <a:headEnd/>
              <a:tailEnd/>
            </a:ln>
          </p:spPr>
          <p:txBody>
            <a:bodyPr lIns="0" tIns="0" rIns="0" bIns="0">
              <a:prstTxWarp prst="textNoShape">
                <a:avLst/>
              </a:prstTxWarp>
              <a:spAutoFit/>
            </a:bodyPr>
            <a:lstStyle/>
            <a:p>
              <a:r>
                <a:rPr lang="en-US" sz="1300" dirty="0">
                  <a:solidFill>
                    <a:srgbClr val="000000"/>
                  </a:solidFill>
                  <a:latin typeface="B Helvetica Bold" charset="0"/>
                </a:rPr>
                <a:t>has</a:t>
              </a:r>
              <a:endParaRPr lang="en-US" dirty="0"/>
            </a:p>
          </p:txBody>
        </p:sp>
        <p:sp>
          <p:nvSpPr>
            <p:cNvPr id="67653" name="Line 69"/>
            <p:cNvSpPr>
              <a:spLocks noChangeShapeType="1"/>
            </p:cNvSpPr>
            <p:nvPr/>
          </p:nvSpPr>
          <p:spPr bwMode="auto">
            <a:xfrm>
              <a:off x="3413125" y="3494088"/>
              <a:ext cx="1063625" cy="1588"/>
            </a:xfrm>
            <a:prstGeom prst="line">
              <a:avLst/>
            </a:prstGeom>
            <a:noFill/>
            <a:ln w="17463">
              <a:solidFill>
                <a:srgbClr val="000000"/>
              </a:solidFill>
              <a:round/>
              <a:headEnd/>
              <a:tailEnd/>
            </a:ln>
          </p:spPr>
          <p:txBody>
            <a:bodyPr>
              <a:prstTxWarp prst="textNoShape">
                <a:avLst/>
              </a:prstTxWarp>
            </a:bodyPr>
            <a:lstStyle/>
            <a:p>
              <a:endParaRPr lang="en-US"/>
            </a:p>
          </p:txBody>
        </p:sp>
        <p:grpSp>
          <p:nvGrpSpPr>
            <p:cNvPr id="67654" name="Group 70"/>
            <p:cNvGrpSpPr>
              <a:grpSpLocks/>
            </p:cNvGrpSpPr>
            <p:nvPr/>
          </p:nvGrpSpPr>
          <p:grpSpPr bwMode="auto">
            <a:xfrm>
              <a:off x="5545136" y="3294064"/>
              <a:ext cx="1563687" cy="339725"/>
              <a:chOff x="3785" y="3236"/>
              <a:chExt cx="985" cy="214"/>
            </a:xfrm>
          </p:grpSpPr>
          <p:sp>
            <p:nvSpPr>
              <p:cNvPr id="67655" name="Rectangle 71"/>
              <p:cNvSpPr>
                <a:spLocks noChangeArrowheads="1"/>
              </p:cNvSpPr>
              <p:nvPr/>
            </p:nvSpPr>
            <p:spPr bwMode="auto">
              <a:xfrm>
                <a:off x="3785" y="3236"/>
                <a:ext cx="985" cy="214"/>
              </a:xfrm>
              <a:prstGeom prst="rect">
                <a:avLst/>
              </a:prstGeom>
              <a:solidFill>
                <a:srgbClr val="FFFF00"/>
              </a:solidFill>
              <a:ln w="12700">
                <a:solidFill>
                  <a:srgbClr val="000000"/>
                </a:solidFill>
                <a:miter lim="800000"/>
                <a:headEnd/>
                <a:tailEnd/>
              </a:ln>
            </p:spPr>
            <p:txBody>
              <a:bodyPr>
                <a:prstTxWarp prst="textNoShape">
                  <a:avLst/>
                </a:prstTxWarp>
              </a:bodyPr>
              <a:lstStyle/>
              <a:p>
                <a:endParaRPr lang="en-US"/>
              </a:p>
            </p:txBody>
          </p:sp>
          <p:sp>
            <p:nvSpPr>
              <p:cNvPr id="67656" name="Rectangle 72"/>
              <p:cNvSpPr>
                <a:spLocks noChangeArrowheads="1"/>
              </p:cNvSpPr>
              <p:nvPr/>
            </p:nvSpPr>
            <p:spPr bwMode="auto">
              <a:xfrm>
                <a:off x="4029" y="3297"/>
                <a:ext cx="503" cy="115"/>
              </a:xfrm>
              <a:prstGeom prst="rect">
                <a:avLst/>
              </a:prstGeom>
              <a:noFill/>
              <a:ln w="9525">
                <a:noFill/>
                <a:miter lim="800000"/>
                <a:headEnd/>
                <a:tailEnd/>
              </a:ln>
            </p:spPr>
            <p:txBody>
              <a:bodyPr lIns="0" tIns="0" rIns="0" bIns="0">
                <a:prstTxWarp prst="textNoShape">
                  <a:avLst/>
                </a:prstTxWarp>
                <a:spAutoFit/>
              </a:bodyPr>
              <a:lstStyle/>
              <a:p>
                <a:r>
                  <a:rPr lang="en-US" sz="1200" b="1"/>
                  <a:t>Colour</a:t>
                </a:r>
              </a:p>
            </p:txBody>
          </p:sp>
        </p:grpSp>
        <p:grpSp>
          <p:nvGrpSpPr>
            <p:cNvPr id="67657" name="Group 73"/>
            <p:cNvGrpSpPr>
              <a:grpSpLocks/>
            </p:cNvGrpSpPr>
            <p:nvPr/>
          </p:nvGrpSpPr>
          <p:grpSpPr bwMode="auto">
            <a:xfrm>
              <a:off x="4476750" y="3408363"/>
              <a:ext cx="1062037" cy="171450"/>
              <a:chOff x="3112" y="3308"/>
              <a:chExt cx="669" cy="108"/>
            </a:xfrm>
          </p:grpSpPr>
          <p:sp>
            <p:nvSpPr>
              <p:cNvPr id="67658" name="Line 74"/>
              <p:cNvSpPr>
                <a:spLocks noChangeShapeType="1"/>
              </p:cNvSpPr>
              <p:nvPr/>
            </p:nvSpPr>
            <p:spPr bwMode="auto">
              <a:xfrm>
                <a:off x="3112" y="3362"/>
                <a:ext cx="669" cy="1"/>
              </a:xfrm>
              <a:prstGeom prst="line">
                <a:avLst/>
              </a:prstGeom>
              <a:noFill/>
              <a:ln w="17463">
                <a:solidFill>
                  <a:srgbClr val="000000"/>
                </a:solidFill>
                <a:round/>
                <a:headEnd/>
                <a:tailEnd/>
              </a:ln>
            </p:spPr>
            <p:txBody>
              <a:bodyPr>
                <a:prstTxWarp prst="textNoShape">
                  <a:avLst/>
                </a:prstTxWarp>
              </a:bodyPr>
              <a:lstStyle/>
              <a:p>
                <a:endParaRPr lang="en-US"/>
              </a:p>
            </p:txBody>
          </p:sp>
          <p:sp>
            <p:nvSpPr>
              <p:cNvPr id="67659" name="Line 75"/>
              <p:cNvSpPr>
                <a:spLocks noChangeShapeType="1"/>
              </p:cNvSpPr>
              <p:nvPr/>
            </p:nvSpPr>
            <p:spPr bwMode="auto">
              <a:xfrm flipH="1">
                <a:off x="3590" y="3308"/>
                <a:ext cx="191" cy="54"/>
              </a:xfrm>
              <a:prstGeom prst="line">
                <a:avLst/>
              </a:prstGeom>
              <a:noFill/>
              <a:ln w="17463">
                <a:solidFill>
                  <a:srgbClr val="000000"/>
                </a:solidFill>
                <a:round/>
                <a:headEnd/>
                <a:tailEnd/>
              </a:ln>
            </p:spPr>
            <p:txBody>
              <a:bodyPr>
                <a:prstTxWarp prst="textNoShape">
                  <a:avLst/>
                </a:prstTxWarp>
              </a:bodyPr>
              <a:lstStyle/>
              <a:p>
                <a:endParaRPr lang="en-US"/>
              </a:p>
            </p:txBody>
          </p:sp>
          <p:sp>
            <p:nvSpPr>
              <p:cNvPr id="67660" name="Line 76"/>
              <p:cNvSpPr>
                <a:spLocks noChangeShapeType="1"/>
              </p:cNvSpPr>
              <p:nvPr/>
            </p:nvSpPr>
            <p:spPr bwMode="auto">
              <a:xfrm>
                <a:off x="3590" y="3362"/>
                <a:ext cx="191" cy="54"/>
              </a:xfrm>
              <a:prstGeom prst="line">
                <a:avLst/>
              </a:prstGeom>
              <a:noFill/>
              <a:ln w="17463">
                <a:solidFill>
                  <a:srgbClr val="000000"/>
                </a:solidFill>
                <a:round/>
                <a:headEnd/>
                <a:tailEnd/>
              </a:ln>
            </p:spPr>
            <p:txBody>
              <a:bodyPr>
                <a:prstTxWarp prst="textNoShape">
                  <a:avLst/>
                </a:prstTxWarp>
              </a:bodyPr>
              <a:lstStyle/>
              <a:p>
                <a:endParaRPr lang="en-US"/>
              </a:p>
            </p:txBody>
          </p:sp>
        </p:grpSp>
        <p:sp>
          <p:nvSpPr>
            <p:cNvPr id="67664" name="Rectangle 80"/>
            <p:cNvSpPr>
              <a:spLocks noChangeArrowheads="1"/>
            </p:cNvSpPr>
            <p:nvPr/>
          </p:nvSpPr>
          <p:spPr bwMode="auto">
            <a:xfrm>
              <a:off x="4083050" y="3567113"/>
              <a:ext cx="1309687" cy="304800"/>
            </a:xfrm>
            <a:prstGeom prst="rect">
              <a:avLst/>
            </a:prstGeom>
            <a:noFill/>
            <a:ln w="9525">
              <a:noFill/>
              <a:miter lim="800000"/>
              <a:headEnd/>
              <a:tailEnd/>
            </a:ln>
          </p:spPr>
          <p:txBody>
            <a:bodyPr lIns="0" tIns="0" rIns="0" bIns="0">
              <a:prstTxWarp prst="textNoShape">
                <a:avLst/>
              </a:prstTxWarp>
              <a:spAutoFit/>
            </a:bodyPr>
            <a:lstStyle/>
            <a:p>
              <a:endParaRPr lang="en-GB"/>
            </a:p>
          </p:txBody>
        </p:sp>
        <p:grpSp>
          <p:nvGrpSpPr>
            <p:cNvPr id="67666" name="Group 82"/>
            <p:cNvGrpSpPr>
              <a:grpSpLocks/>
            </p:cNvGrpSpPr>
            <p:nvPr/>
          </p:nvGrpSpPr>
          <p:grpSpPr bwMode="auto">
            <a:xfrm>
              <a:off x="6818313" y="2397125"/>
              <a:ext cx="1316037" cy="654050"/>
              <a:chOff x="466" y="2932"/>
              <a:chExt cx="829" cy="412"/>
            </a:xfrm>
          </p:grpSpPr>
          <p:sp>
            <p:nvSpPr>
              <p:cNvPr id="67667" name="Oval 83"/>
              <p:cNvSpPr>
                <a:spLocks noChangeArrowheads="1"/>
              </p:cNvSpPr>
              <p:nvPr/>
            </p:nvSpPr>
            <p:spPr bwMode="auto">
              <a:xfrm>
                <a:off x="466" y="2932"/>
                <a:ext cx="829" cy="412"/>
              </a:xfrm>
              <a:prstGeom prst="ellipse">
                <a:avLst/>
              </a:prstGeom>
              <a:solidFill>
                <a:srgbClr val="FFFF00"/>
              </a:solidFill>
              <a:ln w="9525">
                <a:solidFill>
                  <a:schemeClr val="tx1"/>
                </a:solidFill>
                <a:round/>
                <a:headEnd/>
                <a:tailEnd/>
              </a:ln>
              <a:effectLst/>
            </p:spPr>
            <p:txBody>
              <a:bodyPr wrap="none" anchor="ctr">
                <a:prstTxWarp prst="textNoShape">
                  <a:avLst/>
                </a:prstTxWarp>
              </a:bodyPr>
              <a:lstStyle/>
              <a:p>
                <a:endParaRPr lang="en-US"/>
              </a:p>
            </p:txBody>
          </p:sp>
          <p:sp>
            <p:nvSpPr>
              <p:cNvPr id="67668" name="Text Box 84"/>
              <p:cNvSpPr txBox="1">
                <a:spLocks noChangeArrowheads="1"/>
              </p:cNvSpPr>
              <p:nvPr/>
            </p:nvSpPr>
            <p:spPr bwMode="auto">
              <a:xfrm>
                <a:off x="617" y="3003"/>
                <a:ext cx="543" cy="250"/>
              </a:xfrm>
              <a:prstGeom prst="rect">
                <a:avLst/>
              </a:prstGeom>
              <a:noFill/>
              <a:ln w="9525">
                <a:noFill/>
                <a:miter lim="800000"/>
                <a:headEnd/>
                <a:tailEnd/>
              </a:ln>
              <a:effectLst/>
            </p:spPr>
            <p:txBody>
              <a:bodyPr wrap="none">
                <a:prstTxWarp prst="textNoShape">
                  <a:avLst/>
                </a:prstTxWarp>
                <a:spAutoFit/>
              </a:bodyPr>
              <a:lstStyle/>
              <a:p>
                <a:r>
                  <a:rPr lang="en-US"/>
                  <a:t>Name</a:t>
                </a:r>
              </a:p>
            </p:txBody>
          </p:sp>
        </p:grpSp>
        <p:grpSp>
          <p:nvGrpSpPr>
            <p:cNvPr id="67669" name="Group 85"/>
            <p:cNvGrpSpPr>
              <a:grpSpLocks/>
            </p:cNvGrpSpPr>
            <p:nvPr/>
          </p:nvGrpSpPr>
          <p:grpSpPr bwMode="auto">
            <a:xfrm>
              <a:off x="6326188" y="3994150"/>
              <a:ext cx="1598612" cy="654050"/>
              <a:chOff x="466" y="2932"/>
              <a:chExt cx="829" cy="412"/>
            </a:xfrm>
          </p:grpSpPr>
          <p:sp>
            <p:nvSpPr>
              <p:cNvPr id="67670" name="Oval 86"/>
              <p:cNvSpPr>
                <a:spLocks noChangeArrowheads="1"/>
              </p:cNvSpPr>
              <p:nvPr/>
            </p:nvSpPr>
            <p:spPr bwMode="auto">
              <a:xfrm>
                <a:off x="466" y="2932"/>
                <a:ext cx="829" cy="412"/>
              </a:xfrm>
              <a:prstGeom prst="ellipse">
                <a:avLst/>
              </a:prstGeom>
              <a:solidFill>
                <a:srgbClr val="FFFF00"/>
              </a:solidFill>
              <a:ln w="9525">
                <a:solidFill>
                  <a:schemeClr val="tx1"/>
                </a:solidFill>
                <a:round/>
                <a:headEnd/>
                <a:tailEnd/>
              </a:ln>
              <a:effectLst/>
            </p:spPr>
            <p:txBody>
              <a:bodyPr wrap="none" anchor="ctr">
                <a:prstTxWarp prst="textNoShape">
                  <a:avLst/>
                </a:prstTxWarp>
              </a:bodyPr>
              <a:lstStyle/>
              <a:p>
                <a:endParaRPr lang="en-US"/>
              </a:p>
            </p:txBody>
          </p:sp>
          <p:sp>
            <p:nvSpPr>
              <p:cNvPr id="67671" name="Text Box 87"/>
              <p:cNvSpPr txBox="1">
                <a:spLocks noChangeArrowheads="1"/>
              </p:cNvSpPr>
              <p:nvPr/>
            </p:nvSpPr>
            <p:spPr bwMode="auto">
              <a:xfrm>
                <a:off x="491" y="3003"/>
                <a:ext cx="799" cy="250"/>
              </a:xfrm>
              <a:prstGeom prst="rect">
                <a:avLst/>
              </a:prstGeom>
              <a:noFill/>
              <a:ln w="9525">
                <a:noFill/>
                <a:miter lim="800000"/>
                <a:headEnd/>
                <a:tailEnd/>
              </a:ln>
              <a:effectLst/>
            </p:spPr>
            <p:txBody>
              <a:bodyPr wrap="none">
                <a:prstTxWarp prst="textNoShape">
                  <a:avLst/>
                </a:prstTxWarp>
                <a:spAutoFit/>
              </a:bodyPr>
              <a:lstStyle/>
              <a:p>
                <a:r>
                  <a:rPr lang="en-US" u="sng"/>
                  <a:t>ColourCode</a:t>
                </a:r>
              </a:p>
            </p:txBody>
          </p:sp>
        </p:grpSp>
        <p:sp>
          <p:nvSpPr>
            <p:cNvPr id="67672" name="Line 88"/>
            <p:cNvSpPr>
              <a:spLocks noChangeShapeType="1"/>
            </p:cNvSpPr>
            <p:nvPr/>
          </p:nvSpPr>
          <p:spPr bwMode="auto">
            <a:xfrm flipV="1">
              <a:off x="6729413" y="3011488"/>
              <a:ext cx="341312" cy="255588"/>
            </a:xfrm>
            <a:prstGeom prst="line">
              <a:avLst/>
            </a:prstGeom>
            <a:noFill/>
            <a:ln w="12700">
              <a:solidFill>
                <a:srgbClr val="000000"/>
              </a:solidFill>
              <a:round/>
              <a:headEnd/>
              <a:tailEnd/>
            </a:ln>
            <a:effectLst/>
          </p:spPr>
          <p:txBody>
            <a:bodyPr wrap="none" anchor="ctr">
              <a:prstTxWarp prst="textNoShape">
                <a:avLst/>
              </a:prstTxWarp>
            </a:bodyPr>
            <a:lstStyle/>
            <a:p>
              <a:endParaRPr lang="en-US"/>
            </a:p>
          </p:txBody>
        </p:sp>
        <p:sp>
          <p:nvSpPr>
            <p:cNvPr id="67673" name="Line 89"/>
            <p:cNvSpPr>
              <a:spLocks noChangeShapeType="1"/>
            </p:cNvSpPr>
            <p:nvPr/>
          </p:nvSpPr>
          <p:spPr bwMode="auto">
            <a:xfrm>
              <a:off x="6656388" y="3668713"/>
              <a:ext cx="182562" cy="330200"/>
            </a:xfrm>
            <a:prstGeom prst="line">
              <a:avLst/>
            </a:prstGeom>
            <a:noFill/>
            <a:ln w="12700">
              <a:solidFill>
                <a:srgbClr val="000000"/>
              </a:solidFill>
              <a:round/>
              <a:headEnd/>
              <a:tailEnd/>
            </a:ln>
            <a:effectLst/>
          </p:spPr>
          <p:txBody>
            <a:bodyPr wrap="none" anchor="ctr">
              <a:prstTxWarp prst="textNoShape">
                <a:avLst/>
              </a:prstTxWarp>
            </a:bodyPr>
            <a:lstStyle/>
            <a:p>
              <a:endParaRPr lang="en-US"/>
            </a:p>
          </p:txBody>
        </p:sp>
      </p:gr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736600" y="0"/>
            <a:ext cx="7848600" cy="1066800"/>
          </a:xfrm>
        </p:spPr>
        <p:txBody>
          <a:bodyPr>
            <a:normAutofit/>
          </a:bodyPr>
          <a:lstStyle/>
          <a:p>
            <a:r>
              <a:rPr lang="en-US" dirty="0"/>
              <a:t>Should an attribute be an entity</a:t>
            </a:r>
            <a:r>
              <a:rPr lang="en-GB" dirty="0"/>
              <a:t>?</a:t>
            </a:r>
            <a:r>
              <a:rPr lang="en-US" dirty="0"/>
              <a:t> (5)</a:t>
            </a:r>
          </a:p>
        </p:txBody>
      </p:sp>
      <p:sp>
        <p:nvSpPr>
          <p:cNvPr id="20483" name="Rectangle 3"/>
          <p:cNvSpPr>
            <a:spLocks noGrp="1" noChangeArrowheads="1"/>
          </p:cNvSpPr>
          <p:nvPr>
            <p:ph idx="1"/>
          </p:nvPr>
        </p:nvSpPr>
        <p:spPr>
          <a:xfrm>
            <a:off x="673100" y="876300"/>
            <a:ext cx="7848600" cy="3581400"/>
          </a:xfrm>
        </p:spPr>
        <p:txBody>
          <a:bodyPr>
            <a:normAutofit/>
          </a:bodyPr>
          <a:lstStyle/>
          <a:p>
            <a:r>
              <a:rPr lang="en-US" dirty="0"/>
              <a:t>Optional Attributes</a:t>
            </a:r>
          </a:p>
          <a:p>
            <a:pPr lvl="1"/>
            <a:r>
              <a:rPr lang="en-US" dirty="0"/>
              <a:t>e.g. The passport number attribute of a person entity.</a:t>
            </a:r>
          </a:p>
          <a:p>
            <a:pPr lvl="1"/>
            <a:r>
              <a:rPr lang="en-US" dirty="0"/>
              <a:t>If attribute is optional, then strictly speaking it should be made an entity. </a:t>
            </a:r>
          </a:p>
          <a:p>
            <a:pPr lvl="2"/>
            <a:r>
              <a:rPr lang="en-US" dirty="0"/>
              <a:t>Otherwise there will be blank fields in the </a:t>
            </a:r>
            <a:br>
              <a:rPr lang="en-US" dirty="0"/>
            </a:br>
            <a:r>
              <a:rPr lang="en-US" dirty="0"/>
              <a:t>database.</a:t>
            </a:r>
          </a:p>
          <a:p>
            <a:pPr lvl="1"/>
            <a:r>
              <a:rPr lang="en-US" dirty="0"/>
              <a:t>In practice, if most occurrences of this entity have this attribute  (i.e. most people have a passport)  then it is commonly left as an attribute.</a:t>
            </a:r>
          </a:p>
          <a:p>
            <a:pPr lvl="2"/>
            <a:r>
              <a:rPr lang="en-US" dirty="0"/>
              <a:t>This is a compromise.</a:t>
            </a:r>
          </a:p>
          <a:p>
            <a:pPr lvl="2"/>
            <a:r>
              <a:rPr lang="en-US" dirty="0"/>
              <a:t>Simplicity is being gained at the expense of wasted space in the database.</a:t>
            </a:r>
          </a:p>
        </p:txBody>
      </p:sp>
      <p:sp>
        <p:nvSpPr>
          <p:cNvPr id="4" name="Oval 59"/>
          <p:cNvSpPr>
            <a:spLocks noChangeArrowheads="1"/>
          </p:cNvSpPr>
          <p:nvPr/>
        </p:nvSpPr>
        <p:spPr bwMode="auto">
          <a:xfrm>
            <a:off x="6248160" y="4719528"/>
            <a:ext cx="936997" cy="654050"/>
          </a:xfrm>
          <a:prstGeom prst="ellipse">
            <a:avLst/>
          </a:prstGeom>
          <a:solidFill>
            <a:srgbClr val="FFFF00"/>
          </a:solidFill>
          <a:ln w="9525">
            <a:solidFill>
              <a:schemeClr val="tx1"/>
            </a:solidFill>
            <a:round/>
            <a:headEnd/>
            <a:tailEnd/>
          </a:ln>
          <a:effectLst/>
        </p:spPr>
        <p:txBody>
          <a:bodyPr wrap="none" anchor="ctr">
            <a:prstTxWarp prst="textNoShape">
              <a:avLst/>
            </a:prstTxWarp>
          </a:bodyPr>
          <a:lstStyle/>
          <a:p>
            <a:endParaRPr lang="en-US"/>
          </a:p>
        </p:txBody>
      </p:sp>
      <p:grpSp>
        <p:nvGrpSpPr>
          <p:cNvPr id="5" name="Group 4"/>
          <p:cNvGrpSpPr/>
          <p:nvPr/>
        </p:nvGrpSpPr>
        <p:grpSpPr>
          <a:xfrm>
            <a:off x="3713519" y="4549255"/>
            <a:ext cx="4755066" cy="1447565"/>
            <a:chOff x="1698001" y="4133760"/>
            <a:chExt cx="6678613" cy="1447565"/>
          </a:xfrm>
        </p:grpSpPr>
        <p:sp>
          <p:nvSpPr>
            <p:cNvPr id="6" name="Line 47"/>
            <p:cNvSpPr>
              <a:spLocks noChangeShapeType="1"/>
            </p:cNvSpPr>
            <p:nvPr/>
          </p:nvSpPr>
          <p:spPr bwMode="auto">
            <a:xfrm flipV="1">
              <a:off x="3431552" y="4767265"/>
              <a:ext cx="361950" cy="487363"/>
            </a:xfrm>
            <a:prstGeom prst="line">
              <a:avLst/>
            </a:prstGeom>
            <a:noFill/>
            <a:ln w="9525">
              <a:solidFill>
                <a:schemeClr val="tx1"/>
              </a:solidFill>
              <a:round/>
              <a:headEnd/>
              <a:tailEnd/>
            </a:ln>
            <a:effectLst/>
          </p:spPr>
          <p:txBody>
            <a:bodyPr anchor="ctr">
              <a:prstTxWarp prst="textNoShape">
                <a:avLst/>
              </a:prstTxWarp>
            </a:bodyPr>
            <a:lstStyle/>
            <a:p>
              <a:endParaRPr lang="en-US"/>
            </a:p>
          </p:txBody>
        </p:sp>
        <p:sp>
          <p:nvSpPr>
            <p:cNvPr id="7" name="Line 49"/>
            <p:cNvSpPr>
              <a:spLocks noChangeShapeType="1"/>
            </p:cNvSpPr>
            <p:nvPr/>
          </p:nvSpPr>
          <p:spPr bwMode="auto">
            <a:xfrm>
              <a:off x="2499689" y="5040222"/>
              <a:ext cx="371475" cy="207963"/>
            </a:xfrm>
            <a:prstGeom prst="line">
              <a:avLst/>
            </a:prstGeom>
            <a:noFill/>
            <a:ln w="12700">
              <a:solidFill>
                <a:srgbClr val="000000"/>
              </a:solidFill>
              <a:round/>
              <a:headEnd/>
              <a:tailEnd/>
            </a:ln>
            <a:effectLst/>
          </p:spPr>
          <p:txBody>
            <a:bodyPr wrap="none" anchor="ctr">
              <a:prstTxWarp prst="textNoShape">
                <a:avLst/>
              </a:prstTxWarp>
            </a:bodyPr>
            <a:lstStyle/>
            <a:p>
              <a:endParaRPr lang="en-US"/>
            </a:p>
          </p:txBody>
        </p:sp>
        <p:grpSp>
          <p:nvGrpSpPr>
            <p:cNvPr id="8" name="Group 58"/>
            <p:cNvGrpSpPr>
              <a:grpSpLocks/>
            </p:cNvGrpSpPr>
            <p:nvPr/>
          </p:nvGrpSpPr>
          <p:grpSpPr bwMode="auto">
            <a:xfrm>
              <a:off x="1698001" y="4381410"/>
              <a:ext cx="4449761" cy="654050"/>
              <a:chOff x="446" y="2952"/>
              <a:chExt cx="2803" cy="412"/>
            </a:xfrm>
          </p:grpSpPr>
          <p:sp>
            <p:nvSpPr>
              <p:cNvPr id="28" name="Oval 59"/>
              <p:cNvSpPr>
                <a:spLocks noChangeArrowheads="1"/>
              </p:cNvSpPr>
              <p:nvPr/>
            </p:nvSpPr>
            <p:spPr bwMode="auto">
              <a:xfrm>
                <a:off x="446" y="2952"/>
                <a:ext cx="829" cy="412"/>
              </a:xfrm>
              <a:prstGeom prst="ellipse">
                <a:avLst/>
              </a:prstGeom>
              <a:solidFill>
                <a:srgbClr val="FFFF00"/>
              </a:solidFill>
              <a:ln w="9525">
                <a:solidFill>
                  <a:schemeClr val="tx1"/>
                </a:solidFill>
                <a:round/>
                <a:headEnd/>
                <a:tailEnd/>
              </a:ln>
              <a:effectLst/>
            </p:spPr>
            <p:txBody>
              <a:bodyPr wrap="none" anchor="ctr">
                <a:prstTxWarp prst="textNoShape">
                  <a:avLst/>
                </a:prstTxWarp>
              </a:bodyPr>
              <a:lstStyle/>
              <a:p>
                <a:endParaRPr lang="en-US"/>
              </a:p>
            </p:txBody>
          </p:sp>
          <p:sp>
            <p:nvSpPr>
              <p:cNvPr id="29" name="Text Box 60"/>
              <p:cNvSpPr txBox="1">
                <a:spLocks noChangeArrowheads="1"/>
              </p:cNvSpPr>
              <p:nvPr/>
            </p:nvSpPr>
            <p:spPr bwMode="auto">
              <a:xfrm>
                <a:off x="728" y="3023"/>
                <a:ext cx="278" cy="252"/>
              </a:xfrm>
              <a:prstGeom prst="rect">
                <a:avLst/>
              </a:prstGeom>
              <a:noFill/>
              <a:ln w="9525">
                <a:noFill/>
                <a:miter lim="800000"/>
                <a:headEnd/>
                <a:tailEnd/>
              </a:ln>
              <a:effectLst/>
            </p:spPr>
            <p:txBody>
              <a:bodyPr wrap="none">
                <a:prstTxWarp prst="textNoShape">
                  <a:avLst/>
                </a:prstTxWarp>
                <a:spAutoFit/>
              </a:bodyPr>
              <a:lstStyle/>
              <a:p>
                <a:r>
                  <a:rPr lang="en-GB" u="sng" dirty="0"/>
                  <a:t>ID</a:t>
                </a:r>
                <a:endParaRPr lang="en-US" u="sng" dirty="0"/>
              </a:p>
            </p:txBody>
          </p:sp>
          <p:sp>
            <p:nvSpPr>
              <p:cNvPr id="30" name="Text Box 60"/>
              <p:cNvSpPr txBox="1">
                <a:spLocks noChangeArrowheads="1"/>
              </p:cNvSpPr>
              <p:nvPr/>
            </p:nvSpPr>
            <p:spPr bwMode="auto">
              <a:xfrm>
                <a:off x="2971" y="3002"/>
                <a:ext cx="278" cy="252"/>
              </a:xfrm>
              <a:prstGeom prst="rect">
                <a:avLst/>
              </a:prstGeom>
              <a:noFill/>
              <a:ln w="9525">
                <a:noFill/>
                <a:miter lim="800000"/>
                <a:headEnd/>
                <a:tailEnd/>
              </a:ln>
              <a:effectLst/>
            </p:spPr>
            <p:txBody>
              <a:bodyPr wrap="none">
                <a:prstTxWarp prst="textNoShape">
                  <a:avLst/>
                </a:prstTxWarp>
                <a:spAutoFit/>
              </a:bodyPr>
              <a:lstStyle/>
              <a:p>
                <a:r>
                  <a:rPr lang="en-GB" u="sng" dirty="0"/>
                  <a:t>ID</a:t>
                </a:r>
                <a:endParaRPr lang="en-US" u="sng" dirty="0"/>
              </a:p>
            </p:txBody>
          </p:sp>
        </p:grpSp>
        <p:grpSp>
          <p:nvGrpSpPr>
            <p:cNvPr id="9" name="Group 64"/>
            <p:cNvGrpSpPr>
              <a:grpSpLocks/>
            </p:cNvGrpSpPr>
            <p:nvPr/>
          </p:nvGrpSpPr>
          <p:grpSpPr bwMode="auto">
            <a:xfrm>
              <a:off x="3418852" y="4133760"/>
              <a:ext cx="1316037" cy="654050"/>
              <a:chOff x="466" y="2985"/>
              <a:chExt cx="829" cy="412"/>
            </a:xfrm>
          </p:grpSpPr>
          <p:sp>
            <p:nvSpPr>
              <p:cNvPr id="26" name="Oval 65"/>
              <p:cNvSpPr>
                <a:spLocks noChangeArrowheads="1"/>
              </p:cNvSpPr>
              <p:nvPr/>
            </p:nvSpPr>
            <p:spPr bwMode="auto">
              <a:xfrm>
                <a:off x="466" y="2985"/>
                <a:ext cx="829" cy="412"/>
              </a:xfrm>
              <a:prstGeom prst="ellipse">
                <a:avLst/>
              </a:prstGeom>
              <a:solidFill>
                <a:srgbClr val="FFFF00"/>
              </a:solidFill>
              <a:ln w="9525">
                <a:solidFill>
                  <a:schemeClr val="tx1"/>
                </a:solidFill>
                <a:round/>
                <a:headEnd/>
                <a:tailEnd/>
              </a:ln>
              <a:effectLst/>
            </p:spPr>
            <p:txBody>
              <a:bodyPr wrap="none" anchor="ctr">
                <a:prstTxWarp prst="textNoShape">
                  <a:avLst/>
                </a:prstTxWarp>
              </a:bodyPr>
              <a:lstStyle/>
              <a:p>
                <a:endParaRPr lang="en-US"/>
              </a:p>
            </p:txBody>
          </p:sp>
          <p:sp>
            <p:nvSpPr>
              <p:cNvPr id="27" name="Text Box 66"/>
              <p:cNvSpPr txBox="1">
                <a:spLocks noChangeArrowheads="1"/>
              </p:cNvSpPr>
              <p:nvPr/>
            </p:nvSpPr>
            <p:spPr bwMode="auto">
              <a:xfrm>
                <a:off x="749" y="3049"/>
                <a:ext cx="278" cy="252"/>
              </a:xfrm>
              <a:prstGeom prst="rect">
                <a:avLst/>
              </a:prstGeom>
              <a:noFill/>
              <a:ln w="9525">
                <a:noFill/>
                <a:miter lim="800000"/>
                <a:headEnd/>
                <a:tailEnd/>
              </a:ln>
              <a:effectLst/>
            </p:spPr>
            <p:txBody>
              <a:bodyPr wrap="none">
                <a:prstTxWarp prst="textNoShape">
                  <a:avLst/>
                </a:prstTxWarp>
                <a:spAutoFit/>
              </a:bodyPr>
              <a:lstStyle/>
              <a:p>
                <a:r>
                  <a:rPr lang="en-US" dirty="0"/>
                  <a:t>…</a:t>
                </a:r>
              </a:p>
            </p:txBody>
          </p:sp>
        </p:grpSp>
        <p:grpSp>
          <p:nvGrpSpPr>
            <p:cNvPr id="10" name="Group 77"/>
            <p:cNvGrpSpPr>
              <a:grpSpLocks/>
            </p:cNvGrpSpPr>
            <p:nvPr/>
          </p:nvGrpSpPr>
          <p:grpSpPr bwMode="auto">
            <a:xfrm>
              <a:off x="2091702" y="5241600"/>
              <a:ext cx="1563687" cy="339725"/>
              <a:chOff x="3798" y="3236"/>
              <a:chExt cx="985" cy="214"/>
            </a:xfrm>
          </p:grpSpPr>
          <p:sp>
            <p:nvSpPr>
              <p:cNvPr id="24" name="Rectangle 78"/>
              <p:cNvSpPr>
                <a:spLocks noChangeArrowheads="1"/>
              </p:cNvSpPr>
              <p:nvPr/>
            </p:nvSpPr>
            <p:spPr bwMode="auto">
              <a:xfrm>
                <a:off x="3798" y="3236"/>
                <a:ext cx="985" cy="214"/>
              </a:xfrm>
              <a:prstGeom prst="rect">
                <a:avLst/>
              </a:prstGeom>
              <a:solidFill>
                <a:srgbClr val="FFFF00"/>
              </a:solidFill>
              <a:ln w="12700">
                <a:solidFill>
                  <a:srgbClr val="000000"/>
                </a:solidFill>
                <a:miter lim="800000"/>
                <a:headEnd/>
                <a:tailEnd/>
              </a:ln>
            </p:spPr>
            <p:txBody>
              <a:bodyPr>
                <a:prstTxWarp prst="textNoShape">
                  <a:avLst/>
                </a:prstTxWarp>
              </a:bodyPr>
              <a:lstStyle/>
              <a:p>
                <a:endParaRPr lang="en-US"/>
              </a:p>
            </p:txBody>
          </p:sp>
          <p:sp>
            <p:nvSpPr>
              <p:cNvPr id="25" name="Rectangle 79"/>
              <p:cNvSpPr>
                <a:spLocks noChangeArrowheads="1"/>
              </p:cNvSpPr>
              <p:nvPr/>
            </p:nvSpPr>
            <p:spPr bwMode="auto">
              <a:xfrm>
                <a:off x="4029" y="3297"/>
                <a:ext cx="503" cy="116"/>
              </a:xfrm>
              <a:prstGeom prst="rect">
                <a:avLst/>
              </a:prstGeom>
              <a:noFill/>
              <a:ln w="9525">
                <a:noFill/>
                <a:miter lim="800000"/>
                <a:headEnd/>
                <a:tailEnd/>
              </a:ln>
            </p:spPr>
            <p:txBody>
              <a:bodyPr lIns="0" tIns="0" rIns="0" bIns="0">
                <a:prstTxWarp prst="textNoShape">
                  <a:avLst/>
                </a:prstTxWarp>
                <a:spAutoFit/>
              </a:bodyPr>
              <a:lstStyle/>
              <a:p>
                <a:r>
                  <a:rPr lang="en-US" sz="1200" b="1" dirty="0"/>
                  <a:t>Person</a:t>
                </a:r>
              </a:p>
            </p:txBody>
          </p:sp>
        </p:grpSp>
        <p:grpSp>
          <p:nvGrpSpPr>
            <p:cNvPr id="11" name="Group 10"/>
            <p:cNvGrpSpPr/>
            <p:nvPr/>
          </p:nvGrpSpPr>
          <p:grpSpPr>
            <a:xfrm>
              <a:off x="3531036" y="4338547"/>
              <a:ext cx="4845578" cy="1236664"/>
              <a:chOff x="3288772" y="2397125"/>
              <a:chExt cx="4845578" cy="1236664"/>
            </a:xfrm>
          </p:grpSpPr>
          <p:sp>
            <p:nvSpPr>
              <p:cNvPr id="12" name="Rectangle 68"/>
              <p:cNvSpPr>
                <a:spLocks noChangeArrowheads="1"/>
              </p:cNvSpPr>
              <p:nvPr/>
            </p:nvSpPr>
            <p:spPr bwMode="auto">
              <a:xfrm>
                <a:off x="3288772" y="3277047"/>
                <a:ext cx="981075" cy="198438"/>
              </a:xfrm>
              <a:prstGeom prst="rect">
                <a:avLst/>
              </a:prstGeom>
              <a:noFill/>
              <a:ln w="9525">
                <a:noFill/>
                <a:miter lim="800000"/>
                <a:headEnd/>
                <a:tailEnd/>
              </a:ln>
            </p:spPr>
            <p:txBody>
              <a:bodyPr lIns="0" tIns="0" rIns="0" bIns="0">
                <a:prstTxWarp prst="textNoShape">
                  <a:avLst/>
                </a:prstTxWarp>
                <a:spAutoFit/>
              </a:bodyPr>
              <a:lstStyle/>
              <a:p>
                <a:r>
                  <a:rPr lang="en-US" sz="1300" dirty="0">
                    <a:solidFill>
                      <a:srgbClr val="000000"/>
                    </a:solidFill>
                    <a:latin typeface="B Helvetica Bold" charset="0"/>
                  </a:rPr>
                  <a:t>has</a:t>
                </a:r>
                <a:endParaRPr lang="en-US" dirty="0"/>
              </a:p>
            </p:txBody>
          </p:sp>
          <p:sp>
            <p:nvSpPr>
              <p:cNvPr id="13" name="Line 69"/>
              <p:cNvSpPr>
                <a:spLocks noChangeShapeType="1"/>
              </p:cNvSpPr>
              <p:nvPr/>
            </p:nvSpPr>
            <p:spPr bwMode="auto">
              <a:xfrm>
                <a:off x="3413125" y="3494088"/>
                <a:ext cx="1063625" cy="1588"/>
              </a:xfrm>
              <a:prstGeom prst="line">
                <a:avLst/>
              </a:prstGeom>
              <a:noFill/>
              <a:ln w="17463">
                <a:solidFill>
                  <a:srgbClr val="000000"/>
                </a:solidFill>
                <a:round/>
                <a:headEnd/>
                <a:tailEnd/>
              </a:ln>
            </p:spPr>
            <p:txBody>
              <a:bodyPr>
                <a:prstTxWarp prst="textNoShape">
                  <a:avLst/>
                </a:prstTxWarp>
              </a:bodyPr>
              <a:lstStyle/>
              <a:p>
                <a:endParaRPr lang="en-US"/>
              </a:p>
            </p:txBody>
          </p:sp>
          <p:grpSp>
            <p:nvGrpSpPr>
              <p:cNvPr id="14" name="Group 70"/>
              <p:cNvGrpSpPr>
                <a:grpSpLocks/>
              </p:cNvGrpSpPr>
              <p:nvPr/>
            </p:nvGrpSpPr>
            <p:grpSpPr bwMode="auto">
              <a:xfrm>
                <a:off x="5545136" y="3294064"/>
                <a:ext cx="1563687" cy="339725"/>
                <a:chOff x="3785" y="3236"/>
                <a:chExt cx="985" cy="214"/>
              </a:xfrm>
            </p:grpSpPr>
            <p:sp>
              <p:nvSpPr>
                <p:cNvPr id="22" name="Rectangle 71"/>
                <p:cNvSpPr>
                  <a:spLocks noChangeArrowheads="1"/>
                </p:cNvSpPr>
                <p:nvPr/>
              </p:nvSpPr>
              <p:spPr bwMode="auto">
                <a:xfrm>
                  <a:off x="3785" y="3236"/>
                  <a:ext cx="985" cy="214"/>
                </a:xfrm>
                <a:prstGeom prst="rect">
                  <a:avLst/>
                </a:prstGeom>
                <a:solidFill>
                  <a:srgbClr val="FFFF00"/>
                </a:solidFill>
                <a:ln w="12700">
                  <a:solidFill>
                    <a:srgbClr val="000000"/>
                  </a:solidFill>
                  <a:miter lim="800000"/>
                  <a:headEnd/>
                  <a:tailEnd/>
                </a:ln>
              </p:spPr>
              <p:txBody>
                <a:bodyPr>
                  <a:prstTxWarp prst="textNoShape">
                    <a:avLst/>
                  </a:prstTxWarp>
                </a:bodyPr>
                <a:lstStyle/>
                <a:p>
                  <a:endParaRPr lang="en-US"/>
                </a:p>
              </p:txBody>
            </p:sp>
            <p:sp>
              <p:nvSpPr>
                <p:cNvPr id="23" name="Rectangle 72"/>
                <p:cNvSpPr>
                  <a:spLocks noChangeArrowheads="1"/>
                </p:cNvSpPr>
                <p:nvPr/>
              </p:nvSpPr>
              <p:spPr bwMode="auto">
                <a:xfrm>
                  <a:off x="3934" y="3321"/>
                  <a:ext cx="836" cy="116"/>
                </a:xfrm>
                <a:prstGeom prst="rect">
                  <a:avLst/>
                </a:prstGeom>
                <a:noFill/>
                <a:ln w="9525">
                  <a:noFill/>
                  <a:miter lim="800000"/>
                  <a:headEnd/>
                  <a:tailEnd/>
                </a:ln>
              </p:spPr>
              <p:txBody>
                <a:bodyPr wrap="square" lIns="0" tIns="0" rIns="0" bIns="0">
                  <a:prstTxWarp prst="textNoShape">
                    <a:avLst/>
                  </a:prstTxWarp>
                  <a:spAutoFit/>
                </a:bodyPr>
                <a:lstStyle/>
                <a:p>
                  <a:r>
                    <a:rPr lang="en-US" sz="1200" b="1" dirty="0"/>
                    <a:t>passport</a:t>
                  </a:r>
                </a:p>
              </p:txBody>
            </p:sp>
          </p:grpSp>
          <p:sp>
            <p:nvSpPr>
              <p:cNvPr id="15" name="Line 74"/>
              <p:cNvSpPr>
                <a:spLocks noChangeShapeType="1"/>
              </p:cNvSpPr>
              <p:nvPr/>
            </p:nvSpPr>
            <p:spPr bwMode="auto">
              <a:xfrm>
                <a:off x="4476750" y="3495769"/>
                <a:ext cx="1062037" cy="1588"/>
              </a:xfrm>
              <a:prstGeom prst="line">
                <a:avLst/>
              </a:prstGeom>
              <a:noFill/>
              <a:ln w="17463">
                <a:solidFill>
                  <a:srgbClr val="000000"/>
                </a:solidFill>
                <a:round/>
                <a:headEnd/>
                <a:tailEnd/>
              </a:ln>
            </p:spPr>
            <p:txBody>
              <a:bodyPr>
                <a:prstTxWarp prst="textNoShape">
                  <a:avLst/>
                </a:prstTxWarp>
              </a:bodyPr>
              <a:lstStyle/>
              <a:p>
                <a:endParaRPr lang="en-US"/>
              </a:p>
            </p:txBody>
          </p:sp>
          <p:grpSp>
            <p:nvGrpSpPr>
              <p:cNvPr id="17" name="Group 82"/>
              <p:cNvGrpSpPr>
                <a:grpSpLocks/>
              </p:cNvGrpSpPr>
              <p:nvPr/>
            </p:nvGrpSpPr>
            <p:grpSpPr bwMode="auto">
              <a:xfrm>
                <a:off x="6818313" y="2397125"/>
                <a:ext cx="1316037" cy="654050"/>
                <a:chOff x="466" y="2932"/>
                <a:chExt cx="829" cy="412"/>
              </a:xfrm>
            </p:grpSpPr>
            <p:sp>
              <p:nvSpPr>
                <p:cNvPr id="20" name="Oval 83"/>
                <p:cNvSpPr>
                  <a:spLocks noChangeArrowheads="1"/>
                </p:cNvSpPr>
                <p:nvPr/>
              </p:nvSpPr>
              <p:spPr bwMode="auto">
                <a:xfrm>
                  <a:off x="466" y="2932"/>
                  <a:ext cx="829" cy="412"/>
                </a:xfrm>
                <a:prstGeom prst="ellipse">
                  <a:avLst/>
                </a:prstGeom>
                <a:solidFill>
                  <a:srgbClr val="FFFF00"/>
                </a:solidFill>
                <a:ln w="9525">
                  <a:solidFill>
                    <a:schemeClr val="tx1"/>
                  </a:solidFill>
                  <a:round/>
                  <a:headEnd/>
                  <a:tailEnd/>
                </a:ln>
                <a:effectLst/>
              </p:spPr>
              <p:txBody>
                <a:bodyPr wrap="none" anchor="ctr">
                  <a:prstTxWarp prst="textNoShape">
                    <a:avLst/>
                  </a:prstTxWarp>
                </a:bodyPr>
                <a:lstStyle/>
                <a:p>
                  <a:endParaRPr lang="en-US"/>
                </a:p>
              </p:txBody>
            </p:sp>
            <p:sp>
              <p:nvSpPr>
                <p:cNvPr id="21" name="Text Box 84"/>
                <p:cNvSpPr txBox="1">
                  <a:spLocks noChangeArrowheads="1"/>
                </p:cNvSpPr>
                <p:nvPr/>
              </p:nvSpPr>
              <p:spPr bwMode="auto">
                <a:xfrm>
                  <a:off x="663" y="3003"/>
                  <a:ext cx="453" cy="252"/>
                </a:xfrm>
                <a:prstGeom prst="rect">
                  <a:avLst/>
                </a:prstGeom>
                <a:noFill/>
                <a:ln w="9525">
                  <a:noFill/>
                  <a:miter lim="800000"/>
                  <a:headEnd/>
                  <a:tailEnd/>
                </a:ln>
                <a:effectLst/>
              </p:spPr>
              <p:txBody>
                <a:bodyPr wrap="none">
                  <a:prstTxWarp prst="textNoShape">
                    <a:avLst/>
                  </a:prstTxWarp>
                  <a:spAutoFit/>
                </a:bodyPr>
                <a:lstStyle/>
                <a:p>
                  <a:r>
                    <a:rPr lang="en-US" dirty="0"/>
                    <a:t>….</a:t>
                  </a:r>
                </a:p>
              </p:txBody>
            </p:sp>
          </p:grpSp>
          <p:sp>
            <p:nvSpPr>
              <p:cNvPr id="18" name="Line 88"/>
              <p:cNvSpPr>
                <a:spLocks noChangeShapeType="1"/>
              </p:cNvSpPr>
              <p:nvPr/>
            </p:nvSpPr>
            <p:spPr bwMode="auto">
              <a:xfrm flipV="1">
                <a:off x="6729413" y="3011488"/>
                <a:ext cx="341312" cy="255588"/>
              </a:xfrm>
              <a:prstGeom prst="line">
                <a:avLst/>
              </a:prstGeom>
              <a:noFill/>
              <a:ln w="12700">
                <a:solidFill>
                  <a:srgbClr val="000000"/>
                </a:solidFill>
                <a:round/>
                <a:headEnd/>
                <a:tailEnd/>
              </a:ln>
              <a:effectLst/>
            </p:spPr>
            <p:txBody>
              <a:bodyPr wrap="none" anchor="ctr">
                <a:prstTxWarp prst="textNoShape">
                  <a:avLst/>
                </a:prstTxWarp>
              </a:bodyPr>
              <a:lstStyle/>
              <a:p>
                <a:endParaRPr lang="en-US"/>
              </a:p>
            </p:txBody>
          </p:sp>
          <p:sp>
            <p:nvSpPr>
              <p:cNvPr id="19" name="Line 88"/>
              <p:cNvSpPr>
                <a:spLocks noChangeShapeType="1"/>
              </p:cNvSpPr>
              <p:nvPr/>
            </p:nvSpPr>
            <p:spPr bwMode="auto">
              <a:xfrm flipH="1" flipV="1">
                <a:off x="5782221" y="3017521"/>
                <a:ext cx="208208" cy="255588"/>
              </a:xfrm>
              <a:prstGeom prst="line">
                <a:avLst/>
              </a:prstGeom>
              <a:noFill/>
              <a:ln w="12700">
                <a:solidFill>
                  <a:srgbClr val="000000"/>
                </a:solidFill>
                <a:round/>
                <a:headEnd/>
                <a:tailEnd/>
              </a:ln>
              <a:effectLst/>
            </p:spPr>
            <p:txBody>
              <a:bodyPr wrap="none" anchor="ctr">
                <a:prstTxWarp prst="textNoShape">
                  <a:avLst/>
                </a:prstTxWarp>
              </a:bodyPr>
              <a:lstStyle/>
              <a:p>
                <a:endParaRPr lang="en-US"/>
              </a:p>
            </p:txBody>
          </p:sp>
        </p:grpSp>
      </p:grpSp>
      <p:grpSp>
        <p:nvGrpSpPr>
          <p:cNvPr id="31" name="Group 30"/>
          <p:cNvGrpSpPr/>
          <p:nvPr/>
        </p:nvGrpSpPr>
        <p:grpSpPr>
          <a:xfrm>
            <a:off x="687225" y="4367779"/>
            <a:ext cx="2811222" cy="2360613"/>
            <a:chOff x="5527986" y="3953207"/>
            <a:chExt cx="2811222" cy="2360613"/>
          </a:xfrm>
        </p:grpSpPr>
        <p:sp>
          <p:nvSpPr>
            <p:cNvPr id="32" name="Line 47"/>
            <p:cNvSpPr>
              <a:spLocks noChangeShapeType="1"/>
            </p:cNvSpPr>
            <p:nvPr/>
          </p:nvSpPr>
          <p:spPr bwMode="auto">
            <a:xfrm flipV="1">
              <a:off x="6762247" y="4579183"/>
              <a:ext cx="257703" cy="487363"/>
            </a:xfrm>
            <a:prstGeom prst="line">
              <a:avLst/>
            </a:prstGeom>
            <a:noFill/>
            <a:ln w="9525">
              <a:solidFill>
                <a:schemeClr val="tx1"/>
              </a:solidFill>
              <a:round/>
              <a:headEnd/>
              <a:tailEnd/>
            </a:ln>
            <a:effectLst/>
          </p:spPr>
          <p:txBody>
            <a:bodyPr anchor="ctr">
              <a:prstTxWarp prst="textNoShape">
                <a:avLst/>
              </a:prstTxWarp>
            </a:bodyPr>
            <a:lstStyle/>
            <a:p>
              <a:endParaRPr lang="en-US"/>
            </a:p>
          </p:txBody>
        </p:sp>
        <p:sp>
          <p:nvSpPr>
            <p:cNvPr id="33" name="Line 49"/>
            <p:cNvSpPr>
              <a:spLocks noChangeShapeType="1"/>
            </p:cNvSpPr>
            <p:nvPr/>
          </p:nvSpPr>
          <p:spPr bwMode="auto">
            <a:xfrm>
              <a:off x="6098775" y="4852140"/>
              <a:ext cx="264484" cy="207963"/>
            </a:xfrm>
            <a:prstGeom prst="line">
              <a:avLst/>
            </a:prstGeom>
            <a:noFill/>
            <a:ln w="12700">
              <a:solidFill>
                <a:srgbClr val="000000"/>
              </a:solidFill>
              <a:round/>
              <a:headEnd/>
              <a:tailEnd/>
            </a:ln>
            <a:effectLst/>
          </p:spPr>
          <p:txBody>
            <a:bodyPr wrap="none" anchor="ctr">
              <a:prstTxWarp prst="textNoShape">
                <a:avLst/>
              </a:prstTxWarp>
            </a:bodyPr>
            <a:lstStyle/>
            <a:p>
              <a:endParaRPr lang="en-US"/>
            </a:p>
          </p:txBody>
        </p:sp>
        <p:grpSp>
          <p:nvGrpSpPr>
            <p:cNvPr id="34" name="Group 58"/>
            <p:cNvGrpSpPr>
              <a:grpSpLocks/>
            </p:cNvGrpSpPr>
            <p:nvPr/>
          </p:nvGrpSpPr>
          <p:grpSpPr bwMode="auto">
            <a:xfrm>
              <a:off x="5527986" y="4193328"/>
              <a:ext cx="936997" cy="654050"/>
              <a:chOff x="446" y="2952"/>
              <a:chExt cx="829" cy="412"/>
            </a:xfrm>
          </p:grpSpPr>
          <p:sp>
            <p:nvSpPr>
              <p:cNvPr id="46" name="Oval 59"/>
              <p:cNvSpPr>
                <a:spLocks noChangeArrowheads="1"/>
              </p:cNvSpPr>
              <p:nvPr/>
            </p:nvSpPr>
            <p:spPr bwMode="auto">
              <a:xfrm>
                <a:off x="446" y="2952"/>
                <a:ext cx="829" cy="412"/>
              </a:xfrm>
              <a:prstGeom prst="ellipse">
                <a:avLst/>
              </a:prstGeom>
              <a:solidFill>
                <a:srgbClr val="FFFF00"/>
              </a:solidFill>
              <a:ln w="9525">
                <a:solidFill>
                  <a:schemeClr val="tx1"/>
                </a:solidFill>
                <a:round/>
                <a:headEnd/>
                <a:tailEnd/>
              </a:ln>
              <a:effectLst/>
            </p:spPr>
            <p:txBody>
              <a:bodyPr wrap="none" anchor="ctr">
                <a:prstTxWarp prst="textNoShape">
                  <a:avLst/>
                </a:prstTxWarp>
              </a:bodyPr>
              <a:lstStyle/>
              <a:p>
                <a:endParaRPr lang="en-US"/>
              </a:p>
            </p:txBody>
          </p:sp>
          <p:sp>
            <p:nvSpPr>
              <p:cNvPr id="47" name="Text Box 60"/>
              <p:cNvSpPr txBox="1">
                <a:spLocks noChangeArrowheads="1"/>
              </p:cNvSpPr>
              <p:nvPr/>
            </p:nvSpPr>
            <p:spPr bwMode="auto">
              <a:xfrm>
                <a:off x="728" y="3023"/>
                <a:ext cx="278" cy="252"/>
              </a:xfrm>
              <a:prstGeom prst="rect">
                <a:avLst/>
              </a:prstGeom>
              <a:noFill/>
              <a:ln w="9525">
                <a:noFill/>
                <a:miter lim="800000"/>
                <a:headEnd/>
                <a:tailEnd/>
              </a:ln>
              <a:effectLst/>
            </p:spPr>
            <p:txBody>
              <a:bodyPr wrap="none">
                <a:prstTxWarp prst="textNoShape">
                  <a:avLst/>
                </a:prstTxWarp>
                <a:spAutoFit/>
              </a:bodyPr>
              <a:lstStyle/>
              <a:p>
                <a:r>
                  <a:rPr lang="en-GB" u="sng" dirty="0"/>
                  <a:t>ID</a:t>
                </a:r>
                <a:endParaRPr lang="en-US" u="sng" dirty="0"/>
              </a:p>
            </p:txBody>
          </p:sp>
        </p:grpSp>
        <p:grpSp>
          <p:nvGrpSpPr>
            <p:cNvPr id="35" name="Group 64"/>
            <p:cNvGrpSpPr>
              <a:grpSpLocks/>
            </p:cNvGrpSpPr>
            <p:nvPr/>
          </p:nvGrpSpPr>
          <p:grpSpPr bwMode="auto">
            <a:xfrm>
              <a:off x="5527986" y="3953207"/>
              <a:ext cx="2155433" cy="2360613"/>
              <a:chOff x="-612" y="2985"/>
              <a:chExt cx="1907" cy="1487"/>
            </a:xfrm>
          </p:grpSpPr>
          <p:sp>
            <p:nvSpPr>
              <p:cNvPr id="43" name="Oval 65"/>
              <p:cNvSpPr>
                <a:spLocks noChangeArrowheads="1"/>
              </p:cNvSpPr>
              <p:nvPr/>
            </p:nvSpPr>
            <p:spPr bwMode="auto">
              <a:xfrm>
                <a:off x="466" y="2985"/>
                <a:ext cx="829" cy="412"/>
              </a:xfrm>
              <a:prstGeom prst="ellipse">
                <a:avLst/>
              </a:prstGeom>
              <a:solidFill>
                <a:srgbClr val="FFFF00"/>
              </a:solidFill>
              <a:ln w="9525">
                <a:solidFill>
                  <a:schemeClr val="tx1"/>
                </a:solidFill>
                <a:round/>
                <a:headEnd/>
                <a:tailEnd/>
              </a:ln>
              <a:effectLst/>
            </p:spPr>
            <p:txBody>
              <a:bodyPr wrap="none" anchor="ctr">
                <a:prstTxWarp prst="textNoShape">
                  <a:avLst/>
                </a:prstTxWarp>
              </a:bodyPr>
              <a:lstStyle/>
              <a:p>
                <a:endParaRPr lang="en-US"/>
              </a:p>
            </p:txBody>
          </p:sp>
          <p:sp>
            <p:nvSpPr>
              <p:cNvPr id="44" name="Text Box 66"/>
              <p:cNvSpPr txBox="1">
                <a:spLocks noChangeArrowheads="1"/>
              </p:cNvSpPr>
              <p:nvPr/>
            </p:nvSpPr>
            <p:spPr bwMode="auto">
              <a:xfrm>
                <a:off x="749" y="3049"/>
                <a:ext cx="278" cy="252"/>
              </a:xfrm>
              <a:prstGeom prst="rect">
                <a:avLst/>
              </a:prstGeom>
              <a:noFill/>
              <a:ln w="9525">
                <a:noFill/>
                <a:miter lim="800000"/>
                <a:headEnd/>
                <a:tailEnd/>
              </a:ln>
              <a:effectLst/>
            </p:spPr>
            <p:txBody>
              <a:bodyPr wrap="none">
                <a:prstTxWarp prst="textNoShape">
                  <a:avLst/>
                </a:prstTxWarp>
                <a:spAutoFit/>
              </a:bodyPr>
              <a:lstStyle/>
              <a:p>
                <a:r>
                  <a:rPr lang="en-US" dirty="0"/>
                  <a:t>…</a:t>
                </a:r>
              </a:p>
            </p:txBody>
          </p:sp>
          <p:sp>
            <p:nvSpPr>
              <p:cNvPr id="45" name="Oval 65"/>
              <p:cNvSpPr>
                <a:spLocks noChangeArrowheads="1"/>
              </p:cNvSpPr>
              <p:nvPr/>
            </p:nvSpPr>
            <p:spPr bwMode="auto">
              <a:xfrm>
                <a:off x="-612" y="4060"/>
                <a:ext cx="989" cy="412"/>
              </a:xfrm>
              <a:prstGeom prst="ellipse">
                <a:avLst/>
              </a:prstGeom>
              <a:solidFill>
                <a:srgbClr val="FFFF00"/>
              </a:solidFill>
              <a:ln w="9525">
                <a:solidFill>
                  <a:schemeClr val="tx1"/>
                </a:solidFill>
                <a:round/>
                <a:headEnd/>
                <a:tailEnd/>
              </a:ln>
              <a:effectLst/>
            </p:spPr>
            <p:txBody>
              <a:bodyPr wrap="none" anchor="ctr">
                <a:prstTxWarp prst="textNoShape">
                  <a:avLst/>
                </a:prstTxWarp>
              </a:bodyPr>
              <a:lstStyle/>
              <a:p>
                <a:endParaRPr lang="en-US"/>
              </a:p>
            </p:txBody>
          </p:sp>
        </p:grpSp>
        <p:grpSp>
          <p:nvGrpSpPr>
            <p:cNvPr id="36" name="Group 77"/>
            <p:cNvGrpSpPr>
              <a:grpSpLocks/>
            </p:cNvGrpSpPr>
            <p:nvPr/>
          </p:nvGrpSpPr>
          <p:grpSpPr bwMode="auto">
            <a:xfrm>
              <a:off x="5816436" y="5036676"/>
              <a:ext cx="1113320" cy="339725"/>
              <a:chOff x="3798" y="3236"/>
              <a:chExt cx="985" cy="214"/>
            </a:xfrm>
          </p:grpSpPr>
          <p:sp>
            <p:nvSpPr>
              <p:cNvPr id="41" name="Rectangle 78"/>
              <p:cNvSpPr>
                <a:spLocks noChangeArrowheads="1"/>
              </p:cNvSpPr>
              <p:nvPr/>
            </p:nvSpPr>
            <p:spPr bwMode="auto">
              <a:xfrm>
                <a:off x="3798" y="3236"/>
                <a:ext cx="985" cy="214"/>
              </a:xfrm>
              <a:prstGeom prst="rect">
                <a:avLst/>
              </a:prstGeom>
              <a:solidFill>
                <a:srgbClr val="FFFF00"/>
              </a:solidFill>
              <a:ln w="12700">
                <a:solidFill>
                  <a:srgbClr val="000000"/>
                </a:solidFill>
                <a:miter lim="800000"/>
                <a:headEnd/>
                <a:tailEnd/>
              </a:ln>
            </p:spPr>
            <p:txBody>
              <a:bodyPr>
                <a:prstTxWarp prst="textNoShape">
                  <a:avLst/>
                </a:prstTxWarp>
              </a:bodyPr>
              <a:lstStyle/>
              <a:p>
                <a:endParaRPr lang="en-US"/>
              </a:p>
            </p:txBody>
          </p:sp>
          <p:sp>
            <p:nvSpPr>
              <p:cNvPr id="42" name="Rectangle 79"/>
              <p:cNvSpPr>
                <a:spLocks noChangeArrowheads="1"/>
              </p:cNvSpPr>
              <p:nvPr/>
            </p:nvSpPr>
            <p:spPr bwMode="auto">
              <a:xfrm>
                <a:off x="4029" y="3297"/>
                <a:ext cx="503" cy="116"/>
              </a:xfrm>
              <a:prstGeom prst="rect">
                <a:avLst/>
              </a:prstGeom>
              <a:noFill/>
              <a:ln w="9525">
                <a:noFill/>
                <a:miter lim="800000"/>
                <a:headEnd/>
                <a:tailEnd/>
              </a:ln>
            </p:spPr>
            <p:txBody>
              <a:bodyPr lIns="0" tIns="0" rIns="0" bIns="0">
                <a:prstTxWarp prst="textNoShape">
                  <a:avLst/>
                </a:prstTxWarp>
                <a:spAutoFit/>
              </a:bodyPr>
              <a:lstStyle/>
              <a:p>
                <a:r>
                  <a:rPr lang="en-US" sz="1200" b="1" dirty="0"/>
                  <a:t>Person</a:t>
                </a:r>
              </a:p>
            </p:txBody>
          </p:sp>
        </p:grpSp>
        <p:grpSp>
          <p:nvGrpSpPr>
            <p:cNvPr id="37" name="Group 36"/>
            <p:cNvGrpSpPr/>
            <p:nvPr/>
          </p:nvGrpSpPr>
          <p:grpSpPr>
            <a:xfrm>
              <a:off x="5727144" y="5303611"/>
              <a:ext cx="2612064" cy="799030"/>
              <a:chOff x="1724025" y="3567113"/>
              <a:chExt cx="3668712" cy="799030"/>
            </a:xfrm>
          </p:grpSpPr>
          <p:sp>
            <p:nvSpPr>
              <p:cNvPr id="38" name="Rectangle 72"/>
              <p:cNvSpPr>
                <a:spLocks noChangeArrowheads="1"/>
              </p:cNvSpPr>
              <p:nvPr/>
            </p:nvSpPr>
            <p:spPr bwMode="auto">
              <a:xfrm>
                <a:off x="1724025" y="4181477"/>
                <a:ext cx="1158995" cy="184666"/>
              </a:xfrm>
              <a:prstGeom prst="rect">
                <a:avLst/>
              </a:prstGeom>
              <a:noFill/>
              <a:ln w="9525">
                <a:noFill/>
                <a:miter lim="800000"/>
                <a:headEnd/>
                <a:tailEnd/>
              </a:ln>
            </p:spPr>
            <p:txBody>
              <a:bodyPr wrap="square" lIns="0" tIns="0" rIns="0" bIns="0">
                <a:prstTxWarp prst="textNoShape">
                  <a:avLst/>
                </a:prstTxWarp>
                <a:spAutoFit/>
              </a:bodyPr>
              <a:lstStyle/>
              <a:p>
                <a:r>
                  <a:rPr lang="en-US" sz="1200" b="1" dirty="0"/>
                  <a:t>Passport no</a:t>
                </a:r>
              </a:p>
            </p:txBody>
          </p:sp>
          <p:sp>
            <p:nvSpPr>
              <p:cNvPr id="39" name="Rectangle 80"/>
              <p:cNvSpPr>
                <a:spLocks noChangeArrowheads="1"/>
              </p:cNvSpPr>
              <p:nvPr/>
            </p:nvSpPr>
            <p:spPr bwMode="auto">
              <a:xfrm>
                <a:off x="4083050" y="3567113"/>
                <a:ext cx="1309687" cy="304800"/>
              </a:xfrm>
              <a:prstGeom prst="rect">
                <a:avLst/>
              </a:prstGeom>
              <a:noFill/>
              <a:ln w="9525">
                <a:noFill/>
                <a:miter lim="800000"/>
                <a:headEnd/>
                <a:tailEnd/>
              </a:ln>
            </p:spPr>
            <p:txBody>
              <a:bodyPr lIns="0" tIns="0" rIns="0" bIns="0">
                <a:prstTxWarp prst="textNoShape">
                  <a:avLst/>
                </a:prstTxWarp>
                <a:spAutoFit/>
              </a:bodyPr>
              <a:lstStyle/>
              <a:p>
                <a:endParaRPr lang="en-GB"/>
              </a:p>
            </p:txBody>
          </p:sp>
          <p:sp>
            <p:nvSpPr>
              <p:cNvPr id="40" name="Line 88"/>
              <p:cNvSpPr>
                <a:spLocks noChangeShapeType="1"/>
              </p:cNvSpPr>
              <p:nvPr/>
            </p:nvSpPr>
            <p:spPr bwMode="auto">
              <a:xfrm flipV="1">
                <a:off x="2301403" y="3635376"/>
                <a:ext cx="341312" cy="255588"/>
              </a:xfrm>
              <a:prstGeom prst="line">
                <a:avLst/>
              </a:prstGeom>
              <a:noFill/>
              <a:ln w="12700">
                <a:solidFill>
                  <a:srgbClr val="000000"/>
                </a:solidFill>
                <a:round/>
                <a:headEnd/>
                <a:tailEnd/>
              </a:ln>
              <a:effectLst/>
            </p:spPr>
            <p:txBody>
              <a:bodyPr wrap="none" anchor="ctr">
                <a:prstTxWarp prst="textNoShape">
                  <a:avLst/>
                </a:prstTxWarp>
              </a:bodyPr>
              <a:lstStyle/>
              <a:p>
                <a:endParaRPr lang="en-US"/>
              </a:p>
            </p:txBody>
          </p:sp>
        </p:grpSp>
      </p:grpSp>
      <p:cxnSp>
        <p:nvCxnSpPr>
          <p:cNvPr id="48" name="Straight Connector 47"/>
          <p:cNvCxnSpPr/>
          <p:nvPr/>
        </p:nvCxnSpPr>
        <p:spPr bwMode="auto">
          <a:xfrm>
            <a:off x="3281585" y="4377304"/>
            <a:ext cx="17092" cy="2356782"/>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9" name="Straight Connector 48"/>
          <p:cNvCxnSpPr/>
          <p:nvPr/>
        </p:nvCxnSpPr>
        <p:spPr bwMode="auto">
          <a:xfrm>
            <a:off x="299103" y="4230168"/>
            <a:ext cx="8673981"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Tree>
    <p:extLst>
      <p:ext uri="{BB962C8B-B14F-4D97-AF65-F5344CB8AC3E}">
        <p14:creationId xmlns:p14="http://schemas.microsoft.com/office/powerpoint/2010/main" val="130842538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685800" y="-38100"/>
            <a:ext cx="7848600" cy="1066800"/>
          </a:xfrm>
        </p:spPr>
        <p:txBody>
          <a:bodyPr>
            <a:normAutofit/>
          </a:bodyPr>
          <a:lstStyle/>
          <a:p>
            <a:r>
              <a:rPr lang="en-US" dirty="0"/>
              <a:t>Should an attribute be an entity</a:t>
            </a:r>
            <a:r>
              <a:rPr lang="en-GB" dirty="0"/>
              <a:t>?</a:t>
            </a:r>
            <a:r>
              <a:rPr lang="en-US" dirty="0"/>
              <a:t> (6)</a:t>
            </a:r>
          </a:p>
        </p:txBody>
      </p:sp>
      <p:sp>
        <p:nvSpPr>
          <p:cNvPr id="21507" name="Rectangle 3"/>
          <p:cNvSpPr>
            <a:spLocks noGrp="1" noChangeArrowheads="1"/>
          </p:cNvSpPr>
          <p:nvPr>
            <p:ph idx="1"/>
          </p:nvPr>
        </p:nvSpPr>
        <p:spPr>
          <a:xfrm>
            <a:off x="190500" y="1104899"/>
            <a:ext cx="8648700" cy="3272405"/>
          </a:xfrm>
        </p:spPr>
        <p:txBody>
          <a:bodyPr>
            <a:normAutofit/>
          </a:bodyPr>
          <a:lstStyle/>
          <a:p>
            <a:r>
              <a:rPr lang="en-US" dirty="0"/>
              <a:t>Attributes with Attributes</a:t>
            </a:r>
          </a:p>
          <a:p>
            <a:pPr lvl="1"/>
            <a:r>
              <a:rPr lang="en-US" dirty="0"/>
              <a:t>If an attribute has an attribute of its own then it should be made into a separate entity.</a:t>
            </a:r>
          </a:p>
          <a:p>
            <a:pPr lvl="1"/>
            <a:r>
              <a:rPr lang="en-US" dirty="0"/>
              <a:t>Otherwise the attributes are interdependent and there is a risk that the database could become inconsistent.</a:t>
            </a:r>
          </a:p>
          <a:p>
            <a:pPr lvl="1"/>
            <a:r>
              <a:rPr lang="en-US" dirty="0"/>
              <a:t>e.g. A person entity may have a car type and an engine size as attributes.</a:t>
            </a:r>
          </a:p>
          <a:p>
            <a:pPr lvl="2"/>
            <a:r>
              <a:rPr lang="en-US" dirty="0"/>
              <a:t>The engine size is really an attribute of the car type.</a:t>
            </a:r>
          </a:p>
          <a:p>
            <a:pPr lvl="2"/>
            <a:r>
              <a:rPr lang="en-US" dirty="0"/>
              <a:t>A person’s car type may be changed with the user forgetting to change the engine size</a:t>
            </a:r>
          </a:p>
          <a:p>
            <a:pPr lvl="2"/>
            <a:r>
              <a:rPr lang="en-US" dirty="0"/>
              <a:t>This could lead to two people with the same car type but with different engine sizes.</a:t>
            </a:r>
          </a:p>
        </p:txBody>
      </p:sp>
      <p:grpSp>
        <p:nvGrpSpPr>
          <p:cNvPr id="4" name="Group 3"/>
          <p:cNvGrpSpPr/>
          <p:nvPr/>
        </p:nvGrpSpPr>
        <p:grpSpPr>
          <a:xfrm>
            <a:off x="687225" y="4367779"/>
            <a:ext cx="2811222" cy="2360613"/>
            <a:chOff x="5527986" y="3953207"/>
            <a:chExt cx="2811222" cy="2360613"/>
          </a:xfrm>
        </p:grpSpPr>
        <p:sp>
          <p:nvSpPr>
            <p:cNvPr id="5" name="Line 47"/>
            <p:cNvSpPr>
              <a:spLocks noChangeShapeType="1"/>
            </p:cNvSpPr>
            <p:nvPr/>
          </p:nvSpPr>
          <p:spPr bwMode="auto">
            <a:xfrm flipV="1">
              <a:off x="6762247" y="4579183"/>
              <a:ext cx="257703" cy="487363"/>
            </a:xfrm>
            <a:prstGeom prst="line">
              <a:avLst/>
            </a:prstGeom>
            <a:noFill/>
            <a:ln w="9525">
              <a:solidFill>
                <a:schemeClr val="tx1"/>
              </a:solidFill>
              <a:round/>
              <a:headEnd/>
              <a:tailEnd/>
            </a:ln>
            <a:effectLst/>
          </p:spPr>
          <p:txBody>
            <a:bodyPr anchor="ctr">
              <a:prstTxWarp prst="textNoShape">
                <a:avLst/>
              </a:prstTxWarp>
            </a:bodyPr>
            <a:lstStyle/>
            <a:p>
              <a:endParaRPr lang="en-US"/>
            </a:p>
          </p:txBody>
        </p:sp>
        <p:sp>
          <p:nvSpPr>
            <p:cNvPr id="6" name="Line 49"/>
            <p:cNvSpPr>
              <a:spLocks noChangeShapeType="1"/>
            </p:cNvSpPr>
            <p:nvPr/>
          </p:nvSpPr>
          <p:spPr bwMode="auto">
            <a:xfrm>
              <a:off x="6098775" y="4852140"/>
              <a:ext cx="264484" cy="207963"/>
            </a:xfrm>
            <a:prstGeom prst="line">
              <a:avLst/>
            </a:prstGeom>
            <a:noFill/>
            <a:ln w="12700">
              <a:solidFill>
                <a:srgbClr val="000000"/>
              </a:solidFill>
              <a:round/>
              <a:headEnd/>
              <a:tailEnd/>
            </a:ln>
            <a:effectLst/>
          </p:spPr>
          <p:txBody>
            <a:bodyPr wrap="none" anchor="ctr">
              <a:prstTxWarp prst="textNoShape">
                <a:avLst/>
              </a:prstTxWarp>
            </a:bodyPr>
            <a:lstStyle/>
            <a:p>
              <a:endParaRPr lang="en-US"/>
            </a:p>
          </p:txBody>
        </p:sp>
        <p:grpSp>
          <p:nvGrpSpPr>
            <p:cNvPr id="7" name="Group 58"/>
            <p:cNvGrpSpPr>
              <a:grpSpLocks/>
            </p:cNvGrpSpPr>
            <p:nvPr/>
          </p:nvGrpSpPr>
          <p:grpSpPr bwMode="auto">
            <a:xfrm>
              <a:off x="5527986" y="4193328"/>
              <a:ext cx="936997" cy="654050"/>
              <a:chOff x="446" y="2952"/>
              <a:chExt cx="829" cy="412"/>
            </a:xfrm>
          </p:grpSpPr>
          <p:sp>
            <p:nvSpPr>
              <p:cNvPr id="19" name="Oval 59"/>
              <p:cNvSpPr>
                <a:spLocks noChangeArrowheads="1"/>
              </p:cNvSpPr>
              <p:nvPr/>
            </p:nvSpPr>
            <p:spPr bwMode="auto">
              <a:xfrm>
                <a:off x="446" y="2952"/>
                <a:ext cx="829" cy="412"/>
              </a:xfrm>
              <a:prstGeom prst="ellipse">
                <a:avLst/>
              </a:prstGeom>
              <a:solidFill>
                <a:srgbClr val="FFFF00"/>
              </a:solidFill>
              <a:ln w="9525">
                <a:solidFill>
                  <a:schemeClr val="tx1"/>
                </a:solidFill>
                <a:round/>
                <a:headEnd/>
                <a:tailEnd/>
              </a:ln>
              <a:effectLst/>
            </p:spPr>
            <p:txBody>
              <a:bodyPr wrap="none" anchor="ctr">
                <a:prstTxWarp prst="textNoShape">
                  <a:avLst/>
                </a:prstTxWarp>
              </a:bodyPr>
              <a:lstStyle/>
              <a:p>
                <a:endParaRPr lang="en-US"/>
              </a:p>
            </p:txBody>
          </p:sp>
          <p:sp>
            <p:nvSpPr>
              <p:cNvPr id="20" name="Text Box 60"/>
              <p:cNvSpPr txBox="1">
                <a:spLocks noChangeArrowheads="1"/>
              </p:cNvSpPr>
              <p:nvPr/>
            </p:nvSpPr>
            <p:spPr bwMode="auto">
              <a:xfrm>
                <a:off x="728" y="3023"/>
                <a:ext cx="278" cy="252"/>
              </a:xfrm>
              <a:prstGeom prst="rect">
                <a:avLst/>
              </a:prstGeom>
              <a:noFill/>
              <a:ln w="9525">
                <a:noFill/>
                <a:miter lim="800000"/>
                <a:headEnd/>
                <a:tailEnd/>
              </a:ln>
              <a:effectLst/>
            </p:spPr>
            <p:txBody>
              <a:bodyPr wrap="none">
                <a:prstTxWarp prst="textNoShape">
                  <a:avLst/>
                </a:prstTxWarp>
                <a:spAutoFit/>
              </a:bodyPr>
              <a:lstStyle/>
              <a:p>
                <a:r>
                  <a:rPr lang="en-GB" u="sng" dirty="0"/>
                  <a:t>ID</a:t>
                </a:r>
                <a:endParaRPr lang="en-US" u="sng" dirty="0"/>
              </a:p>
            </p:txBody>
          </p:sp>
        </p:grpSp>
        <p:grpSp>
          <p:nvGrpSpPr>
            <p:cNvPr id="8" name="Group 64"/>
            <p:cNvGrpSpPr>
              <a:grpSpLocks/>
            </p:cNvGrpSpPr>
            <p:nvPr/>
          </p:nvGrpSpPr>
          <p:grpSpPr bwMode="auto">
            <a:xfrm>
              <a:off x="5527986" y="3953207"/>
              <a:ext cx="2206295" cy="2360613"/>
              <a:chOff x="-612" y="2985"/>
              <a:chExt cx="1952" cy="1487"/>
            </a:xfrm>
          </p:grpSpPr>
          <p:sp>
            <p:nvSpPr>
              <p:cNvPr id="16" name="Oval 65"/>
              <p:cNvSpPr>
                <a:spLocks noChangeArrowheads="1"/>
              </p:cNvSpPr>
              <p:nvPr/>
            </p:nvSpPr>
            <p:spPr bwMode="auto">
              <a:xfrm>
                <a:off x="466" y="2985"/>
                <a:ext cx="829" cy="412"/>
              </a:xfrm>
              <a:prstGeom prst="ellipse">
                <a:avLst/>
              </a:prstGeom>
              <a:solidFill>
                <a:srgbClr val="FFFF00"/>
              </a:solidFill>
              <a:ln w="9525">
                <a:solidFill>
                  <a:schemeClr val="tx1"/>
                </a:solidFill>
                <a:round/>
                <a:headEnd/>
                <a:tailEnd/>
              </a:ln>
              <a:effectLst/>
            </p:spPr>
            <p:txBody>
              <a:bodyPr wrap="none" anchor="ctr">
                <a:prstTxWarp prst="textNoShape">
                  <a:avLst/>
                </a:prstTxWarp>
              </a:bodyPr>
              <a:lstStyle/>
              <a:p>
                <a:endParaRPr lang="en-US"/>
              </a:p>
            </p:txBody>
          </p:sp>
          <p:sp>
            <p:nvSpPr>
              <p:cNvPr id="17" name="Text Box 66"/>
              <p:cNvSpPr txBox="1">
                <a:spLocks noChangeArrowheads="1"/>
              </p:cNvSpPr>
              <p:nvPr/>
            </p:nvSpPr>
            <p:spPr bwMode="auto">
              <a:xfrm>
                <a:off x="749" y="3049"/>
                <a:ext cx="278" cy="252"/>
              </a:xfrm>
              <a:prstGeom prst="rect">
                <a:avLst/>
              </a:prstGeom>
              <a:noFill/>
              <a:ln w="9525">
                <a:noFill/>
                <a:miter lim="800000"/>
                <a:headEnd/>
                <a:tailEnd/>
              </a:ln>
              <a:effectLst/>
            </p:spPr>
            <p:txBody>
              <a:bodyPr wrap="none">
                <a:prstTxWarp prst="textNoShape">
                  <a:avLst/>
                </a:prstTxWarp>
                <a:spAutoFit/>
              </a:bodyPr>
              <a:lstStyle/>
              <a:p>
                <a:r>
                  <a:rPr lang="en-US" dirty="0"/>
                  <a:t>…</a:t>
                </a:r>
              </a:p>
            </p:txBody>
          </p:sp>
          <p:sp>
            <p:nvSpPr>
              <p:cNvPr id="18" name="Oval 65"/>
              <p:cNvSpPr>
                <a:spLocks noChangeArrowheads="1"/>
              </p:cNvSpPr>
              <p:nvPr/>
            </p:nvSpPr>
            <p:spPr bwMode="auto">
              <a:xfrm>
                <a:off x="-612" y="4060"/>
                <a:ext cx="829" cy="412"/>
              </a:xfrm>
              <a:prstGeom prst="ellipse">
                <a:avLst/>
              </a:prstGeom>
              <a:solidFill>
                <a:srgbClr val="FFFF00"/>
              </a:solidFill>
              <a:ln w="9525">
                <a:solidFill>
                  <a:schemeClr val="tx1"/>
                </a:solidFill>
                <a:round/>
                <a:headEnd/>
                <a:tailEnd/>
              </a:ln>
              <a:effectLst/>
            </p:spPr>
            <p:txBody>
              <a:bodyPr wrap="none" anchor="ctr">
                <a:prstTxWarp prst="textNoShape">
                  <a:avLst/>
                </a:prstTxWarp>
              </a:bodyPr>
              <a:lstStyle/>
              <a:p>
                <a:endParaRPr lang="en-US"/>
              </a:p>
            </p:txBody>
          </p:sp>
          <p:sp>
            <p:nvSpPr>
              <p:cNvPr id="21" name="Oval 65"/>
              <p:cNvSpPr>
                <a:spLocks noChangeArrowheads="1"/>
              </p:cNvSpPr>
              <p:nvPr/>
            </p:nvSpPr>
            <p:spPr bwMode="auto">
              <a:xfrm>
                <a:off x="511" y="3932"/>
                <a:ext cx="829" cy="412"/>
              </a:xfrm>
              <a:prstGeom prst="ellipse">
                <a:avLst/>
              </a:prstGeom>
              <a:solidFill>
                <a:srgbClr val="FFFF00"/>
              </a:solidFill>
              <a:ln w="9525">
                <a:solidFill>
                  <a:schemeClr val="tx1"/>
                </a:solidFill>
                <a:round/>
                <a:headEnd/>
                <a:tailEnd/>
              </a:ln>
              <a:effectLst/>
            </p:spPr>
            <p:txBody>
              <a:bodyPr wrap="none" anchor="ctr">
                <a:prstTxWarp prst="textNoShape">
                  <a:avLst/>
                </a:prstTxWarp>
              </a:bodyPr>
              <a:lstStyle/>
              <a:p>
                <a:endParaRPr lang="en-US"/>
              </a:p>
            </p:txBody>
          </p:sp>
        </p:grpSp>
        <p:grpSp>
          <p:nvGrpSpPr>
            <p:cNvPr id="9" name="Group 77"/>
            <p:cNvGrpSpPr>
              <a:grpSpLocks/>
            </p:cNvGrpSpPr>
            <p:nvPr/>
          </p:nvGrpSpPr>
          <p:grpSpPr bwMode="auto">
            <a:xfrm>
              <a:off x="5816436" y="5036676"/>
              <a:ext cx="1113320" cy="339725"/>
              <a:chOff x="3798" y="3236"/>
              <a:chExt cx="985" cy="214"/>
            </a:xfrm>
          </p:grpSpPr>
          <p:sp>
            <p:nvSpPr>
              <p:cNvPr id="14" name="Rectangle 78"/>
              <p:cNvSpPr>
                <a:spLocks noChangeArrowheads="1"/>
              </p:cNvSpPr>
              <p:nvPr/>
            </p:nvSpPr>
            <p:spPr bwMode="auto">
              <a:xfrm>
                <a:off x="3798" y="3236"/>
                <a:ext cx="985" cy="214"/>
              </a:xfrm>
              <a:prstGeom prst="rect">
                <a:avLst/>
              </a:prstGeom>
              <a:solidFill>
                <a:srgbClr val="FFFF00"/>
              </a:solidFill>
              <a:ln w="12700">
                <a:solidFill>
                  <a:srgbClr val="000000"/>
                </a:solidFill>
                <a:miter lim="800000"/>
                <a:headEnd/>
                <a:tailEnd/>
              </a:ln>
            </p:spPr>
            <p:txBody>
              <a:bodyPr>
                <a:prstTxWarp prst="textNoShape">
                  <a:avLst/>
                </a:prstTxWarp>
              </a:bodyPr>
              <a:lstStyle/>
              <a:p>
                <a:endParaRPr lang="en-US"/>
              </a:p>
            </p:txBody>
          </p:sp>
          <p:sp>
            <p:nvSpPr>
              <p:cNvPr id="15" name="Rectangle 79"/>
              <p:cNvSpPr>
                <a:spLocks noChangeArrowheads="1"/>
              </p:cNvSpPr>
              <p:nvPr/>
            </p:nvSpPr>
            <p:spPr bwMode="auto">
              <a:xfrm>
                <a:off x="4029" y="3297"/>
                <a:ext cx="503" cy="116"/>
              </a:xfrm>
              <a:prstGeom prst="rect">
                <a:avLst/>
              </a:prstGeom>
              <a:noFill/>
              <a:ln w="9525">
                <a:noFill/>
                <a:miter lim="800000"/>
                <a:headEnd/>
                <a:tailEnd/>
              </a:ln>
            </p:spPr>
            <p:txBody>
              <a:bodyPr lIns="0" tIns="0" rIns="0" bIns="0">
                <a:prstTxWarp prst="textNoShape">
                  <a:avLst/>
                </a:prstTxWarp>
                <a:spAutoFit/>
              </a:bodyPr>
              <a:lstStyle/>
              <a:p>
                <a:r>
                  <a:rPr lang="en-US" sz="1200" b="1" dirty="0"/>
                  <a:t>Person</a:t>
                </a:r>
              </a:p>
            </p:txBody>
          </p:sp>
        </p:grpSp>
        <p:grpSp>
          <p:nvGrpSpPr>
            <p:cNvPr id="10" name="Group 9"/>
            <p:cNvGrpSpPr/>
            <p:nvPr/>
          </p:nvGrpSpPr>
          <p:grpSpPr>
            <a:xfrm>
              <a:off x="5727144" y="5303611"/>
              <a:ext cx="2612064" cy="983696"/>
              <a:chOff x="1724025" y="3567113"/>
              <a:chExt cx="3668712" cy="983696"/>
            </a:xfrm>
          </p:grpSpPr>
          <p:sp>
            <p:nvSpPr>
              <p:cNvPr id="11" name="Rectangle 72"/>
              <p:cNvSpPr>
                <a:spLocks noChangeArrowheads="1"/>
              </p:cNvSpPr>
              <p:nvPr/>
            </p:nvSpPr>
            <p:spPr bwMode="auto">
              <a:xfrm>
                <a:off x="1724025" y="4181477"/>
                <a:ext cx="798512" cy="369332"/>
              </a:xfrm>
              <a:prstGeom prst="rect">
                <a:avLst/>
              </a:prstGeom>
              <a:noFill/>
              <a:ln w="9525">
                <a:noFill/>
                <a:miter lim="800000"/>
                <a:headEnd/>
                <a:tailEnd/>
              </a:ln>
            </p:spPr>
            <p:txBody>
              <a:bodyPr lIns="0" tIns="0" rIns="0" bIns="0">
                <a:prstTxWarp prst="textNoShape">
                  <a:avLst/>
                </a:prstTxWarp>
                <a:spAutoFit/>
              </a:bodyPr>
              <a:lstStyle/>
              <a:p>
                <a:r>
                  <a:rPr lang="en-US" sz="1200" b="1" dirty="0"/>
                  <a:t>Car type</a:t>
                </a:r>
              </a:p>
            </p:txBody>
          </p:sp>
          <p:sp>
            <p:nvSpPr>
              <p:cNvPr id="12" name="Rectangle 80"/>
              <p:cNvSpPr>
                <a:spLocks noChangeArrowheads="1"/>
              </p:cNvSpPr>
              <p:nvPr/>
            </p:nvSpPr>
            <p:spPr bwMode="auto">
              <a:xfrm>
                <a:off x="4083050" y="3567113"/>
                <a:ext cx="1309687" cy="304800"/>
              </a:xfrm>
              <a:prstGeom prst="rect">
                <a:avLst/>
              </a:prstGeom>
              <a:noFill/>
              <a:ln w="9525">
                <a:noFill/>
                <a:miter lim="800000"/>
                <a:headEnd/>
                <a:tailEnd/>
              </a:ln>
            </p:spPr>
            <p:txBody>
              <a:bodyPr lIns="0" tIns="0" rIns="0" bIns="0">
                <a:prstTxWarp prst="textNoShape">
                  <a:avLst/>
                </a:prstTxWarp>
                <a:spAutoFit/>
              </a:bodyPr>
              <a:lstStyle/>
              <a:p>
                <a:endParaRPr lang="en-GB"/>
              </a:p>
            </p:txBody>
          </p:sp>
          <p:sp>
            <p:nvSpPr>
              <p:cNvPr id="13" name="Line 88"/>
              <p:cNvSpPr>
                <a:spLocks noChangeShapeType="1"/>
              </p:cNvSpPr>
              <p:nvPr/>
            </p:nvSpPr>
            <p:spPr bwMode="auto">
              <a:xfrm flipV="1">
                <a:off x="2301403" y="3635376"/>
                <a:ext cx="341312" cy="255588"/>
              </a:xfrm>
              <a:prstGeom prst="line">
                <a:avLst/>
              </a:prstGeom>
              <a:noFill/>
              <a:ln w="12700">
                <a:solidFill>
                  <a:srgbClr val="000000"/>
                </a:solidFill>
                <a:round/>
                <a:headEnd/>
                <a:tailEnd/>
              </a:ln>
              <a:effectLst/>
            </p:spPr>
            <p:txBody>
              <a:bodyPr wrap="none" anchor="ctr">
                <a:prstTxWarp prst="textNoShape">
                  <a:avLst/>
                </a:prstTxWarp>
              </a:bodyPr>
              <a:lstStyle/>
              <a:p>
                <a:endParaRPr lang="en-US"/>
              </a:p>
            </p:txBody>
          </p:sp>
          <p:sp>
            <p:nvSpPr>
              <p:cNvPr id="22" name="Line 88"/>
              <p:cNvSpPr>
                <a:spLocks noChangeShapeType="1"/>
              </p:cNvSpPr>
              <p:nvPr/>
            </p:nvSpPr>
            <p:spPr bwMode="auto">
              <a:xfrm flipH="1" flipV="1">
                <a:off x="3155628" y="3639903"/>
                <a:ext cx="341443" cy="174410"/>
              </a:xfrm>
              <a:prstGeom prst="line">
                <a:avLst/>
              </a:prstGeom>
              <a:noFill/>
              <a:ln w="12700">
                <a:solidFill>
                  <a:srgbClr val="000000"/>
                </a:solidFill>
                <a:round/>
                <a:headEnd/>
                <a:tailEnd/>
              </a:ln>
              <a:effectLst/>
            </p:spPr>
            <p:txBody>
              <a:bodyPr wrap="none" anchor="ctr">
                <a:prstTxWarp prst="textNoShape">
                  <a:avLst/>
                </a:prstTxWarp>
              </a:bodyPr>
              <a:lstStyle/>
              <a:p>
                <a:endParaRPr lang="en-US"/>
              </a:p>
            </p:txBody>
          </p:sp>
          <p:sp>
            <p:nvSpPr>
              <p:cNvPr id="23" name="Rectangle 72"/>
              <p:cNvSpPr>
                <a:spLocks noChangeArrowheads="1"/>
              </p:cNvSpPr>
              <p:nvPr/>
            </p:nvSpPr>
            <p:spPr bwMode="auto">
              <a:xfrm>
                <a:off x="3539805" y="3880965"/>
                <a:ext cx="798512" cy="369332"/>
              </a:xfrm>
              <a:prstGeom prst="rect">
                <a:avLst/>
              </a:prstGeom>
              <a:noFill/>
              <a:ln w="9525">
                <a:noFill/>
                <a:miter lim="800000"/>
                <a:headEnd/>
                <a:tailEnd/>
              </a:ln>
            </p:spPr>
            <p:txBody>
              <a:bodyPr lIns="0" tIns="0" rIns="0" bIns="0">
                <a:prstTxWarp prst="textNoShape">
                  <a:avLst/>
                </a:prstTxWarp>
                <a:spAutoFit/>
              </a:bodyPr>
              <a:lstStyle/>
              <a:p>
                <a:r>
                  <a:rPr lang="en-US" sz="1200" b="1" dirty="0"/>
                  <a:t>Engine size</a:t>
                </a:r>
              </a:p>
            </p:txBody>
          </p:sp>
        </p:grpSp>
      </p:grpSp>
      <p:sp>
        <p:nvSpPr>
          <p:cNvPr id="24" name="Oval 59"/>
          <p:cNvSpPr>
            <a:spLocks noChangeArrowheads="1"/>
          </p:cNvSpPr>
          <p:nvPr/>
        </p:nvSpPr>
        <p:spPr bwMode="auto">
          <a:xfrm>
            <a:off x="6399616" y="4688865"/>
            <a:ext cx="936997" cy="654050"/>
          </a:xfrm>
          <a:prstGeom prst="ellipse">
            <a:avLst/>
          </a:prstGeom>
          <a:solidFill>
            <a:srgbClr val="FFFF00"/>
          </a:solidFill>
          <a:ln w="9525">
            <a:solidFill>
              <a:schemeClr val="tx1"/>
            </a:solidFill>
            <a:round/>
            <a:headEnd/>
            <a:tailEnd/>
          </a:ln>
          <a:effectLst/>
        </p:spPr>
        <p:txBody>
          <a:bodyPr wrap="none" anchor="ctr">
            <a:prstTxWarp prst="textNoShape">
              <a:avLst/>
            </a:prstTxWarp>
          </a:bodyPr>
          <a:lstStyle/>
          <a:p>
            <a:endParaRPr lang="en-US"/>
          </a:p>
        </p:txBody>
      </p:sp>
      <p:grpSp>
        <p:nvGrpSpPr>
          <p:cNvPr id="25" name="Group 24"/>
          <p:cNvGrpSpPr/>
          <p:nvPr/>
        </p:nvGrpSpPr>
        <p:grpSpPr>
          <a:xfrm>
            <a:off x="3864975" y="4518592"/>
            <a:ext cx="5252386" cy="1701802"/>
            <a:chOff x="1698001" y="4133760"/>
            <a:chExt cx="7377112" cy="1701802"/>
          </a:xfrm>
        </p:grpSpPr>
        <p:sp>
          <p:nvSpPr>
            <p:cNvPr id="26" name="Line 47"/>
            <p:cNvSpPr>
              <a:spLocks noChangeShapeType="1"/>
            </p:cNvSpPr>
            <p:nvPr/>
          </p:nvSpPr>
          <p:spPr bwMode="auto">
            <a:xfrm flipV="1">
              <a:off x="3431552" y="4767265"/>
              <a:ext cx="361950" cy="487363"/>
            </a:xfrm>
            <a:prstGeom prst="line">
              <a:avLst/>
            </a:prstGeom>
            <a:noFill/>
            <a:ln w="9525">
              <a:solidFill>
                <a:schemeClr val="tx1"/>
              </a:solidFill>
              <a:round/>
              <a:headEnd/>
              <a:tailEnd/>
            </a:ln>
            <a:effectLst/>
          </p:spPr>
          <p:txBody>
            <a:bodyPr anchor="ctr">
              <a:prstTxWarp prst="textNoShape">
                <a:avLst/>
              </a:prstTxWarp>
            </a:bodyPr>
            <a:lstStyle/>
            <a:p>
              <a:endParaRPr lang="en-US"/>
            </a:p>
          </p:txBody>
        </p:sp>
        <p:sp>
          <p:nvSpPr>
            <p:cNvPr id="27" name="Line 49"/>
            <p:cNvSpPr>
              <a:spLocks noChangeShapeType="1"/>
            </p:cNvSpPr>
            <p:nvPr/>
          </p:nvSpPr>
          <p:spPr bwMode="auto">
            <a:xfrm>
              <a:off x="2499689" y="5040222"/>
              <a:ext cx="371475" cy="207963"/>
            </a:xfrm>
            <a:prstGeom prst="line">
              <a:avLst/>
            </a:prstGeom>
            <a:noFill/>
            <a:ln w="12700">
              <a:solidFill>
                <a:srgbClr val="000000"/>
              </a:solidFill>
              <a:round/>
              <a:headEnd/>
              <a:tailEnd/>
            </a:ln>
            <a:effectLst/>
          </p:spPr>
          <p:txBody>
            <a:bodyPr wrap="none" anchor="ctr">
              <a:prstTxWarp prst="textNoShape">
                <a:avLst/>
              </a:prstTxWarp>
            </a:bodyPr>
            <a:lstStyle/>
            <a:p>
              <a:endParaRPr lang="en-US"/>
            </a:p>
          </p:txBody>
        </p:sp>
        <p:grpSp>
          <p:nvGrpSpPr>
            <p:cNvPr id="28" name="Group 58"/>
            <p:cNvGrpSpPr>
              <a:grpSpLocks/>
            </p:cNvGrpSpPr>
            <p:nvPr/>
          </p:nvGrpSpPr>
          <p:grpSpPr bwMode="auto">
            <a:xfrm>
              <a:off x="1698001" y="4381410"/>
              <a:ext cx="4467223" cy="654050"/>
              <a:chOff x="446" y="2952"/>
              <a:chExt cx="2814" cy="412"/>
            </a:xfrm>
          </p:grpSpPr>
          <p:sp>
            <p:nvSpPr>
              <p:cNvPr id="48" name="Oval 59"/>
              <p:cNvSpPr>
                <a:spLocks noChangeArrowheads="1"/>
              </p:cNvSpPr>
              <p:nvPr/>
            </p:nvSpPr>
            <p:spPr bwMode="auto">
              <a:xfrm>
                <a:off x="446" y="2952"/>
                <a:ext cx="829" cy="412"/>
              </a:xfrm>
              <a:prstGeom prst="ellipse">
                <a:avLst/>
              </a:prstGeom>
              <a:solidFill>
                <a:srgbClr val="FFFF00"/>
              </a:solidFill>
              <a:ln w="9525">
                <a:solidFill>
                  <a:schemeClr val="tx1"/>
                </a:solidFill>
                <a:round/>
                <a:headEnd/>
                <a:tailEnd/>
              </a:ln>
              <a:effectLst/>
            </p:spPr>
            <p:txBody>
              <a:bodyPr wrap="none" anchor="ctr">
                <a:prstTxWarp prst="textNoShape">
                  <a:avLst/>
                </a:prstTxWarp>
              </a:bodyPr>
              <a:lstStyle/>
              <a:p>
                <a:endParaRPr lang="en-US"/>
              </a:p>
            </p:txBody>
          </p:sp>
          <p:sp>
            <p:nvSpPr>
              <p:cNvPr id="49" name="Text Box 60"/>
              <p:cNvSpPr txBox="1">
                <a:spLocks noChangeArrowheads="1"/>
              </p:cNvSpPr>
              <p:nvPr/>
            </p:nvSpPr>
            <p:spPr bwMode="auto">
              <a:xfrm>
                <a:off x="728" y="3023"/>
                <a:ext cx="278" cy="252"/>
              </a:xfrm>
              <a:prstGeom prst="rect">
                <a:avLst/>
              </a:prstGeom>
              <a:noFill/>
              <a:ln w="9525">
                <a:noFill/>
                <a:miter lim="800000"/>
                <a:headEnd/>
                <a:tailEnd/>
              </a:ln>
              <a:effectLst/>
            </p:spPr>
            <p:txBody>
              <a:bodyPr wrap="none">
                <a:prstTxWarp prst="textNoShape">
                  <a:avLst/>
                </a:prstTxWarp>
                <a:spAutoFit/>
              </a:bodyPr>
              <a:lstStyle/>
              <a:p>
                <a:r>
                  <a:rPr lang="en-GB" u="sng" dirty="0"/>
                  <a:t>ID</a:t>
                </a:r>
                <a:endParaRPr lang="en-US" u="sng" dirty="0"/>
              </a:p>
            </p:txBody>
          </p:sp>
          <p:sp>
            <p:nvSpPr>
              <p:cNvPr id="50" name="Text Box 60"/>
              <p:cNvSpPr txBox="1">
                <a:spLocks noChangeArrowheads="1"/>
              </p:cNvSpPr>
              <p:nvPr/>
            </p:nvSpPr>
            <p:spPr bwMode="auto">
              <a:xfrm>
                <a:off x="2960" y="3002"/>
                <a:ext cx="300" cy="174"/>
              </a:xfrm>
              <a:prstGeom prst="rect">
                <a:avLst/>
              </a:prstGeom>
              <a:noFill/>
              <a:ln w="9525">
                <a:noFill/>
                <a:miter lim="800000"/>
                <a:headEnd/>
                <a:tailEnd/>
              </a:ln>
              <a:effectLst/>
            </p:spPr>
            <p:txBody>
              <a:bodyPr wrap="none">
                <a:prstTxWarp prst="textNoShape">
                  <a:avLst/>
                </a:prstTxWarp>
                <a:spAutoFit/>
              </a:bodyPr>
              <a:lstStyle/>
              <a:p>
                <a:r>
                  <a:rPr lang="en-GB" sz="1200" u="sng" dirty="0"/>
                  <a:t>ID</a:t>
                </a:r>
                <a:endParaRPr lang="en-US" sz="1200" u="sng" dirty="0"/>
              </a:p>
            </p:txBody>
          </p:sp>
        </p:grpSp>
        <p:grpSp>
          <p:nvGrpSpPr>
            <p:cNvPr id="29" name="Group 64"/>
            <p:cNvGrpSpPr>
              <a:grpSpLocks/>
            </p:cNvGrpSpPr>
            <p:nvPr/>
          </p:nvGrpSpPr>
          <p:grpSpPr bwMode="auto">
            <a:xfrm>
              <a:off x="3418852" y="4133760"/>
              <a:ext cx="1316037" cy="654050"/>
              <a:chOff x="466" y="2985"/>
              <a:chExt cx="829" cy="412"/>
            </a:xfrm>
          </p:grpSpPr>
          <p:sp>
            <p:nvSpPr>
              <p:cNvPr id="46" name="Oval 65"/>
              <p:cNvSpPr>
                <a:spLocks noChangeArrowheads="1"/>
              </p:cNvSpPr>
              <p:nvPr/>
            </p:nvSpPr>
            <p:spPr bwMode="auto">
              <a:xfrm>
                <a:off x="466" y="2985"/>
                <a:ext cx="829" cy="412"/>
              </a:xfrm>
              <a:prstGeom prst="ellipse">
                <a:avLst/>
              </a:prstGeom>
              <a:solidFill>
                <a:srgbClr val="FFFF00"/>
              </a:solidFill>
              <a:ln w="9525">
                <a:solidFill>
                  <a:schemeClr val="tx1"/>
                </a:solidFill>
                <a:round/>
                <a:headEnd/>
                <a:tailEnd/>
              </a:ln>
              <a:effectLst/>
            </p:spPr>
            <p:txBody>
              <a:bodyPr wrap="none" anchor="ctr">
                <a:prstTxWarp prst="textNoShape">
                  <a:avLst/>
                </a:prstTxWarp>
              </a:bodyPr>
              <a:lstStyle/>
              <a:p>
                <a:endParaRPr lang="en-US"/>
              </a:p>
            </p:txBody>
          </p:sp>
          <p:sp>
            <p:nvSpPr>
              <p:cNvPr id="47" name="Text Box 66"/>
              <p:cNvSpPr txBox="1">
                <a:spLocks noChangeArrowheads="1"/>
              </p:cNvSpPr>
              <p:nvPr/>
            </p:nvSpPr>
            <p:spPr bwMode="auto">
              <a:xfrm>
                <a:off x="749" y="3049"/>
                <a:ext cx="278" cy="252"/>
              </a:xfrm>
              <a:prstGeom prst="rect">
                <a:avLst/>
              </a:prstGeom>
              <a:noFill/>
              <a:ln w="9525">
                <a:noFill/>
                <a:miter lim="800000"/>
                <a:headEnd/>
                <a:tailEnd/>
              </a:ln>
              <a:effectLst/>
            </p:spPr>
            <p:txBody>
              <a:bodyPr wrap="none">
                <a:prstTxWarp prst="textNoShape">
                  <a:avLst/>
                </a:prstTxWarp>
                <a:spAutoFit/>
              </a:bodyPr>
              <a:lstStyle/>
              <a:p>
                <a:r>
                  <a:rPr lang="en-US" dirty="0"/>
                  <a:t>…</a:t>
                </a:r>
              </a:p>
            </p:txBody>
          </p:sp>
        </p:grpSp>
        <p:grpSp>
          <p:nvGrpSpPr>
            <p:cNvPr id="30" name="Group 77"/>
            <p:cNvGrpSpPr>
              <a:grpSpLocks/>
            </p:cNvGrpSpPr>
            <p:nvPr/>
          </p:nvGrpSpPr>
          <p:grpSpPr bwMode="auto">
            <a:xfrm>
              <a:off x="2091702" y="5241600"/>
              <a:ext cx="1563687" cy="339725"/>
              <a:chOff x="3798" y="3236"/>
              <a:chExt cx="985" cy="214"/>
            </a:xfrm>
          </p:grpSpPr>
          <p:sp>
            <p:nvSpPr>
              <p:cNvPr id="44" name="Rectangle 78"/>
              <p:cNvSpPr>
                <a:spLocks noChangeArrowheads="1"/>
              </p:cNvSpPr>
              <p:nvPr/>
            </p:nvSpPr>
            <p:spPr bwMode="auto">
              <a:xfrm>
                <a:off x="3798" y="3236"/>
                <a:ext cx="985" cy="214"/>
              </a:xfrm>
              <a:prstGeom prst="rect">
                <a:avLst/>
              </a:prstGeom>
              <a:solidFill>
                <a:srgbClr val="FFFF00"/>
              </a:solidFill>
              <a:ln w="12700">
                <a:solidFill>
                  <a:srgbClr val="000000"/>
                </a:solidFill>
                <a:miter lim="800000"/>
                <a:headEnd/>
                <a:tailEnd/>
              </a:ln>
            </p:spPr>
            <p:txBody>
              <a:bodyPr>
                <a:prstTxWarp prst="textNoShape">
                  <a:avLst/>
                </a:prstTxWarp>
              </a:bodyPr>
              <a:lstStyle/>
              <a:p>
                <a:endParaRPr lang="en-US"/>
              </a:p>
            </p:txBody>
          </p:sp>
          <p:sp>
            <p:nvSpPr>
              <p:cNvPr id="45" name="Rectangle 79"/>
              <p:cNvSpPr>
                <a:spLocks noChangeArrowheads="1"/>
              </p:cNvSpPr>
              <p:nvPr/>
            </p:nvSpPr>
            <p:spPr bwMode="auto">
              <a:xfrm>
                <a:off x="4029" y="3297"/>
                <a:ext cx="503" cy="116"/>
              </a:xfrm>
              <a:prstGeom prst="rect">
                <a:avLst/>
              </a:prstGeom>
              <a:noFill/>
              <a:ln w="9525">
                <a:noFill/>
                <a:miter lim="800000"/>
                <a:headEnd/>
                <a:tailEnd/>
              </a:ln>
            </p:spPr>
            <p:txBody>
              <a:bodyPr lIns="0" tIns="0" rIns="0" bIns="0">
                <a:prstTxWarp prst="textNoShape">
                  <a:avLst/>
                </a:prstTxWarp>
                <a:spAutoFit/>
              </a:bodyPr>
              <a:lstStyle/>
              <a:p>
                <a:r>
                  <a:rPr lang="en-US" sz="1200" b="1" dirty="0"/>
                  <a:t>Person</a:t>
                </a:r>
              </a:p>
            </p:txBody>
          </p:sp>
        </p:grpSp>
        <p:grpSp>
          <p:nvGrpSpPr>
            <p:cNvPr id="31" name="Group 30"/>
            <p:cNvGrpSpPr/>
            <p:nvPr/>
          </p:nvGrpSpPr>
          <p:grpSpPr>
            <a:xfrm>
              <a:off x="3531036" y="4338549"/>
              <a:ext cx="5544077" cy="1497013"/>
              <a:chOff x="3288772" y="2397127"/>
              <a:chExt cx="5544077" cy="1497013"/>
            </a:xfrm>
          </p:grpSpPr>
          <p:sp>
            <p:nvSpPr>
              <p:cNvPr id="32" name="Rectangle 68"/>
              <p:cNvSpPr>
                <a:spLocks noChangeArrowheads="1"/>
              </p:cNvSpPr>
              <p:nvPr/>
            </p:nvSpPr>
            <p:spPr bwMode="auto">
              <a:xfrm>
                <a:off x="3288772" y="3277047"/>
                <a:ext cx="981075" cy="198438"/>
              </a:xfrm>
              <a:prstGeom prst="rect">
                <a:avLst/>
              </a:prstGeom>
              <a:noFill/>
              <a:ln w="9525">
                <a:noFill/>
                <a:miter lim="800000"/>
                <a:headEnd/>
                <a:tailEnd/>
              </a:ln>
            </p:spPr>
            <p:txBody>
              <a:bodyPr lIns="0" tIns="0" rIns="0" bIns="0">
                <a:prstTxWarp prst="textNoShape">
                  <a:avLst/>
                </a:prstTxWarp>
                <a:spAutoFit/>
              </a:bodyPr>
              <a:lstStyle/>
              <a:p>
                <a:r>
                  <a:rPr lang="en-US" sz="1300" dirty="0">
                    <a:solidFill>
                      <a:srgbClr val="000000"/>
                    </a:solidFill>
                    <a:latin typeface="B Helvetica Bold" charset="0"/>
                  </a:rPr>
                  <a:t>has</a:t>
                </a:r>
                <a:endParaRPr lang="en-US" dirty="0"/>
              </a:p>
            </p:txBody>
          </p:sp>
          <p:sp>
            <p:nvSpPr>
              <p:cNvPr id="33" name="Line 69"/>
              <p:cNvSpPr>
                <a:spLocks noChangeShapeType="1"/>
              </p:cNvSpPr>
              <p:nvPr/>
            </p:nvSpPr>
            <p:spPr bwMode="auto">
              <a:xfrm>
                <a:off x="3413125" y="3494088"/>
                <a:ext cx="1063625" cy="1588"/>
              </a:xfrm>
              <a:prstGeom prst="line">
                <a:avLst/>
              </a:prstGeom>
              <a:noFill/>
              <a:ln w="17463">
                <a:solidFill>
                  <a:srgbClr val="000000"/>
                </a:solidFill>
                <a:round/>
                <a:headEnd/>
                <a:tailEnd/>
              </a:ln>
            </p:spPr>
            <p:txBody>
              <a:bodyPr>
                <a:prstTxWarp prst="textNoShape">
                  <a:avLst/>
                </a:prstTxWarp>
              </a:bodyPr>
              <a:lstStyle/>
              <a:p>
                <a:endParaRPr lang="en-US"/>
              </a:p>
            </p:txBody>
          </p:sp>
          <p:grpSp>
            <p:nvGrpSpPr>
              <p:cNvPr id="34" name="Group 70"/>
              <p:cNvGrpSpPr>
                <a:grpSpLocks/>
              </p:cNvGrpSpPr>
              <p:nvPr/>
            </p:nvGrpSpPr>
            <p:grpSpPr bwMode="auto">
              <a:xfrm>
                <a:off x="5545136" y="3294064"/>
                <a:ext cx="1563687" cy="339725"/>
                <a:chOff x="3785" y="3236"/>
                <a:chExt cx="985" cy="214"/>
              </a:xfrm>
            </p:grpSpPr>
            <p:sp>
              <p:nvSpPr>
                <p:cNvPr id="42" name="Rectangle 71"/>
                <p:cNvSpPr>
                  <a:spLocks noChangeArrowheads="1"/>
                </p:cNvSpPr>
                <p:nvPr/>
              </p:nvSpPr>
              <p:spPr bwMode="auto">
                <a:xfrm>
                  <a:off x="3785" y="3236"/>
                  <a:ext cx="985" cy="214"/>
                </a:xfrm>
                <a:prstGeom prst="rect">
                  <a:avLst/>
                </a:prstGeom>
                <a:solidFill>
                  <a:srgbClr val="FFFF00"/>
                </a:solidFill>
                <a:ln w="12700">
                  <a:solidFill>
                    <a:srgbClr val="000000"/>
                  </a:solidFill>
                  <a:miter lim="800000"/>
                  <a:headEnd/>
                  <a:tailEnd/>
                </a:ln>
              </p:spPr>
              <p:txBody>
                <a:bodyPr>
                  <a:prstTxWarp prst="textNoShape">
                    <a:avLst/>
                  </a:prstTxWarp>
                </a:bodyPr>
                <a:lstStyle/>
                <a:p>
                  <a:endParaRPr lang="en-US"/>
                </a:p>
              </p:txBody>
            </p:sp>
            <p:sp>
              <p:nvSpPr>
                <p:cNvPr id="43" name="Rectangle 72"/>
                <p:cNvSpPr>
                  <a:spLocks noChangeArrowheads="1"/>
                </p:cNvSpPr>
                <p:nvPr/>
              </p:nvSpPr>
              <p:spPr bwMode="auto">
                <a:xfrm>
                  <a:off x="4029" y="3297"/>
                  <a:ext cx="503" cy="116"/>
                </a:xfrm>
                <a:prstGeom prst="rect">
                  <a:avLst/>
                </a:prstGeom>
                <a:noFill/>
                <a:ln w="9525">
                  <a:noFill/>
                  <a:miter lim="800000"/>
                  <a:headEnd/>
                  <a:tailEnd/>
                </a:ln>
              </p:spPr>
              <p:txBody>
                <a:bodyPr lIns="0" tIns="0" rIns="0" bIns="0">
                  <a:prstTxWarp prst="textNoShape">
                    <a:avLst/>
                  </a:prstTxWarp>
                  <a:spAutoFit/>
                </a:bodyPr>
                <a:lstStyle/>
                <a:p>
                  <a:r>
                    <a:rPr lang="en-US" sz="1200" b="1" dirty="0"/>
                    <a:t>car</a:t>
                  </a:r>
                </a:p>
              </p:txBody>
            </p:sp>
          </p:grpSp>
          <p:sp>
            <p:nvSpPr>
              <p:cNvPr id="35" name="Line 74"/>
              <p:cNvSpPr>
                <a:spLocks noChangeShapeType="1"/>
              </p:cNvSpPr>
              <p:nvPr/>
            </p:nvSpPr>
            <p:spPr bwMode="auto">
              <a:xfrm>
                <a:off x="4476750" y="3495769"/>
                <a:ext cx="1062037" cy="1588"/>
              </a:xfrm>
              <a:prstGeom prst="line">
                <a:avLst/>
              </a:prstGeom>
              <a:noFill/>
              <a:ln w="17463">
                <a:solidFill>
                  <a:srgbClr val="000000"/>
                </a:solidFill>
                <a:round/>
                <a:headEnd/>
                <a:tailEnd/>
              </a:ln>
            </p:spPr>
            <p:txBody>
              <a:bodyPr>
                <a:prstTxWarp prst="textNoShape">
                  <a:avLst/>
                </a:prstTxWarp>
              </a:bodyPr>
              <a:lstStyle/>
              <a:p>
                <a:endParaRPr lang="en-US"/>
              </a:p>
            </p:txBody>
          </p:sp>
          <p:sp>
            <p:nvSpPr>
              <p:cNvPr id="36" name="Rectangle 80"/>
              <p:cNvSpPr>
                <a:spLocks noChangeArrowheads="1"/>
              </p:cNvSpPr>
              <p:nvPr/>
            </p:nvSpPr>
            <p:spPr bwMode="auto">
              <a:xfrm>
                <a:off x="4083050" y="3567113"/>
                <a:ext cx="1309687" cy="304800"/>
              </a:xfrm>
              <a:prstGeom prst="rect">
                <a:avLst/>
              </a:prstGeom>
              <a:noFill/>
              <a:ln w="9525">
                <a:noFill/>
                <a:miter lim="800000"/>
                <a:headEnd/>
                <a:tailEnd/>
              </a:ln>
            </p:spPr>
            <p:txBody>
              <a:bodyPr lIns="0" tIns="0" rIns="0" bIns="0">
                <a:prstTxWarp prst="textNoShape">
                  <a:avLst/>
                </a:prstTxWarp>
                <a:spAutoFit/>
              </a:bodyPr>
              <a:lstStyle/>
              <a:p>
                <a:endParaRPr lang="en-GB"/>
              </a:p>
            </p:txBody>
          </p:sp>
          <p:grpSp>
            <p:nvGrpSpPr>
              <p:cNvPr id="37" name="Group 82"/>
              <p:cNvGrpSpPr>
                <a:grpSpLocks/>
              </p:cNvGrpSpPr>
              <p:nvPr/>
            </p:nvGrpSpPr>
            <p:grpSpPr bwMode="auto">
              <a:xfrm>
                <a:off x="6802439" y="2397127"/>
                <a:ext cx="2030410" cy="1497013"/>
                <a:chOff x="456" y="2932"/>
                <a:chExt cx="1279" cy="943"/>
              </a:xfrm>
            </p:grpSpPr>
            <p:sp>
              <p:nvSpPr>
                <p:cNvPr id="40" name="Oval 83"/>
                <p:cNvSpPr>
                  <a:spLocks noChangeArrowheads="1"/>
                </p:cNvSpPr>
                <p:nvPr/>
              </p:nvSpPr>
              <p:spPr bwMode="auto">
                <a:xfrm>
                  <a:off x="466" y="2932"/>
                  <a:ext cx="829" cy="412"/>
                </a:xfrm>
                <a:prstGeom prst="ellipse">
                  <a:avLst/>
                </a:prstGeom>
                <a:solidFill>
                  <a:srgbClr val="FFFF00"/>
                </a:solidFill>
                <a:ln w="9525">
                  <a:solidFill>
                    <a:schemeClr val="tx1"/>
                  </a:solidFill>
                  <a:round/>
                  <a:headEnd/>
                  <a:tailEnd/>
                </a:ln>
                <a:effectLst/>
              </p:spPr>
              <p:txBody>
                <a:bodyPr wrap="none" anchor="ctr">
                  <a:prstTxWarp prst="textNoShape">
                    <a:avLst/>
                  </a:prstTxWarp>
                </a:bodyPr>
                <a:lstStyle/>
                <a:p>
                  <a:endParaRPr lang="en-US"/>
                </a:p>
              </p:txBody>
            </p:sp>
            <p:sp>
              <p:nvSpPr>
                <p:cNvPr id="41" name="Text Box 84"/>
                <p:cNvSpPr txBox="1">
                  <a:spLocks noChangeArrowheads="1"/>
                </p:cNvSpPr>
                <p:nvPr/>
              </p:nvSpPr>
              <p:spPr bwMode="auto">
                <a:xfrm>
                  <a:off x="456" y="3003"/>
                  <a:ext cx="864" cy="174"/>
                </a:xfrm>
                <a:prstGeom prst="rect">
                  <a:avLst/>
                </a:prstGeom>
                <a:noFill/>
                <a:ln w="9525">
                  <a:noFill/>
                  <a:miter lim="800000"/>
                  <a:headEnd/>
                  <a:tailEnd/>
                </a:ln>
                <a:effectLst/>
              </p:spPr>
              <p:txBody>
                <a:bodyPr wrap="none">
                  <a:prstTxWarp prst="textNoShape">
                    <a:avLst/>
                  </a:prstTxWarp>
                  <a:spAutoFit/>
                </a:bodyPr>
                <a:lstStyle/>
                <a:p>
                  <a:r>
                    <a:rPr lang="en-US" sz="1200" dirty="0"/>
                    <a:t>Engine size</a:t>
                  </a:r>
                </a:p>
              </p:txBody>
            </p:sp>
            <p:sp>
              <p:nvSpPr>
                <p:cNvPr id="51" name="Oval 83"/>
                <p:cNvSpPr>
                  <a:spLocks noChangeArrowheads="1"/>
                </p:cNvSpPr>
                <p:nvPr/>
              </p:nvSpPr>
              <p:spPr bwMode="auto">
                <a:xfrm>
                  <a:off x="906" y="3463"/>
                  <a:ext cx="829" cy="412"/>
                </a:xfrm>
                <a:prstGeom prst="ellipse">
                  <a:avLst/>
                </a:prstGeom>
                <a:solidFill>
                  <a:srgbClr val="FFFF00"/>
                </a:solidFill>
                <a:ln w="9525">
                  <a:solidFill>
                    <a:schemeClr val="tx1"/>
                  </a:solidFill>
                  <a:round/>
                  <a:headEnd/>
                  <a:tailEnd/>
                </a:ln>
                <a:effectLst/>
              </p:spPr>
              <p:txBody>
                <a:bodyPr wrap="none" anchor="ctr">
                  <a:prstTxWarp prst="textNoShape">
                    <a:avLst/>
                  </a:prstTxWarp>
                </a:bodyPr>
                <a:lstStyle/>
                <a:p>
                  <a:endParaRPr lang="en-US"/>
                </a:p>
              </p:txBody>
            </p:sp>
            <p:sp>
              <p:nvSpPr>
                <p:cNvPr id="53" name="Text Box 84"/>
                <p:cNvSpPr txBox="1">
                  <a:spLocks noChangeArrowheads="1"/>
                </p:cNvSpPr>
                <p:nvPr/>
              </p:nvSpPr>
              <p:spPr bwMode="auto">
                <a:xfrm>
                  <a:off x="1194" y="3549"/>
                  <a:ext cx="420" cy="174"/>
                </a:xfrm>
                <a:prstGeom prst="rect">
                  <a:avLst/>
                </a:prstGeom>
                <a:noFill/>
                <a:ln w="9525">
                  <a:noFill/>
                  <a:miter lim="800000"/>
                  <a:headEnd/>
                  <a:tailEnd/>
                </a:ln>
                <a:effectLst/>
              </p:spPr>
              <p:txBody>
                <a:bodyPr wrap="none">
                  <a:prstTxWarp prst="textNoShape">
                    <a:avLst/>
                  </a:prstTxWarp>
                  <a:spAutoFit/>
                </a:bodyPr>
                <a:lstStyle/>
                <a:p>
                  <a:r>
                    <a:rPr lang="en-US" sz="1200" dirty="0"/>
                    <a:t>type</a:t>
                  </a:r>
                </a:p>
              </p:txBody>
            </p:sp>
          </p:grpSp>
          <p:sp>
            <p:nvSpPr>
              <p:cNvPr id="38" name="Line 88"/>
              <p:cNvSpPr>
                <a:spLocks noChangeShapeType="1"/>
              </p:cNvSpPr>
              <p:nvPr/>
            </p:nvSpPr>
            <p:spPr bwMode="auto">
              <a:xfrm flipV="1">
                <a:off x="6729413" y="3011488"/>
                <a:ext cx="341312" cy="255588"/>
              </a:xfrm>
              <a:prstGeom prst="line">
                <a:avLst/>
              </a:prstGeom>
              <a:noFill/>
              <a:ln w="12700">
                <a:solidFill>
                  <a:srgbClr val="000000"/>
                </a:solidFill>
                <a:round/>
                <a:headEnd/>
                <a:tailEnd/>
              </a:ln>
              <a:effectLst/>
            </p:spPr>
            <p:txBody>
              <a:bodyPr wrap="none" anchor="ctr">
                <a:prstTxWarp prst="textNoShape">
                  <a:avLst/>
                </a:prstTxWarp>
              </a:bodyPr>
              <a:lstStyle/>
              <a:p>
                <a:endParaRPr lang="en-US"/>
              </a:p>
            </p:txBody>
          </p:sp>
          <p:sp>
            <p:nvSpPr>
              <p:cNvPr id="39" name="Line 88"/>
              <p:cNvSpPr>
                <a:spLocks noChangeShapeType="1"/>
              </p:cNvSpPr>
              <p:nvPr/>
            </p:nvSpPr>
            <p:spPr bwMode="auto">
              <a:xfrm flipH="1" flipV="1">
                <a:off x="5782221" y="3017521"/>
                <a:ext cx="208208" cy="255588"/>
              </a:xfrm>
              <a:prstGeom prst="line">
                <a:avLst/>
              </a:prstGeom>
              <a:noFill/>
              <a:ln w="12700">
                <a:solidFill>
                  <a:srgbClr val="000000"/>
                </a:solidFill>
                <a:round/>
                <a:headEnd/>
                <a:tailEnd/>
              </a:ln>
              <a:effectLst/>
            </p:spPr>
            <p:txBody>
              <a:bodyPr wrap="none" anchor="ctr">
                <a:prstTxWarp prst="textNoShape">
                  <a:avLst/>
                </a:prstTxWarp>
              </a:bodyPr>
              <a:lstStyle/>
              <a:p>
                <a:endParaRPr lang="en-US"/>
              </a:p>
            </p:txBody>
          </p:sp>
          <p:sp>
            <p:nvSpPr>
              <p:cNvPr id="52" name="Line 88"/>
              <p:cNvSpPr>
                <a:spLocks noChangeShapeType="1"/>
              </p:cNvSpPr>
              <p:nvPr/>
            </p:nvSpPr>
            <p:spPr bwMode="auto">
              <a:xfrm>
                <a:off x="7070726" y="3405982"/>
                <a:ext cx="551248" cy="69502"/>
              </a:xfrm>
              <a:prstGeom prst="line">
                <a:avLst/>
              </a:prstGeom>
              <a:noFill/>
              <a:ln w="12700">
                <a:solidFill>
                  <a:srgbClr val="000000"/>
                </a:solidFill>
                <a:round/>
                <a:headEnd/>
                <a:tailEnd/>
              </a:ln>
              <a:effectLst/>
            </p:spPr>
            <p:txBody>
              <a:bodyPr wrap="none" anchor="ctr">
                <a:prstTxWarp prst="textNoShape">
                  <a:avLst/>
                </a:prstTxWarp>
              </a:bodyPr>
              <a:lstStyle/>
              <a:p>
                <a:endParaRPr lang="en-US"/>
              </a:p>
            </p:txBody>
          </p:sp>
        </p:grpSp>
      </p:grpSp>
      <p:cxnSp>
        <p:nvCxnSpPr>
          <p:cNvPr id="54" name="Straight Connector 53"/>
          <p:cNvCxnSpPr/>
          <p:nvPr/>
        </p:nvCxnSpPr>
        <p:spPr bwMode="auto">
          <a:xfrm>
            <a:off x="3281585" y="4377304"/>
            <a:ext cx="17092" cy="2356782"/>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5" name="Straight Connector 54"/>
          <p:cNvCxnSpPr/>
          <p:nvPr/>
        </p:nvCxnSpPr>
        <p:spPr bwMode="auto">
          <a:xfrm>
            <a:off x="299103" y="4230168"/>
            <a:ext cx="8673981"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dirty="0"/>
              <a:t>Should an attribute be an entity</a:t>
            </a:r>
            <a:r>
              <a:rPr lang="en-GB" dirty="0"/>
              <a:t>?</a:t>
            </a:r>
            <a:r>
              <a:rPr lang="en-US" dirty="0"/>
              <a:t> (7)</a:t>
            </a:r>
          </a:p>
        </p:txBody>
      </p:sp>
      <p:sp>
        <p:nvSpPr>
          <p:cNvPr id="22531" name="Rectangle 3"/>
          <p:cNvSpPr>
            <a:spLocks noGrp="1" noChangeArrowheads="1"/>
          </p:cNvSpPr>
          <p:nvPr>
            <p:ph idx="1"/>
          </p:nvPr>
        </p:nvSpPr>
        <p:spPr>
          <a:xfrm>
            <a:off x="990600" y="1460500"/>
            <a:ext cx="7848600" cy="2726939"/>
          </a:xfrm>
        </p:spPr>
        <p:txBody>
          <a:bodyPr>
            <a:normAutofit/>
          </a:bodyPr>
          <a:lstStyle/>
          <a:p>
            <a:r>
              <a:rPr lang="en-US" dirty="0"/>
              <a:t>Repeated long text or image/data attributes.</a:t>
            </a:r>
          </a:p>
          <a:p>
            <a:r>
              <a:rPr lang="en-US" dirty="0"/>
              <a:t>Is any long text or image/data attribute likely to be repeated for different occurrences of the entity?</a:t>
            </a:r>
          </a:p>
          <a:p>
            <a:pPr lvl="1"/>
            <a:r>
              <a:rPr lang="en-US" dirty="0"/>
              <a:t>Make this attribute into a separate entity referenced by an id number.</a:t>
            </a:r>
          </a:p>
          <a:p>
            <a:pPr lvl="1"/>
            <a:r>
              <a:rPr lang="en-US" dirty="0"/>
              <a:t>Create a separate table with the text/image/data and an associated identity code.</a:t>
            </a:r>
          </a:p>
          <a:p>
            <a:pPr lvl="1"/>
            <a:r>
              <a:rPr lang="en-US" dirty="0"/>
              <a:t>Other tables will then refer to the id code rather than to the text/image/data itself.</a:t>
            </a:r>
          </a:p>
        </p:txBody>
      </p:sp>
      <p:sp>
        <p:nvSpPr>
          <p:cNvPr id="4" name="Oval 59"/>
          <p:cNvSpPr>
            <a:spLocks noChangeArrowheads="1"/>
          </p:cNvSpPr>
          <p:nvPr/>
        </p:nvSpPr>
        <p:spPr bwMode="auto">
          <a:xfrm>
            <a:off x="6248160" y="4719528"/>
            <a:ext cx="936997" cy="654050"/>
          </a:xfrm>
          <a:prstGeom prst="ellipse">
            <a:avLst/>
          </a:prstGeom>
          <a:solidFill>
            <a:srgbClr val="FFFF00"/>
          </a:solidFill>
          <a:ln w="9525">
            <a:solidFill>
              <a:schemeClr val="tx1"/>
            </a:solidFill>
            <a:round/>
            <a:headEnd/>
            <a:tailEnd/>
          </a:ln>
          <a:effectLst/>
        </p:spPr>
        <p:txBody>
          <a:bodyPr wrap="none" anchor="ctr">
            <a:prstTxWarp prst="textNoShape">
              <a:avLst/>
            </a:prstTxWarp>
          </a:bodyPr>
          <a:lstStyle/>
          <a:p>
            <a:endParaRPr lang="en-US"/>
          </a:p>
        </p:txBody>
      </p:sp>
      <p:grpSp>
        <p:nvGrpSpPr>
          <p:cNvPr id="5" name="Group 4"/>
          <p:cNvGrpSpPr/>
          <p:nvPr/>
        </p:nvGrpSpPr>
        <p:grpSpPr>
          <a:xfrm>
            <a:off x="3713519" y="4549255"/>
            <a:ext cx="4755066" cy="1679575"/>
            <a:chOff x="1698001" y="4133760"/>
            <a:chExt cx="6678613" cy="1679575"/>
          </a:xfrm>
        </p:grpSpPr>
        <p:sp>
          <p:nvSpPr>
            <p:cNvPr id="6" name="Line 47"/>
            <p:cNvSpPr>
              <a:spLocks noChangeShapeType="1"/>
            </p:cNvSpPr>
            <p:nvPr/>
          </p:nvSpPr>
          <p:spPr bwMode="auto">
            <a:xfrm flipV="1">
              <a:off x="3431552" y="4767265"/>
              <a:ext cx="361950" cy="487363"/>
            </a:xfrm>
            <a:prstGeom prst="line">
              <a:avLst/>
            </a:prstGeom>
            <a:noFill/>
            <a:ln w="9525">
              <a:solidFill>
                <a:schemeClr val="tx1"/>
              </a:solidFill>
              <a:round/>
              <a:headEnd/>
              <a:tailEnd/>
            </a:ln>
            <a:effectLst/>
          </p:spPr>
          <p:txBody>
            <a:bodyPr anchor="ctr">
              <a:prstTxWarp prst="textNoShape">
                <a:avLst/>
              </a:prstTxWarp>
            </a:bodyPr>
            <a:lstStyle/>
            <a:p>
              <a:endParaRPr lang="en-US"/>
            </a:p>
          </p:txBody>
        </p:sp>
        <p:sp>
          <p:nvSpPr>
            <p:cNvPr id="7" name="Line 49"/>
            <p:cNvSpPr>
              <a:spLocks noChangeShapeType="1"/>
            </p:cNvSpPr>
            <p:nvPr/>
          </p:nvSpPr>
          <p:spPr bwMode="auto">
            <a:xfrm>
              <a:off x="2499689" y="5040222"/>
              <a:ext cx="371475" cy="207963"/>
            </a:xfrm>
            <a:prstGeom prst="line">
              <a:avLst/>
            </a:prstGeom>
            <a:noFill/>
            <a:ln w="12700">
              <a:solidFill>
                <a:srgbClr val="000000"/>
              </a:solidFill>
              <a:round/>
              <a:headEnd/>
              <a:tailEnd/>
            </a:ln>
            <a:effectLst/>
          </p:spPr>
          <p:txBody>
            <a:bodyPr wrap="none" anchor="ctr">
              <a:prstTxWarp prst="textNoShape">
                <a:avLst/>
              </a:prstTxWarp>
            </a:bodyPr>
            <a:lstStyle/>
            <a:p>
              <a:endParaRPr lang="en-US"/>
            </a:p>
          </p:txBody>
        </p:sp>
        <p:grpSp>
          <p:nvGrpSpPr>
            <p:cNvPr id="8" name="Group 58"/>
            <p:cNvGrpSpPr>
              <a:grpSpLocks/>
            </p:cNvGrpSpPr>
            <p:nvPr/>
          </p:nvGrpSpPr>
          <p:grpSpPr bwMode="auto">
            <a:xfrm>
              <a:off x="1698001" y="4381410"/>
              <a:ext cx="4449761" cy="654050"/>
              <a:chOff x="446" y="2952"/>
              <a:chExt cx="2803" cy="412"/>
            </a:xfrm>
          </p:grpSpPr>
          <p:sp>
            <p:nvSpPr>
              <p:cNvPr id="28" name="Oval 59"/>
              <p:cNvSpPr>
                <a:spLocks noChangeArrowheads="1"/>
              </p:cNvSpPr>
              <p:nvPr/>
            </p:nvSpPr>
            <p:spPr bwMode="auto">
              <a:xfrm>
                <a:off x="446" y="2952"/>
                <a:ext cx="829" cy="412"/>
              </a:xfrm>
              <a:prstGeom prst="ellipse">
                <a:avLst/>
              </a:prstGeom>
              <a:solidFill>
                <a:srgbClr val="FFFF00"/>
              </a:solidFill>
              <a:ln w="9525">
                <a:solidFill>
                  <a:schemeClr val="tx1"/>
                </a:solidFill>
                <a:round/>
                <a:headEnd/>
                <a:tailEnd/>
              </a:ln>
              <a:effectLst/>
            </p:spPr>
            <p:txBody>
              <a:bodyPr wrap="none" anchor="ctr">
                <a:prstTxWarp prst="textNoShape">
                  <a:avLst/>
                </a:prstTxWarp>
              </a:bodyPr>
              <a:lstStyle/>
              <a:p>
                <a:endParaRPr lang="en-US"/>
              </a:p>
            </p:txBody>
          </p:sp>
          <p:sp>
            <p:nvSpPr>
              <p:cNvPr id="29" name="Text Box 60"/>
              <p:cNvSpPr txBox="1">
                <a:spLocks noChangeArrowheads="1"/>
              </p:cNvSpPr>
              <p:nvPr/>
            </p:nvSpPr>
            <p:spPr bwMode="auto">
              <a:xfrm>
                <a:off x="728" y="3023"/>
                <a:ext cx="278" cy="252"/>
              </a:xfrm>
              <a:prstGeom prst="rect">
                <a:avLst/>
              </a:prstGeom>
              <a:noFill/>
              <a:ln w="9525">
                <a:noFill/>
                <a:miter lim="800000"/>
                <a:headEnd/>
                <a:tailEnd/>
              </a:ln>
              <a:effectLst/>
            </p:spPr>
            <p:txBody>
              <a:bodyPr wrap="none">
                <a:prstTxWarp prst="textNoShape">
                  <a:avLst/>
                </a:prstTxWarp>
                <a:spAutoFit/>
              </a:bodyPr>
              <a:lstStyle/>
              <a:p>
                <a:r>
                  <a:rPr lang="en-GB" u="sng" dirty="0"/>
                  <a:t>ID</a:t>
                </a:r>
                <a:endParaRPr lang="en-US" u="sng" dirty="0"/>
              </a:p>
            </p:txBody>
          </p:sp>
          <p:sp>
            <p:nvSpPr>
              <p:cNvPr id="30" name="Text Box 60"/>
              <p:cNvSpPr txBox="1">
                <a:spLocks noChangeArrowheads="1"/>
              </p:cNvSpPr>
              <p:nvPr/>
            </p:nvSpPr>
            <p:spPr bwMode="auto">
              <a:xfrm>
                <a:off x="2971" y="3002"/>
                <a:ext cx="278" cy="252"/>
              </a:xfrm>
              <a:prstGeom prst="rect">
                <a:avLst/>
              </a:prstGeom>
              <a:noFill/>
              <a:ln w="9525">
                <a:noFill/>
                <a:miter lim="800000"/>
                <a:headEnd/>
                <a:tailEnd/>
              </a:ln>
              <a:effectLst/>
            </p:spPr>
            <p:txBody>
              <a:bodyPr wrap="none">
                <a:prstTxWarp prst="textNoShape">
                  <a:avLst/>
                </a:prstTxWarp>
                <a:spAutoFit/>
              </a:bodyPr>
              <a:lstStyle/>
              <a:p>
                <a:r>
                  <a:rPr lang="en-GB" u="sng" dirty="0"/>
                  <a:t>ID</a:t>
                </a:r>
                <a:endParaRPr lang="en-US" u="sng" dirty="0"/>
              </a:p>
            </p:txBody>
          </p:sp>
        </p:grpSp>
        <p:grpSp>
          <p:nvGrpSpPr>
            <p:cNvPr id="9" name="Group 64"/>
            <p:cNvGrpSpPr>
              <a:grpSpLocks/>
            </p:cNvGrpSpPr>
            <p:nvPr/>
          </p:nvGrpSpPr>
          <p:grpSpPr bwMode="auto">
            <a:xfrm>
              <a:off x="3418852" y="4133760"/>
              <a:ext cx="1316037" cy="654050"/>
              <a:chOff x="466" y="2985"/>
              <a:chExt cx="829" cy="412"/>
            </a:xfrm>
          </p:grpSpPr>
          <p:sp>
            <p:nvSpPr>
              <p:cNvPr id="26" name="Oval 65"/>
              <p:cNvSpPr>
                <a:spLocks noChangeArrowheads="1"/>
              </p:cNvSpPr>
              <p:nvPr/>
            </p:nvSpPr>
            <p:spPr bwMode="auto">
              <a:xfrm>
                <a:off x="466" y="2985"/>
                <a:ext cx="829" cy="412"/>
              </a:xfrm>
              <a:prstGeom prst="ellipse">
                <a:avLst/>
              </a:prstGeom>
              <a:solidFill>
                <a:srgbClr val="FFFF00"/>
              </a:solidFill>
              <a:ln w="9525">
                <a:solidFill>
                  <a:schemeClr val="tx1"/>
                </a:solidFill>
                <a:round/>
                <a:headEnd/>
                <a:tailEnd/>
              </a:ln>
              <a:effectLst/>
            </p:spPr>
            <p:txBody>
              <a:bodyPr wrap="none" anchor="ctr">
                <a:prstTxWarp prst="textNoShape">
                  <a:avLst/>
                </a:prstTxWarp>
              </a:bodyPr>
              <a:lstStyle/>
              <a:p>
                <a:endParaRPr lang="en-US"/>
              </a:p>
            </p:txBody>
          </p:sp>
          <p:sp>
            <p:nvSpPr>
              <p:cNvPr id="27" name="Text Box 66"/>
              <p:cNvSpPr txBox="1">
                <a:spLocks noChangeArrowheads="1"/>
              </p:cNvSpPr>
              <p:nvPr/>
            </p:nvSpPr>
            <p:spPr bwMode="auto">
              <a:xfrm>
                <a:off x="749" y="3049"/>
                <a:ext cx="278" cy="252"/>
              </a:xfrm>
              <a:prstGeom prst="rect">
                <a:avLst/>
              </a:prstGeom>
              <a:noFill/>
              <a:ln w="9525">
                <a:noFill/>
                <a:miter lim="800000"/>
                <a:headEnd/>
                <a:tailEnd/>
              </a:ln>
              <a:effectLst/>
            </p:spPr>
            <p:txBody>
              <a:bodyPr wrap="none">
                <a:prstTxWarp prst="textNoShape">
                  <a:avLst/>
                </a:prstTxWarp>
                <a:spAutoFit/>
              </a:bodyPr>
              <a:lstStyle/>
              <a:p>
                <a:r>
                  <a:rPr lang="en-US" dirty="0"/>
                  <a:t>…</a:t>
                </a:r>
              </a:p>
            </p:txBody>
          </p:sp>
        </p:grpSp>
        <p:grpSp>
          <p:nvGrpSpPr>
            <p:cNvPr id="10" name="Group 77"/>
            <p:cNvGrpSpPr>
              <a:grpSpLocks/>
            </p:cNvGrpSpPr>
            <p:nvPr/>
          </p:nvGrpSpPr>
          <p:grpSpPr bwMode="auto">
            <a:xfrm>
              <a:off x="2091702" y="5241600"/>
              <a:ext cx="1563687" cy="339725"/>
              <a:chOff x="3798" y="3236"/>
              <a:chExt cx="985" cy="214"/>
            </a:xfrm>
          </p:grpSpPr>
          <p:sp>
            <p:nvSpPr>
              <p:cNvPr id="24" name="Rectangle 78"/>
              <p:cNvSpPr>
                <a:spLocks noChangeArrowheads="1"/>
              </p:cNvSpPr>
              <p:nvPr/>
            </p:nvSpPr>
            <p:spPr bwMode="auto">
              <a:xfrm>
                <a:off x="3798" y="3236"/>
                <a:ext cx="985" cy="214"/>
              </a:xfrm>
              <a:prstGeom prst="rect">
                <a:avLst/>
              </a:prstGeom>
              <a:solidFill>
                <a:srgbClr val="FFFF00"/>
              </a:solidFill>
              <a:ln w="12700">
                <a:solidFill>
                  <a:srgbClr val="000000"/>
                </a:solidFill>
                <a:miter lim="800000"/>
                <a:headEnd/>
                <a:tailEnd/>
              </a:ln>
            </p:spPr>
            <p:txBody>
              <a:bodyPr>
                <a:prstTxWarp prst="textNoShape">
                  <a:avLst/>
                </a:prstTxWarp>
              </a:bodyPr>
              <a:lstStyle/>
              <a:p>
                <a:endParaRPr lang="en-US"/>
              </a:p>
            </p:txBody>
          </p:sp>
          <p:sp>
            <p:nvSpPr>
              <p:cNvPr id="25" name="Rectangle 79"/>
              <p:cNvSpPr>
                <a:spLocks noChangeArrowheads="1"/>
              </p:cNvSpPr>
              <p:nvPr/>
            </p:nvSpPr>
            <p:spPr bwMode="auto">
              <a:xfrm>
                <a:off x="4029" y="3297"/>
                <a:ext cx="503" cy="116"/>
              </a:xfrm>
              <a:prstGeom prst="rect">
                <a:avLst/>
              </a:prstGeom>
              <a:noFill/>
              <a:ln w="9525">
                <a:noFill/>
                <a:miter lim="800000"/>
                <a:headEnd/>
                <a:tailEnd/>
              </a:ln>
            </p:spPr>
            <p:txBody>
              <a:bodyPr lIns="0" tIns="0" rIns="0" bIns="0">
                <a:prstTxWarp prst="textNoShape">
                  <a:avLst/>
                </a:prstTxWarp>
                <a:spAutoFit/>
              </a:bodyPr>
              <a:lstStyle/>
              <a:p>
                <a:r>
                  <a:rPr lang="en-US" sz="1200" b="1" dirty="0"/>
                  <a:t>Person</a:t>
                </a:r>
              </a:p>
            </p:txBody>
          </p:sp>
        </p:grpSp>
        <p:grpSp>
          <p:nvGrpSpPr>
            <p:cNvPr id="11" name="Group 10"/>
            <p:cNvGrpSpPr/>
            <p:nvPr/>
          </p:nvGrpSpPr>
          <p:grpSpPr>
            <a:xfrm>
              <a:off x="3531036" y="4338547"/>
              <a:ext cx="4845578" cy="1474788"/>
              <a:chOff x="3288772" y="2397125"/>
              <a:chExt cx="4845578" cy="1474788"/>
            </a:xfrm>
          </p:grpSpPr>
          <p:sp>
            <p:nvSpPr>
              <p:cNvPr id="12" name="Rectangle 68"/>
              <p:cNvSpPr>
                <a:spLocks noChangeArrowheads="1"/>
              </p:cNvSpPr>
              <p:nvPr/>
            </p:nvSpPr>
            <p:spPr bwMode="auto">
              <a:xfrm>
                <a:off x="3288772" y="3277047"/>
                <a:ext cx="981075" cy="198438"/>
              </a:xfrm>
              <a:prstGeom prst="rect">
                <a:avLst/>
              </a:prstGeom>
              <a:noFill/>
              <a:ln w="9525">
                <a:noFill/>
                <a:miter lim="800000"/>
                <a:headEnd/>
                <a:tailEnd/>
              </a:ln>
            </p:spPr>
            <p:txBody>
              <a:bodyPr lIns="0" tIns="0" rIns="0" bIns="0">
                <a:prstTxWarp prst="textNoShape">
                  <a:avLst/>
                </a:prstTxWarp>
                <a:spAutoFit/>
              </a:bodyPr>
              <a:lstStyle/>
              <a:p>
                <a:r>
                  <a:rPr lang="en-US" sz="1300" dirty="0">
                    <a:solidFill>
                      <a:srgbClr val="000000"/>
                    </a:solidFill>
                    <a:latin typeface="B Helvetica Bold" charset="0"/>
                  </a:rPr>
                  <a:t>has</a:t>
                </a:r>
                <a:endParaRPr lang="en-US" dirty="0"/>
              </a:p>
            </p:txBody>
          </p:sp>
          <p:sp>
            <p:nvSpPr>
              <p:cNvPr id="13" name="Line 69"/>
              <p:cNvSpPr>
                <a:spLocks noChangeShapeType="1"/>
              </p:cNvSpPr>
              <p:nvPr/>
            </p:nvSpPr>
            <p:spPr bwMode="auto">
              <a:xfrm>
                <a:off x="3413125" y="3494088"/>
                <a:ext cx="1063625" cy="1588"/>
              </a:xfrm>
              <a:prstGeom prst="line">
                <a:avLst/>
              </a:prstGeom>
              <a:noFill/>
              <a:ln w="17463">
                <a:solidFill>
                  <a:srgbClr val="000000"/>
                </a:solidFill>
                <a:round/>
                <a:headEnd/>
                <a:tailEnd/>
              </a:ln>
            </p:spPr>
            <p:txBody>
              <a:bodyPr>
                <a:prstTxWarp prst="textNoShape">
                  <a:avLst/>
                </a:prstTxWarp>
              </a:bodyPr>
              <a:lstStyle/>
              <a:p>
                <a:endParaRPr lang="en-US"/>
              </a:p>
            </p:txBody>
          </p:sp>
          <p:grpSp>
            <p:nvGrpSpPr>
              <p:cNvPr id="14" name="Group 70"/>
              <p:cNvGrpSpPr>
                <a:grpSpLocks/>
              </p:cNvGrpSpPr>
              <p:nvPr/>
            </p:nvGrpSpPr>
            <p:grpSpPr bwMode="auto">
              <a:xfrm>
                <a:off x="5545136" y="3294064"/>
                <a:ext cx="1563687" cy="339725"/>
                <a:chOff x="3785" y="3236"/>
                <a:chExt cx="985" cy="214"/>
              </a:xfrm>
            </p:grpSpPr>
            <p:sp>
              <p:nvSpPr>
                <p:cNvPr id="22" name="Rectangle 71"/>
                <p:cNvSpPr>
                  <a:spLocks noChangeArrowheads="1"/>
                </p:cNvSpPr>
                <p:nvPr/>
              </p:nvSpPr>
              <p:spPr bwMode="auto">
                <a:xfrm>
                  <a:off x="3785" y="3236"/>
                  <a:ext cx="985" cy="214"/>
                </a:xfrm>
                <a:prstGeom prst="rect">
                  <a:avLst/>
                </a:prstGeom>
                <a:solidFill>
                  <a:srgbClr val="FFFF00"/>
                </a:solidFill>
                <a:ln w="12700">
                  <a:solidFill>
                    <a:srgbClr val="000000"/>
                  </a:solidFill>
                  <a:miter lim="800000"/>
                  <a:headEnd/>
                  <a:tailEnd/>
                </a:ln>
              </p:spPr>
              <p:txBody>
                <a:bodyPr>
                  <a:prstTxWarp prst="textNoShape">
                    <a:avLst/>
                  </a:prstTxWarp>
                </a:bodyPr>
                <a:lstStyle/>
                <a:p>
                  <a:endParaRPr lang="en-US"/>
                </a:p>
              </p:txBody>
            </p:sp>
            <p:sp>
              <p:nvSpPr>
                <p:cNvPr id="23" name="Rectangle 72"/>
                <p:cNvSpPr>
                  <a:spLocks noChangeArrowheads="1"/>
                </p:cNvSpPr>
                <p:nvPr/>
              </p:nvSpPr>
              <p:spPr bwMode="auto">
                <a:xfrm>
                  <a:off x="4029" y="3297"/>
                  <a:ext cx="503" cy="116"/>
                </a:xfrm>
                <a:prstGeom prst="rect">
                  <a:avLst/>
                </a:prstGeom>
                <a:noFill/>
                <a:ln w="9525">
                  <a:noFill/>
                  <a:miter lim="800000"/>
                  <a:headEnd/>
                  <a:tailEnd/>
                </a:ln>
              </p:spPr>
              <p:txBody>
                <a:bodyPr lIns="0" tIns="0" rIns="0" bIns="0">
                  <a:prstTxWarp prst="textNoShape">
                    <a:avLst/>
                  </a:prstTxWarp>
                  <a:spAutoFit/>
                </a:bodyPr>
                <a:lstStyle/>
                <a:p>
                  <a:r>
                    <a:rPr lang="en-US" sz="1200" b="1" dirty="0"/>
                    <a:t>Photo</a:t>
                  </a:r>
                </a:p>
              </p:txBody>
            </p:sp>
          </p:grpSp>
          <p:sp>
            <p:nvSpPr>
              <p:cNvPr id="15" name="Line 74"/>
              <p:cNvSpPr>
                <a:spLocks noChangeShapeType="1"/>
              </p:cNvSpPr>
              <p:nvPr/>
            </p:nvSpPr>
            <p:spPr bwMode="auto">
              <a:xfrm>
                <a:off x="4476750" y="3495769"/>
                <a:ext cx="1062037" cy="1588"/>
              </a:xfrm>
              <a:prstGeom prst="line">
                <a:avLst/>
              </a:prstGeom>
              <a:noFill/>
              <a:ln w="17463">
                <a:solidFill>
                  <a:srgbClr val="000000"/>
                </a:solidFill>
                <a:round/>
                <a:headEnd/>
                <a:tailEnd/>
              </a:ln>
            </p:spPr>
            <p:txBody>
              <a:bodyPr>
                <a:prstTxWarp prst="textNoShape">
                  <a:avLst/>
                </a:prstTxWarp>
              </a:bodyPr>
              <a:lstStyle/>
              <a:p>
                <a:endParaRPr lang="en-US"/>
              </a:p>
            </p:txBody>
          </p:sp>
          <p:sp>
            <p:nvSpPr>
              <p:cNvPr id="16" name="Rectangle 80"/>
              <p:cNvSpPr>
                <a:spLocks noChangeArrowheads="1"/>
              </p:cNvSpPr>
              <p:nvPr/>
            </p:nvSpPr>
            <p:spPr bwMode="auto">
              <a:xfrm>
                <a:off x="4083050" y="3567113"/>
                <a:ext cx="1309687" cy="304800"/>
              </a:xfrm>
              <a:prstGeom prst="rect">
                <a:avLst/>
              </a:prstGeom>
              <a:noFill/>
              <a:ln w="9525">
                <a:noFill/>
                <a:miter lim="800000"/>
                <a:headEnd/>
                <a:tailEnd/>
              </a:ln>
            </p:spPr>
            <p:txBody>
              <a:bodyPr lIns="0" tIns="0" rIns="0" bIns="0">
                <a:prstTxWarp prst="textNoShape">
                  <a:avLst/>
                </a:prstTxWarp>
                <a:spAutoFit/>
              </a:bodyPr>
              <a:lstStyle/>
              <a:p>
                <a:endParaRPr lang="en-GB"/>
              </a:p>
            </p:txBody>
          </p:sp>
          <p:grpSp>
            <p:nvGrpSpPr>
              <p:cNvPr id="17" name="Group 82"/>
              <p:cNvGrpSpPr>
                <a:grpSpLocks/>
              </p:cNvGrpSpPr>
              <p:nvPr/>
            </p:nvGrpSpPr>
            <p:grpSpPr bwMode="auto">
              <a:xfrm>
                <a:off x="6818313" y="2397125"/>
                <a:ext cx="1316037" cy="654050"/>
                <a:chOff x="466" y="2932"/>
                <a:chExt cx="829" cy="412"/>
              </a:xfrm>
            </p:grpSpPr>
            <p:sp>
              <p:nvSpPr>
                <p:cNvPr id="20" name="Oval 83"/>
                <p:cNvSpPr>
                  <a:spLocks noChangeArrowheads="1"/>
                </p:cNvSpPr>
                <p:nvPr/>
              </p:nvSpPr>
              <p:spPr bwMode="auto">
                <a:xfrm>
                  <a:off x="466" y="2932"/>
                  <a:ext cx="829" cy="412"/>
                </a:xfrm>
                <a:prstGeom prst="ellipse">
                  <a:avLst/>
                </a:prstGeom>
                <a:solidFill>
                  <a:srgbClr val="FFFF00"/>
                </a:solidFill>
                <a:ln w="9525">
                  <a:solidFill>
                    <a:schemeClr val="tx1"/>
                  </a:solidFill>
                  <a:round/>
                  <a:headEnd/>
                  <a:tailEnd/>
                </a:ln>
                <a:effectLst/>
              </p:spPr>
              <p:txBody>
                <a:bodyPr wrap="none" anchor="ctr">
                  <a:prstTxWarp prst="textNoShape">
                    <a:avLst/>
                  </a:prstTxWarp>
                </a:bodyPr>
                <a:lstStyle/>
                <a:p>
                  <a:endParaRPr lang="en-US"/>
                </a:p>
              </p:txBody>
            </p:sp>
            <p:sp>
              <p:nvSpPr>
                <p:cNvPr id="21" name="Text Box 84"/>
                <p:cNvSpPr txBox="1">
                  <a:spLocks noChangeArrowheads="1"/>
                </p:cNvSpPr>
                <p:nvPr/>
              </p:nvSpPr>
              <p:spPr bwMode="auto">
                <a:xfrm>
                  <a:off x="610" y="3003"/>
                  <a:ext cx="557" cy="252"/>
                </a:xfrm>
                <a:prstGeom prst="rect">
                  <a:avLst/>
                </a:prstGeom>
                <a:noFill/>
                <a:ln w="9525">
                  <a:noFill/>
                  <a:miter lim="800000"/>
                  <a:headEnd/>
                  <a:tailEnd/>
                </a:ln>
                <a:effectLst/>
              </p:spPr>
              <p:txBody>
                <a:bodyPr wrap="none">
                  <a:prstTxWarp prst="textNoShape">
                    <a:avLst/>
                  </a:prstTxWarp>
                  <a:spAutoFit/>
                </a:bodyPr>
                <a:lstStyle/>
                <a:p>
                  <a:r>
                    <a:rPr lang="en-US" dirty="0"/>
                    <a:t>image</a:t>
                  </a:r>
                </a:p>
              </p:txBody>
            </p:sp>
          </p:grpSp>
          <p:sp>
            <p:nvSpPr>
              <p:cNvPr id="18" name="Line 88"/>
              <p:cNvSpPr>
                <a:spLocks noChangeShapeType="1"/>
              </p:cNvSpPr>
              <p:nvPr/>
            </p:nvSpPr>
            <p:spPr bwMode="auto">
              <a:xfrm flipV="1">
                <a:off x="6729413" y="3011488"/>
                <a:ext cx="341312" cy="255588"/>
              </a:xfrm>
              <a:prstGeom prst="line">
                <a:avLst/>
              </a:prstGeom>
              <a:noFill/>
              <a:ln w="12700">
                <a:solidFill>
                  <a:srgbClr val="000000"/>
                </a:solidFill>
                <a:round/>
                <a:headEnd/>
                <a:tailEnd/>
              </a:ln>
              <a:effectLst/>
            </p:spPr>
            <p:txBody>
              <a:bodyPr wrap="none" anchor="ctr">
                <a:prstTxWarp prst="textNoShape">
                  <a:avLst/>
                </a:prstTxWarp>
              </a:bodyPr>
              <a:lstStyle/>
              <a:p>
                <a:endParaRPr lang="en-US"/>
              </a:p>
            </p:txBody>
          </p:sp>
          <p:sp>
            <p:nvSpPr>
              <p:cNvPr id="19" name="Line 88"/>
              <p:cNvSpPr>
                <a:spLocks noChangeShapeType="1"/>
              </p:cNvSpPr>
              <p:nvPr/>
            </p:nvSpPr>
            <p:spPr bwMode="auto">
              <a:xfrm flipH="1" flipV="1">
                <a:off x="5782221" y="3017521"/>
                <a:ext cx="208208" cy="255588"/>
              </a:xfrm>
              <a:prstGeom prst="line">
                <a:avLst/>
              </a:prstGeom>
              <a:noFill/>
              <a:ln w="12700">
                <a:solidFill>
                  <a:srgbClr val="000000"/>
                </a:solidFill>
                <a:round/>
                <a:headEnd/>
                <a:tailEnd/>
              </a:ln>
              <a:effectLst/>
            </p:spPr>
            <p:txBody>
              <a:bodyPr wrap="none" anchor="ctr">
                <a:prstTxWarp prst="textNoShape">
                  <a:avLst/>
                </a:prstTxWarp>
              </a:bodyPr>
              <a:lstStyle/>
              <a:p>
                <a:endParaRPr lang="en-US"/>
              </a:p>
            </p:txBody>
          </p:sp>
        </p:grpSp>
      </p:grpSp>
      <p:grpSp>
        <p:nvGrpSpPr>
          <p:cNvPr id="31" name="Group 30"/>
          <p:cNvGrpSpPr/>
          <p:nvPr/>
        </p:nvGrpSpPr>
        <p:grpSpPr>
          <a:xfrm>
            <a:off x="687225" y="4367779"/>
            <a:ext cx="2811222" cy="2360613"/>
            <a:chOff x="5527986" y="3953207"/>
            <a:chExt cx="2811222" cy="2360613"/>
          </a:xfrm>
        </p:grpSpPr>
        <p:sp>
          <p:nvSpPr>
            <p:cNvPr id="32" name="Line 47"/>
            <p:cNvSpPr>
              <a:spLocks noChangeShapeType="1"/>
            </p:cNvSpPr>
            <p:nvPr/>
          </p:nvSpPr>
          <p:spPr bwMode="auto">
            <a:xfrm flipV="1">
              <a:off x="6762247" y="4579183"/>
              <a:ext cx="257703" cy="487363"/>
            </a:xfrm>
            <a:prstGeom prst="line">
              <a:avLst/>
            </a:prstGeom>
            <a:noFill/>
            <a:ln w="9525">
              <a:solidFill>
                <a:schemeClr val="tx1"/>
              </a:solidFill>
              <a:round/>
              <a:headEnd/>
              <a:tailEnd/>
            </a:ln>
            <a:effectLst/>
          </p:spPr>
          <p:txBody>
            <a:bodyPr anchor="ctr">
              <a:prstTxWarp prst="textNoShape">
                <a:avLst/>
              </a:prstTxWarp>
            </a:bodyPr>
            <a:lstStyle/>
            <a:p>
              <a:endParaRPr lang="en-US"/>
            </a:p>
          </p:txBody>
        </p:sp>
        <p:sp>
          <p:nvSpPr>
            <p:cNvPr id="33" name="Line 49"/>
            <p:cNvSpPr>
              <a:spLocks noChangeShapeType="1"/>
            </p:cNvSpPr>
            <p:nvPr/>
          </p:nvSpPr>
          <p:spPr bwMode="auto">
            <a:xfrm>
              <a:off x="6098775" y="4852140"/>
              <a:ext cx="264484" cy="207963"/>
            </a:xfrm>
            <a:prstGeom prst="line">
              <a:avLst/>
            </a:prstGeom>
            <a:noFill/>
            <a:ln w="12700">
              <a:solidFill>
                <a:srgbClr val="000000"/>
              </a:solidFill>
              <a:round/>
              <a:headEnd/>
              <a:tailEnd/>
            </a:ln>
            <a:effectLst/>
          </p:spPr>
          <p:txBody>
            <a:bodyPr wrap="none" anchor="ctr">
              <a:prstTxWarp prst="textNoShape">
                <a:avLst/>
              </a:prstTxWarp>
            </a:bodyPr>
            <a:lstStyle/>
            <a:p>
              <a:endParaRPr lang="en-US"/>
            </a:p>
          </p:txBody>
        </p:sp>
        <p:grpSp>
          <p:nvGrpSpPr>
            <p:cNvPr id="34" name="Group 58"/>
            <p:cNvGrpSpPr>
              <a:grpSpLocks/>
            </p:cNvGrpSpPr>
            <p:nvPr/>
          </p:nvGrpSpPr>
          <p:grpSpPr bwMode="auto">
            <a:xfrm>
              <a:off x="5527986" y="4193328"/>
              <a:ext cx="936997" cy="654050"/>
              <a:chOff x="446" y="2952"/>
              <a:chExt cx="829" cy="412"/>
            </a:xfrm>
          </p:grpSpPr>
          <p:sp>
            <p:nvSpPr>
              <p:cNvPr id="46" name="Oval 59"/>
              <p:cNvSpPr>
                <a:spLocks noChangeArrowheads="1"/>
              </p:cNvSpPr>
              <p:nvPr/>
            </p:nvSpPr>
            <p:spPr bwMode="auto">
              <a:xfrm>
                <a:off x="446" y="2952"/>
                <a:ext cx="829" cy="412"/>
              </a:xfrm>
              <a:prstGeom prst="ellipse">
                <a:avLst/>
              </a:prstGeom>
              <a:solidFill>
                <a:srgbClr val="FFFF00"/>
              </a:solidFill>
              <a:ln w="9525">
                <a:solidFill>
                  <a:schemeClr val="tx1"/>
                </a:solidFill>
                <a:round/>
                <a:headEnd/>
                <a:tailEnd/>
              </a:ln>
              <a:effectLst/>
            </p:spPr>
            <p:txBody>
              <a:bodyPr wrap="none" anchor="ctr">
                <a:prstTxWarp prst="textNoShape">
                  <a:avLst/>
                </a:prstTxWarp>
              </a:bodyPr>
              <a:lstStyle/>
              <a:p>
                <a:endParaRPr lang="en-US"/>
              </a:p>
            </p:txBody>
          </p:sp>
          <p:sp>
            <p:nvSpPr>
              <p:cNvPr id="47" name="Text Box 60"/>
              <p:cNvSpPr txBox="1">
                <a:spLocks noChangeArrowheads="1"/>
              </p:cNvSpPr>
              <p:nvPr/>
            </p:nvSpPr>
            <p:spPr bwMode="auto">
              <a:xfrm>
                <a:off x="728" y="3023"/>
                <a:ext cx="278" cy="252"/>
              </a:xfrm>
              <a:prstGeom prst="rect">
                <a:avLst/>
              </a:prstGeom>
              <a:noFill/>
              <a:ln w="9525">
                <a:noFill/>
                <a:miter lim="800000"/>
                <a:headEnd/>
                <a:tailEnd/>
              </a:ln>
              <a:effectLst/>
            </p:spPr>
            <p:txBody>
              <a:bodyPr wrap="none">
                <a:prstTxWarp prst="textNoShape">
                  <a:avLst/>
                </a:prstTxWarp>
                <a:spAutoFit/>
              </a:bodyPr>
              <a:lstStyle/>
              <a:p>
                <a:r>
                  <a:rPr lang="en-GB" u="sng" dirty="0"/>
                  <a:t>ID</a:t>
                </a:r>
                <a:endParaRPr lang="en-US" u="sng" dirty="0"/>
              </a:p>
            </p:txBody>
          </p:sp>
        </p:grpSp>
        <p:grpSp>
          <p:nvGrpSpPr>
            <p:cNvPr id="35" name="Group 64"/>
            <p:cNvGrpSpPr>
              <a:grpSpLocks/>
            </p:cNvGrpSpPr>
            <p:nvPr/>
          </p:nvGrpSpPr>
          <p:grpSpPr bwMode="auto">
            <a:xfrm>
              <a:off x="5527986" y="3953207"/>
              <a:ext cx="2155433" cy="2360613"/>
              <a:chOff x="-612" y="2985"/>
              <a:chExt cx="1907" cy="1487"/>
            </a:xfrm>
          </p:grpSpPr>
          <p:sp>
            <p:nvSpPr>
              <p:cNvPr id="43" name="Oval 65"/>
              <p:cNvSpPr>
                <a:spLocks noChangeArrowheads="1"/>
              </p:cNvSpPr>
              <p:nvPr/>
            </p:nvSpPr>
            <p:spPr bwMode="auto">
              <a:xfrm>
                <a:off x="466" y="2985"/>
                <a:ext cx="829" cy="412"/>
              </a:xfrm>
              <a:prstGeom prst="ellipse">
                <a:avLst/>
              </a:prstGeom>
              <a:solidFill>
                <a:srgbClr val="FFFF00"/>
              </a:solidFill>
              <a:ln w="9525">
                <a:solidFill>
                  <a:schemeClr val="tx1"/>
                </a:solidFill>
                <a:round/>
                <a:headEnd/>
                <a:tailEnd/>
              </a:ln>
              <a:effectLst/>
            </p:spPr>
            <p:txBody>
              <a:bodyPr wrap="none" anchor="ctr">
                <a:prstTxWarp prst="textNoShape">
                  <a:avLst/>
                </a:prstTxWarp>
              </a:bodyPr>
              <a:lstStyle/>
              <a:p>
                <a:endParaRPr lang="en-US"/>
              </a:p>
            </p:txBody>
          </p:sp>
          <p:sp>
            <p:nvSpPr>
              <p:cNvPr id="44" name="Text Box 66"/>
              <p:cNvSpPr txBox="1">
                <a:spLocks noChangeArrowheads="1"/>
              </p:cNvSpPr>
              <p:nvPr/>
            </p:nvSpPr>
            <p:spPr bwMode="auto">
              <a:xfrm>
                <a:off x="749" y="3049"/>
                <a:ext cx="278" cy="252"/>
              </a:xfrm>
              <a:prstGeom prst="rect">
                <a:avLst/>
              </a:prstGeom>
              <a:noFill/>
              <a:ln w="9525">
                <a:noFill/>
                <a:miter lim="800000"/>
                <a:headEnd/>
                <a:tailEnd/>
              </a:ln>
              <a:effectLst/>
            </p:spPr>
            <p:txBody>
              <a:bodyPr wrap="none">
                <a:prstTxWarp prst="textNoShape">
                  <a:avLst/>
                </a:prstTxWarp>
                <a:spAutoFit/>
              </a:bodyPr>
              <a:lstStyle/>
              <a:p>
                <a:r>
                  <a:rPr lang="en-US" dirty="0"/>
                  <a:t>…</a:t>
                </a:r>
              </a:p>
            </p:txBody>
          </p:sp>
          <p:sp>
            <p:nvSpPr>
              <p:cNvPr id="45" name="Oval 65"/>
              <p:cNvSpPr>
                <a:spLocks noChangeArrowheads="1"/>
              </p:cNvSpPr>
              <p:nvPr/>
            </p:nvSpPr>
            <p:spPr bwMode="auto">
              <a:xfrm>
                <a:off x="-612" y="4060"/>
                <a:ext cx="829" cy="412"/>
              </a:xfrm>
              <a:prstGeom prst="ellipse">
                <a:avLst/>
              </a:prstGeom>
              <a:solidFill>
                <a:srgbClr val="FFFF00"/>
              </a:solidFill>
              <a:ln w="9525">
                <a:solidFill>
                  <a:schemeClr val="tx1"/>
                </a:solidFill>
                <a:round/>
                <a:headEnd/>
                <a:tailEnd/>
              </a:ln>
              <a:effectLst/>
            </p:spPr>
            <p:txBody>
              <a:bodyPr wrap="none" anchor="ctr">
                <a:prstTxWarp prst="textNoShape">
                  <a:avLst/>
                </a:prstTxWarp>
              </a:bodyPr>
              <a:lstStyle/>
              <a:p>
                <a:endParaRPr lang="en-US"/>
              </a:p>
            </p:txBody>
          </p:sp>
        </p:grpSp>
        <p:grpSp>
          <p:nvGrpSpPr>
            <p:cNvPr id="36" name="Group 77"/>
            <p:cNvGrpSpPr>
              <a:grpSpLocks/>
            </p:cNvGrpSpPr>
            <p:nvPr/>
          </p:nvGrpSpPr>
          <p:grpSpPr bwMode="auto">
            <a:xfrm>
              <a:off x="5816436" y="5036676"/>
              <a:ext cx="1113320" cy="339725"/>
              <a:chOff x="3798" y="3236"/>
              <a:chExt cx="985" cy="214"/>
            </a:xfrm>
          </p:grpSpPr>
          <p:sp>
            <p:nvSpPr>
              <p:cNvPr id="41" name="Rectangle 78"/>
              <p:cNvSpPr>
                <a:spLocks noChangeArrowheads="1"/>
              </p:cNvSpPr>
              <p:nvPr/>
            </p:nvSpPr>
            <p:spPr bwMode="auto">
              <a:xfrm>
                <a:off x="3798" y="3236"/>
                <a:ext cx="985" cy="214"/>
              </a:xfrm>
              <a:prstGeom prst="rect">
                <a:avLst/>
              </a:prstGeom>
              <a:solidFill>
                <a:srgbClr val="FFFF00"/>
              </a:solidFill>
              <a:ln w="12700">
                <a:solidFill>
                  <a:srgbClr val="000000"/>
                </a:solidFill>
                <a:miter lim="800000"/>
                <a:headEnd/>
                <a:tailEnd/>
              </a:ln>
            </p:spPr>
            <p:txBody>
              <a:bodyPr>
                <a:prstTxWarp prst="textNoShape">
                  <a:avLst/>
                </a:prstTxWarp>
              </a:bodyPr>
              <a:lstStyle/>
              <a:p>
                <a:endParaRPr lang="en-US"/>
              </a:p>
            </p:txBody>
          </p:sp>
          <p:sp>
            <p:nvSpPr>
              <p:cNvPr id="42" name="Rectangle 79"/>
              <p:cNvSpPr>
                <a:spLocks noChangeArrowheads="1"/>
              </p:cNvSpPr>
              <p:nvPr/>
            </p:nvSpPr>
            <p:spPr bwMode="auto">
              <a:xfrm>
                <a:off x="4029" y="3297"/>
                <a:ext cx="503" cy="116"/>
              </a:xfrm>
              <a:prstGeom prst="rect">
                <a:avLst/>
              </a:prstGeom>
              <a:noFill/>
              <a:ln w="9525">
                <a:noFill/>
                <a:miter lim="800000"/>
                <a:headEnd/>
                <a:tailEnd/>
              </a:ln>
            </p:spPr>
            <p:txBody>
              <a:bodyPr lIns="0" tIns="0" rIns="0" bIns="0">
                <a:prstTxWarp prst="textNoShape">
                  <a:avLst/>
                </a:prstTxWarp>
                <a:spAutoFit/>
              </a:bodyPr>
              <a:lstStyle/>
              <a:p>
                <a:r>
                  <a:rPr lang="en-US" sz="1200" b="1" dirty="0"/>
                  <a:t>Person</a:t>
                </a:r>
              </a:p>
            </p:txBody>
          </p:sp>
        </p:grpSp>
        <p:grpSp>
          <p:nvGrpSpPr>
            <p:cNvPr id="37" name="Group 36"/>
            <p:cNvGrpSpPr/>
            <p:nvPr/>
          </p:nvGrpSpPr>
          <p:grpSpPr>
            <a:xfrm>
              <a:off x="5727144" y="5303611"/>
              <a:ext cx="2612064" cy="798514"/>
              <a:chOff x="1724025" y="3567113"/>
              <a:chExt cx="3668712" cy="798514"/>
            </a:xfrm>
          </p:grpSpPr>
          <p:sp>
            <p:nvSpPr>
              <p:cNvPr id="38" name="Rectangle 72"/>
              <p:cNvSpPr>
                <a:spLocks noChangeArrowheads="1"/>
              </p:cNvSpPr>
              <p:nvPr/>
            </p:nvSpPr>
            <p:spPr bwMode="auto">
              <a:xfrm>
                <a:off x="1724025" y="4181477"/>
                <a:ext cx="798512" cy="184150"/>
              </a:xfrm>
              <a:prstGeom prst="rect">
                <a:avLst/>
              </a:prstGeom>
              <a:noFill/>
              <a:ln w="9525">
                <a:noFill/>
                <a:miter lim="800000"/>
                <a:headEnd/>
                <a:tailEnd/>
              </a:ln>
            </p:spPr>
            <p:txBody>
              <a:bodyPr lIns="0" tIns="0" rIns="0" bIns="0">
                <a:prstTxWarp prst="textNoShape">
                  <a:avLst/>
                </a:prstTxWarp>
                <a:spAutoFit/>
              </a:bodyPr>
              <a:lstStyle/>
              <a:p>
                <a:r>
                  <a:rPr lang="en-US" sz="1200" b="1" dirty="0"/>
                  <a:t>Photo</a:t>
                </a:r>
              </a:p>
            </p:txBody>
          </p:sp>
          <p:sp>
            <p:nvSpPr>
              <p:cNvPr id="39" name="Rectangle 80"/>
              <p:cNvSpPr>
                <a:spLocks noChangeArrowheads="1"/>
              </p:cNvSpPr>
              <p:nvPr/>
            </p:nvSpPr>
            <p:spPr bwMode="auto">
              <a:xfrm>
                <a:off x="4083050" y="3567113"/>
                <a:ext cx="1309687" cy="304800"/>
              </a:xfrm>
              <a:prstGeom prst="rect">
                <a:avLst/>
              </a:prstGeom>
              <a:noFill/>
              <a:ln w="9525">
                <a:noFill/>
                <a:miter lim="800000"/>
                <a:headEnd/>
                <a:tailEnd/>
              </a:ln>
            </p:spPr>
            <p:txBody>
              <a:bodyPr lIns="0" tIns="0" rIns="0" bIns="0">
                <a:prstTxWarp prst="textNoShape">
                  <a:avLst/>
                </a:prstTxWarp>
                <a:spAutoFit/>
              </a:bodyPr>
              <a:lstStyle/>
              <a:p>
                <a:endParaRPr lang="en-GB"/>
              </a:p>
            </p:txBody>
          </p:sp>
          <p:sp>
            <p:nvSpPr>
              <p:cNvPr id="40" name="Line 88"/>
              <p:cNvSpPr>
                <a:spLocks noChangeShapeType="1"/>
              </p:cNvSpPr>
              <p:nvPr/>
            </p:nvSpPr>
            <p:spPr bwMode="auto">
              <a:xfrm flipV="1">
                <a:off x="2301403" y="3635376"/>
                <a:ext cx="341312" cy="255588"/>
              </a:xfrm>
              <a:prstGeom prst="line">
                <a:avLst/>
              </a:prstGeom>
              <a:noFill/>
              <a:ln w="12700">
                <a:solidFill>
                  <a:srgbClr val="000000"/>
                </a:solidFill>
                <a:round/>
                <a:headEnd/>
                <a:tailEnd/>
              </a:ln>
              <a:effectLst/>
            </p:spPr>
            <p:txBody>
              <a:bodyPr wrap="none" anchor="ctr">
                <a:prstTxWarp prst="textNoShape">
                  <a:avLst/>
                </a:prstTxWarp>
              </a:bodyPr>
              <a:lstStyle/>
              <a:p>
                <a:endParaRPr lang="en-US"/>
              </a:p>
            </p:txBody>
          </p:sp>
        </p:grpSp>
      </p:grpSp>
      <p:cxnSp>
        <p:nvCxnSpPr>
          <p:cNvPr id="48" name="Straight Connector 47"/>
          <p:cNvCxnSpPr/>
          <p:nvPr/>
        </p:nvCxnSpPr>
        <p:spPr bwMode="auto">
          <a:xfrm>
            <a:off x="3281585" y="4377304"/>
            <a:ext cx="17092" cy="2356782"/>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9" name="Straight Connector 48"/>
          <p:cNvCxnSpPr/>
          <p:nvPr/>
        </p:nvCxnSpPr>
        <p:spPr bwMode="auto">
          <a:xfrm>
            <a:off x="299103" y="4230168"/>
            <a:ext cx="8673981"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685800" y="-139700"/>
            <a:ext cx="7848600" cy="1066800"/>
          </a:xfrm>
        </p:spPr>
        <p:txBody>
          <a:bodyPr/>
          <a:lstStyle/>
          <a:p>
            <a:r>
              <a:rPr lang="en-US" dirty="0"/>
              <a:t>Single instance entities</a:t>
            </a:r>
          </a:p>
        </p:txBody>
      </p:sp>
      <p:sp>
        <p:nvSpPr>
          <p:cNvPr id="23555" name="Rectangle 3"/>
          <p:cNvSpPr>
            <a:spLocks noGrp="1" noChangeArrowheads="1"/>
          </p:cNvSpPr>
          <p:nvPr>
            <p:ph idx="1"/>
          </p:nvPr>
        </p:nvSpPr>
        <p:spPr>
          <a:xfrm>
            <a:off x="419100" y="800100"/>
            <a:ext cx="8724900" cy="3581400"/>
          </a:xfrm>
        </p:spPr>
        <p:txBody>
          <a:bodyPr/>
          <a:lstStyle/>
          <a:p>
            <a:r>
              <a:rPr lang="en-US" dirty="0"/>
              <a:t>Some entities by their nature can only ever</a:t>
            </a:r>
            <a:r>
              <a:rPr lang="en-GB" dirty="0"/>
              <a:t> </a:t>
            </a:r>
            <a:r>
              <a:rPr lang="en-US" dirty="0"/>
              <a:t>have one instance.</a:t>
            </a:r>
          </a:p>
          <a:p>
            <a:pPr lvl="1"/>
            <a:r>
              <a:rPr lang="en-US" dirty="0"/>
              <a:t>e.g. </a:t>
            </a:r>
            <a:r>
              <a:rPr lang="en-GB" dirty="0"/>
              <a:t>The </a:t>
            </a:r>
            <a:r>
              <a:rPr lang="en-US" dirty="0"/>
              <a:t>Company, The Government, The Car Pool</a:t>
            </a:r>
          </a:p>
          <a:p>
            <a:r>
              <a:rPr lang="en-US" dirty="0"/>
              <a:t>Other entities may have all instances</a:t>
            </a:r>
            <a:r>
              <a:rPr lang="en-GB" dirty="0"/>
              <a:t> </a:t>
            </a:r>
            <a:r>
              <a:rPr lang="en-US" dirty="0"/>
              <a:t>considered to be identical with no need to distinguish between them.</a:t>
            </a:r>
          </a:p>
          <a:p>
            <a:pPr lvl="1"/>
            <a:r>
              <a:rPr lang="en-US" dirty="0"/>
              <a:t>e.g. Member of Public,</a:t>
            </a:r>
            <a:r>
              <a:rPr lang="en-GB" dirty="0"/>
              <a:t> </a:t>
            </a:r>
            <a:r>
              <a:rPr lang="en-US" dirty="0"/>
              <a:t>Train</a:t>
            </a:r>
          </a:p>
          <a:p>
            <a:r>
              <a:rPr lang="en-US" dirty="0"/>
              <a:t>We ignore these!</a:t>
            </a:r>
          </a:p>
          <a:p>
            <a:pPr lvl="1"/>
            <a:r>
              <a:rPr lang="en-US" dirty="0"/>
              <a:t>These do not qualify as proper entities.</a:t>
            </a:r>
          </a:p>
          <a:p>
            <a:pPr lvl="1"/>
            <a:r>
              <a:rPr lang="en-US" dirty="0"/>
              <a:t>They should not appear in an entity relationship diagram.</a:t>
            </a:r>
          </a:p>
          <a:p>
            <a:pPr lvl="1"/>
            <a:r>
              <a:rPr lang="en-US" dirty="0"/>
              <a:t>They will not appear in any data table.</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685800" y="50800"/>
            <a:ext cx="7848600" cy="1066800"/>
          </a:xfrm>
        </p:spPr>
        <p:txBody>
          <a:bodyPr/>
          <a:lstStyle/>
          <a:p>
            <a:r>
              <a:rPr lang="en-US" dirty="0"/>
              <a:t>Entity relationship</a:t>
            </a:r>
            <a:r>
              <a:rPr lang="en-GB" dirty="0"/>
              <a:t> </a:t>
            </a:r>
            <a:r>
              <a:rPr lang="en-US" dirty="0"/>
              <a:t>diagram</a:t>
            </a:r>
            <a:r>
              <a:rPr lang="en-GB" dirty="0"/>
              <a:t> </a:t>
            </a:r>
            <a:r>
              <a:rPr lang="en-US" dirty="0"/>
              <a:t>example</a:t>
            </a:r>
          </a:p>
        </p:txBody>
      </p:sp>
      <p:sp>
        <p:nvSpPr>
          <p:cNvPr id="57348" name="AutoShape 4"/>
          <p:cNvSpPr>
            <a:spLocks noChangeAspect="1" noChangeArrowheads="1" noTextEdit="1"/>
          </p:cNvSpPr>
          <p:nvPr/>
        </p:nvSpPr>
        <p:spPr bwMode="auto">
          <a:xfrm>
            <a:off x="914400" y="1314450"/>
            <a:ext cx="7315200" cy="5038725"/>
          </a:xfrm>
          <a:prstGeom prst="rect">
            <a:avLst/>
          </a:prstGeom>
          <a:noFill/>
          <a:ln w="9525">
            <a:noFill/>
            <a:miter lim="800000"/>
            <a:headEnd/>
            <a:tailEnd/>
          </a:ln>
        </p:spPr>
        <p:txBody>
          <a:bodyPr>
            <a:prstTxWarp prst="textNoShape">
              <a:avLst/>
            </a:prstTxWarp>
          </a:bodyPr>
          <a:lstStyle/>
          <a:p>
            <a:endParaRPr lang="en-US"/>
          </a:p>
        </p:txBody>
      </p:sp>
      <p:sp>
        <p:nvSpPr>
          <p:cNvPr id="57349" name="Rectangle 5"/>
          <p:cNvSpPr>
            <a:spLocks noChangeArrowheads="1"/>
          </p:cNvSpPr>
          <p:nvPr/>
        </p:nvSpPr>
        <p:spPr bwMode="auto">
          <a:xfrm>
            <a:off x="6396038" y="1322388"/>
            <a:ext cx="1825625" cy="496887"/>
          </a:xfrm>
          <a:prstGeom prst="rect">
            <a:avLst/>
          </a:prstGeom>
          <a:solidFill>
            <a:srgbClr val="FFFF00"/>
          </a:solidFill>
          <a:ln w="17526">
            <a:solidFill>
              <a:srgbClr val="000000"/>
            </a:solidFill>
            <a:miter lim="800000"/>
            <a:headEnd/>
            <a:tailEnd/>
          </a:ln>
        </p:spPr>
        <p:txBody>
          <a:bodyPr>
            <a:prstTxWarp prst="textNoShape">
              <a:avLst/>
            </a:prstTxWarp>
          </a:bodyPr>
          <a:lstStyle/>
          <a:p>
            <a:endParaRPr lang="en-US"/>
          </a:p>
        </p:txBody>
      </p:sp>
      <p:sp>
        <p:nvSpPr>
          <p:cNvPr id="57350" name="Rectangle 6"/>
          <p:cNvSpPr>
            <a:spLocks noChangeArrowheads="1"/>
          </p:cNvSpPr>
          <p:nvPr/>
        </p:nvSpPr>
        <p:spPr bwMode="auto">
          <a:xfrm>
            <a:off x="922338" y="1322388"/>
            <a:ext cx="1825625" cy="496887"/>
          </a:xfrm>
          <a:prstGeom prst="rect">
            <a:avLst/>
          </a:prstGeom>
          <a:solidFill>
            <a:srgbClr val="FFFF00"/>
          </a:solidFill>
          <a:ln w="17526">
            <a:solidFill>
              <a:srgbClr val="000000"/>
            </a:solidFill>
            <a:miter lim="800000"/>
            <a:headEnd/>
            <a:tailEnd/>
          </a:ln>
        </p:spPr>
        <p:txBody>
          <a:bodyPr>
            <a:prstTxWarp prst="textNoShape">
              <a:avLst/>
            </a:prstTxWarp>
          </a:bodyPr>
          <a:lstStyle/>
          <a:p>
            <a:endParaRPr lang="en-US"/>
          </a:p>
        </p:txBody>
      </p:sp>
      <p:sp>
        <p:nvSpPr>
          <p:cNvPr id="57351" name="Rectangle 7"/>
          <p:cNvSpPr>
            <a:spLocks noChangeArrowheads="1"/>
          </p:cNvSpPr>
          <p:nvPr/>
        </p:nvSpPr>
        <p:spPr bwMode="auto">
          <a:xfrm>
            <a:off x="922338" y="4005263"/>
            <a:ext cx="1825625" cy="495300"/>
          </a:xfrm>
          <a:prstGeom prst="rect">
            <a:avLst/>
          </a:prstGeom>
          <a:solidFill>
            <a:srgbClr val="FFFF00"/>
          </a:solidFill>
          <a:ln w="17526">
            <a:solidFill>
              <a:srgbClr val="000000"/>
            </a:solidFill>
            <a:miter lim="800000"/>
            <a:headEnd/>
            <a:tailEnd/>
          </a:ln>
        </p:spPr>
        <p:txBody>
          <a:bodyPr>
            <a:prstTxWarp prst="textNoShape">
              <a:avLst/>
            </a:prstTxWarp>
          </a:bodyPr>
          <a:lstStyle/>
          <a:p>
            <a:endParaRPr lang="en-US"/>
          </a:p>
        </p:txBody>
      </p:sp>
      <p:sp>
        <p:nvSpPr>
          <p:cNvPr id="57352" name="Line 8"/>
          <p:cNvSpPr>
            <a:spLocks noChangeShapeType="1"/>
          </p:cNvSpPr>
          <p:nvPr/>
        </p:nvSpPr>
        <p:spPr bwMode="auto">
          <a:xfrm>
            <a:off x="1827213" y="3241675"/>
            <a:ext cx="1587" cy="755650"/>
          </a:xfrm>
          <a:prstGeom prst="line">
            <a:avLst/>
          </a:prstGeom>
          <a:noFill/>
          <a:ln w="17463">
            <a:solidFill>
              <a:srgbClr val="000000"/>
            </a:solidFill>
            <a:round/>
            <a:headEnd/>
            <a:tailEnd/>
          </a:ln>
        </p:spPr>
        <p:txBody>
          <a:bodyPr>
            <a:prstTxWarp prst="textNoShape">
              <a:avLst/>
            </a:prstTxWarp>
          </a:bodyPr>
          <a:lstStyle/>
          <a:p>
            <a:endParaRPr lang="en-US"/>
          </a:p>
        </p:txBody>
      </p:sp>
      <p:sp>
        <p:nvSpPr>
          <p:cNvPr id="57353" name="Line 9"/>
          <p:cNvSpPr>
            <a:spLocks noChangeShapeType="1"/>
          </p:cNvSpPr>
          <p:nvPr/>
        </p:nvSpPr>
        <p:spPr bwMode="auto">
          <a:xfrm>
            <a:off x="1827213" y="1817688"/>
            <a:ext cx="1587" cy="1508125"/>
          </a:xfrm>
          <a:prstGeom prst="line">
            <a:avLst/>
          </a:prstGeom>
          <a:noFill/>
          <a:ln w="17463">
            <a:solidFill>
              <a:srgbClr val="000000"/>
            </a:solidFill>
            <a:round/>
            <a:headEnd/>
            <a:tailEnd/>
          </a:ln>
        </p:spPr>
        <p:txBody>
          <a:bodyPr>
            <a:prstTxWarp prst="textNoShape">
              <a:avLst/>
            </a:prstTxWarp>
          </a:bodyPr>
          <a:lstStyle/>
          <a:p>
            <a:endParaRPr lang="en-US"/>
          </a:p>
        </p:txBody>
      </p:sp>
      <p:sp>
        <p:nvSpPr>
          <p:cNvPr id="57354" name="Line 10"/>
          <p:cNvSpPr>
            <a:spLocks noChangeShapeType="1"/>
          </p:cNvSpPr>
          <p:nvPr/>
        </p:nvSpPr>
        <p:spPr bwMode="auto">
          <a:xfrm>
            <a:off x="2738438" y="1565275"/>
            <a:ext cx="2736850" cy="1588"/>
          </a:xfrm>
          <a:prstGeom prst="line">
            <a:avLst/>
          </a:prstGeom>
          <a:noFill/>
          <a:ln w="17463">
            <a:solidFill>
              <a:srgbClr val="000000"/>
            </a:solidFill>
            <a:round/>
            <a:headEnd/>
            <a:tailEnd/>
          </a:ln>
        </p:spPr>
        <p:txBody>
          <a:bodyPr>
            <a:prstTxWarp prst="textNoShape">
              <a:avLst/>
            </a:prstTxWarp>
          </a:bodyPr>
          <a:lstStyle/>
          <a:p>
            <a:endParaRPr lang="en-US"/>
          </a:p>
        </p:txBody>
      </p:sp>
      <p:sp>
        <p:nvSpPr>
          <p:cNvPr id="57355" name="Line 11"/>
          <p:cNvSpPr>
            <a:spLocks noChangeShapeType="1"/>
          </p:cNvSpPr>
          <p:nvPr/>
        </p:nvSpPr>
        <p:spPr bwMode="auto">
          <a:xfrm>
            <a:off x="5475288" y="1565275"/>
            <a:ext cx="912812" cy="1588"/>
          </a:xfrm>
          <a:prstGeom prst="line">
            <a:avLst/>
          </a:prstGeom>
          <a:noFill/>
          <a:ln w="17463">
            <a:solidFill>
              <a:srgbClr val="000000"/>
            </a:solidFill>
            <a:round/>
            <a:headEnd/>
            <a:tailEnd/>
          </a:ln>
        </p:spPr>
        <p:txBody>
          <a:bodyPr>
            <a:prstTxWarp prst="textNoShape">
              <a:avLst/>
            </a:prstTxWarp>
          </a:bodyPr>
          <a:lstStyle/>
          <a:p>
            <a:endParaRPr lang="en-US"/>
          </a:p>
        </p:txBody>
      </p:sp>
      <p:sp>
        <p:nvSpPr>
          <p:cNvPr id="57356" name="Rectangle 12"/>
          <p:cNvSpPr>
            <a:spLocks noChangeArrowheads="1"/>
          </p:cNvSpPr>
          <p:nvPr/>
        </p:nvSpPr>
        <p:spPr bwMode="auto">
          <a:xfrm>
            <a:off x="6861175" y="1454150"/>
            <a:ext cx="423863" cy="198438"/>
          </a:xfrm>
          <a:prstGeom prst="rect">
            <a:avLst/>
          </a:prstGeom>
          <a:noFill/>
          <a:ln w="9525">
            <a:noFill/>
            <a:miter lim="800000"/>
            <a:headEnd/>
            <a:tailEnd/>
          </a:ln>
        </p:spPr>
        <p:txBody>
          <a:bodyPr wrap="none" lIns="0" tIns="0" rIns="0" bIns="0">
            <a:prstTxWarp prst="textNoShape">
              <a:avLst/>
            </a:prstTxWarp>
            <a:spAutoFit/>
          </a:bodyPr>
          <a:lstStyle/>
          <a:p>
            <a:pPr algn="l">
              <a:spcBef>
                <a:spcPct val="0"/>
              </a:spcBef>
            </a:pPr>
            <a:r>
              <a:rPr lang="en-GB" sz="1300">
                <a:solidFill>
                  <a:srgbClr val="000000"/>
                </a:solidFill>
                <a:latin typeface="Helvetica" charset="0"/>
              </a:rPr>
              <a:t>Order</a:t>
            </a:r>
            <a:endParaRPr lang="en-GB">
              <a:latin typeface="Arial" charset="0"/>
            </a:endParaRPr>
          </a:p>
        </p:txBody>
      </p:sp>
      <p:sp>
        <p:nvSpPr>
          <p:cNvPr id="57357" name="Rectangle 13"/>
          <p:cNvSpPr>
            <a:spLocks noChangeArrowheads="1"/>
          </p:cNvSpPr>
          <p:nvPr/>
        </p:nvSpPr>
        <p:spPr bwMode="auto">
          <a:xfrm>
            <a:off x="3819525" y="1370013"/>
            <a:ext cx="477838" cy="198437"/>
          </a:xfrm>
          <a:prstGeom prst="rect">
            <a:avLst/>
          </a:prstGeom>
          <a:noFill/>
          <a:ln w="9525">
            <a:noFill/>
            <a:miter lim="800000"/>
            <a:headEnd/>
            <a:tailEnd/>
          </a:ln>
        </p:spPr>
        <p:txBody>
          <a:bodyPr wrap="none" lIns="0" tIns="0" rIns="0" bIns="0">
            <a:prstTxWarp prst="textNoShape">
              <a:avLst/>
            </a:prstTxWarp>
            <a:spAutoFit/>
          </a:bodyPr>
          <a:lstStyle/>
          <a:p>
            <a:pPr algn="l">
              <a:spcBef>
                <a:spcPct val="0"/>
              </a:spcBef>
            </a:pPr>
            <a:r>
              <a:rPr lang="en-GB" sz="1300">
                <a:solidFill>
                  <a:srgbClr val="000000"/>
                </a:solidFill>
                <a:latin typeface="Helvetica" charset="0"/>
              </a:rPr>
              <a:t>places</a:t>
            </a:r>
            <a:endParaRPr lang="en-GB">
              <a:latin typeface="Arial" charset="0"/>
            </a:endParaRPr>
          </a:p>
        </p:txBody>
      </p:sp>
      <p:sp>
        <p:nvSpPr>
          <p:cNvPr id="57358" name="Rectangle 14"/>
          <p:cNvSpPr>
            <a:spLocks noChangeArrowheads="1"/>
          </p:cNvSpPr>
          <p:nvPr/>
        </p:nvSpPr>
        <p:spPr bwMode="auto">
          <a:xfrm>
            <a:off x="1082675" y="1454150"/>
            <a:ext cx="717550" cy="198438"/>
          </a:xfrm>
          <a:prstGeom prst="rect">
            <a:avLst/>
          </a:prstGeom>
          <a:noFill/>
          <a:ln w="9525">
            <a:noFill/>
            <a:miter lim="800000"/>
            <a:headEnd/>
            <a:tailEnd/>
          </a:ln>
        </p:spPr>
        <p:txBody>
          <a:bodyPr wrap="none" lIns="0" tIns="0" rIns="0" bIns="0">
            <a:prstTxWarp prst="textNoShape">
              <a:avLst/>
            </a:prstTxWarp>
            <a:spAutoFit/>
          </a:bodyPr>
          <a:lstStyle/>
          <a:p>
            <a:pPr algn="l">
              <a:spcBef>
                <a:spcPct val="0"/>
              </a:spcBef>
            </a:pPr>
            <a:r>
              <a:rPr lang="en-GB" sz="1300">
                <a:solidFill>
                  <a:srgbClr val="000000"/>
                </a:solidFill>
                <a:latin typeface="Helvetica" charset="0"/>
              </a:rPr>
              <a:t>Customer</a:t>
            </a:r>
            <a:endParaRPr lang="en-GB">
              <a:latin typeface="Arial" charset="0"/>
            </a:endParaRPr>
          </a:p>
        </p:txBody>
      </p:sp>
      <p:sp>
        <p:nvSpPr>
          <p:cNvPr id="57359" name="Rectangle 15"/>
          <p:cNvSpPr>
            <a:spLocks noChangeArrowheads="1"/>
          </p:cNvSpPr>
          <p:nvPr/>
        </p:nvSpPr>
        <p:spPr bwMode="auto">
          <a:xfrm>
            <a:off x="1285875" y="3130550"/>
            <a:ext cx="376238" cy="198438"/>
          </a:xfrm>
          <a:prstGeom prst="rect">
            <a:avLst/>
          </a:prstGeom>
          <a:noFill/>
          <a:ln w="9525">
            <a:noFill/>
            <a:miter lim="800000"/>
            <a:headEnd/>
            <a:tailEnd/>
          </a:ln>
        </p:spPr>
        <p:txBody>
          <a:bodyPr wrap="none" lIns="0" tIns="0" rIns="0" bIns="0">
            <a:prstTxWarp prst="textNoShape">
              <a:avLst/>
            </a:prstTxWarp>
            <a:spAutoFit/>
          </a:bodyPr>
          <a:lstStyle/>
          <a:p>
            <a:pPr algn="l">
              <a:spcBef>
                <a:spcPct val="0"/>
              </a:spcBef>
            </a:pPr>
            <a:r>
              <a:rPr lang="en-GB" sz="1300" dirty="0">
                <a:solidFill>
                  <a:srgbClr val="000000"/>
                </a:solidFill>
                <a:latin typeface="Helvetica" charset="0"/>
              </a:rPr>
              <a:t>sells </a:t>
            </a:r>
            <a:endParaRPr lang="en-GB" dirty="0">
              <a:latin typeface="Arial" charset="0"/>
            </a:endParaRPr>
          </a:p>
        </p:txBody>
      </p:sp>
      <p:sp>
        <p:nvSpPr>
          <p:cNvPr id="57360" name="Rectangle 16"/>
          <p:cNvSpPr>
            <a:spLocks noChangeArrowheads="1"/>
          </p:cNvSpPr>
          <p:nvPr/>
        </p:nvSpPr>
        <p:spPr bwMode="auto">
          <a:xfrm>
            <a:off x="1273175" y="3297238"/>
            <a:ext cx="230188" cy="198437"/>
          </a:xfrm>
          <a:prstGeom prst="rect">
            <a:avLst/>
          </a:prstGeom>
          <a:noFill/>
          <a:ln w="9525">
            <a:noFill/>
            <a:miter lim="800000"/>
            <a:headEnd/>
            <a:tailEnd/>
          </a:ln>
        </p:spPr>
        <p:txBody>
          <a:bodyPr wrap="none" lIns="0" tIns="0" rIns="0" bIns="0">
            <a:prstTxWarp prst="textNoShape">
              <a:avLst/>
            </a:prstTxWarp>
            <a:spAutoFit/>
          </a:bodyPr>
          <a:lstStyle/>
          <a:p>
            <a:pPr algn="l">
              <a:spcBef>
                <a:spcPct val="0"/>
              </a:spcBef>
            </a:pPr>
            <a:r>
              <a:rPr lang="en-GB" sz="1300">
                <a:solidFill>
                  <a:srgbClr val="000000"/>
                </a:solidFill>
                <a:latin typeface="Helvetica" charset="0"/>
              </a:rPr>
              <a:t>  to</a:t>
            </a:r>
            <a:endParaRPr lang="en-GB">
              <a:latin typeface="Arial" charset="0"/>
            </a:endParaRPr>
          </a:p>
        </p:txBody>
      </p:sp>
      <p:sp>
        <p:nvSpPr>
          <p:cNvPr id="57361" name="Rectangle 17"/>
          <p:cNvSpPr>
            <a:spLocks noChangeArrowheads="1"/>
          </p:cNvSpPr>
          <p:nvPr/>
        </p:nvSpPr>
        <p:spPr bwMode="auto">
          <a:xfrm>
            <a:off x="1082675" y="4135438"/>
            <a:ext cx="762000" cy="198437"/>
          </a:xfrm>
          <a:prstGeom prst="rect">
            <a:avLst/>
          </a:prstGeom>
          <a:noFill/>
          <a:ln w="9525">
            <a:noFill/>
            <a:miter lim="800000"/>
            <a:headEnd/>
            <a:tailEnd/>
          </a:ln>
        </p:spPr>
        <p:txBody>
          <a:bodyPr wrap="none" lIns="0" tIns="0" rIns="0" bIns="0">
            <a:prstTxWarp prst="textNoShape">
              <a:avLst/>
            </a:prstTxWarp>
            <a:spAutoFit/>
          </a:bodyPr>
          <a:lstStyle/>
          <a:p>
            <a:pPr algn="l">
              <a:spcBef>
                <a:spcPct val="0"/>
              </a:spcBef>
            </a:pPr>
            <a:r>
              <a:rPr lang="en-GB" sz="1300">
                <a:solidFill>
                  <a:srgbClr val="000000"/>
                </a:solidFill>
                <a:latin typeface="Helvetica" charset="0"/>
              </a:rPr>
              <a:t>Sales Rep</a:t>
            </a:r>
            <a:endParaRPr lang="en-GB">
              <a:latin typeface="Arial" charset="0"/>
            </a:endParaRPr>
          </a:p>
        </p:txBody>
      </p:sp>
      <p:sp>
        <p:nvSpPr>
          <p:cNvPr id="57362" name="Rectangle 18"/>
          <p:cNvSpPr>
            <a:spLocks noChangeArrowheads="1"/>
          </p:cNvSpPr>
          <p:nvPr/>
        </p:nvSpPr>
        <p:spPr bwMode="auto">
          <a:xfrm>
            <a:off x="922338" y="5848350"/>
            <a:ext cx="1825625" cy="496888"/>
          </a:xfrm>
          <a:prstGeom prst="rect">
            <a:avLst/>
          </a:prstGeom>
          <a:solidFill>
            <a:srgbClr val="FFFF00"/>
          </a:solidFill>
          <a:ln w="17526">
            <a:solidFill>
              <a:srgbClr val="000000"/>
            </a:solidFill>
            <a:miter lim="800000"/>
            <a:headEnd/>
            <a:tailEnd/>
          </a:ln>
        </p:spPr>
        <p:txBody>
          <a:bodyPr>
            <a:prstTxWarp prst="textNoShape">
              <a:avLst/>
            </a:prstTxWarp>
          </a:bodyPr>
          <a:lstStyle/>
          <a:p>
            <a:endParaRPr lang="en-US"/>
          </a:p>
        </p:txBody>
      </p:sp>
      <p:sp>
        <p:nvSpPr>
          <p:cNvPr id="57363" name="Line 19"/>
          <p:cNvSpPr>
            <a:spLocks noChangeShapeType="1"/>
          </p:cNvSpPr>
          <p:nvPr/>
        </p:nvSpPr>
        <p:spPr bwMode="auto">
          <a:xfrm>
            <a:off x="2738438" y="4248150"/>
            <a:ext cx="2736850" cy="1588"/>
          </a:xfrm>
          <a:prstGeom prst="line">
            <a:avLst/>
          </a:prstGeom>
          <a:noFill/>
          <a:ln w="17463">
            <a:solidFill>
              <a:srgbClr val="000000"/>
            </a:solidFill>
            <a:round/>
            <a:headEnd/>
            <a:tailEnd/>
          </a:ln>
        </p:spPr>
        <p:txBody>
          <a:bodyPr>
            <a:prstTxWarp prst="textNoShape">
              <a:avLst/>
            </a:prstTxWarp>
          </a:bodyPr>
          <a:lstStyle/>
          <a:p>
            <a:endParaRPr lang="en-US"/>
          </a:p>
        </p:txBody>
      </p:sp>
      <p:sp>
        <p:nvSpPr>
          <p:cNvPr id="57364" name="Line 20"/>
          <p:cNvSpPr>
            <a:spLocks noChangeShapeType="1"/>
          </p:cNvSpPr>
          <p:nvPr/>
        </p:nvSpPr>
        <p:spPr bwMode="auto">
          <a:xfrm>
            <a:off x="5475288" y="4248150"/>
            <a:ext cx="912812" cy="1588"/>
          </a:xfrm>
          <a:prstGeom prst="line">
            <a:avLst/>
          </a:prstGeom>
          <a:noFill/>
          <a:ln w="17463">
            <a:solidFill>
              <a:srgbClr val="000000"/>
            </a:solidFill>
            <a:round/>
            <a:headEnd/>
            <a:tailEnd/>
          </a:ln>
        </p:spPr>
        <p:txBody>
          <a:bodyPr>
            <a:prstTxWarp prst="textNoShape">
              <a:avLst/>
            </a:prstTxWarp>
          </a:bodyPr>
          <a:lstStyle/>
          <a:p>
            <a:endParaRPr lang="en-US"/>
          </a:p>
        </p:txBody>
      </p:sp>
      <p:sp>
        <p:nvSpPr>
          <p:cNvPr id="57365" name="Rectangle 21"/>
          <p:cNvSpPr>
            <a:spLocks noChangeArrowheads="1"/>
          </p:cNvSpPr>
          <p:nvPr/>
        </p:nvSpPr>
        <p:spPr bwMode="auto">
          <a:xfrm>
            <a:off x="990600" y="5886450"/>
            <a:ext cx="1673225" cy="412750"/>
          </a:xfrm>
          <a:prstGeom prst="rect">
            <a:avLst/>
          </a:prstGeom>
          <a:solidFill>
            <a:srgbClr val="FFFF00"/>
          </a:solidFill>
          <a:ln w="17526">
            <a:solidFill>
              <a:srgbClr val="000000"/>
            </a:solidFill>
            <a:miter lim="800000"/>
            <a:headEnd/>
            <a:tailEnd/>
          </a:ln>
        </p:spPr>
        <p:txBody>
          <a:bodyPr>
            <a:prstTxWarp prst="textNoShape">
              <a:avLst/>
            </a:prstTxWarp>
          </a:bodyPr>
          <a:lstStyle/>
          <a:p>
            <a:endParaRPr lang="en-US"/>
          </a:p>
        </p:txBody>
      </p:sp>
      <p:sp>
        <p:nvSpPr>
          <p:cNvPr id="57366" name="Rectangle 22"/>
          <p:cNvSpPr>
            <a:spLocks noChangeArrowheads="1"/>
          </p:cNvSpPr>
          <p:nvPr/>
        </p:nvSpPr>
        <p:spPr bwMode="auto">
          <a:xfrm>
            <a:off x="1387475" y="5980113"/>
            <a:ext cx="312738" cy="198437"/>
          </a:xfrm>
          <a:prstGeom prst="rect">
            <a:avLst/>
          </a:prstGeom>
          <a:noFill/>
          <a:ln w="9525">
            <a:noFill/>
            <a:miter lim="800000"/>
            <a:headEnd/>
            <a:tailEnd/>
          </a:ln>
        </p:spPr>
        <p:txBody>
          <a:bodyPr wrap="none" lIns="0" tIns="0" rIns="0" bIns="0">
            <a:prstTxWarp prst="textNoShape">
              <a:avLst/>
            </a:prstTxWarp>
            <a:spAutoFit/>
          </a:bodyPr>
          <a:lstStyle/>
          <a:p>
            <a:pPr algn="l">
              <a:spcBef>
                <a:spcPct val="0"/>
              </a:spcBef>
            </a:pPr>
            <a:r>
              <a:rPr lang="en-GB" sz="1300">
                <a:solidFill>
                  <a:srgbClr val="000000"/>
                </a:solidFill>
                <a:latin typeface="Helvetica" charset="0"/>
              </a:rPr>
              <a:t> Car</a:t>
            </a:r>
            <a:endParaRPr lang="en-GB">
              <a:latin typeface="Arial" charset="0"/>
            </a:endParaRPr>
          </a:p>
        </p:txBody>
      </p:sp>
      <p:sp>
        <p:nvSpPr>
          <p:cNvPr id="57367" name="Rectangle 23"/>
          <p:cNvSpPr>
            <a:spLocks noChangeArrowheads="1"/>
          </p:cNvSpPr>
          <p:nvPr/>
        </p:nvSpPr>
        <p:spPr bwMode="auto">
          <a:xfrm>
            <a:off x="1995488" y="4891088"/>
            <a:ext cx="439737" cy="198437"/>
          </a:xfrm>
          <a:prstGeom prst="rect">
            <a:avLst/>
          </a:prstGeom>
          <a:noFill/>
          <a:ln w="9525">
            <a:noFill/>
            <a:miter lim="800000"/>
            <a:headEnd/>
            <a:tailEnd/>
          </a:ln>
        </p:spPr>
        <p:txBody>
          <a:bodyPr wrap="none" lIns="0" tIns="0" rIns="0" bIns="0">
            <a:prstTxWarp prst="textNoShape">
              <a:avLst/>
            </a:prstTxWarp>
            <a:spAutoFit/>
          </a:bodyPr>
          <a:lstStyle/>
          <a:p>
            <a:pPr algn="l">
              <a:spcBef>
                <a:spcPct val="0"/>
              </a:spcBef>
            </a:pPr>
            <a:r>
              <a:rPr lang="en-GB" sz="1300">
                <a:solidFill>
                  <a:srgbClr val="000000"/>
                </a:solidFill>
                <a:latin typeface="Helvetica" charset="0"/>
              </a:rPr>
              <a:t>drives</a:t>
            </a:r>
            <a:endParaRPr lang="en-GB">
              <a:latin typeface="Arial" charset="0"/>
            </a:endParaRPr>
          </a:p>
        </p:txBody>
      </p:sp>
      <p:sp>
        <p:nvSpPr>
          <p:cNvPr id="57368" name="Rectangle 24"/>
          <p:cNvSpPr>
            <a:spLocks noChangeArrowheads="1"/>
          </p:cNvSpPr>
          <p:nvPr/>
        </p:nvSpPr>
        <p:spPr bwMode="auto">
          <a:xfrm>
            <a:off x="6396038" y="4005263"/>
            <a:ext cx="1825625" cy="495300"/>
          </a:xfrm>
          <a:prstGeom prst="rect">
            <a:avLst/>
          </a:prstGeom>
          <a:solidFill>
            <a:srgbClr val="FFFF00"/>
          </a:solidFill>
          <a:ln w="17526">
            <a:solidFill>
              <a:srgbClr val="000000"/>
            </a:solidFill>
            <a:miter lim="800000"/>
            <a:headEnd/>
            <a:tailEnd/>
          </a:ln>
        </p:spPr>
        <p:txBody>
          <a:bodyPr>
            <a:prstTxWarp prst="textNoShape">
              <a:avLst/>
            </a:prstTxWarp>
          </a:bodyPr>
          <a:lstStyle/>
          <a:p>
            <a:endParaRPr lang="en-US"/>
          </a:p>
        </p:txBody>
      </p:sp>
      <p:sp>
        <p:nvSpPr>
          <p:cNvPr id="57369" name="Line 25"/>
          <p:cNvSpPr>
            <a:spLocks noChangeShapeType="1"/>
          </p:cNvSpPr>
          <p:nvPr/>
        </p:nvSpPr>
        <p:spPr bwMode="auto">
          <a:xfrm flipV="1">
            <a:off x="7300913" y="1817688"/>
            <a:ext cx="1587" cy="754062"/>
          </a:xfrm>
          <a:prstGeom prst="line">
            <a:avLst/>
          </a:prstGeom>
          <a:noFill/>
          <a:ln w="17463">
            <a:solidFill>
              <a:srgbClr val="000000"/>
            </a:solidFill>
            <a:round/>
            <a:headEnd/>
            <a:tailEnd/>
          </a:ln>
        </p:spPr>
        <p:txBody>
          <a:bodyPr>
            <a:prstTxWarp prst="textNoShape">
              <a:avLst/>
            </a:prstTxWarp>
          </a:bodyPr>
          <a:lstStyle/>
          <a:p>
            <a:endParaRPr lang="en-US"/>
          </a:p>
        </p:txBody>
      </p:sp>
      <p:sp>
        <p:nvSpPr>
          <p:cNvPr id="57370" name="Line 26"/>
          <p:cNvSpPr>
            <a:spLocks noChangeShapeType="1"/>
          </p:cNvSpPr>
          <p:nvPr/>
        </p:nvSpPr>
        <p:spPr bwMode="auto">
          <a:xfrm flipV="1">
            <a:off x="7300913" y="2571750"/>
            <a:ext cx="1587" cy="1425575"/>
          </a:xfrm>
          <a:prstGeom prst="line">
            <a:avLst/>
          </a:prstGeom>
          <a:noFill/>
          <a:ln w="17463">
            <a:solidFill>
              <a:srgbClr val="000000"/>
            </a:solidFill>
            <a:round/>
            <a:headEnd/>
            <a:tailEnd/>
          </a:ln>
        </p:spPr>
        <p:txBody>
          <a:bodyPr>
            <a:prstTxWarp prst="textNoShape">
              <a:avLst/>
            </a:prstTxWarp>
          </a:bodyPr>
          <a:lstStyle/>
          <a:p>
            <a:endParaRPr lang="en-US"/>
          </a:p>
        </p:txBody>
      </p:sp>
      <p:sp>
        <p:nvSpPr>
          <p:cNvPr id="57371" name="Rectangle 27"/>
          <p:cNvSpPr>
            <a:spLocks noChangeArrowheads="1"/>
          </p:cNvSpPr>
          <p:nvPr/>
        </p:nvSpPr>
        <p:spPr bwMode="auto">
          <a:xfrm>
            <a:off x="7013575" y="4135438"/>
            <a:ext cx="322263" cy="198437"/>
          </a:xfrm>
          <a:prstGeom prst="rect">
            <a:avLst/>
          </a:prstGeom>
          <a:noFill/>
          <a:ln w="9525">
            <a:noFill/>
            <a:miter lim="800000"/>
            <a:headEnd/>
            <a:tailEnd/>
          </a:ln>
        </p:spPr>
        <p:txBody>
          <a:bodyPr wrap="none" lIns="0" tIns="0" rIns="0" bIns="0">
            <a:prstTxWarp prst="textNoShape">
              <a:avLst/>
            </a:prstTxWarp>
            <a:spAutoFit/>
          </a:bodyPr>
          <a:lstStyle/>
          <a:p>
            <a:pPr algn="l">
              <a:spcBef>
                <a:spcPct val="0"/>
              </a:spcBef>
            </a:pPr>
            <a:r>
              <a:rPr lang="en-GB" sz="1300">
                <a:solidFill>
                  <a:srgbClr val="000000"/>
                </a:solidFill>
                <a:latin typeface="Helvetica" charset="0"/>
              </a:rPr>
              <a:t>Item</a:t>
            </a:r>
            <a:endParaRPr lang="en-GB">
              <a:latin typeface="Arial" charset="0"/>
            </a:endParaRPr>
          </a:p>
        </p:txBody>
      </p:sp>
      <p:sp>
        <p:nvSpPr>
          <p:cNvPr id="57372" name="Rectangle 28"/>
          <p:cNvSpPr>
            <a:spLocks noChangeArrowheads="1"/>
          </p:cNvSpPr>
          <p:nvPr/>
        </p:nvSpPr>
        <p:spPr bwMode="auto">
          <a:xfrm>
            <a:off x="6861175" y="2292350"/>
            <a:ext cx="211138" cy="198438"/>
          </a:xfrm>
          <a:prstGeom prst="rect">
            <a:avLst/>
          </a:prstGeom>
          <a:noFill/>
          <a:ln w="9525">
            <a:noFill/>
            <a:miter lim="800000"/>
            <a:headEnd/>
            <a:tailEnd/>
          </a:ln>
        </p:spPr>
        <p:txBody>
          <a:bodyPr wrap="none" lIns="0" tIns="0" rIns="0" bIns="0">
            <a:prstTxWarp prst="textNoShape">
              <a:avLst/>
            </a:prstTxWarp>
            <a:spAutoFit/>
          </a:bodyPr>
          <a:lstStyle/>
          <a:p>
            <a:pPr algn="l">
              <a:spcBef>
                <a:spcPct val="0"/>
              </a:spcBef>
            </a:pPr>
            <a:r>
              <a:rPr lang="en-GB" sz="1300">
                <a:solidFill>
                  <a:srgbClr val="000000"/>
                </a:solidFill>
                <a:latin typeface="Helvetica" charset="0"/>
              </a:rPr>
              <a:t> is </a:t>
            </a:r>
            <a:endParaRPr lang="en-GB">
              <a:latin typeface="Arial" charset="0"/>
            </a:endParaRPr>
          </a:p>
        </p:txBody>
      </p:sp>
      <p:sp>
        <p:nvSpPr>
          <p:cNvPr id="57373" name="Rectangle 29"/>
          <p:cNvSpPr>
            <a:spLocks noChangeArrowheads="1"/>
          </p:cNvSpPr>
          <p:nvPr/>
        </p:nvSpPr>
        <p:spPr bwMode="auto">
          <a:xfrm>
            <a:off x="6861175" y="2459038"/>
            <a:ext cx="193675" cy="198437"/>
          </a:xfrm>
          <a:prstGeom prst="rect">
            <a:avLst/>
          </a:prstGeom>
          <a:noFill/>
          <a:ln w="9525">
            <a:noFill/>
            <a:miter lim="800000"/>
            <a:headEnd/>
            <a:tailEnd/>
          </a:ln>
        </p:spPr>
        <p:txBody>
          <a:bodyPr wrap="none" lIns="0" tIns="0" rIns="0" bIns="0">
            <a:prstTxWarp prst="textNoShape">
              <a:avLst/>
            </a:prstTxWarp>
            <a:spAutoFit/>
          </a:bodyPr>
          <a:lstStyle/>
          <a:p>
            <a:pPr algn="l">
              <a:spcBef>
                <a:spcPct val="0"/>
              </a:spcBef>
            </a:pPr>
            <a:r>
              <a:rPr lang="en-GB" sz="1300">
                <a:solidFill>
                  <a:srgbClr val="000000"/>
                </a:solidFill>
                <a:latin typeface="Helvetica" charset="0"/>
              </a:rPr>
              <a:t>for</a:t>
            </a:r>
            <a:endParaRPr lang="en-GB">
              <a:latin typeface="Arial" charset="0"/>
            </a:endParaRPr>
          </a:p>
        </p:txBody>
      </p:sp>
      <p:sp>
        <p:nvSpPr>
          <p:cNvPr id="57374" name="Rectangle 30"/>
          <p:cNvSpPr>
            <a:spLocks noChangeArrowheads="1"/>
          </p:cNvSpPr>
          <p:nvPr/>
        </p:nvSpPr>
        <p:spPr bwMode="auto">
          <a:xfrm>
            <a:off x="6624815" y="5068441"/>
            <a:ext cx="615950" cy="198437"/>
          </a:xfrm>
          <a:prstGeom prst="rect">
            <a:avLst/>
          </a:prstGeom>
          <a:noFill/>
          <a:ln w="9525">
            <a:noFill/>
            <a:miter lim="800000"/>
            <a:headEnd/>
            <a:tailEnd/>
          </a:ln>
        </p:spPr>
        <p:txBody>
          <a:bodyPr wrap="none" lIns="0" tIns="0" rIns="0" bIns="0">
            <a:prstTxWarp prst="textNoShape">
              <a:avLst/>
            </a:prstTxWarp>
            <a:spAutoFit/>
          </a:bodyPr>
          <a:lstStyle/>
          <a:p>
            <a:pPr algn="l">
              <a:spcBef>
                <a:spcPct val="0"/>
              </a:spcBef>
            </a:pPr>
            <a:r>
              <a:rPr lang="en-GB" sz="1300" dirty="0">
                <a:solidFill>
                  <a:srgbClr val="000000"/>
                </a:solidFill>
                <a:latin typeface="Helvetica" charset="0"/>
              </a:rPr>
              <a:t>contains</a:t>
            </a:r>
            <a:endParaRPr lang="en-GB" dirty="0">
              <a:latin typeface="Arial" charset="0"/>
            </a:endParaRPr>
          </a:p>
        </p:txBody>
      </p:sp>
      <p:sp>
        <p:nvSpPr>
          <p:cNvPr id="57375" name="Line 31"/>
          <p:cNvSpPr>
            <a:spLocks noChangeShapeType="1"/>
          </p:cNvSpPr>
          <p:nvPr/>
        </p:nvSpPr>
        <p:spPr bwMode="auto">
          <a:xfrm>
            <a:off x="1827213" y="5505450"/>
            <a:ext cx="1587" cy="334963"/>
          </a:xfrm>
          <a:prstGeom prst="line">
            <a:avLst/>
          </a:prstGeom>
          <a:noFill/>
          <a:ln w="17463">
            <a:solidFill>
              <a:srgbClr val="000000"/>
            </a:solidFill>
            <a:round/>
            <a:headEnd/>
            <a:tailEnd/>
          </a:ln>
        </p:spPr>
        <p:txBody>
          <a:bodyPr>
            <a:prstTxWarp prst="textNoShape">
              <a:avLst/>
            </a:prstTxWarp>
          </a:bodyPr>
          <a:lstStyle/>
          <a:p>
            <a:endParaRPr lang="en-US"/>
          </a:p>
        </p:txBody>
      </p:sp>
      <p:sp>
        <p:nvSpPr>
          <p:cNvPr id="57376" name="Line 32"/>
          <p:cNvSpPr>
            <a:spLocks noChangeShapeType="1"/>
          </p:cNvSpPr>
          <p:nvPr/>
        </p:nvSpPr>
        <p:spPr bwMode="auto">
          <a:xfrm>
            <a:off x="1827213" y="4498975"/>
            <a:ext cx="1587" cy="1006475"/>
          </a:xfrm>
          <a:prstGeom prst="line">
            <a:avLst/>
          </a:prstGeom>
          <a:noFill/>
          <a:ln w="17463">
            <a:solidFill>
              <a:srgbClr val="000000"/>
            </a:solidFill>
            <a:round/>
            <a:headEnd/>
            <a:tailEnd/>
          </a:ln>
        </p:spPr>
        <p:txBody>
          <a:bodyPr>
            <a:prstTxWarp prst="textNoShape">
              <a:avLst/>
            </a:prstTxWarp>
          </a:bodyPr>
          <a:lstStyle/>
          <a:p>
            <a:endParaRPr lang="en-US"/>
          </a:p>
        </p:txBody>
      </p:sp>
      <p:sp>
        <p:nvSpPr>
          <p:cNvPr id="57377" name="Rectangle 33"/>
          <p:cNvSpPr>
            <a:spLocks noChangeArrowheads="1"/>
          </p:cNvSpPr>
          <p:nvPr/>
        </p:nvSpPr>
        <p:spPr bwMode="auto">
          <a:xfrm>
            <a:off x="3516313" y="4052888"/>
            <a:ext cx="330200" cy="198437"/>
          </a:xfrm>
          <a:prstGeom prst="rect">
            <a:avLst/>
          </a:prstGeom>
          <a:noFill/>
          <a:ln w="9525">
            <a:noFill/>
            <a:miter lim="800000"/>
            <a:headEnd/>
            <a:tailEnd/>
          </a:ln>
        </p:spPr>
        <p:txBody>
          <a:bodyPr wrap="none" lIns="0" tIns="0" rIns="0" bIns="0">
            <a:prstTxWarp prst="textNoShape">
              <a:avLst/>
            </a:prstTxWarp>
            <a:spAutoFit/>
          </a:bodyPr>
          <a:lstStyle/>
          <a:p>
            <a:pPr algn="l">
              <a:spcBef>
                <a:spcPct val="0"/>
              </a:spcBef>
            </a:pPr>
            <a:r>
              <a:rPr lang="en-GB" sz="1300">
                <a:solidFill>
                  <a:srgbClr val="000000"/>
                </a:solidFill>
                <a:latin typeface="Helvetica" charset="0"/>
              </a:rPr>
              <a:t>sells</a:t>
            </a:r>
            <a:endParaRPr lang="en-GB">
              <a:latin typeface="Arial" charset="0"/>
            </a:endParaRPr>
          </a:p>
        </p:txBody>
      </p:sp>
      <p:sp>
        <p:nvSpPr>
          <p:cNvPr id="57378" name="Line 34"/>
          <p:cNvSpPr>
            <a:spLocks noChangeShapeType="1"/>
          </p:cNvSpPr>
          <p:nvPr/>
        </p:nvSpPr>
        <p:spPr bwMode="auto">
          <a:xfrm>
            <a:off x="6843713" y="4498975"/>
            <a:ext cx="1587" cy="336550"/>
          </a:xfrm>
          <a:prstGeom prst="line">
            <a:avLst/>
          </a:prstGeom>
          <a:noFill/>
          <a:ln w="17463">
            <a:solidFill>
              <a:srgbClr val="000000"/>
            </a:solidFill>
            <a:round/>
            <a:headEnd/>
            <a:tailEnd/>
          </a:ln>
        </p:spPr>
        <p:txBody>
          <a:bodyPr>
            <a:prstTxWarp prst="textNoShape">
              <a:avLst/>
            </a:prstTxWarp>
          </a:bodyPr>
          <a:lstStyle/>
          <a:p>
            <a:endParaRPr lang="en-US"/>
          </a:p>
        </p:txBody>
      </p:sp>
      <p:sp>
        <p:nvSpPr>
          <p:cNvPr id="57379" name="Line 35"/>
          <p:cNvSpPr>
            <a:spLocks noChangeShapeType="1"/>
          </p:cNvSpPr>
          <p:nvPr/>
        </p:nvSpPr>
        <p:spPr bwMode="auto">
          <a:xfrm>
            <a:off x="7756525" y="4498975"/>
            <a:ext cx="1588" cy="336550"/>
          </a:xfrm>
          <a:prstGeom prst="line">
            <a:avLst/>
          </a:prstGeom>
          <a:noFill/>
          <a:ln w="17463">
            <a:solidFill>
              <a:srgbClr val="000000"/>
            </a:solidFill>
            <a:round/>
            <a:headEnd/>
            <a:tailEnd/>
          </a:ln>
        </p:spPr>
        <p:txBody>
          <a:bodyPr>
            <a:prstTxWarp prst="textNoShape">
              <a:avLst/>
            </a:prstTxWarp>
          </a:bodyPr>
          <a:lstStyle/>
          <a:p>
            <a:endParaRPr lang="en-US"/>
          </a:p>
        </p:txBody>
      </p:sp>
      <p:sp>
        <p:nvSpPr>
          <p:cNvPr id="57380" name="Rectangle 36"/>
          <p:cNvSpPr>
            <a:spLocks noChangeArrowheads="1"/>
          </p:cNvSpPr>
          <p:nvPr/>
        </p:nvSpPr>
        <p:spPr bwMode="auto">
          <a:xfrm>
            <a:off x="3516313" y="2124075"/>
            <a:ext cx="347662" cy="198438"/>
          </a:xfrm>
          <a:prstGeom prst="rect">
            <a:avLst/>
          </a:prstGeom>
          <a:noFill/>
          <a:ln w="9525">
            <a:noFill/>
            <a:miter lim="800000"/>
            <a:headEnd/>
            <a:tailEnd/>
          </a:ln>
        </p:spPr>
        <p:txBody>
          <a:bodyPr wrap="none" lIns="0" tIns="0" rIns="0" bIns="0">
            <a:prstTxWarp prst="textNoShape">
              <a:avLst/>
            </a:prstTxWarp>
            <a:spAutoFit/>
          </a:bodyPr>
          <a:lstStyle/>
          <a:p>
            <a:pPr algn="l">
              <a:spcBef>
                <a:spcPct val="0"/>
              </a:spcBef>
            </a:pPr>
            <a:r>
              <a:rPr lang="en-GB" sz="1300">
                <a:solidFill>
                  <a:srgbClr val="000000"/>
                </a:solidFill>
                <a:latin typeface="Helvetica" charset="0"/>
              </a:rPr>
              <a:t>buys</a:t>
            </a:r>
            <a:endParaRPr lang="en-GB">
              <a:latin typeface="Arial" charset="0"/>
            </a:endParaRPr>
          </a:p>
        </p:txBody>
      </p:sp>
      <p:sp>
        <p:nvSpPr>
          <p:cNvPr id="57381" name="Rectangle 37"/>
          <p:cNvSpPr>
            <a:spLocks noChangeArrowheads="1"/>
          </p:cNvSpPr>
          <p:nvPr/>
        </p:nvSpPr>
        <p:spPr bwMode="auto">
          <a:xfrm>
            <a:off x="2908300" y="3297238"/>
            <a:ext cx="330200" cy="198437"/>
          </a:xfrm>
          <a:prstGeom prst="rect">
            <a:avLst/>
          </a:prstGeom>
          <a:noFill/>
          <a:ln w="9525">
            <a:noFill/>
            <a:miter lim="800000"/>
            <a:headEnd/>
            <a:tailEnd/>
          </a:ln>
        </p:spPr>
        <p:txBody>
          <a:bodyPr wrap="none" lIns="0" tIns="0" rIns="0" bIns="0">
            <a:prstTxWarp prst="textNoShape">
              <a:avLst/>
            </a:prstTxWarp>
            <a:spAutoFit/>
          </a:bodyPr>
          <a:lstStyle/>
          <a:p>
            <a:pPr algn="l">
              <a:spcBef>
                <a:spcPct val="0"/>
              </a:spcBef>
            </a:pPr>
            <a:r>
              <a:rPr lang="en-GB" sz="1300">
                <a:solidFill>
                  <a:srgbClr val="000000"/>
                </a:solidFill>
                <a:latin typeface="Helvetica" charset="0"/>
              </a:rPr>
              <a:t>wins</a:t>
            </a:r>
            <a:endParaRPr lang="en-GB">
              <a:latin typeface="Arial" charset="0"/>
            </a:endParaRPr>
          </a:p>
        </p:txBody>
      </p:sp>
      <p:sp>
        <p:nvSpPr>
          <p:cNvPr id="57382" name="Line 38"/>
          <p:cNvSpPr>
            <a:spLocks noChangeShapeType="1"/>
          </p:cNvSpPr>
          <p:nvPr/>
        </p:nvSpPr>
        <p:spPr bwMode="auto">
          <a:xfrm>
            <a:off x="2587625" y="1817688"/>
            <a:ext cx="3952875" cy="2179637"/>
          </a:xfrm>
          <a:prstGeom prst="line">
            <a:avLst/>
          </a:prstGeom>
          <a:noFill/>
          <a:ln w="17463">
            <a:solidFill>
              <a:srgbClr val="000000"/>
            </a:solidFill>
            <a:round/>
            <a:headEnd/>
            <a:tailEnd/>
          </a:ln>
        </p:spPr>
        <p:txBody>
          <a:bodyPr>
            <a:prstTxWarp prst="textNoShape">
              <a:avLst/>
            </a:prstTxWarp>
          </a:bodyPr>
          <a:lstStyle/>
          <a:p>
            <a:endParaRPr lang="en-US"/>
          </a:p>
        </p:txBody>
      </p:sp>
      <p:sp>
        <p:nvSpPr>
          <p:cNvPr id="57383" name="Line 39"/>
          <p:cNvSpPr>
            <a:spLocks noChangeShapeType="1"/>
          </p:cNvSpPr>
          <p:nvPr/>
        </p:nvSpPr>
        <p:spPr bwMode="auto">
          <a:xfrm flipV="1">
            <a:off x="2587625" y="1817688"/>
            <a:ext cx="3952875" cy="2179637"/>
          </a:xfrm>
          <a:prstGeom prst="line">
            <a:avLst/>
          </a:prstGeom>
          <a:noFill/>
          <a:ln w="17463">
            <a:solidFill>
              <a:srgbClr val="000000"/>
            </a:solidFill>
            <a:round/>
            <a:headEnd/>
            <a:tailEnd/>
          </a:ln>
        </p:spPr>
        <p:txBody>
          <a:bodyPr>
            <a:prstTxWarp prst="textNoShape">
              <a:avLst/>
            </a:prstTxWarp>
          </a:bodyPr>
          <a:lstStyle/>
          <a:p>
            <a:endParaRPr lang="en-US"/>
          </a:p>
        </p:txBody>
      </p:sp>
      <p:grpSp>
        <p:nvGrpSpPr>
          <p:cNvPr id="57384" name="Group 40"/>
          <p:cNvGrpSpPr>
            <a:grpSpLocks/>
          </p:cNvGrpSpPr>
          <p:nvPr/>
        </p:nvGrpSpPr>
        <p:grpSpPr bwMode="auto">
          <a:xfrm>
            <a:off x="6841155" y="4828204"/>
            <a:ext cx="914400" cy="249238"/>
            <a:chOff x="4316" y="3264"/>
            <a:chExt cx="576" cy="157"/>
          </a:xfrm>
        </p:grpSpPr>
        <p:sp>
          <p:nvSpPr>
            <p:cNvPr id="57385" name="Arc 41"/>
            <p:cNvSpPr>
              <a:spLocks/>
            </p:cNvSpPr>
            <p:nvPr/>
          </p:nvSpPr>
          <p:spPr bwMode="auto">
            <a:xfrm>
              <a:off x="4316" y="3264"/>
              <a:ext cx="288" cy="157"/>
            </a:xfrm>
            <a:custGeom>
              <a:avLst/>
              <a:gdLst>
                <a:gd name="G0" fmla="+- 21600 0 0"/>
                <a:gd name="G1" fmla="+- 113 0 0"/>
                <a:gd name="G2" fmla="+- 21600 0 0"/>
                <a:gd name="T0" fmla="*/ 21498 w 21600"/>
                <a:gd name="T1" fmla="*/ 21713 h 21713"/>
                <a:gd name="T2" fmla="*/ 0 w 21600"/>
                <a:gd name="T3" fmla="*/ 0 h 21713"/>
                <a:gd name="T4" fmla="*/ 21600 w 21600"/>
                <a:gd name="T5" fmla="*/ 113 h 21713"/>
              </a:gdLst>
              <a:ahLst/>
              <a:cxnLst>
                <a:cxn ang="0">
                  <a:pos x="T0" y="T1"/>
                </a:cxn>
                <a:cxn ang="0">
                  <a:pos x="T2" y="T3"/>
                </a:cxn>
                <a:cxn ang="0">
                  <a:pos x="T4" y="T5"/>
                </a:cxn>
              </a:cxnLst>
              <a:rect l="0" t="0" r="r" b="b"/>
              <a:pathLst>
                <a:path w="21600" h="21713" fill="none" extrusionOk="0">
                  <a:moveTo>
                    <a:pt x="21498" y="21712"/>
                  </a:moveTo>
                  <a:cubicBezTo>
                    <a:pt x="9608" y="21656"/>
                    <a:pt x="0" y="12002"/>
                    <a:pt x="0" y="113"/>
                  </a:cubicBezTo>
                  <a:cubicBezTo>
                    <a:pt x="0" y="75"/>
                    <a:pt x="0" y="37"/>
                    <a:pt x="0" y="0"/>
                  </a:cubicBezTo>
                </a:path>
                <a:path w="21600" h="21713" stroke="0" extrusionOk="0">
                  <a:moveTo>
                    <a:pt x="21498" y="21712"/>
                  </a:moveTo>
                  <a:cubicBezTo>
                    <a:pt x="9608" y="21656"/>
                    <a:pt x="0" y="12002"/>
                    <a:pt x="0" y="113"/>
                  </a:cubicBezTo>
                  <a:cubicBezTo>
                    <a:pt x="0" y="75"/>
                    <a:pt x="0" y="37"/>
                    <a:pt x="0" y="0"/>
                  </a:cubicBezTo>
                  <a:lnTo>
                    <a:pt x="21600" y="113"/>
                  </a:lnTo>
                  <a:close/>
                </a:path>
              </a:pathLst>
            </a:custGeom>
            <a:noFill/>
            <a:ln w="17463">
              <a:solidFill>
                <a:srgbClr val="000000"/>
              </a:solidFill>
              <a:round/>
              <a:headEnd/>
              <a:tailEnd/>
            </a:ln>
          </p:spPr>
          <p:txBody>
            <a:bodyPr>
              <a:prstTxWarp prst="textNoShape">
                <a:avLst/>
              </a:prstTxWarp>
            </a:bodyPr>
            <a:lstStyle/>
            <a:p>
              <a:endParaRPr lang="en-US"/>
            </a:p>
          </p:txBody>
        </p:sp>
        <p:sp>
          <p:nvSpPr>
            <p:cNvPr id="57386" name="Arc 42"/>
            <p:cNvSpPr>
              <a:spLocks/>
            </p:cNvSpPr>
            <p:nvPr/>
          </p:nvSpPr>
          <p:spPr bwMode="auto">
            <a:xfrm>
              <a:off x="4603" y="3264"/>
              <a:ext cx="289" cy="157"/>
            </a:xfrm>
            <a:custGeom>
              <a:avLst/>
              <a:gdLst>
                <a:gd name="G0" fmla="+- 102 0 0"/>
                <a:gd name="G1" fmla="+- 114 0 0"/>
                <a:gd name="G2" fmla="+- 21600 0 0"/>
                <a:gd name="T0" fmla="*/ 21702 w 21702"/>
                <a:gd name="T1" fmla="*/ 0 h 21714"/>
                <a:gd name="T2" fmla="*/ 0 w 21702"/>
                <a:gd name="T3" fmla="*/ 21714 h 21714"/>
                <a:gd name="T4" fmla="*/ 102 w 21702"/>
                <a:gd name="T5" fmla="*/ 114 h 21714"/>
              </a:gdLst>
              <a:ahLst/>
              <a:cxnLst>
                <a:cxn ang="0">
                  <a:pos x="T0" y="T1"/>
                </a:cxn>
                <a:cxn ang="0">
                  <a:pos x="T2" y="T3"/>
                </a:cxn>
                <a:cxn ang="0">
                  <a:pos x="T4" y="T5"/>
                </a:cxn>
              </a:cxnLst>
              <a:rect l="0" t="0" r="r" b="b"/>
              <a:pathLst>
                <a:path w="21702" h="21714" fill="none" extrusionOk="0">
                  <a:moveTo>
                    <a:pt x="21701" y="0"/>
                  </a:moveTo>
                  <a:cubicBezTo>
                    <a:pt x="21701" y="38"/>
                    <a:pt x="21702" y="76"/>
                    <a:pt x="21702" y="114"/>
                  </a:cubicBezTo>
                  <a:cubicBezTo>
                    <a:pt x="21702" y="12043"/>
                    <a:pt x="12031" y="21714"/>
                    <a:pt x="102" y="21714"/>
                  </a:cubicBezTo>
                  <a:cubicBezTo>
                    <a:pt x="68" y="21713"/>
                    <a:pt x="34" y="21713"/>
                    <a:pt x="0" y="21713"/>
                  </a:cubicBezTo>
                </a:path>
                <a:path w="21702" h="21714" stroke="0" extrusionOk="0">
                  <a:moveTo>
                    <a:pt x="21701" y="0"/>
                  </a:moveTo>
                  <a:cubicBezTo>
                    <a:pt x="21701" y="38"/>
                    <a:pt x="21702" y="76"/>
                    <a:pt x="21702" y="114"/>
                  </a:cubicBezTo>
                  <a:cubicBezTo>
                    <a:pt x="21702" y="12043"/>
                    <a:pt x="12031" y="21714"/>
                    <a:pt x="102" y="21714"/>
                  </a:cubicBezTo>
                  <a:cubicBezTo>
                    <a:pt x="68" y="21713"/>
                    <a:pt x="34" y="21713"/>
                    <a:pt x="0" y="21713"/>
                  </a:cubicBezTo>
                  <a:lnTo>
                    <a:pt x="102" y="114"/>
                  </a:lnTo>
                  <a:close/>
                </a:path>
              </a:pathLst>
            </a:custGeom>
            <a:noFill/>
            <a:ln w="17463">
              <a:solidFill>
                <a:srgbClr val="000000"/>
              </a:solidFill>
              <a:round/>
              <a:headEnd/>
              <a:tailEnd/>
            </a:ln>
          </p:spPr>
          <p:txBody>
            <a:bodyPr>
              <a:prstTxWarp prst="textNoShape">
                <a:avLst/>
              </a:prstTxWarp>
            </a:bodyPr>
            <a:lstStyle/>
            <a:p>
              <a:endParaRPr lang="en-US"/>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685800" y="323268"/>
            <a:ext cx="7848600" cy="1066800"/>
          </a:xfrm>
        </p:spPr>
        <p:txBody>
          <a:bodyPr/>
          <a:lstStyle/>
          <a:p>
            <a:r>
              <a:rPr lang="en-US" dirty="0"/>
              <a:t>How to design a database?</a:t>
            </a:r>
            <a:endParaRPr lang="en-GB" dirty="0"/>
          </a:p>
        </p:txBody>
      </p:sp>
      <p:sp>
        <p:nvSpPr>
          <p:cNvPr id="31747" name="Rectangle 3"/>
          <p:cNvSpPr>
            <a:spLocks noGrp="1" noChangeArrowheads="1"/>
          </p:cNvSpPr>
          <p:nvPr>
            <p:ph idx="1"/>
          </p:nvPr>
        </p:nvSpPr>
        <p:spPr>
          <a:xfrm>
            <a:off x="990600" y="1367332"/>
            <a:ext cx="8153400" cy="3581400"/>
          </a:xfrm>
        </p:spPr>
        <p:txBody>
          <a:bodyPr/>
          <a:lstStyle/>
          <a:p>
            <a:r>
              <a:rPr lang="en-GB" dirty="0"/>
              <a:t>Two main components of system development: </a:t>
            </a:r>
          </a:p>
          <a:p>
            <a:pPr lvl="1"/>
            <a:r>
              <a:rPr lang="en-GB" dirty="0"/>
              <a:t>Process Modelling</a:t>
            </a:r>
          </a:p>
          <a:p>
            <a:pPr lvl="1"/>
            <a:r>
              <a:rPr lang="en-GB" b="1" dirty="0">
                <a:solidFill>
                  <a:srgbClr val="FF6600"/>
                </a:solidFill>
              </a:rPr>
              <a:t>Data Modelling</a:t>
            </a:r>
          </a:p>
          <a:p>
            <a:endParaRPr lang="en-GB" dirty="0"/>
          </a:p>
          <a:p>
            <a:r>
              <a:rPr lang="en-GB" dirty="0"/>
              <a:t>Data models have two main purposes:</a:t>
            </a:r>
          </a:p>
          <a:p>
            <a:pPr lvl="1"/>
            <a:r>
              <a:rPr lang="en-GB" dirty="0"/>
              <a:t>To help in understanding the meaning of data (semantics).</a:t>
            </a:r>
          </a:p>
          <a:p>
            <a:pPr lvl="1"/>
            <a:r>
              <a:rPr lang="en-GB" dirty="0"/>
              <a:t>To facilitate communication about requirements.</a:t>
            </a:r>
          </a:p>
          <a:p>
            <a:pPr lvl="1"/>
            <a:r>
              <a:rPr lang="en-GB" dirty="0"/>
              <a:t>Independent of implementation.</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42320"/>
            <a:ext cx="7848600" cy="1066800"/>
          </a:xfrm>
        </p:spPr>
        <p:txBody>
          <a:bodyPr/>
          <a:lstStyle/>
          <a:p>
            <a:r>
              <a:rPr lang="en-US" dirty="0"/>
              <a:t>Information contained in the ERD</a:t>
            </a:r>
          </a:p>
        </p:txBody>
      </p:sp>
      <p:sp>
        <p:nvSpPr>
          <p:cNvPr id="3" name="Content Placeholder 2"/>
          <p:cNvSpPr>
            <a:spLocks noGrp="1"/>
          </p:cNvSpPr>
          <p:nvPr>
            <p:ph idx="1"/>
          </p:nvPr>
        </p:nvSpPr>
        <p:spPr>
          <a:xfrm>
            <a:off x="300807" y="922440"/>
            <a:ext cx="9013093" cy="1073439"/>
          </a:xfrm>
        </p:spPr>
        <p:txBody>
          <a:bodyPr/>
          <a:lstStyle/>
          <a:p>
            <a:r>
              <a:rPr lang="en-US" dirty="0"/>
              <a:t>We can extract plain English information from the ERD:</a:t>
            </a:r>
          </a:p>
        </p:txBody>
      </p:sp>
      <p:sp>
        <p:nvSpPr>
          <p:cNvPr id="4" name="Content Placeholder 2"/>
          <p:cNvSpPr txBox="1">
            <a:spLocks/>
          </p:cNvSpPr>
          <p:nvPr/>
        </p:nvSpPr>
        <p:spPr bwMode="auto">
          <a:xfrm>
            <a:off x="1664795" y="1597015"/>
            <a:ext cx="7100746" cy="3581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CC0066"/>
              </a:buClr>
              <a:buSzPct val="100000"/>
              <a:buFont typeface="Wingdings" charset="2"/>
              <a:buChar char="§"/>
              <a:defRPr sz="2800">
                <a:solidFill>
                  <a:srgbClr val="330066"/>
                </a:solidFill>
                <a:latin typeface="+mn-lt"/>
                <a:ea typeface="+mn-ea"/>
                <a:cs typeface="+mn-cs"/>
              </a:defRPr>
            </a:lvl1pPr>
            <a:lvl2pPr marL="742950" indent="-285750" algn="l" rtl="0" eaLnBrk="1" fontAlgn="base" hangingPunct="1">
              <a:spcBef>
                <a:spcPct val="20000"/>
              </a:spcBef>
              <a:spcAft>
                <a:spcPct val="0"/>
              </a:spcAft>
              <a:buClr>
                <a:srgbClr val="CC0066"/>
              </a:buClr>
              <a:buSzPct val="100000"/>
              <a:buFont typeface="Times" charset="0"/>
              <a:buChar char="•"/>
              <a:defRPr sz="2400">
                <a:solidFill>
                  <a:srgbClr val="330066"/>
                </a:solidFill>
                <a:latin typeface="+mn-lt"/>
                <a:ea typeface="ＭＳ Ｐゴシック" charset="-128"/>
              </a:defRPr>
            </a:lvl2pPr>
            <a:lvl3pPr marL="1143000" indent="-228600" algn="l" rtl="0" eaLnBrk="1" fontAlgn="base" hangingPunct="1">
              <a:spcBef>
                <a:spcPct val="20000"/>
              </a:spcBef>
              <a:spcAft>
                <a:spcPct val="0"/>
              </a:spcAft>
              <a:buClr>
                <a:srgbClr val="CC0066"/>
              </a:buClr>
              <a:buFont typeface="Wingdings" charset="2"/>
              <a:buChar char="§"/>
              <a:defRPr sz="2200">
                <a:solidFill>
                  <a:srgbClr val="330066"/>
                </a:solidFill>
                <a:latin typeface="+mn-lt"/>
                <a:ea typeface="ＭＳ Ｐゴシック" charset="-128"/>
              </a:defRPr>
            </a:lvl3pPr>
            <a:lvl4pPr marL="1600200" indent="-228600" algn="l" rtl="0" eaLnBrk="1" fontAlgn="base" hangingPunct="1">
              <a:spcBef>
                <a:spcPct val="20000"/>
              </a:spcBef>
              <a:spcAft>
                <a:spcPct val="0"/>
              </a:spcAft>
              <a:buClr>
                <a:srgbClr val="CC0066"/>
              </a:buClr>
              <a:buFont typeface="Times" charset="0"/>
              <a:buChar char="•"/>
              <a:defRPr sz="2000">
                <a:solidFill>
                  <a:srgbClr val="330066"/>
                </a:solidFill>
                <a:latin typeface="+mn-lt"/>
                <a:ea typeface="ＭＳ Ｐゴシック" charset="-128"/>
              </a:defRPr>
            </a:lvl4pPr>
            <a:lvl5pPr marL="2057400" indent="-228600" algn="l" rtl="0" eaLnBrk="1" fontAlgn="base" hangingPunct="1">
              <a:spcBef>
                <a:spcPct val="20000"/>
              </a:spcBef>
              <a:spcAft>
                <a:spcPct val="0"/>
              </a:spcAft>
              <a:buChar char="»"/>
              <a:defRPr sz="2000">
                <a:solidFill>
                  <a:srgbClr val="330066"/>
                </a:solidFill>
                <a:latin typeface="+mn-lt"/>
                <a:ea typeface="ＭＳ Ｐゴシック" charset="-128"/>
              </a:defRPr>
            </a:lvl5pPr>
            <a:lvl6pPr marL="2514600" indent="-228600" algn="l" rtl="0" eaLnBrk="1" fontAlgn="base" hangingPunct="1">
              <a:spcBef>
                <a:spcPct val="20000"/>
              </a:spcBef>
              <a:spcAft>
                <a:spcPct val="0"/>
              </a:spcAft>
              <a:defRPr sz="2000">
                <a:solidFill>
                  <a:srgbClr val="330066"/>
                </a:solidFill>
                <a:latin typeface="+mn-lt"/>
              </a:defRPr>
            </a:lvl6pPr>
            <a:lvl7pPr marL="2971800" indent="-228600" algn="l" rtl="0" eaLnBrk="1" fontAlgn="base" hangingPunct="1">
              <a:spcBef>
                <a:spcPct val="20000"/>
              </a:spcBef>
              <a:spcAft>
                <a:spcPct val="0"/>
              </a:spcAft>
              <a:defRPr sz="2000">
                <a:solidFill>
                  <a:srgbClr val="330066"/>
                </a:solidFill>
                <a:latin typeface="+mn-lt"/>
              </a:defRPr>
            </a:lvl7pPr>
            <a:lvl8pPr marL="3429000" indent="-228600" algn="l" rtl="0" eaLnBrk="1" fontAlgn="base" hangingPunct="1">
              <a:spcBef>
                <a:spcPct val="20000"/>
              </a:spcBef>
              <a:spcAft>
                <a:spcPct val="0"/>
              </a:spcAft>
              <a:defRPr sz="2000">
                <a:solidFill>
                  <a:srgbClr val="330066"/>
                </a:solidFill>
                <a:latin typeface="+mn-lt"/>
              </a:defRPr>
            </a:lvl8pPr>
            <a:lvl9pPr marL="3886200" indent="-228600" algn="l" rtl="0" eaLnBrk="1" fontAlgn="base" hangingPunct="1">
              <a:spcBef>
                <a:spcPct val="20000"/>
              </a:spcBef>
              <a:spcAft>
                <a:spcPct val="0"/>
              </a:spcAft>
              <a:defRPr sz="2000">
                <a:solidFill>
                  <a:srgbClr val="330066"/>
                </a:solidFill>
                <a:latin typeface="+mn-lt"/>
              </a:defRPr>
            </a:lvl9pPr>
          </a:lstStyle>
          <a:p>
            <a:pPr lvl="1">
              <a:spcBef>
                <a:spcPts val="0"/>
              </a:spcBef>
            </a:pPr>
            <a:r>
              <a:rPr lang="en-US" dirty="0"/>
              <a:t>“</a:t>
            </a:r>
            <a:r>
              <a:rPr lang="en-US"/>
              <a:t>A customer </a:t>
            </a:r>
            <a:r>
              <a:rPr lang="en-US" dirty="0"/>
              <a:t>places an order”</a:t>
            </a:r>
          </a:p>
          <a:p>
            <a:pPr lvl="2">
              <a:spcBef>
                <a:spcPts val="0"/>
              </a:spcBef>
            </a:pPr>
            <a:r>
              <a:rPr lang="en-US" sz="2400" dirty="0"/>
              <a:t>“An order is placed by a customer”</a:t>
            </a:r>
          </a:p>
          <a:p>
            <a:pPr lvl="1">
              <a:spcBef>
                <a:spcPts val="0"/>
              </a:spcBef>
            </a:pPr>
            <a:r>
              <a:rPr lang="en-US" dirty="0"/>
              <a:t>“A customer buys items”</a:t>
            </a:r>
          </a:p>
          <a:p>
            <a:pPr lvl="2">
              <a:spcBef>
                <a:spcPts val="0"/>
              </a:spcBef>
            </a:pPr>
            <a:r>
              <a:rPr lang="en-US" sz="2400" dirty="0"/>
              <a:t>“An item is bought by a customer”</a:t>
            </a:r>
          </a:p>
          <a:p>
            <a:pPr lvl="1">
              <a:spcBef>
                <a:spcPts val="0"/>
              </a:spcBef>
            </a:pPr>
            <a:r>
              <a:rPr lang="en-US" dirty="0"/>
              <a:t>“A sales rep sells to customers”</a:t>
            </a:r>
          </a:p>
          <a:p>
            <a:pPr lvl="2">
              <a:spcBef>
                <a:spcPts val="0"/>
              </a:spcBef>
            </a:pPr>
            <a:r>
              <a:rPr lang="en-US" sz="2400" dirty="0"/>
              <a:t>etc.</a:t>
            </a:r>
          </a:p>
          <a:p>
            <a:pPr lvl="1">
              <a:spcBef>
                <a:spcPts val="0"/>
              </a:spcBef>
            </a:pPr>
            <a:r>
              <a:rPr lang="en-US" dirty="0"/>
              <a:t>“A sales rep wins orders”</a:t>
            </a:r>
          </a:p>
          <a:p>
            <a:pPr lvl="1">
              <a:spcBef>
                <a:spcPts val="0"/>
              </a:spcBef>
            </a:pPr>
            <a:r>
              <a:rPr lang="en-US" dirty="0"/>
              <a:t>“A sales rep sells items”</a:t>
            </a:r>
          </a:p>
          <a:p>
            <a:pPr lvl="1">
              <a:spcBef>
                <a:spcPts val="0"/>
              </a:spcBef>
            </a:pPr>
            <a:r>
              <a:rPr lang="en-US" dirty="0"/>
              <a:t>“A sales rep drives a car”</a:t>
            </a:r>
          </a:p>
          <a:p>
            <a:pPr lvl="1">
              <a:spcBef>
                <a:spcPts val="0"/>
              </a:spcBef>
            </a:pPr>
            <a:r>
              <a:rPr lang="en-US" dirty="0"/>
              <a:t>“An order is for items”</a:t>
            </a:r>
          </a:p>
          <a:p>
            <a:pPr lvl="1">
              <a:spcBef>
                <a:spcPts val="0"/>
              </a:spcBef>
            </a:pPr>
            <a:r>
              <a:rPr lang="en-US" dirty="0"/>
              <a:t>“A item contains sub-items”</a:t>
            </a:r>
          </a:p>
        </p:txBody>
      </p:sp>
    </p:spTree>
    <p:extLst>
      <p:ext uri="{BB962C8B-B14F-4D97-AF65-F5344CB8AC3E}">
        <p14:creationId xmlns:p14="http://schemas.microsoft.com/office/powerpoint/2010/main" val="39369259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6" name="Rectangle 8"/>
          <p:cNvSpPr>
            <a:spLocks noChangeArrowheads="1"/>
          </p:cNvSpPr>
          <p:nvPr/>
        </p:nvSpPr>
        <p:spPr bwMode="auto">
          <a:xfrm>
            <a:off x="1023938" y="1208088"/>
            <a:ext cx="1825625" cy="506413"/>
          </a:xfrm>
          <a:prstGeom prst="rect">
            <a:avLst/>
          </a:prstGeom>
          <a:solidFill>
            <a:srgbClr val="FFFF00"/>
          </a:solidFill>
          <a:ln w="17526">
            <a:solidFill>
              <a:srgbClr val="000000"/>
            </a:solidFill>
            <a:miter lim="800000"/>
            <a:headEnd/>
            <a:tailEnd/>
          </a:ln>
        </p:spPr>
        <p:txBody>
          <a:bodyPr>
            <a:prstTxWarp prst="textNoShape">
              <a:avLst/>
            </a:prstTxWarp>
          </a:bodyPr>
          <a:lstStyle/>
          <a:p>
            <a:endParaRPr lang="en-US"/>
          </a:p>
        </p:txBody>
      </p:sp>
      <p:sp>
        <p:nvSpPr>
          <p:cNvPr id="216" name="Rectangle 8"/>
          <p:cNvSpPr>
            <a:spLocks noChangeArrowheads="1"/>
          </p:cNvSpPr>
          <p:nvPr/>
        </p:nvSpPr>
        <p:spPr bwMode="auto">
          <a:xfrm>
            <a:off x="1092200" y="1246188"/>
            <a:ext cx="1663700" cy="430212"/>
          </a:xfrm>
          <a:prstGeom prst="rect">
            <a:avLst/>
          </a:prstGeom>
          <a:solidFill>
            <a:srgbClr val="FFFF00"/>
          </a:solidFill>
          <a:ln w="17526">
            <a:solidFill>
              <a:srgbClr val="000000"/>
            </a:solidFill>
            <a:miter lim="800000"/>
            <a:headEnd/>
            <a:tailEnd/>
          </a:ln>
        </p:spPr>
        <p:txBody>
          <a:bodyPr>
            <a:prstTxWarp prst="textNoShape">
              <a:avLst/>
            </a:prstTxWarp>
          </a:bodyPr>
          <a:lstStyle/>
          <a:p>
            <a:endParaRPr lang="en-US"/>
          </a:p>
        </p:txBody>
      </p:sp>
      <p:sp>
        <p:nvSpPr>
          <p:cNvPr id="27650" name="Rectangle 2"/>
          <p:cNvSpPr>
            <a:spLocks noGrp="1" noChangeArrowheads="1"/>
          </p:cNvSpPr>
          <p:nvPr>
            <p:ph type="title"/>
          </p:nvPr>
        </p:nvSpPr>
        <p:spPr>
          <a:xfrm>
            <a:off x="685800" y="0"/>
            <a:ext cx="7848600" cy="1066800"/>
          </a:xfrm>
        </p:spPr>
        <p:txBody>
          <a:bodyPr>
            <a:normAutofit fontScale="90000"/>
          </a:bodyPr>
          <a:lstStyle/>
          <a:p>
            <a:r>
              <a:rPr lang="en-US" dirty="0"/>
              <a:t>Entity relationship</a:t>
            </a:r>
            <a:r>
              <a:rPr lang="en-GB" dirty="0"/>
              <a:t> </a:t>
            </a:r>
            <a:r>
              <a:rPr lang="en-US" dirty="0"/>
              <a:t>diagram</a:t>
            </a:r>
            <a:r>
              <a:rPr lang="en-GB" dirty="0"/>
              <a:t> </a:t>
            </a:r>
            <a:r>
              <a:rPr lang="en-US" dirty="0"/>
              <a:t>example (next week)</a:t>
            </a:r>
          </a:p>
        </p:txBody>
      </p:sp>
      <p:sp>
        <p:nvSpPr>
          <p:cNvPr id="27653" name="AutoShape 5"/>
          <p:cNvSpPr>
            <a:spLocks noChangeAspect="1" noChangeArrowheads="1" noTextEdit="1"/>
          </p:cNvSpPr>
          <p:nvPr/>
        </p:nvSpPr>
        <p:spPr bwMode="auto">
          <a:xfrm>
            <a:off x="1016000" y="1200150"/>
            <a:ext cx="7315200" cy="5143500"/>
          </a:xfrm>
          <a:prstGeom prst="rect">
            <a:avLst/>
          </a:prstGeom>
          <a:noFill/>
          <a:ln w="9525">
            <a:noFill/>
            <a:miter lim="800000"/>
            <a:headEnd/>
            <a:tailEnd/>
          </a:ln>
        </p:spPr>
        <p:txBody>
          <a:bodyPr>
            <a:prstTxWarp prst="textNoShape">
              <a:avLst/>
            </a:prstTxWarp>
          </a:bodyPr>
          <a:lstStyle/>
          <a:p>
            <a:endParaRPr lang="en-US"/>
          </a:p>
        </p:txBody>
      </p:sp>
      <p:sp>
        <p:nvSpPr>
          <p:cNvPr id="27655" name="Rectangle 7"/>
          <p:cNvSpPr>
            <a:spLocks noChangeArrowheads="1"/>
          </p:cNvSpPr>
          <p:nvPr/>
        </p:nvSpPr>
        <p:spPr bwMode="auto">
          <a:xfrm>
            <a:off x="6497638" y="1208088"/>
            <a:ext cx="1825625" cy="506413"/>
          </a:xfrm>
          <a:prstGeom prst="rect">
            <a:avLst/>
          </a:prstGeom>
          <a:solidFill>
            <a:srgbClr val="FFFF00"/>
          </a:solidFill>
          <a:ln w="17526">
            <a:solidFill>
              <a:srgbClr val="000000"/>
            </a:solidFill>
            <a:miter lim="800000"/>
            <a:headEnd/>
            <a:tailEnd/>
          </a:ln>
        </p:spPr>
        <p:txBody>
          <a:bodyPr>
            <a:prstTxWarp prst="textNoShape">
              <a:avLst/>
            </a:prstTxWarp>
          </a:bodyPr>
          <a:lstStyle/>
          <a:p>
            <a:endParaRPr lang="en-US"/>
          </a:p>
        </p:txBody>
      </p:sp>
      <p:sp>
        <p:nvSpPr>
          <p:cNvPr id="27657" name="Rectangle 9"/>
          <p:cNvSpPr>
            <a:spLocks noChangeArrowheads="1"/>
          </p:cNvSpPr>
          <p:nvPr/>
        </p:nvSpPr>
        <p:spPr bwMode="auto">
          <a:xfrm>
            <a:off x="1023938" y="3946525"/>
            <a:ext cx="1825625" cy="506413"/>
          </a:xfrm>
          <a:prstGeom prst="rect">
            <a:avLst/>
          </a:prstGeom>
          <a:solidFill>
            <a:srgbClr val="FFFF00"/>
          </a:solidFill>
          <a:ln w="17526">
            <a:solidFill>
              <a:srgbClr val="000000"/>
            </a:solidFill>
            <a:miter lim="800000"/>
            <a:headEnd/>
            <a:tailEnd/>
          </a:ln>
        </p:spPr>
        <p:txBody>
          <a:bodyPr>
            <a:prstTxWarp prst="textNoShape">
              <a:avLst/>
            </a:prstTxWarp>
          </a:bodyPr>
          <a:lstStyle/>
          <a:p>
            <a:endParaRPr lang="en-US"/>
          </a:p>
        </p:txBody>
      </p:sp>
      <p:sp>
        <p:nvSpPr>
          <p:cNvPr id="27685" name="Line 37"/>
          <p:cNvSpPr>
            <a:spLocks noChangeShapeType="1"/>
          </p:cNvSpPr>
          <p:nvPr/>
        </p:nvSpPr>
        <p:spPr bwMode="auto">
          <a:xfrm>
            <a:off x="2840038" y="1457325"/>
            <a:ext cx="2736850" cy="1588"/>
          </a:xfrm>
          <a:prstGeom prst="line">
            <a:avLst/>
          </a:prstGeom>
          <a:noFill/>
          <a:ln w="17463">
            <a:solidFill>
              <a:srgbClr val="000000"/>
            </a:solidFill>
            <a:round/>
            <a:headEnd/>
            <a:tailEnd/>
          </a:ln>
        </p:spPr>
        <p:txBody>
          <a:bodyPr>
            <a:prstTxWarp prst="textNoShape">
              <a:avLst/>
            </a:prstTxWarp>
          </a:bodyPr>
          <a:lstStyle/>
          <a:p>
            <a:endParaRPr lang="en-US"/>
          </a:p>
        </p:txBody>
      </p:sp>
      <p:sp>
        <p:nvSpPr>
          <p:cNvPr id="27686" name="Line 38"/>
          <p:cNvSpPr>
            <a:spLocks noChangeShapeType="1"/>
          </p:cNvSpPr>
          <p:nvPr/>
        </p:nvSpPr>
        <p:spPr bwMode="auto">
          <a:xfrm>
            <a:off x="5576888" y="1457325"/>
            <a:ext cx="912813" cy="1588"/>
          </a:xfrm>
          <a:prstGeom prst="line">
            <a:avLst/>
          </a:prstGeom>
          <a:noFill/>
          <a:ln w="17463">
            <a:solidFill>
              <a:srgbClr val="000000"/>
            </a:solidFill>
            <a:round/>
            <a:headEnd/>
            <a:tailEnd/>
          </a:ln>
        </p:spPr>
        <p:txBody>
          <a:bodyPr>
            <a:prstTxWarp prst="textNoShape">
              <a:avLst/>
            </a:prstTxWarp>
          </a:bodyPr>
          <a:lstStyle/>
          <a:p>
            <a:endParaRPr lang="en-US"/>
          </a:p>
        </p:txBody>
      </p:sp>
      <p:sp>
        <p:nvSpPr>
          <p:cNvPr id="27687" name="Rectangle 39"/>
          <p:cNvSpPr>
            <a:spLocks noChangeArrowheads="1"/>
          </p:cNvSpPr>
          <p:nvPr/>
        </p:nvSpPr>
        <p:spPr bwMode="auto">
          <a:xfrm>
            <a:off x="6980238" y="1362075"/>
            <a:ext cx="963613" cy="247650"/>
          </a:xfrm>
          <a:prstGeom prst="rect">
            <a:avLst/>
          </a:prstGeom>
          <a:noFill/>
          <a:ln w="9525">
            <a:noFill/>
            <a:miter lim="800000"/>
            <a:headEnd/>
            <a:tailEnd/>
          </a:ln>
        </p:spPr>
        <p:txBody>
          <a:bodyPr wrap="none" lIns="0" tIns="0" rIns="0" bIns="0">
            <a:prstTxWarp prst="textNoShape">
              <a:avLst/>
            </a:prstTxWarp>
            <a:spAutoFit/>
          </a:bodyPr>
          <a:lstStyle/>
          <a:p>
            <a:r>
              <a:rPr lang="en-GB" sz="1400">
                <a:solidFill>
                  <a:srgbClr val="000000"/>
                </a:solidFill>
                <a:latin typeface="Helvetica" charset="0"/>
              </a:rPr>
              <a:t>Order</a:t>
            </a:r>
            <a:endParaRPr lang="en-GB"/>
          </a:p>
        </p:txBody>
      </p:sp>
      <p:sp>
        <p:nvSpPr>
          <p:cNvPr id="27688" name="Rectangle 40"/>
          <p:cNvSpPr>
            <a:spLocks noChangeArrowheads="1"/>
          </p:cNvSpPr>
          <p:nvPr/>
        </p:nvSpPr>
        <p:spPr bwMode="auto">
          <a:xfrm>
            <a:off x="3938588" y="1238250"/>
            <a:ext cx="1081088" cy="247650"/>
          </a:xfrm>
          <a:prstGeom prst="rect">
            <a:avLst/>
          </a:prstGeom>
          <a:noFill/>
          <a:ln w="9525">
            <a:noFill/>
            <a:miter lim="800000"/>
            <a:headEnd/>
            <a:tailEnd/>
          </a:ln>
        </p:spPr>
        <p:txBody>
          <a:bodyPr wrap="none" lIns="0" tIns="0" rIns="0" bIns="0">
            <a:prstTxWarp prst="textNoShape">
              <a:avLst/>
            </a:prstTxWarp>
            <a:spAutoFit/>
          </a:bodyPr>
          <a:lstStyle/>
          <a:p>
            <a:r>
              <a:rPr lang="en-GB" sz="1400">
                <a:solidFill>
                  <a:srgbClr val="000000"/>
                </a:solidFill>
                <a:latin typeface="Helvetica" charset="0"/>
              </a:rPr>
              <a:t>places</a:t>
            </a:r>
            <a:endParaRPr lang="en-GB"/>
          </a:p>
        </p:txBody>
      </p:sp>
      <p:sp>
        <p:nvSpPr>
          <p:cNvPr id="27689" name="Rectangle 41"/>
          <p:cNvSpPr>
            <a:spLocks noChangeArrowheads="1"/>
          </p:cNvSpPr>
          <p:nvPr/>
        </p:nvSpPr>
        <p:spPr bwMode="auto">
          <a:xfrm>
            <a:off x="1285875" y="1362075"/>
            <a:ext cx="1536700" cy="247650"/>
          </a:xfrm>
          <a:prstGeom prst="rect">
            <a:avLst/>
          </a:prstGeom>
          <a:noFill/>
          <a:ln w="9525">
            <a:noFill/>
            <a:miter lim="800000"/>
            <a:headEnd/>
            <a:tailEnd/>
          </a:ln>
        </p:spPr>
        <p:txBody>
          <a:bodyPr wrap="none" lIns="0" tIns="0" rIns="0" bIns="0">
            <a:prstTxWarp prst="textNoShape">
              <a:avLst/>
            </a:prstTxWarp>
            <a:spAutoFit/>
          </a:bodyPr>
          <a:lstStyle/>
          <a:p>
            <a:r>
              <a:rPr lang="en-GB" sz="1400">
                <a:solidFill>
                  <a:srgbClr val="000000"/>
                </a:solidFill>
                <a:latin typeface="Helvetica" charset="0"/>
              </a:rPr>
              <a:t>Customer</a:t>
            </a:r>
            <a:endParaRPr lang="en-GB"/>
          </a:p>
        </p:txBody>
      </p:sp>
      <p:sp>
        <p:nvSpPr>
          <p:cNvPr id="27692" name="Rectangle 44"/>
          <p:cNvSpPr>
            <a:spLocks noChangeArrowheads="1"/>
          </p:cNvSpPr>
          <p:nvPr/>
        </p:nvSpPr>
        <p:spPr bwMode="auto">
          <a:xfrm>
            <a:off x="1201738" y="4098925"/>
            <a:ext cx="1638300" cy="247650"/>
          </a:xfrm>
          <a:prstGeom prst="rect">
            <a:avLst/>
          </a:prstGeom>
          <a:noFill/>
          <a:ln w="9525">
            <a:noFill/>
            <a:miter lim="800000"/>
            <a:headEnd/>
            <a:tailEnd/>
          </a:ln>
        </p:spPr>
        <p:txBody>
          <a:bodyPr wrap="none" lIns="0" tIns="0" rIns="0" bIns="0">
            <a:prstTxWarp prst="textNoShape">
              <a:avLst/>
            </a:prstTxWarp>
            <a:spAutoFit/>
          </a:bodyPr>
          <a:lstStyle/>
          <a:p>
            <a:r>
              <a:rPr lang="en-GB" sz="1400">
                <a:solidFill>
                  <a:srgbClr val="000000"/>
                </a:solidFill>
                <a:latin typeface="Helvetica" charset="0"/>
              </a:rPr>
              <a:t>Sales Rep</a:t>
            </a:r>
            <a:endParaRPr lang="en-GB"/>
          </a:p>
        </p:txBody>
      </p:sp>
      <p:sp>
        <p:nvSpPr>
          <p:cNvPr id="27693" name="Rectangle 45"/>
          <p:cNvSpPr>
            <a:spLocks noChangeArrowheads="1"/>
          </p:cNvSpPr>
          <p:nvPr/>
        </p:nvSpPr>
        <p:spPr bwMode="auto">
          <a:xfrm>
            <a:off x="1023938" y="5829300"/>
            <a:ext cx="1825625" cy="506413"/>
          </a:xfrm>
          <a:prstGeom prst="rect">
            <a:avLst/>
          </a:prstGeom>
          <a:solidFill>
            <a:srgbClr val="FFFF00"/>
          </a:solidFill>
          <a:ln w="17526">
            <a:solidFill>
              <a:srgbClr val="000000"/>
            </a:solidFill>
            <a:miter lim="800000"/>
            <a:headEnd/>
            <a:tailEnd/>
          </a:ln>
        </p:spPr>
        <p:txBody>
          <a:bodyPr>
            <a:prstTxWarp prst="textNoShape">
              <a:avLst/>
            </a:prstTxWarp>
          </a:bodyPr>
          <a:lstStyle/>
          <a:p>
            <a:endParaRPr lang="en-US"/>
          </a:p>
        </p:txBody>
      </p:sp>
      <p:grpSp>
        <p:nvGrpSpPr>
          <p:cNvPr id="2" name="Group 70"/>
          <p:cNvGrpSpPr>
            <a:grpSpLocks/>
          </p:cNvGrpSpPr>
          <p:nvPr/>
        </p:nvGrpSpPr>
        <p:grpSpPr bwMode="auto">
          <a:xfrm>
            <a:off x="2840038" y="4195763"/>
            <a:ext cx="3565525" cy="1588"/>
            <a:chOff x="1789" y="2643"/>
            <a:chExt cx="2246" cy="1"/>
          </a:xfrm>
        </p:grpSpPr>
        <p:sp>
          <p:nvSpPr>
            <p:cNvPr id="27694" name="Line 46"/>
            <p:cNvSpPr>
              <a:spLocks noChangeShapeType="1"/>
            </p:cNvSpPr>
            <p:nvPr/>
          </p:nvSpPr>
          <p:spPr bwMode="auto">
            <a:xfrm>
              <a:off x="1789" y="2643"/>
              <a:ext cx="43" cy="1"/>
            </a:xfrm>
            <a:prstGeom prst="line">
              <a:avLst/>
            </a:prstGeom>
            <a:noFill/>
            <a:ln w="17463">
              <a:solidFill>
                <a:srgbClr val="000000"/>
              </a:solidFill>
              <a:round/>
              <a:headEnd/>
              <a:tailEnd/>
            </a:ln>
          </p:spPr>
          <p:txBody>
            <a:bodyPr>
              <a:prstTxWarp prst="textNoShape">
                <a:avLst/>
              </a:prstTxWarp>
            </a:bodyPr>
            <a:lstStyle/>
            <a:p>
              <a:endParaRPr lang="en-US"/>
            </a:p>
          </p:txBody>
        </p:sp>
        <p:sp>
          <p:nvSpPr>
            <p:cNvPr id="27695" name="Line 47"/>
            <p:cNvSpPr>
              <a:spLocks noChangeShapeType="1"/>
            </p:cNvSpPr>
            <p:nvPr/>
          </p:nvSpPr>
          <p:spPr bwMode="auto">
            <a:xfrm>
              <a:off x="1885" y="2643"/>
              <a:ext cx="43" cy="1"/>
            </a:xfrm>
            <a:prstGeom prst="line">
              <a:avLst/>
            </a:prstGeom>
            <a:noFill/>
            <a:ln w="17463">
              <a:solidFill>
                <a:srgbClr val="000000"/>
              </a:solidFill>
              <a:round/>
              <a:headEnd/>
              <a:tailEnd/>
            </a:ln>
          </p:spPr>
          <p:txBody>
            <a:bodyPr>
              <a:prstTxWarp prst="textNoShape">
                <a:avLst/>
              </a:prstTxWarp>
            </a:bodyPr>
            <a:lstStyle/>
            <a:p>
              <a:endParaRPr lang="en-US"/>
            </a:p>
          </p:txBody>
        </p:sp>
        <p:sp>
          <p:nvSpPr>
            <p:cNvPr id="27696" name="Line 48"/>
            <p:cNvSpPr>
              <a:spLocks noChangeShapeType="1"/>
            </p:cNvSpPr>
            <p:nvPr/>
          </p:nvSpPr>
          <p:spPr bwMode="auto">
            <a:xfrm>
              <a:off x="1981" y="2643"/>
              <a:ext cx="42" cy="1"/>
            </a:xfrm>
            <a:prstGeom prst="line">
              <a:avLst/>
            </a:prstGeom>
            <a:noFill/>
            <a:ln w="17463">
              <a:solidFill>
                <a:srgbClr val="000000"/>
              </a:solidFill>
              <a:round/>
              <a:headEnd/>
              <a:tailEnd/>
            </a:ln>
          </p:spPr>
          <p:txBody>
            <a:bodyPr>
              <a:prstTxWarp prst="textNoShape">
                <a:avLst/>
              </a:prstTxWarp>
            </a:bodyPr>
            <a:lstStyle/>
            <a:p>
              <a:endParaRPr lang="en-US"/>
            </a:p>
          </p:txBody>
        </p:sp>
        <p:sp>
          <p:nvSpPr>
            <p:cNvPr id="27697" name="Line 49"/>
            <p:cNvSpPr>
              <a:spLocks noChangeShapeType="1"/>
            </p:cNvSpPr>
            <p:nvPr/>
          </p:nvSpPr>
          <p:spPr bwMode="auto">
            <a:xfrm>
              <a:off x="2077" y="2643"/>
              <a:ext cx="42" cy="1"/>
            </a:xfrm>
            <a:prstGeom prst="line">
              <a:avLst/>
            </a:prstGeom>
            <a:noFill/>
            <a:ln w="17463">
              <a:solidFill>
                <a:srgbClr val="000000"/>
              </a:solidFill>
              <a:round/>
              <a:headEnd/>
              <a:tailEnd/>
            </a:ln>
          </p:spPr>
          <p:txBody>
            <a:bodyPr>
              <a:prstTxWarp prst="textNoShape">
                <a:avLst/>
              </a:prstTxWarp>
            </a:bodyPr>
            <a:lstStyle/>
            <a:p>
              <a:endParaRPr lang="en-US"/>
            </a:p>
          </p:txBody>
        </p:sp>
        <p:sp>
          <p:nvSpPr>
            <p:cNvPr id="27698" name="Line 50"/>
            <p:cNvSpPr>
              <a:spLocks noChangeShapeType="1"/>
            </p:cNvSpPr>
            <p:nvPr/>
          </p:nvSpPr>
          <p:spPr bwMode="auto">
            <a:xfrm>
              <a:off x="2172" y="2643"/>
              <a:ext cx="43" cy="1"/>
            </a:xfrm>
            <a:prstGeom prst="line">
              <a:avLst/>
            </a:prstGeom>
            <a:noFill/>
            <a:ln w="17463">
              <a:solidFill>
                <a:srgbClr val="000000"/>
              </a:solidFill>
              <a:round/>
              <a:headEnd/>
              <a:tailEnd/>
            </a:ln>
          </p:spPr>
          <p:txBody>
            <a:bodyPr>
              <a:prstTxWarp prst="textNoShape">
                <a:avLst/>
              </a:prstTxWarp>
            </a:bodyPr>
            <a:lstStyle/>
            <a:p>
              <a:endParaRPr lang="en-US"/>
            </a:p>
          </p:txBody>
        </p:sp>
        <p:sp>
          <p:nvSpPr>
            <p:cNvPr id="27699" name="Line 51"/>
            <p:cNvSpPr>
              <a:spLocks noChangeShapeType="1"/>
            </p:cNvSpPr>
            <p:nvPr/>
          </p:nvSpPr>
          <p:spPr bwMode="auto">
            <a:xfrm>
              <a:off x="2268" y="2643"/>
              <a:ext cx="43" cy="1"/>
            </a:xfrm>
            <a:prstGeom prst="line">
              <a:avLst/>
            </a:prstGeom>
            <a:noFill/>
            <a:ln w="17463">
              <a:solidFill>
                <a:srgbClr val="000000"/>
              </a:solidFill>
              <a:round/>
              <a:headEnd/>
              <a:tailEnd/>
            </a:ln>
          </p:spPr>
          <p:txBody>
            <a:bodyPr>
              <a:prstTxWarp prst="textNoShape">
                <a:avLst/>
              </a:prstTxWarp>
            </a:bodyPr>
            <a:lstStyle/>
            <a:p>
              <a:endParaRPr lang="en-US"/>
            </a:p>
          </p:txBody>
        </p:sp>
        <p:sp>
          <p:nvSpPr>
            <p:cNvPr id="27700" name="Line 52"/>
            <p:cNvSpPr>
              <a:spLocks noChangeShapeType="1"/>
            </p:cNvSpPr>
            <p:nvPr/>
          </p:nvSpPr>
          <p:spPr bwMode="auto">
            <a:xfrm>
              <a:off x="2364" y="2643"/>
              <a:ext cx="43" cy="1"/>
            </a:xfrm>
            <a:prstGeom prst="line">
              <a:avLst/>
            </a:prstGeom>
            <a:noFill/>
            <a:ln w="17463">
              <a:solidFill>
                <a:srgbClr val="000000"/>
              </a:solidFill>
              <a:round/>
              <a:headEnd/>
              <a:tailEnd/>
            </a:ln>
          </p:spPr>
          <p:txBody>
            <a:bodyPr>
              <a:prstTxWarp prst="textNoShape">
                <a:avLst/>
              </a:prstTxWarp>
            </a:bodyPr>
            <a:lstStyle/>
            <a:p>
              <a:endParaRPr lang="en-US"/>
            </a:p>
          </p:txBody>
        </p:sp>
        <p:sp>
          <p:nvSpPr>
            <p:cNvPr id="27701" name="Line 53"/>
            <p:cNvSpPr>
              <a:spLocks noChangeShapeType="1"/>
            </p:cNvSpPr>
            <p:nvPr/>
          </p:nvSpPr>
          <p:spPr bwMode="auto">
            <a:xfrm>
              <a:off x="2460" y="2643"/>
              <a:ext cx="42" cy="1"/>
            </a:xfrm>
            <a:prstGeom prst="line">
              <a:avLst/>
            </a:prstGeom>
            <a:noFill/>
            <a:ln w="17463">
              <a:solidFill>
                <a:srgbClr val="000000"/>
              </a:solidFill>
              <a:round/>
              <a:headEnd/>
              <a:tailEnd/>
            </a:ln>
          </p:spPr>
          <p:txBody>
            <a:bodyPr>
              <a:prstTxWarp prst="textNoShape">
                <a:avLst/>
              </a:prstTxWarp>
            </a:bodyPr>
            <a:lstStyle/>
            <a:p>
              <a:endParaRPr lang="en-US"/>
            </a:p>
          </p:txBody>
        </p:sp>
        <p:sp>
          <p:nvSpPr>
            <p:cNvPr id="27702" name="Line 54"/>
            <p:cNvSpPr>
              <a:spLocks noChangeShapeType="1"/>
            </p:cNvSpPr>
            <p:nvPr/>
          </p:nvSpPr>
          <p:spPr bwMode="auto">
            <a:xfrm>
              <a:off x="2556" y="2643"/>
              <a:ext cx="42" cy="1"/>
            </a:xfrm>
            <a:prstGeom prst="line">
              <a:avLst/>
            </a:prstGeom>
            <a:noFill/>
            <a:ln w="17463">
              <a:solidFill>
                <a:srgbClr val="000000"/>
              </a:solidFill>
              <a:round/>
              <a:headEnd/>
              <a:tailEnd/>
            </a:ln>
          </p:spPr>
          <p:txBody>
            <a:bodyPr>
              <a:prstTxWarp prst="textNoShape">
                <a:avLst/>
              </a:prstTxWarp>
            </a:bodyPr>
            <a:lstStyle/>
            <a:p>
              <a:endParaRPr lang="en-US"/>
            </a:p>
          </p:txBody>
        </p:sp>
        <p:sp>
          <p:nvSpPr>
            <p:cNvPr id="27703" name="Line 55"/>
            <p:cNvSpPr>
              <a:spLocks noChangeShapeType="1"/>
            </p:cNvSpPr>
            <p:nvPr/>
          </p:nvSpPr>
          <p:spPr bwMode="auto">
            <a:xfrm>
              <a:off x="2651" y="2643"/>
              <a:ext cx="43" cy="1"/>
            </a:xfrm>
            <a:prstGeom prst="line">
              <a:avLst/>
            </a:prstGeom>
            <a:noFill/>
            <a:ln w="17463">
              <a:solidFill>
                <a:srgbClr val="000000"/>
              </a:solidFill>
              <a:round/>
              <a:headEnd/>
              <a:tailEnd/>
            </a:ln>
          </p:spPr>
          <p:txBody>
            <a:bodyPr>
              <a:prstTxWarp prst="textNoShape">
                <a:avLst/>
              </a:prstTxWarp>
            </a:bodyPr>
            <a:lstStyle/>
            <a:p>
              <a:endParaRPr lang="en-US"/>
            </a:p>
          </p:txBody>
        </p:sp>
        <p:sp>
          <p:nvSpPr>
            <p:cNvPr id="27704" name="Line 56"/>
            <p:cNvSpPr>
              <a:spLocks noChangeShapeType="1"/>
            </p:cNvSpPr>
            <p:nvPr/>
          </p:nvSpPr>
          <p:spPr bwMode="auto">
            <a:xfrm>
              <a:off x="2747" y="2643"/>
              <a:ext cx="43" cy="1"/>
            </a:xfrm>
            <a:prstGeom prst="line">
              <a:avLst/>
            </a:prstGeom>
            <a:noFill/>
            <a:ln w="17463">
              <a:solidFill>
                <a:srgbClr val="000000"/>
              </a:solidFill>
              <a:round/>
              <a:headEnd/>
              <a:tailEnd/>
            </a:ln>
          </p:spPr>
          <p:txBody>
            <a:bodyPr>
              <a:prstTxWarp prst="textNoShape">
                <a:avLst/>
              </a:prstTxWarp>
            </a:bodyPr>
            <a:lstStyle/>
            <a:p>
              <a:endParaRPr lang="en-US"/>
            </a:p>
          </p:txBody>
        </p:sp>
        <p:sp>
          <p:nvSpPr>
            <p:cNvPr id="27705" name="Line 57"/>
            <p:cNvSpPr>
              <a:spLocks noChangeShapeType="1"/>
            </p:cNvSpPr>
            <p:nvPr/>
          </p:nvSpPr>
          <p:spPr bwMode="auto">
            <a:xfrm>
              <a:off x="2843" y="2643"/>
              <a:ext cx="42" cy="1"/>
            </a:xfrm>
            <a:prstGeom prst="line">
              <a:avLst/>
            </a:prstGeom>
            <a:noFill/>
            <a:ln w="17463">
              <a:solidFill>
                <a:srgbClr val="000000"/>
              </a:solidFill>
              <a:round/>
              <a:headEnd/>
              <a:tailEnd/>
            </a:ln>
          </p:spPr>
          <p:txBody>
            <a:bodyPr>
              <a:prstTxWarp prst="textNoShape">
                <a:avLst/>
              </a:prstTxWarp>
            </a:bodyPr>
            <a:lstStyle/>
            <a:p>
              <a:endParaRPr lang="en-US"/>
            </a:p>
          </p:txBody>
        </p:sp>
        <p:sp>
          <p:nvSpPr>
            <p:cNvPr id="27706" name="Line 58"/>
            <p:cNvSpPr>
              <a:spLocks noChangeShapeType="1"/>
            </p:cNvSpPr>
            <p:nvPr/>
          </p:nvSpPr>
          <p:spPr bwMode="auto">
            <a:xfrm>
              <a:off x="2939" y="2643"/>
              <a:ext cx="42" cy="1"/>
            </a:xfrm>
            <a:prstGeom prst="line">
              <a:avLst/>
            </a:prstGeom>
            <a:noFill/>
            <a:ln w="17463">
              <a:solidFill>
                <a:srgbClr val="000000"/>
              </a:solidFill>
              <a:round/>
              <a:headEnd/>
              <a:tailEnd/>
            </a:ln>
          </p:spPr>
          <p:txBody>
            <a:bodyPr>
              <a:prstTxWarp prst="textNoShape">
                <a:avLst/>
              </a:prstTxWarp>
            </a:bodyPr>
            <a:lstStyle/>
            <a:p>
              <a:endParaRPr lang="en-US"/>
            </a:p>
          </p:txBody>
        </p:sp>
        <p:sp>
          <p:nvSpPr>
            <p:cNvPr id="27707" name="Line 59"/>
            <p:cNvSpPr>
              <a:spLocks noChangeShapeType="1"/>
            </p:cNvSpPr>
            <p:nvPr/>
          </p:nvSpPr>
          <p:spPr bwMode="auto">
            <a:xfrm>
              <a:off x="3034" y="2643"/>
              <a:ext cx="43" cy="1"/>
            </a:xfrm>
            <a:prstGeom prst="line">
              <a:avLst/>
            </a:prstGeom>
            <a:noFill/>
            <a:ln w="17463">
              <a:solidFill>
                <a:srgbClr val="000000"/>
              </a:solidFill>
              <a:round/>
              <a:headEnd/>
              <a:tailEnd/>
            </a:ln>
          </p:spPr>
          <p:txBody>
            <a:bodyPr>
              <a:prstTxWarp prst="textNoShape">
                <a:avLst/>
              </a:prstTxWarp>
            </a:bodyPr>
            <a:lstStyle/>
            <a:p>
              <a:endParaRPr lang="en-US"/>
            </a:p>
          </p:txBody>
        </p:sp>
        <p:sp>
          <p:nvSpPr>
            <p:cNvPr id="27708" name="Line 60"/>
            <p:cNvSpPr>
              <a:spLocks noChangeShapeType="1"/>
            </p:cNvSpPr>
            <p:nvPr/>
          </p:nvSpPr>
          <p:spPr bwMode="auto">
            <a:xfrm>
              <a:off x="3130" y="2643"/>
              <a:ext cx="43" cy="1"/>
            </a:xfrm>
            <a:prstGeom prst="line">
              <a:avLst/>
            </a:prstGeom>
            <a:noFill/>
            <a:ln w="17463">
              <a:solidFill>
                <a:srgbClr val="000000"/>
              </a:solidFill>
              <a:round/>
              <a:headEnd/>
              <a:tailEnd/>
            </a:ln>
          </p:spPr>
          <p:txBody>
            <a:bodyPr>
              <a:prstTxWarp prst="textNoShape">
                <a:avLst/>
              </a:prstTxWarp>
            </a:bodyPr>
            <a:lstStyle/>
            <a:p>
              <a:endParaRPr lang="en-US"/>
            </a:p>
          </p:txBody>
        </p:sp>
        <p:sp>
          <p:nvSpPr>
            <p:cNvPr id="27709" name="Line 61"/>
            <p:cNvSpPr>
              <a:spLocks noChangeShapeType="1"/>
            </p:cNvSpPr>
            <p:nvPr/>
          </p:nvSpPr>
          <p:spPr bwMode="auto">
            <a:xfrm>
              <a:off x="3226" y="2643"/>
              <a:ext cx="43" cy="1"/>
            </a:xfrm>
            <a:prstGeom prst="line">
              <a:avLst/>
            </a:prstGeom>
            <a:noFill/>
            <a:ln w="17463">
              <a:solidFill>
                <a:srgbClr val="000000"/>
              </a:solidFill>
              <a:round/>
              <a:headEnd/>
              <a:tailEnd/>
            </a:ln>
          </p:spPr>
          <p:txBody>
            <a:bodyPr>
              <a:prstTxWarp prst="textNoShape">
                <a:avLst/>
              </a:prstTxWarp>
            </a:bodyPr>
            <a:lstStyle/>
            <a:p>
              <a:endParaRPr lang="en-US"/>
            </a:p>
          </p:txBody>
        </p:sp>
        <p:sp>
          <p:nvSpPr>
            <p:cNvPr id="27710" name="Line 62"/>
            <p:cNvSpPr>
              <a:spLocks noChangeShapeType="1"/>
            </p:cNvSpPr>
            <p:nvPr/>
          </p:nvSpPr>
          <p:spPr bwMode="auto">
            <a:xfrm>
              <a:off x="3322" y="2643"/>
              <a:ext cx="42" cy="1"/>
            </a:xfrm>
            <a:prstGeom prst="line">
              <a:avLst/>
            </a:prstGeom>
            <a:noFill/>
            <a:ln w="17463">
              <a:solidFill>
                <a:srgbClr val="000000"/>
              </a:solidFill>
              <a:round/>
              <a:headEnd/>
              <a:tailEnd/>
            </a:ln>
          </p:spPr>
          <p:txBody>
            <a:bodyPr>
              <a:prstTxWarp prst="textNoShape">
                <a:avLst/>
              </a:prstTxWarp>
            </a:bodyPr>
            <a:lstStyle/>
            <a:p>
              <a:endParaRPr lang="en-US"/>
            </a:p>
          </p:txBody>
        </p:sp>
        <p:sp>
          <p:nvSpPr>
            <p:cNvPr id="27711" name="Line 63"/>
            <p:cNvSpPr>
              <a:spLocks noChangeShapeType="1"/>
            </p:cNvSpPr>
            <p:nvPr/>
          </p:nvSpPr>
          <p:spPr bwMode="auto">
            <a:xfrm>
              <a:off x="3418" y="2643"/>
              <a:ext cx="42" cy="1"/>
            </a:xfrm>
            <a:prstGeom prst="line">
              <a:avLst/>
            </a:prstGeom>
            <a:noFill/>
            <a:ln w="17463">
              <a:solidFill>
                <a:srgbClr val="000000"/>
              </a:solidFill>
              <a:round/>
              <a:headEnd/>
              <a:tailEnd/>
            </a:ln>
          </p:spPr>
          <p:txBody>
            <a:bodyPr>
              <a:prstTxWarp prst="textNoShape">
                <a:avLst/>
              </a:prstTxWarp>
            </a:bodyPr>
            <a:lstStyle/>
            <a:p>
              <a:endParaRPr lang="en-US"/>
            </a:p>
          </p:txBody>
        </p:sp>
        <p:sp>
          <p:nvSpPr>
            <p:cNvPr id="27712" name="Line 64"/>
            <p:cNvSpPr>
              <a:spLocks noChangeShapeType="1"/>
            </p:cNvSpPr>
            <p:nvPr/>
          </p:nvSpPr>
          <p:spPr bwMode="auto">
            <a:xfrm>
              <a:off x="3513" y="2643"/>
              <a:ext cx="43" cy="1"/>
            </a:xfrm>
            <a:prstGeom prst="line">
              <a:avLst/>
            </a:prstGeom>
            <a:noFill/>
            <a:ln w="17463">
              <a:solidFill>
                <a:srgbClr val="000000"/>
              </a:solidFill>
              <a:round/>
              <a:headEnd/>
              <a:tailEnd/>
            </a:ln>
          </p:spPr>
          <p:txBody>
            <a:bodyPr>
              <a:prstTxWarp prst="textNoShape">
                <a:avLst/>
              </a:prstTxWarp>
            </a:bodyPr>
            <a:lstStyle/>
            <a:p>
              <a:endParaRPr lang="en-US"/>
            </a:p>
          </p:txBody>
        </p:sp>
        <p:sp>
          <p:nvSpPr>
            <p:cNvPr id="27713" name="Line 65"/>
            <p:cNvSpPr>
              <a:spLocks noChangeShapeType="1"/>
            </p:cNvSpPr>
            <p:nvPr/>
          </p:nvSpPr>
          <p:spPr bwMode="auto">
            <a:xfrm>
              <a:off x="3609" y="2643"/>
              <a:ext cx="43" cy="1"/>
            </a:xfrm>
            <a:prstGeom prst="line">
              <a:avLst/>
            </a:prstGeom>
            <a:noFill/>
            <a:ln w="17463">
              <a:solidFill>
                <a:srgbClr val="000000"/>
              </a:solidFill>
              <a:round/>
              <a:headEnd/>
              <a:tailEnd/>
            </a:ln>
          </p:spPr>
          <p:txBody>
            <a:bodyPr>
              <a:prstTxWarp prst="textNoShape">
                <a:avLst/>
              </a:prstTxWarp>
            </a:bodyPr>
            <a:lstStyle/>
            <a:p>
              <a:endParaRPr lang="en-US"/>
            </a:p>
          </p:txBody>
        </p:sp>
        <p:sp>
          <p:nvSpPr>
            <p:cNvPr id="27714" name="Line 66"/>
            <p:cNvSpPr>
              <a:spLocks noChangeShapeType="1"/>
            </p:cNvSpPr>
            <p:nvPr/>
          </p:nvSpPr>
          <p:spPr bwMode="auto">
            <a:xfrm>
              <a:off x="3705" y="2643"/>
              <a:ext cx="42" cy="1"/>
            </a:xfrm>
            <a:prstGeom prst="line">
              <a:avLst/>
            </a:prstGeom>
            <a:noFill/>
            <a:ln w="17463">
              <a:solidFill>
                <a:srgbClr val="000000"/>
              </a:solidFill>
              <a:round/>
              <a:headEnd/>
              <a:tailEnd/>
            </a:ln>
          </p:spPr>
          <p:txBody>
            <a:bodyPr>
              <a:prstTxWarp prst="textNoShape">
                <a:avLst/>
              </a:prstTxWarp>
            </a:bodyPr>
            <a:lstStyle/>
            <a:p>
              <a:endParaRPr lang="en-US"/>
            </a:p>
          </p:txBody>
        </p:sp>
        <p:sp>
          <p:nvSpPr>
            <p:cNvPr id="27715" name="Line 67"/>
            <p:cNvSpPr>
              <a:spLocks noChangeShapeType="1"/>
            </p:cNvSpPr>
            <p:nvPr/>
          </p:nvSpPr>
          <p:spPr bwMode="auto">
            <a:xfrm>
              <a:off x="3801" y="2643"/>
              <a:ext cx="42" cy="1"/>
            </a:xfrm>
            <a:prstGeom prst="line">
              <a:avLst/>
            </a:prstGeom>
            <a:noFill/>
            <a:ln w="17463">
              <a:solidFill>
                <a:srgbClr val="000000"/>
              </a:solidFill>
              <a:round/>
              <a:headEnd/>
              <a:tailEnd/>
            </a:ln>
          </p:spPr>
          <p:txBody>
            <a:bodyPr>
              <a:prstTxWarp prst="textNoShape">
                <a:avLst/>
              </a:prstTxWarp>
            </a:bodyPr>
            <a:lstStyle/>
            <a:p>
              <a:endParaRPr lang="en-US"/>
            </a:p>
          </p:txBody>
        </p:sp>
        <p:sp>
          <p:nvSpPr>
            <p:cNvPr id="27716" name="Line 68"/>
            <p:cNvSpPr>
              <a:spLocks noChangeShapeType="1"/>
            </p:cNvSpPr>
            <p:nvPr/>
          </p:nvSpPr>
          <p:spPr bwMode="auto">
            <a:xfrm>
              <a:off x="3896" y="2643"/>
              <a:ext cx="43" cy="1"/>
            </a:xfrm>
            <a:prstGeom prst="line">
              <a:avLst/>
            </a:prstGeom>
            <a:noFill/>
            <a:ln w="17463">
              <a:solidFill>
                <a:srgbClr val="000000"/>
              </a:solidFill>
              <a:round/>
              <a:headEnd/>
              <a:tailEnd/>
            </a:ln>
          </p:spPr>
          <p:txBody>
            <a:bodyPr>
              <a:prstTxWarp prst="textNoShape">
                <a:avLst/>
              </a:prstTxWarp>
            </a:bodyPr>
            <a:lstStyle/>
            <a:p>
              <a:endParaRPr lang="en-US"/>
            </a:p>
          </p:txBody>
        </p:sp>
        <p:sp>
          <p:nvSpPr>
            <p:cNvPr id="27717" name="Line 69"/>
            <p:cNvSpPr>
              <a:spLocks noChangeShapeType="1"/>
            </p:cNvSpPr>
            <p:nvPr/>
          </p:nvSpPr>
          <p:spPr bwMode="auto">
            <a:xfrm>
              <a:off x="3992" y="2643"/>
              <a:ext cx="43" cy="1"/>
            </a:xfrm>
            <a:prstGeom prst="line">
              <a:avLst/>
            </a:prstGeom>
            <a:noFill/>
            <a:ln w="17463">
              <a:solidFill>
                <a:srgbClr val="000000"/>
              </a:solidFill>
              <a:round/>
              <a:headEnd/>
              <a:tailEnd/>
            </a:ln>
          </p:spPr>
          <p:txBody>
            <a:bodyPr>
              <a:prstTxWarp prst="textNoShape">
                <a:avLst/>
              </a:prstTxWarp>
            </a:bodyPr>
            <a:lstStyle/>
            <a:p>
              <a:endParaRPr lang="en-US"/>
            </a:p>
          </p:txBody>
        </p:sp>
      </p:grpSp>
      <p:sp>
        <p:nvSpPr>
          <p:cNvPr id="27719" name="Rectangle 71"/>
          <p:cNvSpPr>
            <a:spLocks noChangeArrowheads="1"/>
          </p:cNvSpPr>
          <p:nvPr/>
        </p:nvSpPr>
        <p:spPr bwMode="auto">
          <a:xfrm>
            <a:off x="1092200" y="5867400"/>
            <a:ext cx="1673225" cy="420688"/>
          </a:xfrm>
          <a:prstGeom prst="rect">
            <a:avLst/>
          </a:prstGeom>
          <a:solidFill>
            <a:srgbClr val="FFFF00"/>
          </a:solidFill>
          <a:ln w="17526">
            <a:solidFill>
              <a:srgbClr val="000000"/>
            </a:solidFill>
            <a:miter lim="800000"/>
            <a:headEnd/>
            <a:tailEnd/>
          </a:ln>
        </p:spPr>
        <p:txBody>
          <a:bodyPr>
            <a:prstTxWarp prst="textNoShape">
              <a:avLst/>
            </a:prstTxWarp>
          </a:bodyPr>
          <a:lstStyle/>
          <a:p>
            <a:endParaRPr lang="en-US"/>
          </a:p>
        </p:txBody>
      </p:sp>
      <p:sp>
        <p:nvSpPr>
          <p:cNvPr id="27720" name="Rectangle 72"/>
          <p:cNvSpPr>
            <a:spLocks noChangeArrowheads="1"/>
          </p:cNvSpPr>
          <p:nvPr/>
        </p:nvSpPr>
        <p:spPr bwMode="auto">
          <a:xfrm>
            <a:off x="1285875" y="5905500"/>
            <a:ext cx="1587500" cy="247650"/>
          </a:xfrm>
          <a:prstGeom prst="rect">
            <a:avLst/>
          </a:prstGeom>
          <a:noFill/>
          <a:ln w="9525">
            <a:noFill/>
            <a:miter lim="800000"/>
            <a:headEnd/>
            <a:tailEnd/>
          </a:ln>
        </p:spPr>
        <p:txBody>
          <a:bodyPr wrap="none" lIns="0" tIns="0" rIns="0" bIns="0">
            <a:prstTxWarp prst="textNoShape">
              <a:avLst/>
            </a:prstTxWarp>
            <a:spAutoFit/>
          </a:bodyPr>
          <a:lstStyle/>
          <a:p>
            <a:r>
              <a:rPr lang="en-GB" sz="1400">
                <a:solidFill>
                  <a:srgbClr val="000000"/>
                </a:solidFill>
                <a:latin typeface="Helvetica" charset="0"/>
              </a:rPr>
              <a:t>Company </a:t>
            </a:r>
            <a:endParaRPr lang="en-GB"/>
          </a:p>
        </p:txBody>
      </p:sp>
      <p:sp>
        <p:nvSpPr>
          <p:cNvPr id="27721" name="Rectangle 73"/>
          <p:cNvSpPr>
            <a:spLocks noChangeArrowheads="1"/>
          </p:cNvSpPr>
          <p:nvPr/>
        </p:nvSpPr>
        <p:spPr bwMode="auto">
          <a:xfrm>
            <a:off x="1285875" y="6076950"/>
            <a:ext cx="996950" cy="247650"/>
          </a:xfrm>
          <a:prstGeom prst="rect">
            <a:avLst/>
          </a:prstGeom>
          <a:noFill/>
          <a:ln w="9525">
            <a:noFill/>
            <a:miter lim="800000"/>
            <a:headEnd/>
            <a:tailEnd/>
          </a:ln>
        </p:spPr>
        <p:txBody>
          <a:bodyPr wrap="none" lIns="0" tIns="0" rIns="0" bIns="0">
            <a:prstTxWarp prst="textNoShape">
              <a:avLst/>
            </a:prstTxWarp>
            <a:spAutoFit/>
          </a:bodyPr>
          <a:lstStyle/>
          <a:p>
            <a:r>
              <a:rPr lang="en-GB" sz="1400">
                <a:solidFill>
                  <a:srgbClr val="000000"/>
                </a:solidFill>
                <a:latin typeface="Helvetica" charset="0"/>
              </a:rPr>
              <a:t>     car</a:t>
            </a:r>
            <a:endParaRPr lang="en-GB"/>
          </a:p>
        </p:txBody>
      </p:sp>
      <p:sp>
        <p:nvSpPr>
          <p:cNvPr id="27722" name="Rectangle 74"/>
          <p:cNvSpPr>
            <a:spLocks noChangeArrowheads="1"/>
          </p:cNvSpPr>
          <p:nvPr/>
        </p:nvSpPr>
        <p:spPr bwMode="auto">
          <a:xfrm>
            <a:off x="1049338" y="4916488"/>
            <a:ext cx="996950" cy="247650"/>
          </a:xfrm>
          <a:prstGeom prst="rect">
            <a:avLst/>
          </a:prstGeom>
          <a:noFill/>
          <a:ln w="9525">
            <a:noFill/>
            <a:miter lim="800000"/>
            <a:headEnd/>
            <a:tailEnd/>
          </a:ln>
        </p:spPr>
        <p:txBody>
          <a:bodyPr wrap="none" lIns="0" tIns="0" rIns="0" bIns="0">
            <a:prstTxWarp prst="textNoShape">
              <a:avLst/>
            </a:prstTxWarp>
            <a:spAutoFit/>
          </a:bodyPr>
          <a:lstStyle/>
          <a:p>
            <a:r>
              <a:rPr lang="en-GB" sz="1400">
                <a:solidFill>
                  <a:srgbClr val="000000"/>
                </a:solidFill>
                <a:latin typeface="Helvetica" charset="0"/>
              </a:rPr>
              <a:t>drives</a:t>
            </a:r>
            <a:endParaRPr lang="en-GB"/>
          </a:p>
        </p:txBody>
      </p:sp>
      <p:sp>
        <p:nvSpPr>
          <p:cNvPr id="27723" name="Rectangle 75"/>
          <p:cNvSpPr>
            <a:spLocks noChangeArrowheads="1"/>
          </p:cNvSpPr>
          <p:nvPr/>
        </p:nvSpPr>
        <p:spPr bwMode="auto">
          <a:xfrm>
            <a:off x="6497638" y="3946525"/>
            <a:ext cx="1825625" cy="506413"/>
          </a:xfrm>
          <a:prstGeom prst="rect">
            <a:avLst/>
          </a:prstGeom>
          <a:solidFill>
            <a:srgbClr val="FFFF00"/>
          </a:solidFill>
          <a:ln w="17526">
            <a:solidFill>
              <a:srgbClr val="000000"/>
            </a:solidFill>
            <a:miter lim="800000"/>
            <a:headEnd/>
            <a:tailEnd/>
          </a:ln>
        </p:spPr>
        <p:txBody>
          <a:bodyPr>
            <a:prstTxWarp prst="textNoShape">
              <a:avLst/>
            </a:prstTxWarp>
          </a:bodyPr>
          <a:lstStyle/>
          <a:p>
            <a:endParaRPr lang="en-US"/>
          </a:p>
        </p:txBody>
      </p:sp>
      <p:sp>
        <p:nvSpPr>
          <p:cNvPr id="27724" name="Line 76"/>
          <p:cNvSpPr>
            <a:spLocks noChangeShapeType="1"/>
          </p:cNvSpPr>
          <p:nvPr/>
        </p:nvSpPr>
        <p:spPr bwMode="auto">
          <a:xfrm flipV="1">
            <a:off x="7402513" y="1712913"/>
            <a:ext cx="1588" cy="1065213"/>
          </a:xfrm>
          <a:prstGeom prst="line">
            <a:avLst/>
          </a:prstGeom>
          <a:noFill/>
          <a:ln w="17463">
            <a:solidFill>
              <a:srgbClr val="000000"/>
            </a:solidFill>
            <a:round/>
            <a:headEnd/>
            <a:tailEnd/>
          </a:ln>
        </p:spPr>
        <p:txBody>
          <a:bodyPr>
            <a:prstTxWarp prst="textNoShape">
              <a:avLst/>
            </a:prstTxWarp>
          </a:bodyPr>
          <a:lstStyle/>
          <a:p>
            <a:endParaRPr lang="en-US"/>
          </a:p>
        </p:txBody>
      </p:sp>
      <p:grpSp>
        <p:nvGrpSpPr>
          <p:cNvPr id="3" name="Group 91"/>
          <p:cNvGrpSpPr>
            <a:grpSpLocks/>
          </p:cNvGrpSpPr>
          <p:nvPr/>
        </p:nvGrpSpPr>
        <p:grpSpPr bwMode="auto">
          <a:xfrm>
            <a:off x="7402513" y="2778125"/>
            <a:ext cx="1588" cy="1150938"/>
            <a:chOff x="4663" y="1750"/>
            <a:chExt cx="1" cy="725"/>
          </a:xfrm>
        </p:grpSpPr>
        <p:sp>
          <p:nvSpPr>
            <p:cNvPr id="27725" name="Line 77"/>
            <p:cNvSpPr>
              <a:spLocks noChangeShapeType="1"/>
            </p:cNvSpPr>
            <p:nvPr/>
          </p:nvSpPr>
          <p:spPr bwMode="auto">
            <a:xfrm flipV="1">
              <a:off x="4663" y="2451"/>
              <a:ext cx="1" cy="24"/>
            </a:xfrm>
            <a:prstGeom prst="line">
              <a:avLst/>
            </a:prstGeom>
            <a:noFill/>
            <a:ln w="17463">
              <a:solidFill>
                <a:srgbClr val="000000"/>
              </a:solidFill>
              <a:round/>
              <a:headEnd/>
              <a:tailEnd/>
            </a:ln>
          </p:spPr>
          <p:txBody>
            <a:bodyPr>
              <a:prstTxWarp prst="textNoShape">
                <a:avLst/>
              </a:prstTxWarp>
            </a:bodyPr>
            <a:lstStyle/>
            <a:p>
              <a:endParaRPr lang="en-US"/>
            </a:p>
          </p:txBody>
        </p:sp>
        <p:sp>
          <p:nvSpPr>
            <p:cNvPr id="27726" name="Line 78"/>
            <p:cNvSpPr>
              <a:spLocks noChangeShapeType="1"/>
            </p:cNvSpPr>
            <p:nvPr/>
          </p:nvSpPr>
          <p:spPr bwMode="auto">
            <a:xfrm flipV="1">
              <a:off x="4663" y="2397"/>
              <a:ext cx="1" cy="24"/>
            </a:xfrm>
            <a:prstGeom prst="line">
              <a:avLst/>
            </a:prstGeom>
            <a:noFill/>
            <a:ln w="17463">
              <a:solidFill>
                <a:srgbClr val="000000"/>
              </a:solidFill>
              <a:round/>
              <a:headEnd/>
              <a:tailEnd/>
            </a:ln>
          </p:spPr>
          <p:txBody>
            <a:bodyPr>
              <a:prstTxWarp prst="textNoShape">
                <a:avLst/>
              </a:prstTxWarp>
            </a:bodyPr>
            <a:lstStyle/>
            <a:p>
              <a:endParaRPr lang="en-US"/>
            </a:p>
          </p:txBody>
        </p:sp>
        <p:sp>
          <p:nvSpPr>
            <p:cNvPr id="27727" name="Line 79"/>
            <p:cNvSpPr>
              <a:spLocks noChangeShapeType="1"/>
            </p:cNvSpPr>
            <p:nvPr/>
          </p:nvSpPr>
          <p:spPr bwMode="auto">
            <a:xfrm flipV="1">
              <a:off x="4663" y="2343"/>
              <a:ext cx="1" cy="24"/>
            </a:xfrm>
            <a:prstGeom prst="line">
              <a:avLst/>
            </a:prstGeom>
            <a:noFill/>
            <a:ln w="17463">
              <a:solidFill>
                <a:srgbClr val="000000"/>
              </a:solidFill>
              <a:round/>
              <a:headEnd/>
              <a:tailEnd/>
            </a:ln>
          </p:spPr>
          <p:txBody>
            <a:bodyPr>
              <a:prstTxWarp prst="textNoShape">
                <a:avLst/>
              </a:prstTxWarp>
            </a:bodyPr>
            <a:lstStyle/>
            <a:p>
              <a:endParaRPr lang="en-US"/>
            </a:p>
          </p:txBody>
        </p:sp>
        <p:sp>
          <p:nvSpPr>
            <p:cNvPr id="27728" name="Line 80"/>
            <p:cNvSpPr>
              <a:spLocks noChangeShapeType="1"/>
            </p:cNvSpPr>
            <p:nvPr/>
          </p:nvSpPr>
          <p:spPr bwMode="auto">
            <a:xfrm flipV="1">
              <a:off x="4663" y="2289"/>
              <a:ext cx="1" cy="24"/>
            </a:xfrm>
            <a:prstGeom prst="line">
              <a:avLst/>
            </a:prstGeom>
            <a:noFill/>
            <a:ln w="17463">
              <a:solidFill>
                <a:srgbClr val="000000"/>
              </a:solidFill>
              <a:round/>
              <a:headEnd/>
              <a:tailEnd/>
            </a:ln>
          </p:spPr>
          <p:txBody>
            <a:bodyPr>
              <a:prstTxWarp prst="textNoShape">
                <a:avLst/>
              </a:prstTxWarp>
            </a:bodyPr>
            <a:lstStyle/>
            <a:p>
              <a:endParaRPr lang="en-US"/>
            </a:p>
          </p:txBody>
        </p:sp>
        <p:sp>
          <p:nvSpPr>
            <p:cNvPr id="27729" name="Line 81"/>
            <p:cNvSpPr>
              <a:spLocks noChangeShapeType="1"/>
            </p:cNvSpPr>
            <p:nvPr/>
          </p:nvSpPr>
          <p:spPr bwMode="auto">
            <a:xfrm flipV="1">
              <a:off x="4663" y="2235"/>
              <a:ext cx="1" cy="24"/>
            </a:xfrm>
            <a:prstGeom prst="line">
              <a:avLst/>
            </a:prstGeom>
            <a:noFill/>
            <a:ln w="17463">
              <a:solidFill>
                <a:srgbClr val="000000"/>
              </a:solidFill>
              <a:round/>
              <a:headEnd/>
              <a:tailEnd/>
            </a:ln>
          </p:spPr>
          <p:txBody>
            <a:bodyPr>
              <a:prstTxWarp prst="textNoShape">
                <a:avLst/>
              </a:prstTxWarp>
            </a:bodyPr>
            <a:lstStyle/>
            <a:p>
              <a:endParaRPr lang="en-US"/>
            </a:p>
          </p:txBody>
        </p:sp>
        <p:sp>
          <p:nvSpPr>
            <p:cNvPr id="27730" name="Line 82"/>
            <p:cNvSpPr>
              <a:spLocks noChangeShapeType="1"/>
            </p:cNvSpPr>
            <p:nvPr/>
          </p:nvSpPr>
          <p:spPr bwMode="auto">
            <a:xfrm flipV="1">
              <a:off x="4663" y="2181"/>
              <a:ext cx="1" cy="24"/>
            </a:xfrm>
            <a:prstGeom prst="line">
              <a:avLst/>
            </a:prstGeom>
            <a:noFill/>
            <a:ln w="17463">
              <a:solidFill>
                <a:srgbClr val="000000"/>
              </a:solidFill>
              <a:round/>
              <a:headEnd/>
              <a:tailEnd/>
            </a:ln>
          </p:spPr>
          <p:txBody>
            <a:bodyPr>
              <a:prstTxWarp prst="textNoShape">
                <a:avLst/>
              </a:prstTxWarp>
            </a:bodyPr>
            <a:lstStyle/>
            <a:p>
              <a:endParaRPr lang="en-US"/>
            </a:p>
          </p:txBody>
        </p:sp>
        <p:sp>
          <p:nvSpPr>
            <p:cNvPr id="27731" name="Line 83"/>
            <p:cNvSpPr>
              <a:spLocks noChangeShapeType="1"/>
            </p:cNvSpPr>
            <p:nvPr/>
          </p:nvSpPr>
          <p:spPr bwMode="auto">
            <a:xfrm flipV="1">
              <a:off x="4663" y="2127"/>
              <a:ext cx="1" cy="24"/>
            </a:xfrm>
            <a:prstGeom prst="line">
              <a:avLst/>
            </a:prstGeom>
            <a:noFill/>
            <a:ln w="17463">
              <a:solidFill>
                <a:srgbClr val="000000"/>
              </a:solidFill>
              <a:round/>
              <a:headEnd/>
              <a:tailEnd/>
            </a:ln>
          </p:spPr>
          <p:txBody>
            <a:bodyPr>
              <a:prstTxWarp prst="textNoShape">
                <a:avLst/>
              </a:prstTxWarp>
            </a:bodyPr>
            <a:lstStyle/>
            <a:p>
              <a:endParaRPr lang="en-US"/>
            </a:p>
          </p:txBody>
        </p:sp>
        <p:sp>
          <p:nvSpPr>
            <p:cNvPr id="27732" name="Line 84"/>
            <p:cNvSpPr>
              <a:spLocks noChangeShapeType="1"/>
            </p:cNvSpPr>
            <p:nvPr/>
          </p:nvSpPr>
          <p:spPr bwMode="auto">
            <a:xfrm flipV="1">
              <a:off x="4663" y="2074"/>
              <a:ext cx="1" cy="24"/>
            </a:xfrm>
            <a:prstGeom prst="line">
              <a:avLst/>
            </a:prstGeom>
            <a:noFill/>
            <a:ln w="17463">
              <a:solidFill>
                <a:srgbClr val="000000"/>
              </a:solidFill>
              <a:round/>
              <a:headEnd/>
              <a:tailEnd/>
            </a:ln>
          </p:spPr>
          <p:txBody>
            <a:bodyPr>
              <a:prstTxWarp prst="textNoShape">
                <a:avLst/>
              </a:prstTxWarp>
            </a:bodyPr>
            <a:lstStyle/>
            <a:p>
              <a:endParaRPr lang="en-US"/>
            </a:p>
          </p:txBody>
        </p:sp>
        <p:sp>
          <p:nvSpPr>
            <p:cNvPr id="27733" name="Line 85"/>
            <p:cNvSpPr>
              <a:spLocks noChangeShapeType="1"/>
            </p:cNvSpPr>
            <p:nvPr/>
          </p:nvSpPr>
          <p:spPr bwMode="auto">
            <a:xfrm flipV="1">
              <a:off x="4663" y="2020"/>
              <a:ext cx="1" cy="24"/>
            </a:xfrm>
            <a:prstGeom prst="line">
              <a:avLst/>
            </a:prstGeom>
            <a:noFill/>
            <a:ln w="17463">
              <a:solidFill>
                <a:srgbClr val="000000"/>
              </a:solidFill>
              <a:round/>
              <a:headEnd/>
              <a:tailEnd/>
            </a:ln>
          </p:spPr>
          <p:txBody>
            <a:bodyPr>
              <a:prstTxWarp prst="textNoShape">
                <a:avLst/>
              </a:prstTxWarp>
            </a:bodyPr>
            <a:lstStyle/>
            <a:p>
              <a:endParaRPr lang="en-US"/>
            </a:p>
          </p:txBody>
        </p:sp>
        <p:sp>
          <p:nvSpPr>
            <p:cNvPr id="27734" name="Line 86"/>
            <p:cNvSpPr>
              <a:spLocks noChangeShapeType="1"/>
            </p:cNvSpPr>
            <p:nvPr/>
          </p:nvSpPr>
          <p:spPr bwMode="auto">
            <a:xfrm flipV="1">
              <a:off x="4663" y="1966"/>
              <a:ext cx="1" cy="24"/>
            </a:xfrm>
            <a:prstGeom prst="line">
              <a:avLst/>
            </a:prstGeom>
            <a:noFill/>
            <a:ln w="17463">
              <a:solidFill>
                <a:srgbClr val="000000"/>
              </a:solidFill>
              <a:round/>
              <a:headEnd/>
              <a:tailEnd/>
            </a:ln>
          </p:spPr>
          <p:txBody>
            <a:bodyPr>
              <a:prstTxWarp prst="textNoShape">
                <a:avLst/>
              </a:prstTxWarp>
            </a:bodyPr>
            <a:lstStyle/>
            <a:p>
              <a:endParaRPr lang="en-US"/>
            </a:p>
          </p:txBody>
        </p:sp>
        <p:sp>
          <p:nvSpPr>
            <p:cNvPr id="27735" name="Line 87"/>
            <p:cNvSpPr>
              <a:spLocks noChangeShapeType="1"/>
            </p:cNvSpPr>
            <p:nvPr/>
          </p:nvSpPr>
          <p:spPr bwMode="auto">
            <a:xfrm flipV="1">
              <a:off x="4663" y="1912"/>
              <a:ext cx="1" cy="24"/>
            </a:xfrm>
            <a:prstGeom prst="line">
              <a:avLst/>
            </a:prstGeom>
            <a:noFill/>
            <a:ln w="17463">
              <a:solidFill>
                <a:srgbClr val="000000"/>
              </a:solidFill>
              <a:round/>
              <a:headEnd/>
              <a:tailEnd/>
            </a:ln>
          </p:spPr>
          <p:txBody>
            <a:bodyPr>
              <a:prstTxWarp prst="textNoShape">
                <a:avLst/>
              </a:prstTxWarp>
            </a:bodyPr>
            <a:lstStyle/>
            <a:p>
              <a:endParaRPr lang="en-US"/>
            </a:p>
          </p:txBody>
        </p:sp>
        <p:sp>
          <p:nvSpPr>
            <p:cNvPr id="27736" name="Line 88"/>
            <p:cNvSpPr>
              <a:spLocks noChangeShapeType="1"/>
            </p:cNvSpPr>
            <p:nvPr/>
          </p:nvSpPr>
          <p:spPr bwMode="auto">
            <a:xfrm flipV="1">
              <a:off x="4663" y="1858"/>
              <a:ext cx="1" cy="24"/>
            </a:xfrm>
            <a:prstGeom prst="line">
              <a:avLst/>
            </a:prstGeom>
            <a:noFill/>
            <a:ln w="17463">
              <a:solidFill>
                <a:srgbClr val="000000"/>
              </a:solidFill>
              <a:round/>
              <a:headEnd/>
              <a:tailEnd/>
            </a:ln>
          </p:spPr>
          <p:txBody>
            <a:bodyPr>
              <a:prstTxWarp prst="textNoShape">
                <a:avLst/>
              </a:prstTxWarp>
            </a:bodyPr>
            <a:lstStyle/>
            <a:p>
              <a:endParaRPr lang="en-US"/>
            </a:p>
          </p:txBody>
        </p:sp>
        <p:sp>
          <p:nvSpPr>
            <p:cNvPr id="27737" name="Line 89"/>
            <p:cNvSpPr>
              <a:spLocks noChangeShapeType="1"/>
            </p:cNvSpPr>
            <p:nvPr/>
          </p:nvSpPr>
          <p:spPr bwMode="auto">
            <a:xfrm flipV="1">
              <a:off x="4663" y="1804"/>
              <a:ext cx="1" cy="24"/>
            </a:xfrm>
            <a:prstGeom prst="line">
              <a:avLst/>
            </a:prstGeom>
            <a:noFill/>
            <a:ln w="17463">
              <a:solidFill>
                <a:srgbClr val="000000"/>
              </a:solidFill>
              <a:round/>
              <a:headEnd/>
              <a:tailEnd/>
            </a:ln>
          </p:spPr>
          <p:txBody>
            <a:bodyPr>
              <a:prstTxWarp prst="textNoShape">
                <a:avLst/>
              </a:prstTxWarp>
            </a:bodyPr>
            <a:lstStyle/>
            <a:p>
              <a:endParaRPr lang="en-US"/>
            </a:p>
          </p:txBody>
        </p:sp>
        <p:sp>
          <p:nvSpPr>
            <p:cNvPr id="27738" name="Line 90"/>
            <p:cNvSpPr>
              <a:spLocks noChangeShapeType="1"/>
            </p:cNvSpPr>
            <p:nvPr/>
          </p:nvSpPr>
          <p:spPr bwMode="auto">
            <a:xfrm flipV="1">
              <a:off x="4663" y="1750"/>
              <a:ext cx="1" cy="24"/>
            </a:xfrm>
            <a:prstGeom prst="line">
              <a:avLst/>
            </a:prstGeom>
            <a:noFill/>
            <a:ln w="17463">
              <a:solidFill>
                <a:srgbClr val="000000"/>
              </a:solidFill>
              <a:round/>
              <a:headEnd/>
              <a:tailEnd/>
            </a:ln>
          </p:spPr>
          <p:txBody>
            <a:bodyPr>
              <a:prstTxWarp prst="textNoShape">
                <a:avLst/>
              </a:prstTxWarp>
            </a:bodyPr>
            <a:lstStyle/>
            <a:p>
              <a:endParaRPr lang="en-US"/>
            </a:p>
          </p:txBody>
        </p:sp>
      </p:grpSp>
      <p:sp>
        <p:nvSpPr>
          <p:cNvPr id="27740" name="Rectangle 92"/>
          <p:cNvSpPr>
            <a:spLocks noChangeArrowheads="1"/>
          </p:cNvSpPr>
          <p:nvPr/>
        </p:nvSpPr>
        <p:spPr bwMode="auto">
          <a:xfrm>
            <a:off x="7064375" y="4089400"/>
            <a:ext cx="777875" cy="247650"/>
          </a:xfrm>
          <a:prstGeom prst="rect">
            <a:avLst/>
          </a:prstGeom>
          <a:noFill/>
          <a:ln w="9525">
            <a:noFill/>
            <a:miter lim="800000"/>
            <a:headEnd/>
            <a:tailEnd/>
          </a:ln>
        </p:spPr>
        <p:txBody>
          <a:bodyPr wrap="none" lIns="0" tIns="0" rIns="0" bIns="0">
            <a:prstTxWarp prst="textNoShape">
              <a:avLst/>
            </a:prstTxWarp>
            <a:spAutoFit/>
          </a:bodyPr>
          <a:lstStyle/>
          <a:p>
            <a:r>
              <a:rPr lang="en-GB" sz="1400">
                <a:solidFill>
                  <a:srgbClr val="000000"/>
                </a:solidFill>
                <a:latin typeface="Helvetica" charset="0"/>
              </a:rPr>
              <a:t>Item</a:t>
            </a:r>
            <a:endParaRPr lang="en-GB"/>
          </a:p>
        </p:txBody>
      </p:sp>
      <p:sp>
        <p:nvSpPr>
          <p:cNvPr id="27741" name="Rectangle 93"/>
          <p:cNvSpPr>
            <a:spLocks noChangeArrowheads="1"/>
          </p:cNvSpPr>
          <p:nvPr/>
        </p:nvSpPr>
        <p:spPr bwMode="auto">
          <a:xfrm>
            <a:off x="7435850" y="2255838"/>
            <a:ext cx="928688" cy="247650"/>
          </a:xfrm>
          <a:prstGeom prst="rect">
            <a:avLst/>
          </a:prstGeom>
          <a:noFill/>
          <a:ln w="9525">
            <a:noFill/>
            <a:miter lim="800000"/>
            <a:headEnd/>
            <a:tailEnd/>
          </a:ln>
        </p:spPr>
        <p:txBody>
          <a:bodyPr wrap="none" lIns="0" tIns="0" rIns="0" bIns="0">
            <a:prstTxWarp prst="textNoShape">
              <a:avLst/>
            </a:prstTxWarp>
            <a:spAutoFit/>
          </a:bodyPr>
          <a:lstStyle/>
          <a:p>
            <a:r>
              <a:rPr lang="en-GB" sz="1400">
                <a:solidFill>
                  <a:srgbClr val="000000"/>
                </a:solidFill>
                <a:latin typeface="Helvetica" charset="0"/>
              </a:rPr>
              <a:t> is for</a:t>
            </a:r>
            <a:endParaRPr lang="en-GB"/>
          </a:p>
        </p:txBody>
      </p:sp>
      <p:sp>
        <p:nvSpPr>
          <p:cNvPr id="27742" name="Rectangle 94"/>
          <p:cNvSpPr>
            <a:spLocks noChangeArrowheads="1"/>
          </p:cNvSpPr>
          <p:nvPr/>
        </p:nvSpPr>
        <p:spPr bwMode="auto">
          <a:xfrm>
            <a:off x="5848350" y="4992688"/>
            <a:ext cx="1317625" cy="247650"/>
          </a:xfrm>
          <a:prstGeom prst="rect">
            <a:avLst/>
          </a:prstGeom>
          <a:noFill/>
          <a:ln w="9525">
            <a:noFill/>
            <a:miter lim="800000"/>
            <a:headEnd/>
            <a:tailEnd/>
          </a:ln>
        </p:spPr>
        <p:txBody>
          <a:bodyPr wrap="none" lIns="0" tIns="0" rIns="0" bIns="0">
            <a:prstTxWarp prst="textNoShape">
              <a:avLst/>
            </a:prstTxWarp>
            <a:spAutoFit/>
          </a:bodyPr>
          <a:lstStyle/>
          <a:p>
            <a:r>
              <a:rPr lang="en-GB" sz="1400">
                <a:solidFill>
                  <a:srgbClr val="000000"/>
                </a:solidFill>
                <a:latin typeface="Helvetica" charset="0"/>
              </a:rPr>
              <a:t>contains</a:t>
            </a:r>
            <a:endParaRPr lang="en-GB"/>
          </a:p>
        </p:txBody>
      </p:sp>
      <p:sp>
        <p:nvSpPr>
          <p:cNvPr id="27743" name="Line 95"/>
          <p:cNvSpPr>
            <a:spLocks noChangeShapeType="1"/>
          </p:cNvSpPr>
          <p:nvPr/>
        </p:nvSpPr>
        <p:spPr bwMode="auto">
          <a:xfrm>
            <a:off x="1928813" y="5135563"/>
            <a:ext cx="1588" cy="685800"/>
          </a:xfrm>
          <a:prstGeom prst="line">
            <a:avLst/>
          </a:prstGeom>
          <a:noFill/>
          <a:ln w="17463">
            <a:solidFill>
              <a:srgbClr val="000000"/>
            </a:solidFill>
            <a:round/>
            <a:headEnd/>
            <a:tailEnd/>
          </a:ln>
        </p:spPr>
        <p:txBody>
          <a:bodyPr>
            <a:prstTxWarp prst="textNoShape">
              <a:avLst/>
            </a:prstTxWarp>
          </a:bodyPr>
          <a:lstStyle/>
          <a:p>
            <a:endParaRPr lang="en-US"/>
          </a:p>
        </p:txBody>
      </p:sp>
      <p:sp>
        <p:nvSpPr>
          <p:cNvPr id="27744" name="Line 96"/>
          <p:cNvSpPr>
            <a:spLocks noChangeShapeType="1"/>
          </p:cNvSpPr>
          <p:nvPr/>
        </p:nvSpPr>
        <p:spPr bwMode="auto">
          <a:xfrm>
            <a:off x="1928813" y="4451350"/>
            <a:ext cx="1588" cy="684213"/>
          </a:xfrm>
          <a:prstGeom prst="line">
            <a:avLst/>
          </a:prstGeom>
          <a:noFill/>
          <a:ln w="17463">
            <a:solidFill>
              <a:srgbClr val="000000"/>
            </a:solidFill>
            <a:round/>
            <a:headEnd/>
            <a:tailEnd/>
          </a:ln>
        </p:spPr>
        <p:txBody>
          <a:bodyPr>
            <a:prstTxWarp prst="textNoShape">
              <a:avLst/>
            </a:prstTxWarp>
          </a:bodyPr>
          <a:lstStyle/>
          <a:p>
            <a:endParaRPr lang="en-US"/>
          </a:p>
        </p:txBody>
      </p:sp>
      <p:sp>
        <p:nvSpPr>
          <p:cNvPr id="27745" name="Rectangle 97"/>
          <p:cNvSpPr>
            <a:spLocks noChangeArrowheads="1"/>
          </p:cNvSpPr>
          <p:nvPr/>
        </p:nvSpPr>
        <p:spPr bwMode="auto">
          <a:xfrm>
            <a:off x="3567113" y="3976688"/>
            <a:ext cx="793750" cy="247650"/>
          </a:xfrm>
          <a:prstGeom prst="rect">
            <a:avLst/>
          </a:prstGeom>
          <a:noFill/>
          <a:ln w="9525">
            <a:noFill/>
            <a:miter lim="800000"/>
            <a:headEnd/>
            <a:tailEnd/>
          </a:ln>
        </p:spPr>
        <p:txBody>
          <a:bodyPr wrap="none" lIns="0" tIns="0" rIns="0" bIns="0">
            <a:prstTxWarp prst="textNoShape">
              <a:avLst/>
            </a:prstTxWarp>
            <a:spAutoFit/>
          </a:bodyPr>
          <a:lstStyle/>
          <a:p>
            <a:r>
              <a:rPr lang="en-GB" sz="1400">
                <a:solidFill>
                  <a:srgbClr val="000000"/>
                </a:solidFill>
                <a:latin typeface="Helvetica" charset="0"/>
              </a:rPr>
              <a:t>sells</a:t>
            </a:r>
            <a:endParaRPr lang="en-GB"/>
          </a:p>
        </p:txBody>
      </p:sp>
      <p:grpSp>
        <p:nvGrpSpPr>
          <p:cNvPr id="4" name="Group 103"/>
          <p:cNvGrpSpPr>
            <a:grpSpLocks/>
          </p:cNvGrpSpPr>
          <p:nvPr/>
        </p:nvGrpSpPr>
        <p:grpSpPr bwMode="auto">
          <a:xfrm>
            <a:off x="6929438" y="4441825"/>
            <a:ext cx="1588" cy="381000"/>
            <a:chOff x="4365" y="2798"/>
            <a:chExt cx="1" cy="240"/>
          </a:xfrm>
        </p:grpSpPr>
        <p:sp>
          <p:nvSpPr>
            <p:cNvPr id="27746" name="Line 98"/>
            <p:cNvSpPr>
              <a:spLocks noChangeShapeType="1"/>
            </p:cNvSpPr>
            <p:nvPr/>
          </p:nvSpPr>
          <p:spPr bwMode="auto">
            <a:xfrm>
              <a:off x="4365" y="2798"/>
              <a:ext cx="1" cy="24"/>
            </a:xfrm>
            <a:prstGeom prst="line">
              <a:avLst/>
            </a:prstGeom>
            <a:noFill/>
            <a:ln w="17463">
              <a:solidFill>
                <a:srgbClr val="000000"/>
              </a:solidFill>
              <a:round/>
              <a:headEnd/>
              <a:tailEnd/>
            </a:ln>
          </p:spPr>
          <p:txBody>
            <a:bodyPr>
              <a:prstTxWarp prst="textNoShape">
                <a:avLst/>
              </a:prstTxWarp>
            </a:bodyPr>
            <a:lstStyle/>
            <a:p>
              <a:endParaRPr lang="en-US"/>
            </a:p>
          </p:txBody>
        </p:sp>
        <p:sp>
          <p:nvSpPr>
            <p:cNvPr id="27747" name="Line 99"/>
            <p:cNvSpPr>
              <a:spLocks noChangeShapeType="1"/>
            </p:cNvSpPr>
            <p:nvPr/>
          </p:nvSpPr>
          <p:spPr bwMode="auto">
            <a:xfrm>
              <a:off x="4365" y="2852"/>
              <a:ext cx="1" cy="24"/>
            </a:xfrm>
            <a:prstGeom prst="line">
              <a:avLst/>
            </a:prstGeom>
            <a:noFill/>
            <a:ln w="17463">
              <a:solidFill>
                <a:srgbClr val="000000"/>
              </a:solidFill>
              <a:round/>
              <a:headEnd/>
              <a:tailEnd/>
            </a:ln>
          </p:spPr>
          <p:txBody>
            <a:bodyPr>
              <a:prstTxWarp prst="textNoShape">
                <a:avLst/>
              </a:prstTxWarp>
            </a:bodyPr>
            <a:lstStyle/>
            <a:p>
              <a:endParaRPr lang="en-US"/>
            </a:p>
          </p:txBody>
        </p:sp>
        <p:sp>
          <p:nvSpPr>
            <p:cNvPr id="27748" name="Line 100"/>
            <p:cNvSpPr>
              <a:spLocks noChangeShapeType="1"/>
            </p:cNvSpPr>
            <p:nvPr/>
          </p:nvSpPr>
          <p:spPr bwMode="auto">
            <a:xfrm>
              <a:off x="4365" y="2906"/>
              <a:ext cx="1" cy="24"/>
            </a:xfrm>
            <a:prstGeom prst="line">
              <a:avLst/>
            </a:prstGeom>
            <a:noFill/>
            <a:ln w="17463">
              <a:solidFill>
                <a:srgbClr val="000000"/>
              </a:solidFill>
              <a:round/>
              <a:headEnd/>
              <a:tailEnd/>
            </a:ln>
          </p:spPr>
          <p:txBody>
            <a:bodyPr>
              <a:prstTxWarp prst="textNoShape">
                <a:avLst/>
              </a:prstTxWarp>
            </a:bodyPr>
            <a:lstStyle/>
            <a:p>
              <a:endParaRPr lang="en-US"/>
            </a:p>
          </p:txBody>
        </p:sp>
        <p:sp>
          <p:nvSpPr>
            <p:cNvPr id="27749" name="Line 101"/>
            <p:cNvSpPr>
              <a:spLocks noChangeShapeType="1"/>
            </p:cNvSpPr>
            <p:nvPr/>
          </p:nvSpPr>
          <p:spPr bwMode="auto">
            <a:xfrm>
              <a:off x="4365" y="2960"/>
              <a:ext cx="1" cy="24"/>
            </a:xfrm>
            <a:prstGeom prst="line">
              <a:avLst/>
            </a:prstGeom>
            <a:noFill/>
            <a:ln w="17463">
              <a:solidFill>
                <a:srgbClr val="000000"/>
              </a:solidFill>
              <a:round/>
              <a:headEnd/>
              <a:tailEnd/>
            </a:ln>
          </p:spPr>
          <p:txBody>
            <a:bodyPr>
              <a:prstTxWarp prst="textNoShape">
                <a:avLst/>
              </a:prstTxWarp>
            </a:bodyPr>
            <a:lstStyle/>
            <a:p>
              <a:endParaRPr lang="en-US"/>
            </a:p>
          </p:txBody>
        </p:sp>
        <p:sp>
          <p:nvSpPr>
            <p:cNvPr id="27750" name="Line 102"/>
            <p:cNvSpPr>
              <a:spLocks noChangeShapeType="1"/>
            </p:cNvSpPr>
            <p:nvPr/>
          </p:nvSpPr>
          <p:spPr bwMode="auto">
            <a:xfrm>
              <a:off x="4365" y="3014"/>
              <a:ext cx="1" cy="24"/>
            </a:xfrm>
            <a:prstGeom prst="line">
              <a:avLst/>
            </a:prstGeom>
            <a:noFill/>
            <a:ln w="17463">
              <a:solidFill>
                <a:srgbClr val="000000"/>
              </a:solidFill>
              <a:round/>
              <a:headEnd/>
              <a:tailEnd/>
            </a:ln>
          </p:spPr>
          <p:txBody>
            <a:bodyPr>
              <a:prstTxWarp prst="textNoShape">
                <a:avLst/>
              </a:prstTxWarp>
            </a:bodyPr>
            <a:lstStyle/>
            <a:p>
              <a:endParaRPr lang="en-US"/>
            </a:p>
          </p:txBody>
        </p:sp>
      </p:grpSp>
      <p:grpSp>
        <p:nvGrpSpPr>
          <p:cNvPr id="5" name="Group 109"/>
          <p:cNvGrpSpPr>
            <a:grpSpLocks/>
          </p:cNvGrpSpPr>
          <p:nvPr/>
        </p:nvGrpSpPr>
        <p:grpSpPr bwMode="auto">
          <a:xfrm>
            <a:off x="7840663" y="4441825"/>
            <a:ext cx="1588" cy="381000"/>
            <a:chOff x="4939" y="2798"/>
            <a:chExt cx="1" cy="240"/>
          </a:xfrm>
        </p:grpSpPr>
        <p:sp>
          <p:nvSpPr>
            <p:cNvPr id="27752" name="Line 104"/>
            <p:cNvSpPr>
              <a:spLocks noChangeShapeType="1"/>
            </p:cNvSpPr>
            <p:nvPr/>
          </p:nvSpPr>
          <p:spPr bwMode="auto">
            <a:xfrm>
              <a:off x="4939" y="2798"/>
              <a:ext cx="1" cy="24"/>
            </a:xfrm>
            <a:prstGeom prst="line">
              <a:avLst/>
            </a:prstGeom>
            <a:noFill/>
            <a:ln w="17463">
              <a:solidFill>
                <a:srgbClr val="000000"/>
              </a:solidFill>
              <a:round/>
              <a:headEnd/>
              <a:tailEnd/>
            </a:ln>
          </p:spPr>
          <p:txBody>
            <a:bodyPr>
              <a:prstTxWarp prst="textNoShape">
                <a:avLst/>
              </a:prstTxWarp>
            </a:bodyPr>
            <a:lstStyle/>
            <a:p>
              <a:endParaRPr lang="en-US"/>
            </a:p>
          </p:txBody>
        </p:sp>
        <p:sp>
          <p:nvSpPr>
            <p:cNvPr id="27753" name="Line 105"/>
            <p:cNvSpPr>
              <a:spLocks noChangeShapeType="1"/>
            </p:cNvSpPr>
            <p:nvPr/>
          </p:nvSpPr>
          <p:spPr bwMode="auto">
            <a:xfrm>
              <a:off x="4939" y="2852"/>
              <a:ext cx="1" cy="24"/>
            </a:xfrm>
            <a:prstGeom prst="line">
              <a:avLst/>
            </a:prstGeom>
            <a:noFill/>
            <a:ln w="17463">
              <a:solidFill>
                <a:srgbClr val="000000"/>
              </a:solidFill>
              <a:round/>
              <a:headEnd/>
              <a:tailEnd/>
            </a:ln>
          </p:spPr>
          <p:txBody>
            <a:bodyPr>
              <a:prstTxWarp prst="textNoShape">
                <a:avLst/>
              </a:prstTxWarp>
            </a:bodyPr>
            <a:lstStyle/>
            <a:p>
              <a:endParaRPr lang="en-US"/>
            </a:p>
          </p:txBody>
        </p:sp>
        <p:sp>
          <p:nvSpPr>
            <p:cNvPr id="27754" name="Line 106"/>
            <p:cNvSpPr>
              <a:spLocks noChangeShapeType="1"/>
            </p:cNvSpPr>
            <p:nvPr/>
          </p:nvSpPr>
          <p:spPr bwMode="auto">
            <a:xfrm>
              <a:off x="4939" y="2906"/>
              <a:ext cx="1" cy="24"/>
            </a:xfrm>
            <a:prstGeom prst="line">
              <a:avLst/>
            </a:prstGeom>
            <a:noFill/>
            <a:ln w="17463">
              <a:solidFill>
                <a:srgbClr val="000000"/>
              </a:solidFill>
              <a:round/>
              <a:headEnd/>
              <a:tailEnd/>
            </a:ln>
          </p:spPr>
          <p:txBody>
            <a:bodyPr>
              <a:prstTxWarp prst="textNoShape">
                <a:avLst/>
              </a:prstTxWarp>
            </a:bodyPr>
            <a:lstStyle/>
            <a:p>
              <a:endParaRPr lang="en-US"/>
            </a:p>
          </p:txBody>
        </p:sp>
        <p:sp>
          <p:nvSpPr>
            <p:cNvPr id="27755" name="Line 107"/>
            <p:cNvSpPr>
              <a:spLocks noChangeShapeType="1"/>
            </p:cNvSpPr>
            <p:nvPr/>
          </p:nvSpPr>
          <p:spPr bwMode="auto">
            <a:xfrm>
              <a:off x="4939" y="2960"/>
              <a:ext cx="1" cy="24"/>
            </a:xfrm>
            <a:prstGeom prst="line">
              <a:avLst/>
            </a:prstGeom>
            <a:noFill/>
            <a:ln w="17463">
              <a:solidFill>
                <a:srgbClr val="000000"/>
              </a:solidFill>
              <a:round/>
              <a:headEnd/>
              <a:tailEnd/>
            </a:ln>
          </p:spPr>
          <p:txBody>
            <a:bodyPr>
              <a:prstTxWarp prst="textNoShape">
                <a:avLst/>
              </a:prstTxWarp>
            </a:bodyPr>
            <a:lstStyle/>
            <a:p>
              <a:endParaRPr lang="en-US"/>
            </a:p>
          </p:txBody>
        </p:sp>
        <p:sp>
          <p:nvSpPr>
            <p:cNvPr id="27756" name="Line 108"/>
            <p:cNvSpPr>
              <a:spLocks noChangeShapeType="1"/>
            </p:cNvSpPr>
            <p:nvPr/>
          </p:nvSpPr>
          <p:spPr bwMode="auto">
            <a:xfrm>
              <a:off x="4939" y="3014"/>
              <a:ext cx="1" cy="24"/>
            </a:xfrm>
            <a:prstGeom prst="line">
              <a:avLst/>
            </a:prstGeom>
            <a:noFill/>
            <a:ln w="17463">
              <a:solidFill>
                <a:srgbClr val="000000"/>
              </a:solidFill>
              <a:round/>
              <a:headEnd/>
              <a:tailEnd/>
            </a:ln>
          </p:spPr>
          <p:txBody>
            <a:bodyPr>
              <a:prstTxWarp prst="textNoShape">
                <a:avLst/>
              </a:prstTxWarp>
            </a:bodyPr>
            <a:lstStyle/>
            <a:p>
              <a:endParaRPr lang="en-US"/>
            </a:p>
          </p:txBody>
        </p:sp>
      </p:grpSp>
      <p:sp>
        <p:nvSpPr>
          <p:cNvPr id="27759" name="Rectangle 111"/>
          <p:cNvSpPr>
            <a:spLocks noChangeArrowheads="1"/>
          </p:cNvSpPr>
          <p:nvPr/>
        </p:nvSpPr>
        <p:spPr bwMode="auto">
          <a:xfrm>
            <a:off x="3025775" y="3140075"/>
            <a:ext cx="760413" cy="247650"/>
          </a:xfrm>
          <a:prstGeom prst="rect">
            <a:avLst/>
          </a:prstGeom>
          <a:noFill/>
          <a:ln w="9525">
            <a:noFill/>
            <a:miter lim="800000"/>
            <a:headEnd/>
            <a:tailEnd/>
          </a:ln>
        </p:spPr>
        <p:txBody>
          <a:bodyPr wrap="none" lIns="0" tIns="0" rIns="0" bIns="0">
            <a:prstTxWarp prst="textNoShape">
              <a:avLst/>
            </a:prstTxWarp>
            <a:spAutoFit/>
          </a:bodyPr>
          <a:lstStyle/>
          <a:p>
            <a:r>
              <a:rPr lang="en-GB" sz="1400">
                <a:solidFill>
                  <a:srgbClr val="000000"/>
                </a:solidFill>
                <a:latin typeface="Helvetica" charset="0"/>
              </a:rPr>
              <a:t>wins</a:t>
            </a:r>
            <a:endParaRPr lang="en-GB"/>
          </a:p>
        </p:txBody>
      </p:sp>
      <p:grpSp>
        <p:nvGrpSpPr>
          <p:cNvPr id="6" name="Group 114"/>
          <p:cNvGrpSpPr>
            <a:grpSpLocks/>
          </p:cNvGrpSpPr>
          <p:nvPr/>
        </p:nvGrpSpPr>
        <p:grpSpPr bwMode="auto">
          <a:xfrm>
            <a:off x="6253163" y="1323975"/>
            <a:ext cx="236538" cy="257175"/>
            <a:chOff x="3939" y="834"/>
            <a:chExt cx="149" cy="162"/>
          </a:xfrm>
        </p:grpSpPr>
        <p:sp>
          <p:nvSpPr>
            <p:cNvPr id="27760" name="Line 112"/>
            <p:cNvSpPr>
              <a:spLocks noChangeShapeType="1"/>
            </p:cNvSpPr>
            <p:nvPr/>
          </p:nvSpPr>
          <p:spPr bwMode="auto">
            <a:xfrm flipH="1">
              <a:off x="3939" y="834"/>
              <a:ext cx="149" cy="84"/>
            </a:xfrm>
            <a:prstGeom prst="line">
              <a:avLst/>
            </a:prstGeom>
            <a:noFill/>
            <a:ln w="17463">
              <a:solidFill>
                <a:srgbClr val="000000"/>
              </a:solidFill>
              <a:round/>
              <a:headEnd/>
              <a:tailEnd/>
            </a:ln>
          </p:spPr>
          <p:txBody>
            <a:bodyPr>
              <a:prstTxWarp prst="textNoShape">
                <a:avLst/>
              </a:prstTxWarp>
            </a:bodyPr>
            <a:lstStyle/>
            <a:p>
              <a:endParaRPr lang="en-US"/>
            </a:p>
          </p:txBody>
        </p:sp>
        <p:sp>
          <p:nvSpPr>
            <p:cNvPr id="27761" name="Line 113"/>
            <p:cNvSpPr>
              <a:spLocks noChangeShapeType="1"/>
            </p:cNvSpPr>
            <p:nvPr/>
          </p:nvSpPr>
          <p:spPr bwMode="auto">
            <a:xfrm>
              <a:off x="3939" y="918"/>
              <a:ext cx="149" cy="78"/>
            </a:xfrm>
            <a:prstGeom prst="line">
              <a:avLst/>
            </a:prstGeom>
            <a:noFill/>
            <a:ln w="17463">
              <a:solidFill>
                <a:srgbClr val="000000"/>
              </a:solidFill>
              <a:round/>
              <a:headEnd/>
              <a:tailEnd/>
            </a:ln>
          </p:spPr>
          <p:txBody>
            <a:bodyPr>
              <a:prstTxWarp prst="textNoShape">
                <a:avLst/>
              </a:prstTxWarp>
            </a:bodyPr>
            <a:lstStyle/>
            <a:p>
              <a:endParaRPr lang="en-US"/>
            </a:p>
          </p:txBody>
        </p:sp>
      </p:grpSp>
      <p:grpSp>
        <p:nvGrpSpPr>
          <p:cNvPr id="7" name="Group 117"/>
          <p:cNvGrpSpPr>
            <a:grpSpLocks/>
          </p:cNvGrpSpPr>
          <p:nvPr/>
        </p:nvGrpSpPr>
        <p:grpSpPr bwMode="auto">
          <a:xfrm>
            <a:off x="7165975" y="3805238"/>
            <a:ext cx="455613" cy="123825"/>
            <a:chOff x="4514" y="2397"/>
            <a:chExt cx="287" cy="78"/>
          </a:xfrm>
        </p:grpSpPr>
        <p:sp>
          <p:nvSpPr>
            <p:cNvPr id="27763" name="Line 115"/>
            <p:cNvSpPr>
              <a:spLocks noChangeShapeType="1"/>
            </p:cNvSpPr>
            <p:nvPr/>
          </p:nvSpPr>
          <p:spPr bwMode="auto">
            <a:xfrm flipH="1" flipV="1">
              <a:off x="4663" y="2397"/>
              <a:ext cx="138" cy="78"/>
            </a:xfrm>
            <a:prstGeom prst="line">
              <a:avLst/>
            </a:prstGeom>
            <a:noFill/>
            <a:ln w="17463">
              <a:solidFill>
                <a:srgbClr val="000000"/>
              </a:solidFill>
              <a:round/>
              <a:headEnd/>
              <a:tailEnd/>
            </a:ln>
          </p:spPr>
          <p:txBody>
            <a:bodyPr>
              <a:prstTxWarp prst="textNoShape">
                <a:avLst/>
              </a:prstTxWarp>
            </a:bodyPr>
            <a:lstStyle/>
            <a:p>
              <a:endParaRPr lang="en-US"/>
            </a:p>
          </p:txBody>
        </p:sp>
        <p:sp>
          <p:nvSpPr>
            <p:cNvPr id="27764" name="Line 116"/>
            <p:cNvSpPr>
              <a:spLocks noChangeShapeType="1"/>
            </p:cNvSpPr>
            <p:nvPr/>
          </p:nvSpPr>
          <p:spPr bwMode="auto">
            <a:xfrm flipH="1">
              <a:off x="4514" y="2397"/>
              <a:ext cx="149" cy="78"/>
            </a:xfrm>
            <a:prstGeom prst="line">
              <a:avLst/>
            </a:prstGeom>
            <a:noFill/>
            <a:ln w="17463">
              <a:solidFill>
                <a:srgbClr val="000000"/>
              </a:solidFill>
              <a:round/>
              <a:headEnd/>
              <a:tailEnd/>
            </a:ln>
          </p:spPr>
          <p:txBody>
            <a:bodyPr>
              <a:prstTxWarp prst="textNoShape">
                <a:avLst/>
              </a:prstTxWarp>
            </a:bodyPr>
            <a:lstStyle/>
            <a:p>
              <a:endParaRPr lang="en-US"/>
            </a:p>
          </p:txBody>
        </p:sp>
      </p:grpSp>
      <p:grpSp>
        <p:nvGrpSpPr>
          <p:cNvPr id="8" name="Group 120"/>
          <p:cNvGrpSpPr>
            <a:grpSpLocks/>
          </p:cNvGrpSpPr>
          <p:nvPr/>
        </p:nvGrpSpPr>
        <p:grpSpPr bwMode="auto">
          <a:xfrm>
            <a:off x="7165975" y="1712913"/>
            <a:ext cx="455613" cy="123825"/>
            <a:chOff x="4514" y="1079"/>
            <a:chExt cx="287" cy="78"/>
          </a:xfrm>
        </p:grpSpPr>
        <p:sp>
          <p:nvSpPr>
            <p:cNvPr id="27766" name="Line 118"/>
            <p:cNvSpPr>
              <a:spLocks noChangeShapeType="1"/>
            </p:cNvSpPr>
            <p:nvPr/>
          </p:nvSpPr>
          <p:spPr bwMode="auto">
            <a:xfrm flipH="1">
              <a:off x="4663" y="1079"/>
              <a:ext cx="138" cy="78"/>
            </a:xfrm>
            <a:prstGeom prst="line">
              <a:avLst/>
            </a:prstGeom>
            <a:noFill/>
            <a:ln w="17463">
              <a:solidFill>
                <a:srgbClr val="000000"/>
              </a:solidFill>
              <a:round/>
              <a:headEnd/>
              <a:tailEnd/>
            </a:ln>
          </p:spPr>
          <p:txBody>
            <a:bodyPr>
              <a:prstTxWarp prst="textNoShape">
                <a:avLst/>
              </a:prstTxWarp>
            </a:bodyPr>
            <a:lstStyle/>
            <a:p>
              <a:endParaRPr lang="en-US"/>
            </a:p>
          </p:txBody>
        </p:sp>
        <p:sp>
          <p:nvSpPr>
            <p:cNvPr id="27767" name="Line 119"/>
            <p:cNvSpPr>
              <a:spLocks noChangeShapeType="1"/>
            </p:cNvSpPr>
            <p:nvPr/>
          </p:nvSpPr>
          <p:spPr bwMode="auto">
            <a:xfrm flipH="1" flipV="1">
              <a:off x="4514" y="1079"/>
              <a:ext cx="149" cy="78"/>
            </a:xfrm>
            <a:prstGeom prst="line">
              <a:avLst/>
            </a:prstGeom>
            <a:noFill/>
            <a:ln w="17463">
              <a:solidFill>
                <a:srgbClr val="000000"/>
              </a:solidFill>
              <a:round/>
              <a:headEnd/>
              <a:tailEnd/>
            </a:ln>
          </p:spPr>
          <p:txBody>
            <a:bodyPr>
              <a:prstTxWarp prst="textNoShape">
                <a:avLst/>
              </a:prstTxWarp>
            </a:bodyPr>
            <a:lstStyle/>
            <a:p>
              <a:endParaRPr lang="en-US"/>
            </a:p>
          </p:txBody>
        </p:sp>
      </p:grpSp>
      <p:grpSp>
        <p:nvGrpSpPr>
          <p:cNvPr id="9" name="Group 129"/>
          <p:cNvGrpSpPr>
            <a:grpSpLocks/>
          </p:cNvGrpSpPr>
          <p:nvPr/>
        </p:nvGrpSpPr>
        <p:grpSpPr bwMode="auto">
          <a:xfrm>
            <a:off x="7621588" y="4451350"/>
            <a:ext cx="455613" cy="123825"/>
            <a:chOff x="4801" y="2804"/>
            <a:chExt cx="287" cy="78"/>
          </a:xfrm>
        </p:grpSpPr>
        <p:sp>
          <p:nvSpPr>
            <p:cNvPr id="27775" name="Line 127"/>
            <p:cNvSpPr>
              <a:spLocks noChangeShapeType="1"/>
            </p:cNvSpPr>
            <p:nvPr/>
          </p:nvSpPr>
          <p:spPr bwMode="auto">
            <a:xfrm flipH="1">
              <a:off x="4950" y="2804"/>
              <a:ext cx="138" cy="78"/>
            </a:xfrm>
            <a:prstGeom prst="line">
              <a:avLst/>
            </a:prstGeom>
            <a:noFill/>
            <a:ln w="17463">
              <a:solidFill>
                <a:srgbClr val="000000"/>
              </a:solidFill>
              <a:round/>
              <a:headEnd/>
              <a:tailEnd/>
            </a:ln>
          </p:spPr>
          <p:txBody>
            <a:bodyPr>
              <a:prstTxWarp prst="textNoShape">
                <a:avLst/>
              </a:prstTxWarp>
            </a:bodyPr>
            <a:lstStyle/>
            <a:p>
              <a:endParaRPr lang="en-US"/>
            </a:p>
          </p:txBody>
        </p:sp>
        <p:sp>
          <p:nvSpPr>
            <p:cNvPr id="27776" name="Line 128"/>
            <p:cNvSpPr>
              <a:spLocks noChangeShapeType="1"/>
            </p:cNvSpPr>
            <p:nvPr/>
          </p:nvSpPr>
          <p:spPr bwMode="auto">
            <a:xfrm flipH="1" flipV="1">
              <a:off x="4801" y="2804"/>
              <a:ext cx="149" cy="78"/>
            </a:xfrm>
            <a:prstGeom prst="line">
              <a:avLst/>
            </a:prstGeom>
            <a:noFill/>
            <a:ln w="17463">
              <a:solidFill>
                <a:srgbClr val="000000"/>
              </a:solidFill>
              <a:round/>
              <a:headEnd/>
              <a:tailEnd/>
            </a:ln>
          </p:spPr>
          <p:txBody>
            <a:bodyPr>
              <a:prstTxWarp prst="textNoShape">
                <a:avLst/>
              </a:prstTxWarp>
            </a:bodyPr>
            <a:lstStyle/>
            <a:p>
              <a:endParaRPr lang="en-US"/>
            </a:p>
          </p:txBody>
        </p:sp>
      </p:grpSp>
      <p:grpSp>
        <p:nvGrpSpPr>
          <p:cNvPr id="10" name="Group 132"/>
          <p:cNvGrpSpPr>
            <a:grpSpLocks/>
          </p:cNvGrpSpPr>
          <p:nvPr/>
        </p:nvGrpSpPr>
        <p:grpSpPr bwMode="auto">
          <a:xfrm>
            <a:off x="6253163" y="4062413"/>
            <a:ext cx="236538" cy="255588"/>
            <a:chOff x="3939" y="2559"/>
            <a:chExt cx="149" cy="161"/>
          </a:xfrm>
        </p:grpSpPr>
        <p:sp>
          <p:nvSpPr>
            <p:cNvPr id="27778" name="Line 130"/>
            <p:cNvSpPr>
              <a:spLocks noChangeShapeType="1"/>
            </p:cNvSpPr>
            <p:nvPr/>
          </p:nvSpPr>
          <p:spPr bwMode="auto">
            <a:xfrm flipH="1">
              <a:off x="3939" y="2559"/>
              <a:ext cx="149" cy="84"/>
            </a:xfrm>
            <a:prstGeom prst="line">
              <a:avLst/>
            </a:prstGeom>
            <a:noFill/>
            <a:ln w="17463">
              <a:solidFill>
                <a:srgbClr val="000000"/>
              </a:solidFill>
              <a:round/>
              <a:headEnd/>
              <a:tailEnd/>
            </a:ln>
          </p:spPr>
          <p:txBody>
            <a:bodyPr>
              <a:prstTxWarp prst="textNoShape">
                <a:avLst/>
              </a:prstTxWarp>
            </a:bodyPr>
            <a:lstStyle/>
            <a:p>
              <a:endParaRPr lang="en-US"/>
            </a:p>
          </p:txBody>
        </p:sp>
        <p:sp>
          <p:nvSpPr>
            <p:cNvPr id="27779" name="Line 131"/>
            <p:cNvSpPr>
              <a:spLocks noChangeShapeType="1"/>
            </p:cNvSpPr>
            <p:nvPr/>
          </p:nvSpPr>
          <p:spPr bwMode="auto">
            <a:xfrm>
              <a:off x="3939" y="2643"/>
              <a:ext cx="149" cy="77"/>
            </a:xfrm>
            <a:prstGeom prst="line">
              <a:avLst/>
            </a:prstGeom>
            <a:noFill/>
            <a:ln w="17463">
              <a:solidFill>
                <a:srgbClr val="000000"/>
              </a:solidFill>
              <a:round/>
              <a:headEnd/>
              <a:tailEnd/>
            </a:ln>
          </p:spPr>
          <p:txBody>
            <a:bodyPr>
              <a:prstTxWarp prst="textNoShape">
                <a:avLst/>
              </a:prstTxWarp>
            </a:bodyPr>
            <a:lstStyle/>
            <a:p>
              <a:endParaRPr lang="en-US"/>
            </a:p>
          </p:txBody>
        </p:sp>
      </p:grpSp>
      <p:grpSp>
        <p:nvGrpSpPr>
          <p:cNvPr id="11" name="Group 135"/>
          <p:cNvGrpSpPr>
            <a:grpSpLocks/>
          </p:cNvGrpSpPr>
          <p:nvPr/>
        </p:nvGrpSpPr>
        <p:grpSpPr bwMode="auto">
          <a:xfrm>
            <a:off x="2840038" y="4062413"/>
            <a:ext cx="220663" cy="255588"/>
            <a:chOff x="1789" y="2559"/>
            <a:chExt cx="139" cy="161"/>
          </a:xfrm>
        </p:grpSpPr>
        <p:sp>
          <p:nvSpPr>
            <p:cNvPr id="27781" name="Line 133"/>
            <p:cNvSpPr>
              <a:spLocks noChangeShapeType="1"/>
            </p:cNvSpPr>
            <p:nvPr/>
          </p:nvSpPr>
          <p:spPr bwMode="auto">
            <a:xfrm>
              <a:off x="1789" y="2559"/>
              <a:ext cx="139" cy="84"/>
            </a:xfrm>
            <a:prstGeom prst="line">
              <a:avLst/>
            </a:prstGeom>
            <a:noFill/>
            <a:ln w="17463">
              <a:solidFill>
                <a:srgbClr val="000000"/>
              </a:solidFill>
              <a:round/>
              <a:headEnd/>
              <a:tailEnd/>
            </a:ln>
          </p:spPr>
          <p:txBody>
            <a:bodyPr>
              <a:prstTxWarp prst="textNoShape">
                <a:avLst/>
              </a:prstTxWarp>
            </a:bodyPr>
            <a:lstStyle/>
            <a:p>
              <a:endParaRPr lang="en-US"/>
            </a:p>
          </p:txBody>
        </p:sp>
        <p:sp>
          <p:nvSpPr>
            <p:cNvPr id="27782" name="Line 134"/>
            <p:cNvSpPr>
              <a:spLocks noChangeShapeType="1"/>
            </p:cNvSpPr>
            <p:nvPr/>
          </p:nvSpPr>
          <p:spPr bwMode="auto">
            <a:xfrm flipH="1">
              <a:off x="1789" y="2643"/>
              <a:ext cx="139" cy="77"/>
            </a:xfrm>
            <a:prstGeom prst="line">
              <a:avLst/>
            </a:prstGeom>
            <a:noFill/>
            <a:ln w="17463">
              <a:solidFill>
                <a:srgbClr val="000000"/>
              </a:solidFill>
              <a:round/>
              <a:headEnd/>
              <a:tailEnd/>
            </a:ln>
          </p:spPr>
          <p:txBody>
            <a:bodyPr>
              <a:prstTxWarp prst="textNoShape">
                <a:avLst/>
              </a:prstTxWarp>
            </a:bodyPr>
            <a:lstStyle/>
            <a:p>
              <a:endParaRPr lang="en-US"/>
            </a:p>
          </p:txBody>
        </p:sp>
      </p:grpSp>
      <p:sp>
        <p:nvSpPr>
          <p:cNvPr id="27784" name="Line 136"/>
          <p:cNvSpPr>
            <a:spLocks noChangeShapeType="1"/>
          </p:cNvSpPr>
          <p:nvPr/>
        </p:nvSpPr>
        <p:spPr bwMode="auto">
          <a:xfrm flipV="1">
            <a:off x="6708775" y="1712913"/>
            <a:ext cx="1588" cy="123825"/>
          </a:xfrm>
          <a:prstGeom prst="line">
            <a:avLst/>
          </a:prstGeom>
          <a:noFill/>
          <a:ln w="17463">
            <a:solidFill>
              <a:srgbClr val="000000"/>
            </a:solidFill>
            <a:round/>
            <a:headEnd/>
            <a:tailEnd/>
          </a:ln>
        </p:spPr>
        <p:txBody>
          <a:bodyPr>
            <a:prstTxWarp prst="textNoShape">
              <a:avLst/>
            </a:prstTxWarp>
          </a:bodyPr>
          <a:lstStyle/>
          <a:p>
            <a:endParaRPr lang="en-US"/>
          </a:p>
        </p:txBody>
      </p:sp>
      <p:grpSp>
        <p:nvGrpSpPr>
          <p:cNvPr id="12" name="Group 139"/>
          <p:cNvGrpSpPr>
            <a:grpSpLocks/>
          </p:cNvGrpSpPr>
          <p:nvPr/>
        </p:nvGrpSpPr>
        <p:grpSpPr bwMode="auto">
          <a:xfrm>
            <a:off x="6489700" y="1712913"/>
            <a:ext cx="455613" cy="123825"/>
            <a:chOff x="4088" y="1079"/>
            <a:chExt cx="287" cy="78"/>
          </a:xfrm>
        </p:grpSpPr>
        <p:sp>
          <p:nvSpPr>
            <p:cNvPr id="27785" name="Line 137"/>
            <p:cNvSpPr>
              <a:spLocks noChangeShapeType="1"/>
            </p:cNvSpPr>
            <p:nvPr/>
          </p:nvSpPr>
          <p:spPr bwMode="auto">
            <a:xfrm flipH="1">
              <a:off x="4226" y="1079"/>
              <a:ext cx="149" cy="78"/>
            </a:xfrm>
            <a:prstGeom prst="line">
              <a:avLst/>
            </a:prstGeom>
            <a:noFill/>
            <a:ln w="17463">
              <a:solidFill>
                <a:srgbClr val="000000"/>
              </a:solidFill>
              <a:round/>
              <a:headEnd/>
              <a:tailEnd/>
            </a:ln>
          </p:spPr>
          <p:txBody>
            <a:bodyPr>
              <a:prstTxWarp prst="textNoShape">
                <a:avLst/>
              </a:prstTxWarp>
            </a:bodyPr>
            <a:lstStyle/>
            <a:p>
              <a:endParaRPr lang="en-US"/>
            </a:p>
          </p:txBody>
        </p:sp>
        <p:sp>
          <p:nvSpPr>
            <p:cNvPr id="27786" name="Line 138"/>
            <p:cNvSpPr>
              <a:spLocks noChangeShapeType="1"/>
            </p:cNvSpPr>
            <p:nvPr/>
          </p:nvSpPr>
          <p:spPr bwMode="auto">
            <a:xfrm flipH="1" flipV="1">
              <a:off x="4088" y="1079"/>
              <a:ext cx="138" cy="78"/>
            </a:xfrm>
            <a:prstGeom prst="line">
              <a:avLst/>
            </a:prstGeom>
            <a:noFill/>
            <a:ln w="17463">
              <a:solidFill>
                <a:srgbClr val="000000"/>
              </a:solidFill>
              <a:round/>
              <a:headEnd/>
              <a:tailEnd/>
            </a:ln>
          </p:spPr>
          <p:txBody>
            <a:bodyPr>
              <a:prstTxWarp prst="textNoShape">
                <a:avLst/>
              </a:prstTxWarp>
            </a:bodyPr>
            <a:lstStyle/>
            <a:p>
              <a:endParaRPr lang="en-US"/>
            </a:p>
          </p:txBody>
        </p:sp>
      </p:grpSp>
      <p:sp>
        <p:nvSpPr>
          <p:cNvPr id="27789" name="Line 141"/>
          <p:cNvSpPr>
            <a:spLocks noChangeShapeType="1"/>
          </p:cNvSpPr>
          <p:nvPr/>
        </p:nvSpPr>
        <p:spPr bwMode="auto">
          <a:xfrm>
            <a:off x="2603500" y="3805238"/>
            <a:ext cx="1588" cy="133350"/>
          </a:xfrm>
          <a:prstGeom prst="line">
            <a:avLst/>
          </a:prstGeom>
          <a:noFill/>
          <a:ln w="17463">
            <a:solidFill>
              <a:srgbClr val="000000"/>
            </a:solidFill>
            <a:round/>
            <a:headEnd/>
            <a:tailEnd/>
          </a:ln>
        </p:spPr>
        <p:txBody>
          <a:bodyPr>
            <a:prstTxWarp prst="textNoShape">
              <a:avLst/>
            </a:prstTxWarp>
          </a:bodyPr>
          <a:lstStyle/>
          <a:p>
            <a:endParaRPr lang="en-US"/>
          </a:p>
        </p:txBody>
      </p:sp>
      <p:grpSp>
        <p:nvGrpSpPr>
          <p:cNvPr id="13" name="Group 144"/>
          <p:cNvGrpSpPr>
            <a:grpSpLocks/>
          </p:cNvGrpSpPr>
          <p:nvPr/>
        </p:nvGrpSpPr>
        <p:grpSpPr bwMode="auto">
          <a:xfrm>
            <a:off x="2384425" y="3805238"/>
            <a:ext cx="455613" cy="133350"/>
            <a:chOff x="1502" y="2397"/>
            <a:chExt cx="287" cy="84"/>
          </a:xfrm>
        </p:grpSpPr>
        <p:sp>
          <p:nvSpPr>
            <p:cNvPr id="27790" name="Line 142"/>
            <p:cNvSpPr>
              <a:spLocks noChangeShapeType="1"/>
            </p:cNvSpPr>
            <p:nvPr/>
          </p:nvSpPr>
          <p:spPr bwMode="auto">
            <a:xfrm flipH="1" flipV="1">
              <a:off x="1640" y="2397"/>
              <a:ext cx="149" cy="84"/>
            </a:xfrm>
            <a:prstGeom prst="line">
              <a:avLst/>
            </a:prstGeom>
            <a:noFill/>
            <a:ln w="17463">
              <a:solidFill>
                <a:srgbClr val="000000"/>
              </a:solidFill>
              <a:round/>
              <a:headEnd/>
              <a:tailEnd/>
            </a:ln>
          </p:spPr>
          <p:txBody>
            <a:bodyPr>
              <a:prstTxWarp prst="textNoShape">
                <a:avLst/>
              </a:prstTxWarp>
            </a:bodyPr>
            <a:lstStyle/>
            <a:p>
              <a:endParaRPr lang="en-US"/>
            </a:p>
          </p:txBody>
        </p:sp>
        <p:sp>
          <p:nvSpPr>
            <p:cNvPr id="27791" name="Line 143"/>
            <p:cNvSpPr>
              <a:spLocks noChangeShapeType="1"/>
            </p:cNvSpPr>
            <p:nvPr/>
          </p:nvSpPr>
          <p:spPr bwMode="auto">
            <a:xfrm flipH="1">
              <a:off x="1502" y="2397"/>
              <a:ext cx="138" cy="84"/>
            </a:xfrm>
            <a:prstGeom prst="line">
              <a:avLst/>
            </a:prstGeom>
            <a:noFill/>
            <a:ln w="17463">
              <a:solidFill>
                <a:srgbClr val="000000"/>
              </a:solidFill>
              <a:round/>
              <a:headEnd/>
              <a:tailEnd/>
            </a:ln>
          </p:spPr>
          <p:txBody>
            <a:bodyPr>
              <a:prstTxWarp prst="textNoShape">
                <a:avLst/>
              </a:prstTxWarp>
            </a:bodyPr>
            <a:lstStyle/>
            <a:p>
              <a:endParaRPr lang="en-US"/>
            </a:p>
          </p:txBody>
        </p:sp>
      </p:grpSp>
      <p:grpSp>
        <p:nvGrpSpPr>
          <p:cNvPr id="14" name="Group 209"/>
          <p:cNvGrpSpPr>
            <a:grpSpLocks/>
          </p:cNvGrpSpPr>
          <p:nvPr/>
        </p:nvGrpSpPr>
        <p:grpSpPr bwMode="auto">
          <a:xfrm>
            <a:off x="2603500" y="1836738"/>
            <a:ext cx="4105275" cy="1968500"/>
            <a:chOff x="1640" y="1157"/>
            <a:chExt cx="2586" cy="1240"/>
          </a:xfrm>
        </p:grpSpPr>
        <p:sp>
          <p:nvSpPr>
            <p:cNvPr id="27821" name="Line 173"/>
            <p:cNvSpPr>
              <a:spLocks noChangeShapeType="1"/>
            </p:cNvSpPr>
            <p:nvPr/>
          </p:nvSpPr>
          <p:spPr bwMode="auto">
            <a:xfrm flipH="1">
              <a:off x="4184" y="1157"/>
              <a:ext cx="42" cy="18"/>
            </a:xfrm>
            <a:prstGeom prst="line">
              <a:avLst/>
            </a:prstGeom>
            <a:noFill/>
            <a:ln w="17463">
              <a:solidFill>
                <a:srgbClr val="000000"/>
              </a:solidFill>
              <a:round/>
              <a:headEnd/>
              <a:tailEnd/>
            </a:ln>
          </p:spPr>
          <p:txBody>
            <a:bodyPr>
              <a:prstTxWarp prst="textNoShape">
                <a:avLst/>
              </a:prstTxWarp>
            </a:bodyPr>
            <a:lstStyle/>
            <a:p>
              <a:endParaRPr lang="en-US"/>
            </a:p>
          </p:txBody>
        </p:sp>
        <p:sp>
          <p:nvSpPr>
            <p:cNvPr id="27822" name="Line 174"/>
            <p:cNvSpPr>
              <a:spLocks noChangeShapeType="1"/>
            </p:cNvSpPr>
            <p:nvPr/>
          </p:nvSpPr>
          <p:spPr bwMode="auto">
            <a:xfrm flipH="1">
              <a:off x="4109" y="1187"/>
              <a:ext cx="43" cy="24"/>
            </a:xfrm>
            <a:prstGeom prst="line">
              <a:avLst/>
            </a:prstGeom>
            <a:noFill/>
            <a:ln w="17463">
              <a:solidFill>
                <a:srgbClr val="000000"/>
              </a:solidFill>
              <a:round/>
              <a:headEnd/>
              <a:tailEnd/>
            </a:ln>
          </p:spPr>
          <p:txBody>
            <a:bodyPr>
              <a:prstTxWarp prst="textNoShape">
                <a:avLst/>
              </a:prstTxWarp>
            </a:bodyPr>
            <a:lstStyle/>
            <a:p>
              <a:endParaRPr lang="en-US"/>
            </a:p>
          </p:txBody>
        </p:sp>
        <p:sp>
          <p:nvSpPr>
            <p:cNvPr id="27823" name="Line 175"/>
            <p:cNvSpPr>
              <a:spLocks noChangeShapeType="1"/>
            </p:cNvSpPr>
            <p:nvPr/>
          </p:nvSpPr>
          <p:spPr bwMode="auto">
            <a:xfrm flipH="1">
              <a:off x="4035" y="1223"/>
              <a:ext cx="42" cy="18"/>
            </a:xfrm>
            <a:prstGeom prst="line">
              <a:avLst/>
            </a:prstGeom>
            <a:noFill/>
            <a:ln w="17463">
              <a:solidFill>
                <a:srgbClr val="000000"/>
              </a:solidFill>
              <a:round/>
              <a:headEnd/>
              <a:tailEnd/>
            </a:ln>
          </p:spPr>
          <p:txBody>
            <a:bodyPr>
              <a:prstTxWarp prst="textNoShape">
                <a:avLst/>
              </a:prstTxWarp>
            </a:bodyPr>
            <a:lstStyle/>
            <a:p>
              <a:endParaRPr lang="en-US"/>
            </a:p>
          </p:txBody>
        </p:sp>
        <p:sp>
          <p:nvSpPr>
            <p:cNvPr id="27824" name="Line 176"/>
            <p:cNvSpPr>
              <a:spLocks noChangeShapeType="1"/>
            </p:cNvSpPr>
            <p:nvPr/>
          </p:nvSpPr>
          <p:spPr bwMode="auto">
            <a:xfrm flipH="1">
              <a:off x="3960" y="1259"/>
              <a:ext cx="43" cy="18"/>
            </a:xfrm>
            <a:prstGeom prst="line">
              <a:avLst/>
            </a:prstGeom>
            <a:noFill/>
            <a:ln w="17463">
              <a:solidFill>
                <a:srgbClr val="000000"/>
              </a:solidFill>
              <a:round/>
              <a:headEnd/>
              <a:tailEnd/>
            </a:ln>
          </p:spPr>
          <p:txBody>
            <a:bodyPr>
              <a:prstTxWarp prst="textNoShape">
                <a:avLst/>
              </a:prstTxWarp>
            </a:bodyPr>
            <a:lstStyle/>
            <a:p>
              <a:endParaRPr lang="en-US"/>
            </a:p>
          </p:txBody>
        </p:sp>
        <p:sp>
          <p:nvSpPr>
            <p:cNvPr id="27825" name="Line 177"/>
            <p:cNvSpPr>
              <a:spLocks noChangeShapeType="1"/>
            </p:cNvSpPr>
            <p:nvPr/>
          </p:nvSpPr>
          <p:spPr bwMode="auto">
            <a:xfrm flipH="1">
              <a:off x="3886" y="1295"/>
              <a:ext cx="42" cy="18"/>
            </a:xfrm>
            <a:prstGeom prst="line">
              <a:avLst/>
            </a:prstGeom>
            <a:noFill/>
            <a:ln w="17463">
              <a:solidFill>
                <a:srgbClr val="000000"/>
              </a:solidFill>
              <a:round/>
              <a:headEnd/>
              <a:tailEnd/>
            </a:ln>
          </p:spPr>
          <p:txBody>
            <a:bodyPr>
              <a:prstTxWarp prst="textNoShape">
                <a:avLst/>
              </a:prstTxWarp>
            </a:bodyPr>
            <a:lstStyle/>
            <a:p>
              <a:endParaRPr lang="en-US"/>
            </a:p>
          </p:txBody>
        </p:sp>
        <p:sp>
          <p:nvSpPr>
            <p:cNvPr id="27826" name="Line 178"/>
            <p:cNvSpPr>
              <a:spLocks noChangeShapeType="1"/>
            </p:cNvSpPr>
            <p:nvPr/>
          </p:nvSpPr>
          <p:spPr bwMode="auto">
            <a:xfrm flipH="1">
              <a:off x="3811" y="1331"/>
              <a:ext cx="43" cy="18"/>
            </a:xfrm>
            <a:prstGeom prst="line">
              <a:avLst/>
            </a:prstGeom>
            <a:noFill/>
            <a:ln w="17463">
              <a:solidFill>
                <a:srgbClr val="000000"/>
              </a:solidFill>
              <a:round/>
              <a:headEnd/>
              <a:tailEnd/>
            </a:ln>
          </p:spPr>
          <p:txBody>
            <a:bodyPr>
              <a:prstTxWarp prst="textNoShape">
                <a:avLst/>
              </a:prstTxWarp>
            </a:bodyPr>
            <a:lstStyle/>
            <a:p>
              <a:endParaRPr lang="en-US"/>
            </a:p>
          </p:txBody>
        </p:sp>
        <p:sp>
          <p:nvSpPr>
            <p:cNvPr id="27827" name="Line 179"/>
            <p:cNvSpPr>
              <a:spLocks noChangeShapeType="1"/>
            </p:cNvSpPr>
            <p:nvPr/>
          </p:nvSpPr>
          <p:spPr bwMode="auto">
            <a:xfrm flipH="1">
              <a:off x="3747" y="1367"/>
              <a:ext cx="32" cy="18"/>
            </a:xfrm>
            <a:prstGeom prst="line">
              <a:avLst/>
            </a:prstGeom>
            <a:noFill/>
            <a:ln w="17463">
              <a:solidFill>
                <a:srgbClr val="000000"/>
              </a:solidFill>
              <a:round/>
              <a:headEnd/>
              <a:tailEnd/>
            </a:ln>
          </p:spPr>
          <p:txBody>
            <a:bodyPr>
              <a:prstTxWarp prst="textNoShape">
                <a:avLst/>
              </a:prstTxWarp>
            </a:bodyPr>
            <a:lstStyle/>
            <a:p>
              <a:endParaRPr lang="en-US"/>
            </a:p>
          </p:txBody>
        </p:sp>
        <p:sp>
          <p:nvSpPr>
            <p:cNvPr id="27828" name="Line 180"/>
            <p:cNvSpPr>
              <a:spLocks noChangeShapeType="1"/>
            </p:cNvSpPr>
            <p:nvPr/>
          </p:nvSpPr>
          <p:spPr bwMode="auto">
            <a:xfrm flipH="1">
              <a:off x="3673" y="1397"/>
              <a:ext cx="43" cy="24"/>
            </a:xfrm>
            <a:prstGeom prst="line">
              <a:avLst/>
            </a:prstGeom>
            <a:noFill/>
            <a:ln w="17463">
              <a:solidFill>
                <a:srgbClr val="000000"/>
              </a:solidFill>
              <a:round/>
              <a:headEnd/>
              <a:tailEnd/>
            </a:ln>
          </p:spPr>
          <p:txBody>
            <a:bodyPr>
              <a:prstTxWarp prst="textNoShape">
                <a:avLst/>
              </a:prstTxWarp>
            </a:bodyPr>
            <a:lstStyle/>
            <a:p>
              <a:endParaRPr lang="en-US"/>
            </a:p>
          </p:txBody>
        </p:sp>
        <p:sp>
          <p:nvSpPr>
            <p:cNvPr id="27829" name="Line 181"/>
            <p:cNvSpPr>
              <a:spLocks noChangeShapeType="1"/>
            </p:cNvSpPr>
            <p:nvPr/>
          </p:nvSpPr>
          <p:spPr bwMode="auto">
            <a:xfrm flipH="1">
              <a:off x="3598" y="1433"/>
              <a:ext cx="43" cy="18"/>
            </a:xfrm>
            <a:prstGeom prst="line">
              <a:avLst/>
            </a:prstGeom>
            <a:noFill/>
            <a:ln w="17463">
              <a:solidFill>
                <a:srgbClr val="000000"/>
              </a:solidFill>
              <a:round/>
              <a:headEnd/>
              <a:tailEnd/>
            </a:ln>
          </p:spPr>
          <p:txBody>
            <a:bodyPr>
              <a:prstTxWarp prst="textNoShape">
                <a:avLst/>
              </a:prstTxWarp>
            </a:bodyPr>
            <a:lstStyle/>
            <a:p>
              <a:endParaRPr lang="en-US"/>
            </a:p>
          </p:txBody>
        </p:sp>
        <p:sp>
          <p:nvSpPr>
            <p:cNvPr id="27830" name="Line 182"/>
            <p:cNvSpPr>
              <a:spLocks noChangeShapeType="1"/>
            </p:cNvSpPr>
            <p:nvPr/>
          </p:nvSpPr>
          <p:spPr bwMode="auto">
            <a:xfrm flipH="1">
              <a:off x="3524" y="1469"/>
              <a:ext cx="43" cy="18"/>
            </a:xfrm>
            <a:prstGeom prst="line">
              <a:avLst/>
            </a:prstGeom>
            <a:noFill/>
            <a:ln w="17463">
              <a:solidFill>
                <a:srgbClr val="000000"/>
              </a:solidFill>
              <a:round/>
              <a:headEnd/>
              <a:tailEnd/>
            </a:ln>
          </p:spPr>
          <p:txBody>
            <a:bodyPr>
              <a:prstTxWarp prst="textNoShape">
                <a:avLst/>
              </a:prstTxWarp>
            </a:bodyPr>
            <a:lstStyle/>
            <a:p>
              <a:endParaRPr lang="en-US"/>
            </a:p>
          </p:txBody>
        </p:sp>
        <p:sp>
          <p:nvSpPr>
            <p:cNvPr id="27831" name="Line 183"/>
            <p:cNvSpPr>
              <a:spLocks noChangeShapeType="1"/>
            </p:cNvSpPr>
            <p:nvPr/>
          </p:nvSpPr>
          <p:spPr bwMode="auto">
            <a:xfrm flipH="1">
              <a:off x="3449" y="1505"/>
              <a:ext cx="43" cy="18"/>
            </a:xfrm>
            <a:prstGeom prst="line">
              <a:avLst/>
            </a:prstGeom>
            <a:noFill/>
            <a:ln w="17463">
              <a:solidFill>
                <a:srgbClr val="000000"/>
              </a:solidFill>
              <a:round/>
              <a:headEnd/>
              <a:tailEnd/>
            </a:ln>
          </p:spPr>
          <p:txBody>
            <a:bodyPr>
              <a:prstTxWarp prst="textNoShape">
                <a:avLst/>
              </a:prstTxWarp>
            </a:bodyPr>
            <a:lstStyle/>
            <a:p>
              <a:endParaRPr lang="en-US"/>
            </a:p>
          </p:txBody>
        </p:sp>
        <p:sp>
          <p:nvSpPr>
            <p:cNvPr id="27832" name="Line 184"/>
            <p:cNvSpPr>
              <a:spLocks noChangeShapeType="1"/>
            </p:cNvSpPr>
            <p:nvPr/>
          </p:nvSpPr>
          <p:spPr bwMode="auto">
            <a:xfrm flipH="1">
              <a:off x="3375" y="1541"/>
              <a:ext cx="43" cy="18"/>
            </a:xfrm>
            <a:prstGeom prst="line">
              <a:avLst/>
            </a:prstGeom>
            <a:noFill/>
            <a:ln w="17463">
              <a:solidFill>
                <a:srgbClr val="000000"/>
              </a:solidFill>
              <a:round/>
              <a:headEnd/>
              <a:tailEnd/>
            </a:ln>
          </p:spPr>
          <p:txBody>
            <a:bodyPr>
              <a:prstTxWarp prst="textNoShape">
                <a:avLst/>
              </a:prstTxWarp>
            </a:bodyPr>
            <a:lstStyle/>
            <a:p>
              <a:endParaRPr lang="en-US"/>
            </a:p>
          </p:txBody>
        </p:sp>
        <p:sp>
          <p:nvSpPr>
            <p:cNvPr id="27833" name="Line 185"/>
            <p:cNvSpPr>
              <a:spLocks noChangeShapeType="1"/>
            </p:cNvSpPr>
            <p:nvPr/>
          </p:nvSpPr>
          <p:spPr bwMode="auto">
            <a:xfrm flipH="1">
              <a:off x="3301" y="1576"/>
              <a:ext cx="42" cy="18"/>
            </a:xfrm>
            <a:prstGeom prst="line">
              <a:avLst/>
            </a:prstGeom>
            <a:noFill/>
            <a:ln w="17463">
              <a:solidFill>
                <a:srgbClr val="000000"/>
              </a:solidFill>
              <a:round/>
              <a:headEnd/>
              <a:tailEnd/>
            </a:ln>
          </p:spPr>
          <p:txBody>
            <a:bodyPr>
              <a:prstTxWarp prst="textNoShape">
                <a:avLst/>
              </a:prstTxWarp>
            </a:bodyPr>
            <a:lstStyle/>
            <a:p>
              <a:endParaRPr lang="en-US"/>
            </a:p>
          </p:txBody>
        </p:sp>
        <p:sp>
          <p:nvSpPr>
            <p:cNvPr id="27834" name="Line 186"/>
            <p:cNvSpPr>
              <a:spLocks noChangeShapeType="1"/>
            </p:cNvSpPr>
            <p:nvPr/>
          </p:nvSpPr>
          <p:spPr bwMode="auto">
            <a:xfrm flipH="1">
              <a:off x="3237" y="1606"/>
              <a:ext cx="32" cy="24"/>
            </a:xfrm>
            <a:prstGeom prst="line">
              <a:avLst/>
            </a:prstGeom>
            <a:noFill/>
            <a:ln w="17463">
              <a:solidFill>
                <a:srgbClr val="000000"/>
              </a:solidFill>
              <a:round/>
              <a:headEnd/>
              <a:tailEnd/>
            </a:ln>
          </p:spPr>
          <p:txBody>
            <a:bodyPr>
              <a:prstTxWarp prst="textNoShape">
                <a:avLst/>
              </a:prstTxWarp>
            </a:bodyPr>
            <a:lstStyle/>
            <a:p>
              <a:endParaRPr lang="en-US"/>
            </a:p>
          </p:txBody>
        </p:sp>
        <p:sp>
          <p:nvSpPr>
            <p:cNvPr id="27835" name="Line 187"/>
            <p:cNvSpPr>
              <a:spLocks noChangeShapeType="1"/>
            </p:cNvSpPr>
            <p:nvPr/>
          </p:nvSpPr>
          <p:spPr bwMode="auto">
            <a:xfrm flipH="1">
              <a:off x="3162" y="1642"/>
              <a:ext cx="43" cy="18"/>
            </a:xfrm>
            <a:prstGeom prst="line">
              <a:avLst/>
            </a:prstGeom>
            <a:noFill/>
            <a:ln w="17463">
              <a:solidFill>
                <a:srgbClr val="000000"/>
              </a:solidFill>
              <a:round/>
              <a:headEnd/>
              <a:tailEnd/>
            </a:ln>
          </p:spPr>
          <p:txBody>
            <a:bodyPr>
              <a:prstTxWarp prst="textNoShape">
                <a:avLst/>
              </a:prstTxWarp>
            </a:bodyPr>
            <a:lstStyle/>
            <a:p>
              <a:endParaRPr lang="en-US"/>
            </a:p>
          </p:txBody>
        </p:sp>
        <p:sp>
          <p:nvSpPr>
            <p:cNvPr id="27836" name="Line 188"/>
            <p:cNvSpPr>
              <a:spLocks noChangeShapeType="1"/>
            </p:cNvSpPr>
            <p:nvPr/>
          </p:nvSpPr>
          <p:spPr bwMode="auto">
            <a:xfrm flipH="1">
              <a:off x="3088" y="1678"/>
              <a:ext cx="42" cy="18"/>
            </a:xfrm>
            <a:prstGeom prst="line">
              <a:avLst/>
            </a:prstGeom>
            <a:noFill/>
            <a:ln w="17463">
              <a:solidFill>
                <a:srgbClr val="000000"/>
              </a:solidFill>
              <a:round/>
              <a:headEnd/>
              <a:tailEnd/>
            </a:ln>
          </p:spPr>
          <p:txBody>
            <a:bodyPr>
              <a:prstTxWarp prst="textNoShape">
                <a:avLst/>
              </a:prstTxWarp>
            </a:bodyPr>
            <a:lstStyle/>
            <a:p>
              <a:endParaRPr lang="en-US"/>
            </a:p>
          </p:txBody>
        </p:sp>
        <p:sp>
          <p:nvSpPr>
            <p:cNvPr id="27837" name="Line 189"/>
            <p:cNvSpPr>
              <a:spLocks noChangeShapeType="1"/>
            </p:cNvSpPr>
            <p:nvPr/>
          </p:nvSpPr>
          <p:spPr bwMode="auto">
            <a:xfrm flipH="1">
              <a:off x="3013" y="1714"/>
              <a:ext cx="43" cy="18"/>
            </a:xfrm>
            <a:prstGeom prst="line">
              <a:avLst/>
            </a:prstGeom>
            <a:noFill/>
            <a:ln w="17463">
              <a:solidFill>
                <a:srgbClr val="000000"/>
              </a:solidFill>
              <a:round/>
              <a:headEnd/>
              <a:tailEnd/>
            </a:ln>
          </p:spPr>
          <p:txBody>
            <a:bodyPr>
              <a:prstTxWarp prst="textNoShape">
                <a:avLst/>
              </a:prstTxWarp>
            </a:bodyPr>
            <a:lstStyle/>
            <a:p>
              <a:endParaRPr lang="en-US"/>
            </a:p>
          </p:txBody>
        </p:sp>
        <p:sp>
          <p:nvSpPr>
            <p:cNvPr id="27838" name="Line 190"/>
            <p:cNvSpPr>
              <a:spLocks noChangeShapeType="1"/>
            </p:cNvSpPr>
            <p:nvPr/>
          </p:nvSpPr>
          <p:spPr bwMode="auto">
            <a:xfrm flipH="1">
              <a:off x="2939" y="1750"/>
              <a:ext cx="42" cy="18"/>
            </a:xfrm>
            <a:prstGeom prst="line">
              <a:avLst/>
            </a:prstGeom>
            <a:noFill/>
            <a:ln w="17463">
              <a:solidFill>
                <a:srgbClr val="000000"/>
              </a:solidFill>
              <a:round/>
              <a:headEnd/>
              <a:tailEnd/>
            </a:ln>
          </p:spPr>
          <p:txBody>
            <a:bodyPr>
              <a:prstTxWarp prst="textNoShape">
                <a:avLst/>
              </a:prstTxWarp>
            </a:bodyPr>
            <a:lstStyle/>
            <a:p>
              <a:endParaRPr lang="en-US"/>
            </a:p>
          </p:txBody>
        </p:sp>
        <p:sp>
          <p:nvSpPr>
            <p:cNvPr id="27839" name="Line 191"/>
            <p:cNvSpPr>
              <a:spLocks noChangeShapeType="1"/>
            </p:cNvSpPr>
            <p:nvPr/>
          </p:nvSpPr>
          <p:spPr bwMode="auto">
            <a:xfrm flipH="1">
              <a:off x="2864" y="1786"/>
              <a:ext cx="43" cy="18"/>
            </a:xfrm>
            <a:prstGeom prst="line">
              <a:avLst/>
            </a:prstGeom>
            <a:noFill/>
            <a:ln w="17463">
              <a:solidFill>
                <a:srgbClr val="000000"/>
              </a:solidFill>
              <a:round/>
              <a:headEnd/>
              <a:tailEnd/>
            </a:ln>
          </p:spPr>
          <p:txBody>
            <a:bodyPr>
              <a:prstTxWarp prst="textNoShape">
                <a:avLst/>
              </a:prstTxWarp>
            </a:bodyPr>
            <a:lstStyle/>
            <a:p>
              <a:endParaRPr lang="en-US"/>
            </a:p>
          </p:txBody>
        </p:sp>
        <p:sp>
          <p:nvSpPr>
            <p:cNvPr id="27840" name="Line 192"/>
            <p:cNvSpPr>
              <a:spLocks noChangeShapeType="1"/>
            </p:cNvSpPr>
            <p:nvPr/>
          </p:nvSpPr>
          <p:spPr bwMode="auto">
            <a:xfrm flipH="1">
              <a:off x="2800" y="1816"/>
              <a:ext cx="32" cy="24"/>
            </a:xfrm>
            <a:prstGeom prst="line">
              <a:avLst/>
            </a:prstGeom>
            <a:noFill/>
            <a:ln w="17463">
              <a:solidFill>
                <a:srgbClr val="000000"/>
              </a:solidFill>
              <a:round/>
              <a:headEnd/>
              <a:tailEnd/>
            </a:ln>
          </p:spPr>
          <p:txBody>
            <a:bodyPr>
              <a:prstTxWarp prst="textNoShape">
                <a:avLst/>
              </a:prstTxWarp>
            </a:bodyPr>
            <a:lstStyle/>
            <a:p>
              <a:endParaRPr lang="en-US"/>
            </a:p>
          </p:txBody>
        </p:sp>
        <p:sp>
          <p:nvSpPr>
            <p:cNvPr id="27841" name="Line 193"/>
            <p:cNvSpPr>
              <a:spLocks noChangeShapeType="1"/>
            </p:cNvSpPr>
            <p:nvPr/>
          </p:nvSpPr>
          <p:spPr bwMode="auto">
            <a:xfrm flipH="1">
              <a:off x="2726" y="1852"/>
              <a:ext cx="32" cy="18"/>
            </a:xfrm>
            <a:prstGeom prst="line">
              <a:avLst/>
            </a:prstGeom>
            <a:noFill/>
            <a:ln w="17463">
              <a:solidFill>
                <a:srgbClr val="000000"/>
              </a:solidFill>
              <a:round/>
              <a:headEnd/>
              <a:tailEnd/>
            </a:ln>
          </p:spPr>
          <p:txBody>
            <a:bodyPr>
              <a:prstTxWarp prst="textNoShape">
                <a:avLst/>
              </a:prstTxWarp>
            </a:bodyPr>
            <a:lstStyle/>
            <a:p>
              <a:endParaRPr lang="en-US"/>
            </a:p>
          </p:txBody>
        </p:sp>
        <p:sp>
          <p:nvSpPr>
            <p:cNvPr id="27842" name="Line 194"/>
            <p:cNvSpPr>
              <a:spLocks noChangeShapeType="1"/>
            </p:cNvSpPr>
            <p:nvPr/>
          </p:nvSpPr>
          <p:spPr bwMode="auto">
            <a:xfrm flipH="1">
              <a:off x="2651" y="1888"/>
              <a:ext cx="43" cy="18"/>
            </a:xfrm>
            <a:prstGeom prst="line">
              <a:avLst/>
            </a:prstGeom>
            <a:noFill/>
            <a:ln w="17463">
              <a:solidFill>
                <a:srgbClr val="000000"/>
              </a:solidFill>
              <a:round/>
              <a:headEnd/>
              <a:tailEnd/>
            </a:ln>
          </p:spPr>
          <p:txBody>
            <a:bodyPr>
              <a:prstTxWarp prst="textNoShape">
                <a:avLst/>
              </a:prstTxWarp>
            </a:bodyPr>
            <a:lstStyle/>
            <a:p>
              <a:endParaRPr lang="en-US"/>
            </a:p>
          </p:txBody>
        </p:sp>
        <p:sp>
          <p:nvSpPr>
            <p:cNvPr id="27843" name="Line 195"/>
            <p:cNvSpPr>
              <a:spLocks noChangeShapeType="1"/>
            </p:cNvSpPr>
            <p:nvPr/>
          </p:nvSpPr>
          <p:spPr bwMode="auto">
            <a:xfrm flipH="1">
              <a:off x="2577" y="1924"/>
              <a:ext cx="42" cy="18"/>
            </a:xfrm>
            <a:prstGeom prst="line">
              <a:avLst/>
            </a:prstGeom>
            <a:noFill/>
            <a:ln w="17463">
              <a:solidFill>
                <a:srgbClr val="000000"/>
              </a:solidFill>
              <a:round/>
              <a:headEnd/>
              <a:tailEnd/>
            </a:ln>
          </p:spPr>
          <p:txBody>
            <a:bodyPr>
              <a:prstTxWarp prst="textNoShape">
                <a:avLst/>
              </a:prstTxWarp>
            </a:bodyPr>
            <a:lstStyle/>
            <a:p>
              <a:endParaRPr lang="en-US"/>
            </a:p>
          </p:txBody>
        </p:sp>
        <p:sp>
          <p:nvSpPr>
            <p:cNvPr id="27844" name="Line 196"/>
            <p:cNvSpPr>
              <a:spLocks noChangeShapeType="1"/>
            </p:cNvSpPr>
            <p:nvPr/>
          </p:nvSpPr>
          <p:spPr bwMode="auto">
            <a:xfrm flipH="1">
              <a:off x="2502" y="1960"/>
              <a:ext cx="43" cy="18"/>
            </a:xfrm>
            <a:prstGeom prst="line">
              <a:avLst/>
            </a:prstGeom>
            <a:noFill/>
            <a:ln w="17463">
              <a:solidFill>
                <a:srgbClr val="000000"/>
              </a:solidFill>
              <a:round/>
              <a:headEnd/>
              <a:tailEnd/>
            </a:ln>
          </p:spPr>
          <p:txBody>
            <a:bodyPr>
              <a:prstTxWarp prst="textNoShape">
                <a:avLst/>
              </a:prstTxWarp>
            </a:bodyPr>
            <a:lstStyle/>
            <a:p>
              <a:endParaRPr lang="en-US"/>
            </a:p>
          </p:txBody>
        </p:sp>
        <p:sp>
          <p:nvSpPr>
            <p:cNvPr id="27845" name="Line 197"/>
            <p:cNvSpPr>
              <a:spLocks noChangeShapeType="1"/>
            </p:cNvSpPr>
            <p:nvPr/>
          </p:nvSpPr>
          <p:spPr bwMode="auto">
            <a:xfrm flipH="1">
              <a:off x="2428" y="1996"/>
              <a:ext cx="42" cy="18"/>
            </a:xfrm>
            <a:prstGeom prst="line">
              <a:avLst/>
            </a:prstGeom>
            <a:noFill/>
            <a:ln w="17463">
              <a:solidFill>
                <a:srgbClr val="000000"/>
              </a:solidFill>
              <a:round/>
              <a:headEnd/>
              <a:tailEnd/>
            </a:ln>
          </p:spPr>
          <p:txBody>
            <a:bodyPr>
              <a:prstTxWarp prst="textNoShape">
                <a:avLst/>
              </a:prstTxWarp>
            </a:bodyPr>
            <a:lstStyle/>
            <a:p>
              <a:endParaRPr lang="en-US"/>
            </a:p>
          </p:txBody>
        </p:sp>
        <p:sp>
          <p:nvSpPr>
            <p:cNvPr id="27846" name="Line 198"/>
            <p:cNvSpPr>
              <a:spLocks noChangeShapeType="1"/>
            </p:cNvSpPr>
            <p:nvPr/>
          </p:nvSpPr>
          <p:spPr bwMode="auto">
            <a:xfrm flipH="1">
              <a:off x="2353" y="2026"/>
              <a:ext cx="43" cy="24"/>
            </a:xfrm>
            <a:prstGeom prst="line">
              <a:avLst/>
            </a:prstGeom>
            <a:noFill/>
            <a:ln w="17463">
              <a:solidFill>
                <a:srgbClr val="000000"/>
              </a:solidFill>
              <a:round/>
              <a:headEnd/>
              <a:tailEnd/>
            </a:ln>
          </p:spPr>
          <p:txBody>
            <a:bodyPr>
              <a:prstTxWarp prst="textNoShape">
                <a:avLst/>
              </a:prstTxWarp>
            </a:bodyPr>
            <a:lstStyle/>
            <a:p>
              <a:endParaRPr lang="en-US"/>
            </a:p>
          </p:txBody>
        </p:sp>
        <p:sp>
          <p:nvSpPr>
            <p:cNvPr id="27847" name="Line 199"/>
            <p:cNvSpPr>
              <a:spLocks noChangeShapeType="1"/>
            </p:cNvSpPr>
            <p:nvPr/>
          </p:nvSpPr>
          <p:spPr bwMode="auto">
            <a:xfrm flipH="1">
              <a:off x="2290" y="2062"/>
              <a:ext cx="31" cy="18"/>
            </a:xfrm>
            <a:prstGeom prst="line">
              <a:avLst/>
            </a:prstGeom>
            <a:noFill/>
            <a:ln w="17463">
              <a:solidFill>
                <a:srgbClr val="000000"/>
              </a:solidFill>
              <a:round/>
              <a:headEnd/>
              <a:tailEnd/>
            </a:ln>
          </p:spPr>
          <p:txBody>
            <a:bodyPr>
              <a:prstTxWarp prst="textNoShape">
                <a:avLst/>
              </a:prstTxWarp>
            </a:bodyPr>
            <a:lstStyle/>
            <a:p>
              <a:endParaRPr lang="en-US"/>
            </a:p>
          </p:txBody>
        </p:sp>
        <p:sp>
          <p:nvSpPr>
            <p:cNvPr id="27848" name="Line 200"/>
            <p:cNvSpPr>
              <a:spLocks noChangeShapeType="1"/>
            </p:cNvSpPr>
            <p:nvPr/>
          </p:nvSpPr>
          <p:spPr bwMode="auto">
            <a:xfrm flipH="1">
              <a:off x="2215" y="2098"/>
              <a:ext cx="43" cy="17"/>
            </a:xfrm>
            <a:prstGeom prst="line">
              <a:avLst/>
            </a:prstGeom>
            <a:noFill/>
            <a:ln w="17463">
              <a:solidFill>
                <a:srgbClr val="000000"/>
              </a:solidFill>
              <a:round/>
              <a:headEnd/>
              <a:tailEnd/>
            </a:ln>
          </p:spPr>
          <p:txBody>
            <a:bodyPr>
              <a:prstTxWarp prst="textNoShape">
                <a:avLst/>
              </a:prstTxWarp>
            </a:bodyPr>
            <a:lstStyle/>
            <a:p>
              <a:endParaRPr lang="en-US"/>
            </a:p>
          </p:txBody>
        </p:sp>
        <p:sp>
          <p:nvSpPr>
            <p:cNvPr id="27849" name="Line 201"/>
            <p:cNvSpPr>
              <a:spLocks noChangeShapeType="1"/>
            </p:cNvSpPr>
            <p:nvPr/>
          </p:nvSpPr>
          <p:spPr bwMode="auto">
            <a:xfrm flipH="1">
              <a:off x="2141" y="2133"/>
              <a:ext cx="42" cy="18"/>
            </a:xfrm>
            <a:prstGeom prst="line">
              <a:avLst/>
            </a:prstGeom>
            <a:noFill/>
            <a:ln w="17463">
              <a:solidFill>
                <a:srgbClr val="000000"/>
              </a:solidFill>
              <a:round/>
              <a:headEnd/>
              <a:tailEnd/>
            </a:ln>
          </p:spPr>
          <p:txBody>
            <a:bodyPr>
              <a:prstTxWarp prst="textNoShape">
                <a:avLst/>
              </a:prstTxWarp>
            </a:bodyPr>
            <a:lstStyle/>
            <a:p>
              <a:endParaRPr lang="en-US"/>
            </a:p>
          </p:txBody>
        </p:sp>
        <p:sp>
          <p:nvSpPr>
            <p:cNvPr id="27850" name="Line 202"/>
            <p:cNvSpPr>
              <a:spLocks noChangeShapeType="1"/>
            </p:cNvSpPr>
            <p:nvPr/>
          </p:nvSpPr>
          <p:spPr bwMode="auto">
            <a:xfrm flipH="1">
              <a:off x="2066" y="2169"/>
              <a:ext cx="43" cy="18"/>
            </a:xfrm>
            <a:prstGeom prst="line">
              <a:avLst/>
            </a:prstGeom>
            <a:noFill/>
            <a:ln w="17463">
              <a:solidFill>
                <a:srgbClr val="000000"/>
              </a:solidFill>
              <a:round/>
              <a:headEnd/>
              <a:tailEnd/>
            </a:ln>
          </p:spPr>
          <p:txBody>
            <a:bodyPr>
              <a:prstTxWarp prst="textNoShape">
                <a:avLst/>
              </a:prstTxWarp>
            </a:bodyPr>
            <a:lstStyle/>
            <a:p>
              <a:endParaRPr lang="en-US"/>
            </a:p>
          </p:txBody>
        </p:sp>
        <p:sp>
          <p:nvSpPr>
            <p:cNvPr id="27851" name="Line 203"/>
            <p:cNvSpPr>
              <a:spLocks noChangeShapeType="1"/>
            </p:cNvSpPr>
            <p:nvPr/>
          </p:nvSpPr>
          <p:spPr bwMode="auto">
            <a:xfrm flipH="1">
              <a:off x="1992" y="2205"/>
              <a:ext cx="42" cy="18"/>
            </a:xfrm>
            <a:prstGeom prst="line">
              <a:avLst/>
            </a:prstGeom>
            <a:noFill/>
            <a:ln w="17463">
              <a:solidFill>
                <a:srgbClr val="000000"/>
              </a:solidFill>
              <a:round/>
              <a:headEnd/>
              <a:tailEnd/>
            </a:ln>
          </p:spPr>
          <p:txBody>
            <a:bodyPr>
              <a:prstTxWarp prst="textNoShape">
                <a:avLst/>
              </a:prstTxWarp>
            </a:bodyPr>
            <a:lstStyle/>
            <a:p>
              <a:endParaRPr lang="en-US"/>
            </a:p>
          </p:txBody>
        </p:sp>
        <p:sp>
          <p:nvSpPr>
            <p:cNvPr id="27852" name="Line 204"/>
            <p:cNvSpPr>
              <a:spLocks noChangeShapeType="1"/>
            </p:cNvSpPr>
            <p:nvPr/>
          </p:nvSpPr>
          <p:spPr bwMode="auto">
            <a:xfrm flipH="1">
              <a:off x="1917" y="2235"/>
              <a:ext cx="43" cy="24"/>
            </a:xfrm>
            <a:prstGeom prst="line">
              <a:avLst/>
            </a:prstGeom>
            <a:noFill/>
            <a:ln w="17463">
              <a:solidFill>
                <a:srgbClr val="000000"/>
              </a:solidFill>
              <a:round/>
              <a:headEnd/>
              <a:tailEnd/>
            </a:ln>
          </p:spPr>
          <p:txBody>
            <a:bodyPr>
              <a:prstTxWarp prst="textNoShape">
                <a:avLst/>
              </a:prstTxWarp>
            </a:bodyPr>
            <a:lstStyle/>
            <a:p>
              <a:endParaRPr lang="en-US"/>
            </a:p>
          </p:txBody>
        </p:sp>
        <p:sp>
          <p:nvSpPr>
            <p:cNvPr id="27853" name="Line 205"/>
            <p:cNvSpPr>
              <a:spLocks noChangeShapeType="1"/>
            </p:cNvSpPr>
            <p:nvPr/>
          </p:nvSpPr>
          <p:spPr bwMode="auto">
            <a:xfrm flipH="1">
              <a:off x="1843" y="2271"/>
              <a:ext cx="42" cy="24"/>
            </a:xfrm>
            <a:prstGeom prst="line">
              <a:avLst/>
            </a:prstGeom>
            <a:noFill/>
            <a:ln w="17463">
              <a:solidFill>
                <a:srgbClr val="000000"/>
              </a:solidFill>
              <a:round/>
              <a:headEnd/>
              <a:tailEnd/>
            </a:ln>
          </p:spPr>
          <p:txBody>
            <a:bodyPr>
              <a:prstTxWarp prst="textNoShape">
                <a:avLst/>
              </a:prstTxWarp>
            </a:bodyPr>
            <a:lstStyle/>
            <a:p>
              <a:endParaRPr lang="en-US"/>
            </a:p>
          </p:txBody>
        </p:sp>
        <p:sp>
          <p:nvSpPr>
            <p:cNvPr id="27854" name="Line 206"/>
            <p:cNvSpPr>
              <a:spLocks noChangeShapeType="1"/>
            </p:cNvSpPr>
            <p:nvPr/>
          </p:nvSpPr>
          <p:spPr bwMode="auto">
            <a:xfrm flipH="1">
              <a:off x="1779" y="2307"/>
              <a:ext cx="32" cy="18"/>
            </a:xfrm>
            <a:prstGeom prst="line">
              <a:avLst/>
            </a:prstGeom>
            <a:noFill/>
            <a:ln w="17463">
              <a:solidFill>
                <a:srgbClr val="000000"/>
              </a:solidFill>
              <a:round/>
              <a:headEnd/>
              <a:tailEnd/>
            </a:ln>
          </p:spPr>
          <p:txBody>
            <a:bodyPr>
              <a:prstTxWarp prst="textNoShape">
                <a:avLst/>
              </a:prstTxWarp>
            </a:bodyPr>
            <a:lstStyle/>
            <a:p>
              <a:endParaRPr lang="en-US"/>
            </a:p>
          </p:txBody>
        </p:sp>
        <p:sp>
          <p:nvSpPr>
            <p:cNvPr id="27855" name="Line 207"/>
            <p:cNvSpPr>
              <a:spLocks noChangeShapeType="1"/>
            </p:cNvSpPr>
            <p:nvPr/>
          </p:nvSpPr>
          <p:spPr bwMode="auto">
            <a:xfrm flipH="1">
              <a:off x="1704" y="2343"/>
              <a:ext cx="43" cy="18"/>
            </a:xfrm>
            <a:prstGeom prst="line">
              <a:avLst/>
            </a:prstGeom>
            <a:noFill/>
            <a:ln w="17463">
              <a:solidFill>
                <a:srgbClr val="000000"/>
              </a:solidFill>
              <a:round/>
              <a:headEnd/>
              <a:tailEnd/>
            </a:ln>
          </p:spPr>
          <p:txBody>
            <a:bodyPr>
              <a:prstTxWarp prst="textNoShape">
                <a:avLst/>
              </a:prstTxWarp>
            </a:bodyPr>
            <a:lstStyle/>
            <a:p>
              <a:endParaRPr lang="en-US"/>
            </a:p>
          </p:txBody>
        </p:sp>
        <p:sp>
          <p:nvSpPr>
            <p:cNvPr id="27856" name="Line 208"/>
            <p:cNvSpPr>
              <a:spLocks noChangeShapeType="1"/>
            </p:cNvSpPr>
            <p:nvPr/>
          </p:nvSpPr>
          <p:spPr bwMode="auto">
            <a:xfrm flipH="1">
              <a:off x="1640" y="2379"/>
              <a:ext cx="32" cy="18"/>
            </a:xfrm>
            <a:prstGeom prst="line">
              <a:avLst/>
            </a:prstGeom>
            <a:noFill/>
            <a:ln w="17463">
              <a:solidFill>
                <a:srgbClr val="000000"/>
              </a:solidFill>
              <a:round/>
              <a:headEnd/>
              <a:tailEnd/>
            </a:ln>
          </p:spPr>
          <p:txBody>
            <a:bodyPr>
              <a:prstTxWarp prst="textNoShape">
                <a:avLst/>
              </a:prstTxWarp>
            </a:bodyPr>
            <a:lstStyle/>
            <a:p>
              <a:endParaRPr lang="en-US"/>
            </a:p>
          </p:txBody>
        </p:sp>
      </p:grpSp>
      <p:grpSp>
        <p:nvGrpSpPr>
          <p:cNvPr id="15" name="Group 212"/>
          <p:cNvGrpSpPr>
            <a:grpSpLocks/>
          </p:cNvGrpSpPr>
          <p:nvPr/>
        </p:nvGrpSpPr>
        <p:grpSpPr bwMode="auto">
          <a:xfrm>
            <a:off x="6937375" y="4873625"/>
            <a:ext cx="912813" cy="254000"/>
            <a:chOff x="4370" y="3070"/>
            <a:chExt cx="575" cy="160"/>
          </a:xfrm>
        </p:grpSpPr>
        <p:sp>
          <p:nvSpPr>
            <p:cNvPr id="27858" name="Arc 210"/>
            <p:cNvSpPr>
              <a:spLocks/>
            </p:cNvSpPr>
            <p:nvPr/>
          </p:nvSpPr>
          <p:spPr bwMode="auto">
            <a:xfrm>
              <a:off x="4656" y="3070"/>
              <a:ext cx="289" cy="160"/>
            </a:xfrm>
            <a:custGeom>
              <a:avLst/>
              <a:gdLst>
                <a:gd name="G0" fmla="+- 122 0 0"/>
                <a:gd name="G1" fmla="+- 111 0 0"/>
                <a:gd name="G2" fmla="+- 21600 0 0"/>
                <a:gd name="T0" fmla="*/ 21722 w 21722"/>
                <a:gd name="T1" fmla="*/ 0 h 21711"/>
                <a:gd name="T2" fmla="*/ 0 w 21722"/>
                <a:gd name="T3" fmla="*/ 21711 h 21711"/>
                <a:gd name="T4" fmla="*/ 122 w 21722"/>
                <a:gd name="T5" fmla="*/ 111 h 21711"/>
              </a:gdLst>
              <a:ahLst/>
              <a:cxnLst>
                <a:cxn ang="0">
                  <a:pos x="T0" y="T1"/>
                </a:cxn>
                <a:cxn ang="0">
                  <a:pos x="T2" y="T3"/>
                </a:cxn>
                <a:cxn ang="0">
                  <a:pos x="T4" y="T5"/>
                </a:cxn>
              </a:cxnLst>
              <a:rect l="0" t="0" r="r" b="b"/>
              <a:pathLst>
                <a:path w="21722" h="21711" fill="none" extrusionOk="0">
                  <a:moveTo>
                    <a:pt x="21721" y="0"/>
                  </a:moveTo>
                  <a:cubicBezTo>
                    <a:pt x="21721" y="37"/>
                    <a:pt x="21722" y="74"/>
                    <a:pt x="21722" y="111"/>
                  </a:cubicBezTo>
                  <a:cubicBezTo>
                    <a:pt x="21722" y="12040"/>
                    <a:pt x="12051" y="21711"/>
                    <a:pt x="122" y="21711"/>
                  </a:cubicBezTo>
                  <a:cubicBezTo>
                    <a:pt x="81" y="21710"/>
                    <a:pt x="40" y="21710"/>
                    <a:pt x="0" y="21710"/>
                  </a:cubicBezTo>
                </a:path>
                <a:path w="21722" h="21711" stroke="0" extrusionOk="0">
                  <a:moveTo>
                    <a:pt x="21721" y="0"/>
                  </a:moveTo>
                  <a:cubicBezTo>
                    <a:pt x="21721" y="37"/>
                    <a:pt x="21722" y="74"/>
                    <a:pt x="21722" y="111"/>
                  </a:cubicBezTo>
                  <a:cubicBezTo>
                    <a:pt x="21722" y="12040"/>
                    <a:pt x="12051" y="21711"/>
                    <a:pt x="122" y="21711"/>
                  </a:cubicBezTo>
                  <a:cubicBezTo>
                    <a:pt x="81" y="21710"/>
                    <a:pt x="40" y="21710"/>
                    <a:pt x="0" y="21710"/>
                  </a:cubicBezTo>
                  <a:lnTo>
                    <a:pt x="122" y="111"/>
                  </a:lnTo>
                  <a:close/>
                </a:path>
              </a:pathLst>
            </a:custGeom>
            <a:noFill/>
            <a:ln w="17463">
              <a:solidFill>
                <a:srgbClr val="000000"/>
              </a:solidFill>
              <a:round/>
              <a:headEnd/>
              <a:tailEnd/>
            </a:ln>
          </p:spPr>
          <p:txBody>
            <a:bodyPr>
              <a:prstTxWarp prst="textNoShape">
                <a:avLst/>
              </a:prstTxWarp>
            </a:bodyPr>
            <a:lstStyle/>
            <a:p>
              <a:endParaRPr lang="en-US"/>
            </a:p>
          </p:txBody>
        </p:sp>
        <p:sp>
          <p:nvSpPr>
            <p:cNvPr id="27859" name="Arc 211"/>
            <p:cNvSpPr>
              <a:spLocks/>
            </p:cNvSpPr>
            <p:nvPr/>
          </p:nvSpPr>
          <p:spPr bwMode="auto">
            <a:xfrm>
              <a:off x="4370" y="3070"/>
              <a:ext cx="288" cy="160"/>
            </a:xfrm>
            <a:custGeom>
              <a:avLst/>
              <a:gdLst>
                <a:gd name="G0" fmla="+- 21600 0 0"/>
                <a:gd name="G1" fmla="+- 110 0 0"/>
                <a:gd name="G2" fmla="+- 21600 0 0"/>
                <a:gd name="T0" fmla="*/ 21478 w 21600"/>
                <a:gd name="T1" fmla="*/ 21710 h 21710"/>
                <a:gd name="T2" fmla="*/ 0 w 21600"/>
                <a:gd name="T3" fmla="*/ 0 h 21710"/>
                <a:gd name="T4" fmla="*/ 21600 w 21600"/>
                <a:gd name="T5" fmla="*/ 110 h 21710"/>
              </a:gdLst>
              <a:ahLst/>
              <a:cxnLst>
                <a:cxn ang="0">
                  <a:pos x="T0" y="T1"/>
                </a:cxn>
                <a:cxn ang="0">
                  <a:pos x="T2" y="T3"/>
                </a:cxn>
                <a:cxn ang="0">
                  <a:pos x="T4" y="T5"/>
                </a:cxn>
              </a:cxnLst>
              <a:rect l="0" t="0" r="r" b="b"/>
              <a:pathLst>
                <a:path w="21600" h="21710" fill="none" extrusionOk="0">
                  <a:moveTo>
                    <a:pt x="21478" y="21709"/>
                  </a:moveTo>
                  <a:cubicBezTo>
                    <a:pt x="9596" y="21642"/>
                    <a:pt x="0" y="11991"/>
                    <a:pt x="0" y="110"/>
                  </a:cubicBezTo>
                  <a:cubicBezTo>
                    <a:pt x="0" y="73"/>
                    <a:pt x="0" y="36"/>
                    <a:pt x="0" y="0"/>
                  </a:cubicBezTo>
                </a:path>
                <a:path w="21600" h="21710" stroke="0" extrusionOk="0">
                  <a:moveTo>
                    <a:pt x="21478" y="21709"/>
                  </a:moveTo>
                  <a:cubicBezTo>
                    <a:pt x="9596" y="21642"/>
                    <a:pt x="0" y="11991"/>
                    <a:pt x="0" y="110"/>
                  </a:cubicBezTo>
                  <a:cubicBezTo>
                    <a:pt x="0" y="73"/>
                    <a:pt x="0" y="36"/>
                    <a:pt x="0" y="0"/>
                  </a:cubicBezTo>
                  <a:lnTo>
                    <a:pt x="21600" y="110"/>
                  </a:lnTo>
                  <a:close/>
                </a:path>
              </a:pathLst>
            </a:custGeom>
            <a:noFill/>
            <a:ln w="17463">
              <a:solidFill>
                <a:srgbClr val="000000"/>
              </a:solidFill>
              <a:round/>
              <a:headEnd/>
              <a:tailEnd/>
            </a:ln>
          </p:spPr>
          <p:txBody>
            <a:bodyPr>
              <a:prstTxWarp prst="textNoShape">
                <a:avLst/>
              </a:prstTxWarp>
            </a:bodyPr>
            <a:lstStyle/>
            <a:p>
              <a:endParaRPr lang="en-US"/>
            </a:p>
          </p:txBody>
        </p:sp>
      </p:grpSp>
      <p:sp>
        <p:nvSpPr>
          <p:cNvPr id="27861" name="Rectangle 213"/>
          <p:cNvSpPr>
            <a:spLocks noChangeArrowheads="1"/>
          </p:cNvSpPr>
          <p:nvPr/>
        </p:nvSpPr>
        <p:spPr bwMode="auto">
          <a:xfrm>
            <a:off x="4065588" y="5829300"/>
            <a:ext cx="1825625" cy="506413"/>
          </a:xfrm>
          <a:prstGeom prst="rect">
            <a:avLst/>
          </a:prstGeom>
          <a:solidFill>
            <a:srgbClr val="FFFF00"/>
          </a:solidFill>
          <a:ln w="17526">
            <a:solidFill>
              <a:srgbClr val="000000"/>
            </a:solidFill>
            <a:miter lim="800000"/>
            <a:headEnd/>
            <a:tailEnd/>
          </a:ln>
        </p:spPr>
        <p:txBody>
          <a:bodyPr>
            <a:prstTxWarp prst="textNoShape">
              <a:avLst/>
            </a:prstTxWarp>
          </a:bodyPr>
          <a:lstStyle/>
          <a:p>
            <a:endParaRPr lang="en-US"/>
          </a:p>
        </p:txBody>
      </p:sp>
      <p:sp>
        <p:nvSpPr>
          <p:cNvPr id="27862" name="Rectangle 214"/>
          <p:cNvSpPr>
            <a:spLocks noChangeArrowheads="1"/>
          </p:cNvSpPr>
          <p:nvPr/>
        </p:nvSpPr>
        <p:spPr bwMode="auto">
          <a:xfrm>
            <a:off x="4132263" y="5867400"/>
            <a:ext cx="1673225" cy="420688"/>
          </a:xfrm>
          <a:prstGeom prst="rect">
            <a:avLst/>
          </a:prstGeom>
          <a:solidFill>
            <a:srgbClr val="FFFF00"/>
          </a:solidFill>
          <a:ln w="17526">
            <a:solidFill>
              <a:srgbClr val="000000"/>
            </a:solidFill>
            <a:miter lim="800000"/>
            <a:headEnd/>
            <a:tailEnd/>
          </a:ln>
        </p:spPr>
        <p:txBody>
          <a:bodyPr>
            <a:prstTxWarp prst="textNoShape">
              <a:avLst/>
            </a:prstTxWarp>
          </a:bodyPr>
          <a:lstStyle/>
          <a:p>
            <a:endParaRPr lang="en-US"/>
          </a:p>
        </p:txBody>
      </p:sp>
      <p:sp>
        <p:nvSpPr>
          <p:cNvPr id="27863" name="Rectangle 215"/>
          <p:cNvSpPr>
            <a:spLocks noChangeArrowheads="1"/>
          </p:cNvSpPr>
          <p:nvPr/>
        </p:nvSpPr>
        <p:spPr bwMode="auto">
          <a:xfrm>
            <a:off x="4479925" y="5943600"/>
            <a:ext cx="1233488" cy="247650"/>
          </a:xfrm>
          <a:prstGeom prst="rect">
            <a:avLst/>
          </a:prstGeom>
          <a:noFill/>
          <a:ln w="9525">
            <a:noFill/>
            <a:miter lim="800000"/>
            <a:headEnd/>
            <a:tailEnd/>
          </a:ln>
        </p:spPr>
        <p:txBody>
          <a:bodyPr wrap="none" lIns="0" tIns="0" rIns="0" bIns="0">
            <a:prstTxWarp prst="textNoShape">
              <a:avLst/>
            </a:prstTxWarp>
            <a:spAutoFit/>
          </a:bodyPr>
          <a:lstStyle/>
          <a:p>
            <a:r>
              <a:rPr lang="en-GB" sz="1400" dirty="0">
                <a:solidFill>
                  <a:srgbClr val="000000"/>
                </a:solidFill>
                <a:latin typeface="Helvetica" charset="0"/>
              </a:rPr>
              <a:t>Hire car</a:t>
            </a:r>
            <a:endParaRPr lang="en-GB" dirty="0"/>
          </a:p>
        </p:txBody>
      </p:sp>
      <p:sp>
        <p:nvSpPr>
          <p:cNvPr id="27864" name="Line 216"/>
          <p:cNvSpPr>
            <a:spLocks noChangeShapeType="1"/>
          </p:cNvSpPr>
          <p:nvPr/>
        </p:nvSpPr>
        <p:spPr bwMode="auto">
          <a:xfrm>
            <a:off x="2216150" y="4441825"/>
            <a:ext cx="2432050" cy="1370013"/>
          </a:xfrm>
          <a:prstGeom prst="line">
            <a:avLst/>
          </a:prstGeom>
          <a:noFill/>
          <a:ln w="17463">
            <a:solidFill>
              <a:srgbClr val="000000"/>
            </a:solidFill>
            <a:round/>
            <a:headEnd/>
            <a:tailEnd/>
          </a:ln>
        </p:spPr>
        <p:txBody>
          <a:bodyPr>
            <a:prstTxWarp prst="textNoShape">
              <a:avLst/>
            </a:prstTxWarp>
          </a:bodyPr>
          <a:lstStyle/>
          <a:p>
            <a:endParaRPr lang="en-US"/>
          </a:p>
        </p:txBody>
      </p:sp>
      <p:sp>
        <p:nvSpPr>
          <p:cNvPr id="27865" name="Rectangle 217"/>
          <p:cNvSpPr>
            <a:spLocks noChangeArrowheads="1"/>
          </p:cNvSpPr>
          <p:nvPr/>
        </p:nvSpPr>
        <p:spPr bwMode="auto">
          <a:xfrm>
            <a:off x="3178175" y="4746625"/>
            <a:ext cx="996950" cy="247650"/>
          </a:xfrm>
          <a:prstGeom prst="rect">
            <a:avLst/>
          </a:prstGeom>
          <a:noFill/>
          <a:ln w="9525">
            <a:noFill/>
            <a:miter lim="800000"/>
            <a:headEnd/>
            <a:tailEnd/>
          </a:ln>
        </p:spPr>
        <p:txBody>
          <a:bodyPr wrap="none" lIns="0" tIns="0" rIns="0" bIns="0">
            <a:prstTxWarp prst="textNoShape">
              <a:avLst/>
            </a:prstTxWarp>
            <a:spAutoFit/>
          </a:bodyPr>
          <a:lstStyle/>
          <a:p>
            <a:r>
              <a:rPr lang="en-GB" sz="1400">
                <a:solidFill>
                  <a:srgbClr val="000000"/>
                </a:solidFill>
                <a:latin typeface="Helvetica" charset="0"/>
              </a:rPr>
              <a:t>drives</a:t>
            </a:r>
            <a:endParaRPr lang="en-GB"/>
          </a:p>
        </p:txBody>
      </p:sp>
      <p:sp>
        <p:nvSpPr>
          <p:cNvPr id="27866" name="Freeform 218"/>
          <p:cNvSpPr>
            <a:spLocks/>
          </p:cNvSpPr>
          <p:nvPr/>
        </p:nvSpPr>
        <p:spPr bwMode="auto">
          <a:xfrm>
            <a:off x="1725613" y="4613275"/>
            <a:ext cx="1149350" cy="238125"/>
          </a:xfrm>
          <a:custGeom>
            <a:avLst/>
            <a:gdLst/>
            <a:ahLst/>
            <a:cxnLst>
              <a:cxn ang="0">
                <a:pos x="724" y="0"/>
              </a:cxn>
              <a:cxn ang="0">
                <a:pos x="713" y="12"/>
              </a:cxn>
              <a:cxn ang="0">
                <a:pos x="681" y="36"/>
              </a:cxn>
              <a:cxn ang="0">
                <a:pos x="638" y="66"/>
              </a:cxn>
              <a:cxn ang="0">
                <a:pos x="607" y="78"/>
              </a:cxn>
              <a:cxn ang="0">
                <a:pos x="564" y="96"/>
              </a:cxn>
              <a:cxn ang="0">
                <a:pos x="511" y="114"/>
              </a:cxn>
              <a:cxn ang="0">
                <a:pos x="468" y="126"/>
              </a:cxn>
              <a:cxn ang="0">
                <a:pos x="426" y="132"/>
              </a:cxn>
              <a:cxn ang="0">
                <a:pos x="394" y="138"/>
              </a:cxn>
              <a:cxn ang="0">
                <a:pos x="362" y="144"/>
              </a:cxn>
              <a:cxn ang="0">
                <a:pos x="319" y="144"/>
              </a:cxn>
              <a:cxn ang="0">
                <a:pos x="255" y="150"/>
              </a:cxn>
              <a:cxn ang="0">
                <a:pos x="213" y="144"/>
              </a:cxn>
              <a:cxn ang="0">
                <a:pos x="170" y="144"/>
              </a:cxn>
              <a:cxn ang="0">
                <a:pos x="106" y="132"/>
              </a:cxn>
              <a:cxn ang="0">
                <a:pos x="74" y="126"/>
              </a:cxn>
              <a:cxn ang="0">
                <a:pos x="21" y="108"/>
              </a:cxn>
              <a:cxn ang="0">
                <a:pos x="0" y="102"/>
              </a:cxn>
            </a:cxnLst>
            <a:rect l="0" t="0" r="r" b="b"/>
            <a:pathLst>
              <a:path w="724" h="150">
                <a:moveTo>
                  <a:pt x="724" y="0"/>
                </a:moveTo>
                <a:lnTo>
                  <a:pt x="713" y="12"/>
                </a:lnTo>
                <a:lnTo>
                  <a:pt x="681" y="36"/>
                </a:lnTo>
                <a:lnTo>
                  <a:pt x="638" y="66"/>
                </a:lnTo>
                <a:lnTo>
                  <a:pt x="607" y="78"/>
                </a:lnTo>
                <a:lnTo>
                  <a:pt x="564" y="96"/>
                </a:lnTo>
                <a:lnTo>
                  <a:pt x="511" y="114"/>
                </a:lnTo>
                <a:lnTo>
                  <a:pt x="468" y="126"/>
                </a:lnTo>
                <a:lnTo>
                  <a:pt x="426" y="132"/>
                </a:lnTo>
                <a:lnTo>
                  <a:pt x="394" y="138"/>
                </a:lnTo>
                <a:lnTo>
                  <a:pt x="362" y="144"/>
                </a:lnTo>
                <a:lnTo>
                  <a:pt x="319" y="144"/>
                </a:lnTo>
                <a:lnTo>
                  <a:pt x="255" y="150"/>
                </a:lnTo>
                <a:lnTo>
                  <a:pt x="213" y="144"/>
                </a:lnTo>
                <a:lnTo>
                  <a:pt x="170" y="144"/>
                </a:lnTo>
                <a:lnTo>
                  <a:pt x="106" y="132"/>
                </a:lnTo>
                <a:lnTo>
                  <a:pt x="74" y="126"/>
                </a:lnTo>
                <a:lnTo>
                  <a:pt x="21" y="108"/>
                </a:lnTo>
                <a:lnTo>
                  <a:pt x="0" y="102"/>
                </a:lnTo>
              </a:path>
            </a:pathLst>
          </a:custGeom>
          <a:noFill/>
          <a:ln w="17463">
            <a:solidFill>
              <a:srgbClr val="000000"/>
            </a:solidFill>
            <a:prstDash val="solid"/>
            <a:round/>
            <a:headEnd/>
            <a:tailEnd/>
          </a:ln>
        </p:spPr>
        <p:txBody>
          <a:bodyPr>
            <a:prstTxWarp prst="textNoShape">
              <a:avLst/>
            </a:prstTxWarp>
          </a:bodyPr>
          <a:lstStyle/>
          <a:p>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a:xfrm>
            <a:off x="241300" y="-177800"/>
            <a:ext cx="7848600" cy="1066800"/>
          </a:xfrm>
        </p:spPr>
        <p:txBody>
          <a:bodyPr/>
          <a:lstStyle/>
          <a:p>
            <a:r>
              <a:rPr lang="en-GB" dirty="0"/>
              <a:t>Summary </a:t>
            </a:r>
          </a:p>
        </p:txBody>
      </p:sp>
      <p:sp>
        <p:nvSpPr>
          <p:cNvPr id="150531" name="Rectangle 3"/>
          <p:cNvSpPr>
            <a:spLocks noGrp="1" noChangeArrowheads="1"/>
          </p:cNvSpPr>
          <p:nvPr>
            <p:ph idx="1"/>
          </p:nvPr>
        </p:nvSpPr>
        <p:spPr>
          <a:xfrm>
            <a:off x="934720" y="1239520"/>
            <a:ext cx="7861300" cy="3581400"/>
          </a:xfrm>
        </p:spPr>
        <p:txBody>
          <a:bodyPr/>
          <a:lstStyle/>
          <a:p>
            <a:pPr>
              <a:spcBef>
                <a:spcPts val="72"/>
              </a:spcBef>
            </a:pPr>
            <a:r>
              <a:rPr lang="en-US" dirty="0"/>
              <a:t>Database design is fundamental in system development.</a:t>
            </a:r>
          </a:p>
          <a:p>
            <a:pPr>
              <a:spcBef>
                <a:spcPts val="72"/>
              </a:spcBef>
            </a:pPr>
            <a:r>
              <a:rPr lang="en-US" dirty="0"/>
              <a:t>Logical database model.</a:t>
            </a:r>
          </a:p>
          <a:p>
            <a:pPr lvl="1">
              <a:spcBef>
                <a:spcPts val="72"/>
              </a:spcBef>
            </a:pPr>
            <a:r>
              <a:rPr lang="en-US" dirty="0"/>
              <a:t>Entity relationship </a:t>
            </a:r>
            <a:r>
              <a:rPr lang="en-US" dirty="0" err="1"/>
              <a:t>modelling</a:t>
            </a:r>
            <a:r>
              <a:rPr lang="en-US" dirty="0"/>
              <a:t>.</a:t>
            </a:r>
          </a:p>
          <a:p>
            <a:pPr lvl="1">
              <a:spcBef>
                <a:spcPts val="72"/>
              </a:spcBef>
            </a:pPr>
            <a:r>
              <a:rPr lang="en-US" dirty="0"/>
              <a:t>Entities, attributes.</a:t>
            </a:r>
          </a:p>
          <a:p>
            <a:pPr lvl="2">
              <a:spcBef>
                <a:spcPts val="72"/>
              </a:spcBef>
            </a:pPr>
            <a:r>
              <a:rPr lang="en-US" dirty="0"/>
              <a:t>Entities + attributes = tables.</a:t>
            </a:r>
          </a:p>
          <a:p>
            <a:pPr lvl="1">
              <a:spcBef>
                <a:spcPts val="72"/>
              </a:spcBef>
            </a:pPr>
            <a:r>
              <a:rPr lang="en-US" dirty="0"/>
              <a:t>Relationships.</a:t>
            </a:r>
          </a:p>
          <a:p>
            <a:pPr lvl="2">
              <a:spcBef>
                <a:spcPts val="72"/>
              </a:spcBef>
            </a:pPr>
            <a:r>
              <a:rPr lang="en-US" dirty="0"/>
              <a:t>Link entities.</a:t>
            </a:r>
          </a:p>
          <a:p>
            <a:pPr lvl="2">
              <a:spcBef>
                <a:spcPts val="72"/>
              </a:spcBef>
            </a:pPr>
            <a:r>
              <a:rPr lang="en-US" dirty="0"/>
              <a:t>Cardinality constraints.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dirty="0"/>
              <a:t>How to design a database? (2)</a:t>
            </a:r>
          </a:p>
        </p:txBody>
      </p:sp>
      <p:sp>
        <p:nvSpPr>
          <p:cNvPr id="28675" name="Rectangle 3"/>
          <p:cNvSpPr>
            <a:spLocks noGrp="1" noChangeArrowheads="1"/>
          </p:cNvSpPr>
          <p:nvPr>
            <p:ph idx="1"/>
          </p:nvPr>
        </p:nvSpPr>
        <p:spPr>
          <a:xfrm>
            <a:off x="990600" y="1524000"/>
            <a:ext cx="7848600" cy="3924300"/>
          </a:xfrm>
        </p:spPr>
        <p:txBody>
          <a:bodyPr/>
          <a:lstStyle/>
          <a:p>
            <a:r>
              <a:rPr lang="en-US" dirty="0"/>
              <a:t>Logical design of relational databases.</a:t>
            </a:r>
          </a:p>
          <a:p>
            <a:pPr lvl="1"/>
            <a:r>
              <a:rPr lang="en-US" dirty="0"/>
              <a:t>Define logical design.</a:t>
            </a:r>
          </a:p>
          <a:p>
            <a:pPr lvl="1"/>
            <a:r>
              <a:rPr lang="en-US" dirty="0"/>
              <a:t>Define relational database.</a:t>
            </a:r>
          </a:p>
          <a:p>
            <a:endParaRPr lang="en-US" dirty="0"/>
          </a:p>
          <a:p>
            <a:r>
              <a:rPr lang="en-US" dirty="0"/>
              <a:t>Define a syntax for describing the structure of tables and their key fields, in the data dictionary.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dirty="0"/>
              <a:t>Entity relationship </a:t>
            </a:r>
            <a:r>
              <a:rPr lang="en-US" dirty="0" err="1"/>
              <a:t>modelling</a:t>
            </a:r>
            <a:r>
              <a:rPr lang="en-US" dirty="0"/>
              <a:t> (ERM)</a:t>
            </a:r>
          </a:p>
        </p:txBody>
      </p:sp>
      <p:sp>
        <p:nvSpPr>
          <p:cNvPr id="15363" name="Rectangle 3"/>
          <p:cNvSpPr>
            <a:spLocks noGrp="1" noChangeArrowheads="1"/>
          </p:cNvSpPr>
          <p:nvPr>
            <p:ph idx="1"/>
          </p:nvPr>
        </p:nvSpPr>
        <p:spPr/>
        <p:txBody>
          <a:bodyPr/>
          <a:lstStyle/>
          <a:p>
            <a:r>
              <a:rPr lang="en-US" dirty="0"/>
              <a:t>Entity relationship </a:t>
            </a:r>
            <a:r>
              <a:rPr lang="en-US" dirty="0" err="1"/>
              <a:t>modelling</a:t>
            </a:r>
            <a:r>
              <a:rPr lang="en-US" dirty="0"/>
              <a:t> was developed on top of the relational model, proposed by </a:t>
            </a:r>
            <a:r>
              <a:rPr lang="en-US" dirty="0" err="1"/>
              <a:t>Codd</a:t>
            </a:r>
            <a:r>
              <a:rPr lang="en-US" dirty="0"/>
              <a:t> in 1970.</a:t>
            </a:r>
          </a:p>
          <a:p>
            <a:endParaRPr lang="en-US" dirty="0"/>
          </a:p>
          <a:p>
            <a:r>
              <a:rPr lang="en-US" dirty="0"/>
              <a:t>Theory deals with sets (in the mathematical sense).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r>
              <a:rPr lang="en-US" dirty="0"/>
              <a:t>Entity relationship</a:t>
            </a:r>
            <a:r>
              <a:rPr lang="en-GB" dirty="0"/>
              <a:t> </a:t>
            </a:r>
            <a:r>
              <a:rPr lang="en-US" dirty="0" err="1"/>
              <a:t>modelling</a:t>
            </a:r>
            <a:r>
              <a:rPr lang="en-US" dirty="0"/>
              <a:t> (2)</a:t>
            </a:r>
          </a:p>
        </p:txBody>
      </p:sp>
      <p:sp>
        <p:nvSpPr>
          <p:cNvPr id="3075" name="Rectangle 3"/>
          <p:cNvSpPr>
            <a:spLocks noGrp="1" noChangeArrowheads="1"/>
          </p:cNvSpPr>
          <p:nvPr>
            <p:ph idx="1"/>
          </p:nvPr>
        </p:nvSpPr>
        <p:spPr>
          <a:xfrm>
            <a:off x="990600" y="1524000"/>
            <a:ext cx="7962900" cy="3581400"/>
          </a:xfrm>
        </p:spPr>
        <p:txBody>
          <a:bodyPr/>
          <a:lstStyle/>
          <a:p>
            <a:r>
              <a:rPr lang="en-US" dirty="0"/>
              <a:t>Objectives:</a:t>
            </a:r>
          </a:p>
          <a:p>
            <a:pPr lvl="1"/>
            <a:r>
              <a:rPr lang="en-US" dirty="0"/>
              <a:t>Develop an understanding of the nature of</a:t>
            </a:r>
            <a:r>
              <a:rPr lang="en-GB" dirty="0"/>
              <a:t> </a:t>
            </a:r>
            <a:r>
              <a:rPr lang="en-US" dirty="0"/>
              <a:t>the</a:t>
            </a:r>
            <a:r>
              <a:rPr lang="en-GB" dirty="0"/>
              <a:t> </a:t>
            </a:r>
            <a:r>
              <a:rPr lang="en-US" dirty="0"/>
              <a:t>data.</a:t>
            </a:r>
          </a:p>
          <a:p>
            <a:pPr lvl="1"/>
            <a:r>
              <a:rPr lang="en-US" dirty="0" err="1"/>
              <a:t>Organise</a:t>
            </a:r>
            <a:r>
              <a:rPr lang="en-US" dirty="0"/>
              <a:t> the data into a logical, systematic </a:t>
            </a:r>
            <a:r>
              <a:rPr lang="en-GB" dirty="0"/>
              <a:t>“</a:t>
            </a:r>
            <a:r>
              <a:rPr lang="en-US" dirty="0"/>
              <a:t>structured</a:t>
            </a:r>
            <a:r>
              <a:rPr lang="en-GB" dirty="0"/>
              <a:t>”</a:t>
            </a:r>
            <a:r>
              <a:rPr lang="en-US" dirty="0"/>
              <a:t> form.</a:t>
            </a:r>
          </a:p>
          <a:p>
            <a:pPr lvl="1"/>
            <a:r>
              <a:rPr lang="en-US" dirty="0" err="1"/>
              <a:t>Organise</a:t>
            </a:r>
            <a:r>
              <a:rPr lang="en-US" dirty="0"/>
              <a:t> the data in such a way that data is neither duplicated nor omitted.</a:t>
            </a:r>
          </a:p>
          <a:p>
            <a:r>
              <a:rPr lang="en-US" dirty="0"/>
              <a:t>Basic concepts:</a:t>
            </a:r>
          </a:p>
          <a:p>
            <a:pPr lvl="1"/>
            <a:r>
              <a:rPr lang="en-US" dirty="0"/>
              <a:t>Entities</a:t>
            </a:r>
          </a:p>
          <a:p>
            <a:pPr lvl="1"/>
            <a:r>
              <a:rPr lang="en-US" dirty="0"/>
              <a:t>Attributes</a:t>
            </a:r>
          </a:p>
          <a:p>
            <a:pPr lvl="1"/>
            <a:r>
              <a:rPr lang="en-US" dirty="0"/>
              <a:t>Relationships</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dirty="0"/>
              <a:t>Entity relationship</a:t>
            </a:r>
            <a:r>
              <a:rPr lang="en-GB" dirty="0"/>
              <a:t> </a:t>
            </a:r>
            <a:r>
              <a:rPr lang="en-US" dirty="0" err="1"/>
              <a:t>modelling</a:t>
            </a:r>
            <a:r>
              <a:rPr lang="en-US" dirty="0"/>
              <a:t> (3)</a:t>
            </a:r>
            <a:endParaRPr lang="en-GB" dirty="0"/>
          </a:p>
        </p:txBody>
      </p:sp>
      <p:sp>
        <p:nvSpPr>
          <p:cNvPr id="34819" name="Rectangle 3"/>
          <p:cNvSpPr>
            <a:spLocks noGrp="1" noChangeArrowheads="1"/>
          </p:cNvSpPr>
          <p:nvPr>
            <p:ph idx="1"/>
          </p:nvPr>
        </p:nvSpPr>
        <p:spPr/>
        <p:txBody>
          <a:bodyPr/>
          <a:lstStyle/>
          <a:p>
            <a:r>
              <a:rPr lang="en-US" dirty="0"/>
              <a:t>End result is a dictionary containing (among other</a:t>
            </a:r>
            <a:r>
              <a:rPr lang="en-GB" dirty="0"/>
              <a:t> </a:t>
            </a:r>
            <a:r>
              <a:rPr lang="en-US" dirty="0"/>
              <a:t>things):</a:t>
            </a:r>
          </a:p>
          <a:p>
            <a:pPr lvl="1"/>
            <a:r>
              <a:rPr lang="en-US" dirty="0"/>
              <a:t>Definition of all logical data items.</a:t>
            </a:r>
          </a:p>
          <a:p>
            <a:pPr lvl="1"/>
            <a:endParaRPr lang="en-US" dirty="0"/>
          </a:p>
          <a:p>
            <a:pPr lvl="1"/>
            <a:r>
              <a:rPr lang="en-US" dirty="0"/>
              <a:t>Definition of all logical relationships between</a:t>
            </a:r>
            <a:r>
              <a:rPr lang="en-GB" dirty="0"/>
              <a:t> </a:t>
            </a:r>
            <a:r>
              <a:rPr lang="en-US" dirty="0"/>
              <a:t>data items.</a:t>
            </a:r>
            <a:endParaRPr lang="en-GB"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685800" y="266700"/>
            <a:ext cx="7848600" cy="1066800"/>
          </a:xfrm>
        </p:spPr>
        <p:txBody>
          <a:bodyPr>
            <a:normAutofit fontScale="90000"/>
          </a:bodyPr>
          <a:lstStyle/>
          <a:p>
            <a:r>
              <a:rPr lang="en-US" dirty="0"/>
              <a:t>An example of business information requirements</a:t>
            </a:r>
          </a:p>
        </p:txBody>
      </p:sp>
      <p:sp>
        <p:nvSpPr>
          <p:cNvPr id="35843" name="Rectangle 3"/>
          <p:cNvSpPr>
            <a:spLocks noGrp="1" noChangeArrowheads="1"/>
          </p:cNvSpPr>
          <p:nvPr>
            <p:ph idx="1"/>
          </p:nvPr>
        </p:nvSpPr>
        <p:spPr/>
        <p:txBody>
          <a:bodyPr>
            <a:normAutofit fontScale="92500" lnSpcReduction="20000"/>
          </a:bodyPr>
          <a:lstStyle/>
          <a:p>
            <a:pPr>
              <a:lnSpc>
                <a:spcPct val="80000"/>
              </a:lnSpc>
            </a:pPr>
            <a:r>
              <a:rPr lang="en-GB" sz="2000" dirty="0"/>
              <a:t>“I </a:t>
            </a:r>
            <a:r>
              <a:rPr lang="en-US" sz="2000" dirty="0"/>
              <a:t>manage the Human Resources Department for a large company. We need to keep information about each of our company’s employees. We need to track each employee’s first name, last name, job or position, hire date and salary. For any employees on commission, we also need to track their potential commission. Each employee is assigned a unique employee number. Our company is divided into departments. Each employee is assigned to a department, for example, accounting, sales or development. We need to know the department responsible for each employee and the department’s location. Each department has a unique number, for example, accounting is 10 and sales is 30. Some of the employees are managers. We need to know each employee’s manager and the employees that each manager manages”.</a:t>
            </a:r>
          </a:p>
          <a:p>
            <a:pPr>
              <a:lnSpc>
                <a:spcPct val="80000"/>
              </a:lnSpc>
            </a:pPr>
            <a:endParaRPr lang="en-GB" sz="2000" dirty="0"/>
          </a:p>
        </p:txBody>
      </p:sp>
    </p:spTree>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{F764A2C2-201C-6E40-9E9D-2C9587F01CE0}tf10001120</Template>
  <TotalTime>4110</TotalTime>
  <Words>2357</Words>
  <Application>Microsoft Macintosh PowerPoint</Application>
  <PresentationFormat>On-screen Show (4:3)</PresentationFormat>
  <Paragraphs>486</Paragraphs>
  <Slides>42</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42</vt:i4>
      </vt:variant>
    </vt:vector>
  </HeadingPairs>
  <TitlesOfParts>
    <vt:vector size="53" baseType="lpstr">
      <vt:lpstr>Arial Unicode MS</vt:lpstr>
      <vt:lpstr>B Helvetica Bold</vt:lpstr>
      <vt:lpstr>ＭＳ Ｐゴシック</vt:lpstr>
      <vt:lpstr>Arial</vt:lpstr>
      <vt:lpstr>Calibri</vt:lpstr>
      <vt:lpstr>Gill Sans MT</vt:lpstr>
      <vt:lpstr>Helvetica</vt:lpstr>
      <vt:lpstr>Times</vt:lpstr>
      <vt:lpstr>Times New Roman</vt:lpstr>
      <vt:lpstr>Wingdings</vt:lpstr>
      <vt:lpstr>Parcel</vt:lpstr>
      <vt:lpstr>  Lecture 2 – Database design</vt:lpstr>
      <vt:lpstr>Previous lecture</vt:lpstr>
      <vt:lpstr>This lecture</vt:lpstr>
      <vt:lpstr>How to design a database?</vt:lpstr>
      <vt:lpstr>How to design a database? (2)</vt:lpstr>
      <vt:lpstr>Entity relationship modelling (ERM)</vt:lpstr>
      <vt:lpstr>Entity relationship modelling (2)</vt:lpstr>
      <vt:lpstr>Entity relationship modelling (3)</vt:lpstr>
      <vt:lpstr>An example of business information requirements</vt:lpstr>
      <vt:lpstr>An example of business information requirements (2)</vt:lpstr>
      <vt:lpstr>The resulting Entity Relationship Diagram (ERD)</vt:lpstr>
      <vt:lpstr>Entities</vt:lpstr>
      <vt:lpstr>Entities (2)</vt:lpstr>
      <vt:lpstr>Entities (3)</vt:lpstr>
      <vt:lpstr>Diagrammatic representation of entities</vt:lpstr>
      <vt:lpstr>Attributes</vt:lpstr>
      <vt:lpstr>Attributes (2)</vt:lpstr>
      <vt:lpstr>Attributes (3)</vt:lpstr>
      <vt:lpstr>Keys</vt:lpstr>
      <vt:lpstr>Diagrammatic representation of attributes</vt:lpstr>
      <vt:lpstr>Entities and attributes</vt:lpstr>
      <vt:lpstr>Data tables for entities</vt:lpstr>
      <vt:lpstr>Data tables for entities (2)</vt:lpstr>
      <vt:lpstr>Relationships</vt:lpstr>
      <vt:lpstr>Relationships (2)</vt:lpstr>
      <vt:lpstr>Relationships (3)</vt:lpstr>
      <vt:lpstr>Cardinality constraints</vt:lpstr>
      <vt:lpstr>Cardinality constraints (2)</vt:lpstr>
      <vt:lpstr>Reflexive entity relationships</vt:lpstr>
      <vt:lpstr>Degree of relationship</vt:lpstr>
      <vt:lpstr>Should an attribute be an entity? </vt:lpstr>
      <vt:lpstr>Should an attribute be an entity? (2) </vt:lpstr>
      <vt:lpstr>Should an attribute be an entity? (3)</vt:lpstr>
      <vt:lpstr>Should an attribute be an entity? (4) </vt:lpstr>
      <vt:lpstr>Should an attribute be an entity? (5)</vt:lpstr>
      <vt:lpstr>Should an attribute be an entity? (6)</vt:lpstr>
      <vt:lpstr>Should an attribute be an entity? (7)</vt:lpstr>
      <vt:lpstr>Single instance entities</vt:lpstr>
      <vt:lpstr>Entity relationship diagram example</vt:lpstr>
      <vt:lpstr>Information contained in the ERD</vt:lpstr>
      <vt:lpstr>Entity relationship diagram example (next week)</vt:lpstr>
      <vt:lpstr>Summary </vt:lpstr>
    </vt:vector>
  </TitlesOfParts>
  <Manager/>
  <Company>Loughborough University</Company>
  <LinksUpToDate>false</LinksUpToDate>
  <SharedDoc>false</SharedDoc>
  <HyperlinkBase/>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COA201 Databases - Lecture 2 - Database design</dc:title>
  <dc:subject/>
  <dc:creator>Gerald Schaefer</dc:creator>
  <cp:keywords/>
  <dc:description>28/01/2015</dc:description>
  <cp:lastModifiedBy>(pg) Liu Liu</cp:lastModifiedBy>
  <cp:revision>111</cp:revision>
  <cp:lastPrinted>2011-02-14T11:48:33Z</cp:lastPrinted>
  <dcterms:created xsi:type="dcterms:W3CDTF">2014-02-03T10:13:53Z</dcterms:created>
  <dcterms:modified xsi:type="dcterms:W3CDTF">2021-07-10T13:57:08Z</dcterms:modified>
  <cp:category/>
</cp:coreProperties>
</file>