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91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9" r:id="rId4"/>
    <p:sldId id="265" r:id="rId5"/>
    <p:sldId id="260" r:id="rId6"/>
    <p:sldId id="261" r:id="rId7"/>
    <p:sldId id="264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74" r:id="rId39"/>
  </p:sldIdLst>
  <p:sldSz cx="9144000" cy="6858000" type="screen4x3"/>
  <p:notesSz cx="6667500" cy="9801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>
      <p:cViewPr varScale="1">
        <p:scale>
          <a:sx n="126" d="100"/>
          <a:sy n="126" d="100"/>
        </p:scale>
        <p:origin x="28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94"/>
    </p:cViewPr>
  </p:sorterViewPr>
  <p:notesViewPr>
    <p:cSldViewPr>
      <p:cViewPr varScale="1">
        <p:scale>
          <a:sx n="83" d="100"/>
          <a:sy n="83" d="100"/>
        </p:scale>
        <p:origin x="-1998" y="-66"/>
      </p:cViewPr>
      <p:guideLst>
        <p:guide orient="horz" pos="308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16A6B1D7-AF2B-184A-A6DB-A45A99A35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238" y="735013"/>
            <a:ext cx="4900612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56138"/>
            <a:ext cx="48895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C08BFE0-12D3-D94A-A6BA-C56E8F747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6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228600"/>
            <a:ext cx="2114550" cy="6400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91250" cy="6400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58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3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95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18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01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9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21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4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7/10/21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1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40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24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8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2AE950CD-9AEC-7C43-B256-FB68BBC3ED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7/10/21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133600"/>
          </a:xfrm>
        </p:spPr>
        <p:txBody>
          <a:bodyPr/>
          <a:lstStyle/>
          <a:p>
            <a:r>
              <a:rPr lang="en-GB" sz="4000" dirty="0"/>
              <a:t>Databases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SQL 1</a:t>
            </a:r>
            <a:endParaRPr lang="en-US" sz="400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848600" cy="1066800"/>
          </a:xfrm>
        </p:spPr>
        <p:txBody>
          <a:bodyPr/>
          <a:lstStyle/>
          <a:p>
            <a:r>
              <a:rPr lang="en-GB" dirty="0">
                <a:latin typeface="Courier New"/>
                <a:cs typeface="Courier New"/>
              </a:rPr>
              <a:t>CREATE TABLE</a:t>
            </a:r>
            <a:r>
              <a:rPr lang="en-GB" dirty="0"/>
              <a:t> (2)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762000"/>
            <a:ext cx="7848600" cy="5867400"/>
          </a:xfrm>
        </p:spPr>
        <p:txBody>
          <a:bodyPr/>
          <a:lstStyle/>
          <a:p>
            <a:pPr>
              <a:spcBef>
                <a:spcPts val="72"/>
              </a:spcBef>
            </a:pPr>
            <a:r>
              <a:rPr lang="en-GB" dirty="0"/>
              <a:t>Possible column types are:</a:t>
            </a:r>
          </a:p>
          <a:p>
            <a:pPr lvl="1">
              <a:spcBef>
                <a:spcPts val="72"/>
              </a:spcBef>
            </a:pPr>
            <a:r>
              <a:rPr lang="en-GB" dirty="0" err="1">
                <a:latin typeface="Courier New"/>
                <a:cs typeface="Courier New"/>
              </a:rPr>
              <a:t>CHAR(n</a:t>
            </a:r>
            <a:r>
              <a:rPr lang="en-GB" dirty="0">
                <a:latin typeface="Courier New"/>
                <a:cs typeface="Courier New"/>
              </a:rPr>
              <a:t>)</a:t>
            </a:r>
          </a:p>
          <a:p>
            <a:pPr lvl="2">
              <a:spcBef>
                <a:spcPts val="72"/>
              </a:spcBef>
            </a:pPr>
            <a:r>
              <a:rPr lang="en-GB" dirty="0"/>
              <a:t>Fixed length string of </a:t>
            </a:r>
            <a:r>
              <a:rPr lang="en-GB" i="1" dirty="0" err="1"/>
              <a:t>n</a:t>
            </a:r>
            <a:r>
              <a:rPr lang="en-GB" dirty="0"/>
              <a:t> characters (</a:t>
            </a:r>
            <a:r>
              <a:rPr lang="en-GB" i="1" dirty="0" err="1"/>
              <a:t>n</a:t>
            </a:r>
            <a:r>
              <a:rPr lang="en-GB" dirty="0"/>
              <a:t> &lt;=255); will be padded with spaces.</a:t>
            </a:r>
          </a:p>
          <a:p>
            <a:pPr lvl="1">
              <a:spcBef>
                <a:spcPts val="72"/>
              </a:spcBef>
            </a:pPr>
            <a:r>
              <a:rPr lang="en-GB" dirty="0" err="1">
                <a:latin typeface="Courier New"/>
                <a:cs typeface="Courier New"/>
              </a:rPr>
              <a:t>VARCHAR(n</a:t>
            </a:r>
            <a:r>
              <a:rPr lang="en-GB" dirty="0">
                <a:latin typeface="Courier New"/>
                <a:cs typeface="Courier New"/>
              </a:rPr>
              <a:t>)</a:t>
            </a:r>
          </a:p>
          <a:p>
            <a:pPr lvl="2">
              <a:spcBef>
                <a:spcPts val="72"/>
              </a:spcBef>
            </a:pPr>
            <a:r>
              <a:rPr lang="en-GB" dirty="0"/>
              <a:t>Variable length string of </a:t>
            </a:r>
            <a:r>
              <a:rPr lang="en-GB" i="1" dirty="0" err="1"/>
              <a:t>n</a:t>
            </a:r>
            <a:r>
              <a:rPr lang="en-GB" dirty="0"/>
              <a:t> characters (</a:t>
            </a:r>
            <a:r>
              <a:rPr lang="en-GB" i="1" dirty="0" err="1"/>
              <a:t>n</a:t>
            </a:r>
            <a:r>
              <a:rPr lang="en-GB" dirty="0"/>
              <a:t> &lt;= 255).</a:t>
            </a:r>
          </a:p>
          <a:p>
            <a:pPr lvl="1">
              <a:spcBef>
                <a:spcPts val="72"/>
              </a:spcBef>
            </a:pPr>
            <a:r>
              <a:rPr lang="en-GB" dirty="0">
                <a:latin typeface="Courier New"/>
                <a:cs typeface="Courier New"/>
              </a:rPr>
              <a:t>INTEGER</a:t>
            </a:r>
          </a:p>
          <a:p>
            <a:pPr lvl="2">
              <a:spcBef>
                <a:spcPts val="72"/>
              </a:spcBef>
            </a:pPr>
            <a:r>
              <a:rPr lang="en-GB" dirty="0"/>
              <a:t>32 bit integer in the range ± 2G.</a:t>
            </a:r>
          </a:p>
          <a:p>
            <a:pPr lvl="1">
              <a:spcBef>
                <a:spcPts val="72"/>
              </a:spcBef>
            </a:pPr>
            <a:r>
              <a:rPr lang="en-GB" dirty="0" err="1">
                <a:latin typeface="Courier New"/>
                <a:cs typeface="Courier New"/>
              </a:rPr>
              <a:t>NUMERIC(n,m</a:t>
            </a:r>
            <a:r>
              <a:rPr lang="en-GB" dirty="0">
                <a:latin typeface="Courier New"/>
                <a:cs typeface="Courier New"/>
              </a:rPr>
              <a:t>)</a:t>
            </a:r>
          </a:p>
          <a:p>
            <a:pPr lvl="2">
              <a:spcBef>
                <a:spcPts val="72"/>
              </a:spcBef>
            </a:pPr>
            <a:r>
              <a:rPr lang="en-GB" dirty="0"/>
              <a:t>Number with precision </a:t>
            </a:r>
            <a:r>
              <a:rPr lang="en-GB" i="1" dirty="0" err="1"/>
              <a:t>n</a:t>
            </a:r>
            <a:r>
              <a:rPr lang="en-GB" dirty="0"/>
              <a:t> and </a:t>
            </a:r>
            <a:r>
              <a:rPr lang="en-GB" i="1" dirty="0" err="1"/>
              <a:t>m</a:t>
            </a:r>
            <a:r>
              <a:rPr lang="en-GB" dirty="0"/>
              <a:t> digits after decimal point.</a:t>
            </a:r>
          </a:p>
          <a:p>
            <a:pPr lvl="1">
              <a:spcBef>
                <a:spcPts val="72"/>
              </a:spcBef>
            </a:pPr>
            <a:r>
              <a:rPr lang="en-GB" dirty="0">
                <a:latin typeface="Courier New"/>
                <a:cs typeface="Courier New"/>
              </a:rPr>
              <a:t>BOOLEAN</a:t>
            </a:r>
          </a:p>
          <a:p>
            <a:pPr lvl="2">
              <a:spcBef>
                <a:spcPts val="72"/>
              </a:spcBef>
            </a:pPr>
            <a:r>
              <a:rPr lang="en-GB" dirty="0"/>
              <a:t>Holds 'True' or 'False’.</a:t>
            </a:r>
          </a:p>
          <a:p>
            <a:pPr lvl="1">
              <a:spcBef>
                <a:spcPts val="72"/>
              </a:spcBef>
            </a:pPr>
            <a:r>
              <a:rPr lang="en-GB" dirty="0">
                <a:latin typeface="Courier New"/>
                <a:cs typeface="Courier New"/>
              </a:rPr>
              <a:t>DATE</a:t>
            </a:r>
          </a:p>
          <a:p>
            <a:pPr lvl="1">
              <a:spcBef>
                <a:spcPts val="72"/>
              </a:spcBef>
            </a:pPr>
            <a:r>
              <a:rPr lang="en-GB" dirty="0"/>
              <a:t>…</a:t>
            </a:r>
          </a:p>
          <a:p>
            <a:pPr lvl="1">
              <a:spcBef>
                <a:spcPts val="72"/>
              </a:spcBef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/>
                <a:cs typeface="Courier New"/>
              </a:rPr>
              <a:t>DROP TABLE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whole table is deleted using the </a:t>
            </a:r>
            <a:br>
              <a:rPr lang="en-GB" dirty="0"/>
            </a:br>
            <a:r>
              <a:rPr lang="en-GB" b="1" dirty="0">
                <a:latin typeface="Courier New"/>
                <a:cs typeface="Courier New"/>
              </a:rPr>
              <a:t>DROP TABLE</a:t>
            </a:r>
            <a:r>
              <a:rPr lang="en-GB" dirty="0"/>
              <a:t> command.</a:t>
            </a:r>
          </a:p>
          <a:p>
            <a:pPr lvl="1"/>
            <a:r>
              <a:rPr lang="en-GB" dirty="0"/>
              <a:t>Removes a table.</a:t>
            </a:r>
          </a:p>
          <a:p>
            <a:pPr lvl="1"/>
            <a:r>
              <a:rPr lang="en-GB" dirty="0"/>
              <a:t>Removes any data it contained.</a:t>
            </a:r>
          </a:p>
          <a:p>
            <a:r>
              <a:rPr lang="en-GB" dirty="0"/>
              <a:t>The syntax is:</a:t>
            </a:r>
          </a:p>
          <a:p>
            <a:pPr>
              <a:buNone/>
            </a:pPr>
            <a:r>
              <a:rPr lang="en-GB" dirty="0"/>
              <a:t>		</a:t>
            </a:r>
            <a:r>
              <a:rPr lang="en-GB" sz="2400" b="1" dirty="0">
                <a:latin typeface="Courier New"/>
                <a:cs typeface="Courier New"/>
              </a:rPr>
              <a:t>DROP TABLE</a:t>
            </a:r>
            <a:r>
              <a:rPr lang="en-GB" sz="2400" dirty="0"/>
              <a:t> table-name;</a:t>
            </a:r>
            <a:endParaRPr lang="en-GB" dirty="0"/>
          </a:p>
          <a:p>
            <a:r>
              <a:rPr lang="en-GB" dirty="0"/>
              <a:t>e.g.</a:t>
            </a:r>
          </a:p>
          <a:p>
            <a:pPr>
              <a:buNone/>
            </a:pPr>
            <a:r>
              <a:rPr lang="en-GB" dirty="0">
                <a:latin typeface="Courier New"/>
                <a:cs typeface="Courier New"/>
              </a:rPr>
              <a:t> 		</a:t>
            </a:r>
            <a:r>
              <a:rPr lang="en-GB" sz="2400" dirty="0">
                <a:latin typeface="Courier New"/>
                <a:cs typeface="Courier New"/>
              </a:rPr>
              <a:t>DROP TABLE Dept;</a:t>
            </a:r>
            <a:endParaRPr lang="en-GB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066800"/>
          </a:xfrm>
        </p:spPr>
        <p:txBody>
          <a:bodyPr/>
          <a:lstStyle/>
          <a:p>
            <a:r>
              <a:rPr lang="en-GB" dirty="0">
                <a:latin typeface="Courier New"/>
                <a:cs typeface="Courier New"/>
              </a:rPr>
              <a:t>ALTER TABLE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7848600" cy="3581400"/>
          </a:xfrm>
        </p:spPr>
        <p:txBody>
          <a:bodyPr>
            <a:normAutofit lnSpcReduction="10000"/>
          </a:bodyPr>
          <a:lstStyle/>
          <a:p>
            <a:r>
              <a:rPr lang="en-GB" b="0" dirty="0"/>
              <a:t>Altering the structure of a table is done using the </a:t>
            </a:r>
            <a:r>
              <a:rPr lang="en-GB" b="1" dirty="0">
                <a:latin typeface="Courier New"/>
                <a:cs typeface="Courier New"/>
              </a:rPr>
              <a:t>ALTER TABLE</a:t>
            </a:r>
            <a:r>
              <a:rPr lang="en-GB" b="0" dirty="0"/>
              <a:t> command.</a:t>
            </a:r>
          </a:p>
          <a:p>
            <a:r>
              <a:rPr lang="en-GB" b="1" dirty="0">
                <a:latin typeface="Courier New"/>
                <a:cs typeface="Courier New"/>
              </a:rPr>
              <a:t>ADD</a:t>
            </a:r>
          </a:p>
          <a:p>
            <a:pPr lvl="1"/>
            <a:r>
              <a:rPr lang="en-GB" b="0" dirty="0"/>
              <a:t>Adds an extra column to </a:t>
            </a:r>
            <a:r>
              <a:rPr lang="en-GB" dirty="0"/>
              <a:t>an existing</a:t>
            </a:r>
            <a:r>
              <a:rPr lang="en-GB" b="0" dirty="0"/>
              <a:t> table.</a:t>
            </a:r>
            <a:r>
              <a:rPr lang="en-GB" dirty="0"/>
              <a:t> </a:t>
            </a:r>
          </a:p>
          <a:p>
            <a:pPr lvl="1"/>
            <a:r>
              <a:rPr lang="en-GB" b="0" dirty="0"/>
              <a:t>The syntax is:</a:t>
            </a:r>
          </a:p>
          <a:p>
            <a:pPr lvl="1">
              <a:buNone/>
            </a:pPr>
            <a:r>
              <a:rPr lang="en-US" dirty="0"/>
              <a:t>		</a:t>
            </a:r>
            <a:r>
              <a:rPr lang="en-US" b="1" dirty="0">
                <a:latin typeface="Courier New"/>
                <a:cs typeface="Courier New"/>
              </a:rPr>
              <a:t>ALTER TABLE</a:t>
            </a:r>
            <a:r>
              <a:rPr lang="en-US" dirty="0"/>
              <a:t> table-name </a:t>
            </a:r>
            <a:r>
              <a:rPr lang="en-US" b="1" dirty="0">
                <a:latin typeface="Courier New"/>
                <a:cs typeface="Courier New"/>
              </a:rPr>
              <a:t>ADD</a:t>
            </a:r>
            <a:r>
              <a:rPr lang="en-US" dirty="0"/>
              <a:t> column-details;</a:t>
            </a:r>
            <a:r>
              <a:rPr lang="en-GB" b="0" dirty="0"/>
              <a:t> </a:t>
            </a:r>
            <a:endParaRPr lang="en-GB" b="1" dirty="0">
              <a:solidFill>
                <a:schemeClr val="bg2"/>
              </a:solidFill>
            </a:endParaRPr>
          </a:p>
          <a:p>
            <a:pPr lvl="1"/>
            <a:r>
              <a:rPr lang="en-GB" b="0" dirty="0"/>
              <a:t>e.g.</a:t>
            </a:r>
          </a:p>
          <a:p>
            <a:pPr marL="1551600" lvl="1">
              <a:buNone/>
            </a:pPr>
            <a:r>
              <a:rPr lang="en-US" dirty="0">
                <a:latin typeface="Courier New"/>
                <a:cs typeface="Courier New"/>
              </a:rPr>
              <a:t>ALTER TABLE </a:t>
            </a:r>
            <a:r>
              <a:rPr lang="en-US" dirty="0" err="1">
                <a:latin typeface="Courier New"/>
                <a:cs typeface="Courier New"/>
              </a:rPr>
              <a:t>Emp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1551600" lvl="1">
              <a:buNone/>
            </a:pPr>
            <a:r>
              <a:rPr lang="en-US" dirty="0">
                <a:latin typeface="Courier New"/>
                <a:cs typeface="Courier New"/>
              </a:rPr>
              <a:t>ADD </a:t>
            </a:r>
            <a:r>
              <a:rPr lang="en-US" dirty="0" err="1">
                <a:latin typeface="Courier New"/>
                <a:cs typeface="Courier New"/>
              </a:rPr>
              <a:t>First_Name</a:t>
            </a:r>
            <a:r>
              <a:rPr lang="en-US" dirty="0">
                <a:latin typeface="Courier New"/>
                <a:cs typeface="Courier New"/>
              </a:rPr>
              <a:t> VARCHAR(10);</a:t>
            </a:r>
            <a:endParaRPr lang="en-GB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 lvl="1" algn="just"/>
            <a:r>
              <a:rPr lang="en-GB" b="0" dirty="0"/>
              <a:t>All rows that already exist in the table will have NULL values created for the new columns. </a:t>
            </a:r>
          </a:p>
          <a:p>
            <a:pPr lvl="1"/>
            <a:endParaRPr lang="en-GB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/>
                <a:cs typeface="Courier New"/>
              </a:rPr>
              <a:t>ALTER TABLE</a:t>
            </a:r>
            <a:r>
              <a:rPr lang="en-GB" dirty="0"/>
              <a:t> (2)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848600" cy="4038600"/>
          </a:xfrm>
        </p:spPr>
        <p:txBody>
          <a:bodyPr/>
          <a:lstStyle/>
          <a:p>
            <a:r>
              <a:rPr lang="en-GB" b="1" dirty="0">
                <a:latin typeface="Courier New"/>
                <a:cs typeface="Courier New"/>
              </a:rPr>
              <a:t>DROP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urier New"/>
                <a:cs typeface="Courier New"/>
              </a:rPr>
              <a:t>ALTER TABLE</a:t>
            </a:r>
            <a:r>
              <a:rPr lang="en-GB" b="1" dirty="0"/>
              <a:t> </a:t>
            </a:r>
            <a:r>
              <a:rPr lang="en-GB" dirty="0"/>
              <a:t>command can also be used to remove a column.</a:t>
            </a:r>
          </a:p>
          <a:p>
            <a:pPr lvl="2"/>
            <a:r>
              <a:rPr lang="en-GB" dirty="0"/>
              <a:t>Removes any data contained in these columns!</a:t>
            </a:r>
          </a:p>
          <a:p>
            <a:pPr lvl="1"/>
            <a:r>
              <a:rPr lang="en-GB" dirty="0"/>
              <a:t>The syntax is: </a:t>
            </a:r>
          </a:p>
          <a:p>
            <a:pPr lvl="2">
              <a:buNone/>
            </a:pPr>
            <a:r>
              <a:rPr lang="en-GB" b="1" dirty="0">
                <a:latin typeface="Courier New"/>
                <a:cs typeface="Courier New"/>
              </a:rPr>
              <a:t>	ALTER TABLE</a:t>
            </a:r>
            <a:r>
              <a:rPr lang="en-GB" b="1" dirty="0"/>
              <a:t> </a:t>
            </a:r>
            <a:r>
              <a:rPr lang="en-GB" dirty="0"/>
              <a:t>table-name </a:t>
            </a:r>
            <a:r>
              <a:rPr lang="en-GB" b="1" dirty="0">
                <a:latin typeface="Courier New"/>
                <a:cs typeface="Courier New"/>
              </a:rPr>
              <a:t>DROP</a:t>
            </a:r>
            <a:r>
              <a:rPr lang="en-GB" dirty="0"/>
              <a:t> column-name; </a:t>
            </a:r>
          </a:p>
          <a:p>
            <a:pPr lvl="1"/>
            <a:r>
              <a:rPr lang="en-GB" dirty="0"/>
              <a:t>e.g.</a:t>
            </a:r>
          </a:p>
          <a:p>
            <a:pPr marL="1504800" lvl="2">
              <a:buNone/>
            </a:pPr>
            <a:r>
              <a:rPr lang="en-GB" dirty="0">
                <a:latin typeface="Courier New"/>
                <a:cs typeface="Courier New"/>
              </a:rPr>
              <a:t>ALTER TABLE </a:t>
            </a:r>
            <a:r>
              <a:rPr lang="en-GB" dirty="0" err="1">
                <a:latin typeface="Courier New"/>
                <a:cs typeface="Courier New"/>
              </a:rPr>
              <a:t>Emp</a:t>
            </a:r>
            <a:r>
              <a:rPr lang="en-GB" dirty="0">
                <a:latin typeface="Courier New"/>
                <a:cs typeface="Courier New"/>
              </a:rPr>
              <a:t> </a:t>
            </a:r>
          </a:p>
          <a:p>
            <a:pPr marL="1504800" lvl="2">
              <a:buNone/>
            </a:pPr>
            <a:r>
              <a:rPr lang="en-GB" dirty="0">
                <a:latin typeface="Courier New"/>
                <a:cs typeface="Courier New"/>
              </a:rPr>
              <a:t>DROP </a:t>
            </a:r>
            <a:r>
              <a:rPr lang="en-GB" dirty="0" err="1">
                <a:latin typeface="Courier New"/>
                <a:cs typeface="Courier New"/>
              </a:rPr>
              <a:t>First_Name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066800"/>
          </a:xfrm>
        </p:spPr>
        <p:txBody>
          <a:bodyPr/>
          <a:lstStyle/>
          <a:p>
            <a:r>
              <a:rPr lang="en-GB" dirty="0">
                <a:latin typeface="Courier New"/>
                <a:cs typeface="Courier New"/>
              </a:rPr>
              <a:t>ALTER TABLE</a:t>
            </a:r>
            <a:r>
              <a:rPr lang="en-GB" dirty="0"/>
              <a:t> (3)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229600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GB" b="1" dirty="0">
                <a:latin typeface="Courier New"/>
                <a:cs typeface="Courier New"/>
              </a:rPr>
              <a:t>MODIFY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The </a:t>
            </a:r>
            <a:r>
              <a:rPr lang="en-GB" b="1" dirty="0">
                <a:latin typeface="Courier New"/>
                <a:cs typeface="Courier New"/>
              </a:rPr>
              <a:t>ALTER TABLE </a:t>
            </a:r>
            <a:r>
              <a:rPr lang="en-GB" dirty="0"/>
              <a:t>command also allows changes to the format of existing columns of a table. This is possible even when there are existing rows of data.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The syntax is: </a:t>
            </a:r>
          </a:p>
          <a:p>
            <a:pPr lvl="2">
              <a:spcBef>
                <a:spcPts val="300"/>
              </a:spcBef>
              <a:buNone/>
            </a:pPr>
            <a:r>
              <a:rPr lang="en-GB" dirty="0">
                <a:latin typeface="Courier New"/>
                <a:cs typeface="Courier New"/>
              </a:rPr>
              <a:t>	</a:t>
            </a:r>
            <a:r>
              <a:rPr lang="en-GB" b="1" dirty="0">
                <a:latin typeface="Courier New"/>
                <a:cs typeface="Courier New"/>
              </a:rPr>
              <a:t>ALTER TABLE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table-name </a:t>
            </a:r>
            <a:r>
              <a:rPr lang="en-GB" b="1" dirty="0">
                <a:latin typeface="Courier New"/>
                <a:cs typeface="Courier New"/>
              </a:rPr>
              <a:t>MODIFY</a:t>
            </a:r>
            <a:r>
              <a:rPr lang="en-GB" dirty="0"/>
              <a:t> (column-details);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e.g.</a:t>
            </a:r>
          </a:p>
          <a:p>
            <a:pPr marL="1504800" lvl="2">
              <a:spcBef>
                <a:spcPts val="300"/>
              </a:spcBef>
              <a:buNone/>
            </a:pPr>
            <a:r>
              <a:rPr lang="en-GB" dirty="0">
                <a:latin typeface="Courier New"/>
                <a:cs typeface="Courier New"/>
              </a:rPr>
              <a:t>ALTER TABLE </a:t>
            </a:r>
            <a:r>
              <a:rPr lang="en-GB" dirty="0" err="1">
                <a:latin typeface="Courier New"/>
                <a:cs typeface="Courier New"/>
              </a:rPr>
              <a:t>Emp</a:t>
            </a:r>
            <a:r>
              <a:rPr lang="en-GB" dirty="0">
                <a:latin typeface="Courier New"/>
                <a:cs typeface="Courier New"/>
              </a:rPr>
              <a:t> </a:t>
            </a:r>
          </a:p>
          <a:p>
            <a:pPr marL="1504800" lvl="2">
              <a:spcBef>
                <a:spcPts val="300"/>
              </a:spcBef>
              <a:buNone/>
            </a:pPr>
            <a:r>
              <a:rPr lang="en-GB" dirty="0">
                <a:latin typeface="Courier New"/>
                <a:cs typeface="Courier New"/>
              </a:rPr>
              <a:t>MODIFY </a:t>
            </a:r>
            <a:r>
              <a:rPr lang="en-GB" dirty="0" err="1">
                <a:latin typeface="Courier New"/>
                <a:cs typeface="Courier New"/>
              </a:rPr>
              <a:t>Ename</a:t>
            </a:r>
            <a:r>
              <a:rPr lang="en-GB" dirty="0">
                <a:latin typeface="Courier New"/>
                <a:cs typeface="Courier New"/>
              </a:rPr>
              <a:t> CHAR(12);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Might not always be possible.</a:t>
            </a:r>
          </a:p>
          <a:p>
            <a:pPr lvl="2">
              <a:spcBef>
                <a:spcPts val="300"/>
              </a:spcBef>
            </a:pPr>
            <a:r>
              <a:rPr lang="en-GB" dirty="0"/>
              <a:t>Data contained in columns must be compatible.</a:t>
            </a:r>
          </a:p>
          <a:p>
            <a:pPr lvl="2">
              <a:spcBef>
                <a:spcPts val="300"/>
              </a:spcBef>
            </a:pPr>
            <a:r>
              <a:rPr lang="en-GB" dirty="0"/>
              <a:t>Sometimes only possible if no data in column.</a:t>
            </a:r>
          </a:p>
          <a:p>
            <a:pPr lvl="1">
              <a:spcBef>
                <a:spcPts val="300"/>
              </a:spcBef>
            </a:pP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066800"/>
          </a:xfrm>
        </p:spPr>
        <p:txBody>
          <a:bodyPr/>
          <a:lstStyle/>
          <a:p>
            <a:r>
              <a:rPr lang="en-US" dirty="0"/>
              <a:t>Data Manipulation Language</a:t>
            </a:r>
            <a:endParaRPr lang="en-GB" dirty="0"/>
          </a:p>
        </p:txBody>
      </p:sp>
      <p:sp>
        <p:nvSpPr>
          <p:cNvPr id="168965" name="Rectangle 5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7848600" cy="4876800"/>
          </a:xfrm>
        </p:spPr>
        <p:txBody>
          <a:bodyPr/>
          <a:lstStyle/>
          <a:p>
            <a:r>
              <a:rPr lang="en-GB" b="0" dirty="0"/>
              <a:t>DML allows the user to retrieve, insert, delete and update data in a database.</a:t>
            </a:r>
            <a:r>
              <a:rPr lang="en-GB" dirty="0"/>
              <a:t> </a:t>
            </a:r>
          </a:p>
          <a:p>
            <a:r>
              <a:rPr lang="en-GB" b="1" dirty="0">
                <a:latin typeface="Courier New"/>
                <a:cs typeface="Courier New"/>
              </a:rPr>
              <a:t>SELECT</a:t>
            </a:r>
            <a:r>
              <a:rPr lang="en-GB" b="0" dirty="0"/>
              <a:t> retrieves data from a specified table, or multiple related tables.</a:t>
            </a:r>
          </a:p>
          <a:p>
            <a:r>
              <a:rPr lang="en-US" b="1" dirty="0">
                <a:latin typeface="Courier New"/>
                <a:cs typeface="Courier New"/>
              </a:rPr>
              <a:t>INSERT</a:t>
            </a:r>
            <a:r>
              <a:rPr lang="en-US" b="0" dirty="0"/>
              <a:t> is used to add rows to an existing table. </a:t>
            </a:r>
          </a:p>
          <a:p>
            <a:r>
              <a:rPr lang="en-US" b="1" dirty="0">
                <a:latin typeface="Courier New"/>
                <a:cs typeface="Courier New"/>
              </a:rPr>
              <a:t>UPDATE</a:t>
            </a:r>
            <a:r>
              <a:rPr lang="en-US" b="0" dirty="0"/>
              <a:t> is used to modify the values of a set of existing table rows.</a:t>
            </a:r>
          </a:p>
          <a:p>
            <a:r>
              <a:rPr lang="en-US" b="1" dirty="0">
                <a:latin typeface="Courier New"/>
                <a:cs typeface="Courier New"/>
              </a:rPr>
              <a:t>DELETE</a:t>
            </a:r>
            <a:r>
              <a:rPr lang="en-US" b="0" dirty="0"/>
              <a:t> removes zero or more existing rows from a table.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848600" cy="1066800"/>
          </a:xfrm>
        </p:spPr>
        <p:txBody>
          <a:bodyPr/>
          <a:lstStyle/>
          <a:p>
            <a:r>
              <a:rPr lang="en-GB" sz="3600" dirty="0">
                <a:latin typeface="Courier New"/>
                <a:cs typeface="Courier New"/>
              </a:rPr>
              <a:t>SELECT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7848600" cy="3581400"/>
          </a:xfrm>
        </p:spPr>
        <p:txBody>
          <a:bodyPr/>
          <a:lstStyle/>
          <a:p>
            <a:pPr>
              <a:spcBef>
                <a:spcPts val="72"/>
              </a:spcBef>
            </a:pPr>
            <a:r>
              <a:rPr lang="en-GB" b="0" dirty="0"/>
              <a:t>The most common operation in SQL databases is the query, which is performed with the declarative </a:t>
            </a:r>
            <a:r>
              <a:rPr lang="en-GB" b="1" dirty="0">
                <a:latin typeface="Courier New"/>
                <a:cs typeface="Courier New"/>
              </a:rPr>
              <a:t>SELECT</a:t>
            </a:r>
            <a:r>
              <a:rPr lang="en-GB" b="0" dirty="0"/>
              <a:t> keyword. </a:t>
            </a:r>
          </a:p>
          <a:p>
            <a:pPr>
              <a:spcBef>
                <a:spcPts val="72"/>
              </a:spcBef>
            </a:pPr>
            <a:r>
              <a:rPr lang="en-GB" b="0" dirty="0"/>
              <a:t>The standard </a:t>
            </a:r>
            <a:r>
              <a:rPr lang="en-GB" b="1" dirty="0">
                <a:latin typeface="Courier New"/>
                <a:cs typeface="Courier New"/>
              </a:rPr>
              <a:t>SELECT</a:t>
            </a:r>
            <a:r>
              <a:rPr lang="en-GB" b="0" dirty="0"/>
              <a:t> query is considered separate from SQL DML, as it has no persistent effects on the data stored.</a:t>
            </a:r>
          </a:p>
          <a:p>
            <a:pPr>
              <a:spcBef>
                <a:spcPts val="72"/>
              </a:spcBef>
            </a:pPr>
            <a:r>
              <a:rPr lang="en-GB" b="1" dirty="0">
                <a:latin typeface="Courier New"/>
                <a:cs typeface="Courier New"/>
              </a:rPr>
              <a:t>SELECT</a:t>
            </a:r>
            <a:r>
              <a:rPr lang="en-GB" b="0" dirty="0"/>
              <a:t> queries specify a result set, but do not specify how to calculate it. </a:t>
            </a:r>
          </a:p>
          <a:p>
            <a:pPr lvl="1">
              <a:spcBef>
                <a:spcPts val="72"/>
              </a:spcBef>
            </a:pPr>
            <a:r>
              <a:rPr lang="en-GB" b="0" dirty="0"/>
              <a:t>Translating the query into an executable “query plan” is left to the DMBS, more specifically to the query optimiser.</a:t>
            </a:r>
          </a:p>
          <a:p>
            <a:pPr lvl="1">
              <a:spcBef>
                <a:spcPts val="72"/>
              </a:spcBef>
            </a:pPr>
            <a:r>
              <a:rPr lang="en-GB" dirty="0"/>
              <a:t>In general, of no concern to the user.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7848600" cy="1066800"/>
          </a:xfrm>
        </p:spPr>
        <p:txBody>
          <a:bodyPr/>
          <a:lstStyle/>
          <a:p>
            <a:r>
              <a:rPr lang="en-GB" dirty="0">
                <a:latin typeface="Courier New"/>
                <a:cs typeface="Courier New"/>
              </a:rPr>
              <a:t>SELECT</a:t>
            </a:r>
            <a:r>
              <a:rPr lang="en-GB" dirty="0"/>
              <a:t> (2)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8534400" cy="5105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GB" dirty="0"/>
              <a:t>The syntax is: </a:t>
            </a:r>
          </a:p>
          <a:p>
            <a:pPr lvl="2">
              <a:spcBef>
                <a:spcPts val="300"/>
              </a:spcBef>
              <a:buNone/>
            </a:pPr>
            <a:r>
              <a:rPr lang="en-GB" sz="2400" b="1" dirty="0">
                <a:latin typeface="Courier New"/>
                <a:cs typeface="Courier New"/>
              </a:rPr>
              <a:t>SELECT</a:t>
            </a:r>
            <a:r>
              <a:rPr lang="en-GB" sz="2400" dirty="0"/>
              <a:t> </a:t>
            </a:r>
            <a:r>
              <a:rPr lang="en-GB" sz="2400" dirty="0" err="1"/>
              <a:t>selectlist</a:t>
            </a:r>
            <a:r>
              <a:rPr lang="en-GB" sz="2400" dirty="0"/>
              <a:t> </a:t>
            </a:r>
          </a:p>
          <a:p>
            <a:pPr lvl="2">
              <a:spcBef>
                <a:spcPts val="300"/>
              </a:spcBef>
              <a:buNone/>
            </a:pPr>
            <a:r>
              <a:rPr lang="en-GB" sz="2400" b="1" dirty="0">
                <a:latin typeface="Courier New"/>
                <a:cs typeface="Courier New"/>
              </a:rPr>
              <a:t>FROM</a:t>
            </a:r>
            <a:r>
              <a:rPr lang="en-GB" sz="2400" dirty="0"/>
              <a:t> </a:t>
            </a:r>
            <a:r>
              <a:rPr lang="en-GB" sz="2400" dirty="0" err="1"/>
              <a:t>tablenames</a:t>
            </a:r>
            <a:endParaRPr lang="en-GB" sz="2400" dirty="0"/>
          </a:p>
          <a:p>
            <a:pPr lvl="2">
              <a:spcBef>
                <a:spcPts val="300"/>
              </a:spcBef>
              <a:buNone/>
            </a:pPr>
            <a:r>
              <a:rPr lang="en-GB" sz="2400" b="1" dirty="0">
                <a:latin typeface="Courier New"/>
                <a:cs typeface="Courier New"/>
              </a:rPr>
              <a:t>WHERE</a:t>
            </a:r>
            <a:r>
              <a:rPr lang="en-GB" sz="2400" b="1" dirty="0"/>
              <a:t> </a:t>
            </a:r>
            <a:r>
              <a:rPr lang="en-GB" sz="2400" dirty="0"/>
              <a:t>condition;</a:t>
            </a:r>
          </a:p>
          <a:p>
            <a:pPr>
              <a:spcBef>
                <a:spcPts val="300"/>
              </a:spcBef>
            </a:pPr>
            <a:r>
              <a:rPr lang="en-GB" dirty="0"/>
              <a:t>The </a:t>
            </a:r>
            <a:r>
              <a:rPr lang="en-GB" b="1" dirty="0">
                <a:latin typeface="Courier New"/>
                <a:cs typeface="Courier New"/>
              </a:rPr>
              <a:t>WHERE</a:t>
            </a:r>
            <a:r>
              <a:rPr lang="en-GB" dirty="0"/>
              <a:t> clause is used in </a:t>
            </a:r>
            <a:r>
              <a:rPr lang="en-GB" b="1" dirty="0">
                <a:latin typeface="Courier New"/>
                <a:cs typeface="Courier New"/>
              </a:rPr>
              <a:t>SELECT</a:t>
            </a:r>
            <a:r>
              <a:rPr lang="en-GB" dirty="0"/>
              <a:t> commands to specify which records are to be displayed.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condition is one of:</a:t>
            </a:r>
          </a:p>
          <a:p>
            <a:pPr lvl="2">
              <a:spcBef>
                <a:spcPts val="300"/>
              </a:spcBef>
            </a:pPr>
            <a:r>
              <a:rPr lang="en-GB" dirty="0"/>
              <a:t>expression1 [</a:t>
            </a:r>
            <a:r>
              <a:rPr lang="en-GB" dirty="0">
                <a:latin typeface="Courier New"/>
                <a:cs typeface="Courier New"/>
              </a:rPr>
              <a:t>=</a:t>
            </a:r>
            <a:r>
              <a:rPr lang="en-GB" dirty="0"/>
              <a:t> , </a:t>
            </a:r>
            <a:r>
              <a:rPr lang="en-GB" dirty="0">
                <a:latin typeface="Courier New"/>
                <a:cs typeface="Courier New"/>
              </a:rPr>
              <a:t>&lt;&gt;</a:t>
            </a:r>
            <a:r>
              <a:rPr lang="en-GB" dirty="0"/>
              <a:t>, </a:t>
            </a:r>
            <a:r>
              <a:rPr lang="en-GB" dirty="0">
                <a:latin typeface="Courier New"/>
                <a:cs typeface="Courier New"/>
              </a:rPr>
              <a:t>&lt;</a:t>
            </a:r>
            <a:r>
              <a:rPr lang="en-GB" dirty="0"/>
              <a:t>, </a:t>
            </a:r>
            <a:r>
              <a:rPr lang="en-GB" dirty="0">
                <a:latin typeface="Courier New"/>
                <a:cs typeface="Courier New"/>
              </a:rPr>
              <a:t>&gt;</a:t>
            </a:r>
            <a:r>
              <a:rPr lang="en-GB" dirty="0"/>
              <a:t>, </a:t>
            </a:r>
            <a:r>
              <a:rPr lang="en-GB" dirty="0">
                <a:latin typeface="Courier New"/>
                <a:cs typeface="Courier New"/>
              </a:rPr>
              <a:t>&lt;=</a:t>
            </a:r>
            <a:r>
              <a:rPr lang="en-GB" dirty="0"/>
              <a:t>, </a:t>
            </a:r>
            <a:r>
              <a:rPr lang="en-GB" dirty="0">
                <a:latin typeface="Courier New"/>
                <a:cs typeface="Courier New"/>
              </a:rPr>
              <a:t>&gt;=</a:t>
            </a:r>
            <a:r>
              <a:rPr lang="en-GB" dirty="0"/>
              <a:t>] expression2</a:t>
            </a:r>
          </a:p>
          <a:p>
            <a:pPr lvl="2">
              <a:spcBef>
                <a:spcPts val="300"/>
              </a:spcBef>
            </a:pPr>
            <a:r>
              <a:rPr lang="en-GB" dirty="0"/>
              <a:t>expression [</a:t>
            </a:r>
            <a:r>
              <a:rPr lang="en-GB" dirty="0">
                <a:latin typeface="Courier New"/>
                <a:cs typeface="Courier New"/>
              </a:rPr>
              <a:t>NOT</a:t>
            </a:r>
            <a:r>
              <a:rPr lang="en-GB" dirty="0"/>
              <a:t>] </a:t>
            </a:r>
            <a:r>
              <a:rPr lang="en-GB" dirty="0">
                <a:latin typeface="Courier New"/>
                <a:cs typeface="Courier New"/>
              </a:rPr>
              <a:t>BETWEEN</a:t>
            </a:r>
            <a:r>
              <a:rPr lang="en-GB" dirty="0"/>
              <a:t> value1 AND value2</a:t>
            </a:r>
          </a:p>
          <a:p>
            <a:pPr lvl="2">
              <a:spcBef>
                <a:spcPts val="300"/>
              </a:spcBef>
            </a:pPr>
            <a:r>
              <a:rPr lang="en-GB" dirty="0"/>
              <a:t>expression [</a:t>
            </a:r>
            <a:r>
              <a:rPr lang="en-GB" dirty="0">
                <a:latin typeface="Courier New"/>
                <a:cs typeface="Courier New"/>
              </a:rPr>
              <a:t>NOT</a:t>
            </a:r>
            <a:r>
              <a:rPr lang="en-GB" dirty="0"/>
              <a:t>] </a:t>
            </a:r>
            <a:r>
              <a:rPr lang="en-GB" dirty="0">
                <a:latin typeface="Courier New"/>
                <a:cs typeface="Courier New"/>
              </a:rPr>
              <a:t>IN</a:t>
            </a:r>
            <a:r>
              <a:rPr lang="en-GB" dirty="0"/>
              <a:t> (value1,value2...)</a:t>
            </a:r>
          </a:p>
          <a:p>
            <a:pPr lvl="2">
              <a:spcBef>
                <a:spcPts val="300"/>
              </a:spcBef>
            </a:pPr>
            <a:r>
              <a:rPr lang="en-GB" dirty="0"/>
              <a:t>column IS [</a:t>
            </a:r>
            <a:r>
              <a:rPr lang="en-GB" dirty="0">
                <a:latin typeface="Courier New"/>
                <a:cs typeface="Courier New"/>
              </a:rPr>
              <a:t>NOT</a:t>
            </a:r>
            <a:r>
              <a:rPr lang="en-GB" dirty="0"/>
              <a:t>] </a:t>
            </a:r>
            <a:r>
              <a:rPr lang="en-GB" dirty="0">
                <a:latin typeface="Courier New"/>
                <a:cs typeface="Courier New"/>
              </a:rPr>
              <a:t>NULL</a:t>
            </a:r>
          </a:p>
          <a:p>
            <a:pPr lvl="2">
              <a:spcBef>
                <a:spcPts val="300"/>
              </a:spcBef>
            </a:pPr>
            <a:r>
              <a:rPr lang="en-GB" dirty="0" err="1"/>
              <a:t>char_expression</a:t>
            </a:r>
            <a:r>
              <a:rPr lang="en-GB" dirty="0"/>
              <a:t> [</a:t>
            </a:r>
            <a:r>
              <a:rPr lang="en-GB" dirty="0">
                <a:latin typeface="Courier New"/>
                <a:cs typeface="Courier New"/>
              </a:rPr>
              <a:t>NOT</a:t>
            </a:r>
            <a:r>
              <a:rPr lang="en-GB" dirty="0"/>
              <a:t>] </a:t>
            </a:r>
            <a:r>
              <a:rPr lang="en-GB" dirty="0">
                <a:latin typeface="Courier New"/>
                <a:cs typeface="Courier New"/>
              </a:rPr>
              <a:t>LIKE</a:t>
            </a:r>
            <a:r>
              <a:rPr lang="en-GB" dirty="0"/>
              <a:t> template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Conditions can be combined with </a:t>
            </a:r>
            <a:r>
              <a:rPr lang="en-GB" dirty="0">
                <a:latin typeface="Courier New"/>
                <a:cs typeface="Courier New"/>
              </a:rPr>
              <a:t>AND</a:t>
            </a:r>
            <a:r>
              <a:rPr lang="en-GB" dirty="0"/>
              <a:t> and </a:t>
            </a:r>
            <a:r>
              <a:rPr lang="en-GB" dirty="0">
                <a:latin typeface="Courier New"/>
                <a:cs typeface="Courier New"/>
              </a:rPr>
              <a:t>OR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Courier New"/>
                <a:cs typeface="Courier New"/>
              </a:rPr>
              <a:t>SELECT</a:t>
            </a:r>
            <a:r>
              <a:rPr lang="en-GB" sz="3600" dirty="0"/>
              <a:t> (3)</a:t>
            </a:r>
          </a:p>
        </p:txBody>
      </p:sp>
      <p:graphicFrame>
        <p:nvGraphicFramePr>
          <p:cNvPr id="213273" name="Group 281"/>
          <p:cNvGraphicFramePr>
            <a:graphicFrameLocks noGrp="1"/>
          </p:cNvGraphicFramePr>
          <p:nvPr>
            <p:ph type="tbl" idx="1"/>
          </p:nvPr>
        </p:nvGraphicFramePr>
        <p:xfrm>
          <a:off x="454025" y="2641600"/>
          <a:ext cx="1223962" cy="1395413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3174" name="Group 182"/>
          <p:cNvGraphicFramePr>
            <a:graphicFrameLocks noGrp="1"/>
          </p:cNvGraphicFramePr>
          <p:nvPr/>
        </p:nvGraphicFramePr>
        <p:xfrm>
          <a:off x="7924800" y="1447800"/>
          <a:ext cx="1104900" cy="17373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3324" name="Group 332"/>
          <p:cNvGraphicFramePr>
            <a:graphicFrameLocks noGrp="1"/>
          </p:cNvGraphicFramePr>
          <p:nvPr/>
        </p:nvGraphicFramePr>
        <p:xfrm>
          <a:off x="6172200" y="4876800"/>
          <a:ext cx="1223963" cy="938213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3316" name="Group 324"/>
          <p:cNvGraphicFramePr>
            <a:graphicFrameLocks noGrp="1"/>
          </p:cNvGraphicFramePr>
          <p:nvPr/>
        </p:nvGraphicFramePr>
        <p:xfrm>
          <a:off x="6167438" y="1447800"/>
          <a:ext cx="1223962" cy="13716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3320" name="Group 328"/>
          <p:cNvGraphicFramePr>
            <a:graphicFrameLocks noGrp="1"/>
          </p:cNvGraphicFramePr>
          <p:nvPr/>
        </p:nvGraphicFramePr>
        <p:xfrm>
          <a:off x="6172200" y="3124200"/>
          <a:ext cx="576262" cy="1395413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3318" name="Text Box 326"/>
          <p:cNvSpPr txBox="1">
            <a:spLocks noChangeArrowheads="1"/>
          </p:cNvSpPr>
          <p:nvPr/>
        </p:nvSpPr>
        <p:spPr bwMode="auto">
          <a:xfrm>
            <a:off x="381000" y="2209800"/>
            <a:ext cx="1296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</a:rPr>
              <a:t>Table T</a:t>
            </a:r>
          </a:p>
        </p:txBody>
      </p:sp>
      <p:sp>
        <p:nvSpPr>
          <p:cNvPr id="213319" name="Text Box 327"/>
          <p:cNvSpPr txBox="1">
            <a:spLocks noChangeArrowheads="1"/>
          </p:cNvSpPr>
          <p:nvPr/>
        </p:nvSpPr>
        <p:spPr bwMode="auto">
          <a:xfrm>
            <a:off x="2347913" y="1514475"/>
            <a:ext cx="360045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/>
                <a:cs typeface="Courier New"/>
              </a:rPr>
              <a:t>SELECT * 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/>
                <a:cs typeface="Courier New"/>
              </a:rPr>
              <a:t>FROM T; </a:t>
            </a:r>
          </a:p>
          <a:p>
            <a:pPr>
              <a:spcBef>
                <a:spcPct val="50000"/>
              </a:spcBef>
            </a:pPr>
            <a:endParaRPr lang="en-GB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ct val="50000"/>
              </a:spcBef>
            </a:pPr>
            <a:endParaRPr lang="en-GB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/>
                <a:cs typeface="Courier New"/>
              </a:rPr>
              <a:t>SELECT C1 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/>
                <a:cs typeface="Courier New"/>
              </a:rPr>
              <a:t>FROM T;</a:t>
            </a:r>
          </a:p>
          <a:p>
            <a:pPr>
              <a:spcBef>
                <a:spcPct val="50000"/>
              </a:spcBef>
            </a:pPr>
            <a:endParaRPr lang="en-GB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/>
                <a:cs typeface="Courier New"/>
              </a:rPr>
              <a:t>SELECT * 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/>
                <a:cs typeface="Courier New"/>
              </a:rPr>
              <a:t>FROM T 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0000"/>
                </a:solidFill>
                <a:latin typeface="Courier New"/>
                <a:cs typeface="Courier New"/>
              </a:rPr>
              <a:t>WHERE C1 = 1; </a:t>
            </a:r>
          </a:p>
        </p:txBody>
      </p:sp>
      <p:sp>
        <p:nvSpPr>
          <p:cNvPr id="213321" name="Line 329"/>
          <p:cNvSpPr>
            <a:spLocks noChangeShapeType="1"/>
          </p:cNvSpPr>
          <p:nvPr/>
        </p:nvSpPr>
        <p:spPr bwMode="auto">
          <a:xfrm flipH="1">
            <a:off x="2132013" y="1443037"/>
            <a:ext cx="71437" cy="5040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22" name="Line 330"/>
          <p:cNvSpPr>
            <a:spLocks noChangeShapeType="1"/>
          </p:cNvSpPr>
          <p:nvPr/>
        </p:nvSpPr>
        <p:spPr bwMode="auto">
          <a:xfrm flipH="1">
            <a:off x="5948363" y="1371600"/>
            <a:ext cx="71437" cy="5040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25" name="Line 333"/>
          <p:cNvSpPr>
            <a:spLocks noChangeShapeType="1"/>
          </p:cNvSpPr>
          <p:nvPr/>
        </p:nvSpPr>
        <p:spPr bwMode="auto">
          <a:xfrm>
            <a:off x="4775200" y="53340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26" name="Line 334"/>
          <p:cNvSpPr>
            <a:spLocks noChangeShapeType="1"/>
          </p:cNvSpPr>
          <p:nvPr/>
        </p:nvSpPr>
        <p:spPr bwMode="auto">
          <a:xfrm>
            <a:off x="4724400" y="37338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27" name="Line 335"/>
          <p:cNvSpPr>
            <a:spLocks noChangeShapeType="1"/>
          </p:cNvSpPr>
          <p:nvPr/>
        </p:nvSpPr>
        <p:spPr bwMode="auto">
          <a:xfrm>
            <a:off x="4724400" y="1801812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67600" y="1981200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aphicFrame>
        <p:nvGraphicFramePr>
          <p:cNvPr id="16" name="Group 182"/>
          <p:cNvGraphicFramePr>
            <a:graphicFrameLocks noGrp="1"/>
          </p:cNvGraphicFramePr>
          <p:nvPr/>
        </p:nvGraphicFramePr>
        <p:xfrm>
          <a:off x="7677150" y="3124200"/>
          <a:ext cx="552450" cy="17373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10400" y="3657600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7848600" cy="1066800"/>
          </a:xfrm>
        </p:spPr>
        <p:txBody>
          <a:bodyPr/>
          <a:lstStyle/>
          <a:p>
            <a:r>
              <a:rPr lang="en-GB" sz="3600" dirty="0">
                <a:latin typeface="Courier New"/>
                <a:cs typeface="Courier New"/>
              </a:rPr>
              <a:t>SELECT</a:t>
            </a:r>
            <a:r>
              <a:rPr lang="en-GB" sz="3600" dirty="0"/>
              <a:t> (4)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839200" cy="35814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More complex </a:t>
            </a:r>
            <a:r>
              <a:rPr lang="en-GB" b="1" dirty="0">
                <a:latin typeface="Courier New"/>
                <a:cs typeface="Courier New"/>
              </a:rPr>
              <a:t>WHERE</a:t>
            </a:r>
            <a:r>
              <a:rPr lang="en-GB" dirty="0"/>
              <a:t> clause example:</a:t>
            </a:r>
            <a:r>
              <a:rPr lang="en-GB" b="0" dirty="0"/>
              <a:t> </a:t>
            </a:r>
          </a:p>
          <a:p>
            <a:pPr lvl="1">
              <a:buFontTx/>
              <a:buNone/>
            </a:pPr>
            <a:r>
              <a:rPr lang="en-GB" b="0" dirty="0">
                <a:latin typeface="Courier New"/>
                <a:cs typeface="Courier New"/>
              </a:rPr>
              <a:t>SELECT EMPNO, ENAME, JOB, SAL+COMM INCOME</a:t>
            </a:r>
          </a:p>
          <a:p>
            <a:pPr lvl="1">
              <a:buFontTx/>
              <a:buNone/>
            </a:pPr>
            <a:r>
              <a:rPr lang="en-GB" b="0" dirty="0">
                <a:latin typeface="Courier New"/>
                <a:cs typeface="Courier New"/>
              </a:rPr>
              <a:t>FROM EMP</a:t>
            </a:r>
          </a:p>
          <a:p>
            <a:pPr lvl="1">
              <a:buFontTx/>
              <a:buNone/>
            </a:pPr>
            <a:r>
              <a:rPr lang="en-GB" b="0" dirty="0">
                <a:latin typeface="Courier New"/>
                <a:cs typeface="Courier New"/>
              </a:rPr>
              <a:t>WHERE COMM IS NOT NULL</a:t>
            </a:r>
          </a:p>
          <a:p>
            <a:pPr lvl="1">
              <a:buFontTx/>
              <a:buNone/>
            </a:pPr>
            <a:r>
              <a:rPr lang="en-GB" b="0" dirty="0">
                <a:latin typeface="Courier New"/>
                <a:cs typeface="Courier New"/>
              </a:rPr>
              <a:t>AND COMM &gt; 0</a:t>
            </a:r>
          </a:p>
          <a:p>
            <a:pPr lvl="1">
              <a:buFontTx/>
              <a:buNone/>
            </a:pPr>
            <a:r>
              <a:rPr lang="en-GB" b="0" dirty="0">
                <a:latin typeface="Courier New"/>
                <a:cs typeface="Courier New"/>
              </a:rPr>
              <a:t>AND EMPNO IN(7499,7502,7519,7654,7663,7701);</a:t>
            </a:r>
          </a:p>
          <a:p>
            <a:r>
              <a:rPr lang="en-GB" b="0" dirty="0"/>
              <a:t>Output:</a:t>
            </a:r>
          </a:p>
          <a:p>
            <a:pPr marL="1440000" lvl="1">
              <a:buFontTx/>
              <a:buNone/>
            </a:pPr>
            <a:r>
              <a:rPr lang="en-GB" b="0" dirty="0"/>
              <a:t>EMPNO	ENAME	JOB		INCOME</a:t>
            </a:r>
          </a:p>
          <a:p>
            <a:pPr marL="1440000" lvl="1">
              <a:buFontTx/>
              <a:buNone/>
            </a:pPr>
            <a:r>
              <a:rPr lang="en-GB" b="0" dirty="0"/>
              <a:t>-----------	--------------	----------------	-------------</a:t>
            </a:r>
          </a:p>
          <a:p>
            <a:pPr marL="1620000" lvl="1" indent="-457200">
              <a:buNone/>
            </a:pPr>
            <a:r>
              <a:rPr lang="en-GB" b="0" dirty="0"/>
              <a:t>7499	ALLEN	SALESMAN	1900</a:t>
            </a:r>
          </a:p>
          <a:p>
            <a:pPr marL="1620000" lvl="1" indent="-457200">
              <a:buNone/>
            </a:pPr>
            <a:r>
              <a:rPr lang="en-GB" dirty="0"/>
              <a:t>7</a:t>
            </a:r>
            <a:r>
              <a:rPr lang="en-GB" b="0" dirty="0"/>
              <a:t>654        	MARTIN	SALESMAN	2650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SQL features</a:t>
            </a:r>
          </a:p>
          <a:p>
            <a:pPr lvl="1"/>
            <a:r>
              <a:rPr lang="en-US" dirty="0"/>
              <a:t>Creating/deleting/modifying tables.</a:t>
            </a:r>
          </a:p>
          <a:p>
            <a:pPr lvl="1"/>
            <a:r>
              <a:rPr lang="en-US" dirty="0"/>
              <a:t>Inserting/updating/deleting data from tables.</a:t>
            </a:r>
          </a:p>
          <a:p>
            <a:pPr lvl="1"/>
            <a:r>
              <a:rPr lang="en-US" dirty="0"/>
              <a:t>Querying tables.</a:t>
            </a:r>
          </a:p>
          <a:p>
            <a:pPr lvl="2"/>
            <a:r>
              <a:rPr lang="en-US" dirty="0"/>
              <a:t>Basic </a:t>
            </a:r>
            <a:r>
              <a:rPr lang="en-US" dirty="0">
                <a:latin typeface="Courier New"/>
                <a:cs typeface="Courier New"/>
              </a:rPr>
              <a:t>SELECT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Aggregates.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GROUP BY</a:t>
            </a:r>
            <a:r>
              <a:rPr lang="en-US" dirty="0"/>
              <a:t>/</a:t>
            </a:r>
            <a:r>
              <a:rPr lang="en-US" dirty="0">
                <a:latin typeface="Courier New"/>
                <a:cs typeface="Courier New"/>
              </a:rPr>
              <a:t>HAVING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7848600" cy="1066800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INSERT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09600"/>
            <a:ext cx="8458200" cy="35814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Once a table has been created, new rows of data can be added to it with the </a:t>
            </a:r>
            <a:r>
              <a:rPr lang="en-GB" b="1" dirty="0">
                <a:latin typeface="Courier New"/>
                <a:cs typeface="Courier New"/>
              </a:rPr>
              <a:t>INSERT</a:t>
            </a:r>
            <a:r>
              <a:rPr lang="en-GB" dirty="0"/>
              <a:t> command. </a:t>
            </a:r>
          </a:p>
          <a:p>
            <a:r>
              <a:rPr lang="en-GB" dirty="0"/>
              <a:t>The syntax is: </a:t>
            </a:r>
          </a:p>
          <a:p>
            <a:pPr marL="694800" lvl="2">
              <a:buNone/>
            </a:pPr>
            <a:r>
              <a:rPr lang="en-GB" sz="2400" b="1" dirty="0">
                <a:latin typeface="Courier New"/>
                <a:cs typeface="Courier New"/>
              </a:rPr>
              <a:t>INSERT INTO</a:t>
            </a:r>
            <a:r>
              <a:rPr lang="en-GB" sz="2400" b="1" dirty="0"/>
              <a:t> </a:t>
            </a:r>
            <a:r>
              <a:rPr lang="en-GB" sz="2400" dirty="0"/>
              <a:t>table-name (columns) </a:t>
            </a:r>
            <a:r>
              <a:rPr lang="en-GB" sz="2400" b="1" dirty="0">
                <a:latin typeface="Courier New"/>
                <a:cs typeface="Courier New"/>
              </a:rPr>
              <a:t>VALUES</a:t>
            </a:r>
            <a:r>
              <a:rPr lang="en-GB" sz="2400" dirty="0"/>
              <a:t> (value-list);</a:t>
            </a:r>
            <a:endParaRPr lang="en-US" dirty="0"/>
          </a:p>
          <a:p>
            <a:r>
              <a:rPr lang="en-GB" dirty="0"/>
              <a:t>e.g.</a:t>
            </a:r>
          </a:p>
          <a:p>
            <a:pPr lvl="2">
              <a:buNone/>
            </a:pPr>
            <a:r>
              <a:rPr lang="en-GB" sz="2400" dirty="0">
                <a:latin typeface="Courier New"/>
                <a:cs typeface="Courier New"/>
              </a:rPr>
              <a:t>INSERT INTO Dept</a:t>
            </a:r>
          </a:p>
          <a:p>
            <a:pPr lvl="2">
              <a:buNone/>
            </a:pPr>
            <a:r>
              <a:rPr lang="en-GB" sz="2400" dirty="0">
                <a:latin typeface="Courier New"/>
                <a:cs typeface="Courier New"/>
              </a:rPr>
              <a:t>VALUES (50,'FOREIGN','LONDON');</a:t>
            </a:r>
          </a:p>
          <a:p>
            <a:pPr lvl="2">
              <a:buNone/>
            </a:pPr>
            <a:r>
              <a:rPr lang="en-GB" sz="2400" dirty="0">
                <a:latin typeface="Courier New"/>
                <a:cs typeface="Courier New"/>
              </a:rPr>
              <a:t>INSERT INTO </a:t>
            </a:r>
            <a:r>
              <a:rPr lang="en-GB" sz="2400" dirty="0" err="1">
                <a:latin typeface="Courier New"/>
                <a:cs typeface="Courier New"/>
              </a:rPr>
              <a:t>Emp</a:t>
            </a:r>
            <a:r>
              <a:rPr lang="en-GB" sz="2400" dirty="0">
                <a:latin typeface="Courier New"/>
                <a:cs typeface="Courier New"/>
              </a:rPr>
              <a:t> (</a:t>
            </a:r>
            <a:r>
              <a:rPr lang="en-GB" sz="2400" dirty="0" err="1">
                <a:latin typeface="Courier New"/>
                <a:cs typeface="Courier New"/>
              </a:rPr>
              <a:t>Empno</a:t>
            </a:r>
            <a:r>
              <a:rPr lang="en-GB" sz="2400" dirty="0">
                <a:latin typeface="Courier New"/>
                <a:cs typeface="Courier New"/>
              </a:rPr>
              <a:t>, </a:t>
            </a:r>
            <a:r>
              <a:rPr lang="en-GB" sz="2400" dirty="0" err="1">
                <a:latin typeface="Courier New"/>
                <a:cs typeface="Courier New"/>
              </a:rPr>
              <a:t>Ename</a:t>
            </a:r>
            <a:r>
              <a:rPr lang="en-GB" sz="2400" dirty="0">
                <a:latin typeface="Courier New"/>
                <a:cs typeface="Courier New"/>
              </a:rPr>
              <a:t>, </a:t>
            </a:r>
            <a:r>
              <a:rPr lang="en-GB" sz="2400" dirty="0" err="1">
                <a:latin typeface="Courier New"/>
                <a:cs typeface="Courier New"/>
              </a:rPr>
              <a:t>Hiredate</a:t>
            </a:r>
            <a:r>
              <a:rPr lang="en-GB" sz="2400" dirty="0">
                <a:latin typeface="Courier New"/>
                <a:cs typeface="Courier New"/>
              </a:rPr>
              <a:t>) </a:t>
            </a:r>
          </a:p>
          <a:p>
            <a:pPr lvl="2">
              <a:buNone/>
            </a:pPr>
            <a:r>
              <a:rPr lang="en-GB" sz="2400" dirty="0">
                <a:latin typeface="Courier New"/>
                <a:cs typeface="Courier New"/>
              </a:rPr>
              <a:t>VALUES (1234,'SANTA','25-DEC-95');</a:t>
            </a:r>
            <a:endParaRPr lang="en-GB" dirty="0">
              <a:latin typeface="Courier New"/>
              <a:cs typeface="Courier New"/>
            </a:endParaRPr>
          </a:p>
          <a:p>
            <a:r>
              <a:rPr lang="en-GB" dirty="0"/>
              <a:t>If the columns are named, then any unmentioned columns will be set to NULL.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INSERT</a:t>
            </a:r>
            <a:r>
              <a:rPr lang="en-US" dirty="0"/>
              <a:t> (2)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>
                <a:latin typeface="Courier New"/>
                <a:cs typeface="Courier New"/>
              </a:rPr>
              <a:t>INSERT</a:t>
            </a:r>
            <a:r>
              <a:rPr lang="en-GB" dirty="0"/>
              <a:t> can also be used to copy data from one table to add it to another. </a:t>
            </a:r>
          </a:p>
          <a:p>
            <a:r>
              <a:rPr lang="en-GB" dirty="0"/>
              <a:t>The syntax is: </a:t>
            </a:r>
          </a:p>
          <a:p>
            <a:pPr lvl="2">
              <a:buNone/>
            </a:pPr>
            <a:r>
              <a:rPr lang="en-GB" sz="2400" b="1" dirty="0">
                <a:latin typeface="Courier New"/>
                <a:cs typeface="Courier New"/>
              </a:rPr>
              <a:t>INSERT INTO </a:t>
            </a:r>
            <a:r>
              <a:rPr lang="en-GB" sz="2400" dirty="0"/>
              <a:t>table-name (columns)</a:t>
            </a:r>
          </a:p>
          <a:p>
            <a:pPr lvl="2">
              <a:buNone/>
            </a:pPr>
            <a:r>
              <a:rPr lang="en-GB" sz="2400" dirty="0"/>
              <a:t>select-command;</a:t>
            </a:r>
            <a:endParaRPr lang="en-GB" dirty="0"/>
          </a:p>
          <a:p>
            <a:r>
              <a:rPr lang="en-GB" dirty="0"/>
              <a:t>e.g.</a:t>
            </a:r>
          </a:p>
          <a:p>
            <a:pPr lvl="2">
              <a:buNone/>
            </a:pPr>
            <a:r>
              <a:rPr lang="en-GB" sz="2400" dirty="0">
                <a:latin typeface="Courier New"/>
                <a:cs typeface="Courier New"/>
              </a:rPr>
              <a:t>INSERT INTO </a:t>
            </a:r>
            <a:r>
              <a:rPr lang="en-GB" sz="2400" dirty="0" err="1">
                <a:latin typeface="Courier New"/>
                <a:cs typeface="Courier New"/>
              </a:rPr>
              <a:t>My_Table</a:t>
            </a:r>
            <a:r>
              <a:rPr lang="en-GB" sz="2400" dirty="0">
                <a:latin typeface="Courier New"/>
                <a:cs typeface="Courier New"/>
              </a:rPr>
              <a:t> (Name, Sal)</a:t>
            </a:r>
          </a:p>
          <a:p>
            <a:pPr lvl="2">
              <a:buNone/>
            </a:pPr>
            <a:r>
              <a:rPr lang="en-GB" sz="2400" dirty="0">
                <a:latin typeface="Courier New"/>
                <a:cs typeface="Courier New"/>
              </a:rPr>
              <a:t>  SELECT </a:t>
            </a:r>
            <a:r>
              <a:rPr lang="en-GB" sz="2400" dirty="0" err="1">
                <a:latin typeface="Courier New"/>
                <a:cs typeface="Courier New"/>
              </a:rPr>
              <a:t>Ename</a:t>
            </a:r>
            <a:r>
              <a:rPr lang="en-GB" sz="2400" dirty="0">
                <a:latin typeface="Courier New"/>
                <a:cs typeface="Courier New"/>
              </a:rPr>
              <a:t>, Sal</a:t>
            </a:r>
          </a:p>
          <a:p>
            <a:pPr lvl="2">
              <a:buNone/>
            </a:pPr>
            <a:r>
              <a:rPr lang="en-GB" sz="2400" dirty="0">
                <a:latin typeface="Courier New"/>
                <a:cs typeface="Courier New"/>
              </a:rPr>
              <a:t>  FROM </a:t>
            </a:r>
            <a:r>
              <a:rPr lang="en-GB" sz="2400" dirty="0" err="1">
                <a:latin typeface="Courier New"/>
                <a:cs typeface="Courier New"/>
              </a:rPr>
              <a:t>emp</a:t>
            </a:r>
            <a:r>
              <a:rPr lang="en-GB" sz="2400" dirty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848600" cy="1066800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DELETE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90600"/>
            <a:ext cx="8077200" cy="3581400"/>
          </a:xfrm>
        </p:spPr>
        <p:txBody>
          <a:bodyPr>
            <a:normAutofit lnSpcReduction="10000"/>
          </a:bodyPr>
          <a:lstStyle/>
          <a:p>
            <a:pPr>
              <a:spcBef>
                <a:spcPts val="72"/>
              </a:spcBef>
            </a:pPr>
            <a:r>
              <a:rPr lang="en-GB" dirty="0"/>
              <a:t>The </a:t>
            </a:r>
            <a:r>
              <a:rPr lang="en-GB" b="1" dirty="0">
                <a:latin typeface="Courier New"/>
                <a:cs typeface="Courier New"/>
              </a:rPr>
              <a:t>DELETE</a:t>
            </a:r>
            <a:r>
              <a:rPr lang="en-GB" dirty="0"/>
              <a:t> command is used to remove rows from a table.</a:t>
            </a:r>
          </a:p>
          <a:p>
            <a:pPr>
              <a:spcBef>
                <a:spcPts val="72"/>
              </a:spcBef>
            </a:pPr>
            <a:r>
              <a:rPr lang="en-GB" dirty="0"/>
              <a:t>The syntax is: </a:t>
            </a:r>
          </a:p>
          <a:p>
            <a:pPr lvl="2">
              <a:spcBef>
                <a:spcPts val="72"/>
              </a:spcBef>
              <a:buNone/>
            </a:pPr>
            <a:r>
              <a:rPr lang="en-GB" sz="2400" b="1" dirty="0">
                <a:latin typeface="Courier New"/>
                <a:cs typeface="Courier New"/>
              </a:rPr>
              <a:t>DELETE FROM</a:t>
            </a:r>
            <a:r>
              <a:rPr lang="en-GB" sz="2400" b="1" dirty="0"/>
              <a:t> </a:t>
            </a:r>
            <a:r>
              <a:rPr lang="en-GB" sz="2400" dirty="0"/>
              <a:t>table-name </a:t>
            </a:r>
          </a:p>
          <a:p>
            <a:pPr lvl="2">
              <a:spcBef>
                <a:spcPts val="72"/>
              </a:spcBef>
              <a:buNone/>
            </a:pPr>
            <a:r>
              <a:rPr lang="en-GB" sz="2400" b="1" dirty="0">
                <a:latin typeface="Courier New"/>
                <a:cs typeface="Courier New"/>
              </a:rPr>
              <a:t>WHERE</a:t>
            </a:r>
            <a:r>
              <a:rPr lang="en-GB" sz="2400" dirty="0"/>
              <a:t> conditions;</a:t>
            </a:r>
            <a:r>
              <a:rPr lang="en-GB" dirty="0"/>
              <a:t> </a:t>
            </a:r>
          </a:p>
          <a:p>
            <a:pPr>
              <a:spcBef>
                <a:spcPts val="72"/>
              </a:spcBef>
            </a:pPr>
            <a:r>
              <a:rPr lang="en-GB" dirty="0"/>
              <a:t>e.g.</a:t>
            </a:r>
          </a:p>
          <a:p>
            <a:pPr lvl="2">
              <a:spcBef>
                <a:spcPts val="72"/>
              </a:spcBef>
              <a:buNone/>
            </a:pPr>
            <a:r>
              <a:rPr lang="en-GB" sz="2400" dirty="0">
                <a:latin typeface="Courier New"/>
                <a:cs typeface="Courier New"/>
              </a:rPr>
              <a:t>DELETE FROM </a:t>
            </a:r>
            <a:r>
              <a:rPr lang="en-GB" sz="2400" dirty="0" err="1">
                <a:latin typeface="Courier New"/>
                <a:cs typeface="Courier New"/>
              </a:rPr>
              <a:t>emp</a:t>
            </a:r>
            <a:r>
              <a:rPr lang="en-GB" sz="2400" dirty="0">
                <a:latin typeface="Courier New"/>
                <a:cs typeface="Courier New"/>
              </a:rPr>
              <a:t>;</a:t>
            </a:r>
          </a:p>
          <a:p>
            <a:pPr lvl="2">
              <a:spcBef>
                <a:spcPts val="72"/>
              </a:spcBef>
              <a:buNone/>
            </a:pPr>
            <a:r>
              <a:rPr lang="en-GB" sz="2400" dirty="0">
                <a:latin typeface="Courier New"/>
                <a:cs typeface="Courier New"/>
              </a:rPr>
              <a:t>DELETE FROM </a:t>
            </a:r>
            <a:r>
              <a:rPr lang="en-GB" sz="2400" dirty="0" err="1">
                <a:latin typeface="Courier New"/>
                <a:cs typeface="Courier New"/>
              </a:rPr>
              <a:t>emp</a:t>
            </a:r>
            <a:r>
              <a:rPr lang="en-GB" sz="2400" dirty="0">
                <a:latin typeface="Courier New"/>
                <a:cs typeface="Courier New"/>
              </a:rPr>
              <a:t> </a:t>
            </a:r>
          </a:p>
          <a:p>
            <a:pPr lvl="2">
              <a:spcBef>
                <a:spcPts val="72"/>
              </a:spcBef>
              <a:buNone/>
            </a:pPr>
            <a:r>
              <a:rPr lang="en-GB" sz="2400" dirty="0">
                <a:latin typeface="Courier New"/>
                <a:cs typeface="Courier New"/>
              </a:rPr>
              <a:t>WHERE </a:t>
            </a:r>
            <a:r>
              <a:rPr lang="en-GB" sz="2400" dirty="0" err="1">
                <a:latin typeface="Courier New"/>
                <a:cs typeface="Courier New"/>
              </a:rPr>
              <a:t>ename</a:t>
            </a:r>
            <a:r>
              <a:rPr lang="en-GB" sz="2400" dirty="0">
                <a:latin typeface="Courier New"/>
                <a:cs typeface="Courier New"/>
              </a:rPr>
              <a:t> = 'WARD';</a:t>
            </a:r>
            <a:endParaRPr lang="en-GB" dirty="0">
              <a:latin typeface="Courier New"/>
              <a:cs typeface="Courier New"/>
            </a:endParaRPr>
          </a:p>
          <a:p>
            <a:pPr>
              <a:spcBef>
                <a:spcPts val="72"/>
              </a:spcBef>
            </a:pPr>
            <a:r>
              <a:rPr lang="en-GB" dirty="0"/>
              <a:t>If there is no </a:t>
            </a:r>
            <a:r>
              <a:rPr lang="en-GB" b="1" dirty="0">
                <a:latin typeface="Courier New"/>
                <a:cs typeface="Courier New"/>
              </a:rPr>
              <a:t>WHERE</a:t>
            </a:r>
            <a:r>
              <a:rPr lang="en-GB" dirty="0"/>
              <a:t> clause all rows are deleted. </a:t>
            </a:r>
          </a:p>
          <a:p>
            <a:pPr lvl="1">
              <a:spcBef>
                <a:spcPts val="72"/>
              </a:spcBef>
            </a:pPr>
            <a:r>
              <a:rPr lang="en-GB" dirty="0"/>
              <a:t>The table will still exist but it will be empty. </a:t>
            </a:r>
          </a:p>
          <a:p>
            <a:pPr lvl="1">
              <a:spcBef>
                <a:spcPts val="72"/>
              </a:spcBef>
            </a:pPr>
            <a:r>
              <a:rPr lang="en-GB" dirty="0"/>
              <a:t>Only </a:t>
            </a:r>
            <a:r>
              <a:rPr lang="en-GB" b="1" dirty="0">
                <a:latin typeface="Courier New"/>
                <a:cs typeface="Courier New"/>
              </a:rPr>
              <a:t>DROP TABLE </a:t>
            </a:r>
            <a:r>
              <a:rPr lang="en-GB" dirty="0"/>
              <a:t>would remove the table.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848600" cy="1066800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UPDATE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31800"/>
            <a:ext cx="8534400" cy="3581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GB" dirty="0"/>
              <a:t>The </a:t>
            </a:r>
            <a:r>
              <a:rPr lang="en-GB" b="1" dirty="0">
                <a:latin typeface="Courier New"/>
                <a:cs typeface="Courier New"/>
              </a:rPr>
              <a:t>UPDATE</a:t>
            </a:r>
            <a:r>
              <a:rPr lang="en-GB" dirty="0"/>
              <a:t> command is used to alter one or more columns in one or more rows of a table.</a:t>
            </a:r>
          </a:p>
          <a:p>
            <a:pPr>
              <a:spcBef>
                <a:spcPts val="0"/>
              </a:spcBef>
            </a:pPr>
            <a:r>
              <a:rPr lang="en-GB" dirty="0"/>
              <a:t>The syntax is: </a:t>
            </a:r>
          </a:p>
          <a:p>
            <a:pPr marL="1011600" lvl="1">
              <a:spcBef>
                <a:spcPts val="0"/>
              </a:spcBef>
              <a:buNone/>
            </a:pPr>
            <a:r>
              <a:rPr lang="en-GB" b="1" dirty="0">
                <a:latin typeface="Courier New"/>
                <a:cs typeface="Courier New"/>
              </a:rPr>
              <a:t>UPDATE</a:t>
            </a:r>
            <a:r>
              <a:rPr lang="en-GB" dirty="0"/>
              <a:t> table-name </a:t>
            </a:r>
          </a:p>
          <a:p>
            <a:pPr marL="1011600" lvl="1">
              <a:spcBef>
                <a:spcPts val="0"/>
              </a:spcBef>
              <a:buNone/>
            </a:pPr>
            <a:r>
              <a:rPr lang="en-GB" b="1" dirty="0">
                <a:latin typeface="Courier New"/>
                <a:cs typeface="Courier New"/>
              </a:rPr>
              <a:t>SET</a:t>
            </a:r>
            <a:r>
              <a:rPr lang="en-GB" b="1" dirty="0"/>
              <a:t> </a:t>
            </a:r>
            <a:r>
              <a:rPr lang="en-GB" dirty="0"/>
              <a:t>column-assignments</a:t>
            </a:r>
          </a:p>
          <a:p>
            <a:pPr marL="1011600" lvl="1">
              <a:spcBef>
                <a:spcPts val="0"/>
              </a:spcBef>
              <a:buNone/>
            </a:pPr>
            <a:r>
              <a:rPr lang="en-GB" b="1" dirty="0">
                <a:latin typeface="Courier New"/>
                <a:cs typeface="Courier New"/>
              </a:rPr>
              <a:t>WHERE</a:t>
            </a:r>
            <a:r>
              <a:rPr lang="en-GB" dirty="0"/>
              <a:t> conditions;</a:t>
            </a:r>
          </a:p>
          <a:p>
            <a:pPr>
              <a:spcBef>
                <a:spcPts val="0"/>
              </a:spcBef>
            </a:pPr>
            <a:r>
              <a:rPr lang="en-GB" dirty="0"/>
              <a:t>The column-assignments are a list of assignments, separated by commas, where each is of the form:</a:t>
            </a:r>
          </a:p>
          <a:p>
            <a:pPr marL="1011600" lvl="1">
              <a:spcBef>
                <a:spcPts val="0"/>
              </a:spcBef>
              <a:buNone/>
            </a:pPr>
            <a:r>
              <a:rPr lang="en-GB" dirty="0"/>
              <a:t>column-name = new-value</a:t>
            </a:r>
          </a:p>
          <a:p>
            <a:pPr>
              <a:spcBef>
                <a:spcPts val="0"/>
              </a:spcBef>
            </a:pPr>
            <a:r>
              <a:rPr lang="en-GB" dirty="0"/>
              <a:t>e.g.:</a:t>
            </a:r>
          </a:p>
          <a:p>
            <a:pPr lvl="2">
              <a:spcBef>
                <a:spcPts val="0"/>
              </a:spcBef>
              <a:buNone/>
            </a:pPr>
            <a:r>
              <a:rPr lang="en-GB" sz="2400" dirty="0">
                <a:latin typeface="Courier New"/>
                <a:cs typeface="Courier New"/>
              </a:rPr>
              <a:t>UPDATE </a:t>
            </a:r>
            <a:r>
              <a:rPr lang="en-GB" sz="2400" dirty="0" err="1">
                <a:latin typeface="Courier New"/>
                <a:cs typeface="Courier New"/>
              </a:rPr>
              <a:t>Emp</a:t>
            </a:r>
            <a:r>
              <a:rPr lang="en-GB" sz="2400" dirty="0">
                <a:latin typeface="Courier New"/>
                <a:cs typeface="Courier New"/>
              </a:rPr>
              <a:t> </a:t>
            </a:r>
          </a:p>
          <a:p>
            <a:pPr lvl="2">
              <a:spcBef>
                <a:spcPts val="0"/>
              </a:spcBef>
              <a:buNone/>
            </a:pPr>
            <a:r>
              <a:rPr lang="en-GB" sz="2400" dirty="0">
                <a:latin typeface="Courier New"/>
                <a:cs typeface="Courier New"/>
              </a:rPr>
              <a:t>SET Job = 'MANAGER', Sal = Sal*1.1,</a:t>
            </a:r>
          </a:p>
          <a:p>
            <a:pPr lvl="2">
              <a:spcBef>
                <a:spcPts val="0"/>
              </a:spcBef>
              <a:buNone/>
            </a:pPr>
            <a:r>
              <a:rPr lang="en-GB" sz="2400" dirty="0">
                <a:latin typeface="Courier New"/>
                <a:cs typeface="Courier New"/>
              </a:rPr>
              <a:t>    </a:t>
            </a:r>
            <a:r>
              <a:rPr lang="en-GB" sz="2400" dirty="0" err="1">
                <a:latin typeface="Courier New"/>
                <a:cs typeface="Courier New"/>
              </a:rPr>
              <a:t>Comm</a:t>
            </a:r>
            <a:r>
              <a:rPr lang="en-GB" sz="2400" dirty="0">
                <a:latin typeface="Courier New"/>
                <a:cs typeface="Courier New"/>
              </a:rPr>
              <a:t> = NULL, </a:t>
            </a:r>
            <a:r>
              <a:rPr lang="en-GB" sz="2400" dirty="0" err="1">
                <a:latin typeface="Courier New"/>
                <a:cs typeface="Courier New"/>
              </a:rPr>
              <a:t>Deptno</a:t>
            </a:r>
            <a:r>
              <a:rPr lang="en-GB" sz="2400" dirty="0">
                <a:latin typeface="Courier New"/>
                <a:cs typeface="Courier New"/>
              </a:rPr>
              <a:t> = 40</a:t>
            </a:r>
          </a:p>
          <a:p>
            <a:pPr lvl="2">
              <a:spcBef>
                <a:spcPts val="0"/>
              </a:spcBef>
              <a:buNone/>
            </a:pPr>
            <a:r>
              <a:rPr lang="en-GB" sz="2400" dirty="0">
                <a:latin typeface="Courier New"/>
                <a:cs typeface="Courier New"/>
              </a:rPr>
              <a:t>WHERE </a:t>
            </a:r>
            <a:r>
              <a:rPr lang="en-GB" sz="2400" dirty="0" err="1">
                <a:latin typeface="Courier New"/>
                <a:cs typeface="Courier New"/>
              </a:rPr>
              <a:t>ename</a:t>
            </a:r>
            <a:r>
              <a:rPr lang="en-GB" sz="2400" dirty="0">
                <a:latin typeface="Courier New"/>
                <a:cs typeface="Courier New"/>
              </a:rPr>
              <a:t> = 'FORD';</a:t>
            </a:r>
            <a:endParaRPr lang="en-GB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INSERT</a:t>
            </a:r>
            <a:r>
              <a:rPr lang="en-US" dirty="0"/>
              <a:t> vs. </a:t>
            </a:r>
            <a:r>
              <a:rPr lang="en-US" dirty="0">
                <a:latin typeface="Courier New"/>
                <a:cs typeface="Courier New"/>
              </a:rPr>
              <a:t>UPDATE</a:t>
            </a:r>
            <a:endParaRPr lang="en-GB" dirty="0">
              <a:latin typeface="Courier New"/>
              <a:cs typeface="Courier New"/>
            </a:endParaRPr>
          </a:p>
        </p:txBody>
      </p:sp>
      <p:graphicFrame>
        <p:nvGraphicFramePr>
          <p:cNvPr id="222385" name="Group 177"/>
          <p:cNvGraphicFramePr>
            <a:graphicFrameLocks noGrp="1"/>
          </p:cNvGraphicFramePr>
          <p:nvPr>
            <p:ph idx="1"/>
          </p:nvPr>
        </p:nvGraphicFramePr>
        <p:xfrm>
          <a:off x="1066800" y="2438400"/>
          <a:ext cx="7848600" cy="2894966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5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Dept  Table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Deptno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DNAME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LOC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ACCOUNTING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NEW YORK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RESEARCH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DALLAS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SALES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CHICAGO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OPERATIONS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BOSTON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FOREIGN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LONDON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221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1422400"/>
            <a:ext cx="8001000" cy="1473200"/>
          </a:xfrm>
        </p:spPr>
        <p:txBody>
          <a:bodyPr>
            <a:normAutofit fontScale="25000" lnSpcReduction="20000"/>
          </a:bodyPr>
          <a:lstStyle/>
          <a:p>
            <a:r>
              <a:rPr lang="en-GB" sz="2400" b="0" dirty="0">
                <a:latin typeface="Courier New"/>
                <a:cs typeface="Courier New"/>
              </a:rPr>
              <a:t>INSERT INTO dept (</a:t>
            </a:r>
            <a:r>
              <a:rPr lang="en-GB" sz="2400" b="0" dirty="0" err="1">
                <a:latin typeface="Courier New"/>
                <a:cs typeface="Courier New"/>
              </a:rPr>
              <a:t>Dname</a:t>
            </a:r>
            <a:r>
              <a:rPr lang="en-GB" sz="2400" b="0" dirty="0">
                <a:latin typeface="Courier New"/>
                <a:cs typeface="Courier New"/>
              </a:rPr>
              <a:t>, Loc )</a:t>
            </a:r>
          </a:p>
          <a:p>
            <a:pPr>
              <a:buFontTx/>
              <a:buNone/>
            </a:pPr>
            <a:r>
              <a:rPr lang="en-GB" sz="2400" dirty="0">
                <a:latin typeface="Courier New"/>
                <a:cs typeface="Courier New"/>
              </a:rPr>
              <a:t>	</a:t>
            </a:r>
            <a:r>
              <a:rPr lang="en-GB" sz="2400" b="0" dirty="0">
                <a:latin typeface="Courier New"/>
                <a:cs typeface="Courier New"/>
              </a:rPr>
              <a:t>VALUES ('FOREIGN','LONDON');</a:t>
            </a:r>
          </a:p>
          <a:p>
            <a:endParaRPr lang="en-GB" sz="2400" b="0" dirty="0"/>
          </a:p>
          <a:p>
            <a:endParaRPr lang="en-GB" sz="2400" dirty="0"/>
          </a:p>
          <a:p>
            <a:endParaRPr lang="en-GB" sz="2400" b="0" dirty="0"/>
          </a:p>
          <a:p>
            <a:endParaRPr lang="en-GB" sz="2400" dirty="0"/>
          </a:p>
          <a:p>
            <a:endParaRPr lang="en-GB" sz="2400" b="0" dirty="0"/>
          </a:p>
          <a:p>
            <a:endParaRPr lang="en-GB" sz="2400" dirty="0"/>
          </a:p>
          <a:p>
            <a:endParaRPr lang="en-GB" sz="2400" b="0" dirty="0"/>
          </a:p>
          <a:p>
            <a:r>
              <a:rPr lang="en-GB" sz="2400" b="0" dirty="0"/>
              <a:t>How to make Foreign Department’s </a:t>
            </a:r>
            <a:r>
              <a:rPr lang="en-GB" sz="2400" b="0" dirty="0" err="1"/>
              <a:t>Deptno</a:t>
            </a:r>
            <a:r>
              <a:rPr lang="en-GB" sz="2400" b="0" dirty="0"/>
              <a:t> 50</a:t>
            </a:r>
            <a:r>
              <a:rPr lang="en-GB" sz="2400" dirty="0"/>
              <a:t>?</a:t>
            </a:r>
            <a:r>
              <a:rPr lang="en-GB" sz="2400" b="0" dirty="0"/>
              <a:t>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066800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INSERT</a:t>
            </a:r>
            <a:r>
              <a:rPr lang="en-US" dirty="0"/>
              <a:t> vs. </a:t>
            </a:r>
            <a:r>
              <a:rPr lang="en-US" dirty="0">
                <a:latin typeface="Courier New"/>
                <a:cs typeface="Courier New"/>
              </a:rPr>
              <a:t>UPDATE</a:t>
            </a:r>
            <a:r>
              <a:rPr lang="en-US" dirty="0"/>
              <a:t> (2)</a:t>
            </a:r>
            <a:endParaRPr lang="en-GB" dirty="0"/>
          </a:p>
        </p:txBody>
      </p:sp>
      <p:graphicFrame>
        <p:nvGraphicFramePr>
          <p:cNvPr id="226350" name="Group 46"/>
          <p:cNvGraphicFramePr>
            <a:graphicFrameLocks noGrp="1"/>
          </p:cNvGraphicFramePr>
          <p:nvPr>
            <p:ph idx="1"/>
          </p:nvPr>
        </p:nvGraphicFramePr>
        <p:xfrm>
          <a:off x="990600" y="2327909"/>
          <a:ext cx="7848600" cy="3310891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5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  Table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Deptno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DNAME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ACCOUNTING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YORK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RESEARCH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DALLAS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CHICAGO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OPERATIONS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BOSTON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FOREIGN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LONDON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63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17600"/>
            <a:ext cx="7620000" cy="1473200"/>
          </a:xfrm>
        </p:spPr>
        <p:txBody>
          <a:bodyPr/>
          <a:lstStyle/>
          <a:p>
            <a:r>
              <a:rPr lang="en-GB" sz="2400" b="0" dirty="0">
                <a:latin typeface="Courier New"/>
                <a:cs typeface="Courier New"/>
              </a:rPr>
              <a:t>INSERT INTO dept (</a:t>
            </a:r>
            <a:r>
              <a:rPr lang="en-GB" sz="2400" b="0" dirty="0" err="1">
                <a:latin typeface="Courier New"/>
                <a:cs typeface="Courier New"/>
              </a:rPr>
              <a:t>DeptNo</a:t>
            </a:r>
            <a:r>
              <a:rPr lang="en-GB" sz="2400" b="0" dirty="0">
                <a:latin typeface="Courier New"/>
                <a:cs typeface="Courier New"/>
              </a:rPr>
              <a:t>)</a:t>
            </a:r>
          </a:p>
          <a:p>
            <a:pPr>
              <a:buFontTx/>
              <a:buNone/>
            </a:pPr>
            <a:r>
              <a:rPr lang="en-GB" sz="2400" dirty="0">
                <a:latin typeface="Courier New"/>
                <a:cs typeface="Courier New"/>
              </a:rPr>
              <a:t>	</a:t>
            </a:r>
            <a:r>
              <a:rPr lang="en-GB" sz="2400" b="0" dirty="0">
                <a:latin typeface="Courier New"/>
                <a:cs typeface="Courier New"/>
              </a:rPr>
              <a:t>VALUES (50);</a:t>
            </a:r>
          </a:p>
          <a:p>
            <a:pPr>
              <a:buFontTx/>
              <a:buNone/>
            </a:pPr>
            <a:endParaRPr lang="en-GB" sz="2000" b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066800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INSERT</a:t>
            </a:r>
            <a:r>
              <a:rPr lang="en-US" dirty="0"/>
              <a:t> vs. </a:t>
            </a:r>
            <a:r>
              <a:rPr lang="en-US" dirty="0">
                <a:latin typeface="Courier New"/>
                <a:cs typeface="Courier New"/>
              </a:rPr>
              <a:t>UPDATE</a:t>
            </a:r>
            <a:r>
              <a:rPr lang="en-US" dirty="0"/>
              <a:t> (3)</a:t>
            </a:r>
            <a:endParaRPr lang="en-GB" dirty="0"/>
          </a:p>
        </p:txBody>
      </p:sp>
      <p:graphicFrame>
        <p:nvGraphicFramePr>
          <p:cNvPr id="227332" name="Group 4"/>
          <p:cNvGraphicFramePr>
            <a:graphicFrameLocks noGrp="1"/>
          </p:cNvGraphicFramePr>
          <p:nvPr>
            <p:ph idx="1"/>
          </p:nvPr>
        </p:nvGraphicFramePr>
        <p:xfrm>
          <a:off x="914400" y="2972434"/>
          <a:ext cx="7848600" cy="2894966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5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  Table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Deptno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DNAME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ACCOUNTING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 YORK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RESEARCH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DALLAS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SALES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CHICAGO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OPERATIONS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BOSTON 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FOREIGN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LONDON</a:t>
                      </a:r>
                    </a:p>
                  </a:txBody>
                  <a:tcPr marL="84993" marR="849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73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8610600" cy="1473200"/>
          </a:xfrm>
        </p:spPr>
        <p:txBody>
          <a:bodyPr>
            <a:normAutofit fontScale="92500" lnSpcReduction="10000"/>
          </a:bodyPr>
          <a:lstStyle/>
          <a:p>
            <a:r>
              <a:rPr lang="en-GB" sz="2400" b="0" dirty="0">
                <a:latin typeface="Courier New"/>
                <a:cs typeface="Courier New"/>
              </a:rPr>
              <a:t>UPDATE </a:t>
            </a:r>
            <a:r>
              <a:rPr lang="en-GB" sz="2400" b="0" dirty="0" err="1">
                <a:latin typeface="Courier New"/>
                <a:cs typeface="Courier New"/>
              </a:rPr>
              <a:t>emp</a:t>
            </a:r>
            <a:br>
              <a:rPr lang="en-GB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SET </a:t>
            </a:r>
            <a:r>
              <a:rPr lang="en-US" sz="2400" dirty="0" err="1">
                <a:latin typeface="Courier New"/>
                <a:cs typeface="Courier New"/>
              </a:rPr>
              <a:t>Deptno</a:t>
            </a:r>
            <a:r>
              <a:rPr lang="en-US" sz="2400" dirty="0">
                <a:latin typeface="Courier New"/>
                <a:cs typeface="Courier New"/>
              </a:rPr>
              <a:t> = 50, </a:t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WHERE </a:t>
            </a:r>
            <a:r>
              <a:rPr lang="en-US" sz="2400" dirty="0" err="1">
                <a:latin typeface="Courier New"/>
                <a:cs typeface="Courier New"/>
              </a:rPr>
              <a:t>Dname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GB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FOREIGN</a:t>
            </a:r>
            <a:r>
              <a:rPr lang="en-GB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 and Loc = </a:t>
            </a:r>
            <a:r>
              <a:rPr lang="en-GB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London</a:t>
            </a:r>
            <a:r>
              <a:rPr lang="en-GB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</a:rPr>
              <a:t>;</a:t>
            </a:r>
            <a:r>
              <a:rPr lang="en-GB" sz="2400" b="0" dirty="0">
                <a:latin typeface="Courier New"/>
                <a:cs typeface="Courier New"/>
              </a:rPr>
              <a:t> </a:t>
            </a:r>
          </a:p>
          <a:p>
            <a:pPr lvl="2">
              <a:buFontTx/>
              <a:buNone/>
            </a:pPr>
            <a:r>
              <a:rPr lang="en-GB" sz="2400" dirty="0">
                <a:solidFill>
                  <a:schemeClr val="bg2"/>
                </a:solidFill>
              </a:rPr>
              <a:t> 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848600" cy="1066800"/>
          </a:xfrm>
        </p:spPr>
        <p:txBody>
          <a:bodyPr/>
          <a:lstStyle/>
          <a:p>
            <a:r>
              <a:rPr lang="en-US" dirty="0"/>
              <a:t>Aggregates</a:t>
            </a:r>
            <a:endParaRPr lang="en-GB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848600" cy="3581400"/>
          </a:xfrm>
        </p:spPr>
        <p:txBody>
          <a:bodyPr>
            <a:normAutofit/>
          </a:bodyPr>
          <a:lstStyle/>
          <a:p>
            <a:pPr>
              <a:spcBef>
                <a:spcPts val="72"/>
              </a:spcBef>
            </a:pPr>
            <a:r>
              <a:rPr lang="en-US" dirty="0"/>
              <a:t>Aggregate functions are functions that take a collection of values as input and return a single value.</a:t>
            </a:r>
          </a:p>
          <a:p>
            <a:pPr>
              <a:spcBef>
                <a:spcPts val="72"/>
              </a:spcBef>
            </a:pPr>
            <a:r>
              <a:rPr lang="en-US" dirty="0"/>
              <a:t>SQL supports five built-in aggregate functions:</a:t>
            </a:r>
          </a:p>
          <a:p>
            <a:pPr lvl="1">
              <a:spcBef>
                <a:spcPts val="72"/>
              </a:spcBef>
            </a:pPr>
            <a:r>
              <a:rPr lang="en-US" dirty="0"/>
              <a:t>average: </a:t>
            </a:r>
            <a:r>
              <a:rPr lang="en-US" b="1" dirty="0">
                <a:latin typeface="Courier New"/>
                <a:cs typeface="Courier New"/>
              </a:rPr>
              <a:t>AVG()</a:t>
            </a:r>
          </a:p>
          <a:p>
            <a:pPr lvl="1">
              <a:spcBef>
                <a:spcPts val="72"/>
              </a:spcBef>
            </a:pPr>
            <a:r>
              <a:rPr lang="en-US" dirty="0"/>
              <a:t>minimum: </a:t>
            </a:r>
            <a:r>
              <a:rPr lang="en-US" b="1" dirty="0">
                <a:latin typeface="Courier New"/>
                <a:cs typeface="Courier New"/>
              </a:rPr>
              <a:t>MIN()</a:t>
            </a:r>
          </a:p>
          <a:p>
            <a:pPr lvl="1">
              <a:spcBef>
                <a:spcPts val="72"/>
              </a:spcBef>
            </a:pPr>
            <a:r>
              <a:rPr lang="en-US" dirty="0"/>
              <a:t>maximum: </a:t>
            </a:r>
            <a:r>
              <a:rPr lang="en-US" b="1" dirty="0">
                <a:latin typeface="Courier New"/>
                <a:cs typeface="Courier New"/>
              </a:rPr>
              <a:t>MAX()</a:t>
            </a:r>
          </a:p>
          <a:p>
            <a:pPr lvl="1">
              <a:spcBef>
                <a:spcPts val="72"/>
              </a:spcBef>
            </a:pPr>
            <a:r>
              <a:rPr lang="en-US" dirty="0"/>
              <a:t>total: </a:t>
            </a:r>
            <a:r>
              <a:rPr lang="en-US" b="1" dirty="0">
                <a:latin typeface="Courier New"/>
                <a:cs typeface="Courier New"/>
              </a:rPr>
              <a:t>SUM()</a:t>
            </a:r>
          </a:p>
          <a:p>
            <a:pPr lvl="1">
              <a:spcBef>
                <a:spcPts val="72"/>
              </a:spcBef>
            </a:pPr>
            <a:r>
              <a:rPr lang="en-US" dirty="0"/>
              <a:t>cardinality: </a:t>
            </a:r>
            <a:r>
              <a:rPr lang="en-US" b="1" dirty="0">
                <a:latin typeface="Courier New"/>
                <a:cs typeface="Courier New"/>
              </a:rPr>
              <a:t>COUNT()</a:t>
            </a:r>
          </a:p>
          <a:p>
            <a:pPr>
              <a:spcBef>
                <a:spcPts val="72"/>
              </a:spcBef>
            </a:pPr>
            <a:r>
              <a:rPr lang="en-US" dirty="0"/>
              <a:t>e.g. Find the number of employees:</a:t>
            </a:r>
          </a:p>
          <a:p>
            <a:pPr marL="1281600" lvl="1">
              <a:spcBef>
                <a:spcPts val="72"/>
              </a:spcBef>
              <a:buNone/>
            </a:pPr>
            <a:r>
              <a:rPr lang="en-US" dirty="0">
                <a:latin typeface="Courier New"/>
                <a:cs typeface="Courier New"/>
              </a:rPr>
              <a:t>SELECT COUNT(*)</a:t>
            </a:r>
          </a:p>
          <a:p>
            <a:pPr marL="1281600" lvl="1">
              <a:spcBef>
                <a:spcPts val="72"/>
              </a:spcBef>
              <a:buNone/>
            </a:pP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Emp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lvl="1">
              <a:spcBef>
                <a:spcPts val="72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7848600" cy="1066800"/>
          </a:xfrm>
        </p:spPr>
        <p:txBody>
          <a:bodyPr/>
          <a:lstStyle/>
          <a:p>
            <a:r>
              <a:rPr lang="en-US" dirty="0"/>
              <a:t>Aggregates (2)</a:t>
            </a:r>
            <a:endParaRPr lang="en-GB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915400" cy="5257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latin typeface="Courier New"/>
                <a:cs typeface="Courier New"/>
              </a:rPr>
              <a:t>DISTINCT</a:t>
            </a:r>
            <a:r>
              <a:rPr lang="en-US" dirty="0"/>
              <a:t> on aggregates operates on unique values.</a:t>
            </a:r>
          </a:p>
          <a:p>
            <a:r>
              <a:rPr lang="en-US" dirty="0"/>
              <a:t>e.g. </a:t>
            </a:r>
          </a:p>
          <a:p>
            <a:pPr marL="1281600" lvl="1"/>
            <a:r>
              <a:rPr lang="en-GB" dirty="0">
                <a:latin typeface="Courier New"/>
                <a:cs typeface="Courier New"/>
              </a:rPr>
              <a:t>SELECT COUNT(DISTINCT Job) </a:t>
            </a:r>
          </a:p>
          <a:p>
            <a:pPr marL="1281600" lvl="1">
              <a:buNone/>
            </a:pPr>
            <a:r>
              <a:rPr lang="en-GB" dirty="0">
                <a:latin typeface="Courier New"/>
                <a:cs typeface="Courier New"/>
              </a:rPr>
              <a:t>	FROM </a:t>
            </a:r>
            <a:r>
              <a:rPr lang="en-GB" dirty="0" err="1">
                <a:latin typeface="Courier New"/>
                <a:cs typeface="Courier New"/>
              </a:rPr>
              <a:t>Emp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pPr marL="1504800" lvl="2"/>
            <a:r>
              <a:rPr lang="en-GB" dirty="0"/>
              <a:t>This will count the number of different jobs.</a:t>
            </a:r>
            <a:endParaRPr lang="en-US" dirty="0"/>
          </a:p>
          <a:p>
            <a:pPr marL="1281600" lvl="1"/>
            <a:r>
              <a:rPr lang="en-GB" dirty="0">
                <a:latin typeface="Courier New"/>
                <a:cs typeface="Courier New"/>
              </a:rPr>
              <a:t>SELECT </a:t>
            </a:r>
            <a:r>
              <a:rPr lang="en-GB" dirty="0" err="1">
                <a:latin typeface="Courier New"/>
                <a:cs typeface="Courier New"/>
              </a:rPr>
              <a:t>COUNT(Job</a:t>
            </a:r>
            <a:r>
              <a:rPr lang="en-GB" dirty="0">
                <a:latin typeface="Courier New"/>
                <a:cs typeface="Courier New"/>
              </a:rPr>
              <a:t>) </a:t>
            </a:r>
            <a:br>
              <a:rPr lang="en-GB" dirty="0">
                <a:latin typeface="Courier New"/>
                <a:cs typeface="Courier New"/>
              </a:rPr>
            </a:br>
            <a:r>
              <a:rPr lang="en-GB" dirty="0">
                <a:latin typeface="Courier New"/>
                <a:cs typeface="Courier New"/>
              </a:rPr>
              <a:t>FROM </a:t>
            </a:r>
            <a:r>
              <a:rPr lang="en-GB" dirty="0" err="1">
                <a:latin typeface="Courier New"/>
                <a:cs typeface="Courier New"/>
              </a:rPr>
              <a:t>Emp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pPr marL="1504800" lvl="2"/>
            <a:r>
              <a:rPr lang="en-GB" dirty="0"/>
              <a:t>This gives </a:t>
            </a:r>
            <a:r>
              <a:rPr lang="en-US" dirty="0"/>
              <a:t>the number of employees.</a:t>
            </a:r>
          </a:p>
          <a:p>
            <a:r>
              <a:rPr lang="en-US" b="1" dirty="0">
                <a:latin typeface="Courier New"/>
                <a:cs typeface="Courier New"/>
              </a:rPr>
              <a:t>DISTINCT</a:t>
            </a:r>
            <a:r>
              <a:rPr lang="en-US" dirty="0"/>
              <a:t> can also be used directly in </a:t>
            </a:r>
            <a:r>
              <a:rPr lang="en-US" b="1" dirty="0">
                <a:latin typeface="Courier New"/>
                <a:cs typeface="Courier New"/>
              </a:rPr>
              <a:t>SELECT</a:t>
            </a:r>
            <a:r>
              <a:rPr lang="en-US" dirty="0"/>
              <a:t>, e.g.</a:t>
            </a:r>
          </a:p>
          <a:p>
            <a:pPr marL="1281600" lvl="1"/>
            <a:r>
              <a:rPr lang="en-US" dirty="0">
                <a:latin typeface="Courier New"/>
                <a:cs typeface="Courier New"/>
              </a:rPr>
              <a:t>SELECT DISTINCT Job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FROM </a:t>
            </a:r>
            <a:r>
              <a:rPr lang="en-US" dirty="0" err="1">
                <a:latin typeface="Courier New"/>
                <a:cs typeface="Courier New"/>
              </a:rPr>
              <a:t>Emp</a:t>
            </a:r>
            <a:r>
              <a:rPr lang="en-US" dirty="0">
                <a:latin typeface="Courier New"/>
                <a:cs typeface="Courier New"/>
              </a:rPr>
              <a:t>;</a:t>
            </a:r>
            <a:endParaRPr lang="en-GB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GROUP BY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848600" cy="4267200"/>
          </a:xfrm>
        </p:spPr>
        <p:txBody>
          <a:bodyPr/>
          <a:lstStyle/>
          <a:p>
            <a:r>
              <a:rPr lang="en-US" dirty="0"/>
              <a:t>Group aggregates: groups of records are computed using the </a:t>
            </a:r>
            <a:r>
              <a:rPr lang="en-US" b="1" dirty="0">
                <a:latin typeface="Courier New"/>
                <a:cs typeface="Courier New"/>
              </a:rPr>
              <a:t>GROUP BY </a:t>
            </a:r>
            <a:r>
              <a:rPr lang="en-US" dirty="0"/>
              <a:t>clause.</a:t>
            </a:r>
          </a:p>
          <a:p>
            <a:pPr lvl="1"/>
            <a:r>
              <a:rPr lang="en-US" dirty="0"/>
              <a:t>The attributes given in the clause are used to form groups.</a:t>
            </a:r>
          </a:p>
          <a:p>
            <a:pPr lvl="1"/>
            <a:r>
              <a:rPr lang="en-US" dirty="0"/>
              <a:t>Records with the same value on all attributes in the clause are placed in one group.</a:t>
            </a:r>
          </a:p>
          <a:p>
            <a:r>
              <a:rPr lang="en-US" dirty="0"/>
              <a:t>The syntax is:</a:t>
            </a:r>
          </a:p>
          <a:p>
            <a:pPr marL="1101600" lvl="1">
              <a:buNone/>
            </a:pPr>
            <a:r>
              <a:rPr lang="en-US" b="1" dirty="0">
                <a:latin typeface="Courier New"/>
                <a:cs typeface="Courier New"/>
              </a:rPr>
              <a:t>SELECT</a:t>
            </a:r>
            <a:r>
              <a:rPr lang="en-US" dirty="0"/>
              <a:t> …</a:t>
            </a:r>
          </a:p>
          <a:p>
            <a:pPr marL="1101600" lvl="1">
              <a:buNone/>
            </a:pPr>
            <a:r>
              <a:rPr lang="en-US" b="1" dirty="0">
                <a:latin typeface="Courier New"/>
                <a:cs typeface="Courier New"/>
              </a:rPr>
              <a:t>GROUP BY </a:t>
            </a:r>
            <a:r>
              <a:rPr lang="en-US" dirty="0" err="1"/>
              <a:t>columnnames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04800"/>
            <a:ext cx="7848600" cy="1066800"/>
          </a:xfrm>
        </p:spPr>
        <p:txBody>
          <a:bodyPr/>
          <a:lstStyle/>
          <a:p>
            <a:r>
              <a:rPr lang="en-US" dirty="0"/>
              <a:t>Important!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7848600" cy="4800600"/>
          </a:xfrm>
        </p:spPr>
        <p:txBody>
          <a:bodyPr/>
          <a:lstStyle/>
          <a:p>
            <a:pPr>
              <a:spcBef>
                <a:spcPts val="72"/>
              </a:spcBef>
            </a:pPr>
            <a:r>
              <a:rPr lang="en-US" dirty="0"/>
              <a:t>There will only be 2 class</a:t>
            </a:r>
            <a:r>
              <a:rPr lang="en-US" altLang="zh-CN" dirty="0"/>
              <a:t>es</a:t>
            </a:r>
            <a:r>
              <a:rPr lang="zh-CN" altLang="en-US" dirty="0"/>
              <a:t> </a:t>
            </a:r>
            <a:r>
              <a:rPr lang="en-US" dirty="0"/>
              <a:t>on SQL.</a:t>
            </a:r>
          </a:p>
          <a:p>
            <a:pPr>
              <a:spcBef>
                <a:spcPts val="72"/>
              </a:spcBef>
            </a:pPr>
            <a:r>
              <a:rPr lang="en-US" dirty="0"/>
              <a:t>This is NOT enough to learn SQL.</a:t>
            </a:r>
          </a:p>
          <a:p>
            <a:pPr>
              <a:spcBef>
                <a:spcPts val="72"/>
              </a:spcBef>
            </a:pPr>
            <a:r>
              <a:rPr lang="en-US" dirty="0"/>
              <a:t>Rather, SQL is done mainly in the labs.</a:t>
            </a:r>
          </a:p>
          <a:p>
            <a:pPr>
              <a:spcBef>
                <a:spcPts val="72"/>
              </a:spcBef>
            </a:pPr>
            <a:r>
              <a:rPr lang="en-US" dirty="0"/>
              <a:t>Learning by doing.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848600" cy="1066800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GROUP BY </a:t>
            </a:r>
            <a:r>
              <a:rPr lang="en-US" dirty="0"/>
              <a:t>(2)</a:t>
            </a:r>
            <a:endParaRPr lang="en-GB" dirty="0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 rot="21600000">
            <a:off x="1857375" y="-523875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 rot="21600000">
            <a:off x="1857375" y="30163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 rot="21600000">
            <a:off x="1857375" y="309563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 rot="21600000">
            <a:off x="2709862" y="1209675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39929"/>
              </p:ext>
            </p:extLst>
          </p:nvPr>
        </p:nvGraphicFramePr>
        <p:xfrm>
          <a:off x="107504" y="1317874"/>
          <a:ext cx="8856978" cy="4053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0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2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5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59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EMPNO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ENAME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JOB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MGR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HIREDATE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SAL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COMM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DEPTNO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7369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SMITH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CLERK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7902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17/12/1980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7499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ALLEN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SALESMAN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7698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20/02/1981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1600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7521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WARD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SALESMAN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7698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22/02/1981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1250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7566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JONES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MANAGER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7839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02/04/1981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2975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7654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MARTIN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SALESMAN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7698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28/09/1981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1250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1400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7698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BLAKE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MANAGER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7839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01/05/1981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2850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7782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CLARK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MANAGER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7839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09/06/1981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2450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7788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SCOTT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ANALYST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7566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09/12/1982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3000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7839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KING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PRESIDENT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17/11/1981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7844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TURNER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SALESMAN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7698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08/09/1981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7876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ADAMS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CLERK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7788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12/01/1983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1100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7900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JAMES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CLERK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7698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03/12/1981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950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7902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FORD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ANALYST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7566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13/12/1981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7934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MILLER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CLERK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7782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23/01/1982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7934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MILLER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CLERK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7782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23/01/1982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1066800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GROUP BY </a:t>
            </a:r>
            <a:r>
              <a:rPr lang="en-US" dirty="0"/>
              <a:t>(3)</a:t>
            </a:r>
            <a:endParaRPr lang="en-GB" dirty="0"/>
          </a:p>
        </p:txBody>
      </p:sp>
      <p:sp>
        <p:nvSpPr>
          <p:cNvPr id="80920" name="Rectangle 2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1"/>
            <a:ext cx="4787900" cy="190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"/>
              </a:spcBef>
              <a:buFontTx/>
              <a:buNone/>
            </a:pPr>
            <a:r>
              <a:rPr lang="en-US" sz="2000" dirty="0"/>
              <a:t>Example 1: </a:t>
            </a:r>
            <a:r>
              <a:rPr lang="en-US" sz="1800" dirty="0"/>
              <a:t>For each department, find the total Salary.</a:t>
            </a:r>
          </a:p>
          <a:p>
            <a:pPr>
              <a:lnSpc>
                <a:spcPct val="80000"/>
              </a:lnSpc>
              <a:spcBef>
                <a:spcPts val="50"/>
              </a:spcBef>
              <a:buFontTx/>
              <a:buNone/>
            </a:pPr>
            <a:r>
              <a:rPr lang="en-GB" sz="1800" dirty="0"/>
              <a:t> </a:t>
            </a:r>
          </a:p>
          <a:p>
            <a:pPr>
              <a:lnSpc>
                <a:spcPct val="80000"/>
              </a:lnSpc>
              <a:spcBef>
                <a:spcPts val="50"/>
              </a:spcBef>
              <a:buFontTx/>
              <a:buNone/>
            </a:pPr>
            <a:r>
              <a:rPr lang="en-GB" sz="1800" dirty="0">
                <a:latin typeface="Courier New"/>
                <a:cs typeface="Courier New"/>
              </a:rPr>
              <a:t>SELECT </a:t>
            </a:r>
            <a:r>
              <a:rPr lang="en-GB" sz="1800" dirty="0" err="1">
                <a:latin typeface="Courier New"/>
                <a:cs typeface="Courier New"/>
              </a:rPr>
              <a:t>Deptno</a:t>
            </a:r>
            <a:r>
              <a:rPr lang="en-GB" sz="1800" dirty="0">
                <a:latin typeface="Courier New"/>
                <a:cs typeface="Courier New"/>
              </a:rPr>
              <a:t>, </a:t>
            </a:r>
            <a:r>
              <a:rPr lang="en-GB" sz="1800" dirty="0" err="1">
                <a:latin typeface="Courier New"/>
                <a:cs typeface="Courier New"/>
              </a:rPr>
              <a:t>SUM(Sal</a:t>
            </a:r>
            <a:r>
              <a:rPr lang="en-GB" sz="1800" dirty="0">
                <a:latin typeface="Courier New"/>
                <a:cs typeface="Courier New"/>
              </a:rPr>
              <a:t>) "Total"</a:t>
            </a:r>
          </a:p>
          <a:p>
            <a:pPr>
              <a:lnSpc>
                <a:spcPct val="80000"/>
              </a:lnSpc>
              <a:spcBef>
                <a:spcPts val="50"/>
              </a:spcBef>
              <a:buFontTx/>
              <a:buNone/>
            </a:pPr>
            <a:r>
              <a:rPr lang="en-GB" sz="1800" dirty="0">
                <a:latin typeface="Courier New"/>
                <a:cs typeface="Courier New"/>
              </a:rPr>
              <a:t>FROM </a:t>
            </a:r>
            <a:r>
              <a:rPr lang="en-GB" sz="1800" dirty="0" err="1">
                <a:latin typeface="Courier New"/>
                <a:cs typeface="Courier New"/>
              </a:rPr>
              <a:t>Emp</a:t>
            </a:r>
            <a:endParaRPr lang="en-GB" sz="1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  <a:spcBef>
                <a:spcPts val="50"/>
              </a:spcBef>
              <a:buFontTx/>
              <a:buNone/>
            </a:pPr>
            <a:r>
              <a:rPr lang="en-GB" sz="1800" dirty="0">
                <a:latin typeface="Courier New"/>
                <a:cs typeface="Courier New"/>
              </a:rPr>
              <a:t>GROUP BY </a:t>
            </a:r>
            <a:r>
              <a:rPr lang="en-GB" sz="1800" dirty="0" err="1">
                <a:latin typeface="Courier New"/>
                <a:cs typeface="Courier New"/>
              </a:rPr>
              <a:t>Deptno</a:t>
            </a:r>
            <a:r>
              <a:rPr lang="en-GB" sz="1800" dirty="0">
                <a:latin typeface="Courier New"/>
                <a:cs typeface="Courier New"/>
              </a:rPr>
              <a:t>;</a:t>
            </a:r>
            <a:endParaRPr lang="en-US" sz="1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  <a:spcBef>
                <a:spcPts val="50"/>
              </a:spcBef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50"/>
              </a:spcBef>
            </a:pPr>
            <a:endParaRPr lang="en-GB" sz="1800" dirty="0"/>
          </a:p>
        </p:txBody>
      </p:sp>
      <p:sp>
        <p:nvSpPr>
          <p:cNvPr id="80921" name="Rectangle 25"/>
          <p:cNvSpPr>
            <a:spLocks noGrp="1" noChangeArrowheads="1"/>
          </p:cNvSpPr>
          <p:nvPr>
            <p:ph sz="half" idx="2"/>
          </p:nvPr>
        </p:nvSpPr>
        <p:spPr>
          <a:xfrm>
            <a:off x="4648200" y="1285875"/>
            <a:ext cx="1363663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sz="1200" dirty="0"/>
              <a:t>  </a:t>
            </a:r>
            <a:r>
              <a:rPr lang="pt-BR" sz="1200" dirty="0" err="1"/>
              <a:t>Deptno</a:t>
            </a:r>
            <a:r>
              <a:rPr lang="pt-BR" sz="1200" dirty="0"/>
              <a:t> Sal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/>
              <a:t>    ------   ----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/>
              <a:t>    </a:t>
            </a:r>
            <a:r>
              <a:rPr lang="pt-BR" sz="1200" dirty="0">
                <a:solidFill>
                  <a:srgbClr val="008000"/>
                </a:solidFill>
              </a:rPr>
              <a:t>10   1300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rgbClr val="008000"/>
                </a:solidFill>
              </a:rPr>
              <a:t>    10   5000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rgbClr val="008000"/>
                </a:solidFill>
              </a:rPr>
              <a:t>    10   2450</a:t>
            </a:r>
            <a:r>
              <a:rPr lang="pt-BR" sz="12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rgbClr val="660066"/>
                </a:solidFill>
              </a:rPr>
              <a:t>    20   3000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rgbClr val="660066"/>
                </a:solidFill>
              </a:rPr>
              <a:t>    20   1100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rgbClr val="660066"/>
                </a:solidFill>
              </a:rPr>
              <a:t>    20   3000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rgbClr val="660066"/>
                </a:solidFill>
              </a:rPr>
              <a:t>    20   2975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rgbClr val="660066"/>
                </a:solidFill>
              </a:rPr>
              <a:t>    20    800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/>
              <a:t>    </a:t>
            </a:r>
            <a:r>
              <a:rPr lang="pt-BR" sz="1200" dirty="0">
                <a:solidFill>
                  <a:schemeClr val="accent6">
                    <a:lumMod val="50000"/>
                  </a:schemeClr>
                </a:solidFill>
              </a:rPr>
              <a:t>30    950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accent6">
                    <a:lumMod val="50000"/>
                  </a:schemeClr>
                </a:solidFill>
              </a:rPr>
              <a:t>    30   1500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accent6">
                    <a:lumMod val="50000"/>
                  </a:schemeClr>
                </a:solidFill>
              </a:rPr>
              <a:t>    30   2850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accent6">
                    <a:lumMod val="50000"/>
                  </a:schemeClr>
                </a:solidFill>
              </a:rPr>
              <a:t>    30   1250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accent6">
                    <a:lumMod val="50000"/>
                  </a:schemeClr>
                </a:solidFill>
              </a:rPr>
              <a:t>    30   1250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1200" dirty="0">
                <a:solidFill>
                  <a:schemeClr val="accent6">
                    <a:lumMod val="50000"/>
                  </a:schemeClr>
                </a:solidFill>
              </a:rPr>
              <a:t>    30   1600 </a:t>
            </a:r>
            <a:endParaRPr lang="en-GB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6804025" y="1385888"/>
            <a:ext cx="194468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pt-BR" sz="1400" b="1" dirty="0" err="1"/>
              <a:t>Example</a:t>
            </a:r>
            <a:r>
              <a:rPr lang="pt-BR" sz="1400" b="1" dirty="0"/>
              <a:t> 1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err="1"/>
              <a:t>Deptno</a:t>
            </a:r>
            <a:r>
              <a:rPr lang="pt-BR" sz="1400" dirty="0"/>
              <a:t>     Total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----------     --------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10          8750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20          10875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30          9400 </a:t>
            </a:r>
            <a:endParaRPr lang="en-GB" sz="1400" dirty="0"/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>
            <a:off x="5940425" y="21780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6877050" y="3259138"/>
            <a:ext cx="201612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pt-BR" sz="1400" b="1" dirty="0" err="1"/>
              <a:t>Example</a:t>
            </a:r>
            <a:r>
              <a:rPr lang="pt-BR" sz="1400" b="1" dirty="0"/>
              <a:t> 2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 err="1"/>
              <a:t>Deptno</a:t>
            </a:r>
            <a:r>
              <a:rPr lang="pt-BR" sz="1400" dirty="0"/>
              <a:t>     #e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---------     ------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10          3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20          5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30          6 </a:t>
            </a:r>
            <a:endParaRPr lang="en-GB" sz="1400" dirty="0"/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>
            <a:off x="4643438" y="1098550"/>
            <a:ext cx="0" cy="489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5795963" y="1098550"/>
            <a:ext cx="0" cy="489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4"/>
          <p:cNvSpPr txBox="1">
            <a:spLocks noChangeArrowheads="1"/>
          </p:cNvSpPr>
          <p:nvPr/>
        </p:nvSpPr>
        <p:spPr bwMode="auto">
          <a:xfrm>
            <a:off x="0" y="2733675"/>
            <a:ext cx="47879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50"/>
              </a:spcBef>
              <a:spcAft>
                <a:spcPct val="0"/>
              </a:spcAft>
              <a:buClr>
                <a:srgbClr val="CC0066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2 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each department, find the number of employees.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50"/>
              </a:spcBef>
              <a:spcAft>
                <a:spcPct val="0"/>
              </a:spcAft>
              <a:buClr>
                <a:srgbClr val="CC0066"/>
              </a:buClr>
              <a:buSzPct val="100000"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lvl="0" indent="-342900">
              <a:lnSpc>
                <a:spcPct val="80000"/>
              </a:lnSpc>
              <a:spcBef>
                <a:spcPts val="50"/>
              </a:spcBef>
              <a:buClr>
                <a:srgbClr val="CC0066"/>
              </a:buClr>
              <a:buSzPct val="100000"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Deptno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COUNT(Sal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 "#</a:t>
            </a:r>
            <a:r>
              <a:rPr lang="en-GB" sz="1800" kern="0" dirty="0" err="1">
                <a:solidFill>
                  <a:srgbClr val="330066"/>
                </a:solidFill>
                <a:latin typeface="Courier New"/>
                <a:cs typeface="Courier New"/>
              </a:rPr>
              <a:t>e</a:t>
            </a:r>
            <a:r>
              <a:rPr lang="en-GB" sz="1800" kern="0" dirty="0">
                <a:solidFill>
                  <a:srgbClr val="330066"/>
                </a:solidFill>
                <a:latin typeface="Courier New"/>
                <a:cs typeface="Courier New"/>
              </a:rPr>
              <a:t>"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50"/>
              </a:spcBef>
              <a:spcAft>
                <a:spcPct val="0"/>
              </a:spcAft>
              <a:buClr>
                <a:srgbClr val="CC0066"/>
              </a:buClr>
              <a:buSzPct val="100000"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FROM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Emp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330066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50"/>
              </a:spcBef>
              <a:spcAft>
                <a:spcPct val="0"/>
              </a:spcAft>
              <a:buClr>
                <a:srgbClr val="CC0066"/>
              </a:buClr>
              <a:buSzPct val="100000"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GROUP BY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Deptno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30066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50"/>
              </a:spcBef>
              <a:spcAft>
                <a:spcPct val="0"/>
              </a:spcAft>
              <a:buClr>
                <a:srgbClr val="CC0066"/>
              </a:buClr>
              <a:buSzPct val="100000"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+mn-lt"/>
                <a:ea typeface="+mn-ea"/>
                <a:cs typeface="Courier New"/>
              </a:rPr>
              <a:t>or</a:t>
            </a:r>
          </a:p>
          <a:p>
            <a:pPr marL="342900" lvl="0" indent="-342900">
              <a:lnSpc>
                <a:spcPct val="80000"/>
              </a:lnSpc>
              <a:spcBef>
                <a:spcPts val="50"/>
              </a:spcBef>
              <a:buClr>
                <a:srgbClr val="CC0066"/>
              </a:buClr>
              <a:buSzPct val="100000"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SELECT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Deptno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COUNT(Deptno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  <a:r>
              <a:rPr lang="en-GB" sz="1800" kern="0" dirty="0">
                <a:solidFill>
                  <a:srgbClr val="330066"/>
                </a:solidFill>
                <a:latin typeface="Courier New"/>
                <a:cs typeface="Courier New"/>
              </a:rPr>
              <a:t> "#</a:t>
            </a:r>
            <a:r>
              <a:rPr lang="en-GB" sz="1800" kern="0" dirty="0" err="1">
                <a:solidFill>
                  <a:srgbClr val="330066"/>
                </a:solidFill>
                <a:latin typeface="Courier New"/>
                <a:cs typeface="Courier New"/>
              </a:rPr>
              <a:t>e</a:t>
            </a:r>
            <a:r>
              <a:rPr lang="en-GB" sz="1800" kern="0" dirty="0">
                <a:solidFill>
                  <a:srgbClr val="330066"/>
                </a:solidFill>
                <a:latin typeface="Courier New"/>
                <a:cs typeface="Courier New"/>
              </a:rPr>
              <a:t>"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50"/>
              </a:spcBef>
              <a:spcAft>
                <a:spcPct val="0"/>
              </a:spcAft>
              <a:buClr>
                <a:srgbClr val="CC0066"/>
              </a:buClr>
              <a:buSzPct val="100000"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FROM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Emp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330066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50"/>
              </a:spcBef>
              <a:spcAft>
                <a:spcPct val="0"/>
              </a:spcAft>
              <a:buClr>
                <a:srgbClr val="CC0066"/>
              </a:buClr>
              <a:buSzPct val="100000"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GROUP BY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Deptno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30066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50"/>
              </a:spcBef>
              <a:spcAft>
                <a:spcPct val="0"/>
              </a:spcAft>
              <a:buClr>
                <a:srgbClr val="CC0066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33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5981700" y="41148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1" grpId="0"/>
      <p:bldP spid="80922" grpId="0"/>
      <p:bldP spid="80923" grpId="0" animBg="1"/>
      <p:bldP spid="80924" grpId="0"/>
      <p:bldP spid="16" grpId="0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1066800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GROUP BY </a:t>
            </a:r>
            <a:r>
              <a:rPr lang="en-US" dirty="0"/>
              <a:t>(4)</a:t>
            </a:r>
            <a:endParaRPr lang="en-GB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925" y="1209675"/>
            <a:ext cx="4330700" cy="2971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dirty="0"/>
              <a:t> </a:t>
            </a:r>
          </a:p>
          <a:p>
            <a:pPr>
              <a:buFontTx/>
              <a:buNone/>
            </a:pPr>
            <a:r>
              <a:rPr lang="en-US" sz="2400" dirty="0"/>
              <a:t>Incorrect GROUP BY usage: </a:t>
            </a:r>
            <a:endParaRPr lang="en-GB" sz="2000" dirty="0"/>
          </a:p>
          <a:p>
            <a:pPr>
              <a:buFontTx/>
              <a:buNone/>
            </a:pPr>
            <a:endParaRPr lang="en-GB" sz="2000" dirty="0"/>
          </a:p>
          <a:p>
            <a:pPr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SELECT </a:t>
            </a:r>
            <a:r>
              <a:rPr lang="en-GB" sz="2000" dirty="0" err="1">
                <a:latin typeface="Courier New"/>
                <a:cs typeface="Courier New"/>
              </a:rPr>
              <a:t>Empno</a:t>
            </a:r>
            <a:r>
              <a:rPr lang="en-GB" sz="2000" dirty="0">
                <a:latin typeface="Courier New"/>
                <a:cs typeface="Courier New"/>
              </a:rPr>
              <a:t>, </a:t>
            </a:r>
            <a:r>
              <a:rPr lang="en-GB" sz="2000" dirty="0" err="1">
                <a:latin typeface="Courier New"/>
                <a:cs typeface="Courier New"/>
              </a:rPr>
              <a:t>Deptno</a:t>
            </a:r>
            <a:r>
              <a:rPr lang="en-GB" sz="2000" dirty="0">
                <a:latin typeface="Courier New"/>
                <a:cs typeface="Courier New"/>
              </a:rPr>
              <a:t>, 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 err="1">
                <a:latin typeface="Courier New"/>
                <a:cs typeface="Courier New"/>
              </a:rPr>
              <a:t>SUM(Sal</a:t>
            </a:r>
            <a:r>
              <a:rPr lang="en-GB" sz="2000" dirty="0">
                <a:latin typeface="Courier New"/>
                <a:cs typeface="Courier New"/>
              </a:rPr>
              <a:t>) "Total"</a:t>
            </a:r>
          </a:p>
          <a:p>
            <a:pPr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FROM </a:t>
            </a:r>
            <a:r>
              <a:rPr lang="en-GB" sz="2000" dirty="0" err="1">
                <a:latin typeface="Courier New"/>
                <a:cs typeface="Courier New"/>
              </a:rPr>
              <a:t>Emp</a:t>
            </a:r>
            <a:endParaRPr lang="en-GB" sz="2000" dirty="0"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GROUP BY </a:t>
            </a:r>
            <a:r>
              <a:rPr lang="en-GB" sz="2000" dirty="0" err="1">
                <a:latin typeface="Courier New"/>
                <a:cs typeface="Courier New"/>
              </a:rPr>
              <a:t>Deptno</a:t>
            </a:r>
            <a:r>
              <a:rPr lang="en-GB" sz="2000" dirty="0">
                <a:latin typeface="Courier New"/>
                <a:cs typeface="Courier New"/>
              </a:rPr>
              <a:t>;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013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43425" y="1285875"/>
            <a:ext cx="4244975" cy="452596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endParaRPr lang="pt-BR" sz="1400" dirty="0"/>
          </a:p>
          <a:p>
            <a:pPr>
              <a:buFontTx/>
              <a:buNone/>
            </a:pPr>
            <a:r>
              <a:rPr lang="pt-BR" sz="1400" dirty="0" err="1"/>
              <a:t>Empno</a:t>
            </a:r>
            <a:r>
              <a:rPr lang="pt-BR" sz="1400" dirty="0"/>
              <a:t> </a:t>
            </a:r>
            <a:r>
              <a:rPr lang="pt-BR" sz="1400" dirty="0" err="1"/>
              <a:t>Deptno</a:t>
            </a:r>
            <a:r>
              <a:rPr lang="pt-BR" sz="1400" dirty="0"/>
              <a:t> Sal  </a:t>
            </a:r>
          </a:p>
          <a:p>
            <a:pPr>
              <a:buFontTx/>
              <a:buNone/>
            </a:pPr>
            <a:r>
              <a:rPr lang="pt-BR" sz="1400" dirty="0"/>
              <a:t>---------  ------   ------- </a:t>
            </a:r>
          </a:p>
          <a:p>
            <a:pPr>
              <a:buFontTx/>
              <a:buNone/>
            </a:pPr>
            <a:r>
              <a:rPr lang="pt-BR" sz="1400" dirty="0"/>
              <a:t> </a:t>
            </a:r>
            <a:r>
              <a:rPr lang="pt-BR" sz="1400" dirty="0">
                <a:solidFill>
                  <a:schemeClr val="hlink"/>
                </a:solidFill>
              </a:rPr>
              <a:t>7934     10    1300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chemeClr val="hlink"/>
                </a:solidFill>
              </a:rPr>
              <a:t> 7782     10    2450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chemeClr val="hlink"/>
                </a:solidFill>
              </a:rPr>
              <a:t> 7839     10     5000</a:t>
            </a:r>
            <a:r>
              <a:rPr lang="pt-BR" sz="1400" dirty="0"/>
              <a:t> </a:t>
            </a:r>
          </a:p>
          <a:p>
            <a:pPr>
              <a:buFontTx/>
              <a:buNone/>
            </a:pPr>
            <a:r>
              <a:rPr lang="pt-BR" sz="1400" dirty="0"/>
              <a:t> </a:t>
            </a:r>
            <a:r>
              <a:rPr lang="pt-BR" sz="1400" dirty="0">
                <a:solidFill>
                  <a:srgbClr val="660066"/>
                </a:solidFill>
              </a:rPr>
              <a:t>7369     20     800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rgbClr val="660066"/>
                </a:solidFill>
              </a:rPr>
              <a:t> 7876     20    1100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rgbClr val="660066"/>
                </a:solidFill>
              </a:rPr>
              <a:t> 7566     20    2975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rgbClr val="660066"/>
                </a:solidFill>
              </a:rPr>
              <a:t> 7902     20    3000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rgbClr val="660066"/>
                </a:solidFill>
              </a:rPr>
              <a:t> 7788     20    3000</a:t>
            </a:r>
            <a:r>
              <a:rPr lang="pt-BR" sz="1400" dirty="0"/>
              <a:t> </a:t>
            </a:r>
          </a:p>
          <a:p>
            <a:pPr>
              <a:buFontTx/>
              <a:buNone/>
            </a:pPr>
            <a:r>
              <a:rPr lang="pt-BR" sz="1400" dirty="0"/>
              <a:t> </a:t>
            </a:r>
            <a:r>
              <a:rPr lang="pt-BR" sz="1400" dirty="0">
                <a:solidFill>
                  <a:srgbClr val="008000"/>
                </a:solidFill>
              </a:rPr>
              <a:t>7900     30     950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rgbClr val="008000"/>
                </a:solidFill>
              </a:rPr>
              <a:t> 7654     30    1250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rgbClr val="008000"/>
                </a:solidFill>
              </a:rPr>
              <a:t> 7521     30    1250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rgbClr val="008000"/>
                </a:solidFill>
              </a:rPr>
              <a:t> 7844     30    1500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rgbClr val="008000"/>
                </a:solidFill>
              </a:rPr>
              <a:t> 7499     30    1600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rgbClr val="008000"/>
                </a:solidFill>
              </a:rPr>
              <a:t> 7698     30     2850 </a:t>
            </a:r>
            <a:endParaRPr lang="en-GB" sz="1400" dirty="0">
              <a:solidFill>
                <a:srgbClr val="008000"/>
              </a:solidFill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 rot="21600000">
            <a:off x="1752600" y="-838200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 rot="21600000">
            <a:off x="1752600" y="-284162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 rot="21600000">
            <a:off x="1752600" y="-4762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 rot="21600000">
            <a:off x="2019300" y="1122363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6554788" y="1852613"/>
            <a:ext cx="2665412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pt-BR" sz="1400" dirty="0" err="1"/>
              <a:t>Empno</a:t>
            </a:r>
            <a:r>
              <a:rPr lang="pt-BR" sz="1400" dirty="0"/>
              <a:t>   </a:t>
            </a:r>
            <a:r>
              <a:rPr lang="pt-BR" sz="1400" dirty="0" err="1"/>
              <a:t>Deptno</a:t>
            </a:r>
            <a:r>
              <a:rPr lang="pt-BR" sz="1400" dirty="0"/>
              <a:t>     Total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-------       ------        --------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?             10          8750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?             20        10875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?              30        9400 </a:t>
            </a:r>
            <a:endParaRPr lang="en-GB" sz="1400" dirty="0"/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4538663" y="1098550"/>
            <a:ext cx="0" cy="489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>
            <a:off x="6411913" y="1098550"/>
            <a:ext cx="0" cy="489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4114800"/>
            <a:ext cx="4114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columns in SELECT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must either appear in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GROUP BY </a:t>
            </a:r>
            <a:r>
              <a:rPr lang="en-US" sz="2400" kern="0" dirty="0">
                <a:solidFill>
                  <a:srgbClr val="330066"/>
                </a:solidFill>
                <a:latin typeface="+mn-lt"/>
              </a:rPr>
              <a:t>or be aggregated!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33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5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1066800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GROUP BY </a:t>
            </a:r>
            <a:r>
              <a:rPr lang="en-US" dirty="0"/>
              <a:t>(5)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47244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Example: </a:t>
            </a:r>
            <a:r>
              <a:rPr lang="en-US" sz="2000" dirty="0"/>
              <a:t>For each department, find the number of employees who earn more than £1000.</a:t>
            </a:r>
          </a:p>
          <a:p>
            <a:pPr>
              <a:buFontTx/>
              <a:buNone/>
            </a:pPr>
            <a:r>
              <a:rPr lang="en-GB" sz="2000" dirty="0"/>
              <a:t> </a:t>
            </a:r>
          </a:p>
          <a:p>
            <a:pPr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SELECT </a:t>
            </a:r>
            <a:r>
              <a:rPr lang="en-GB" sz="2000" dirty="0" err="1">
                <a:latin typeface="Courier New"/>
                <a:cs typeface="Courier New"/>
              </a:rPr>
              <a:t>Deptno</a:t>
            </a:r>
            <a:r>
              <a:rPr lang="en-GB" sz="2000" dirty="0">
                <a:latin typeface="Courier New"/>
                <a:cs typeface="Courier New"/>
              </a:rPr>
              <a:t>, </a:t>
            </a:r>
            <a:r>
              <a:rPr lang="en-GB" sz="2000" dirty="0" err="1">
                <a:latin typeface="Courier New"/>
                <a:cs typeface="Courier New"/>
              </a:rPr>
              <a:t>Count(Sal)"#e</a:t>
            </a:r>
            <a:r>
              <a:rPr lang="en-GB" sz="2000" dirty="0">
                <a:latin typeface="Courier New"/>
                <a:cs typeface="Courier New"/>
              </a:rPr>
              <a:t>"</a:t>
            </a:r>
          </a:p>
          <a:p>
            <a:pPr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FROM </a:t>
            </a:r>
            <a:r>
              <a:rPr lang="en-GB" sz="2000" dirty="0" err="1">
                <a:latin typeface="Courier New"/>
                <a:cs typeface="Courier New"/>
              </a:rPr>
              <a:t>emp</a:t>
            </a:r>
            <a:endParaRPr lang="en-GB" sz="2000" dirty="0"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WHERE Sal&gt;1000</a:t>
            </a:r>
          </a:p>
          <a:p>
            <a:pPr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GROUP BY </a:t>
            </a:r>
            <a:r>
              <a:rPr lang="en-GB" sz="2000" dirty="0" err="1">
                <a:latin typeface="Courier New"/>
                <a:cs typeface="Courier New"/>
              </a:rPr>
              <a:t>Deptno</a:t>
            </a:r>
            <a:r>
              <a:rPr lang="en-GB" sz="2000" dirty="0">
                <a:latin typeface="Courier New"/>
                <a:cs typeface="Courier New"/>
              </a:rPr>
              <a:t>;</a:t>
            </a:r>
            <a:endParaRPr lang="en-US" sz="2000" dirty="0">
              <a:latin typeface="Courier New"/>
              <a:cs typeface="Courier New"/>
            </a:endParaRPr>
          </a:p>
          <a:p>
            <a:endParaRPr lang="en-GB" sz="2000" dirty="0"/>
          </a:p>
        </p:txBody>
      </p:sp>
      <p:sp>
        <p:nvSpPr>
          <p:cNvPr id="860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311275"/>
            <a:ext cx="1363663" cy="4525963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pt-BR" sz="1400" dirty="0" err="1"/>
              <a:t>Deptno</a:t>
            </a:r>
            <a:r>
              <a:rPr lang="pt-BR" sz="1400" dirty="0"/>
              <a:t> Sal  </a:t>
            </a:r>
          </a:p>
          <a:p>
            <a:pPr>
              <a:buFontTx/>
              <a:buNone/>
            </a:pPr>
            <a:r>
              <a:rPr lang="pt-BR" sz="1400" dirty="0"/>
              <a:t> -------   ----   </a:t>
            </a:r>
          </a:p>
          <a:p>
            <a:pPr>
              <a:buFontTx/>
              <a:buNone/>
            </a:pPr>
            <a:r>
              <a:rPr lang="pt-BR" sz="1400" dirty="0"/>
              <a:t>    10   1300 </a:t>
            </a:r>
          </a:p>
          <a:p>
            <a:pPr>
              <a:buFontTx/>
              <a:buNone/>
            </a:pPr>
            <a:r>
              <a:rPr lang="pt-BR" sz="1400" dirty="0"/>
              <a:t>    10   5000 </a:t>
            </a:r>
          </a:p>
          <a:p>
            <a:pPr>
              <a:buFontTx/>
              <a:buNone/>
            </a:pPr>
            <a:r>
              <a:rPr lang="pt-BR" sz="1400" dirty="0"/>
              <a:t>    10   2450 </a:t>
            </a:r>
          </a:p>
          <a:p>
            <a:pPr>
              <a:buFontTx/>
              <a:buNone/>
            </a:pPr>
            <a:r>
              <a:rPr lang="pt-BR" sz="1400" dirty="0"/>
              <a:t>    20   3000 </a:t>
            </a:r>
          </a:p>
          <a:p>
            <a:pPr>
              <a:buFontTx/>
              <a:buNone/>
            </a:pPr>
            <a:r>
              <a:rPr lang="pt-BR" sz="1400" dirty="0"/>
              <a:t>    20   1100 </a:t>
            </a:r>
          </a:p>
          <a:p>
            <a:pPr>
              <a:buFontTx/>
              <a:buNone/>
            </a:pPr>
            <a:r>
              <a:rPr lang="pt-BR" sz="1400" dirty="0"/>
              <a:t>    20   3000 </a:t>
            </a:r>
          </a:p>
          <a:p>
            <a:pPr>
              <a:buFontTx/>
              <a:buNone/>
            </a:pPr>
            <a:r>
              <a:rPr lang="pt-BR" sz="1400" dirty="0"/>
              <a:t>    20   2975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rgbClr val="FF0000"/>
                </a:solidFill>
              </a:rPr>
              <a:t>    20   800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rgbClr val="FF0000"/>
                </a:solidFill>
              </a:rPr>
              <a:t>    30   950</a:t>
            </a:r>
            <a:r>
              <a:rPr lang="pt-BR" sz="1400" dirty="0"/>
              <a:t> </a:t>
            </a:r>
          </a:p>
          <a:p>
            <a:pPr>
              <a:buFontTx/>
              <a:buNone/>
            </a:pPr>
            <a:r>
              <a:rPr lang="pt-BR" sz="1400" dirty="0"/>
              <a:t>    30   1500 </a:t>
            </a:r>
          </a:p>
          <a:p>
            <a:pPr>
              <a:buFontTx/>
              <a:buNone/>
            </a:pPr>
            <a:r>
              <a:rPr lang="pt-BR" sz="1400" dirty="0"/>
              <a:t>    30   2850 </a:t>
            </a:r>
          </a:p>
          <a:p>
            <a:pPr>
              <a:buFontTx/>
              <a:buNone/>
            </a:pPr>
            <a:r>
              <a:rPr lang="pt-BR" sz="1400" dirty="0"/>
              <a:t>    30   1250 </a:t>
            </a:r>
          </a:p>
          <a:p>
            <a:pPr>
              <a:buFontTx/>
              <a:buNone/>
            </a:pPr>
            <a:r>
              <a:rPr lang="pt-BR" sz="1400" dirty="0"/>
              <a:t>    30   1250 </a:t>
            </a:r>
          </a:p>
          <a:p>
            <a:pPr>
              <a:buFontTx/>
              <a:buNone/>
            </a:pPr>
            <a:r>
              <a:rPr lang="pt-BR" sz="1400" dirty="0"/>
              <a:t>    30   1600 </a:t>
            </a:r>
            <a:endParaRPr lang="en-GB" sz="1400" dirty="0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7010400" y="26352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7272338" y="1555750"/>
            <a:ext cx="1871662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endParaRPr lang="pt-BR" sz="1400" b="1" dirty="0"/>
          </a:p>
          <a:p>
            <a:pPr marL="342900" indent="-342900">
              <a:spcBef>
                <a:spcPct val="20000"/>
              </a:spcBef>
            </a:pPr>
            <a:r>
              <a:rPr lang="pt-BR" sz="1400" dirty="0" err="1"/>
              <a:t>Deptno</a:t>
            </a:r>
            <a:r>
              <a:rPr lang="pt-BR" sz="1400" dirty="0"/>
              <a:t>     #e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---------    ------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10        3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20        4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30        5 </a:t>
            </a:r>
            <a:endParaRPr lang="en-GB" sz="1400" dirty="0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4643438" y="1123950"/>
            <a:ext cx="0" cy="489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5795963" y="1123950"/>
            <a:ext cx="0" cy="489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5867400" y="1339850"/>
            <a:ext cx="13636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pt-BR" sz="1400" dirty="0" err="1"/>
              <a:t>Deptno</a:t>
            </a:r>
            <a:r>
              <a:rPr lang="pt-BR" sz="1400" dirty="0"/>
              <a:t> Sal 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------   ----  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</a:t>
            </a:r>
            <a:r>
              <a:rPr lang="pt-BR" sz="1400" dirty="0">
                <a:solidFill>
                  <a:schemeClr val="hlink"/>
                </a:solidFill>
              </a:rPr>
              <a:t>10   1300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chemeClr val="hlink"/>
                </a:solidFill>
              </a:rPr>
              <a:t>    10   5000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chemeClr val="hlink"/>
                </a:solidFill>
              </a:rPr>
              <a:t>    10   2450</a:t>
            </a:r>
            <a:r>
              <a:rPr lang="pt-BR" sz="1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660066"/>
                </a:solidFill>
              </a:rPr>
              <a:t>    20   3000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660066"/>
                </a:solidFill>
              </a:rPr>
              <a:t>    20   1100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660066"/>
                </a:solidFill>
              </a:rPr>
              <a:t>    20   3000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660066"/>
                </a:solidFill>
              </a:rPr>
              <a:t>    20   2975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chemeClr val="accent1"/>
                </a:solidFill>
              </a:rPr>
              <a:t>    </a:t>
            </a:r>
            <a:r>
              <a:rPr lang="pt-BR" sz="1400" dirty="0">
                <a:solidFill>
                  <a:srgbClr val="008000"/>
                </a:solidFill>
              </a:rPr>
              <a:t>30   1500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008000"/>
                </a:solidFill>
              </a:rPr>
              <a:t>    30   2850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008000"/>
                </a:solidFill>
              </a:rPr>
              <a:t>    30   1250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008000"/>
                </a:solidFill>
              </a:rPr>
              <a:t>    30   1250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008000"/>
                </a:solidFill>
              </a:rPr>
              <a:t>    30   1600 </a:t>
            </a:r>
            <a:endParaRPr lang="en-GB" sz="1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  <p:bldP spid="86026" grpId="0" animBg="1"/>
      <p:bldP spid="86027" grpId="0"/>
      <p:bldP spid="860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GROUP BY </a:t>
            </a:r>
            <a:r>
              <a:rPr lang="en-US" dirty="0"/>
              <a:t>- </a:t>
            </a:r>
            <a:r>
              <a:rPr lang="en-US" dirty="0">
                <a:latin typeface="Courier New"/>
                <a:cs typeface="Courier New"/>
              </a:rPr>
              <a:t>HAVING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 is useful to state a condition that applies to groups in </a:t>
            </a:r>
            <a:r>
              <a:rPr lang="en-US" b="1" dirty="0">
                <a:latin typeface="Courier New"/>
                <a:cs typeface="Courier New"/>
              </a:rPr>
              <a:t>GROUP BY </a:t>
            </a:r>
            <a:r>
              <a:rPr lang="en-US" dirty="0"/>
              <a:t>rather than to records. </a:t>
            </a:r>
            <a:endParaRPr lang="en-US"/>
          </a:p>
          <a:p>
            <a:r>
              <a:rPr lang="en-US"/>
              <a:t>We </a:t>
            </a:r>
            <a:r>
              <a:rPr lang="en-US" dirty="0"/>
              <a:t>do that in SQL with the </a:t>
            </a:r>
            <a:r>
              <a:rPr lang="en-US" b="1" dirty="0">
                <a:latin typeface="Courier New"/>
                <a:cs typeface="Courier New"/>
              </a:rPr>
              <a:t>HAVING</a:t>
            </a:r>
            <a:r>
              <a:rPr lang="en-US" dirty="0"/>
              <a:t> clause.  </a:t>
            </a:r>
          </a:p>
          <a:p>
            <a:r>
              <a:rPr lang="en-US" dirty="0"/>
              <a:t>SQL applies predicates of </a:t>
            </a:r>
            <a:r>
              <a:rPr lang="en-US" b="1" dirty="0">
                <a:latin typeface="Courier New"/>
                <a:cs typeface="Courier New"/>
              </a:rPr>
              <a:t>HAVING</a:t>
            </a:r>
            <a:r>
              <a:rPr lang="en-US" dirty="0"/>
              <a:t> after groups have been formed.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066800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GROUP BY </a:t>
            </a:r>
            <a:r>
              <a:rPr lang="en-US" dirty="0"/>
              <a:t>– </a:t>
            </a:r>
            <a:r>
              <a:rPr lang="en-US" dirty="0">
                <a:latin typeface="Courier New"/>
                <a:cs typeface="Courier New"/>
              </a:rPr>
              <a:t>HAVING</a:t>
            </a:r>
            <a:r>
              <a:rPr lang="en-US" dirty="0">
                <a:cs typeface="Courier New"/>
              </a:rPr>
              <a:t> (2)</a:t>
            </a:r>
            <a:endParaRPr lang="en-GB" dirty="0">
              <a:cs typeface="Courier New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76200" y="1628775"/>
            <a:ext cx="4800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Example: </a:t>
            </a:r>
            <a:r>
              <a:rPr lang="en-US" sz="2000" dirty="0"/>
              <a:t>List the departments  which have more than 3 employees who earn more than £1000.</a:t>
            </a:r>
          </a:p>
          <a:p>
            <a:pPr>
              <a:buFontTx/>
              <a:buNone/>
            </a:pPr>
            <a:r>
              <a:rPr lang="en-GB" sz="2000" dirty="0"/>
              <a:t> </a:t>
            </a:r>
          </a:p>
          <a:p>
            <a:pPr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SELECT </a:t>
            </a:r>
            <a:r>
              <a:rPr lang="en-GB" sz="2000" dirty="0" err="1">
                <a:latin typeface="Courier New"/>
                <a:cs typeface="Courier New"/>
              </a:rPr>
              <a:t>Deptno</a:t>
            </a:r>
            <a:r>
              <a:rPr lang="en-GB" sz="2000" dirty="0">
                <a:latin typeface="Courier New"/>
                <a:cs typeface="Courier New"/>
              </a:rPr>
              <a:t>, </a:t>
            </a:r>
            <a:r>
              <a:rPr lang="en-GB" sz="2000" dirty="0" err="1">
                <a:latin typeface="Courier New"/>
                <a:cs typeface="Courier New"/>
              </a:rPr>
              <a:t>Count(Sal</a:t>
            </a:r>
            <a:r>
              <a:rPr lang="en-GB" sz="2000" dirty="0">
                <a:latin typeface="Courier New"/>
                <a:cs typeface="Courier New"/>
              </a:rPr>
              <a:t>) "#</a:t>
            </a:r>
            <a:r>
              <a:rPr lang="en-GB" sz="2000" dirty="0" err="1">
                <a:latin typeface="Courier New"/>
                <a:cs typeface="Courier New"/>
              </a:rPr>
              <a:t>e</a:t>
            </a:r>
            <a:r>
              <a:rPr lang="en-GB" sz="2000" dirty="0">
                <a:latin typeface="Courier New"/>
                <a:cs typeface="Courier New"/>
              </a:rPr>
              <a:t>"</a:t>
            </a:r>
          </a:p>
          <a:p>
            <a:pPr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FROM </a:t>
            </a:r>
            <a:r>
              <a:rPr lang="en-GB" sz="2000" dirty="0" err="1">
                <a:latin typeface="Courier New"/>
                <a:cs typeface="Courier New"/>
              </a:rPr>
              <a:t>Emp</a:t>
            </a:r>
            <a:endParaRPr lang="en-GB" sz="2000" dirty="0"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WHERE Sal&gt;1000</a:t>
            </a:r>
          </a:p>
          <a:p>
            <a:pPr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GROUP BY </a:t>
            </a:r>
            <a:r>
              <a:rPr lang="en-GB" sz="2000" dirty="0" err="1">
                <a:latin typeface="Courier New"/>
                <a:cs typeface="Courier New"/>
              </a:rPr>
              <a:t>Deptno</a:t>
            </a:r>
            <a:endParaRPr lang="en-GB" sz="2000" dirty="0"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HAVING </a:t>
            </a:r>
            <a:r>
              <a:rPr lang="en-GB" sz="2000" dirty="0" err="1">
                <a:latin typeface="Courier New"/>
                <a:cs typeface="Courier New"/>
              </a:rPr>
              <a:t>Count(Sal</a:t>
            </a:r>
            <a:r>
              <a:rPr lang="en-GB" sz="2000" dirty="0">
                <a:latin typeface="Courier New"/>
                <a:cs typeface="Courier New"/>
              </a:rPr>
              <a:t>) &gt;3;</a:t>
            </a:r>
            <a:endParaRPr lang="en-US" sz="2000" dirty="0">
              <a:latin typeface="Courier New"/>
              <a:cs typeface="Courier New"/>
            </a:endParaRPr>
          </a:p>
          <a:p>
            <a:endParaRPr lang="en-GB" sz="2000" dirty="0"/>
          </a:p>
        </p:txBody>
      </p:sp>
      <p:sp>
        <p:nvSpPr>
          <p:cNvPr id="880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600200"/>
            <a:ext cx="1363663" cy="4525963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pt-BR" sz="1400" dirty="0" err="1"/>
              <a:t>Deptno</a:t>
            </a:r>
            <a:r>
              <a:rPr lang="pt-BR" sz="1400" dirty="0"/>
              <a:t> Sal  </a:t>
            </a:r>
          </a:p>
          <a:p>
            <a:pPr>
              <a:buFontTx/>
              <a:buNone/>
            </a:pPr>
            <a:r>
              <a:rPr lang="pt-BR" sz="1400" dirty="0"/>
              <a:t>--------   ----   </a:t>
            </a:r>
          </a:p>
          <a:p>
            <a:pPr>
              <a:buFontTx/>
              <a:buNone/>
            </a:pPr>
            <a:r>
              <a:rPr lang="pt-BR" sz="1400" dirty="0"/>
              <a:t>    10   1300 </a:t>
            </a:r>
          </a:p>
          <a:p>
            <a:pPr>
              <a:buFontTx/>
              <a:buNone/>
            </a:pPr>
            <a:r>
              <a:rPr lang="pt-BR" sz="1400" dirty="0"/>
              <a:t>    10   5000 </a:t>
            </a:r>
          </a:p>
          <a:p>
            <a:pPr>
              <a:buFontTx/>
              <a:buNone/>
            </a:pPr>
            <a:r>
              <a:rPr lang="pt-BR" sz="1400" dirty="0"/>
              <a:t>    10   2450 </a:t>
            </a:r>
          </a:p>
          <a:p>
            <a:pPr>
              <a:buFontTx/>
              <a:buNone/>
            </a:pPr>
            <a:r>
              <a:rPr lang="pt-BR" sz="1400" dirty="0"/>
              <a:t>    20   3000 </a:t>
            </a:r>
          </a:p>
          <a:p>
            <a:pPr>
              <a:buFontTx/>
              <a:buNone/>
            </a:pPr>
            <a:r>
              <a:rPr lang="pt-BR" sz="1400" dirty="0"/>
              <a:t>    20   1100 </a:t>
            </a:r>
          </a:p>
          <a:p>
            <a:pPr>
              <a:buFontTx/>
              <a:buNone/>
            </a:pPr>
            <a:r>
              <a:rPr lang="pt-BR" sz="1400" dirty="0"/>
              <a:t>    20   3000 </a:t>
            </a:r>
          </a:p>
          <a:p>
            <a:pPr>
              <a:buFontTx/>
              <a:buNone/>
            </a:pPr>
            <a:r>
              <a:rPr lang="pt-BR" sz="1400" dirty="0"/>
              <a:t>    20   2975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rgbClr val="FF0000"/>
                </a:solidFill>
              </a:rPr>
              <a:t>    20   800 </a:t>
            </a:r>
          </a:p>
          <a:p>
            <a:pPr>
              <a:buFontTx/>
              <a:buNone/>
            </a:pPr>
            <a:r>
              <a:rPr lang="pt-BR" sz="1400" dirty="0">
                <a:solidFill>
                  <a:srgbClr val="FF0000"/>
                </a:solidFill>
              </a:rPr>
              <a:t>    30   950 </a:t>
            </a:r>
          </a:p>
          <a:p>
            <a:pPr>
              <a:buFontTx/>
              <a:buNone/>
            </a:pPr>
            <a:r>
              <a:rPr lang="pt-BR" sz="1400" dirty="0"/>
              <a:t>    30   1500 </a:t>
            </a:r>
          </a:p>
          <a:p>
            <a:pPr>
              <a:buFontTx/>
              <a:buNone/>
            </a:pPr>
            <a:r>
              <a:rPr lang="pt-BR" sz="1400" dirty="0"/>
              <a:t>    30   2850 </a:t>
            </a:r>
          </a:p>
          <a:p>
            <a:pPr>
              <a:buFontTx/>
              <a:buNone/>
            </a:pPr>
            <a:r>
              <a:rPr lang="pt-BR" sz="1400" dirty="0"/>
              <a:t>    30   1250 </a:t>
            </a:r>
          </a:p>
          <a:p>
            <a:pPr>
              <a:buFontTx/>
              <a:buNone/>
            </a:pPr>
            <a:r>
              <a:rPr lang="pt-BR" sz="1400" dirty="0"/>
              <a:t>    30   1250 </a:t>
            </a:r>
          </a:p>
          <a:p>
            <a:pPr>
              <a:buFontTx/>
              <a:buNone/>
            </a:pPr>
            <a:r>
              <a:rPr lang="pt-BR" sz="1400" dirty="0"/>
              <a:t>    30   1600 </a:t>
            </a:r>
            <a:endParaRPr lang="en-GB" sz="14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 rot="21600000">
            <a:off x="1857375" y="-523875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 rot="21600000">
            <a:off x="1857375" y="30163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 rot="21600000">
            <a:off x="1857375" y="309563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 rot="21600000">
            <a:off x="2124075" y="1436688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6877050" y="2565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7092950" y="1628775"/>
            <a:ext cx="1366838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pt-BR" sz="1400" dirty="0" err="1"/>
              <a:t>deptno</a:t>
            </a:r>
            <a:r>
              <a:rPr lang="pt-BR" sz="1400" dirty="0"/>
              <a:t>     #e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------        -----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FF0000"/>
                </a:solidFill>
              </a:rPr>
              <a:t>    10        3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20        4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30        5 </a:t>
            </a:r>
            <a:endParaRPr lang="en-GB" sz="1400" dirty="0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4643438" y="1412875"/>
            <a:ext cx="0" cy="489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5795963" y="1412875"/>
            <a:ext cx="0" cy="489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5867400" y="1628775"/>
            <a:ext cx="1152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pt-BR" sz="1400" dirty="0" err="1"/>
              <a:t>deptno</a:t>
            </a:r>
            <a:r>
              <a:rPr lang="pt-BR" sz="1400" dirty="0"/>
              <a:t> sal 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------   ----  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</a:t>
            </a:r>
            <a:r>
              <a:rPr lang="pt-BR" sz="1400" dirty="0">
                <a:solidFill>
                  <a:schemeClr val="hlink"/>
                </a:solidFill>
              </a:rPr>
              <a:t>10 1300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chemeClr val="hlink"/>
                </a:solidFill>
              </a:rPr>
              <a:t>    10 5000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chemeClr val="hlink"/>
                </a:solidFill>
              </a:rPr>
              <a:t>    10 2450</a:t>
            </a:r>
            <a:r>
              <a:rPr lang="pt-BR" sz="1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660066"/>
                </a:solidFill>
              </a:rPr>
              <a:t>    20 3000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660066"/>
                </a:solidFill>
              </a:rPr>
              <a:t>    20 1100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660066"/>
                </a:solidFill>
              </a:rPr>
              <a:t>    20 3000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660066"/>
                </a:solidFill>
              </a:rPr>
              <a:t>    20 2975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chemeClr val="accent1"/>
                </a:solidFill>
              </a:rPr>
              <a:t>    </a:t>
            </a:r>
            <a:r>
              <a:rPr lang="pt-BR" sz="1400" dirty="0">
                <a:solidFill>
                  <a:srgbClr val="008000"/>
                </a:solidFill>
              </a:rPr>
              <a:t>30 1500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008000"/>
                </a:solidFill>
              </a:rPr>
              <a:t>    30 2850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008000"/>
                </a:solidFill>
              </a:rPr>
              <a:t>    30 1250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008000"/>
                </a:solidFill>
              </a:rPr>
              <a:t>    30 1250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008000"/>
                </a:solidFill>
              </a:rPr>
              <a:t>    30 1600 </a:t>
            </a:r>
            <a:endParaRPr lang="en-GB" sz="1400" dirty="0">
              <a:solidFill>
                <a:srgbClr val="008000"/>
              </a:solidFill>
            </a:endParaRP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7164388" y="4221163"/>
            <a:ext cx="1366837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pt-BR" sz="1400" dirty="0" err="1"/>
              <a:t>deptno</a:t>
            </a:r>
            <a:r>
              <a:rPr lang="pt-BR" sz="1400" dirty="0"/>
              <a:t>     #e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------        -----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20        4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    30        5 </a:t>
            </a:r>
            <a:endParaRPr lang="en-GB" sz="1400" dirty="0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7740650" y="33575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73" grpId="0" animBg="1"/>
      <p:bldP spid="88074" grpId="0"/>
      <p:bldP spid="88077" grpId="0"/>
      <p:bldP spid="88078" grpId="0"/>
      <p:bldP spid="8807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48600" cy="1066800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/>
                <a:cs typeface="Courier New"/>
              </a:rPr>
              <a:t>GROUP </a:t>
            </a:r>
            <a:r>
              <a:rPr lang="en-US" dirty="0" err="1">
                <a:latin typeface="Courier New"/>
                <a:cs typeface="Courier New"/>
              </a:rPr>
              <a:t>BY</a:t>
            </a:r>
            <a:r>
              <a:rPr lang="en-US" dirty="0" err="1"/>
              <a:t>s</a:t>
            </a:r>
            <a:endParaRPr lang="en-GB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14412"/>
            <a:ext cx="5184775" cy="3024188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2400" dirty="0"/>
              <a:t>Example: </a:t>
            </a:r>
            <a:r>
              <a:rPr lang="en-US" sz="2000" dirty="0"/>
              <a:t>For each department, find the number of employees for each different job title.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GB" sz="2000" dirty="0"/>
              <a:t> </a:t>
            </a:r>
            <a:r>
              <a:rPr lang="en-GB" sz="2000" dirty="0">
                <a:latin typeface="Courier New"/>
                <a:cs typeface="Courier New"/>
              </a:rPr>
              <a:t>SELECT </a:t>
            </a:r>
            <a:r>
              <a:rPr lang="en-GB" sz="2000" dirty="0" err="1">
                <a:latin typeface="Courier New"/>
                <a:cs typeface="Courier New"/>
              </a:rPr>
              <a:t>Deptno</a:t>
            </a:r>
            <a:r>
              <a:rPr lang="en-GB" sz="2000" dirty="0">
                <a:latin typeface="Courier New"/>
                <a:cs typeface="Courier New"/>
              </a:rPr>
              <a:t>, Job, 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     Count (</a:t>
            </a:r>
            <a:r>
              <a:rPr lang="en-GB" sz="2000" dirty="0" err="1">
                <a:latin typeface="Courier New"/>
                <a:cs typeface="Courier New"/>
              </a:rPr>
              <a:t>Empno</a:t>
            </a:r>
            <a:r>
              <a:rPr lang="en-GB" sz="2000" dirty="0">
                <a:latin typeface="Courier New"/>
                <a:cs typeface="Courier New"/>
              </a:rPr>
              <a:t>) "#</a:t>
            </a:r>
            <a:r>
              <a:rPr lang="en-GB" sz="2000" dirty="0" err="1">
                <a:latin typeface="Courier New"/>
                <a:cs typeface="Courier New"/>
              </a:rPr>
              <a:t>e</a:t>
            </a:r>
            <a:r>
              <a:rPr lang="en-GB" sz="2000" dirty="0">
                <a:latin typeface="Courier New"/>
                <a:cs typeface="Courier New"/>
              </a:rPr>
              <a:t>"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FROM </a:t>
            </a:r>
            <a:r>
              <a:rPr lang="en-GB" sz="2000" dirty="0" err="1">
                <a:latin typeface="Courier New"/>
                <a:cs typeface="Courier New"/>
              </a:rPr>
              <a:t>Emp</a:t>
            </a:r>
            <a:endParaRPr lang="en-GB" sz="2000" dirty="0"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GB" sz="2000" dirty="0">
                <a:latin typeface="Courier New"/>
                <a:cs typeface="Courier New"/>
              </a:rPr>
              <a:t>GROUP BY </a:t>
            </a:r>
            <a:r>
              <a:rPr lang="en-GB" sz="2000" dirty="0" err="1">
                <a:latin typeface="Courier New"/>
                <a:cs typeface="Courier New"/>
              </a:rPr>
              <a:t>Deptno</a:t>
            </a:r>
            <a:r>
              <a:rPr lang="en-GB" sz="2000" dirty="0">
                <a:latin typeface="Courier New"/>
                <a:cs typeface="Courier New"/>
              </a:rPr>
              <a:t>, Job;</a:t>
            </a:r>
          </a:p>
          <a:p>
            <a:pPr>
              <a:spcBef>
                <a:spcPts val="0"/>
              </a:spcBef>
            </a:pPr>
            <a:endParaRPr lang="en-GB" sz="20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 rot="21600000">
            <a:off x="1857375" y="-523875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 rot="21600000">
            <a:off x="1857375" y="30163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 rot="21600000">
            <a:off x="1857375" y="309563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 rot="21600000">
            <a:off x="2124075" y="1436688"/>
            <a:ext cx="76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GB" sz="1000">
                <a:solidFill>
                  <a:srgbClr val="000000"/>
                </a:solidFill>
                <a:latin typeface="Courier" charset="0"/>
              </a:rPr>
              <a:t> </a:t>
            </a:r>
            <a:endParaRPr lang="en-GB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5334000" y="1066800"/>
            <a:ext cx="30163" cy="463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5508625" y="1095375"/>
            <a:ext cx="30257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1400" dirty="0" err="1"/>
              <a:t>Deptno</a:t>
            </a:r>
            <a:r>
              <a:rPr lang="en-GB" sz="1400" dirty="0"/>
              <a:t> Job             </a:t>
            </a:r>
            <a:r>
              <a:rPr lang="en-GB" sz="1400" dirty="0" err="1"/>
              <a:t>Empno</a:t>
            </a:r>
            <a:r>
              <a:rPr lang="en-GB" sz="1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/>
              <a:t>--------- --------------   ---------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/>
              <a:t>    </a:t>
            </a:r>
            <a:r>
              <a:rPr lang="en-GB" sz="1400" dirty="0">
                <a:solidFill>
                  <a:srgbClr val="660066"/>
                </a:solidFill>
              </a:rPr>
              <a:t>10   CLERK          7934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008000"/>
                </a:solidFill>
              </a:rPr>
              <a:t>    10   MANAGER    7782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FF0000"/>
                </a:solidFill>
              </a:rPr>
              <a:t>    10   PRESIDENT  7839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/>
              <a:t>    </a:t>
            </a:r>
            <a:r>
              <a:rPr lang="en-GB" sz="1400" dirty="0">
                <a:solidFill>
                  <a:schemeClr val="hlink"/>
                </a:solidFill>
              </a:rPr>
              <a:t>20   ANALYST      7902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chemeClr val="hlink"/>
                </a:solidFill>
              </a:rPr>
              <a:t>    20   ANALYST      7788</a:t>
            </a:r>
            <a:r>
              <a:rPr lang="en-GB" sz="1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660066"/>
                </a:solidFill>
              </a:rPr>
              <a:t>    20   CLERK          7876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660066"/>
                </a:solidFill>
              </a:rPr>
              <a:t>    20   CLERK          7369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008000"/>
                </a:solidFill>
              </a:rPr>
              <a:t>    20   MANAGER    7566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/>
              <a:t>    </a:t>
            </a:r>
            <a:r>
              <a:rPr lang="en-GB" sz="1400" dirty="0">
                <a:solidFill>
                  <a:srgbClr val="660066"/>
                </a:solidFill>
              </a:rPr>
              <a:t>30   CLERK          7900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008000"/>
                </a:solidFill>
              </a:rPr>
              <a:t>    30   MANAGER    7698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3366FF"/>
                </a:solidFill>
              </a:rPr>
              <a:t>    30   SALESMAN   7844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3366FF"/>
                </a:solidFill>
              </a:rPr>
              <a:t>    30   SALESMAN   7654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3366FF"/>
                </a:solidFill>
              </a:rPr>
              <a:t>    30   SALESMAN   7521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3366FF"/>
                </a:solidFill>
              </a:rPr>
              <a:t>    30   SALESMAN   7499 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-38100" y="609600"/>
            <a:ext cx="929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selection grouping can be made on multiple columns.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774825" y="3352800"/>
            <a:ext cx="30257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1400" dirty="0" err="1"/>
              <a:t>Deptno</a:t>
            </a:r>
            <a:r>
              <a:rPr lang="en-GB" sz="1400" dirty="0"/>
              <a:t>  Job               #</a:t>
            </a:r>
            <a:r>
              <a:rPr lang="en-GB" sz="1400" dirty="0" err="1"/>
              <a:t>e</a:t>
            </a:r>
            <a:r>
              <a:rPr lang="en-GB" sz="1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/>
              <a:t>---------- ---------         -----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660066"/>
                </a:solidFill>
              </a:rPr>
              <a:t>    10     CLERK          1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008000"/>
                </a:solidFill>
              </a:rPr>
              <a:t>    10     MANAGER    1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FF0000"/>
                </a:solidFill>
              </a:rPr>
              <a:t>    10     PRESIDENT  1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/>
              <a:t>    </a:t>
            </a:r>
            <a:r>
              <a:rPr lang="en-GB" sz="1400" dirty="0">
                <a:solidFill>
                  <a:schemeClr val="hlink"/>
                </a:solidFill>
              </a:rPr>
              <a:t>20     ANALYST      2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660066"/>
                </a:solidFill>
              </a:rPr>
              <a:t>    20     CLERK          2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008000"/>
                </a:solidFill>
              </a:rPr>
              <a:t>    20     MANAGER    1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660066"/>
                </a:solidFill>
              </a:rPr>
              <a:t>    30     CLERK          1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008000"/>
                </a:solidFill>
              </a:rPr>
              <a:t>    30     MANAGER    1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rgbClr val="3366FF"/>
                </a:solidFill>
              </a:rPr>
              <a:t>    30     SALESMAN   4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dirty="0">
                <a:solidFill>
                  <a:schemeClr val="folHlink"/>
                </a:solidFill>
              </a:rPr>
              <a:t>    </a:t>
            </a:r>
            <a:endParaRPr lang="en-GB" sz="1400" dirty="0">
              <a:solidFill>
                <a:schemeClr val="hlink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 flipV="1">
            <a:off x="3962400" y="4191000"/>
            <a:ext cx="16764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5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10668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876300"/>
            <a:ext cx="7848600" cy="5257800"/>
          </a:xfrm>
        </p:spPr>
        <p:txBody>
          <a:bodyPr/>
          <a:lstStyle/>
          <a:p>
            <a:pPr>
              <a:spcBef>
                <a:spcPts val="72"/>
              </a:spcBef>
            </a:pPr>
            <a:r>
              <a:rPr lang="en-US" dirty="0">
                <a:latin typeface="Courier New"/>
                <a:cs typeface="Courier New"/>
              </a:rPr>
              <a:t>CREATE</a:t>
            </a:r>
            <a:r>
              <a:rPr lang="en-US" dirty="0"/>
              <a:t>/</a:t>
            </a:r>
            <a:r>
              <a:rPr lang="en-US" dirty="0">
                <a:latin typeface="Courier New"/>
                <a:cs typeface="Courier New"/>
              </a:rPr>
              <a:t>DROP</a:t>
            </a:r>
            <a:r>
              <a:rPr lang="en-US" dirty="0"/>
              <a:t>/</a:t>
            </a:r>
            <a:r>
              <a:rPr lang="en-US" dirty="0">
                <a:latin typeface="Courier New"/>
                <a:cs typeface="Courier New"/>
              </a:rPr>
              <a:t>ALTER TABLE</a:t>
            </a:r>
            <a:r>
              <a:rPr lang="en-US" dirty="0"/>
              <a:t>.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urier New"/>
                <a:cs typeface="Courier New"/>
              </a:rPr>
              <a:t>INSERT</a:t>
            </a:r>
            <a:r>
              <a:rPr lang="en-US" dirty="0"/>
              <a:t>/</a:t>
            </a:r>
            <a:r>
              <a:rPr lang="en-US" dirty="0">
                <a:latin typeface="Courier New"/>
                <a:cs typeface="Courier New"/>
              </a:rPr>
              <a:t>DELETE</a:t>
            </a:r>
            <a:r>
              <a:rPr lang="en-US" dirty="0"/>
              <a:t>/</a:t>
            </a:r>
            <a:r>
              <a:rPr lang="en-US" dirty="0">
                <a:latin typeface="Courier New"/>
                <a:cs typeface="Courier New"/>
              </a:rPr>
              <a:t>UPDATE</a:t>
            </a:r>
            <a:r>
              <a:rPr lang="en-US" dirty="0"/>
              <a:t>.</a:t>
            </a:r>
          </a:p>
          <a:p>
            <a:pPr>
              <a:spcBef>
                <a:spcPts val="72"/>
              </a:spcBef>
            </a:pPr>
            <a:r>
              <a:rPr lang="en-US" dirty="0">
                <a:latin typeface="Courier New"/>
                <a:cs typeface="Courier New"/>
              </a:rPr>
              <a:t>SELECT</a:t>
            </a:r>
            <a:r>
              <a:rPr lang="en-US" dirty="0"/>
              <a:t>.</a:t>
            </a:r>
          </a:p>
          <a:p>
            <a:pPr lvl="1">
              <a:spcBef>
                <a:spcPts val="72"/>
              </a:spcBef>
            </a:pPr>
            <a:r>
              <a:rPr lang="en-US" dirty="0">
                <a:latin typeface="Courier New"/>
                <a:cs typeface="Courier New"/>
              </a:rPr>
              <a:t>WHERE</a:t>
            </a:r>
            <a:r>
              <a:rPr lang="en-US" dirty="0"/>
              <a:t>.</a:t>
            </a:r>
          </a:p>
          <a:p>
            <a:pPr lvl="1">
              <a:spcBef>
                <a:spcPts val="72"/>
              </a:spcBef>
            </a:pPr>
            <a:r>
              <a:rPr lang="en-US" dirty="0">
                <a:latin typeface="Courier New"/>
                <a:cs typeface="Courier New"/>
              </a:rPr>
              <a:t>MAX</a:t>
            </a:r>
            <a:r>
              <a:rPr lang="en-US" dirty="0"/>
              <a:t>/</a:t>
            </a:r>
            <a:r>
              <a:rPr lang="en-US" dirty="0">
                <a:latin typeface="Courier New"/>
                <a:cs typeface="Courier New"/>
              </a:rPr>
              <a:t>MIN</a:t>
            </a:r>
            <a:r>
              <a:rPr lang="en-US" dirty="0"/>
              <a:t>/</a:t>
            </a:r>
            <a:r>
              <a:rPr lang="en-US" dirty="0">
                <a:latin typeface="Courier New"/>
                <a:cs typeface="Courier New"/>
              </a:rPr>
              <a:t>AVG</a:t>
            </a:r>
            <a:r>
              <a:rPr lang="en-US" dirty="0"/>
              <a:t>/</a:t>
            </a:r>
            <a:r>
              <a:rPr lang="en-US" dirty="0">
                <a:latin typeface="Courier New"/>
                <a:cs typeface="Courier New"/>
              </a:rPr>
              <a:t>SUM</a:t>
            </a:r>
            <a:r>
              <a:rPr lang="en-US" dirty="0"/>
              <a:t>/</a:t>
            </a:r>
            <a:r>
              <a:rPr lang="en-US" dirty="0">
                <a:latin typeface="Courier New"/>
                <a:cs typeface="Courier New"/>
              </a:rPr>
              <a:t>COUNT</a:t>
            </a:r>
            <a:r>
              <a:rPr lang="en-US" dirty="0"/>
              <a:t>.</a:t>
            </a:r>
          </a:p>
          <a:p>
            <a:pPr lvl="1">
              <a:spcBef>
                <a:spcPts val="72"/>
              </a:spcBef>
            </a:pPr>
            <a:r>
              <a:rPr lang="en-US" dirty="0">
                <a:latin typeface="Courier New"/>
                <a:cs typeface="Courier New"/>
              </a:rPr>
              <a:t>GROUP BY</a:t>
            </a:r>
            <a:r>
              <a:rPr lang="en-US" dirty="0"/>
              <a:t>/</a:t>
            </a:r>
            <a:r>
              <a:rPr lang="en-US" dirty="0">
                <a:latin typeface="Courier New"/>
                <a:cs typeface="Courier New"/>
              </a:rPr>
              <a:t>HAVING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languages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/>
              <a:t>DBMS needs </a:t>
            </a:r>
          </a:p>
          <a:p>
            <a:pPr>
              <a:buFontTx/>
              <a:buNone/>
            </a:pPr>
            <a:endParaRPr lang="en-GB"/>
          </a:p>
          <a:p>
            <a:r>
              <a:rPr lang="en-GB"/>
              <a:t>Data Definition Language (DDL)</a:t>
            </a:r>
          </a:p>
          <a:p>
            <a:pPr lvl="1"/>
            <a:r>
              <a:rPr lang="en-GB"/>
              <a:t>Data table definition (Relational Schemas) </a:t>
            </a:r>
          </a:p>
          <a:p>
            <a:r>
              <a:rPr lang="en-GB"/>
              <a:t>Data Manipulation Language (DML)</a:t>
            </a:r>
          </a:p>
          <a:p>
            <a:pPr lvl="1"/>
            <a:r>
              <a:rPr lang="en-GB"/>
              <a:t>Relation operations</a:t>
            </a:r>
          </a:p>
          <a:p>
            <a:pPr>
              <a:buFontTx/>
              <a:buNone/>
            </a:pP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848600" cy="1066800"/>
          </a:xfrm>
        </p:spPr>
        <p:txBody>
          <a:bodyPr/>
          <a:lstStyle/>
          <a:p>
            <a:r>
              <a:rPr lang="en-GB" dirty="0"/>
              <a:t>Database languages (2)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7848600" cy="4953000"/>
          </a:xfrm>
        </p:spPr>
        <p:txBody>
          <a:bodyPr/>
          <a:lstStyle/>
          <a:p>
            <a:r>
              <a:rPr lang="en-GB" dirty="0"/>
              <a:t>Many other languages for databases. </a:t>
            </a:r>
          </a:p>
          <a:p>
            <a:pPr lvl="1">
              <a:spcBef>
                <a:spcPts val="0"/>
              </a:spcBef>
            </a:pPr>
            <a:r>
              <a:rPr lang="en-GB" dirty="0"/>
              <a:t>4D Query Language (4D QL)</a:t>
            </a:r>
          </a:p>
          <a:p>
            <a:pPr lvl="1">
              <a:spcBef>
                <a:spcPts val="0"/>
              </a:spcBef>
            </a:pPr>
            <a:r>
              <a:rPr lang="en-GB" dirty="0"/>
              <a:t>IBM Business System 12 (IBM BS12)</a:t>
            </a:r>
          </a:p>
          <a:p>
            <a:pPr lvl="1">
              <a:spcBef>
                <a:spcPts val="0"/>
              </a:spcBef>
            </a:pPr>
            <a:r>
              <a:rPr lang="en-GB" dirty="0"/>
              <a:t>Tutorial D</a:t>
            </a:r>
          </a:p>
          <a:p>
            <a:pPr lvl="1">
              <a:spcBef>
                <a:spcPts val="0"/>
              </a:spcBef>
            </a:pPr>
            <a:r>
              <a:rPr lang="en-GB" dirty="0"/>
              <a:t>Hibernate Query Language (HQL)</a:t>
            </a:r>
          </a:p>
          <a:p>
            <a:pPr lvl="1">
              <a:spcBef>
                <a:spcPts val="0"/>
              </a:spcBef>
            </a:pPr>
            <a:r>
              <a:rPr lang="en-GB" dirty="0"/>
              <a:t>EJB-QL </a:t>
            </a:r>
          </a:p>
          <a:p>
            <a:pPr lvl="1">
              <a:spcBef>
                <a:spcPts val="0"/>
              </a:spcBef>
            </a:pPr>
            <a:r>
              <a:rPr lang="en-GB" dirty="0" err="1"/>
              <a:t>Quel</a:t>
            </a: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Object Query Language</a:t>
            </a:r>
          </a:p>
          <a:p>
            <a:pPr lvl="1">
              <a:spcBef>
                <a:spcPts val="0"/>
              </a:spcBef>
            </a:pPr>
            <a:r>
              <a:rPr lang="en-GB" dirty="0" err="1"/>
              <a:t>Datalog</a:t>
            </a:r>
            <a:endParaRPr lang="en-GB" dirty="0"/>
          </a:p>
          <a:p>
            <a:pPr lvl="1">
              <a:spcBef>
                <a:spcPts val="0"/>
              </a:spcBef>
            </a:pPr>
            <a:r>
              <a:rPr lang="en-GB" dirty="0"/>
              <a:t>.QL - object-oriented </a:t>
            </a:r>
            <a:r>
              <a:rPr lang="en-GB" dirty="0" err="1"/>
              <a:t>Datalog</a:t>
            </a:r>
            <a:endParaRPr lang="en-GB" dirty="0"/>
          </a:p>
          <a:p>
            <a:pPr lvl="1">
              <a:spcBef>
                <a:spcPts val="0"/>
              </a:spcBef>
            </a:pPr>
            <a:r>
              <a:rPr lang="en-GB" dirty="0"/>
              <a:t>LINQ</a:t>
            </a:r>
          </a:p>
          <a:p>
            <a:pPr lvl="1">
              <a:spcBef>
                <a:spcPts val="0"/>
              </a:spcBef>
            </a:pPr>
            <a:r>
              <a:rPr lang="en-GB" dirty="0" err="1"/>
              <a:t>InfinityDB</a:t>
            </a:r>
            <a:endParaRPr lang="en-GB" dirty="0"/>
          </a:p>
          <a:p>
            <a:pPr lvl="1">
              <a:spcBef>
                <a:spcPts val="0"/>
              </a:spcBef>
            </a:pPr>
            <a:r>
              <a:rPr lang="en-GB" dirty="0"/>
              <a:t>FSQL</a:t>
            </a:r>
          </a:p>
          <a:p>
            <a:pPr lvl="1">
              <a:spcBef>
                <a:spcPts val="0"/>
              </a:spcBef>
            </a:pPr>
            <a:r>
              <a:rPr lang="en-GB" dirty="0"/>
              <a:t>etc.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848600" cy="1066800"/>
          </a:xfrm>
        </p:spPr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b="1" dirty="0"/>
              <a:t>S</a:t>
            </a:r>
            <a:r>
              <a:rPr lang="en-US" sz="2400" dirty="0"/>
              <a:t>tructured </a:t>
            </a:r>
            <a:r>
              <a:rPr lang="en-US" sz="2400" b="1" dirty="0"/>
              <a:t>Q</a:t>
            </a:r>
            <a:r>
              <a:rPr lang="en-US" sz="2400" dirty="0"/>
              <a:t>uery </a:t>
            </a:r>
            <a:r>
              <a:rPr lang="en-US" sz="2400" b="1" dirty="0"/>
              <a:t>L</a:t>
            </a:r>
            <a:r>
              <a:rPr lang="en-US" sz="2400" dirty="0"/>
              <a:t>anguage.</a:t>
            </a:r>
          </a:p>
          <a:p>
            <a:r>
              <a:rPr lang="en-US" sz="2400" dirty="0"/>
              <a:t>SQL is a language for relational databases. </a:t>
            </a:r>
          </a:p>
          <a:p>
            <a:r>
              <a:rPr lang="en-US" sz="2400" dirty="0"/>
              <a:t>SQL is both an ANSI and an ISO standard.</a:t>
            </a:r>
          </a:p>
          <a:p>
            <a:r>
              <a:rPr lang="en-US" sz="2400" dirty="0"/>
              <a:t>The first version of SQL was developed at IBM by Chamberlin and Boyce in the early 1970s. </a:t>
            </a:r>
          </a:p>
          <a:p>
            <a:r>
              <a:rPr lang="en-US" sz="2400" dirty="0"/>
              <a:t>The SQL standard has gone through a number of revisions and support for more recent additions change from DBMS to DBMS</a:t>
            </a:r>
          </a:p>
          <a:p>
            <a:pPr lvl="1"/>
            <a:r>
              <a:rPr lang="en-US" sz="2000" dirty="0"/>
              <a:t>Most of the core of SQL that we are doing in this module is supported my most </a:t>
            </a:r>
            <a:r>
              <a:rPr lang="en-US" sz="2000" dirty="0" err="1"/>
              <a:t>DBMSs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066800"/>
          </a:xfrm>
        </p:spPr>
        <p:txBody>
          <a:bodyPr/>
          <a:lstStyle/>
          <a:p>
            <a:r>
              <a:rPr lang="en-GB" dirty="0"/>
              <a:t>SQL (2)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343400"/>
          </a:xfrm>
        </p:spPr>
        <p:txBody>
          <a:bodyPr/>
          <a:lstStyle/>
          <a:p>
            <a:r>
              <a:rPr lang="en-GB" sz="2400" dirty="0"/>
              <a:t>Although SQL is a standard, many database products support SQL with proprietary extensions to the standard language. </a:t>
            </a:r>
          </a:p>
          <a:p>
            <a:r>
              <a:rPr lang="en-GB" sz="2400" dirty="0"/>
              <a:t>SQL is a set-based, declarative query language, not an imperative language such as C or BASIC. However, there are extensions to Standard SQL which add procedural programming language functionality, such as control-of-flow constructs</a:t>
            </a:r>
          </a:p>
          <a:p>
            <a:pPr lvl="1"/>
            <a:r>
              <a:rPr lang="en-GB" sz="2000" dirty="0"/>
              <a:t>e.g. PL/SQL for Oracle.</a:t>
            </a:r>
          </a:p>
          <a:p>
            <a:pPr>
              <a:buNone/>
            </a:pPr>
            <a:endParaRPr lang="en-GB" sz="2400" dirty="0"/>
          </a:p>
          <a:p>
            <a:pPr>
              <a:buFontTx/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848600" cy="1066800"/>
          </a:xfrm>
        </p:spPr>
        <p:txBody>
          <a:bodyPr/>
          <a:lstStyle/>
          <a:p>
            <a:r>
              <a:rPr lang="en-GB" dirty="0"/>
              <a:t>Data Definition Language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7924800" cy="5181600"/>
          </a:xfrm>
        </p:spPr>
        <p:txBody>
          <a:bodyPr/>
          <a:lstStyle/>
          <a:p>
            <a:r>
              <a:rPr lang="en-GB" b="0" dirty="0"/>
              <a:t>DDL allows the user to define new objects and associated elements.</a:t>
            </a:r>
          </a:p>
          <a:p>
            <a:r>
              <a:rPr lang="en-GB" b="0" dirty="0"/>
              <a:t>The most basic items of DDL are the </a:t>
            </a:r>
            <a:r>
              <a:rPr lang="en-GB" b="1" dirty="0">
                <a:latin typeface="Courier New"/>
                <a:cs typeface="Courier New"/>
              </a:rPr>
              <a:t>CREATE</a:t>
            </a:r>
            <a:r>
              <a:rPr lang="en-GB" b="0" dirty="0"/>
              <a:t>, </a:t>
            </a:r>
            <a:r>
              <a:rPr lang="en-GB" b="1" dirty="0">
                <a:latin typeface="Courier New"/>
                <a:cs typeface="Courier New"/>
              </a:rPr>
              <a:t>ALTER</a:t>
            </a:r>
            <a:r>
              <a:rPr lang="en-GB" b="0" dirty="0"/>
              <a:t> and </a:t>
            </a:r>
            <a:r>
              <a:rPr lang="en-GB" b="1" dirty="0">
                <a:latin typeface="Courier New"/>
                <a:cs typeface="Courier New"/>
              </a:rPr>
              <a:t>DROP</a:t>
            </a:r>
            <a:r>
              <a:rPr lang="en-GB" b="0" dirty="0"/>
              <a:t> statements.</a:t>
            </a:r>
          </a:p>
          <a:p>
            <a:r>
              <a:rPr lang="en-GB" b="1" dirty="0">
                <a:latin typeface="Courier New"/>
                <a:cs typeface="Courier New"/>
              </a:rPr>
              <a:t>CREATE</a:t>
            </a:r>
            <a:r>
              <a:rPr lang="en-GB" b="0" dirty="0"/>
              <a:t> causes an object (e.g., a table, view, index, etc.) to be created within the database. </a:t>
            </a:r>
          </a:p>
          <a:p>
            <a:r>
              <a:rPr lang="en-GB" b="1" dirty="0">
                <a:latin typeface="Courier New"/>
                <a:cs typeface="Courier New"/>
              </a:rPr>
              <a:t>DROP</a:t>
            </a:r>
            <a:r>
              <a:rPr lang="en-GB" b="0" dirty="0"/>
              <a:t> causes an existing object within the database to be deleted (usually irretrievably). </a:t>
            </a:r>
          </a:p>
          <a:p>
            <a:r>
              <a:rPr lang="en-GB" b="1">
                <a:latin typeface="Courier New"/>
                <a:cs typeface="Courier New"/>
              </a:rPr>
              <a:t>ALTER</a:t>
            </a:r>
            <a:r>
              <a:rPr lang="en-GB" b="0"/>
              <a:t> permits </a:t>
            </a:r>
            <a:r>
              <a:rPr lang="en-GB" b="0" dirty="0"/>
              <a:t>the user to modify an existing object in various ways</a:t>
            </a:r>
            <a:endParaRPr lang="en-GB" dirty="0"/>
          </a:p>
          <a:p>
            <a:pPr lvl="1"/>
            <a:r>
              <a:rPr lang="en-GB" dirty="0"/>
              <a:t>e</a:t>
            </a:r>
            <a:r>
              <a:rPr lang="en-GB" b="0" dirty="0"/>
              <a:t>.g., adding a column to an existing table.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848600" cy="1066800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>
                <a:latin typeface="Courier New"/>
                <a:cs typeface="Courier New"/>
              </a:rPr>
              <a:t>CREATE TABLE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534400" cy="5410200"/>
          </a:xfrm>
        </p:spPr>
        <p:txBody>
          <a:bodyPr/>
          <a:lstStyle/>
          <a:p>
            <a:r>
              <a:rPr lang="en-GB" dirty="0"/>
              <a:t>New tables are created with the </a:t>
            </a:r>
            <a:r>
              <a:rPr lang="en-GB" b="1" dirty="0">
                <a:latin typeface="Courier New"/>
                <a:cs typeface="Courier New"/>
              </a:rPr>
              <a:t>CREATE TABLE </a:t>
            </a:r>
            <a:r>
              <a:rPr lang="en-GB" dirty="0"/>
              <a:t>command.</a:t>
            </a:r>
          </a:p>
          <a:p>
            <a:r>
              <a:rPr lang="en-GB" dirty="0"/>
              <a:t>Creates an empty table and defines its structure.</a:t>
            </a:r>
          </a:p>
          <a:p>
            <a:r>
              <a:rPr lang="en-GB" dirty="0"/>
              <a:t>The general syntax is: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sz="2400" b="1" dirty="0">
                <a:latin typeface="Courier New"/>
                <a:cs typeface="Courier New"/>
              </a:rPr>
              <a:t>CREATE TABLE</a:t>
            </a:r>
            <a:r>
              <a:rPr lang="en-GB" sz="2400" dirty="0"/>
              <a:t> table-name (column-details); </a:t>
            </a:r>
            <a:endParaRPr lang="en-GB" dirty="0"/>
          </a:p>
          <a:p>
            <a:pPr lvl="1"/>
            <a:r>
              <a:rPr lang="en-GB" dirty="0"/>
              <a:t>column-details: list of column names with column types.</a:t>
            </a:r>
          </a:p>
          <a:p>
            <a:r>
              <a:rPr lang="en-GB" dirty="0"/>
              <a:t>e.g.</a:t>
            </a:r>
          </a:p>
          <a:p>
            <a:pPr marL="1062000">
              <a:spcBef>
                <a:spcPts val="0"/>
              </a:spcBef>
              <a:buNone/>
            </a:pPr>
            <a:r>
              <a:rPr lang="en-GB" dirty="0"/>
              <a:t>  </a:t>
            </a:r>
            <a:r>
              <a:rPr lang="en-GB" sz="2000" dirty="0">
                <a:latin typeface="Courier New"/>
                <a:cs typeface="Courier New"/>
              </a:rPr>
              <a:t>CREATE TABLE Person (</a:t>
            </a:r>
          </a:p>
          <a:p>
            <a:pPr marL="1062000">
              <a:spcBef>
                <a:spcPts val="0"/>
              </a:spcBef>
              <a:buNone/>
            </a:pPr>
            <a:r>
              <a:rPr lang="en-GB" sz="2000" dirty="0">
                <a:latin typeface="Courier New"/>
                <a:cs typeface="Courier New"/>
              </a:rPr>
              <a:t>		</a:t>
            </a:r>
            <a:r>
              <a:rPr lang="en-GB" sz="2000" dirty="0" err="1">
                <a:latin typeface="Courier New"/>
                <a:cs typeface="Courier New"/>
              </a:rPr>
              <a:t>ID_Num</a:t>
            </a:r>
            <a:r>
              <a:rPr lang="en-GB" sz="2000" dirty="0">
                <a:latin typeface="Courier New"/>
                <a:cs typeface="Courier New"/>
              </a:rPr>
              <a:t>  INTEGER,</a:t>
            </a:r>
          </a:p>
          <a:p>
            <a:pPr marL="1062000">
              <a:spcBef>
                <a:spcPts val="0"/>
              </a:spcBef>
              <a:buNone/>
            </a:pPr>
            <a:r>
              <a:rPr lang="en-GB" sz="2000" dirty="0">
                <a:latin typeface="Courier New"/>
                <a:cs typeface="Courier New"/>
              </a:rPr>
              <a:t>   	Title   VARCHAR(4),</a:t>
            </a:r>
          </a:p>
          <a:p>
            <a:pPr marL="1062000">
              <a:spcBef>
                <a:spcPts val="0"/>
              </a:spcBef>
              <a:buNone/>
            </a:pPr>
            <a:r>
              <a:rPr lang="en-GB" sz="2000" dirty="0">
                <a:latin typeface="Courier New"/>
                <a:cs typeface="Courier New"/>
              </a:rPr>
              <a:t>		Name	  CHAR(10),</a:t>
            </a:r>
          </a:p>
          <a:p>
            <a:pPr marL="1062000">
              <a:spcBef>
                <a:spcPts val="0"/>
              </a:spcBef>
              <a:buNone/>
            </a:pPr>
            <a:r>
              <a:rPr lang="en-GB" sz="2000" dirty="0">
                <a:latin typeface="Courier New"/>
                <a:cs typeface="Courier New"/>
              </a:rPr>
              <a:t>		DOB	  DATE);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1_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5378</TotalTime>
  <Words>2392</Words>
  <Application>Microsoft Macintosh PowerPoint</Application>
  <PresentationFormat>On-screen Show (4:3)</PresentationFormat>
  <Paragraphs>683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ＭＳ Ｐゴシック</vt:lpstr>
      <vt:lpstr>华文中宋</vt:lpstr>
      <vt:lpstr>Arial</vt:lpstr>
      <vt:lpstr>Courier</vt:lpstr>
      <vt:lpstr>Courier New</vt:lpstr>
      <vt:lpstr>Gill Sans MT</vt:lpstr>
      <vt:lpstr>Times New Roman</vt:lpstr>
      <vt:lpstr>Verdana</vt:lpstr>
      <vt:lpstr>Wingdings</vt:lpstr>
      <vt:lpstr>1_Default Design</vt:lpstr>
      <vt:lpstr>Parcel</vt:lpstr>
      <vt:lpstr>Databases  SQL 1</vt:lpstr>
      <vt:lpstr>This lecture</vt:lpstr>
      <vt:lpstr>Important!</vt:lpstr>
      <vt:lpstr>Database languages</vt:lpstr>
      <vt:lpstr>Database languages (2)</vt:lpstr>
      <vt:lpstr>SQL</vt:lpstr>
      <vt:lpstr>SQL (2)</vt:lpstr>
      <vt:lpstr>Data Definition Language</vt:lpstr>
      <vt:lpstr> CREATE TABLE</vt:lpstr>
      <vt:lpstr>CREATE TABLE (2)</vt:lpstr>
      <vt:lpstr>DROP TABLE</vt:lpstr>
      <vt:lpstr>ALTER TABLE</vt:lpstr>
      <vt:lpstr>ALTER TABLE (2)</vt:lpstr>
      <vt:lpstr>ALTER TABLE (3)</vt:lpstr>
      <vt:lpstr>Data Manipulation Language</vt:lpstr>
      <vt:lpstr>SELECT</vt:lpstr>
      <vt:lpstr>SELECT (2)</vt:lpstr>
      <vt:lpstr>SELECT (3)</vt:lpstr>
      <vt:lpstr>SELECT (4)</vt:lpstr>
      <vt:lpstr>INSERT</vt:lpstr>
      <vt:lpstr>INSERT (2)</vt:lpstr>
      <vt:lpstr>DELETE</vt:lpstr>
      <vt:lpstr>UPDATE</vt:lpstr>
      <vt:lpstr>INSERT vs. UPDATE</vt:lpstr>
      <vt:lpstr>INSERT vs. UPDATE (2)</vt:lpstr>
      <vt:lpstr>INSERT vs. UPDATE (3)</vt:lpstr>
      <vt:lpstr>Aggregates</vt:lpstr>
      <vt:lpstr>Aggregates (2)</vt:lpstr>
      <vt:lpstr>GROUP BY</vt:lpstr>
      <vt:lpstr>GROUP BY (2)</vt:lpstr>
      <vt:lpstr>GROUP BY (3)</vt:lpstr>
      <vt:lpstr>GROUP BY (4)</vt:lpstr>
      <vt:lpstr>GROUP BY (5)</vt:lpstr>
      <vt:lpstr>GROUP BY - HAVING</vt:lpstr>
      <vt:lpstr>GROUP BY – HAVING (2)</vt:lpstr>
      <vt:lpstr>Multiple GROUP BYs</vt:lpstr>
      <vt:lpstr>Summary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 SQL 1</dc:title>
  <dc:subject/>
  <dc:creator/>
  <cp:keywords/>
  <dc:description>
</dc:description>
  <cp:lastModifiedBy>(pg) Liu Liu</cp:lastModifiedBy>
  <cp:revision>122</cp:revision>
  <cp:lastPrinted>2011-02-20T21:32:06Z</cp:lastPrinted>
  <dcterms:created xsi:type="dcterms:W3CDTF">2014-02-09T09:52:30Z</dcterms:created>
  <dcterms:modified xsi:type="dcterms:W3CDTF">2021-07-10T14:06:47Z</dcterms:modified>
  <cp:category/>
</cp:coreProperties>
</file>