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notesMasterIdLst>
    <p:notesMasterId r:id="rId22"/>
  </p:notesMasterIdLst>
  <p:handoutMasterIdLst>
    <p:handoutMasterId r:id="rId23"/>
  </p:handoutMasterIdLst>
  <p:sldIdLst>
    <p:sldId id="368" r:id="rId2"/>
    <p:sldId id="417" r:id="rId3"/>
    <p:sldId id="419" r:id="rId4"/>
    <p:sldId id="421" r:id="rId5"/>
    <p:sldId id="422" r:id="rId6"/>
    <p:sldId id="423" r:id="rId7"/>
    <p:sldId id="424" r:id="rId8"/>
    <p:sldId id="425" r:id="rId9"/>
    <p:sldId id="426" r:id="rId10"/>
    <p:sldId id="427" r:id="rId11"/>
    <p:sldId id="428" r:id="rId12"/>
    <p:sldId id="429" r:id="rId13"/>
    <p:sldId id="436" r:id="rId14"/>
    <p:sldId id="437" r:id="rId15"/>
    <p:sldId id="430" r:id="rId16"/>
    <p:sldId id="431" r:id="rId17"/>
    <p:sldId id="432" r:id="rId18"/>
    <p:sldId id="433" r:id="rId19"/>
    <p:sldId id="434" r:id="rId20"/>
    <p:sldId id="43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B2B2B2"/>
    <a:srgbClr val="006600"/>
    <a:srgbClr val="008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 autoAdjust="0"/>
    <p:restoredTop sz="86418" autoAdjust="0"/>
  </p:normalViewPr>
  <p:slideViewPr>
    <p:cSldViewPr>
      <p:cViewPr>
        <p:scale>
          <a:sx n="90" d="100"/>
          <a:sy n="90" d="100"/>
        </p:scale>
        <p:origin x="513" y="-4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506D0C5-7551-460A-B8E0-59712A5825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99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83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BDB906E-FA35-4E6A-A83B-551075A73C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738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https://www.excel-easy.com/vba/create-a-macro.html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B906E-FA35-4E6A-A83B-551075A73C9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5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11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289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12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772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13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0323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14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887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15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934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16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490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17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3670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18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457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19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070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20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882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3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265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4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753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5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637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6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405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7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036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8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977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9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115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10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1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AA39-42D1-4D7C-8202-2086B4433EC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05708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DD04-D44F-41D5-9280-FACD5DC502EB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2887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712F-BBFA-46BC-883C-788005A86BE6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7616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74AB-8B6A-44DB-AC14-972AB7744807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064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CF22-7C72-4001-A7C9-7BD4968333DB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50053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12F2-60E7-4BCA-B1FF-4B4A5A23839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67795713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12F2-60E7-4BCA-B1FF-4B4A5A238393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54105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1938-B8C3-4B3C-9576-C69CF2A37F3B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277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0798-2B03-4B8F-AA07-C8AD8AE67FAB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6338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GB" altLang="en-US"/>
              <a:t>Intro to VBA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EF83-1E99-4A71-A553-3886AC5AE549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8288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GB" altLang="en-US"/>
              <a:t>Intro to VBA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FC93-510C-4CB2-89C4-797BD9F9C69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4270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GB" altLang="en-US"/>
              <a:t>Intro to 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76A12F2-60E7-4BCA-B1FF-4B4A5A23839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1163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ED0D7C8-A4C6-1249-AF60-312E62AEFDCE}"/>
              </a:ext>
            </a:extLst>
          </p:cNvPr>
          <p:cNvSpPr/>
          <p:nvPr/>
        </p:nvSpPr>
        <p:spPr>
          <a:xfrm>
            <a:off x="1464436" y="2644170"/>
            <a:ext cx="62151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800" dirty="0">
                <a:solidFill>
                  <a:schemeClr val="tx2">
                    <a:lumMod val="75000"/>
                  </a:schemeClr>
                </a:solidFill>
              </a:rPr>
              <a:t>Conditional Statements</a:t>
            </a:r>
            <a:endParaRPr lang="en-US" sz="4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90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Logical statements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10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618B1D-6CB2-E14F-84AA-212C9DFE4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2089150"/>
            <a:ext cx="79756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1354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Logical statements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11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579F55-3107-6147-8193-CE51B60F5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035050"/>
            <a:ext cx="78867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951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Logical statements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12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87CDC7-AB2C-3D48-9AD5-43D63DE2F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2165350"/>
            <a:ext cx="80010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0380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Logical statements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13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88BFC4-E66B-4743-9534-2CF969AE00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03" y="1660566"/>
            <a:ext cx="7020272" cy="4877394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5628640"/>
            <a:ext cx="3385397" cy="320040"/>
          </a:xfrm>
        </p:spPr>
        <p:txBody>
          <a:bodyPr/>
          <a:lstStyle/>
          <a:p>
            <a:r>
              <a:rPr lang="en-GB" altLang="en-US" dirty="0"/>
              <a:t>https://</a:t>
            </a:r>
            <a:r>
              <a:rPr lang="en-GB" altLang="en-US" dirty="0" err="1"/>
              <a:t>docs.microsoft.com</a:t>
            </a:r>
            <a:r>
              <a:rPr lang="en-GB" altLang="en-US" dirty="0"/>
              <a:t>/</a:t>
            </a:r>
            <a:r>
              <a:rPr lang="en-GB" altLang="en-US" dirty="0" err="1"/>
              <a:t>en</a:t>
            </a:r>
            <a:r>
              <a:rPr lang="en-GB" altLang="en-US" dirty="0"/>
              <a:t>-us/dotnet/visual-basic/language-reference/statements/if-then-else-statement#:~:text=Multiline%20syntax,-When%20an%20If&amp;text=Else%20statement%20is%20encountered%2C%20condition,any)%20is%20evaluated%20in%20order.&amp;text=Else%20statements%20can%20be%20nested%20within%20each%20othe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9A9081-86A1-804C-ACDF-C202498E133B}"/>
              </a:ext>
            </a:extLst>
          </p:cNvPr>
          <p:cNvSpPr/>
          <p:nvPr/>
        </p:nvSpPr>
        <p:spPr>
          <a:xfrm>
            <a:off x="815588" y="1124744"/>
            <a:ext cx="60606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SG" dirty="0">
                <a:solidFill>
                  <a:srgbClr val="242729"/>
                </a:solidFill>
                <a:latin typeface="system-ui"/>
              </a:rPr>
              <a:t>Understanding how ELSEIF works in visual basics</a:t>
            </a:r>
          </a:p>
          <a:p>
            <a:r>
              <a:rPr lang="en-SG" dirty="0"/>
              <a:t/>
            </a:r>
            <a:br>
              <a:rPr lang="en-SG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6994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Logical statements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14</a:t>
            </a:fld>
            <a:endParaRPr lang="en-GB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9A9081-86A1-804C-ACDF-C202498E133B}"/>
              </a:ext>
            </a:extLst>
          </p:cNvPr>
          <p:cNvSpPr/>
          <p:nvPr/>
        </p:nvSpPr>
        <p:spPr>
          <a:xfrm>
            <a:off x="815588" y="1124744"/>
            <a:ext cx="77902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SG" dirty="0">
                <a:solidFill>
                  <a:srgbClr val="242729"/>
                </a:solidFill>
                <a:latin typeface="system-ui"/>
              </a:rPr>
              <a:t>We will go through an example with </a:t>
            </a:r>
            <a:r>
              <a:rPr lang="en-SG" dirty="0" err="1">
                <a:solidFill>
                  <a:srgbClr val="242729"/>
                </a:solidFill>
                <a:latin typeface="system-ui"/>
              </a:rPr>
              <a:t>ElseIf</a:t>
            </a:r>
            <a:r>
              <a:rPr lang="en-SG" dirty="0">
                <a:solidFill>
                  <a:srgbClr val="242729"/>
                </a:solidFill>
                <a:latin typeface="system-ui"/>
              </a:rPr>
              <a:t> from the previous example shown earlier.</a:t>
            </a:r>
          </a:p>
          <a:p>
            <a:r>
              <a:rPr lang="en-SG" dirty="0"/>
              <a:t/>
            </a:r>
            <a:br>
              <a:rPr lang="en-SG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10220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Case Structure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15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FAB39E-234C-394A-9946-A02AB7121D04}"/>
              </a:ext>
            </a:extLst>
          </p:cNvPr>
          <p:cNvSpPr/>
          <p:nvPr/>
        </p:nvSpPr>
        <p:spPr>
          <a:xfrm>
            <a:off x="815588" y="1268760"/>
            <a:ext cx="79746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SG" dirty="0">
                <a:solidFill>
                  <a:srgbClr val="242729"/>
                </a:solidFill>
                <a:latin typeface="system-ui"/>
              </a:rPr>
              <a:t>Instead of multiple If Then statements in </a:t>
            </a:r>
            <a:r>
              <a:rPr lang="en-SG" dirty="0">
                <a:solidFill>
                  <a:srgbClr val="242729"/>
                </a:solidFill>
                <a:latin typeface="inherit"/>
              </a:rPr>
              <a:t>Excel VBA</a:t>
            </a:r>
            <a:r>
              <a:rPr lang="en-SG" dirty="0">
                <a:solidFill>
                  <a:srgbClr val="242729"/>
                </a:solidFill>
                <a:latin typeface="system-ui"/>
              </a:rPr>
              <a:t>, you can use the </a:t>
            </a:r>
            <a:r>
              <a:rPr lang="en-SG" dirty="0">
                <a:solidFill>
                  <a:srgbClr val="242729"/>
                </a:solidFill>
                <a:latin typeface="inherit"/>
              </a:rPr>
              <a:t>Select Case structure</a:t>
            </a:r>
            <a:r>
              <a:rPr lang="en-SG" dirty="0">
                <a:solidFill>
                  <a:srgbClr val="242729"/>
                </a:solidFill>
                <a:latin typeface="system-ui"/>
              </a:rPr>
              <a:t>.</a:t>
            </a:r>
          </a:p>
          <a:p>
            <a:r>
              <a:rPr lang="en-SG" dirty="0"/>
              <a:t/>
            </a:r>
            <a:br>
              <a:rPr lang="en-SG" dirty="0"/>
            </a:br>
            <a:endParaRPr lang="en-US" dirty="0"/>
          </a:p>
        </p:txBody>
      </p:sp>
      <p:pic>
        <p:nvPicPr>
          <p:cNvPr id="3074" name="Picture 2" descr="Select Case in Excel VBA">
            <a:extLst>
              <a:ext uri="{FF2B5EF4-FFF2-40B4-BE49-F238E27FC236}">
                <a16:creationId xmlns:a16="http://schemas.microsoft.com/office/drawing/2014/main" id="{557E1D6F-3F19-FE42-832E-C387C6F37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2660650"/>
            <a:ext cx="767080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48112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Case Structure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16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FAB39E-234C-394A-9946-A02AB7121D04}"/>
              </a:ext>
            </a:extLst>
          </p:cNvPr>
          <p:cNvSpPr/>
          <p:nvPr/>
        </p:nvSpPr>
        <p:spPr>
          <a:xfrm>
            <a:off x="815588" y="1268760"/>
            <a:ext cx="79746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SG" dirty="0">
                <a:solidFill>
                  <a:srgbClr val="242729"/>
                </a:solidFill>
                <a:latin typeface="system-ui"/>
              </a:rPr>
              <a:t>Instead of multiple If Then statements in </a:t>
            </a:r>
            <a:r>
              <a:rPr lang="en-SG" dirty="0">
                <a:solidFill>
                  <a:srgbClr val="242729"/>
                </a:solidFill>
                <a:latin typeface="inherit"/>
              </a:rPr>
              <a:t>Excel VBA</a:t>
            </a:r>
            <a:r>
              <a:rPr lang="en-SG" dirty="0">
                <a:solidFill>
                  <a:srgbClr val="242729"/>
                </a:solidFill>
                <a:latin typeface="system-ui"/>
              </a:rPr>
              <a:t>, you can use the </a:t>
            </a:r>
            <a:r>
              <a:rPr lang="en-SG" dirty="0">
                <a:solidFill>
                  <a:srgbClr val="242729"/>
                </a:solidFill>
                <a:latin typeface="inherit"/>
              </a:rPr>
              <a:t>Select Case structure</a:t>
            </a:r>
            <a:r>
              <a:rPr lang="en-SG" dirty="0">
                <a:solidFill>
                  <a:srgbClr val="242729"/>
                </a:solidFill>
                <a:latin typeface="system-ui"/>
              </a:rPr>
              <a:t>.</a:t>
            </a:r>
          </a:p>
          <a:p>
            <a:r>
              <a:rPr lang="en-SG" dirty="0"/>
              <a:t/>
            </a:r>
            <a:br>
              <a:rPr lang="en-SG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A4031F-E2B3-3747-A362-40297E8D6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114550"/>
            <a:ext cx="78486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2854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Case Structure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17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D5D11-1D04-D24B-ABE2-76B281764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1435100"/>
            <a:ext cx="79629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5142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Case Structure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18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C7FBDB-48BC-454A-AAC9-EA42B64FB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08100"/>
            <a:ext cx="79248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91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Exercise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19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99AD8FF-F106-1249-A051-E339D2F29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280270"/>
              </p:ext>
            </p:extLst>
          </p:nvPr>
        </p:nvGraphicFramePr>
        <p:xfrm>
          <a:off x="830506" y="1412240"/>
          <a:ext cx="748883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>
                  <a:extLst>
                    <a:ext uri="{9D8B030D-6E8A-4147-A177-3AD203B41FA5}">
                      <a16:colId xmlns:a16="http://schemas.microsoft.com/office/drawing/2014/main" val="2524638853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328659238"/>
                    </a:ext>
                  </a:extLst>
                </a:gridCol>
              </a:tblGrid>
              <a:tr h="272563">
                <a:tc>
                  <a:txBody>
                    <a:bodyPr/>
                    <a:lstStyle/>
                    <a:p>
                      <a:r>
                        <a:rPr lang="en-US" dirty="0"/>
                        <a:t>Taxable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Tax on this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035173"/>
                  </a:ext>
                </a:extLst>
              </a:tr>
              <a:tr h="272563">
                <a:tc>
                  <a:txBody>
                    <a:bodyPr/>
                    <a:lstStyle/>
                    <a:p>
                      <a:r>
                        <a:rPr lang="en-US" dirty="0"/>
                        <a:t>0 – 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755661"/>
                  </a:ext>
                </a:extLst>
              </a:tr>
              <a:tr h="272563">
                <a:tc>
                  <a:txBody>
                    <a:bodyPr/>
                    <a:lstStyle/>
                    <a:p>
                      <a:r>
                        <a:rPr lang="en-US" dirty="0"/>
                        <a:t>10 001 – 20 000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20,000 – should be charged 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374422"/>
                  </a:ext>
                </a:extLst>
              </a:tr>
              <a:tr h="873693">
                <a:tc>
                  <a:txBody>
                    <a:bodyPr/>
                    <a:lstStyle/>
                    <a:p>
                      <a:r>
                        <a:rPr lang="en-US" dirty="0"/>
                        <a:t>20 001 - 30 000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20,000 – should be charged 2%</a:t>
                      </a:r>
                    </a:p>
                    <a:p>
                      <a:r>
                        <a:rPr lang="en-US" dirty="0"/>
                        <a:t>Next 10,000 – should be charged 3%</a:t>
                      </a:r>
                      <a:br>
                        <a:rPr lang="en-US" dirty="0"/>
                      </a:b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179657"/>
                  </a:ext>
                </a:extLst>
              </a:tr>
              <a:tr h="672072">
                <a:tc>
                  <a:txBody>
                    <a:bodyPr/>
                    <a:lstStyle/>
                    <a:p>
                      <a:r>
                        <a:rPr lang="en-US" dirty="0"/>
                        <a:t>30 001 – 40 000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20,000 – should be charged 2%</a:t>
                      </a:r>
                    </a:p>
                    <a:p>
                      <a:r>
                        <a:rPr lang="en-US" dirty="0"/>
                        <a:t>Next 10,000 – should be charged 3%</a:t>
                      </a:r>
                      <a:br>
                        <a:rPr lang="en-US" dirty="0"/>
                      </a:br>
                      <a:r>
                        <a:rPr lang="en-US" dirty="0"/>
                        <a:t>next 10,000 – should be charged 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158395"/>
                  </a:ext>
                </a:extLst>
              </a:tr>
              <a:tr h="1075315">
                <a:tc>
                  <a:txBody>
                    <a:bodyPr/>
                    <a:lstStyle/>
                    <a:p>
                      <a:r>
                        <a:rPr lang="en-US" dirty="0"/>
                        <a:t>40, 001 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20,000 – should be charged 2%</a:t>
                      </a:r>
                    </a:p>
                    <a:p>
                      <a:r>
                        <a:rPr lang="en-US" dirty="0"/>
                        <a:t>Next 10,000 – should be charged 3%</a:t>
                      </a:r>
                      <a:br>
                        <a:rPr lang="en-US" dirty="0"/>
                      </a:br>
                      <a:r>
                        <a:rPr lang="en-US" dirty="0"/>
                        <a:t>next 10,000 – should be charged 4%</a:t>
                      </a:r>
                    </a:p>
                    <a:p>
                      <a:r>
                        <a:rPr lang="en-US" dirty="0"/>
                        <a:t>Balances above 40,000, should be charged 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018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617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SG" dirty="0"/>
              <a:t>If Then Statement</a:t>
            </a:r>
          </a:p>
          <a:p>
            <a:pPr marL="342900" indent="-342900">
              <a:buAutoNum type="arabicPeriod"/>
            </a:pPr>
            <a:r>
              <a:rPr lang="en-SG" dirty="0"/>
              <a:t>Else statement</a:t>
            </a:r>
          </a:p>
          <a:p>
            <a:pPr marL="342900" indent="-342900">
              <a:buAutoNum type="arabicPeriod"/>
            </a:pPr>
            <a:r>
              <a:rPr lang="en-SG" dirty="0"/>
              <a:t>Logical statements</a:t>
            </a:r>
          </a:p>
          <a:p>
            <a:pPr marL="342900" indent="-342900">
              <a:buAutoNum type="arabicPeriod"/>
            </a:pPr>
            <a:r>
              <a:rPr lang="en-SG" dirty="0"/>
              <a:t>Case Structure</a:t>
            </a:r>
          </a:p>
          <a:p>
            <a:pPr marL="342900" indent="-342900">
              <a:buAutoNum type="arabicPeriod"/>
            </a:pPr>
            <a:endParaRPr lang="en-SG" dirty="0"/>
          </a:p>
          <a:p>
            <a:pPr marL="342900" indent="-342900">
              <a:buAutoNum type="arabicPeriod"/>
            </a:pPr>
            <a:endParaRPr lang="en-SG" dirty="0"/>
          </a:p>
          <a:p>
            <a:pPr marL="342900" indent="-342900">
              <a:buAutoNum type="arabicPeriod"/>
            </a:pP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74AB-8B6A-44DB-AC14-972AB7744807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1799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Exercise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20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366071-51ED-A140-9356-5C4BB24013C4}"/>
              </a:ext>
            </a:extLst>
          </p:cNvPr>
          <p:cNvSpPr/>
          <p:nvPr/>
        </p:nvSpPr>
        <p:spPr>
          <a:xfrm>
            <a:off x="1068636" y="1412776"/>
            <a:ext cx="71714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en-SG" dirty="0"/>
              <a:t>Input the value in Cell “A1”</a:t>
            </a:r>
          </a:p>
          <a:p>
            <a:pPr marL="285750" indent="-285750" fontAlgn="base">
              <a:buFontTx/>
              <a:buChar char="-"/>
            </a:pPr>
            <a:r>
              <a:rPr lang="en-SG" dirty="0"/>
              <a:t>We will use Cell “A1” to read the value and compute from there</a:t>
            </a:r>
          </a:p>
          <a:p>
            <a:pPr marL="285750" indent="-285750" fontAlgn="base">
              <a:buFontTx/>
              <a:buChar char="-"/>
            </a:pPr>
            <a:r>
              <a:rPr lang="en-SG" dirty="0"/>
              <a:t>We will output the result in Cell “A2”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412" y="2564904"/>
            <a:ext cx="63531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66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If Then Statement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CFCB0-A385-6847-9EC0-EE6248741921}"/>
              </a:ext>
            </a:extLst>
          </p:cNvPr>
          <p:cNvSpPr/>
          <p:nvPr/>
        </p:nvSpPr>
        <p:spPr>
          <a:xfrm>
            <a:off x="830506" y="1556792"/>
            <a:ext cx="74096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SG" dirty="0"/>
              <a:t> Use the If Then statement in Excel VBA to execute code lines if a specific condition is met.</a:t>
            </a:r>
          </a:p>
          <a:p>
            <a:r>
              <a:rPr lang="en-SG" dirty="0"/>
              <a:t/>
            </a:r>
            <a:br>
              <a:rPr lang="en-SG" dirty="0"/>
            </a:br>
            <a:endParaRPr lang="en-SG" dirty="0"/>
          </a:p>
        </p:txBody>
      </p:sp>
      <p:pic>
        <p:nvPicPr>
          <p:cNvPr id="1026" name="Picture 2" descr="Conditional (computer programming) - Wikipedia">
            <a:extLst>
              <a:ext uri="{FF2B5EF4-FFF2-40B4-BE49-F238E27FC236}">
                <a16:creationId xmlns:a16="http://schemas.microsoft.com/office/drawing/2014/main" id="{DBA11829-7E13-8E40-AFCD-B29A1B6E1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564904"/>
            <a:ext cx="3514725" cy="342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1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If Then Statement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4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DFD182-8D94-F145-88D0-CA2821670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414" y="1186162"/>
            <a:ext cx="6347172" cy="20778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F9D62E-EBCB-7A4E-9DB1-A40C9B100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414" y="3498542"/>
            <a:ext cx="6347172" cy="262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477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Else statement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C95CD1-7D1F-074E-BEDC-0C36EBE51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314450"/>
            <a:ext cx="78994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60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Else statement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6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C47589-C38C-8E49-B77B-3ED853A0C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0" y="1828800"/>
            <a:ext cx="78613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4677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Logical statements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7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D1A5F5-1A7A-1541-99CA-85D554E15DFF}"/>
              </a:ext>
            </a:extLst>
          </p:cNvPr>
          <p:cNvSpPr/>
          <p:nvPr/>
        </p:nvSpPr>
        <p:spPr>
          <a:xfrm>
            <a:off x="971600" y="1242126"/>
            <a:ext cx="7268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242729"/>
                </a:solidFill>
                <a:latin typeface="system-ui"/>
              </a:rPr>
              <a:t>The three most used logical operators in Excel VBA are: And, Or and Not. As always, we will use easy examples to make things more clear.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4EEA60-EBE3-B44E-B6A8-9032D58C8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598" y="2142732"/>
            <a:ext cx="6501730" cy="331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0938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Logical statements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8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F975FC-C0A4-334E-AC2A-79CC62C67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1758950"/>
            <a:ext cx="79502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9890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Logical statements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9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5A76D5-3F12-364B-8139-C4D6F8347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74" y="1507872"/>
            <a:ext cx="7168852" cy="434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4243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{A43E953E-9254-C04E-894F-7262A321B5B4}tf10001120</Template>
  <TotalTime>3502</TotalTime>
  <Words>316</Words>
  <Application>Microsoft Office PowerPoint</Application>
  <PresentationFormat>On-screen Show (4:3)</PresentationFormat>
  <Paragraphs>112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Gill Sans MT</vt:lpstr>
      <vt:lpstr>inherit</vt:lpstr>
      <vt:lpstr>system-ui</vt:lpstr>
      <vt:lpstr>Parcel</vt:lpstr>
      <vt:lpstr>PowerPoint Presentation</vt:lpstr>
      <vt:lpstr>Table of Contents</vt:lpstr>
      <vt:lpstr>If Then Statement</vt:lpstr>
      <vt:lpstr>If Then Statement</vt:lpstr>
      <vt:lpstr>Else statement</vt:lpstr>
      <vt:lpstr>Else statement</vt:lpstr>
      <vt:lpstr>Logical statements</vt:lpstr>
      <vt:lpstr>Logical statements</vt:lpstr>
      <vt:lpstr>Logical statements</vt:lpstr>
      <vt:lpstr>Logical statements</vt:lpstr>
      <vt:lpstr>Logical statements</vt:lpstr>
      <vt:lpstr>Logical statements</vt:lpstr>
      <vt:lpstr>Logical statements</vt:lpstr>
      <vt:lpstr>Logical statements</vt:lpstr>
      <vt:lpstr>Case Structure</vt:lpstr>
      <vt:lpstr>Case Structure</vt:lpstr>
      <vt:lpstr>Case Structure</vt:lpstr>
      <vt:lpstr>Case Structure</vt:lpstr>
      <vt:lpstr>Exercise</vt:lpstr>
      <vt:lpstr>Exercise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VBA Programming</dc:title>
  <dc:subject/>
  <dc:creator/>
  <cp:keywords/>
  <dc:description/>
  <cp:lastModifiedBy>Sayyid</cp:lastModifiedBy>
  <cp:revision>250</cp:revision>
  <dcterms:created xsi:type="dcterms:W3CDTF">2004-08-19T14:27:14Z</dcterms:created>
  <dcterms:modified xsi:type="dcterms:W3CDTF">2021-03-02T05:34:07Z</dcterms:modified>
  <cp:category/>
</cp:coreProperties>
</file>