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1"/>
  </p:notesMasterIdLst>
  <p:sldIdLst>
    <p:sldId id="256" r:id="rId2"/>
    <p:sldId id="269" r:id="rId3"/>
    <p:sldId id="282" r:id="rId4"/>
    <p:sldId id="283" r:id="rId5"/>
    <p:sldId id="284" r:id="rId6"/>
    <p:sldId id="285" r:id="rId7"/>
    <p:sldId id="286" r:id="rId8"/>
    <p:sldId id="287" r:id="rId9"/>
    <p:sldId id="29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38" d="100"/>
          <a:sy n="38" d="100"/>
        </p:scale>
        <p:origin x="9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18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7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&amp; Arrays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Variable scoping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Scope </a:t>
            </a:r>
            <a:r>
              <a:rPr lang="en-US" dirty="0"/>
              <a:t>of Procedural declaration is </a:t>
            </a:r>
            <a:r>
              <a:rPr lang="en-US" dirty="0" smtClean="0"/>
              <a:t>the Procedure </a:t>
            </a:r>
            <a:r>
              <a:rPr lang="en-US" dirty="0"/>
              <a:t>– i.e. Private Sub to End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Local </a:t>
            </a:r>
            <a:r>
              <a:rPr lang="en-US" dirty="0"/>
              <a:t>variables created at the </a:t>
            </a:r>
            <a:r>
              <a:rPr lang="en-US" b="1" dirty="0"/>
              <a:t>Dim </a:t>
            </a:r>
            <a:r>
              <a:rPr lang="en-US" dirty="0"/>
              <a:t>line </a:t>
            </a:r>
            <a:r>
              <a:rPr lang="en-US" dirty="0" smtClean="0"/>
              <a:t>and then </a:t>
            </a:r>
            <a:r>
              <a:rPr lang="en-US" dirty="0"/>
              <a:t>destroyed at </a:t>
            </a:r>
            <a:r>
              <a:rPr lang="en-US" b="1" dirty="0"/>
              <a:t>End Sub </a:t>
            </a:r>
            <a:r>
              <a:rPr lang="en-US" dirty="0"/>
              <a:t>– re-use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Scope </a:t>
            </a:r>
            <a:r>
              <a:rPr lang="en-US" dirty="0"/>
              <a:t>of Global declaration is all code </a:t>
            </a:r>
            <a:r>
              <a:rPr lang="en-US" dirty="0" smtClean="0"/>
              <a:t>across the </a:t>
            </a:r>
            <a:r>
              <a:rPr lang="en-US" dirty="0"/>
              <a:t>whole </a:t>
            </a:r>
            <a:r>
              <a:rPr lang="en-US" b="1" dirty="0"/>
              <a:t>Form </a:t>
            </a:r>
            <a:r>
              <a:rPr lang="en-US" dirty="0"/>
              <a:t>– created when program </a:t>
            </a:r>
            <a:r>
              <a:rPr lang="en-US" dirty="0" smtClean="0"/>
              <a:t>first runs </a:t>
            </a:r>
            <a:r>
              <a:rPr lang="en-US" dirty="0"/>
              <a:t>and destroyed when program ends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340297"/>
            <a:ext cx="4791600" cy="8022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91426" y="2255845"/>
            <a:ext cx="32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latin typeface="Verdana" panose="020B0604030504040204" pitchFamily="34" charset="0"/>
              </a:rPr>
              <a:t>Procedural declaration</a:t>
            </a:r>
          </a:p>
          <a:p>
            <a:r>
              <a:rPr lang="en-SG" dirty="0">
                <a:latin typeface="Verdana" panose="020B0604030504040204" pitchFamily="34" charset="0"/>
              </a:rPr>
              <a:t>immediately after ‘Private</a:t>
            </a:r>
          </a:p>
          <a:p>
            <a:r>
              <a:rPr lang="en-US" dirty="0">
                <a:latin typeface="Verdana" panose="020B0604030504040204" pitchFamily="34" charset="0"/>
              </a:rPr>
              <a:t>Sub’ – scope is ONLY the</a:t>
            </a:r>
          </a:p>
          <a:p>
            <a:r>
              <a:rPr lang="en-SG" dirty="0">
                <a:latin typeface="Verdana" panose="020B0604030504040204" pitchFamily="34" charset="0"/>
              </a:rPr>
              <a:t>procedure itself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88" y="3701565"/>
            <a:ext cx="3819424" cy="1175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3470" y="5238077"/>
            <a:ext cx="3501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Global declaration</a:t>
            </a:r>
          </a:p>
          <a:p>
            <a:r>
              <a:rPr lang="en-SG" dirty="0">
                <a:latin typeface="Verdana" panose="020B0604030504040204" pitchFamily="34" charset="0"/>
              </a:rPr>
              <a:t>immediately after ‘Public</a:t>
            </a:r>
          </a:p>
          <a:p>
            <a:r>
              <a:rPr lang="en-SG" dirty="0">
                <a:latin typeface="Verdana" panose="020B0604030504040204" pitchFamily="34" charset="0"/>
              </a:rPr>
              <a:t>Class’ – scope is ALL</a:t>
            </a:r>
          </a:p>
          <a:p>
            <a:r>
              <a:rPr lang="en-SG" dirty="0">
                <a:latin typeface="Verdana" panose="020B0604030504040204" pitchFamily="34" charset="0"/>
              </a:rPr>
              <a:t>procedures on Form Class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4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Grouping variables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programs might require 1000+ </a:t>
            </a:r>
            <a:r>
              <a:rPr lang="en-US" dirty="0" smtClean="0"/>
              <a:t>variables – </a:t>
            </a:r>
            <a:r>
              <a:rPr lang="en-US" dirty="0"/>
              <a:t>easily introduce errors and difficult to track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Engineering </a:t>
            </a:r>
            <a:r>
              <a:rPr lang="en-US" dirty="0"/>
              <a:t>applications in particular often </a:t>
            </a:r>
            <a:r>
              <a:rPr lang="en-US" dirty="0" smtClean="0"/>
              <a:t>deal with </a:t>
            </a:r>
            <a:r>
              <a:rPr lang="en-US" dirty="0"/>
              <a:t>1000s of measurement or model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Difficult </a:t>
            </a:r>
            <a:r>
              <a:rPr lang="en-US" dirty="0"/>
              <a:t>to keep track of, and </a:t>
            </a:r>
            <a:r>
              <a:rPr lang="en-US" i="1" dirty="0"/>
              <a:t>name </a:t>
            </a:r>
            <a:r>
              <a:rPr lang="en-US" dirty="0"/>
              <a:t>that </a:t>
            </a:r>
            <a:r>
              <a:rPr lang="en-US" dirty="0" smtClean="0"/>
              <a:t>many individual </a:t>
            </a:r>
            <a:r>
              <a:rPr lang="en-US" dirty="0"/>
              <a:t>variables and errors may </a:t>
            </a:r>
            <a:r>
              <a:rPr lang="en-US" dirty="0" smtClean="0"/>
              <a:t>appear</a:t>
            </a:r>
          </a:p>
          <a:p>
            <a:r>
              <a:rPr lang="en-US" dirty="0" smtClean="0"/>
              <a:t>Manage </a:t>
            </a:r>
            <a:r>
              <a:rPr lang="en-US" dirty="0"/>
              <a:t>them by grouping and/or limiting </a:t>
            </a:r>
            <a:r>
              <a:rPr lang="en-US" i="1" dirty="0" smtClean="0"/>
              <a:t>their </a:t>
            </a:r>
            <a:r>
              <a:rPr lang="en-SG" b="1" i="1" dirty="0" smtClean="0"/>
              <a:t>Scope </a:t>
            </a:r>
            <a:r>
              <a:rPr lang="en-SG" dirty="0"/>
              <a:t>across the </a:t>
            </a:r>
            <a:r>
              <a:rPr lang="en-SG" dirty="0" smtClean="0"/>
              <a:t>application</a:t>
            </a:r>
          </a:p>
          <a:p>
            <a:r>
              <a:rPr lang="en-US" dirty="0" smtClean="0"/>
              <a:t>In visual basic and a lot of other programming languages </a:t>
            </a:r>
            <a:r>
              <a:rPr lang="en-US" dirty="0"/>
              <a:t>it is </a:t>
            </a:r>
            <a:r>
              <a:rPr lang="en-US" dirty="0" smtClean="0"/>
              <a:t>treated a </a:t>
            </a:r>
            <a:r>
              <a:rPr lang="en-US" dirty="0"/>
              <a:t>group of Types</a:t>
            </a:r>
            <a:endParaRPr lang="en-US" dirty="0" smtClean="0"/>
          </a:p>
        </p:txBody>
      </p:sp>
      <p:pic>
        <p:nvPicPr>
          <p:cNvPr id="9218" name="Picture 2" descr="Numpy Array Cookbook: Generating and Manipulating Arrays in Python | by  Chris I.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1" y="2400300"/>
            <a:ext cx="5502587" cy="29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Grouping variables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is a group of variables that contains </a:t>
            </a:r>
            <a:r>
              <a:rPr lang="en-US" dirty="0" smtClean="0"/>
              <a:t>a set </a:t>
            </a:r>
            <a:r>
              <a:rPr lang="en-US" dirty="0"/>
              <a:t>of </a:t>
            </a:r>
            <a:r>
              <a:rPr lang="en-US" b="1" dirty="0"/>
              <a:t>data items of same type </a:t>
            </a:r>
            <a:r>
              <a:rPr lang="en-US" dirty="0"/>
              <a:t>and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Arrays </a:t>
            </a:r>
            <a:r>
              <a:rPr lang="en-US" dirty="0"/>
              <a:t>have a Name, Type, Size and Dimension</a:t>
            </a:r>
          </a:p>
          <a:p>
            <a:pPr marL="0" indent="0">
              <a:buNone/>
            </a:pPr>
            <a:r>
              <a:rPr lang="pt-BR" dirty="0" smtClean="0"/>
              <a:t>	e.g</a:t>
            </a:r>
            <a:r>
              <a:rPr lang="pt-BR" dirty="0"/>
              <a:t>. Dim </a:t>
            </a:r>
            <a:r>
              <a:rPr lang="pt-BR" i="1" dirty="0"/>
              <a:t>intData(n) as </a:t>
            </a:r>
            <a:r>
              <a:rPr lang="pt-BR" i="1" dirty="0" smtClean="0"/>
              <a:t>Integer</a:t>
            </a:r>
          </a:p>
          <a:p>
            <a:r>
              <a:rPr lang="en-US" dirty="0" smtClean="0"/>
              <a:t>Stored </a:t>
            </a:r>
            <a:r>
              <a:rPr lang="en-US" dirty="0"/>
              <a:t>data is accessed by </a:t>
            </a:r>
            <a:r>
              <a:rPr lang="en-US" b="1" i="1" dirty="0"/>
              <a:t>index (n) </a:t>
            </a:r>
            <a:r>
              <a:rPr lang="en-US" dirty="0"/>
              <a:t>where </a:t>
            </a:r>
            <a:r>
              <a:rPr lang="en-US" dirty="0" smtClean="0"/>
              <a:t>n is </a:t>
            </a:r>
            <a:r>
              <a:rPr lang="en-US" i="1" dirty="0"/>
              <a:t>the index of the last cell </a:t>
            </a:r>
            <a:r>
              <a:rPr lang="en-US" b="1" i="1" dirty="0"/>
              <a:t>(n+1 cells</a:t>
            </a:r>
            <a:r>
              <a:rPr lang="en-US" b="1" i="1" dirty="0" smtClean="0"/>
              <a:t>)</a:t>
            </a:r>
          </a:p>
          <a:p>
            <a:r>
              <a:rPr lang="en-US" dirty="0" smtClean="0"/>
              <a:t>Range </a:t>
            </a:r>
            <a:r>
              <a:rPr lang="en-US" dirty="0"/>
              <a:t>= from </a:t>
            </a:r>
            <a:r>
              <a:rPr lang="en-US" dirty="0" err="1"/>
              <a:t>LowerBound</a:t>
            </a:r>
            <a:r>
              <a:rPr lang="en-US" dirty="0"/>
              <a:t> to </a:t>
            </a:r>
            <a:r>
              <a:rPr lang="en-US" dirty="0" err="1" smtClean="0"/>
              <a:t>UpperBound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UpperBound</a:t>
            </a:r>
            <a:r>
              <a:rPr lang="en-US" dirty="0"/>
              <a:t> is index of last cell (n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</a:t>
            </a:r>
            <a:r>
              <a:rPr lang="en-US" dirty="0"/>
              <a:t>can use single or multi dimensional: </a:t>
            </a:r>
            <a:r>
              <a:rPr lang="en-US" dirty="0" smtClean="0"/>
              <a:t>2D arrays </a:t>
            </a:r>
            <a:r>
              <a:rPr lang="en-US" dirty="0"/>
              <a:t>are common for measurement data </a:t>
            </a:r>
            <a:r>
              <a:rPr lang="en-US" dirty="0" smtClean="0"/>
              <a:t>and images </a:t>
            </a:r>
            <a:r>
              <a:rPr lang="en-US" dirty="0"/>
              <a:t>and have Rows and Columns</a:t>
            </a:r>
            <a:endParaRPr lang="en-US" dirty="0" smtClean="0"/>
          </a:p>
        </p:txBody>
      </p:sp>
      <p:pic>
        <p:nvPicPr>
          <p:cNvPr id="9218" name="Picture 2" descr="Numpy Array Cookbook: Generating and Manipulating Arrays in Python | by  Chris I.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1" y="2400300"/>
            <a:ext cx="5502587" cy="29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9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May </a:t>
            </a:r>
            <a:r>
              <a:rPr lang="en-US" dirty="0"/>
              <a:t>be declared as </a:t>
            </a:r>
            <a:r>
              <a:rPr lang="en-US" b="1" dirty="0"/>
              <a:t>dynamic </a:t>
            </a:r>
            <a:r>
              <a:rPr lang="en-US" dirty="0"/>
              <a:t>with no </a:t>
            </a:r>
            <a:r>
              <a:rPr lang="en-US" dirty="0" smtClean="0"/>
              <a:t>initial defined </a:t>
            </a:r>
            <a:r>
              <a:rPr lang="en-US" dirty="0"/>
              <a:t>range allowing array to size to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Size </a:t>
            </a:r>
            <a:r>
              <a:rPr lang="en-US" dirty="0"/>
              <a:t>changes by re-dimensioning at each use </a:t>
            </a:r>
            <a:r>
              <a:rPr lang="en-US" dirty="0" smtClean="0"/>
              <a:t>to fit </a:t>
            </a:r>
            <a:r>
              <a:rPr lang="en-US" dirty="0"/>
              <a:t>data: typically using an incremented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>
                <a:solidFill>
                  <a:schemeClr val="accent6"/>
                </a:solidFill>
              </a:rPr>
              <a:t>E.g. Dim </a:t>
            </a:r>
            <a:r>
              <a:rPr lang="en-US" i="1" dirty="0" err="1">
                <a:solidFill>
                  <a:schemeClr val="accent6"/>
                </a:solidFill>
              </a:rPr>
              <a:t>intDataArray</a:t>
            </a:r>
            <a:r>
              <a:rPr lang="en-US" i="1" dirty="0">
                <a:solidFill>
                  <a:schemeClr val="accent6"/>
                </a:solidFill>
              </a:rPr>
              <a:t>() as integer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SG" i="1" dirty="0" smtClean="0"/>
              <a:t>Before </a:t>
            </a:r>
            <a:r>
              <a:rPr lang="en-SG" i="1" dirty="0"/>
              <a:t>use, </a:t>
            </a:r>
            <a:r>
              <a:rPr lang="en-SG" i="1" dirty="0" smtClean="0"/>
              <a:t>re-dimension</a:t>
            </a:r>
            <a:br>
              <a:rPr lang="en-SG" i="1" dirty="0" smtClean="0"/>
            </a:br>
            <a:r>
              <a:rPr lang="en-SG" i="1" dirty="0" smtClean="0">
                <a:solidFill>
                  <a:schemeClr val="accent6"/>
                </a:solidFill>
              </a:rPr>
              <a:t>   </a:t>
            </a:r>
            <a:r>
              <a:rPr lang="en-SG" i="1" dirty="0" err="1" smtClean="0">
                <a:solidFill>
                  <a:schemeClr val="accent6"/>
                </a:solidFill>
              </a:rPr>
              <a:t>ReDim</a:t>
            </a:r>
            <a:r>
              <a:rPr lang="en-SG" i="1" dirty="0" smtClean="0">
                <a:solidFill>
                  <a:schemeClr val="accent6"/>
                </a:solidFill>
              </a:rPr>
              <a:t> </a:t>
            </a:r>
            <a:r>
              <a:rPr lang="en-SG" i="1" dirty="0" err="1" smtClean="0">
                <a:solidFill>
                  <a:schemeClr val="accent6"/>
                </a:solidFill>
              </a:rPr>
              <a:t>intDataArray</a:t>
            </a:r>
            <a:r>
              <a:rPr lang="en-SG" i="1" dirty="0" smtClean="0">
                <a:solidFill>
                  <a:schemeClr val="accent6"/>
                </a:solidFill>
              </a:rPr>
              <a:t>(</a:t>
            </a:r>
            <a:r>
              <a:rPr lang="en-SG" i="1" dirty="0" err="1" smtClean="0">
                <a:solidFill>
                  <a:schemeClr val="accent6"/>
                </a:solidFill>
              </a:rPr>
              <a:t>intArraySize</a:t>
            </a:r>
            <a:r>
              <a:rPr lang="en-SG" i="1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SG" i="1" dirty="0">
                <a:solidFill>
                  <a:schemeClr val="accent6"/>
                </a:solidFill>
              </a:rPr>
              <a:t>	</a:t>
            </a:r>
            <a:r>
              <a:rPr lang="en-SG" i="1" dirty="0" err="1" smtClean="0">
                <a:solidFill>
                  <a:schemeClr val="accent6"/>
                </a:solidFill>
              </a:rPr>
              <a:t>intArraySize</a:t>
            </a:r>
            <a:r>
              <a:rPr lang="en-SG" i="1" dirty="0" smtClean="0">
                <a:solidFill>
                  <a:schemeClr val="accent6"/>
                </a:solidFill>
              </a:rPr>
              <a:t> </a:t>
            </a:r>
            <a:r>
              <a:rPr lang="en-SG" i="1" dirty="0">
                <a:solidFill>
                  <a:schemeClr val="accent6"/>
                </a:solidFill>
              </a:rPr>
              <a:t>= </a:t>
            </a:r>
            <a:r>
              <a:rPr lang="en-SG" i="1" dirty="0" err="1">
                <a:solidFill>
                  <a:schemeClr val="accent6"/>
                </a:solidFill>
              </a:rPr>
              <a:t>intArraySize</a:t>
            </a:r>
            <a:r>
              <a:rPr lang="en-SG" i="1" dirty="0">
                <a:solidFill>
                  <a:schemeClr val="accent6"/>
                </a:solidFill>
              </a:rPr>
              <a:t> + </a:t>
            </a:r>
            <a:r>
              <a:rPr lang="en-SG" i="1" dirty="0" smtClean="0">
                <a:solidFill>
                  <a:schemeClr val="accent6"/>
                </a:solidFill>
              </a:rPr>
              <a:t>1</a:t>
            </a:r>
            <a:br>
              <a:rPr lang="en-SG" i="1" dirty="0" smtClean="0">
                <a:solidFill>
                  <a:schemeClr val="accent6"/>
                </a:solidFill>
              </a:rPr>
            </a:br>
            <a:r>
              <a:rPr lang="en-SG" dirty="0">
                <a:solidFill>
                  <a:schemeClr val="accent4"/>
                </a:solidFill>
              </a:rPr>
              <a:t>‘</a:t>
            </a:r>
            <a:r>
              <a:rPr lang="en-SG" i="1" dirty="0">
                <a:solidFill>
                  <a:schemeClr val="accent4"/>
                </a:solidFill>
              </a:rPr>
              <a:t>increase </a:t>
            </a:r>
            <a:r>
              <a:rPr lang="en-SG" i="1" dirty="0" smtClean="0">
                <a:solidFill>
                  <a:schemeClr val="accent4"/>
                </a:solidFill>
              </a:rPr>
              <a:t>index </a:t>
            </a:r>
            <a:r>
              <a:rPr lang="en-US" i="1" dirty="0" smtClean="0">
                <a:solidFill>
                  <a:schemeClr val="accent4"/>
                </a:solidFill>
              </a:rPr>
              <a:t>pointer </a:t>
            </a:r>
            <a:r>
              <a:rPr lang="en-US" i="1" dirty="0">
                <a:solidFill>
                  <a:schemeClr val="accent4"/>
                </a:solidFill>
              </a:rPr>
              <a:t>ready for next loop</a:t>
            </a:r>
            <a:endParaRPr lang="en-SG" i="1" dirty="0" smtClean="0">
              <a:solidFill>
                <a:schemeClr val="accent4"/>
              </a:solidFill>
            </a:endParaRPr>
          </a:p>
          <a:p>
            <a:r>
              <a:rPr lang="en-US" i="1" dirty="0" err="1" smtClean="0"/>
              <a:t>ReDim</a:t>
            </a:r>
            <a:r>
              <a:rPr lang="en-US" i="1" dirty="0" smtClean="0"/>
              <a:t> </a:t>
            </a:r>
            <a:r>
              <a:rPr lang="en-US" i="1" dirty="0"/>
              <a:t>sets array to zero – use </a:t>
            </a:r>
            <a:r>
              <a:rPr lang="en-US" i="1" dirty="0" smtClean="0"/>
              <a:t>Preserve keyword </a:t>
            </a:r>
            <a:r>
              <a:rPr lang="en-US" i="1" dirty="0"/>
              <a:t>to retain data on </a:t>
            </a:r>
            <a:r>
              <a:rPr lang="en-US" i="1" dirty="0" err="1"/>
              <a:t>ReDim</a:t>
            </a:r>
            <a:endParaRPr lang="en-US" dirty="0" smtClean="0"/>
          </a:p>
        </p:txBody>
      </p:sp>
      <p:pic>
        <p:nvPicPr>
          <p:cNvPr id="10242" name="Picture 2" descr="Arrays (The Java™ Tutorials &gt; Learning the Java Language &gt; Language Basic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53" y="2819401"/>
            <a:ext cx="5442497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9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Array visualization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1 dimensional array may be </a:t>
            </a:r>
            <a:r>
              <a:rPr lang="en-US" dirty="0" smtClean="0"/>
              <a:t>visualized </a:t>
            </a:r>
            <a:r>
              <a:rPr lang="en-US" dirty="0"/>
              <a:t>as </a:t>
            </a:r>
            <a:r>
              <a:rPr lang="en-US" dirty="0" smtClean="0"/>
              <a:t>a </a:t>
            </a:r>
            <a:r>
              <a:rPr lang="en-SG" dirty="0" smtClean="0"/>
              <a:t>single </a:t>
            </a:r>
            <a:r>
              <a:rPr lang="en-SG" dirty="0"/>
              <a:t>spreadsheet </a:t>
            </a:r>
            <a:r>
              <a:rPr lang="en-SG" dirty="0" smtClean="0"/>
              <a:t>column</a:t>
            </a:r>
            <a:br>
              <a:rPr lang="en-SG" dirty="0" smtClean="0"/>
            </a:br>
            <a:r>
              <a:rPr lang="pt-BR" i="1" dirty="0">
                <a:solidFill>
                  <a:schemeClr val="accent6"/>
                </a:solidFill>
              </a:rPr>
              <a:t>E.g. Dim intData(4) as integer</a:t>
            </a:r>
            <a:endParaRPr lang="en-SG" dirty="0" smtClean="0">
              <a:solidFill>
                <a:schemeClr val="accent6"/>
              </a:solidFill>
            </a:endParaRPr>
          </a:p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/>
              <a:t>5 (4+1) </a:t>
            </a:r>
            <a:r>
              <a:rPr lang="fr-FR" dirty="0" err="1"/>
              <a:t>contiguous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fr-FR" dirty="0" smtClean="0"/>
          </a:p>
          <a:p>
            <a:r>
              <a:rPr lang="en-US" dirty="0"/>
              <a:t>May fill cells with data thus: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   </a:t>
            </a:r>
            <a:r>
              <a:rPr lang="en-SG" dirty="0" err="1">
                <a:solidFill>
                  <a:schemeClr val="accent6"/>
                </a:solidFill>
              </a:rPr>
              <a:t>intData</a:t>
            </a:r>
            <a:r>
              <a:rPr lang="en-SG" dirty="0">
                <a:solidFill>
                  <a:schemeClr val="accent6"/>
                </a:solidFill>
              </a:rPr>
              <a:t>(0)=2, </a:t>
            </a:r>
            <a:r>
              <a:rPr lang="en-SG" dirty="0" err="1">
                <a:solidFill>
                  <a:schemeClr val="accent6"/>
                </a:solidFill>
              </a:rPr>
              <a:t>intData</a:t>
            </a:r>
            <a:r>
              <a:rPr lang="en-SG" dirty="0">
                <a:solidFill>
                  <a:schemeClr val="accent6"/>
                </a:solidFill>
              </a:rPr>
              <a:t>(1)=4,</a:t>
            </a:r>
          </a:p>
          <a:p>
            <a:pPr marL="0" indent="0">
              <a:buNone/>
            </a:pPr>
            <a:r>
              <a:rPr lang="en-SG" dirty="0">
                <a:solidFill>
                  <a:schemeClr val="accent6"/>
                </a:solidFill>
              </a:rPr>
              <a:t>	</a:t>
            </a:r>
            <a:r>
              <a:rPr lang="en-SG" dirty="0" err="1">
                <a:solidFill>
                  <a:schemeClr val="accent6"/>
                </a:solidFill>
              </a:rPr>
              <a:t>intData</a:t>
            </a:r>
            <a:r>
              <a:rPr lang="en-SG" dirty="0">
                <a:solidFill>
                  <a:schemeClr val="accent6"/>
                </a:solidFill>
              </a:rPr>
              <a:t>(2)=6, </a:t>
            </a:r>
            <a:r>
              <a:rPr lang="en-SG" dirty="0" err="1">
                <a:solidFill>
                  <a:schemeClr val="accent6"/>
                </a:solidFill>
              </a:rPr>
              <a:t>intData</a:t>
            </a:r>
            <a:r>
              <a:rPr lang="en-SG" dirty="0">
                <a:solidFill>
                  <a:schemeClr val="accent6"/>
                </a:solidFill>
              </a:rPr>
              <a:t>(3)=8,</a:t>
            </a:r>
          </a:p>
          <a:p>
            <a:pPr marL="0" indent="0">
              <a:buNone/>
            </a:pPr>
            <a:r>
              <a:rPr lang="en-SG" dirty="0">
                <a:solidFill>
                  <a:schemeClr val="accent6"/>
                </a:solidFill>
              </a:rPr>
              <a:t>	</a:t>
            </a:r>
            <a:r>
              <a:rPr lang="en-SG" dirty="0" err="1">
                <a:solidFill>
                  <a:schemeClr val="accent6"/>
                </a:solidFill>
              </a:rPr>
              <a:t>intData</a:t>
            </a:r>
            <a:r>
              <a:rPr lang="en-SG" dirty="0">
                <a:solidFill>
                  <a:schemeClr val="accent6"/>
                </a:solidFill>
              </a:rPr>
              <a:t>(4)=</a:t>
            </a:r>
            <a:r>
              <a:rPr lang="en-SG" dirty="0" smtClean="0">
                <a:solidFill>
                  <a:schemeClr val="accent6"/>
                </a:solidFill>
              </a:rPr>
              <a:t>10</a:t>
            </a:r>
            <a:endParaRPr lang="fr-FR" dirty="0" smtClean="0"/>
          </a:p>
          <a:p>
            <a:r>
              <a:rPr lang="pt-BR" dirty="0"/>
              <a:t>Dim intData as Integer = {2,4,6,8,10}</a:t>
            </a:r>
            <a:endParaRPr lang="en-SG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77" y="2184400"/>
            <a:ext cx="3220735" cy="32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Code to fill array with 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2788"/>
            <a:ext cx="9499598" cy="665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Usual method is iteration </a:t>
            </a:r>
            <a:r>
              <a:rPr lang="en-US" i="1" dirty="0"/>
              <a:t>(mostly For </a:t>
            </a:r>
            <a:r>
              <a:rPr lang="en-US" i="1" dirty="0" smtClean="0"/>
              <a:t>loops are </a:t>
            </a:r>
            <a:r>
              <a:rPr lang="en-US" i="1" dirty="0"/>
              <a:t>generally </a:t>
            </a:r>
            <a:r>
              <a:rPr lang="en-US" i="1" dirty="0" smtClean="0"/>
              <a:t>used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i="1" dirty="0"/>
              <a:t>when one knows the size)</a:t>
            </a:r>
            <a:endParaRPr lang="en-SG" dirty="0" smtClean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71" y="4316453"/>
            <a:ext cx="7200529" cy="2163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39" y="941366"/>
            <a:ext cx="4866770" cy="2412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356" y="3530620"/>
            <a:ext cx="3009953" cy="29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Code to fill a dynamic array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2788"/>
            <a:ext cx="9499598" cy="66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Note </a:t>
            </a:r>
            <a:r>
              <a:rPr lang="en-US" dirty="0"/>
              <a:t>use of Preserve Keyword to prevent </a:t>
            </a:r>
            <a:r>
              <a:rPr lang="en-US" dirty="0" smtClean="0"/>
              <a:t>all cells </a:t>
            </a:r>
            <a:r>
              <a:rPr lang="en-US" dirty="0"/>
              <a:t>being set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zero during array </a:t>
            </a:r>
            <a:r>
              <a:rPr lang="en-US" dirty="0" err="1"/>
              <a:t>ReDim</a:t>
            </a:r>
            <a:endParaRPr lang="en-SG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4254500"/>
            <a:ext cx="7108779" cy="223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416" y="1051756"/>
            <a:ext cx="4649893" cy="2192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00" y="3347323"/>
            <a:ext cx="3238818" cy="31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Working with bounds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2788"/>
            <a:ext cx="10896598" cy="15144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One </a:t>
            </a:r>
            <a:r>
              <a:rPr lang="en-US" dirty="0"/>
              <a:t>may work with Upper or Lower </a:t>
            </a:r>
            <a:r>
              <a:rPr lang="en-US" dirty="0" smtClean="0"/>
              <a:t>Bounds rather </a:t>
            </a:r>
            <a:r>
              <a:rPr lang="en-US" dirty="0"/>
              <a:t>than known values: good for </a:t>
            </a:r>
            <a:r>
              <a:rPr lang="en-US" dirty="0" smtClean="0"/>
              <a:t>dynamic arrays </a:t>
            </a:r>
            <a:r>
              <a:rPr lang="en-US" dirty="0"/>
              <a:t>when size is not always </a:t>
            </a:r>
            <a:r>
              <a:rPr lang="en-US" dirty="0" smtClean="0"/>
              <a:t>known</a:t>
            </a:r>
          </a:p>
          <a:p>
            <a:pPr>
              <a:buFontTx/>
              <a:buChar char="-"/>
            </a:pPr>
            <a:r>
              <a:rPr lang="en-SG" dirty="0" smtClean="0"/>
              <a:t>Use </a:t>
            </a:r>
            <a:r>
              <a:rPr lang="en-SG" dirty="0" err="1"/>
              <a:t>GetUpperBound</a:t>
            </a:r>
            <a:r>
              <a:rPr lang="en-SG" dirty="0"/>
              <a:t>() or </a:t>
            </a:r>
            <a:r>
              <a:rPr lang="en-SG" dirty="0" err="1"/>
              <a:t>GetLowerBound</a:t>
            </a:r>
            <a:r>
              <a:rPr lang="en-SG" dirty="0" smtClean="0"/>
              <a:t>() </a:t>
            </a:r>
            <a:r>
              <a:rPr lang="en-US" dirty="0" smtClean="0"/>
              <a:t>Methods </a:t>
            </a:r>
            <a:r>
              <a:rPr lang="en-US" dirty="0"/>
              <a:t>to find array </a:t>
            </a:r>
            <a:r>
              <a:rPr lang="en-US" dirty="0" smtClean="0"/>
              <a:t>size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/>
              <a:t>0 as argument for 1D and 0 or 1 for 2D</a:t>
            </a:r>
            <a:endParaRPr lang="en-SG" dirty="0" smtClean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3683001"/>
            <a:ext cx="7281105" cy="2548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0" y="4296658"/>
            <a:ext cx="4693796" cy="14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1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Working with bounds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2788"/>
            <a:ext cx="10896598" cy="1514412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Upper and Lower Bounds makes </a:t>
            </a:r>
            <a:r>
              <a:rPr lang="en-US" dirty="0" smtClean="0"/>
              <a:t>code </a:t>
            </a:r>
            <a:r>
              <a:rPr lang="en-SG" dirty="0" smtClean="0"/>
              <a:t>changes </a:t>
            </a:r>
            <a:r>
              <a:rPr lang="en-SG" dirty="0"/>
              <a:t>easier to </a:t>
            </a:r>
            <a:r>
              <a:rPr lang="en-SG" dirty="0" smtClean="0"/>
              <a:t>implement</a:t>
            </a:r>
          </a:p>
          <a:p>
            <a:r>
              <a:rPr lang="en-US" dirty="0" smtClean="0"/>
              <a:t>When </a:t>
            </a:r>
            <a:r>
              <a:rPr lang="en-US" dirty="0"/>
              <a:t>one changes the size of a static </a:t>
            </a:r>
            <a:r>
              <a:rPr lang="en-US" dirty="0" smtClean="0"/>
              <a:t>array declaration</a:t>
            </a:r>
            <a:r>
              <a:rPr lang="en-US" dirty="0"/>
              <a:t>, one doesn’t then have to </a:t>
            </a:r>
            <a:r>
              <a:rPr lang="en-US" dirty="0" smtClean="0"/>
              <a:t>change all </a:t>
            </a:r>
            <a:r>
              <a:rPr lang="en-US" dirty="0"/>
              <a:t>loop limits within the actual code</a:t>
            </a:r>
            <a:endParaRPr lang="en-S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64" y="3138568"/>
            <a:ext cx="8936874" cy="26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3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82788"/>
            <a:ext cx="10896598" cy="1044512"/>
          </a:xfrm>
        </p:spPr>
        <p:txBody>
          <a:bodyPr>
            <a:normAutofit/>
          </a:bodyPr>
          <a:lstStyle/>
          <a:p>
            <a:r>
              <a:rPr lang="en-US" dirty="0" smtClean="0"/>
              <a:t>We will practice our truth tables</a:t>
            </a:r>
          </a:p>
          <a:p>
            <a:r>
              <a:rPr lang="en-US" dirty="0" smtClean="0"/>
              <a:t>We will use this concept a lot in our work</a:t>
            </a:r>
            <a:endParaRPr lang="en-SG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14109"/>
              </p:ext>
            </p:extLst>
          </p:nvPr>
        </p:nvGraphicFramePr>
        <p:xfrm>
          <a:off x="1549400" y="2760980"/>
          <a:ext cx="8953500" cy="285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935996471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2358640892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40421566"/>
                    </a:ext>
                  </a:extLst>
                </a:gridCol>
              </a:tblGrid>
              <a:tr h="4085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Operations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Outcome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1931126458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 or True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2988075574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 or False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3047608916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 And False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197508222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 And True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4115806634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</a:t>
                      </a:r>
                      <a:r>
                        <a:rPr lang="en-US" sz="2000" baseline="0" dirty="0" smtClean="0"/>
                        <a:t> or False or True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1597594555"/>
                  </a:ext>
                </a:extLst>
              </a:tr>
              <a:tr h="4029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 And</a:t>
                      </a:r>
                      <a:r>
                        <a:rPr lang="en-US" sz="2000" baseline="0" dirty="0" smtClean="0"/>
                        <a:t> True And False</a:t>
                      </a:r>
                      <a:endParaRPr lang="en-SG" sz="2000" dirty="0"/>
                    </a:p>
                  </a:txBody>
                  <a:tcPr marL="100727" marR="100727" marT="50363" marB="50363"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marL="100727" marR="100727" marT="50363" marB="50363"/>
                </a:tc>
                <a:extLst>
                  <a:ext uri="{0D108BD9-81ED-4DB2-BD59-A6C34878D82A}">
                    <a16:rowId xmlns:a16="http://schemas.microsoft.com/office/drawing/2014/main" val="248055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9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</a:t>
            </a:r>
            <a:r>
              <a:rPr lang="en-US" dirty="0" smtClean="0"/>
              <a:t>context</a:t>
            </a:r>
          </a:p>
          <a:p>
            <a:pPr marL="342900" indent="-342900">
              <a:buAutoNum type="arabicPeriod"/>
            </a:pPr>
            <a:r>
              <a:rPr lang="en-US" dirty="0"/>
              <a:t>What variables can </a:t>
            </a:r>
            <a:r>
              <a:rPr lang="en-US" dirty="0" smtClean="0"/>
              <a:t>store</a:t>
            </a:r>
          </a:p>
          <a:p>
            <a:pPr marL="342900" indent="-342900">
              <a:buAutoNum type="arabicPeriod"/>
            </a:pPr>
            <a:r>
              <a:rPr lang="en-US" dirty="0"/>
              <a:t>Numeric </a:t>
            </a:r>
            <a:r>
              <a:rPr lang="en-US" dirty="0" smtClean="0"/>
              <a:t>types</a:t>
            </a:r>
          </a:p>
          <a:p>
            <a:pPr marL="342900" indent="-342900">
              <a:buAutoNum type="arabicPeriod"/>
            </a:pPr>
            <a:r>
              <a:rPr lang="en-US" dirty="0"/>
              <a:t>Non-Numeric </a:t>
            </a:r>
            <a:r>
              <a:rPr lang="en-US" dirty="0" smtClean="0"/>
              <a:t>types</a:t>
            </a:r>
          </a:p>
          <a:p>
            <a:pPr marL="342900" indent="-342900">
              <a:buAutoNum type="arabicPeriod"/>
            </a:pPr>
            <a:r>
              <a:rPr lang="en-US" dirty="0"/>
              <a:t>Variable </a:t>
            </a:r>
            <a:r>
              <a:rPr lang="en-US" dirty="0" smtClean="0"/>
              <a:t>scoping</a:t>
            </a:r>
          </a:p>
          <a:p>
            <a:pPr marL="342900" indent="-342900">
              <a:buAutoNum type="arabicPeriod"/>
            </a:pPr>
            <a:r>
              <a:rPr lang="en-US" dirty="0"/>
              <a:t>Grouping </a:t>
            </a:r>
            <a:r>
              <a:rPr lang="en-US" dirty="0" smtClean="0"/>
              <a:t>variables</a:t>
            </a:r>
          </a:p>
          <a:p>
            <a:pPr marL="342900" indent="-342900">
              <a:buAutoNum type="arabicPeriod"/>
            </a:pPr>
            <a:r>
              <a:rPr lang="en-US" dirty="0"/>
              <a:t>Array </a:t>
            </a:r>
            <a:r>
              <a:rPr lang="en-US" dirty="0" smtClean="0"/>
              <a:t>indexing</a:t>
            </a:r>
          </a:p>
          <a:p>
            <a:pPr marL="342900" indent="-342900">
              <a:buAutoNum type="arabicPeriod"/>
            </a:pPr>
            <a:r>
              <a:rPr lang="en-US" dirty="0"/>
              <a:t>Array </a:t>
            </a:r>
            <a:r>
              <a:rPr lang="en-US" dirty="0" smtClean="0"/>
              <a:t>visualization</a:t>
            </a:r>
          </a:p>
          <a:p>
            <a:pPr marL="342900" indent="-342900">
              <a:buAutoNum type="arabicPeriod"/>
            </a:pPr>
            <a:r>
              <a:rPr lang="en-US" dirty="0"/>
              <a:t>Code to fill array with </a:t>
            </a:r>
            <a:r>
              <a:rPr lang="en-US" dirty="0" smtClean="0"/>
              <a:t>data</a:t>
            </a:r>
          </a:p>
          <a:p>
            <a:pPr marL="342900" indent="-342900">
              <a:buAutoNum type="arabicPeriod"/>
            </a:pPr>
            <a:r>
              <a:rPr lang="en-US" dirty="0"/>
              <a:t>Code to fill a dynamic </a:t>
            </a:r>
            <a:r>
              <a:rPr lang="en-US" dirty="0" smtClean="0"/>
              <a:t>array</a:t>
            </a:r>
          </a:p>
          <a:p>
            <a:pPr marL="342900" indent="-342900">
              <a:buAutoNum type="arabicPeriod"/>
            </a:pPr>
            <a:r>
              <a:rPr lang="en-US" dirty="0" smtClean="0"/>
              <a:t>Working with bounds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/>
              <a:t>Lecture context</a:t>
            </a:r>
          </a:p>
        </p:txBody>
      </p:sp>
      <p:pic>
        <p:nvPicPr>
          <p:cNvPr id="4" name="Picture 2" descr="Net Notes and Source Code: Data Types in VB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1815327"/>
            <a:ext cx="5741237" cy="46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/>
          <a:lstStyle/>
          <a:p>
            <a:r>
              <a:rPr lang="en-US" dirty="0"/>
              <a:t>Be familiar with the data types in </a:t>
            </a:r>
            <a:r>
              <a:rPr lang="en-US" dirty="0" smtClean="0"/>
              <a:t>VB2010 and </a:t>
            </a:r>
            <a:r>
              <a:rPr lang="en-US" dirty="0"/>
              <a:t>how to use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/>
              <a:t>Be familiar with the concept of ‘scope’ </a:t>
            </a:r>
            <a:r>
              <a:rPr lang="en-US" dirty="0" smtClean="0"/>
              <a:t>and how </a:t>
            </a:r>
            <a:r>
              <a:rPr lang="en-US" dirty="0"/>
              <a:t>it helps programmers avoid </a:t>
            </a:r>
            <a:r>
              <a:rPr lang="en-US" dirty="0" smtClean="0"/>
              <a:t>accidently </a:t>
            </a:r>
            <a:r>
              <a:rPr lang="en-SG" dirty="0" smtClean="0"/>
              <a:t>overwriting data</a:t>
            </a:r>
          </a:p>
          <a:p>
            <a:r>
              <a:rPr lang="en-US" dirty="0"/>
              <a:t>Understand how to create an array of </a:t>
            </a:r>
            <a:r>
              <a:rPr lang="en-US" dirty="0" smtClean="0"/>
              <a:t>data</a:t>
            </a:r>
          </a:p>
          <a:p>
            <a:r>
              <a:rPr lang="en-US" dirty="0"/>
              <a:t>Be able to iterate through an array to fill </a:t>
            </a:r>
            <a:r>
              <a:rPr lang="en-US" dirty="0" smtClean="0"/>
              <a:t>or </a:t>
            </a:r>
            <a:r>
              <a:rPr lang="en-SG" dirty="0" smtClean="0"/>
              <a:t>investigate </a:t>
            </a:r>
            <a:r>
              <a:rPr lang="en-SG" dirty="0"/>
              <a:t>its contents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5942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Programs </a:t>
            </a:r>
            <a:r>
              <a:rPr lang="en-US" dirty="0"/>
              <a:t>use memory (RAM) to store data </a:t>
            </a:r>
            <a:r>
              <a:rPr lang="en-US" dirty="0" smtClean="0"/>
              <a:t>and actually </a:t>
            </a:r>
            <a:r>
              <a:rPr lang="en-US" dirty="0"/>
              <a:t>run (they are hosted in memory </a:t>
            </a:r>
            <a:r>
              <a:rPr lang="en-US" dirty="0" smtClean="0"/>
              <a:t>when running</a:t>
            </a:r>
            <a:r>
              <a:rPr lang="en-US" dirty="0"/>
              <a:t>). Engineering applications typically </a:t>
            </a:r>
            <a:r>
              <a:rPr lang="en-US" dirty="0" smtClean="0"/>
              <a:t>use a </a:t>
            </a:r>
            <a:r>
              <a:rPr lang="en-US" dirty="0"/>
              <a:t>lot of memory and store a large number </a:t>
            </a:r>
            <a:r>
              <a:rPr lang="en-US" dirty="0" smtClean="0"/>
              <a:t>of data</a:t>
            </a:r>
            <a:r>
              <a:rPr lang="en-US" dirty="0"/>
              <a:t>, typically contiguous time-sampled data </a:t>
            </a:r>
            <a:r>
              <a:rPr lang="en-US" dirty="0" smtClean="0"/>
              <a:t>in </a:t>
            </a:r>
            <a:r>
              <a:rPr lang="en-SG" dirty="0" smtClean="0"/>
              <a:t>instrumentation </a:t>
            </a:r>
            <a:r>
              <a:rPr lang="en-SG" dirty="0"/>
              <a:t>applications</a:t>
            </a:r>
            <a:r>
              <a:rPr lang="en-SG" dirty="0" smtClean="0"/>
              <a:t>.</a:t>
            </a:r>
          </a:p>
          <a:p>
            <a:r>
              <a:rPr lang="en-SG" dirty="0"/>
              <a:t>To </a:t>
            </a:r>
            <a:r>
              <a:rPr lang="en-SG" dirty="0" smtClean="0"/>
              <a:t>efficiently </a:t>
            </a:r>
            <a:r>
              <a:rPr lang="en-US" dirty="0" smtClean="0"/>
              <a:t>utilize </a:t>
            </a:r>
            <a:r>
              <a:rPr lang="en-US" dirty="0"/>
              <a:t>memory and ensure no data </a:t>
            </a:r>
            <a:r>
              <a:rPr lang="en-US" dirty="0" smtClean="0"/>
              <a:t>errors occur</a:t>
            </a:r>
            <a:r>
              <a:rPr lang="en-US" dirty="0"/>
              <a:t>, it is important to understand the </a:t>
            </a:r>
            <a:r>
              <a:rPr lang="en-US" dirty="0" smtClean="0"/>
              <a:t>various variable </a:t>
            </a:r>
            <a:r>
              <a:rPr lang="en-US" dirty="0"/>
              <a:t>types available to the programmer</a:t>
            </a:r>
            <a:r>
              <a:rPr lang="en-US" dirty="0" smtClean="0"/>
              <a:t>.</a:t>
            </a:r>
          </a:p>
          <a:p>
            <a:r>
              <a:rPr lang="en-US" dirty="0"/>
              <a:t>Also, it is useful to understand how to </a:t>
            </a:r>
            <a:r>
              <a:rPr lang="en-US" dirty="0" smtClean="0"/>
              <a:t>store ‘clumps</a:t>
            </a:r>
            <a:r>
              <a:rPr lang="en-US" dirty="0"/>
              <a:t>’ or ‘groups’ of data and </a:t>
            </a:r>
            <a:r>
              <a:rPr lang="en-US" dirty="0" smtClean="0"/>
              <a:t>manipulate them </a:t>
            </a:r>
            <a:r>
              <a:rPr lang="en-US" dirty="0"/>
              <a:t>as a single entity. This lecture looks </a:t>
            </a:r>
            <a:r>
              <a:rPr lang="en-US" dirty="0" smtClean="0"/>
              <a:t>at how </a:t>
            </a:r>
            <a:r>
              <a:rPr lang="en-US" dirty="0"/>
              <a:t>data is stored, how to limit </a:t>
            </a:r>
            <a:r>
              <a:rPr lang="en-US" dirty="0" smtClean="0"/>
              <a:t>accidental overwrites </a:t>
            </a:r>
            <a:r>
              <a:rPr lang="en-US" dirty="0"/>
              <a:t>and how to manipulate it in arrays.</a:t>
            </a:r>
            <a:endParaRPr lang="en-US" dirty="0" smtClean="0"/>
          </a:p>
        </p:txBody>
      </p:sp>
      <p:pic>
        <p:nvPicPr>
          <p:cNvPr id="2050" name="Picture 2" descr="How much RAM do you need, should you upgrade it, and will it speed up your  PC? - Extreme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06" y="2235200"/>
            <a:ext cx="5486701" cy="30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9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What variables can store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99.999</a:t>
            </a:r>
            <a:r>
              <a:rPr lang="en-US" dirty="0"/>
              <a:t>% of programs work on data of </a:t>
            </a:r>
            <a:r>
              <a:rPr lang="en-US" dirty="0" smtClean="0"/>
              <a:t>some sort</a:t>
            </a:r>
            <a:r>
              <a:rPr lang="en-US" dirty="0"/>
              <a:t>, usually both manipulating and storing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Part </a:t>
            </a:r>
            <a:r>
              <a:rPr lang="en-US" dirty="0"/>
              <a:t>B </a:t>
            </a:r>
            <a:r>
              <a:rPr lang="en-US" dirty="0" err="1"/>
              <a:t>Matlab</a:t>
            </a:r>
            <a:r>
              <a:rPr lang="en-US" dirty="0"/>
              <a:t>/C# modules introduced </a:t>
            </a:r>
            <a:r>
              <a:rPr lang="en-US" dirty="0" smtClean="0"/>
              <a:t>students to </a:t>
            </a:r>
            <a:r>
              <a:rPr lang="en-US" dirty="0"/>
              <a:t>variables: referred to as data ‘Types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Data </a:t>
            </a:r>
            <a:r>
              <a:rPr lang="en-US" dirty="0"/>
              <a:t>containers of varying size and ‘</a:t>
            </a:r>
            <a:r>
              <a:rPr lang="en-US" dirty="0" smtClean="0"/>
              <a:t>shape’</a:t>
            </a:r>
          </a:p>
          <a:p>
            <a:r>
              <a:rPr lang="en-US" dirty="0" smtClean="0"/>
              <a:t>VB </a:t>
            </a:r>
            <a:r>
              <a:rPr lang="en-US" dirty="0"/>
              <a:t>supports the same variable Types </a:t>
            </a:r>
            <a:r>
              <a:rPr lang="en-US" dirty="0" smtClean="0"/>
              <a:t>as </a:t>
            </a:r>
            <a:r>
              <a:rPr lang="en-SG" dirty="0" smtClean="0"/>
              <a:t>all </a:t>
            </a:r>
            <a:r>
              <a:rPr lang="en-SG" dirty="0"/>
              <a:t>other common </a:t>
            </a:r>
            <a:r>
              <a:rPr lang="en-SG" dirty="0" smtClean="0"/>
              <a:t>languages</a:t>
            </a:r>
          </a:p>
          <a:p>
            <a:r>
              <a:rPr lang="en-US" dirty="0" smtClean="0"/>
              <a:t>Numeric </a:t>
            </a:r>
            <a:r>
              <a:rPr lang="en-US" dirty="0"/>
              <a:t>data types store numbers, that can </a:t>
            </a:r>
            <a:r>
              <a:rPr lang="en-US" dirty="0" smtClean="0"/>
              <a:t>be treated </a:t>
            </a:r>
            <a:r>
              <a:rPr lang="en-US" dirty="0"/>
              <a:t>as numbers, i.e. +-/* SQRT and so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Visual </a:t>
            </a:r>
            <a:r>
              <a:rPr lang="en-US" dirty="0"/>
              <a:t>Basic 2010, C++, C#, F# etc. </a:t>
            </a:r>
            <a:r>
              <a:rPr lang="en-US" dirty="0" smtClean="0"/>
              <a:t>divides these </a:t>
            </a:r>
            <a:r>
              <a:rPr lang="en-US" dirty="0"/>
              <a:t>into 7 types, depending on the range </a:t>
            </a:r>
            <a:r>
              <a:rPr lang="en-US" dirty="0" smtClean="0"/>
              <a:t>of values </a:t>
            </a:r>
            <a:r>
              <a:rPr lang="en-US" dirty="0"/>
              <a:t>they can store and memory they use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ow much RAM do you need, should you upgrade it, and will it speed up your  PC? - Extreme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06" y="2235200"/>
            <a:ext cx="5486701" cy="30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6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What variables can store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97122"/>
            <a:ext cx="5065711" cy="4632157"/>
          </a:xfrm>
        </p:spPr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code uses Integer Type as the </a:t>
            </a:r>
            <a:r>
              <a:rPr lang="en-US" dirty="0" smtClean="0"/>
              <a:t>most efficient </a:t>
            </a:r>
            <a:r>
              <a:rPr lang="en-US" dirty="0"/>
              <a:t>type: only hold +/- whole </a:t>
            </a:r>
            <a:r>
              <a:rPr lang="en-US" dirty="0" smtClean="0"/>
              <a:t>numbers</a:t>
            </a:r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Type used for </a:t>
            </a:r>
            <a:r>
              <a:rPr lang="en-US" dirty="0" err="1"/>
              <a:t>Maths</a:t>
            </a:r>
            <a:r>
              <a:rPr lang="en-US" dirty="0"/>
              <a:t> and high </a:t>
            </a:r>
            <a:r>
              <a:rPr lang="en-US" dirty="0" smtClean="0"/>
              <a:t>precision – </a:t>
            </a:r>
            <a:r>
              <a:rPr lang="en-US" dirty="0"/>
              <a:t>all </a:t>
            </a:r>
            <a:r>
              <a:rPr lang="en-US" dirty="0" err="1"/>
              <a:t>Maths</a:t>
            </a:r>
            <a:r>
              <a:rPr lang="en-US" dirty="0"/>
              <a:t> Functions such as Sin, Tan, </a:t>
            </a:r>
            <a:r>
              <a:rPr lang="en-US" dirty="0" smtClean="0"/>
              <a:t>SQRT </a:t>
            </a:r>
            <a:r>
              <a:rPr lang="en-SG" dirty="0" smtClean="0"/>
              <a:t>etc</a:t>
            </a:r>
            <a:r>
              <a:rPr lang="en-SG" dirty="0"/>
              <a:t>. require </a:t>
            </a:r>
            <a:r>
              <a:rPr lang="en-SG" dirty="0" smtClean="0"/>
              <a:t>Doubles</a:t>
            </a:r>
            <a:endParaRPr lang="en-US" dirty="0"/>
          </a:p>
          <a:p>
            <a:r>
              <a:rPr lang="en-US" dirty="0" smtClean="0"/>
              <a:t>Decimal </a:t>
            </a:r>
            <a:r>
              <a:rPr lang="en-US" dirty="0"/>
              <a:t>Type stores values with highest </a:t>
            </a:r>
            <a:r>
              <a:rPr lang="en-US" dirty="0" smtClean="0"/>
              <a:t>range </a:t>
            </a:r>
            <a:r>
              <a:rPr lang="en-SG" dirty="0" smtClean="0"/>
              <a:t>and precision</a:t>
            </a:r>
          </a:p>
          <a:p>
            <a:r>
              <a:rPr lang="en-US" dirty="0" smtClean="0"/>
              <a:t>Text </a:t>
            </a:r>
            <a:r>
              <a:rPr lang="en-US" dirty="0"/>
              <a:t>is stored in a String Type – </a:t>
            </a:r>
            <a:r>
              <a:rPr lang="en-US" b="1" dirty="0"/>
              <a:t>NB </a:t>
            </a:r>
            <a:r>
              <a:rPr lang="en-US" dirty="0" smtClean="0"/>
              <a:t>the characters </a:t>
            </a:r>
            <a:r>
              <a:rPr lang="en-US" dirty="0"/>
              <a:t>“3434” stored in a String is NOT </a:t>
            </a:r>
            <a:r>
              <a:rPr lang="en-US" dirty="0" smtClean="0"/>
              <a:t>a number</a:t>
            </a:r>
            <a:r>
              <a:rPr lang="en-US" dirty="0"/>
              <a:t>, it is a string of characters = a ‘word’</a:t>
            </a:r>
            <a:endParaRPr lang="en-SG" dirty="0" smtClean="0"/>
          </a:p>
        </p:txBody>
      </p:sp>
      <p:pic>
        <p:nvPicPr>
          <p:cNvPr id="4098" name="Picture 2" descr="Benefits of containers - Critical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99" y="2123941"/>
            <a:ext cx="5216525" cy="373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8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815326"/>
            <a:ext cx="9982201" cy="3357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1" y="5606534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e.g. Dim </a:t>
            </a:r>
            <a:r>
              <a:rPr lang="en-SG" dirty="0" err="1">
                <a:latin typeface="Verdana" panose="020B0604030504040204" pitchFamily="34" charset="0"/>
              </a:rPr>
              <a:t>intLoopCounter</a:t>
            </a:r>
            <a:r>
              <a:rPr lang="en-SG" dirty="0">
                <a:latin typeface="Verdana" panose="020B0604030504040204" pitchFamily="34" charset="0"/>
              </a:rPr>
              <a:t> as Integer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514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Non-Numeric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38" y="2435824"/>
            <a:ext cx="8278831" cy="261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1" y="5606534"/>
            <a:ext cx="386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e.g. Dim </a:t>
            </a:r>
            <a:r>
              <a:rPr lang="en-SG" dirty="0" err="1" smtClean="0">
                <a:latin typeface="Verdana" panose="020B0604030504040204" pitchFamily="34" charset="0"/>
              </a:rPr>
              <a:t>myOutcome</a:t>
            </a:r>
            <a:r>
              <a:rPr lang="en-SG" dirty="0" smtClean="0">
                <a:latin typeface="Verdana" panose="020B0604030504040204" pitchFamily="34" charset="0"/>
              </a:rPr>
              <a:t> </a:t>
            </a:r>
            <a:r>
              <a:rPr lang="en-SG" dirty="0">
                <a:latin typeface="Verdana" panose="020B0604030504040204" pitchFamily="34" charset="0"/>
              </a:rPr>
              <a:t>as </a:t>
            </a:r>
            <a:r>
              <a:rPr lang="en-SG" dirty="0" smtClean="0">
                <a:latin typeface="Verdana" panose="020B0604030504040204" pitchFamily="34" charset="0"/>
              </a:rPr>
              <a:t>String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46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060"/>
            <a:ext cx="10131425" cy="1456267"/>
          </a:xfrm>
        </p:spPr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5606534"/>
            <a:ext cx="4794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e.g. </a:t>
            </a:r>
            <a:r>
              <a:rPr lang="en-SG" dirty="0" smtClean="0">
                <a:latin typeface="Verdana" panose="020B0604030504040204" pitchFamily="34" charset="0"/>
              </a:rPr>
              <a:t>True And False should return False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47" y="1625600"/>
            <a:ext cx="873916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2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421</TotalTime>
  <Words>875</Words>
  <Application>Microsoft Office PowerPoint</Application>
  <PresentationFormat>Widescreen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Celestial</vt:lpstr>
      <vt:lpstr>Data types &amp; Arrays</vt:lpstr>
      <vt:lpstr>Table OF contents</vt:lpstr>
      <vt:lpstr>Lecture context</vt:lpstr>
      <vt:lpstr>Lecture context</vt:lpstr>
      <vt:lpstr>What variables can store</vt:lpstr>
      <vt:lpstr>What variables can store</vt:lpstr>
      <vt:lpstr>Numeric types</vt:lpstr>
      <vt:lpstr>Non-Numeric types</vt:lpstr>
      <vt:lpstr>Truth tables</vt:lpstr>
      <vt:lpstr>Variable scoping</vt:lpstr>
      <vt:lpstr>Grouping variables</vt:lpstr>
      <vt:lpstr>Grouping variables</vt:lpstr>
      <vt:lpstr>Array indexing</vt:lpstr>
      <vt:lpstr>Array visualization</vt:lpstr>
      <vt:lpstr>Code to fill array with data</vt:lpstr>
      <vt:lpstr>Code to fill a dynamic array</vt:lpstr>
      <vt:lpstr>Working with bounds</vt:lpstr>
      <vt:lpstr>Working with bounds</vt:lpstr>
      <vt:lpstr>Hands on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Sayyid</cp:lastModifiedBy>
  <cp:revision>118</cp:revision>
  <dcterms:created xsi:type="dcterms:W3CDTF">2021-02-22T11:23:33Z</dcterms:created>
  <dcterms:modified xsi:type="dcterms:W3CDTF">2021-02-27T12:23:10Z</dcterms:modified>
</cp:coreProperties>
</file>