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32"/>
  </p:notes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8" r:id="rId19"/>
    <p:sldId id="286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89481"/>
  </p:normalViewPr>
  <p:slideViewPr>
    <p:cSldViewPr snapToGrid="0" snapToObjects="1">
      <p:cViewPr varScale="1">
        <p:scale>
          <a:sx n="87" d="100"/>
          <a:sy n="87" d="100"/>
        </p:scale>
        <p:origin x="5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4139-BA33-9F4C-B908-4FDD8BB8A18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9C67-89EF-994F-B08A-70285B5B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4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83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40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0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8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8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3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7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9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6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3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5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6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5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9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7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PLANNING</a:t>
            </a:r>
            <a:br>
              <a:rPr lang="en-US" dirty="0" smtClean="0"/>
            </a:br>
            <a:r>
              <a:rPr lang="en-US" dirty="0" smtClean="0"/>
              <a:t>&amp; REFINEMENT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/>
              <a:t>Flowcharting</a:t>
            </a:r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35909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Some rules before </a:t>
            </a:r>
            <a:r>
              <a:rPr lang="en-US" b="1" dirty="0" smtClean="0"/>
              <a:t>flowcharting</a:t>
            </a:r>
            <a:endParaRPr lang="en-SG" dirty="0" smtClean="0"/>
          </a:p>
          <a:p>
            <a:r>
              <a:rPr lang="en-SG" dirty="0" smtClean="0"/>
              <a:t>Fully </a:t>
            </a:r>
            <a:r>
              <a:rPr lang="en-SG" dirty="0"/>
              <a:t>understand the </a:t>
            </a:r>
            <a:r>
              <a:rPr lang="en-SG" dirty="0" smtClean="0"/>
              <a:t>problem</a:t>
            </a:r>
          </a:p>
          <a:p>
            <a:r>
              <a:rPr lang="en-US" dirty="0"/>
              <a:t>Be clear what information you have and </a:t>
            </a:r>
            <a:r>
              <a:rPr lang="en-US" dirty="0" smtClean="0"/>
              <a:t>what information </a:t>
            </a:r>
            <a:r>
              <a:rPr lang="en-US" dirty="0"/>
              <a:t>you are trying to </a:t>
            </a:r>
            <a:r>
              <a:rPr lang="en-US" dirty="0" smtClean="0"/>
              <a:t>discover</a:t>
            </a:r>
          </a:p>
          <a:p>
            <a:r>
              <a:rPr lang="en-US" dirty="0"/>
              <a:t>Pay attention to units and </a:t>
            </a:r>
            <a:r>
              <a:rPr lang="en-US" dirty="0" smtClean="0"/>
              <a:t>conversions</a:t>
            </a:r>
          </a:p>
          <a:p>
            <a:r>
              <a:rPr lang="en-US" dirty="0"/>
              <a:t>Draw a picture/sketch if possible to </a:t>
            </a:r>
            <a:r>
              <a:rPr lang="en-US" dirty="0" smtClean="0"/>
              <a:t>get problem </a:t>
            </a:r>
            <a:r>
              <a:rPr lang="en-US" dirty="0"/>
              <a:t>clear in your </a:t>
            </a:r>
            <a:r>
              <a:rPr lang="en-US" dirty="0" smtClean="0"/>
              <a:t>head</a:t>
            </a:r>
          </a:p>
          <a:p>
            <a:r>
              <a:rPr lang="en-US" dirty="0"/>
              <a:t>Work backwards sometimes – what is the </a:t>
            </a:r>
            <a:r>
              <a:rPr lang="en-US" dirty="0" smtClean="0"/>
              <a:t>last step </a:t>
            </a:r>
            <a:r>
              <a:rPr lang="en-US" dirty="0"/>
              <a:t>required to get the required answer</a:t>
            </a:r>
            <a:r>
              <a:rPr lang="en-US" dirty="0" smtClean="0"/>
              <a:t>?</a:t>
            </a:r>
          </a:p>
          <a:p>
            <a:r>
              <a:rPr lang="en-US" dirty="0"/>
              <a:t>look for repeated operations (iteration)</a:t>
            </a:r>
            <a:endParaRPr lang="en-SG" dirty="0"/>
          </a:p>
        </p:txBody>
      </p:sp>
      <p:pic>
        <p:nvPicPr>
          <p:cNvPr id="1030" name="Picture 6" descr="FlowChart Input and 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12" y="2031151"/>
            <a:ext cx="3337239" cy="387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16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Developing algorithms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359095" cy="3649133"/>
          </a:xfrm>
        </p:spPr>
        <p:txBody>
          <a:bodyPr/>
          <a:lstStyle/>
          <a:p>
            <a:r>
              <a:rPr lang="en-US" dirty="0"/>
              <a:t>Develop one step at a time (stepwise refinement) </a:t>
            </a:r>
            <a:r>
              <a:rPr lang="en-US" dirty="0" smtClean="0"/>
              <a:t>to produce </a:t>
            </a:r>
            <a:r>
              <a:rPr lang="en-US" dirty="0"/>
              <a:t>a fully detailed and complete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Precise</a:t>
            </a:r>
            <a:r>
              <a:rPr lang="en-US" dirty="0"/>
              <a:t>, rigorous, complete, algorithm development </a:t>
            </a:r>
            <a:r>
              <a:rPr lang="en-US" dirty="0" smtClean="0"/>
              <a:t>is essential </a:t>
            </a:r>
            <a:r>
              <a:rPr lang="en-US" dirty="0"/>
              <a:t>for easy programming and fewer </a:t>
            </a:r>
            <a:r>
              <a:rPr lang="en-US" dirty="0" smtClean="0"/>
              <a:t>bugs</a:t>
            </a:r>
          </a:p>
          <a:p>
            <a:r>
              <a:rPr lang="en-US" dirty="0"/>
              <a:t>Fully complete each step/stage before moving </a:t>
            </a:r>
            <a:r>
              <a:rPr lang="en-US" dirty="0" smtClean="0"/>
              <a:t>on to </a:t>
            </a:r>
            <a:r>
              <a:rPr lang="en-US" dirty="0"/>
              <a:t>the next; break solution/code into small </a:t>
            </a:r>
            <a:r>
              <a:rPr lang="en-US" dirty="0" smtClean="0"/>
              <a:t>sections</a:t>
            </a:r>
          </a:p>
          <a:p>
            <a:r>
              <a:rPr lang="en-US" dirty="0"/>
              <a:t>Never make changes without clearly knowing </a:t>
            </a:r>
            <a:r>
              <a:rPr lang="en-US" dirty="0" smtClean="0"/>
              <a:t>why or </a:t>
            </a:r>
            <a:r>
              <a:rPr lang="en-US" dirty="0"/>
              <a:t>you simply introduce more problems</a:t>
            </a:r>
            <a:r>
              <a:rPr lang="en-US" dirty="0" smtClean="0"/>
              <a:t>!!</a:t>
            </a:r>
          </a:p>
          <a:p>
            <a:r>
              <a:rPr lang="en-US" dirty="0"/>
              <a:t>If mistakes are found go back and correct </a:t>
            </a:r>
            <a:r>
              <a:rPr lang="en-US" dirty="0" smtClean="0"/>
              <a:t>from earlier </a:t>
            </a:r>
            <a:r>
              <a:rPr lang="en-US" dirty="0"/>
              <a:t>stage of design (algorithm representation)</a:t>
            </a:r>
            <a:endParaRPr lang="en-US" dirty="0" smtClean="0"/>
          </a:p>
        </p:txBody>
      </p:sp>
      <p:pic>
        <p:nvPicPr>
          <p:cNvPr id="2050" name="Picture 2" descr="Problem Solving and Algorithm Development ~ ENTANGL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28" y="2383943"/>
            <a:ext cx="3160323" cy="316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5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/>
              <a:t>Developing algorithms</a:t>
            </a:r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2142067"/>
            <a:ext cx="4893681" cy="36491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Development cycle</a:t>
            </a:r>
            <a:endParaRPr lang="en-US" b="1" dirty="0" smtClean="0"/>
          </a:p>
          <a:p>
            <a:r>
              <a:rPr lang="en-US" dirty="0" smtClean="0"/>
              <a:t>Coding take up only 20% of the task</a:t>
            </a:r>
          </a:p>
          <a:p>
            <a:r>
              <a:rPr lang="en-US" dirty="0" smtClean="0"/>
              <a:t>80% is understanding planning and thinking before writing any code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22" y="1568260"/>
            <a:ext cx="4110238" cy="47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0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Representing algorithms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2142067"/>
            <a:ext cx="4893681" cy="3649133"/>
          </a:xfrm>
        </p:spPr>
        <p:txBody>
          <a:bodyPr/>
          <a:lstStyle/>
          <a:p>
            <a:r>
              <a:rPr lang="en-US" dirty="0" smtClean="0"/>
              <a:t>Flowchart</a:t>
            </a:r>
            <a:r>
              <a:rPr lang="en-US" dirty="0"/>
              <a:t>: clear graphical representation </a:t>
            </a:r>
            <a:r>
              <a:rPr lang="en-US" dirty="0" smtClean="0"/>
              <a:t>of </a:t>
            </a:r>
            <a:r>
              <a:rPr lang="en-SG" dirty="0" smtClean="0"/>
              <a:t>Algorithm</a:t>
            </a:r>
          </a:p>
          <a:p>
            <a:r>
              <a:rPr lang="en-SG" dirty="0" smtClean="0"/>
              <a:t>Pseudocode</a:t>
            </a:r>
            <a:r>
              <a:rPr lang="en-SG" dirty="0"/>
              <a:t>: </a:t>
            </a:r>
            <a:r>
              <a:rPr lang="en-SG" i="1" dirty="0"/>
              <a:t>Structured English </a:t>
            </a:r>
            <a:r>
              <a:rPr lang="en-SG" dirty="0" smtClean="0"/>
              <a:t>using </a:t>
            </a:r>
            <a:r>
              <a:rPr lang="en-US" dirty="0" smtClean="0"/>
              <a:t>‘</a:t>
            </a:r>
            <a:r>
              <a:rPr lang="en-US" i="1" dirty="0" smtClean="0"/>
              <a:t>English-Like</a:t>
            </a:r>
            <a:r>
              <a:rPr lang="en-US" dirty="0"/>
              <a:t>’ words to describe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Flowchart </a:t>
            </a:r>
            <a:r>
              <a:rPr lang="en-US" dirty="0"/>
              <a:t>much better for larger designs – </a:t>
            </a:r>
            <a:r>
              <a:rPr lang="en-US" dirty="0" smtClean="0"/>
              <a:t>but need </a:t>
            </a:r>
            <a:r>
              <a:rPr lang="en-US" dirty="0"/>
              <a:t>to break large tasks </a:t>
            </a:r>
            <a:r>
              <a:rPr lang="en-US" dirty="0" smtClean="0"/>
              <a:t>down</a:t>
            </a:r>
          </a:p>
          <a:p>
            <a:r>
              <a:rPr lang="en-US" dirty="0" smtClean="0"/>
              <a:t>Goal </a:t>
            </a:r>
            <a:r>
              <a:rPr lang="en-US" dirty="0"/>
              <a:t>is to produce stepwise refined </a:t>
            </a:r>
            <a:r>
              <a:rPr lang="en-US" i="1" dirty="0" smtClean="0"/>
              <a:t>language-independent, </a:t>
            </a:r>
            <a:r>
              <a:rPr lang="en-SG" b="1" i="1" dirty="0" smtClean="0"/>
              <a:t>clear </a:t>
            </a:r>
            <a:r>
              <a:rPr lang="en-SG" dirty="0"/>
              <a:t>process description</a:t>
            </a:r>
          </a:p>
        </p:txBody>
      </p:sp>
      <p:pic>
        <p:nvPicPr>
          <p:cNvPr id="7" name="Picture 2" descr="Problem Solving and Algorithm Development ~ ENTANGL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28" y="2383943"/>
            <a:ext cx="3160323" cy="316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30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Flowchart symbols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2142067"/>
            <a:ext cx="4893681" cy="3649133"/>
          </a:xfrm>
        </p:spPr>
        <p:txBody>
          <a:bodyPr/>
          <a:lstStyle/>
          <a:p>
            <a:r>
              <a:rPr lang="en-US" dirty="0" smtClean="0"/>
              <a:t>Symbols </a:t>
            </a:r>
            <a:r>
              <a:rPr lang="en-US" dirty="0"/>
              <a:t>representing tasks joined </a:t>
            </a:r>
            <a:r>
              <a:rPr lang="en-US" dirty="0" smtClean="0"/>
              <a:t>with </a:t>
            </a:r>
            <a:r>
              <a:rPr lang="en-SG" dirty="0" smtClean="0"/>
              <a:t>arrows </a:t>
            </a:r>
            <a:r>
              <a:rPr lang="en-SG" dirty="0"/>
              <a:t>indicating flow </a:t>
            </a:r>
            <a:r>
              <a:rPr lang="en-SG" dirty="0" smtClean="0"/>
              <a:t>direction</a:t>
            </a:r>
            <a:endParaRPr lang="en-SG" dirty="0"/>
          </a:p>
          <a:p>
            <a:r>
              <a:rPr lang="en-US" dirty="0" smtClean="0"/>
              <a:t>Computer </a:t>
            </a:r>
            <a:r>
              <a:rPr lang="en-US" dirty="0"/>
              <a:t>generation or pencil on </a:t>
            </a:r>
            <a:r>
              <a:rPr lang="en-US" dirty="0" smtClean="0"/>
              <a:t>paper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19" y="2947458"/>
            <a:ext cx="60007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08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Modularity &amp; structure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0588" y="2142067"/>
            <a:ext cx="5649293" cy="3649133"/>
          </a:xfrm>
        </p:spPr>
        <p:txBody>
          <a:bodyPr>
            <a:normAutofit/>
          </a:bodyPr>
          <a:lstStyle/>
          <a:p>
            <a:r>
              <a:rPr lang="en-US" dirty="0"/>
              <a:t>Modularity is a VERY important </a:t>
            </a:r>
            <a:r>
              <a:rPr lang="en-US" dirty="0" smtClean="0"/>
              <a:t>technique</a:t>
            </a:r>
          </a:p>
          <a:p>
            <a:r>
              <a:rPr lang="en-US" dirty="0" smtClean="0"/>
              <a:t>Build </a:t>
            </a:r>
            <a:r>
              <a:rPr lang="en-US" dirty="0"/>
              <a:t>algorithm up from small sections: </a:t>
            </a:r>
            <a:r>
              <a:rPr lang="en-US" dirty="0" smtClean="0"/>
              <a:t>easy flowcharting</a:t>
            </a:r>
            <a:r>
              <a:rPr lang="en-US" dirty="0"/>
              <a:t>, programming, testing, and </a:t>
            </a:r>
            <a:r>
              <a:rPr lang="en-US" dirty="0" smtClean="0"/>
              <a:t>debugging</a:t>
            </a:r>
          </a:p>
          <a:p>
            <a:r>
              <a:rPr lang="en-US" dirty="0" smtClean="0"/>
              <a:t>Split </a:t>
            </a:r>
            <a:r>
              <a:rPr lang="en-US" dirty="0"/>
              <a:t>the problem up into small sections and </a:t>
            </a:r>
            <a:r>
              <a:rPr lang="en-US" dirty="0" smtClean="0"/>
              <a:t>program each </a:t>
            </a:r>
            <a:r>
              <a:rPr lang="en-US" dirty="0"/>
              <a:t>as a module (</a:t>
            </a:r>
            <a:r>
              <a:rPr lang="en-US" i="1" dirty="0"/>
              <a:t>procedures - future lecture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There </a:t>
            </a:r>
            <a:r>
              <a:rPr lang="en-US" dirty="0"/>
              <a:t>are three basic programming </a:t>
            </a:r>
            <a:r>
              <a:rPr lang="en-US" dirty="0" smtClean="0"/>
              <a:t>structures available </a:t>
            </a:r>
            <a:r>
              <a:rPr lang="en-US" dirty="0"/>
              <a:t>for use in our </a:t>
            </a:r>
            <a:r>
              <a:rPr lang="en-US" dirty="0" smtClean="0"/>
              <a:t>modules: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Sequence </a:t>
            </a:r>
            <a:r>
              <a:rPr lang="en-US" dirty="0"/>
              <a:t>- Do this, then this, then this, then</a:t>
            </a:r>
            <a:r>
              <a:rPr lang="en-US" dirty="0" smtClean="0"/>
              <a:t>….</a:t>
            </a:r>
            <a:br>
              <a:rPr lang="en-US" dirty="0" smtClean="0"/>
            </a:br>
            <a:r>
              <a:rPr lang="en-US" dirty="0" smtClean="0"/>
              <a:t>- Selection </a:t>
            </a:r>
            <a:r>
              <a:rPr lang="en-US" dirty="0"/>
              <a:t>- Do this, or this, or this and this, or</a:t>
            </a:r>
            <a:r>
              <a:rPr lang="en-US" dirty="0" smtClean="0"/>
              <a:t>….</a:t>
            </a:r>
            <a:br>
              <a:rPr lang="en-US" dirty="0" smtClean="0"/>
            </a:br>
            <a:r>
              <a:rPr lang="en-US" dirty="0" smtClean="0"/>
              <a:t>- Iteration </a:t>
            </a:r>
            <a:r>
              <a:rPr lang="en-US" dirty="0"/>
              <a:t>- Do this same thing over and over again….</a:t>
            </a:r>
            <a:endParaRPr lang="en-US" dirty="0" smtClean="0"/>
          </a:p>
        </p:txBody>
      </p:sp>
      <p:pic>
        <p:nvPicPr>
          <p:cNvPr id="4098" name="Picture 2" descr="How to Structure a Theory of Knowledge Ess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880" y="2409198"/>
            <a:ext cx="5066362" cy="28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93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507" y="182516"/>
            <a:ext cx="4773222" cy="846868"/>
          </a:xfrm>
        </p:spPr>
        <p:txBody>
          <a:bodyPr/>
          <a:lstStyle/>
          <a:p>
            <a:r>
              <a:rPr lang="en-US" dirty="0" smtClean="0"/>
              <a:t>FLOWCHART EXAMPLE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43" y="1029384"/>
            <a:ext cx="8394519" cy="54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0588" y="2142067"/>
            <a:ext cx="5649293" cy="3649133"/>
          </a:xfrm>
        </p:spPr>
        <p:txBody>
          <a:bodyPr>
            <a:normAutofit/>
          </a:bodyPr>
          <a:lstStyle/>
          <a:p>
            <a:r>
              <a:rPr lang="en-US" dirty="0" smtClean="0"/>
              <a:t>Must </a:t>
            </a:r>
            <a:r>
              <a:rPr lang="en-US" dirty="0"/>
              <a:t>fully understanding nature and </a:t>
            </a:r>
            <a:r>
              <a:rPr lang="en-US" dirty="0" smtClean="0"/>
              <a:t>complexity </a:t>
            </a:r>
            <a:r>
              <a:rPr lang="en-SG" dirty="0" smtClean="0"/>
              <a:t>of </a:t>
            </a:r>
            <a:r>
              <a:rPr lang="en-SG" dirty="0"/>
              <a:t>the problem </a:t>
            </a:r>
            <a:r>
              <a:rPr lang="en-SG" dirty="0" smtClean="0"/>
              <a:t>first</a:t>
            </a:r>
          </a:p>
          <a:p>
            <a:r>
              <a:rPr lang="en-US" dirty="0" smtClean="0"/>
              <a:t>Initially </a:t>
            </a:r>
            <a:r>
              <a:rPr lang="en-US" dirty="0"/>
              <a:t>describe algorithm’s functionality at </a:t>
            </a:r>
            <a:r>
              <a:rPr lang="en-US" dirty="0" smtClean="0"/>
              <a:t>high level </a:t>
            </a:r>
            <a:r>
              <a:rPr lang="en-US" dirty="0"/>
              <a:t>of abstraction using basic, broad, steps</a:t>
            </a:r>
            <a:endParaRPr lang="en-SG" dirty="0" smtClean="0"/>
          </a:p>
          <a:p>
            <a:r>
              <a:rPr lang="en-US" dirty="0" smtClean="0"/>
              <a:t>Refine </a:t>
            </a:r>
            <a:r>
              <a:rPr lang="en-US" dirty="0"/>
              <a:t>each step individually by </a:t>
            </a:r>
            <a:r>
              <a:rPr lang="en-US" dirty="0" smtClean="0"/>
              <a:t>adding increasing </a:t>
            </a:r>
            <a:r>
              <a:rPr lang="en-US" dirty="0"/>
              <a:t>levels of detail; </a:t>
            </a:r>
            <a:r>
              <a:rPr lang="en-US" i="1" dirty="0"/>
              <a:t>stepwise </a:t>
            </a:r>
            <a:r>
              <a:rPr lang="en-US" i="1" dirty="0" smtClean="0"/>
              <a:t>refinement</a:t>
            </a:r>
          </a:p>
          <a:p>
            <a:r>
              <a:rPr lang="en-US" dirty="0" smtClean="0"/>
              <a:t>A </a:t>
            </a:r>
            <a:r>
              <a:rPr lang="en-US" dirty="0"/>
              <a:t>fully refined design is detailed to a level </a:t>
            </a:r>
            <a:r>
              <a:rPr lang="en-US" dirty="0" smtClean="0"/>
              <a:t>that requires </a:t>
            </a:r>
            <a:r>
              <a:rPr lang="en-US" dirty="0"/>
              <a:t>a </a:t>
            </a:r>
            <a:r>
              <a:rPr lang="en-US" b="1" dirty="0"/>
              <a:t>simple </a:t>
            </a:r>
            <a:r>
              <a:rPr lang="en-US" dirty="0"/>
              <a:t>step to translate into </a:t>
            </a:r>
            <a:r>
              <a:rPr lang="en-US" dirty="0" smtClean="0"/>
              <a:t>ANY </a:t>
            </a:r>
            <a:r>
              <a:rPr lang="en-SG" dirty="0" smtClean="0"/>
              <a:t>high-level </a:t>
            </a:r>
            <a:r>
              <a:rPr lang="en-SG" dirty="0"/>
              <a:t>programming language</a:t>
            </a:r>
            <a:endParaRPr lang="en-US" i="1" dirty="0" smtClean="0"/>
          </a:p>
        </p:txBody>
      </p:sp>
      <p:pic>
        <p:nvPicPr>
          <p:cNvPr id="8196" name="Picture 4" descr="2.1.1.2 Top Down Design and Structure - CompS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91" y="2912939"/>
            <a:ext cx="4709288" cy="176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4289" y="4847028"/>
            <a:ext cx="3056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MT"/>
              </a:rPr>
              <a:t>Good example of a top-down design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59135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SG" dirty="0"/>
              <a:t>Top-down example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0588" y="2142067"/>
            <a:ext cx="5649293" cy="3649133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r>
              <a:rPr lang="en-US" dirty="0"/>
              <a:t>: How far does a ball fall in 1, 2, 3, </a:t>
            </a:r>
            <a:r>
              <a:rPr lang="en-US" dirty="0" smtClean="0"/>
              <a:t>and 4s </a:t>
            </a:r>
            <a:r>
              <a:rPr lang="en-US" dirty="0"/>
              <a:t>if dropped? Neglect all forces except </a:t>
            </a:r>
            <a:r>
              <a:rPr lang="en-US" dirty="0" smtClean="0"/>
              <a:t>gravity. How </a:t>
            </a:r>
            <a:r>
              <a:rPr lang="en-US" dirty="0"/>
              <a:t>far does it fall in each 1s interval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Known </a:t>
            </a:r>
            <a:r>
              <a:rPr lang="en-US" dirty="0"/>
              <a:t>information: Stationary at </a:t>
            </a:r>
            <a:r>
              <a:rPr lang="en-US" dirty="0" smtClean="0"/>
              <a:t>T=0, accelerates </a:t>
            </a:r>
            <a:r>
              <a:rPr lang="en-US" dirty="0"/>
              <a:t>9.81m/s2, no other </a:t>
            </a:r>
            <a:r>
              <a:rPr lang="en-US" dirty="0" smtClean="0"/>
              <a:t>forces</a:t>
            </a:r>
          </a:p>
          <a:p>
            <a:r>
              <a:rPr lang="en-US" dirty="0" smtClean="0"/>
              <a:t>Need </a:t>
            </a:r>
            <a:r>
              <a:rPr lang="en-US" dirty="0"/>
              <a:t>to know: distance travelled each </a:t>
            </a:r>
            <a:r>
              <a:rPr lang="en-US" dirty="0" smtClean="0"/>
              <a:t>second</a:t>
            </a:r>
          </a:p>
          <a:p>
            <a:r>
              <a:rPr lang="en-SG" dirty="0" smtClean="0"/>
              <a:t>a </a:t>
            </a:r>
            <a:r>
              <a:rPr lang="en-SG" dirty="0"/>
              <a:t>= 9.81 </a:t>
            </a:r>
            <a:r>
              <a:rPr lang="en-SG" dirty="0" smtClean="0"/>
              <a:t>m/s2</a:t>
            </a:r>
          </a:p>
          <a:p>
            <a:r>
              <a:rPr lang="en-SG" dirty="0" smtClean="0"/>
              <a:t>Integration</a:t>
            </a:r>
            <a:r>
              <a:rPr lang="en-SG" dirty="0"/>
              <a:t>: v= ʃ 9.81m/s2 </a:t>
            </a:r>
            <a:r>
              <a:rPr lang="en-SG" dirty="0" err="1"/>
              <a:t>dt</a:t>
            </a:r>
            <a:r>
              <a:rPr lang="en-SG" dirty="0"/>
              <a:t> = </a:t>
            </a:r>
            <a:r>
              <a:rPr lang="en-SG" dirty="0" smtClean="0"/>
              <a:t>9.81m/s</a:t>
            </a:r>
          </a:p>
          <a:p>
            <a:r>
              <a:rPr lang="en-SG" dirty="0" smtClean="0"/>
              <a:t>Integration</a:t>
            </a:r>
            <a:r>
              <a:rPr lang="en-SG" dirty="0"/>
              <a:t>: d= ʃ 9.81m/s </a:t>
            </a:r>
            <a:r>
              <a:rPr lang="en-SG" dirty="0" err="1"/>
              <a:t>dt</a:t>
            </a:r>
            <a:r>
              <a:rPr lang="en-SG" dirty="0"/>
              <a:t> = 0.5*9.81*t2 m</a:t>
            </a:r>
            <a:endParaRPr lang="en-SG" dirty="0" smtClean="0"/>
          </a:p>
          <a:p>
            <a:endParaRPr lang="en-US" i="1" dirty="0" smtClean="0"/>
          </a:p>
        </p:txBody>
      </p:sp>
      <p:pic>
        <p:nvPicPr>
          <p:cNvPr id="9218" name="Picture 2" descr="How can i Bounce Like this - UE4 Answer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79" y="1626045"/>
            <a:ext cx="5882670" cy="430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1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Top Level design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0589" y="2142067"/>
            <a:ext cx="4756794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 smtClean="0"/>
              <a:t>Describe algorithm </a:t>
            </a:r>
            <a:r>
              <a:rPr lang="en-US" sz="2400" dirty="0" smtClean="0"/>
              <a:t>with </a:t>
            </a:r>
            <a:r>
              <a:rPr lang="en-US" sz="2400" dirty="0"/>
              <a:t>a very basic </a:t>
            </a:r>
            <a:r>
              <a:rPr lang="en-US" sz="2400" dirty="0" smtClean="0"/>
              <a:t>set </a:t>
            </a:r>
            <a:r>
              <a:rPr lang="en-SG" sz="2400" dirty="0" smtClean="0"/>
              <a:t>of </a:t>
            </a:r>
            <a:r>
              <a:rPr lang="en-SG" sz="2400" dirty="0"/>
              <a:t>steps</a:t>
            </a:r>
            <a:endParaRPr lang="en-US" sz="2400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869" y="421610"/>
            <a:ext cx="1657084" cy="60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87314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Lecture </a:t>
            </a:r>
            <a:r>
              <a:rPr lang="en-US" dirty="0" smtClean="0"/>
              <a:t>context</a:t>
            </a:r>
          </a:p>
          <a:p>
            <a:pPr marL="342900" indent="-342900">
              <a:buAutoNum type="arabicPeriod"/>
            </a:pPr>
            <a:r>
              <a:rPr lang="en-US" dirty="0"/>
              <a:t>WHY SHOULD I </a:t>
            </a:r>
            <a:r>
              <a:rPr lang="en-US" dirty="0" smtClean="0"/>
              <a:t>PLAN</a:t>
            </a:r>
          </a:p>
          <a:p>
            <a:pPr marL="342900" indent="-342900">
              <a:buAutoNum type="arabicPeriod"/>
            </a:pPr>
            <a:r>
              <a:rPr lang="en-US" dirty="0"/>
              <a:t>WHAT IS AN ALGORITHM</a:t>
            </a:r>
            <a:r>
              <a:rPr lang="en-US" dirty="0" smtClean="0"/>
              <a:t>?</a:t>
            </a:r>
          </a:p>
          <a:p>
            <a:pPr marL="342900" indent="-342900">
              <a:buAutoNum type="arabicPeriod"/>
            </a:pPr>
            <a:r>
              <a:rPr lang="en-US" dirty="0" smtClean="0"/>
              <a:t>Flowcharting</a:t>
            </a:r>
          </a:p>
          <a:p>
            <a:pPr marL="342900" indent="-342900">
              <a:buAutoNum type="arabicPeriod"/>
            </a:pPr>
            <a:r>
              <a:rPr lang="en-US" dirty="0"/>
              <a:t>Developing </a:t>
            </a:r>
            <a:r>
              <a:rPr lang="en-US" dirty="0" smtClean="0"/>
              <a:t>algorithms</a:t>
            </a:r>
          </a:p>
          <a:p>
            <a:pPr marL="342900" indent="-342900">
              <a:buAutoNum type="arabicPeriod"/>
            </a:pPr>
            <a:r>
              <a:rPr lang="en-US" dirty="0"/>
              <a:t>Representing </a:t>
            </a:r>
            <a:r>
              <a:rPr lang="en-US" dirty="0" smtClean="0"/>
              <a:t>algorithms</a:t>
            </a:r>
          </a:p>
          <a:p>
            <a:pPr marL="342900" indent="-342900">
              <a:buAutoNum type="arabicPeriod"/>
            </a:pPr>
            <a:r>
              <a:rPr lang="en-US" dirty="0"/>
              <a:t>Flowchart </a:t>
            </a:r>
            <a:r>
              <a:rPr lang="en-US" dirty="0" smtClean="0"/>
              <a:t>symbols</a:t>
            </a:r>
          </a:p>
          <a:p>
            <a:pPr marL="342900" indent="-342900">
              <a:buAutoNum type="arabicPeriod"/>
            </a:pPr>
            <a:r>
              <a:rPr lang="en-US" dirty="0"/>
              <a:t>Modularity &amp; </a:t>
            </a:r>
            <a:r>
              <a:rPr lang="en-US" dirty="0" smtClean="0"/>
              <a:t>structure</a:t>
            </a:r>
          </a:p>
          <a:p>
            <a:pPr marL="342900" indent="-342900">
              <a:buAutoNum type="arabicPeriod"/>
            </a:pPr>
            <a:r>
              <a:rPr lang="en-US" dirty="0" smtClean="0"/>
              <a:t>Top-down &amp; Top Level design</a:t>
            </a:r>
          </a:p>
          <a:p>
            <a:pPr marL="342900" indent="-342900">
              <a:buAutoNum type="arabicPeriod"/>
            </a:pPr>
            <a:r>
              <a:rPr lang="en-US" dirty="0" smtClean="0"/>
              <a:t>Real World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Top level design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2142067"/>
            <a:ext cx="4893681" cy="3649133"/>
          </a:xfrm>
        </p:spPr>
        <p:txBody>
          <a:bodyPr/>
          <a:lstStyle/>
          <a:p>
            <a:pPr marL="0" indent="0">
              <a:buNone/>
            </a:pPr>
            <a:r>
              <a:rPr lang="en-SG" b="1" dirty="0" smtClean="0"/>
              <a:t>Stepwise refine 1</a:t>
            </a:r>
            <a:r>
              <a:rPr lang="en-SG" b="1" baseline="30000" dirty="0" smtClean="0"/>
              <a:t>st</a:t>
            </a:r>
            <a:r>
              <a:rPr lang="en-SG" b="1" dirty="0" smtClean="0"/>
              <a:t> time</a:t>
            </a:r>
            <a:endParaRPr lang="en-US" b="1" dirty="0" smtClean="0"/>
          </a:p>
          <a:p>
            <a:r>
              <a:rPr lang="en-SG" dirty="0" smtClean="0"/>
              <a:t>Increase </a:t>
            </a:r>
            <a:r>
              <a:rPr lang="en-SG" dirty="0"/>
              <a:t>level </a:t>
            </a:r>
            <a:r>
              <a:rPr lang="en-SG" dirty="0" smtClean="0"/>
              <a:t>of detail </a:t>
            </a:r>
            <a:r>
              <a:rPr lang="en-SG" dirty="0"/>
              <a:t>in </a:t>
            </a:r>
            <a:r>
              <a:rPr lang="en-SG" dirty="0" smtClean="0"/>
              <a:t>distances Section</a:t>
            </a:r>
            <a:endParaRPr lang="en-SG" dirty="0"/>
          </a:p>
          <a:p>
            <a:r>
              <a:rPr lang="en-SG" dirty="0" smtClean="0"/>
              <a:t>Closer </a:t>
            </a:r>
            <a:r>
              <a:rPr lang="en-SG" dirty="0"/>
              <a:t>to a </a:t>
            </a:r>
            <a:r>
              <a:rPr lang="en-SG" dirty="0" smtClean="0"/>
              <a:t>workable design </a:t>
            </a:r>
            <a:r>
              <a:rPr lang="en-SG" dirty="0"/>
              <a:t>realisation</a:t>
            </a:r>
            <a:endParaRPr lang="en-S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552" y="547545"/>
            <a:ext cx="1709746" cy="56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34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Top level design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2142067"/>
            <a:ext cx="4893681" cy="3649133"/>
          </a:xfrm>
        </p:spPr>
        <p:txBody>
          <a:bodyPr/>
          <a:lstStyle/>
          <a:p>
            <a:pPr marL="0" indent="0">
              <a:buNone/>
            </a:pPr>
            <a:r>
              <a:rPr lang="en-SG" b="1" dirty="0" smtClean="0"/>
              <a:t>Stepwise refine 2</a:t>
            </a:r>
            <a:r>
              <a:rPr lang="en-SG" b="1" baseline="30000" dirty="0" smtClean="0"/>
              <a:t>nd</a:t>
            </a:r>
            <a:r>
              <a:rPr lang="en-SG" b="1" dirty="0" smtClean="0"/>
              <a:t> time</a:t>
            </a:r>
            <a:endParaRPr lang="en-US" b="1" dirty="0" smtClean="0"/>
          </a:p>
          <a:p>
            <a:r>
              <a:rPr lang="en-SG" dirty="0" smtClean="0"/>
              <a:t>Increase </a:t>
            </a:r>
            <a:r>
              <a:rPr lang="en-SG" dirty="0"/>
              <a:t>level </a:t>
            </a:r>
            <a:r>
              <a:rPr lang="en-SG" dirty="0" smtClean="0"/>
              <a:t>of detail </a:t>
            </a:r>
            <a:r>
              <a:rPr lang="en-SG" dirty="0"/>
              <a:t>in </a:t>
            </a:r>
            <a:r>
              <a:rPr lang="en-SG" dirty="0" smtClean="0"/>
              <a:t>interval Section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079" y="344954"/>
            <a:ext cx="1881021" cy="62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9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Top level design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2142067"/>
            <a:ext cx="4893681" cy="364913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Final Refinement</a:t>
            </a:r>
          </a:p>
          <a:p>
            <a:r>
              <a:rPr lang="en-SG" dirty="0" smtClean="0"/>
              <a:t>This </a:t>
            </a:r>
            <a:r>
              <a:rPr lang="en-SG" dirty="0"/>
              <a:t>problem is </a:t>
            </a:r>
            <a:r>
              <a:rPr lang="en-SG" dirty="0" smtClean="0"/>
              <a:t>suited to </a:t>
            </a:r>
            <a:r>
              <a:rPr lang="en-SG" dirty="0"/>
              <a:t>an iterative </a:t>
            </a:r>
            <a:r>
              <a:rPr lang="en-SG" dirty="0" smtClean="0"/>
              <a:t>solution</a:t>
            </a:r>
          </a:p>
          <a:p>
            <a:r>
              <a:rPr lang="en-SG" dirty="0" smtClean="0"/>
              <a:t>This </a:t>
            </a:r>
            <a:r>
              <a:rPr lang="en-SG" dirty="0"/>
              <a:t>is a </a:t>
            </a:r>
            <a:r>
              <a:rPr lang="en-SG" dirty="0" smtClean="0"/>
              <a:t>workable solution </a:t>
            </a:r>
            <a:r>
              <a:rPr lang="en-SG" dirty="0"/>
              <a:t>that is </a:t>
            </a:r>
            <a:r>
              <a:rPr lang="en-SG" dirty="0" smtClean="0"/>
              <a:t>easily programmed</a:t>
            </a:r>
            <a:endParaRPr lang="en-SG" dirty="0"/>
          </a:p>
          <a:p>
            <a:r>
              <a:rPr lang="en-SG" dirty="0" smtClean="0"/>
              <a:t>NOTE language independent</a:t>
            </a:r>
            <a:r>
              <a:rPr lang="en-SG" dirty="0"/>
              <a:t>!!</a:t>
            </a:r>
            <a:endParaRPr lang="en-S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079" y="344954"/>
            <a:ext cx="1881021" cy="62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Top level design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1955537"/>
            <a:ext cx="2845863" cy="3730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 for 2</a:t>
            </a:r>
            <a:r>
              <a:rPr lang="en-US" b="1" baseline="30000" dirty="0" smtClean="0"/>
              <a:t>nd</a:t>
            </a:r>
            <a:r>
              <a:rPr lang="en-US" b="1" dirty="0" smtClean="0"/>
              <a:t> refinement</a:t>
            </a:r>
            <a:endParaRPr lang="en-S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7" y="2562155"/>
            <a:ext cx="6707067" cy="3066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525" y="2601024"/>
            <a:ext cx="3621897" cy="30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1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Top level design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1955537"/>
            <a:ext cx="2845863" cy="3730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Solution for final refinement</a:t>
            </a:r>
            <a:endParaRPr lang="en-S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866" y="2879497"/>
            <a:ext cx="2955657" cy="2470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2" y="2601024"/>
            <a:ext cx="8009696" cy="30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1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REAL World algorithms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1955537"/>
            <a:ext cx="5671194" cy="373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Algorithms are not just for programming</a:t>
            </a:r>
            <a:endParaRPr lang="en-SG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2" y="2457189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2000" dirty="0">
                <a:latin typeface="ArialMT"/>
              </a:rPr>
              <a:t>Changing a car tyre:</a:t>
            </a:r>
          </a:p>
          <a:p>
            <a:r>
              <a:rPr lang="en-SG" dirty="0">
                <a:latin typeface="ArialMT"/>
              </a:rPr>
              <a:t>I. </a:t>
            </a:r>
            <a:r>
              <a:rPr lang="en-SG" i="1" dirty="0">
                <a:latin typeface="Arial-ItalicMT"/>
              </a:rPr>
              <a:t>Apply handbrake</a:t>
            </a:r>
          </a:p>
          <a:p>
            <a:r>
              <a:rPr lang="en-US" i="1" dirty="0">
                <a:latin typeface="Arial-ItalicMT"/>
              </a:rPr>
              <a:t>II. Get jack and spare </a:t>
            </a:r>
            <a:r>
              <a:rPr lang="en-US" i="1" dirty="0" err="1">
                <a:latin typeface="Arial-ItalicMT"/>
              </a:rPr>
              <a:t>tyre</a:t>
            </a:r>
            <a:r>
              <a:rPr lang="en-US" i="1" dirty="0">
                <a:latin typeface="Arial-ItalicMT"/>
              </a:rPr>
              <a:t> from boot</a:t>
            </a:r>
          </a:p>
          <a:p>
            <a:r>
              <a:rPr lang="en-SG" i="1" dirty="0">
                <a:latin typeface="Arial-ItalicMT"/>
              </a:rPr>
              <a:t>III. Loosen wheel nuts</a:t>
            </a:r>
          </a:p>
          <a:p>
            <a:r>
              <a:rPr lang="en-US" i="1" dirty="0">
                <a:latin typeface="Arial-ItalicMT"/>
              </a:rPr>
              <a:t>IV. Insert jack and raise car</a:t>
            </a:r>
          </a:p>
          <a:p>
            <a:r>
              <a:rPr lang="en-US" i="1" dirty="0">
                <a:latin typeface="Arial-ItalicMT"/>
              </a:rPr>
              <a:t>V. Remove nuts and wheel</a:t>
            </a:r>
          </a:p>
          <a:p>
            <a:r>
              <a:rPr lang="en-US" i="1" dirty="0">
                <a:latin typeface="Arial-ItalicMT"/>
              </a:rPr>
              <a:t>VI. Put on spare </a:t>
            </a:r>
            <a:r>
              <a:rPr lang="en-US" i="1" dirty="0" err="1">
                <a:latin typeface="Arial-ItalicMT"/>
              </a:rPr>
              <a:t>tyre</a:t>
            </a:r>
            <a:r>
              <a:rPr lang="en-US" i="1" dirty="0">
                <a:latin typeface="Arial-ItalicMT"/>
              </a:rPr>
              <a:t> and nuts</a:t>
            </a:r>
          </a:p>
          <a:p>
            <a:r>
              <a:rPr lang="en-US" i="1" dirty="0">
                <a:latin typeface="Arial-ItalicMT"/>
              </a:rPr>
              <a:t>VII. Lower car and remove jack</a:t>
            </a:r>
          </a:p>
          <a:p>
            <a:r>
              <a:rPr lang="en-SG" i="1" dirty="0">
                <a:latin typeface="Arial-ItalicMT"/>
              </a:rPr>
              <a:t>VIII. Tighten wheel nuts</a:t>
            </a:r>
          </a:p>
          <a:p>
            <a:r>
              <a:rPr lang="en-US" i="1" dirty="0">
                <a:latin typeface="Arial-ItalicMT"/>
              </a:rPr>
              <a:t>IX. Put Jack and punctured </a:t>
            </a:r>
            <a:r>
              <a:rPr lang="en-US" i="1" dirty="0" err="1">
                <a:latin typeface="Arial-ItalicMT"/>
              </a:rPr>
              <a:t>tyre</a:t>
            </a:r>
            <a:r>
              <a:rPr lang="en-US" i="1" dirty="0">
                <a:latin typeface="Arial-ItalicMT"/>
              </a:rPr>
              <a:t> away</a:t>
            </a:r>
            <a:endParaRPr lang="en-SG" dirty="0"/>
          </a:p>
        </p:txBody>
      </p:sp>
      <p:pic>
        <p:nvPicPr>
          <p:cNvPr id="12290" name="Picture 2" descr="Should you upsize your car tyres? Read to know - ZigWhe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23" y="1955537"/>
            <a:ext cx="4457034" cy="334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03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REAL World algorithms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1955537"/>
            <a:ext cx="5671194" cy="373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about changes to an algorithm?</a:t>
            </a:r>
            <a:endParaRPr lang="en-SG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2" y="245718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Omit </a:t>
            </a:r>
            <a:r>
              <a:rPr lang="en-US" dirty="0"/>
              <a:t>steps or change order in wheel change</a:t>
            </a:r>
          </a:p>
          <a:p>
            <a:r>
              <a:rPr lang="en-SG" dirty="0"/>
              <a:t>algorithm? Disaster</a:t>
            </a:r>
            <a:r>
              <a:rPr lang="en-SG" dirty="0" smtClean="0"/>
              <a:t>!</a:t>
            </a:r>
          </a:p>
          <a:p>
            <a:endParaRPr lang="en-SG" dirty="0"/>
          </a:p>
          <a:p>
            <a:pPr marL="285750" indent="-285750">
              <a:buFontTx/>
              <a:buChar char="-"/>
            </a:pPr>
            <a:r>
              <a:rPr lang="en-US" i="1" dirty="0" smtClean="0"/>
              <a:t>Change </a:t>
            </a:r>
            <a:r>
              <a:rPr lang="en-US" i="1" dirty="0"/>
              <a:t>steps 4 &amp; 5 around! Miss out 6</a:t>
            </a:r>
            <a:r>
              <a:rPr lang="en-US" i="1" dirty="0" smtClean="0"/>
              <a:t>!</a:t>
            </a:r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 smtClean="0"/>
              <a:t>Computers </a:t>
            </a:r>
            <a:r>
              <a:rPr lang="en-US" dirty="0"/>
              <a:t>are really stupid, not </a:t>
            </a:r>
            <a:r>
              <a:rPr lang="en-US" dirty="0" smtClean="0"/>
              <a:t>intelligent</a:t>
            </a:r>
          </a:p>
          <a:p>
            <a:endParaRPr lang="en-US" dirty="0"/>
          </a:p>
          <a:p>
            <a:r>
              <a:rPr lang="en-US" dirty="0" smtClean="0"/>
              <a:t>- They </a:t>
            </a:r>
            <a:r>
              <a:rPr lang="en-US" dirty="0"/>
              <a:t>do EXACTLY as they are told – not</a:t>
            </a:r>
          </a:p>
          <a:p>
            <a:r>
              <a:rPr lang="en-SG" dirty="0"/>
              <a:t>w</a:t>
            </a:r>
            <a:r>
              <a:rPr lang="en-SG" dirty="0" smtClean="0"/>
              <a:t>hat </a:t>
            </a:r>
            <a:r>
              <a:rPr lang="en-SG" dirty="0"/>
              <a:t>the programmer intended</a:t>
            </a:r>
            <a:r>
              <a:rPr lang="en-SG" dirty="0" smtClean="0"/>
              <a:t>!</a:t>
            </a:r>
          </a:p>
          <a:p>
            <a:endParaRPr lang="en-SG" dirty="0"/>
          </a:p>
          <a:p>
            <a:pPr marL="285750" indent="-285750">
              <a:buFontTx/>
              <a:buChar char="-"/>
            </a:pPr>
            <a:r>
              <a:rPr lang="en-US" dirty="0" smtClean="0"/>
              <a:t>Get </a:t>
            </a:r>
            <a:r>
              <a:rPr lang="en-US" dirty="0"/>
              <a:t>algorithm RIGHT before </a:t>
            </a:r>
            <a:r>
              <a:rPr lang="en-US" dirty="0" smtClean="0"/>
              <a:t>coding</a:t>
            </a:r>
          </a:p>
          <a:p>
            <a:endParaRPr lang="en-US" dirty="0"/>
          </a:p>
          <a:p>
            <a:r>
              <a:rPr lang="en-US" dirty="0" smtClean="0"/>
              <a:t>- The </a:t>
            </a:r>
            <a:r>
              <a:rPr lang="en-US" dirty="0"/>
              <a:t>work is algorithm design, not </a:t>
            </a:r>
            <a:r>
              <a:rPr lang="en-US" dirty="0" smtClean="0"/>
              <a:t>the </a:t>
            </a:r>
            <a:r>
              <a:rPr lang="en-US" dirty="0"/>
              <a:t>coding</a:t>
            </a:r>
            <a:endParaRPr lang="en-SG" dirty="0"/>
          </a:p>
        </p:txBody>
      </p:sp>
      <p:pic>
        <p:nvPicPr>
          <p:cNvPr id="12290" name="Picture 2" descr="Should you upsize your car tyres? Read to know - ZigWhe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23" y="2194457"/>
            <a:ext cx="4457034" cy="334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237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REAL World algorithms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1955537"/>
            <a:ext cx="5671194" cy="373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Example top down design</a:t>
            </a:r>
            <a:endParaRPr lang="en-SG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2" y="245718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smtClean="0"/>
              <a:t>Understand problem</a:t>
            </a:r>
          </a:p>
          <a:p>
            <a:endParaRPr lang="en-SG" dirty="0"/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/>
              <a:t>How to convert ˚C to ˚F?</a:t>
            </a:r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/>
              <a:t>From research ((Centigrade*9)/5)+32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 Consider </a:t>
            </a:r>
            <a:r>
              <a:rPr lang="en-US" dirty="0"/>
              <a:t>interface design at this point</a:t>
            </a:r>
          </a:p>
          <a:p>
            <a:r>
              <a:rPr lang="en-US" dirty="0" smtClean="0"/>
              <a:t>- Care </a:t>
            </a:r>
            <a:r>
              <a:rPr lang="en-US" dirty="0"/>
              <a:t>during algorithm development: determine</a:t>
            </a:r>
          </a:p>
          <a:p>
            <a:r>
              <a:rPr lang="en-US" dirty="0"/>
              <a:t>order of execution of steps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529" y="1955537"/>
            <a:ext cx="2368246" cy="29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73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REAL World algorithms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1955537"/>
            <a:ext cx="5671194" cy="373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 smtClean="0"/>
              <a:t>Top-Level </a:t>
            </a:r>
            <a:r>
              <a:rPr lang="en-SG" b="1" dirty="0"/>
              <a:t>design (pseudocode)</a:t>
            </a:r>
            <a:endParaRPr lang="en-SG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2" y="245718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 Read in centigrade value</a:t>
            </a:r>
          </a:p>
          <a:p>
            <a:r>
              <a:rPr lang="en-SG" dirty="0"/>
              <a:t>2 Calculate Fahrenheit value</a:t>
            </a:r>
          </a:p>
          <a:p>
            <a:r>
              <a:rPr lang="en-SG" dirty="0"/>
              <a:t>3 Display Fahrenheit value</a:t>
            </a:r>
            <a:endParaRPr lang="en-SG" dirty="0" smtClean="0"/>
          </a:p>
          <a:p>
            <a:endParaRPr lang="en-SG" dirty="0" smtClean="0"/>
          </a:p>
          <a:p>
            <a:r>
              <a:rPr lang="en-US" dirty="0" smtClean="0"/>
              <a:t>Now </a:t>
            </a:r>
            <a:r>
              <a:rPr lang="en-US" dirty="0"/>
              <a:t>stepwise refine the </a:t>
            </a:r>
            <a:r>
              <a:rPr lang="en-US" dirty="0" smtClean="0"/>
              <a:t>algorithm:</a:t>
            </a:r>
          </a:p>
          <a:p>
            <a:r>
              <a:rPr lang="en-US" dirty="0" smtClean="0"/>
              <a:t>- </a:t>
            </a:r>
            <a:r>
              <a:rPr lang="en-US" i="1" dirty="0" smtClean="0"/>
              <a:t>What </a:t>
            </a:r>
            <a:r>
              <a:rPr lang="en-US" b="1" i="1" dirty="0" smtClean="0"/>
              <a:t>type </a:t>
            </a:r>
            <a:r>
              <a:rPr lang="en-US" i="1" dirty="0" smtClean="0"/>
              <a:t>of values will be read in/out?</a:t>
            </a:r>
          </a:p>
          <a:p>
            <a:r>
              <a:rPr lang="en-US" dirty="0" smtClean="0"/>
              <a:t>- </a:t>
            </a:r>
            <a:r>
              <a:rPr lang="en-US" i="1" dirty="0" smtClean="0"/>
              <a:t>How </a:t>
            </a:r>
            <a:r>
              <a:rPr lang="en-US" i="1" dirty="0"/>
              <a:t>will we store them? – create a data table</a:t>
            </a:r>
          </a:p>
          <a:p>
            <a:r>
              <a:rPr lang="en-US" dirty="0" smtClean="0"/>
              <a:t>- </a:t>
            </a:r>
            <a:r>
              <a:rPr lang="en-US" i="1" dirty="0" smtClean="0"/>
              <a:t>How </a:t>
            </a:r>
            <a:r>
              <a:rPr lang="en-US" i="1" dirty="0"/>
              <a:t>do we perform the conversion?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529" y="1955537"/>
            <a:ext cx="2368246" cy="29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7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REAL World algorithms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2" y="1955537"/>
            <a:ext cx="5671194" cy="373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 smtClean="0"/>
              <a:t>Stepwise </a:t>
            </a:r>
            <a:r>
              <a:rPr lang="en-SG" b="1" dirty="0"/>
              <a:t>refined design</a:t>
            </a:r>
            <a:endParaRPr lang="en-SG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2" y="245718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 Read in centigrade value</a:t>
            </a:r>
          </a:p>
          <a:p>
            <a:r>
              <a:rPr lang="en-SG" dirty="0"/>
              <a:t>2.1 Set Fahrenheit </a:t>
            </a:r>
            <a:r>
              <a:rPr lang="en-SG" dirty="0" smtClean="0"/>
              <a:t>to (C*9/5 </a:t>
            </a:r>
            <a:r>
              <a:rPr lang="en-SG" dirty="0"/>
              <a:t>+ </a:t>
            </a:r>
            <a:r>
              <a:rPr lang="en-SG" dirty="0" smtClean="0"/>
              <a:t>32)</a:t>
            </a:r>
            <a:endParaRPr lang="en-SG" dirty="0"/>
          </a:p>
          <a:p>
            <a:r>
              <a:rPr lang="en-SG" dirty="0"/>
              <a:t>3 Display Fahrenheit </a:t>
            </a:r>
            <a:r>
              <a:rPr lang="en-SG" dirty="0" smtClean="0"/>
              <a:t>value</a:t>
            </a:r>
          </a:p>
          <a:p>
            <a:endParaRPr lang="en-SG" dirty="0" smtClean="0"/>
          </a:p>
          <a:p>
            <a:r>
              <a:rPr lang="en-US" dirty="0" smtClean="0"/>
              <a:t>Now </a:t>
            </a:r>
            <a:r>
              <a:rPr lang="en-US" dirty="0"/>
              <a:t>stepwise refine the </a:t>
            </a:r>
            <a:r>
              <a:rPr lang="en-US" dirty="0" smtClean="0"/>
              <a:t>algorithm:</a:t>
            </a:r>
          </a:p>
          <a:p>
            <a:r>
              <a:rPr lang="en-US" dirty="0" smtClean="0"/>
              <a:t>- </a:t>
            </a:r>
            <a:r>
              <a:rPr lang="en-US" i="1" dirty="0" smtClean="0"/>
              <a:t>What </a:t>
            </a:r>
            <a:r>
              <a:rPr lang="en-US" b="1" i="1" dirty="0" smtClean="0"/>
              <a:t>type </a:t>
            </a:r>
            <a:r>
              <a:rPr lang="en-US" i="1" dirty="0" smtClean="0"/>
              <a:t>of values will be read in/out?</a:t>
            </a:r>
          </a:p>
          <a:p>
            <a:r>
              <a:rPr lang="en-US" dirty="0" smtClean="0"/>
              <a:t>- </a:t>
            </a:r>
            <a:r>
              <a:rPr lang="en-US" i="1" dirty="0" smtClean="0"/>
              <a:t>How </a:t>
            </a:r>
            <a:r>
              <a:rPr lang="en-US" i="1" dirty="0"/>
              <a:t>will we store them? – create a data table</a:t>
            </a:r>
          </a:p>
          <a:p>
            <a:r>
              <a:rPr lang="en-US" dirty="0" smtClean="0"/>
              <a:t>- </a:t>
            </a:r>
            <a:r>
              <a:rPr lang="en-US" i="1" dirty="0" smtClean="0"/>
              <a:t>How </a:t>
            </a:r>
            <a:r>
              <a:rPr lang="en-US" i="1" dirty="0"/>
              <a:t>do we perform the conversion?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194" y="2142068"/>
            <a:ext cx="150495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220" y="2718330"/>
            <a:ext cx="3533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US" dirty="0"/>
              <a:t>Be familiar with pseudo code </a:t>
            </a:r>
            <a:r>
              <a:rPr lang="en-US" dirty="0" smtClean="0"/>
              <a:t>and </a:t>
            </a:r>
            <a:r>
              <a:rPr lang="en-SG" dirty="0" smtClean="0"/>
              <a:t>flowcharts</a:t>
            </a:r>
          </a:p>
          <a:p>
            <a:r>
              <a:rPr lang="en-SG" dirty="0"/>
              <a:t>Understand the fundamentals </a:t>
            </a:r>
            <a:r>
              <a:rPr lang="en-SG" dirty="0" smtClean="0"/>
              <a:t>of algorithmic </a:t>
            </a:r>
            <a:r>
              <a:rPr lang="en-SG" dirty="0"/>
              <a:t>design</a:t>
            </a:r>
            <a:r>
              <a:rPr lang="en-SG" dirty="0" smtClean="0"/>
              <a:t>. </a:t>
            </a:r>
            <a:endParaRPr lang="en-SG" dirty="0"/>
          </a:p>
          <a:p>
            <a:r>
              <a:rPr lang="en-US" dirty="0"/>
              <a:t>Appreciate the importance of </a:t>
            </a:r>
            <a:r>
              <a:rPr lang="en-US" dirty="0" smtClean="0"/>
              <a:t>careful </a:t>
            </a:r>
            <a:r>
              <a:rPr lang="en-SG" dirty="0" smtClean="0"/>
              <a:t>planning </a:t>
            </a:r>
            <a:r>
              <a:rPr lang="en-SG" dirty="0"/>
              <a:t>and </a:t>
            </a:r>
            <a:r>
              <a:rPr lang="en-SG" dirty="0" smtClean="0"/>
              <a:t>modularity</a:t>
            </a:r>
            <a:endParaRPr lang="en-SG" dirty="0"/>
          </a:p>
          <a:p>
            <a:r>
              <a:rPr lang="en-US" dirty="0"/>
              <a:t>Know how to use top-down and </a:t>
            </a:r>
            <a:r>
              <a:rPr lang="en-US" dirty="0" smtClean="0"/>
              <a:t>stepwise </a:t>
            </a:r>
            <a:r>
              <a:rPr lang="en-SG" dirty="0" smtClean="0"/>
              <a:t>refinement </a:t>
            </a:r>
            <a:r>
              <a:rPr lang="en-SG" dirty="0"/>
              <a:t>design techniques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31" y="2616199"/>
            <a:ext cx="3688831" cy="25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Exercise (10 – 15 </a:t>
            </a:r>
            <a:r>
              <a:rPr lang="en-US" dirty="0" err="1" smtClean="0"/>
              <a:t>mins</a:t>
            </a:r>
            <a:r>
              <a:rPr lang="en-US" dirty="0"/>
              <a:t>)</a:t>
            </a:r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561686" cy="3649133"/>
          </a:xfrm>
        </p:spPr>
        <p:txBody>
          <a:bodyPr/>
          <a:lstStyle/>
          <a:p>
            <a:r>
              <a:rPr lang="en-US" dirty="0" smtClean="0"/>
              <a:t>Design a Centigrade to Fahrenheit convertor</a:t>
            </a:r>
          </a:p>
          <a:p>
            <a:r>
              <a:rPr lang="en-US" dirty="0" smtClean="0"/>
              <a:t>There is no need to design it vice-versa</a:t>
            </a:r>
          </a:p>
          <a:p>
            <a:r>
              <a:rPr lang="en-US" dirty="0" smtClean="0"/>
              <a:t>Popular exam question to test competency</a:t>
            </a:r>
          </a:p>
          <a:p>
            <a:r>
              <a:rPr lang="en-US" dirty="0" smtClean="0"/>
              <a:t>Formula:</a:t>
            </a:r>
            <a:br>
              <a:rPr lang="en-US" dirty="0" smtClean="0"/>
            </a:br>
            <a:r>
              <a:rPr lang="en-SG" dirty="0"/>
              <a:t>Fahrenheit = Centigrade * 9/5+32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57" y="2631271"/>
            <a:ext cx="3701180" cy="26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US" dirty="0"/>
              <a:t>As with all engineering tasks, good </a:t>
            </a:r>
            <a:r>
              <a:rPr lang="en-US" dirty="0" smtClean="0"/>
              <a:t>design requires </a:t>
            </a:r>
            <a:r>
              <a:rPr lang="en-US" dirty="0"/>
              <a:t>good understanding of the </a:t>
            </a:r>
            <a:r>
              <a:rPr lang="en-US" dirty="0" smtClean="0"/>
              <a:t>problem and </a:t>
            </a:r>
            <a:r>
              <a:rPr lang="en-US" dirty="0"/>
              <a:t>solution, as well as good planning </a:t>
            </a:r>
            <a:r>
              <a:rPr lang="en-US" dirty="0" smtClean="0"/>
              <a:t>and </a:t>
            </a:r>
            <a:r>
              <a:rPr lang="en-SG" dirty="0" smtClean="0"/>
              <a:t>management </a:t>
            </a:r>
            <a:r>
              <a:rPr lang="en-SG" dirty="0"/>
              <a:t>of the project</a:t>
            </a:r>
            <a:r>
              <a:rPr lang="en-SG" dirty="0" smtClean="0"/>
              <a:t>.</a:t>
            </a:r>
          </a:p>
          <a:p>
            <a:r>
              <a:rPr lang="en-SG" dirty="0"/>
              <a:t>It is </a:t>
            </a:r>
            <a:r>
              <a:rPr lang="en-SG" dirty="0" smtClean="0"/>
              <a:t>also </a:t>
            </a:r>
            <a:r>
              <a:rPr lang="en-US" dirty="0" smtClean="0"/>
              <a:t>important </a:t>
            </a:r>
            <a:r>
              <a:rPr lang="en-US" dirty="0"/>
              <a:t>to communicate ideas well </a:t>
            </a:r>
            <a:r>
              <a:rPr lang="en-US" dirty="0" smtClean="0"/>
              <a:t>whether in </a:t>
            </a:r>
            <a:r>
              <a:rPr lang="en-US" dirty="0"/>
              <a:t>the form of an engineering drawing or </a:t>
            </a:r>
            <a:r>
              <a:rPr lang="en-US" dirty="0" smtClean="0"/>
              <a:t>an </a:t>
            </a:r>
            <a:r>
              <a:rPr lang="en-SG" dirty="0" smtClean="0"/>
              <a:t>algorithm/flowchart.</a:t>
            </a:r>
          </a:p>
          <a:p>
            <a:r>
              <a:rPr lang="en-SG" dirty="0"/>
              <a:t>This lecture looks </a:t>
            </a:r>
            <a:r>
              <a:rPr lang="en-SG" dirty="0" smtClean="0"/>
              <a:t>at </a:t>
            </a:r>
            <a:r>
              <a:rPr lang="en-US" dirty="0" smtClean="0"/>
              <a:t>some </a:t>
            </a:r>
            <a:r>
              <a:rPr lang="en-US" dirty="0"/>
              <a:t>rudimentary software design </a:t>
            </a:r>
            <a:r>
              <a:rPr lang="en-US" dirty="0" smtClean="0"/>
              <a:t>and planning </a:t>
            </a:r>
            <a:r>
              <a:rPr lang="en-US" dirty="0"/>
              <a:t>techniques that will make </a:t>
            </a:r>
            <a:r>
              <a:rPr lang="en-US" dirty="0" smtClean="0"/>
              <a:t>writing actual </a:t>
            </a:r>
            <a:r>
              <a:rPr lang="en-US" dirty="0"/>
              <a:t>code much easier and will be </a:t>
            </a:r>
            <a:r>
              <a:rPr lang="en-US" dirty="0" smtClean="0"/>
              <a:t>required </a:t>
            </a:r>
            <a:r>
              <a:rPr lang="en-SG" dirty="0" smtClean="0"/>
              <a:t>and </a:t>
            </a:r>
            <a:r>
              <a:rPr lang="en-SG" dirty="0"/>
              <a:t>assessed during </a:t>
            </a:r>
            <a:r>
              <a:rPr lang="en-SG" dirty="0" smtClean="0"/>
              <a:t>class.</a:t>
            </a:r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31" y="2616199"/>
            <a:ext cx="3688831" cy="25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US" dirty="0"/>
              <a:t>Would you ask a technician to make </a:t>
            </a:r>
            <a:r>
              <a:rPr lang="en-US" dirty="0" smtClean="0"/>
              <a:t>a </a:t>
            </a:r>
            <a:r>
              <a:rPr lang="en-SG" dirty="0" smtClean="0"/>
              <a:t>component </a:t>
            </a:r>
            <a:r>
              <a:rPr lang="en-SG" dirty="0"/>
              <a:t>without engineering drawings?</a:t>
            </a:r>
            <a:endParaRPr lang="en-US" dirty="0"/>
          </a:p>
          <a:p>
            <a:r>
              <a:rPr lang="en-SG" dirty="0"/>
              <a:t>Or without tolerances</a:t>
            </a:r>
            <a:r>
              <a:rPr lang="en-SG" dirty="0" smtClean="0"/>
              <a:t>?</a:t>
            </a:r>
          </a:p>
          <a:p>
            <a:r>
              <a:rPr lang="en-US" dirty="0"/>
              <a:t>So why try to write a program without </a:t>
            </a:r>
            <a:r>
              <a:rPr lang="en-US" dirty="0" smtClean="0"/>
              <a:t>planning </a:t>
            </a:r>
            <a:r>
              <a:rPr lang="en-SG" dirty="0" smtClean="0"/>
              <a:t>and </a:t>
            </a:r>
            <a:r>
              <a:rPr lang="en-SG" dirty="0"/>
              <a:t>documentation (algorithm)?</a:t>
            </a:r>
          </a:p>
          <a:p>
            <a:r>
              <a:rPr lang="en-US" dirty="0"/>
              <a:t>Students often attempt to code without </a:t>
            </a:r>
            <a:r>
              <a:rPr lang="en-US" dirty="0" smtClean="0"/>
              <a:t>really understanding </a:t>
            </a:r>
            <a:r>
              <a:rPr lang="en-US" dirty="0"/>
              <a:t>the problem or </a:t>
            </a:r>
            <a:r>
              <a:rPr lang="en-US" dirty="0" smtClean="0"/>
              <a:t>flowcharting.</a:t>
            </a:r>
          </a:p>
          <a:p>
            <a:r>
              <a:rPr lang="en-US" dirty="0"/>
              <a:t>Result? many errors, wasted time, </a:t>
            </a:r>
            <a:r>
              <a:rPr lang="en-US" dirty="0" smtClean="0"/>
              <a:t>stress, anger</a:t>
            </a:r>
            <a:r>
              <a:rPr lang="en-US" dirty="0"/>
              <a:t>, frustration, and low marks of </a:t>
            </a:r>
            <a:r>
              <a:rPr lang="en-US" dirty="0" smtClean="0"/>
              <a:t>course.</a:t>
            </a:r>
            <a:endParaRPr lang="en-SG" dirty="0"/>
          </a:p>
          <a:p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707" y="2425700"/>
            <a:ext cx="4098305" cy="32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smtClean="0"/>
              <a:t>YOU MAKE THIS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89" y="2532046"/>
            <a:ext cx="8128553" cy="35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0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THIS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2" y="1913384"/>
            <a:ext cx="9428182" cy="41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3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6" y="1913022"/>
            <a:ext cx="6485020" cy="4632157"/>
          </a:xfrm>
        </p:spPr>
        <p:txBody>
          <a:bodyPr/>
          <a:lstStyle/>
          <a:p>
            <a:r>
              <a:rPr lang="en-US" dirty="0"/>
              <a:t>A precise set of instructions which </a:t>
            </a:r>
            <a:r>
              <a:rPr lang="en-US" dirty="0" smtClean="0"/>
              <a:t>specifies exactly </a:t>
            </a:r>
            <a:r>
              <a:rPr lang="en-US" dirty="0"/>
              <a:t>how a task is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Instructions </a:t>
            </a:r>
            <a:r>
              <a:rPr lang="en-US" dirty="0"/>
              <a:t>must (nearly) always be carried </a:t>
            </a:r>
            <a:r>
              <a:rPr lang="en-US" dirty="0" smtClean="0"/>
              <a:t>out </a:t>
            </a:r>
            <a:r>
              <a:rPr lang="en-SG" dirty="0" smtClean="0"/>
              <a:t>in </a:t>
            </a:r>
            <a:r>
              <a:rPr lang="en-SG" dirty="0"/>
              <a:t>correct </a:t>
            </a:r>
            <a:r>
              <a:rPr lang="en-SG" dirty="0" smtClean="0"/>
              <a:t>sequence</a:t>
            </a:r>
          </a:p>
          <a:p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b="1" dirty="0"/>
              <a:t>always </a:t>
            </a:r>
            <a:r>
              <a:rPr lang="en-US" dirty="0"/>
              <a:t>language </a:t>
            </a:r>
            <a:r>
              <a:rPr lang="en-US" dirty="0" smtClean="0"/>
              <a:t>independent</a:t>
            </a:r>
          </a:p>
          <a:p>
            <a:r>
              <a:rPr lang="en-US" dirty="0"/>
              <a:t>May often be changed </a:t>
            </a:r>
            <a:r>
              <a:rPr lang="en-US" i="1" dirty="0"/>
              <a:t>slightly </a:t>
            </a:r>
            <a:r>
              <a:rPr lang="en-US" dirty="0" smtClean="0"/>
              <a:t>without </a:t>
            </a:r>
            <a:r>
              <a:rPr lang="en-SG" dirty="0" smtClean="0"/>
              <a:t>generating </a:t>
            </a:r>
            <a:r>
              <a:rPr lang="en-SG" dirty="0"/>
              <a:t>problems – beware, computers </a:t>
            </a:r>
            <a:r>
              <a:rPr lang="en-SG" dirty="0" smtClean="0"/>
              <a:t>do </a:t>
            </a:r>
            <a:r>
              <a:rPr lang="en-US" dirty="0" smtClean="0"/>
              <a:t>EXACTLY </a:t>
            </a:r>
            <a:r>
              <a:rPr lang="en-US" dirty="0"/>
              <a:t>as they are </a:t>
            </a:r>
            <a:r>
              <a:rPr lang="en-US" dirty="0" smtClean="0"/>
              <a:t>TOLD </a:t>
            </a:r>
            <a:r>
              <a:rPr lang="en-US" dirty="0"/>
              <a:t>(not mind readers)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96" y="2743200"/>
            <a:ext cx="4987578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609600"/>
            <a:ext cx="10131425" cy="1456267"/>
          </a:xfrm>
        </p:spPr>
        <p:txBody>
          <a:bodyPr/>
          <a:lstStyle/>
          <a:p>
            <a:r>
              <a:rPr lang="en-US" dirty="0" smtClean="0"/>
              <a:t>Flowcharting</a:t>
            </a:r>
            <a:endParaRPr lang="en-US" dirty="0"/>
          </a:p>
        </p:txBody>
      </p:sp>
      <p:sp>
        <p:nvSpPr>
          <p:cNvPr id="5" name="AutoShape 4" descr="How to Write Pseudocode: 15 Steps (with Pictur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359095" cy="36491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Some rules before flowcharting</a:t>
            </a:r>
            <a:endParaRPr lang="en-SG" b="1" dirty="0" smtClean="0"/>
          </a:p>
          <a:p>
            <a:r>
              <a:rPr lang="en-SG" dirty="0" smtClean="0"/>
              <a:t>Fully </a:t>
            </a:r>
            <a:r>
              <a:rPr lang="en-SG" dirty="0"/>
              <a:t>understand the </a:t>
            </a:r>
            <a:r>
              <a:rPr lang="en-SG" dirty="0" smtClean="0"/>
              <a:t>problem</a:t>
            </a:r>
          </a:p>
          <a:p>
            <a:r>
              <a:rPr lang="en-US" dirty="0"/>
              <a:t>Be clear what information you have and </a:t>
            </a:r>
            <a:r>
              <a:rPr lang="en-US" dirty="0" smtClean="0"/>
              <a:t>what information </a:t>
            </a:r>
            <a:r>
              <a:rPr lang="en-US" dirty="0"/>
              <a:t>you are trying to </a:t>
            </a:r>
            <a:r>
              <a:rPr lang="en-US" dirty="0" smtClean="0"/>
              <a:t>discover</a:t>
            </a:r>
          </a:p>
          <a:p>
            <a:r>
              <a:rPr lang="en-US" dirty="0"/>
              <a:t>Pay attention to units and </a:t>
            </a:r>
            <a:r>
              <a:rPr lang="en-US" dirty="0" smtClean="0"/>
              <a:t>conversions</a:t>
            </a:r>
          </a:p>
          <a:p>
            <a:r>
              <a:rPr lang="en-US" dirty="0"/>
              <a:t>Draw a picture/sketch if possible to </a:t>
            </a:r>
            <a:r>
              <a:rPr lang="en-US" dirty="0" smtClean="0"/>
              <a:t>get problem </a:t>
            </a:r>
            <a:r>
              <a:rPr lang="en-US" dirty="0"/>
              <a:t>clear in your </a:t>
            </a:r>
            <a:r>
              <a:rPr lang="en-US" dirty="0" smtClean="0"/>
              <a:t>head</a:t>
            </a:r>
          </a:p>
          <a:p>
            <a:r>
              <a:rPr lang="en-US" dirty="0"/>
              <a:t>Work backwards sometimes – what is the </a:t>
            </a:r>
            <a:r>
              <a:rPr lang="en-US" dirty="0" smtClean="0"/>
              <a:t>last step </a:t>
            </a:r>
            <a:r>
              <a:rPr lang="en-US" dirty="0"/>
              <a:t>required to get the required answer</a:t>
            </a:r>
            <a:r>
              <a:rPr lang="en-US" dirty="0" smtClean="0"/>
              <a:t>?</a:t>
            </a:r>
          </a:p>
          <a:p>
            <a:r>
              <a:rPr lang="en-US" dirty="0"/>
              <a:t>look for repeated operations (iteration)</a:t>
            </a:r>
            <a:endParaRPr lang="en-SG" dirty="0"/>
          </a:p>
        </p:txBody>
      </p:sp>
      <p:pic>
        <p:nvPicPr>
          <p:cNvPr id="1030" name="Picture 6" descr="FlowChart Input and 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12" y="2031151"/>
            <a:ext cx="3337239" cy="387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3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{DC426488-68D2-174D-98ED-A79A0EB8D569}tf10001058</Template>
  <TotalTime>282</TotalTime>
  <Words>1884</Words>
  <Application>Microsoft Office PowerPoint</Application>
  <PresentationFormat>Widescreen</PresentationFormat>
  <Paragraphs>222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Arial-ItalicMT</vt:lpstr>
      <vt:lpstr>ArialMT</vt:lpstr>
      <vt:lpstr>Calibri</vt:lpstr>
      <vt:lpstr>Calibri Light</vt:lpstr>
      <vt:lpstr>Celestial</vt:lpstr>
      <vt:lpstr>Algorithms PLANNING &amp; REFINEMENT</vt:lpstr>
      <vt:lpstr>Table OF contents</vt:lpstr>
      <vt:lpstr>Lecture context</vt:lpstr>
      <vt:lpstr>Lecture context</vt:lpstr>
      <vt:lpstr>WHY SHOULD I PLAN</vt:lpstr>
      <vt:lpstr>Can YOU MAKE THIS</vt:lpstr>
      <vt:lpstr>OR THIS</vt:lpstr>
      <vt:lpstr>WHAT IS AN ALGORITHM?</vt:lpstr>
      <vt:lpstr>Flowcharting</vt:lpstr>
      <vt:lpstr>Flowcharting</vt:lpstr>
      <vt:lpstr>Developing algorithms</vt:lpstr>
      <vt:lpstr>Developing algorithms</vt:lpstr>
      <vt:lpstr>Representing algorithms</vt:lpstr>
      <vt:lpstr>Flowchart symbols</vt:lpstr>
      <vt:lpstr>Modularity &amp; structure</vt:lpstr>
      <vt:lpstr>FLOWCHART EXAMPLE</vt:lpstr>
      <vt:lpstr>Top-down design</vt:lpstr>
      <vt:lpstr>Top-down example</vt:lpstr>
      <vt:lpstr>Top Level design</vt:lpstr>
      <vt:lpstr>Top level design</vt:lpstr>
      <vt:lpstr>Top level design</vt:lpstr>
      <vt:lpstr>Top level design</vt:lpstr>
      <vt:lpstr>Top level design</vt:lpstr>
      <vt:lpstr>Top level design</vt:lpstr>
      <vt:lpstr>REAL World algorithms</vt:lpstr>
      <vt:lpstr>REAL World algorithms</vt:lpstr>
      <vt:lpstr>REAL World algorithms</vt:lpstr>
      <vt:lpstr>REAL World algorithms</vt:lpstr>
      <vt:lpstr>REAL World algorithms</vt:lpstr>
      <vt:lpstr>Exercise (10 – 15 mins)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Sayyid</cp:lastModifiedBy>
  <cp:revision>93</cp:revision>
  <dcterms:created xsi:type="dcterms:W3CDTF">2021-02-22T11:23:33Z</dcterms:created>
  <dcterms:modified xsi:type="dcterms:W3CDTF">2021-02-24T05:30:29Z</dcterms:modified>
</cp:coreProperties>
</file>