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4" r:id="rId1"/>
  </p:sldMasterIdLst>
  <p:notesMasterIdLst>
    <p:notesMasterId r:id="rId24"/>
  </p:notesMasterIdLst>
  <p:sldIdLst>
    <p:sldId id="256" r:id="rId2"/>
    <p:sldId id="269" r:id="rId3"/>
    <p:sldId id="271" r:id="rId4"/>
    <p:sldId id="300" r:id="rId5"/>
    <p:sldId id="301" r:id="rId6"/>
    <p:sldId id="302" r:id="rId7"/>
    <p:sldId id="303" r:id="rId8"/>
    <p:sldId id="304" r:id="rId9"/>
    <p:sldId id="315" r:id="rId10"/>
    <p:sldId id="305" r:id="rId11"/>
    <p:sldId id="307" r:id="rId12"/>
    <p:sldId id="308" r:id="rId13"/>
    <p:sldId id="309" r:id="rId14"/>
    <p:sldId id="310" r:id="rId15"/>
    <p:sldId id="311" r:id="rId16"/>
    <p:sldId id="312" r:id="rId17"/>
    <p:sldId id="313" r:id="rId18"/>
    <p:sldId id="314" r:id="rId19"/>
    <p:sldId id="306" r:id="rId20"/>
    <p:sldId id="316" r:id="rId21"/>
    <p:sldId id="317" r:id="rId22"/>
    <p:sldId id="29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62"/>
    <p:restoredTop sz="89525"/>
  </p:normalViewPr>
  <p:slideViewPr>
    <p:cSldViewPr snapToGrid="0" snapToObjects="1">
      <p:cViewPr varScale="1">
        <p:scale>
          <a:sx n="128" d="100"/>
          <a:sy n="128" d="100"/>
        </p:scale>
        <p:origin x="12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124139-BA33-9F4C-B908-4FDD8BB8A18B}" type="datetimeFigureOut">
              <a:rPr lang="en-US" smtClean="0"/>
              <a:t>2/25/21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759C67-89EF-994F-B08A-70285B5B83EF}" type="slidenum">
              <a:rPr lang="en-US" smtClean="0"/>
              <a:t>‹#›</a:t>
            </a:fld>
            <a:endParaRPr lang="en-US"/>
          </a:p>
        </p:txBody>
      </p:sp>
    </p:spTree>
    <p:extLst>
      <p:ext uri="{BB962C8B-B14F-4D97-AF65-F5344CB8AC3E}">
        <p14:creationId xmlns:p14="http://schemas.microsoft.com/office/powerpoint/2010/main" val="2004651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759C67-89EF-994F-B08A-70285B5B83EF}" type="slidenum">
              <a:rPr lang="en-US" smtClean="0"/>
              <a:t>3</a:t>
            </a:fld>
            <a:endParaRPr lang="en-US"/>
          </a:p>
        </p:txBody>
      </p:sp>
    </p:spTree>
    <p:extLst>
      <p:ext uri="{BB962C8B-B14F-4D97-AF65-F5344CB8AC3E}">
        <p14:creationId xmlns:p14="http://schemas.microsoft.com/office/powerpoint/2010/main" val="3963106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759C67-89EF-994F-B08A-70285B5B83EF}" type="slidenum">
              <a:rPr lang="en-US" smtClean="0"/>
              <a:t>12</a:t>
            </a:fld>
            <a:endParaRPr lang="en-US"/>
          </a:p>
        </p:txBody>
      </p:sp>
    </p:spTree>
    <p:extLst>
      <p:ext uri="{BB962C8B-B14F-4D97-AF65-F5344CB8AC3E}">
        <p14:creationId xmlns:p14="http://schemas.microsoft.com/office/powerpoint/2010/main" val="30790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759C67-89EF-994F-B08A-70285B5B83EF}" type="slidenum">
              <a:rPr lang="en-US" smtClean="0"/>
              <a:t>13</a:t>
            </a:fld>
            <a:endParaRPr lang="en-US"/>
          </a:p>
        </p:txBody>
      </p:sp>
    </p:spTree>
    <p:extLst>
      <p:ext uri="{BB962C8B-B14F-4D97-AF65-F5344CB8AC3E}">
        <p14:creationId xmlns:p14="http://schemas.microsoft.com/office/powerpoint/2010/main" val="3057145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759C67-89EF-994F-B08A-70285B5B83EF}" type="slidenum">
              <a:rPr lang="en-US" smtClean="0"/>
              <a:t>14</a:t>
            </a:fld>
            <a:endParaRPr lang="en-US"/>
          </a:p>
        </p:txBody>
      </p:sp>
    </p:spTree>
    <p:extLst>
      <p:ext uri="{BB962C8B-B14F-4D97-AF65-F5344CB8AC3E}">
        <p14:creationId xmlns:p14="http://schemas.microsoft.com/office/powerpoint/2010/main" val="3747873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759C67-89EF-994F-B08A-70285B5B83EF}" type="slidenum">
              <a:rPr lang="en-US" smtClean="0"/>
              <a:t>15</a:t>
            </a:fld>
            <a:endParaRPr lang="en-US"/>
          </a:p>
        </p:txBody>
      </p:sp>
    </p:spTree>
    <p:extLst>
      <p:ext uri="{BB962C8B-B14F-4D97-AF65-F5344CB8AC3E}">
        <p14:creationId xmlns:p14="http://schemas.microsoft.com/office/powerpoint/2010/main" val="2603154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759C67-89EF-994F-B08A-70285B5B83EF}" type="slidenum">
              <a:rPr lang="en-US" smtClean="0"/>
              <a:t>16</a:t>
            </a:fld>
            <a:endParaRPr lang="en-US"/>
          </a:p>
        </p:txBody>
      </p:sp>
    </p:spTree>
    <p:extLst>
      <p:ext uri="{BB962C8B-B14F-4D97-AF65-F5344CB8AC3E}">
        <p14:creationId xmlns:p14="http://schemas.microsoft.com/office/powerpoint/2010/main" val="582028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759C67-89EF-994F-B08A-70285B5B83EF}" type="slidenum">
              <a:rPr lang="en-US" smtClean="0"/>
              <a:t>17</a:t>
            </a:fld>
            <a:endParaRPr lang="en-US"/>
          </a:p>
        </p:txBody>
      </p:sp>
    </p:spTree>
    <p:extLst>
      <p:ext uri="{BB962C8B-B14F-4D97-AF65-F5344CB8AC3E}">
        <p14:creationId xmlns:p14="http://schemas.microsoft.com/office/powerpoint/2010/main" val="2915677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759C67-89EF-994F-B08A-70285B5B83EF}" type="slidenum">
              <a:rPr lang="en-US" smtClean="0"/>
              <a:t>18</a:t>
            </a:fld>
            <a:endParaRPr lang="en-US"/>
          </a:p>
        </p:txBody>
      </p:sp>
    </p:spTree>
    <p:extLst>
      <p:ext uri="{BB962C8B-B14F-4D97-AF65-F5344CB8AC3E}">
        <p14:creationId xmlns:p14="http://schemas.microsoft.com/office/powerpoint/2010/main" val="2759092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759C67-89EF-994F-B08A-70285B5B83EF}" type="slidenum">
              <a:rPr lang="en-US" smtClean="0"/>
              <a:t>19</a:t>
            </a:fld>
            <a:endParaRPr lang="en-US"/>
          </a:p>
        </p:txBody>
      </p:sp>
    </p:spTree>
    <p:extLst>
      <p:ext uri="{BB962C8B-B14F-4D97-AF65-F5344CB8AC3E}">
        <p14:creationId xmlns:p14="http://schemas.microsoft.com/office/powerpoint/2010/main" val="1867218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759C67-89EF-994F-B08A-70285B5B83EF}" type="slidenum">
              <a:rPr lang="en-US" smtClean="0"/>
              <a:t>20</a:t>
            </a:fld>
            <a:endParaRPr lang="en-US"/>
          </a:p>
        </p:txBody>
      </p:sp>
    </p:spTree>
    <p:extLst>
      <p:ext uri="{BB962C8B-B14F-4D97-AF65-F5344CB8AC3E}">
        <p14:creationId xmlns:p14="http://schemas.microsoft.com/office/powerpoint/2010/main" val="24325697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759C67-89EF-994F-B08A-70285B5B83EF}" type="slidenum">
              <a:rPr lang="en-US" smtClean="0"/>
              <a:t>21</a:t>
            </a:fld>
            <a:endParaRPr lang="en-US"/>
          </a:p>
        </p:txBody>
      </p:sp>
    </p:spTree>
    <p:extLst>
      <p:ext uri="{BB962C8B-B14F-4D97-AF65-F5344CB8AC3E}">
        <p14:creationId xmlns:p14="http://schemas.microsoft.com/office/powerpoint/2010/main" val="652194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759C67-89EF-994F-B08A-70285B5B83EF}" type="slidenum">
              <a:rPr lang="en-US" smtClean="0"/>
              <a:t>4</a:t>
            </a:fld>
            <a:endParaRPr lang="en-US"/>
          </a:p>
        </p:txBody>
      </p:sp>
    </p:spTree>
    <p:extLst>
      <p:ext uri="{BB962C8B-B14F-4D97-AF65-F5344CB8AC3E}">
        <p14:creationId xmlns:p14="http://schemas.microsoft.com/office/powerpoint/2010/main" val="30924141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759C67-89EF-994F-B08A-70285B5B83EF}" type="slidenum">
              <a:rPr lang="en-US" smtClean="0"/>
              <a:t>22</a:t>
            </a:fld>
            <a:endParaRPr lang="en-US"/>
          </a:p>
        </p:txBody>
      </p:sp>
    </p:spTree>
    <p:extLst>
      <p:ext uri="{BB962C8B-B14F-4D97-AF65-F5344CB8AC3E}">
        <p14:creationId xmlns:p14="http://schemas.microsoft.com/office/powerpoint/2010/main" val="514965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759C67-89EF-994F-B08A-70285B5B83EF}" type="slidenum">
              <a:rPr lang="en-US" smtClean="0"/>
              <a:t>5</a:t>
            </a:fld>
            <a:endParaRPr lang="en-US"/>
          </a:p>
        </p:txBody>
      </p:sp>
    </p:spTree>
    <p:extLst>
      <p:ext uri="{BB962C8B-B14F-4D97-AF65-F5344CB8AC3E}">
        <p14:creationId xmlns:p14="http://schemas.microsoft.com/office/powerpoint/2010/main" val="3031688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759C67-89EF-994F-B08A-70285B5B83EF}" type="slidenum">
              <a:rPr lang="en-US" smtClean="0"/>
              <a:t>6</a:t>
            </a:fld>
            <a:endParaRPr lang="en-US"/>
          </a:p>
        </p:txBody>
      </p:sp>
    </p:spTree>
    <p:extLst>
      <p:ext uri="{BB962C8B-B14F-4D97-AF65-F5344CB8AC3E}">
        <p14:creationId xmlns:p14="http://schemas.microsoft.com/office/powerpoint/2010/main" val="505448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759C67-89EF-994F-B08A-70285B5B83EF}" type="slidenum">
              <a:rPr lang="en-US" smtClean="0"/>
              <a:t>7</a:t>
            </a:fld>
            <a:endParaRPr lang="en-US"/>
          </a:p>
        </p:txBody>
      </p:sp>
    </p:spTree>
    <p:extLst>
      <p:ext uri="{BB962C8B-B14F-4D97-AF65-F5344CB8AC3E}">
        <p14:creationId xmlns:p14="http://schemas.microsoft.com/office/powerpoint/2010/main" val="3180771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759C67-89EF-994F-B08A-70285B5B83EF}" type="slidenum">
              <a:rPr lang="en-US" smtClean="0"/>
              <a:t>8</a:t>
            </a:fld>
            <a:endParaRPr lang="en-US"/>
          </a:p>
        </p:txBody>
      </p:sp>
    </p:spTree>
    <p:extLst>
      <p:ext uri="{BB962C8B-B14F-4D97-AF65-F5344CB8AC3E}">
        <p14:creationId xmlns:p14="http://schemas.microsoft.com/office/powerpoint/2010/main" val="3680547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759C67-89EF-994F-B08A-70285B5B83EF}" type="slidenum">
              <a:rPr lang="en-US" smtClean="0"/>
              <a:t>9</a:t>
            </a:fld>
            <a:endParaRPr lang="en-US"/>
          </a:p>
        </p:txBody>
      </p:sp>
    </p:spTree>
    <p:extLst>
      <p:ext uri="{BB962C8B-B14F-4D97-AF65-F5344CB8AC3E}">
        <p14:creationId xmlns:p14="http://schemas.microsoft.com/office/powerpoint/2010/main" val="1920627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759C67-89EF-994F-B08A-70285B5B83EF}" type="slidenum">
              <a:rPr lang="en-US" smtClean="0"/>
              <a:t>10</a:t>
            </a:fld>
            <a:endParaRPr lang="en-US"/>
          </a:p>
        </p:txBody>
      </p:sp>
    </p:spTree>
    <p:extLst>
      <p:ext uri="{BB962C8B-B14F-4D97-AF65-F5344CB8AC3E}">
        <p14:creationId xmlns:p14="http://schemas.microsoft.com/office/powerpoint/2010/main" val="2857037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759C67-89EF-994F-B08A-70285B5B83EF}" type="slidenum">
              <a:rPr lang="en-US" smtClean="0"/>
              <a:t>11</a:t>
            </a:fld>
            <a:endParaRPr lang="en-US"/>
          </a:p>
        </p:txBody>
      </p:sp>
    </p:spTree>
    <p:extLst>
      <p:ext uri="{BB962C8B-B14F-4D97-AF65-F5344CB8AC3E}">
        <p14:creationId xmlns:p14="http://schemas.microsoft.com/office/powerpoint/2010/main" val="33695825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D19AAE9D-61D7-A845-B687-5F14A6752CE6}" type="datetimeFigureOut">
              <a:rPr lang="en-US" smtClean="0"/>
              <a:t>2/25/21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A2AD65CD-D476-ED42-AF99-DF09ADDA7404}" type="slidenum">
              <a:rPr lang="en-US" smtClean="0"/>
              <a:t>‹#›</a:t>
            </a:fld>
            <a:endParaRPr lang="en-US"/>
          </a:p>
        </p:txBody>
      </p:sp>
    </p:spTree>
    <p:extLst>
      <p:ext uri="{BB962C8B-B14F-4D97-AF65-F5344CB8AC3E}">
        <p14:creationId xmlns:p14="http://schemas.microsoft.com/office/powerpoint/2010/main" val="406565627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19AAE9D-61D7-A845-B687-5F14A6752CE6}" type="datetimeFigureOut">
              <a:rPr lang="en-US" smtClean="0"/>
              <a:t>2/25/21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AD65CD-D476-ED42-AF99-DF09ADDA7404}" type="slidenum">
              <a:rPr lang="en-US" smtClean="0"/>
              <a:t>‹#›</a:t>
            </a:fld>
            <a:endParaRPr lang="en-US"/>
          </a:p>
        </p:txBody>
      </p:sp>
    </p:spTree>
    <p:extLst>
      <p:ext uri="{BB962C8B-B14F-4D97-AF65-F5344CB8AC3E}">
        <p14:creationId xmlns:p14="http://schemas.microsoft.com/office/powerpoint/2010/main" val="3128515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19AAE9D-61D7-A845-B687-5F14A6752CE6}" type="datetimeFigureOut">
              <a:rPr lang="en-US" smtClean="0"/>
              <a:t>2/25/21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D65CD-D476-ED42-AF99-DF09ADDA7404}" type="slidenum">
              <a:rPr lang="en-US" smtClean="0"/>
              <a:t>‹#›</a:t>
            </a:fld>
            <a:endParaRPr lang="en-US"/>
          </a:p>
        </p:txBody>
      </p:sp>
    </p:spTree>
    <p:extLst>
      <p:ext uri="{BB962C8B-B14F-4D97-AF65-F5344CB8AC3E}">
        <p14:creationId xmlns:p14="http://schemas.microsoft.com/office/powerpoint/2010/main" val="2918351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19AAE9D-61D7-A845-B687-5F14A6752CE6}" type="datetimeFigureOut">
              <a:rPr lang="en-US" smtClean="0"/>
              <a:t>2/25/21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D65CD-D476-ED42-AF99-DF09ADDA7404}" type="slidenum">
              <a:rPr lang="en-US" smtClean="0"/>
              <a:t>‹#›</a:t>
            </a:fld>
            <a:endParaRPr lang="en-US"/>
          </a:p>
        </p:txBody>
      </p:sp>
    </p:spTree>
    <p:extLst>
      <p:ext uri="{BB962C8B-B14F-4D97-AF65-F5344CB8AC3E}">
        <p14:creationId xmlns:p14="http://schemas.microsoft.com/office/powerpoint/2010/main" val="2338845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19AAE9D-61D7-A845-B687-5F14A6752CE6}" type="datetimeFigureOut">
              <a:rPr lang="en-US" smtClean="0"/>
              <a:t>2/25/21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D65CD-D476-ED42-AF99-DF09ADDA7404}" type="slidenum">
              <a:rPr lang="en-US" smtClean="0"/>
              <a:t>‹#›</a:t>
            </a:fld>
            <a:endParaRPr lang="en-US"/>
          </a:p>
        </p:txBody>
      </p:sp>
    </p:spTree>
    <p:extLst>
      <p:ext uri="{BB962C8B-B14F-4D97-AF65-F5344CB8AC3E}">
        <p14:creationId xmlns:p14="http://schemas.microsoft.com/office/powerpoint/2010/main" val="481838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19AAE9D-61D7-A845-B687-5F14A6752CE6}" type="datetimeFigureOut">
              <a:rPr lang="en-US" smtClean="0"/>
              <a:t>2/25/21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D65CD-D476-ED42-AF99-DF09ADDA7404}" type="slidenum">
              <a:rPr lang="en-US" smtClean="0"/>
              <a:t>‹#›</a:t>
            </a:fld>
            <a:endParaRPr lang="en-US"/>
          </a:p>
        </p:txBody>
      </p:sp>
    </p:spTree>
    <p:extLst>
      <p:ext uri="{BB962C8B-B14F-4D97-AF65-F5344CB8AC3E}">
        <p14:creationId xmlns:p14="http://schemas.microsoft.com/office/powerpoint/2010/main" val="1699723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19AAE9D-61D7-A845-B687-5F14A6752CE6}" type="datetimeFigureOut">
              <a:rPr lang="en-US" smtClean="0"/>
              <a:t>2/25/21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D65CD-D476-ED42-AF99-DF09ADDA7404}" type="slidenum">
              <a:rPr lang="en-US" smtClean="0"/>
              <a:t>‹#›</a:t>
            </a:fld>
            <a:endParaRPr lang="en-US"/>
          </a:p>
        </p:txBody>
      </p:sp>
    </p:spTree>
    <p:extLst>
      <p:ext uri="{BB962C8B-B14F-4D97-AF65-F5344CB8AC3E}">
        <p14:creationId xmlns:p14="http://schemas.microsoft.com/office/powerpoint/2010/main" val="2381371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19AAE9D-61D7-A845-B687-5F14A6752CE6}" type="datetimeFigureOut">
              <a:rPr lang="en-US" smtClean="0"/>
              <a:t>2/25/21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D65CD-D476-ED42-AF99-DF09ADDA7404}"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extLst>
      <p:ext uri="{BB962C8B-B14F-4D97-AF65-F5344CB8AC3E}">
        <p14:creationId xmlns:p14="http://schemas.microsoft.com/office/powerpoint/2010/main" val="34204257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19AAE9D-61D7-A845-B687-5F14A6752CE6}" type="datetimeFigureOut">
              <a:rPr lang="en-US" smtClean="0"/>
              <a:t>2/25/21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D65CD-D476-ED42-AF99-DF09ADDA7404}" type="slidenum">
              <a:rPr lang="en-US" smtClean="0"/>
              <a:t>‹#›</a:t>
            </a:fld>
            <a:endParaRPr lang="en-US"/>
          </a:p>
        </p:txBody>
      </p:sp>
    </p:spTree>
    <p:extLst>
      <p:ext uri="{BB962C8B-B14F-4D97-AF65-F5344CB8AC3E}">
        <p14:creationId xmlns:p14="http://schemas.microsoft.com/office/powerpoint/2010/main" val="2884098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19AAE9D-61D7-A845-B687-5F14A6752CE6}" type="datetimeFigureOut">
              <a:rPr lang="en-US" smtClean="0"/>
              <a:t>2/25/21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D65CD-D476-ED42-AF99-DF09ADDA7404}" type="slidenum">
              <a:rPr lang="en-US" smtClean="0"/>
              <a:t>‹#›</a:t>
            </a:fld>
            <a:endParaRPr lang="en-US"/>
          </a:p>
        </p:txBody>
      </p:sp>
    </p:spTree>
    <p:extLst>
      <p:ext uri="{BB962C8B-B14F-4D97-AF65-F5344CB8AC3E}">
        <p14:creationId xmlns:p14="http://schemas.microsoft.com/office/powerpoint/2010/main" val="2414918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19AAE9D-61D7-A845-B687-5F14A6752CE6}" type="datetimeFigureOut">
              <a:rPr lang="en-US" smtClean="0"/>
              <a:t>2/25/21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D65CD-D476-ED42-AF99-DF09ADDA7404}" type="slidenum">
              <a:rPr lang="en-US" smtClean="0"/>
              <a:t>‹#›</a:t>
            </a:fld>
            <a:endParaRPr lang="en-US"/>
          </a:p>
        </p:txBody>
      </p:sp>
    </p:spTree>
    <p:extLst>
      <p:ext uri="{BB962C8B-B14F-4D97-AF65-F5344CB8AC3E}">
        <p14:creationId xmlns:p14="http://schemas.microsoft.com/office/powerpoint/2010/main" val="230059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19AAE9D-61D7-A845-B687-5F14A6752CE6}" type="datetimeFigureOut">
              <a:rPr lang="en-US" smtClean="0"/>
              <a:t>2/25/21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AD65CD-D476-ED42-AF99-DF09ADDA7404}" type="slidenum">
              <a:rPr lang="en-US" smtClean="0"/>
              <a:t>‹#›</a:t>
            </a:fld>
            <a:endParaRPr lang="en-US"/>
          </a:p>
        </p:txBody>
      </p:sp>
    </p:spTree>
    <p:extLst>
      <p:ext uri="{BB962C8B-B14F-4D97-AF65-F5344CB8AC3E}">
        <p14:creationId xmlns:p14="http://schemas.microsoft.com/office/powerpoint/2010/main" val="189858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19AAE9D-61D7-A845-B687-5F14A6752CE6}" type="datetimeFigureOut">
              <a:rPr lang="en-US" smtClean="0"/>
              <a:t>2/25/21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AD65CD-D476-ED42-AF99-DF09ADDA7404}" type="slidenum">
              <a:rPr lang="en-US" smtClean="0"/>
              <a:t>‹#›</a:t>
            </a:fld>
            <a:endParaRPr lang="en-US"/>
          </a:p>
        </p:txBody>
      </p:sp>
    </p:spTree>
    <p:extLst>
      <p:ext uri="{BB962C8B-B14F-4D97-AF65-F5344CB8AC3E}">
        <p14:creationId xmlns:p14="http://schemas.microsoft.com/office/powerpoint/2010/main" val="1155913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19AAE9D-61D7-A845-B687-5F14A6752CE6}" type="datetimeFigureOut">
              <a:rPr lang="en-US" smtClean="0"/>
              <a:t>2/25/21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AD65CD-D476-ED42-AF99-DF09ADDA7404}" type="slidenum">
              <a:rPr lang="en-US" smtClean="0"/>
              <a:t>‹#›</a:t>
            </a:fld>
            <a:endParaRPr lang="en-US"/>
          </a:p>
        </p:txBody>
      </p:sp>
    </p:spTree>
    <p:extLst>
      <p:ext uri="{BB962C8B-B14F-4D97-AF65-F5344CB8AC3E}">
        <p14:creationId xmlns:p14="http://schemas.microsoft.com/office/powerpoint/2010/main" val="3538146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19AAE9D-61D7-A845-B687-5F14A6752CE6}" type="datetimeFigureOut">
              <a:rPr lang="en-US" smtClean="0"/>
              <a:t>2/25/21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AD65CD-D476-ED42-AF99-DF09ADDA7404}" type="slidenum">
              <a:rPr lang="en-US" smtClean="0"/>
              <a:t>‹#›</a:t>
            </a:fld>
            <a:endParaRPr lang="en-US"/>
          </a:p>
        </p:txBody>
      </p:sp>
    </p:spTree>
    <p:extLst>
      <p:ext uri="{BB962C8B-B14F-4D97-AF65-F5344CB8AC3E}">
        <p14:creationId xmlns:p14="http://schemas.microsoft.com/office/powerpoint/2010/main" val="53039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19AAE9D-61D7-A845-B687-5F14A6752CE6}" type="datetimeFigureOut">
              <a:rPr lang="en-US" smtClean="0"/>
              <a:t>2/25/21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AD65CD-D476-ED42-AF99-DF09ADDA7404}" type="slidenum">
              <a:rPr lang="en-US" smtClean="0"/>
              <a:t>‹#›</a:t>
            </a:fld>
            <a:endParaRPr lang="en-US"/>
          </a:p>
        </p:txBody>
      </p:sp>
    </p:spTree>
    <p:extLst>
      <p:ext uri="{BB962C8B-B14F-4D97-AF65-F5344CB8AC3E}">
        <p14:creationId xmlns:p14="http://schemas.microsoft.com/office/powerpoint/2010/main" val="2962455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19AAE9D-61D7-A845-B687-5F14A6752CE6}" type="datetimeFigureOut">
              <a:rPr lang="en-US" smtClean="0"/>
              <a:t>2/25/21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AD65CD-D476-ED42-AF99-DF09ADDA7404}" type="slidenum">
              <a:rPr lang="en-US" smtClean="0"/>
              <a:t>‹#›</a:t>
            </a:fld>
            <a:endParaRPr lang="en-US"/>
          </a:p>
        </p:txBody>
      </p:sp>
    </p:spTree>
    <p:extLst>
      <p:ext uri="{BB962C8B-B14F-4D97-AF65-F5344CB8AC3E}">
        <p14:creationId xmlns:p14="http://schemas.microsoft.com/office/powerpoint/2010/main" val="251712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19AAE9D-61D7-A845-B687-5F14A6752CE6}" type="datetimeFigureOut">
              <a:rPr lang="en-US" smtClean="0"/>
              <a:t>2/25/21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2AD65CD-D476-ED42-AF99-DF09ADDA7404}" type="slidenum">
              <a:rPr lang="en-US" smtClean="0"/>
              <a:t>‹#›</a:t>
            </a:fld>
            <a:endParaRPr lang="en-US"/>
          </a:p>
        </p:txBody>
      </p:sp>
    </p:spTree>
    <p:extLst>
      <p:ext uri="{BB962C8B-B14F-4D97-AF65-F5344CB8AC3E}">
        <p14:creationId xmlns:p14="http://schemas.microsoft.com/office/powerpoint/2010/main" val="3598273129"/>
      </p:ext>
    </p:extLst>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9261A-F647-704B-92EA-05AE0C1F43C7}"/>
              </a:ext>
            </a:extLst>
          </p:cNvPr>
          <p:cNvSpPr>
            <a:spLocks noGrp="1"/>
          </p:cNvSpPr>
          <p:nvPr>
            <p:ph type="ctrTitle"/>
          </p:nvPr>
        </p:nvSpPr>
        <p:spPr/>
        <p:txBody>
          <a:bodyPr/>
          <a:lstStyle/>
          <a:p>
            <a:r>
              <a:rPr lang="en-US" dirty="0"/>
              <a:t>Decisions &amp;</a:t>
            </a:r>
            <a:br>
              <a:rPr lang="en-US" dirty="0"/>
            </a:br>
            <a:r>
              <a:rPr lang="en-US" dirty="0"/>
              <a:t> Debugging</a:t>
            </a:r>
          </a:p>
        </p:txBody>
      </p:sp>
      <p:sp>
        <p:nvSpPr>
          <p:cNvPr id="3" name="Subtitle 2">
            <a:extLst>
              <a:ext uri="{FF2B5EF4-FFF2-40B4-BE49-F238E27FC236}">
                <a16:creationId xmlns:a16="http://schemas.microsoft.com/office/drawing/2014/main" id="{2CE5ACC0-4A2B-2A44-8CF4-8292DB69C8FF}"/>
              </a:ext>
            </a:extLst>
          </p:cNvPr>
          <p:cNvSpPr>
            <a:spLocks noGrp="1"/>
          </p:cNvSpPr>
          <p:nvPr>
            <p:ph type="subTitle" idx="1"/>
          </p:nvPr>
        </p:nvSpPr>
        <p:spPr/>
        <p:txBody>
          <a:bodyPr/>
          <a:lstStyle/>
          <a:p>
            <a:r>
              <a:rPr lang="en-US" dirty="0"/>
              <a:t>Visual Basic</a:t>
            </a:r>
          </a:p>
        </p:txBody>
      </p:sp>
    </p:spTree>
    <p:extLst>
      <p:ext uri="{BB962C8B-B14F-4D97-AF65-F5344CB8AC3E}">
        <p14:creationId xmlns:p14="http://schemas.microsoft.com/office/powerpoint/2010/main" val="573708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3C0-A8EA-6E44-BDCD-7910F8FEFF23}"/>
              </a:ext>
            </a:extLst>
          </p:cNvPr>
          <p:cNvSpPr>
            <a:spLocks noGrp="1"/>
          </p:cNvSpPr>
          <p:nvPr>
            <p:ph type="title"/>
          </p:nvPr>
        </p:nvSpPr>
        <p:spPr/>
        <p:txBody>
          <a:bodyPr/>
          <a:lstStyle/>
          <a:p>
            <a:r>
              <a:rPr lang="en-US" dirty="0"/>
              <a:t>Nested IF then construct</a:t>
            </a:r>
          </a:p>
        </p:txBody>
      </p:sp>
      <p:sp>
        <p:nvSpPr>
          <p:cNvPr id="3" name="Content Placeholder 2">
            <a:extLst>
              <a:ext uri="{FF2B5EF4-FFF2-40B4-BE49-F238E27FC236}">
                <a16:creationId xmlns:a16="http://schemas.microsoft.com/office/drawing/2014/main" id="{C4DECE66-76E8-F64F-93D0-8721BC94ACBE}"/>
              </a:ext>
            </a:extLst>
          </p:cNvPr>
          <p:cNvSpPr>
            <a:spLocks noGrp="1"/>
          </p:cNvSpPr>
          <p:nvPr>
            <p:ph idx="1"/>
          </p:nvPr>
        </p:nvSpPr>
        <p:spPr>
          <a:xfrm>
            <a:off x="685802" y="2065867"/>
            <a:ext cx="6485020" cy="4632157"/>
          </a:xfrm>
        </p:spPr>
        <p:txBody>
          <a:bodyPr>
            <a:normAutofit/>
          </a:bodyPr>
          <a:lstStyle/>
          <a:p>
            <a:r>
              <a:rPr lang="en-SG" dirty="0"/>
              <a:t>May be nested</a:t>
            </a:r>
          </a:p>
          <a:p>
            <a:r>
              <a:rPr lang="en-SG" dirty="0"/>
              <a:t>NOTE: 2 </a:t>
            </a:r>
            <a:r>
              <a:rPr lang="en-SG" i="1" dirty="0"/>
              <a:t>‘If-Then’ </a:t>
            </a:r>
            <a:r>
              <a:rPr lang="en-SG" dirty="0"/>
              <a:t>requires 2 </a:t>
            </a:r>
            <a:r>
              <a:rPr lang="en-SG" i="1" dirty="0"/>
              <a:t>‘End If’ – use comments to track them</a:t>
            </a:r>
          </a:p>
          <a:p>
            <a:r>
              <a:rPr lang="en-SG" dirty="0" err="1"/>
              <a:t>intOutput</a:t>
            </a:r>
            <a:r>
              <a:rPr lang="en-SG" dirty="0"/>
              <a:t> only incremented IF BOTH intInput1 and intInput2 = 1 </a:t>
            </a:r>
            <a:endParaRPr lang="en-SG" i="1" dirty="0"/>
          </a:p>
          <a:p>
            <a:pPr marL="0" indent="0">
              <a:buNone/>
            </a:pPr>
            <a:br>
              <a:rPr lang="en-SG" i="1" dirty="0"/>
            </a:br>
            <a:endParaRPr lang="en-SG" dirty="0"/>
          </a:p>
          <a:p>
            <a:endParaRPr lang="en-SG" dirty="0"/>
          </a:p>
          <a:p>
            <a:endParaRPr lang="en-SG" dirty="0"/>
          </a:p>
        </p:txBody>
      </p:sp>
      <p:sp>
        <p:nvSpPr>
          <p:cNvPr id="5" name="AutoShape 4" descr="How to Write Pseudocode: 15 Steps (with Pictures) - wiki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4" name="Rectangle 3">
            <a:extLst>
              <a:ext uri="{FF2B5EF4-FFF2-40B4-BE49-F238E27FC236}">
                <a16:creationId xmlns:a16="http://schemas.microsoft.com/office/drawing/2014/main" id="{7BC36660-1D9D-6043-AC10-0962CC14F2F5}"/>
              </a:ext>
            </a:extLst>
          </p:cNvPr>
          <p:cNvSpPr/>
          <p:nvPr/>
        </p:nvSpPr>
        <p:spPr>
          <a:xfrm>
            <a:off x="7965479" y="2905471"/>
            <a:ext cx="3257692" cy="1477328"/>
          </a:xfrm>
          <a:prstGeom prst="rect">
            <a:avLst/>
          </a:prstGeom>
        </p:spPr>
        <p:txBody>
          <a:bodyPr wrap="square">
            <a:spAutoFit/>
          </a:bodyPr>
          <a:lstStyle/>
          <a:p>
            <a:r>
              <a:rPr lang="en-SG" i="1" dirty="0">
                <a:solidFill>
                  <a:schemeClr val="accent6"/>
                </a:solidFill>
              </a:rPr>
              <a:t>If intInput1 = 1 then </a:t>
            </a:r>
            <a:endParaRPr lang="en-SG" dirty="0">
              <a:solidFill>
                <a:schemeClr val="accent6"/>
              </a:solidFill>
            </a:endParaRPr>
          </a:p>
          <a:p>
            <a:r>
              <a:rPr lang="en-SG" i="1" dirty="0">
                <a:solidFill>
                  <a:schemeClr val="accent6"/>
                </a:solidFill>
              </a:rPr>
              <a:t> 	If intInput2 = 1 Then</a:t>
            </a:r>
            <a:br>
              <a:rPr lang="en-SG" i="1" dirty="0">
                <a:solidFill>
                  <a:schemeClr val="accent6"/>
                </a:solidFill>
              </a:rPr>
            </a:br>
            <a:r>
              <a:rPr lang="en-SG" i="1" dirty="0">
                <a:solidFill>
                  <a:schemeClr val="accent6"/>
                </a:solidFill>
              </a:rPr>
              <a:t>  	</a:t>
            </a:r>
            <a:r>
              <a:rPr lang="en-SG" i="1" dirty="0" err="1">
                <a:solidFill>
                  <a:schemeClr val="accent6"/>
                </a:solidFill>
              </a:rPr>
              <a:t>intOutput</a:t>
            </a:r>
            <a:r>
              <a:rPr lang="en-SG" i="1" dirty="0">
                <a:solidFill>
                  <a:schemeClr val="accent6"/>
                </a:solidFill>
              </a:rPr>
              <a:t> = </a:t>
            </a:r>
            <a:r>
              <a:rPr lang="en-SG" i="1" dirty="0" err="1">
                <a:solidFill>
                  <a:schemeClr val="accent6"/>
                </a:solidFill>
              </a:rPr>
              <a:t>intOutput</a:t>
            </a:r>
            <a:r>
              <a:rPr lang="en-SG" i="1" dirty="0">
                <a:solidFill>
                  <a:schemeClr val="accent6"/>
                </a:solidFill>
              </a:rPr>
              <a:t> + 1 </a:t>
            </a:r>
          </a:p>
          <a:p>
            <a:r>
              <a:rPr lang="en-SG" i="1" dirty="0">
                <a:solidFill>
                  <a:schemeClr val="accent6"/>
                </a:solidFill>
              </a:rPr>
              <a:t>        End If ‘intInput2 </a:t>
            </a:r>
            <a:br>
              <a:rPr lang="en-SG" i="1" dirty="0">
                <a:solidFill>
                  <a:schemeClr val="accent6"/>
                </a:solidFill>
              </a:rPr>
            </a:br>
            <a:r>
              <a:rPr lang="en-SG" i="1" dirty="0">
                <a:solidFill>
                  <a:schemeClr val="accent6"/>
                </a:solidFill>
              </a:rPr>
              <a:t>End If ‘intInput1 </a:t>
            </a:r>
            <a:endParaRPr lang="en-SG" dirty="0">
              <a:solidFill>
                <a:schemeClr val="accent6"/>
              </a:solidFill>
            </a:endParaRPr>
          </a:p>
        </p:txBody>
      </p:sp>
    </p:spTree>
    <p:extLst>
      <p:ext uri="{BB962C8B-B14F-4D97-AF65-F5344CB8AC3E}">
        <p14:creationId xmlns:p14="http://schemas.microsoft.com/office/powerpoint/2010/main" val="3989876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3C0-A8EA-6E44-BDCD-7910F8FEFF23}"/>
              </a:ext>
            </a:extLst>
          </p:cNvPr>
          <p:cNvSpPr>
            <a:spLocks noGrp="1"/>
          </p:cNvSpPr>
          <p:nvPr>
            <p:ph type="title"/>
          </p:nvPr>
        </p:nvSpPr>
        <p:spPr>
          <a:xfrm>
            <a:off x="685801" y="288235"/>
            <a:ext cx="10131425" cy="1456267"/>
          </a:xfrm>
        </p:spPr>
        <p:txBody>
          <a:bodyPr/>
          <a:lstStyle/>
          <a:p>
            <a:r>
              <a:rPr lang="en-US" dirty="0"/>
              <a:t>Code Together example</a:t>
            </a:r>
          </a:p>
        </p:txBody>
      </p:sp>
      <p:sp>
        <p:nvSpPr>
          <p:cNvPr id="5" name="AutoShape 4" descr="How to Write Pseudocode: 15 Steps (with Pictures) - wiki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9" name="Picture 8">
            <a:extLst>
              <a:ext uri="{FF2B5EF4-FFF2-40B4-BE49-F238E27FC236}">
                <a16:creationId xmlns:a16="http://schemas.microsoft.com/office/drawing/2014/main" id="{A865563B-5322-E74F-8D64-5BF953F77D46}"/>
              </a:ext>
            </a:extLst>
          </p:cNvPr>
          <p:cNvPicPr>
            <a:picLocks noChangeAspect="1"/>
          </p:cNvPicPr>
          <p:nvPr/>
        </p:nvPicPr>
        <p:blipFill>
          <a:blip r:embed="rId3"/>
          <a:stretch>
            <a:fillRect/>
          </a:stretch>
        </p:blipFill>
        <p:spPr>
          <a:xfrm>
            <a:off x="1817756" y="1678293"/>
            <a:ext cx="7867514" cy="4891472"/>
          </a:xfrm>
          <a:prstGeom prst="rect">
            <a:avLst/>
          </a:prstGeom>
        </p:spPr>
      </p:pic>
    </p:spTree>
    <p:extLst>
      <p:ext uri="{BB962C8B-B14F-4D97-AF65-F5344CB8AC3E}">
        <p14:creationId xmlns:p14="http://schemas.microsoft.com/office/powerpoint/2010/main" val="1563465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3C0-A8EA-6E44-BDCD-7910F8FEFF23}"/>
              </a:ext>
            </a:extLst>
          </p:cNvPr>
          <p:cNvSpPr>
            <a:spLocks noGrp="1"/>
          </p:cNvSpPr>
          <p:nvPr>
            <p:ph type="title"/>
          </p:nvPr>
        </p:nvSpPr>
        <p:spPr>
          <a:xfrm>
            <a:off x="685801" y="288235"/>
            <a:ext cx="10131425" cy="1456267"/>
          </a:xfrm>
        </p:spPr>
        <p:txBody>
          <a:bodyPr/>
          <a:lstStyle/>
          <a:p>
            <a:r>
              <a:rPr lang="en-US" dirty="0"/>
              <a:t>LOGIC BEHIND Code Together example</a:t>
            </a:r>
          </a:p>
        </p:txBody>
      </p:sp>
      <p:sp>
        <p:nvSpPr>
          <p:cNvPr id="5" name="AutoShape 4" descr="How to Write Pseudocode: 15 Steps (with Pictures) - wiki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4" name="Picture 3">
            <a:extLst>
              <a:ext uri="{FF2B5EF4-FFF2-40B4-BE49-F238E27FC236}">
                <a16:creationId xmlns:a16="http://schemas.microsoft.com/office/drawing/2014/main" id="{218FA377-1A9E-594F-A6FA-2EC3D08E48E6}"/>
              </a:ext>
            </a:extLst>
          </p:cNvPr>
          <p:cNvPicPr>
            <a:picLocks noChangeAspect="1"/>
          </p:cNvPicPr>
          <p:nvPr/>
        </p:nvPicPr>
        <p:blipFill>
          <a:blip r:embed="rId3"/>
          <a:stretch>
            <a:fillRect/>
          </a:stretch>
        </p:blipFill>
        <p:spPr>
          <a:xfrm>
            <a:off x="2002833" y="1520687"/>
            <a:ext cx="2699062" cy="4731026"/>
          </a:xfrm>
          <a:prstGeom prst="rect">
            <a:avLst/>
          </a:prstGeom>
        </p:spPr>
      </p:pic>
      <p:pic>
        <p:nvPicPr>
          <p:cNvPr id="7" name="Picture 6">
            <a:extLst>
              <a:ext uri="{FF2B5EF4-FFF2-40B4-BE49-F238E27FC236}">
                <a16:creationId xmlns:a16="http://schemas.microsoft.com/office/drawing/2014/main" id="{06B1DCC7-4419-9544-8D1C-9F1D240BB67C}"/>
              </a:ext>
            </a:extLst>
          </p:cNvPr>
          <p:cNvPicPr>
            <a:picLocks noChangeAspect="1"/>
          </p:cNvPicPr>
          <p:nvPr/>
        </p:nvPicPr>
        <p:blipFill>
          <a:blip r:embed="rId4"/>
          <a:stretch>
            <a:fillRect/>
          </a:stretch>
        </p:blipFill>
        <p:spPr>
          <a:xfrm>
            <a:off x="5582202" y="5172213"/>
            <a:ext cx="5778500" cy="1079500"/>
          </a:xfrm>
          <a:prstGeom prst="rect">
            <a:avLst/>
          </a:prstGeom>
        </p:spPr>
      </p:pic>
    </p:spTree>
    <p:extLst>
      <p:ext uri="{BB962C8B-B14F-4D97-AF65-F5344CB8AC3E}">
        <p14:creationId xmlns:p14="http://schemas.microsoft.com/office/powerpoint/2010/main" val="3133230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3C0-A8EA-6E44-BDCD-7910F8FEFF23}"/>
              </a:ext>
            </a:extLst>
          </p:cNvPr>
          <p:cNvSpPr>
            <a:spLocks noGrp="1"/>
          </p:cNvSpPr>
          <p:nvPr>
            <p:ph type="title"/>
          </p:nvPr>
        </p:nvSpPr>
        <p:spPr>
          <a:xfrm>
            <a:off x="685801" y="288235"/>
            <a:ext cx="10813773" cy="1456267"/>
          </a:xfrm>
        </p:spPr>
        <p:txBody>
          <a:bodyPr/>
          <a:lstStyle/>
          <a:p>
            <a:r>
              <a:rPr lang="en-US" dirty="0"/>
              <a:t>Example if-then-else with multiple comparisons</a:t>
            </a:r>
          </a:p>
        </p:txBody>
      </p:sp>
      <p:sp>
        <p:nvSpPr>
          <p:cNvPr id="5" name="AutoShape 4" descr="How to Write Pseudocode: 15 Steps (with Pictures) - wiki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6" name="Picture 5">
            <a:extLst>
              <a:ext uri="{FF2B5EF4-FFF2-40B4-BE49-F238E27FC236}">
                <a16:creationId xmlns:a16="http://schemas.microsoft.com/office/drawing/2014/main" id="{35136F45-3B69-DC48-AB07-87AA633B738C}"/>
              </a:ext>
            </a:extLst>
          </p:cNvPr>
          <p:cNvPicPr>
            <a:picLocks noChangeAspect="1"/>
          </p:cNvPicPr>
          <p:nvPr/>
        </p:nvPicPr>
        <p:blipFill>
          <a:blip r:embed="rId3"/>
          <a:stretch>
            <a:fillRect/>
          </a:stretch>
        </p:blipFill>
        <p:spPr>
          <a:xfrm>
            <a:off x="1932594" y="1373860"/>
            <a:ext cx="8320185" cy="5195905"/>
          </a:xfrm>
          <a:prstGeom prst="rect">
            <a:avLst/>
          </a:prstGeom>
        </p:spPr>
      </p:pic>
    </p:spTree>
    <p:extLst>
      <p:ext uri="{BB962C8B-B14F-4D97-AF65-F5344CB8AC3E}">
        <p14:creationId xmlns:p14="http://schemas.microsoft.com/office/powerpoint/2010/main" val="341939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3C0-A8EA-6E44-BDCD-7910F8FEFF23}"/>
              </a:ext>
            </a:extLst>
          </p:cNvPr>
          <p:cNvSpPr>
            <a:spLocks noGrp="1"/>
          </p:cNvSpPr>
          <p:nvPr>
            <p:ph type="title"/>
          </p:nvPr>
        </p:nvSpPr>
        <p:spPr>
          <a:xfrm>
            <a:off x="685801" y="288235"/>
            <a:ext cx="10813773" cy="1456267"/>
          </a:xfrm>
        </p:spPr>
        <p:txBody>
          <a:bodyPr>
            <a:normAutofit/>
          </a:bodyPr>
          <a:lstStyle/>
          <a:p>
            <a:r>
              <a:rPr lang="en-US" sz="2800" dirty="0"/>
              <a:t>Logic behind Example if-then-else with multiple comparisons</a:t>
            </a:r>
          </a:p>
        </p:txBody>
      </p:sp>
      <p:sp>
        <p:nvSpPr>
          <p:cNvPr id="5" name="AutoShape 4" descr="How to Write Pseudocode: 15 Steps (with Pictures) - wiki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4" name="Picture 3">
            <a:extLst>
              <a:ext uri="{FF2B5EF4-FFF2-40B4-BE49-F238E27FC236}">
                <a16:creationId xmlns:a16="http://schemas.microsoft.com/office/drawing/2014/main" id="{932FF764-374A-8242-ADD0-BCD836C88550}"/>
              </a:ext>
            </a:extLst>
          </p:cNvPr>
          <p:cNvPicPr>
            <a:picLocks noChangeAspect="1"/>
          </p:cNvPicPr>
          <p:nvPr/>
        </p:nvPicPr>
        <p:blipFill>
          <a:blip r:embed="rId3"/>
          <a:stretch>
            <a:fillRect/>
          </a:stretch>
        </p:blipFill>
        <p:spPr>
          <a:xfrm>
            <a:off x="2438164" y="1610139"/>
            <a:ext cx="2794811" cy="4820478"/>
          </a:xfrm>
          <a:prstGeom prst="rect">
            <a:avLst/>
          </a:prstGeom>
        </p:spPr>
      </p:pic>
      <p:pic>
        <p:nvPicPr>
          <p:cNvPr id="8" name="Picture 7">
            <a:extLst>
              <a:ext uri="{FF2B5EF4-FFF2-40B4-BE49-F238E27FC236}">
                <a16:creationId xmlns:a16="http://schemas.microsoft.com/office/drawing/2014/main" id="{701289CC-A9FE-5E41-BBAB-4BE919B6DC4A}"/>
              </a:ext>
            </a:extLst>
          </p:cNvPr>
          <p:cNvPicPr>
            <a:picLocks noChangeAspect="1"/>
          </p:cNvPicPr>
          <p:nvPr/>
        </p:nvPicPr>
        <p:blipFill>
          <a:blip r:embed="rId4"/>
          <a:stretch>
            <a:fillRect/>
          </a:stretch>
        </p:blipFill>
        <p:spPr>
          <a:xfrm>
            <a:off x="5695398" y="5404678"/>
            <a:ext cx="5651500" cy="1016000"/>
          </a:xfrm>
          <a:prstGeom prst="rect">
            <a:avLst/>
          </a:prstGeom>
        </p:spPr>
      </p:pic>
    </p:spTree>
    <p:extLst>
      <p:ext uri="{BB962C8B-B14F-4D97-AF65-F5344CB8AC3E}">
        <p14:creationId xmlns:p14="http://schemas.microsoft.com/office/powerpoint/2010/main" val="1956508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3C0-A8EA-6E44-BDCD-7910F8FEFF23}"/>
              </a:ext>
            </a:extLst>
          </p:cNvPr>
          <p:cNvSpPr>
            <a:spLocks noGrp="1"/>
          </p:cNvSpPr>
          <p:nvPr>
            <p:ph type="title"/>
          </p:nvPr>
        </p:nvSpPr>
        <p:spPr>
          <a:xfrm>
            <a:off x="685801" y="288235"/>
            <a:ext cx="10813773" cy="1456267"/>
          </a:xfrm>
        </p:spPr>
        <p:txBody>
          <a:bodyPr>
            <a:normAutofit/>
          </a:bodyPr>
          <a:lstStyle/>
          <a:p>
            <a:r>
              <a:rPr lang="en-US" sz="2800" dirty="0"/>
              <a:t>Alternative to if else</a:t>
            </a:r>
          </a:p>
        </p:txBody>
      </p:sp>
      <p:sp>
        <p:nvSpPr>
          <p:cNvPr id="5" name="AutoShape 4" descr="How to Write Pseudocode: 15 Steps (with Pictures) - wiki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6" name="Content Placeholder 2">
            <a:extLst>
              <a:ext uri="{FF2B5EF4-FFF2-40B4-BE49-F238E27FC236}">
                <a16:creationId xmlns:a16="http://schemas.microsoft.com/office/drawing/2014/main" id="{942F68E8-31EB-5446-BDF1-D118B297AFFA}"/>
              </a:ext>
            </a:extLst>
          </p:cNvPr>
          <p:cNvSpPr>
            <a:spLocks noGrp="1"/>
          </p:cNvSpPr>
          <p:nvPr>
            <p:ph idx="1"/>
          </p:nvPr>
        </p:nvSpPr>
        <p:spPr>
          <a:xfrm>
            <a:off x="685802" y="1913022"/>
            <a:ext cx="6485020" cy="4632157"/>
          </a:xfrm>
        </p:spPr>
        <p:txBody>
          <a:bodyPr/>
          <a:lstStyle/>
          <a:p>
            <a:r>
              <a:rPr lang="en-SG" dirty="0"/>
              <a:t>Used as an alternative to a series of If / else</a:t>
            </a:r>
          </a:p>
          <a:p>
            <a:r>
              <a:rPr lang="en-SG" dirty="0"/>
              <a:t>Each ‘</a:t>
            </a:r>
            <a:r>
              <a:rPr lang="en-SG" i="1" dirty="0" err="1"/>
              <a:t>expressionlist</a:t>
            </a:r>
            <a:r>
              <a:rPr lang="en-SG" i="1" dirty="0"/>
              <a:t>’ </a:t>
            </a:r>
            <a:r>
              <a:rPr lang="en-SG" dirty="0"/>
              <a:t>is a list of one or more conditions to be checked </a:t>
            </a:r>
          </a:p>
          <a:p>
            <a:endParaRPr lang="en-SG" dirty="0"/>
          </a:p>
        </p:txBody>
      </p:sp>
      <p:sp>
        <p:nvSpPr>
          <p:cNvPr id="3" name="Rectangle 2">
            <a:extLst>
              <a:ext uri="{FF2B5EF4-FFF2-40B4-BE49-F238E27FC236}">
                <a16:creationId xmlns:a16="http://schemas.microsoft.com/office/drawing/2014/main" id="{B787ACE5-0DE6-774C-AE17-35A3542EC8DC}"/>
              </a:ext>
            </a:extLst>
          </p:cNvPr>
          <p:cNvSpPr/>
          <p:nvPr/>
        </p:nvSpPr>
        <p:spPr>
          <a:xfrm>
            <a:off x="6546574" y="2413338"/>
            <a:ext cx="6096000" cy="2031325"/>
          </a:xfrm>
          <a:prstGeom prst="rect">
            <a:avLst/>
          </a:prstGeom>
        </p:spPr>
        <p:txBody>
          <a:bodyPr>
            <a:spAutoFit/>
          </a:bodyPr>
          <a:lstStyle/>
          <a:p>
            <a:r>
              <a:rPr lang="en-SG" b="1" i="1" dirty="0">
                <a:solidFill>
                  <a:schemeClr val="accent6"/>
                </a:solidFill>
                <a:latin typeface="Arial" panose="020B0604020202020204" pitchFamily="34" charset="0"/>
              </a:rPr>
              <a:t>Select Case </a:t>
            </a:r>
            <a:r>
              <a:rPr lang="en-SG" i="1" dirty="0" err="1">
                <a:solidFill>
                  <a:schemeClr val="accent6"/>
                </a:solidFill>
                <a:latin typeface="Arial" panose="020B0604020202020204" pitchFamily="34" charset="0"/>
              </a:rPr>
              <a:t>testexpression</a:t>
            </a:r>
            <a:r>
              <a:rPr lang="en-SG" i="1" dirty="0">
                <a:solidFill>
                  <a:schemeClr val="accent6"/>
                </a:solidFill>
                <a:latin typeface="Arial" panose="020B0604020202020204" pitchFamily="34" charset="0"/>
              </a:rPr>
              <a:t> </a:t>
            </a:r>
            <a:r>
              <a:rPr lang="en-SG" b="1" i="1" dirty="0">
                <a:solidFill>
                  <a:schemeClr val="accent6"/>
                </a:solidFill>
                <a:latin typeface="Arial" panose="020B0604020202020204" pitchFamily="34" charset="0"/>
              </a:rPr>
              <a:t>Case </a:t>
            </a:r>
            <a:r>
              <a:rPr lang="en-SG" i="1" dirty="0">
                <a:solidFill>
                  <a:schemeClr val="accent6"/>
                </a:solidFill>
                <a:latin typeface="Arial" panose="020B0604020202020204" pitchFamily="34" charset="0"/>
              </a:rPr>
              <a:t>expressionlist1 </a:t>
            </a:r>
            <a:endParaRPr lang="en-SG" dirty="0">
              <a:solidFill>
                <a:schemeClr val="accent6"/>
              </a:solidFill>
            </a:endParaRPr>
          </a:p>
          <a:p>
            <a:r>
              <a:rPr lang="en-SG" i="1" dirty="0">
                <a:solidFill>
                  <a:schemeClr val="accent6"/>
                </a:solidFill>
                <a:latin typeface="Arial" panose="020B0604020202020204" pitchFamily="34" charset="0"/>
              </a:rPr>
              <a:t>[statementblock-1] </a:t>
            </a:r>
            <a:r>
              <a:rPr lang="en-SG" b="1" i="1" dirty="0">
                <a:solidFill>
                  <a:schemeClr val="accent6"/>
                </a:solidFill>
                <a:latin typeface="Arial" panose="020B0604020202020204" pitchFamily="34" charset="0"/>
              </a:rPr>
              <a:t>Case </a:t>
            </a:r>
            <a:r>
              <a:rPr lang="en-SG" i="1" dirty="0">
                <a:solidFill>
                  <a:schemeClr val="accent6"/>
                </a:solidFill>
                <a:latin typeface="Arial" panose="020B0604020202020204" pitchFamily="34" charset="0"/>
              </a:rPr>
              <a:t>expressionlist2 </a:t>
            </a:r>
            <a:endParaRPr lang="en-SG" dirty="0">
              <a:solidFill>
                <a:schemeClr val="accent6"/>
              </a:solidFill>
            </a:endParaRPr>
          </a:p>
          <a:p>
            <a:r>
              <a:rPr lang="en-SG" i="1" dirty="0">
                <a:solidFill>
                  <a:schemeClr val="accent6"/>
                </a:solidFill>
                <a:latin typeface="Arial" panose="020B0604020202020204" pitchFamily="34" charset="0"/>
              </a:rPr>
              <a:t>[statementblock-2]. </a:t>
            </a:r>
            <a:endParaRPr lang="en-SG" dirty="0">
              <a:solidFill>
                <a:schemeClr val="accent6"/>
              </a:solidFill>
            </a:endParaRPr>
          </a:p>
          <a:p>
            <a:r>
              <a:rPr lang="en-SG" i="1" dirty="0">
                <a:solidFill>
                  <a:schemeClr val="accent6"/>
                </a:solidFill>
                <a:latin typeface="Arial" panose="020B0604020202020204" pitchFamily="34" charset="0"/>
              </a:rPr>
              <a:t>..... </a:t>
            </a:r>
            <a:endParaRPr lang="en-SG" dirty="0">
              <a:solidFill>
                <a:schemeClr val="accent6"/>
              </a:solidFill>
            </a:endParaRPr>
          </a:p>
          <a:p>
            <a:r>
              <a:rPr lang="en-SG" b="1" i="1" dirty="0">
                <a:solidFill>
                  <a:schemeClr val="accent6"/>
                </a:solidFill>
                <a:latin typeface="Arial" panose="020B0604020202020204" pitchFamily="34" charset="0"/>
              </a:rPr>
              <a:t>Case Else </a:t>
            </a:r>
            <a:endParaRPr lang="en-SG" dirty="0">
              <a:solidFill>
                <a:schemeClr val="accent6"/>
              </a:solidFill>
            </a:endParaRPr>
          </a:p>
          <a:p>
            <a:r>
              <a:rPr lang="en-SG" i="1" dirty="0">
                <a:solidFill>
                  <a:schemeClr val="accent6"/>
                </a:solidFill>
                <a:latin typeface="Arial" panose="020B0604020202020204" pitchFamily="34" charset="0"/>
              </a:rPr>
              <a:t>[</a:t>
            </a:r>
            <a:r>
              <a:rPr lang="en-SG" i="1" dirty="0" err="1">
                <a:solidFill>
                  <a:schemeClr val="accent6"/>
                </a:solidFill>
                <a:latin typeface="Arial" panose="020B0604020202020204" pitchFamily="34" charset="0"/>
              </a:rPr>
              <a:t>statementblock</a:t>
            </a:r>
            <a:r>
              <a:rPr lang="en-SG" i="1" dirty="0">
                <a:solidFill>
                  <a:schemeClr val="accent6"/>
                </a:solidFill>
                <a:latin typeface="Arial" panose="020B0604020202020204" pitchFamily="34" charset="0"/>
              </a:rPr>
              <a:t>-n] </a:t>
            </a:r>
            <a:endParaRPr lang="en-SG" dirty="0">
              <a:solidFill>
                <a:schemeClr val="accent6"/>
              </a:solidFill>
            </a:endParaRPr>
          </a:p>
          <a:p>
            <a:r>
              <a:rPr lang="en-SG" b="1" i="1" dirty="0">
                <a:solidFill>
                  <a:schemeClr val="accent6"/>
                </a:solidFill>
                <a:latin typeface="Arial" panose="020B0604020202020204" pitchFamily="34" charset="0"/>
              </a:rPr>
              <a:t>End Select </a:t>
            </a:r>
            <a:endParaRPr lang="en-SG" dirty="0">
              <a:solidFill>
                <a:schemeClr val="accent6"/>
              </a:solidFill>
              <a:effectLst/>
            </a:endParaRPr>
          </a:p>
        </p:txBody>
      </p:sp>
    </p:spTree>
    <p:extLst>
      <p:ext uri="{BB962C8B-B14F-4D97-AF65-F5344CB8AC3E}">
        <p14:creationId xmlns:p14="http://schemas.microsoft.com/office/powerpoint/2010/main" val="1402711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3C0-A8EA-6E44-BDCD-7910F8FEFF23}"/>
              </a:ext>
            </a:extLst>
          </p:cNvPr>
          <p:cNvSpPr>
            <a:spLocks noGrp="1"/>
          </p:cNvSpPr>
          <p:nvPr>
            <p:ph type="title"/>
          </p:nvPr>
        </p:nvSpPr>
        <p:spPr>
          <a:xfrm>
            <a:off x="685801" y="288235"/>
            <a:ext cx="10813773" cy="1456267"/>
          </a:xfrm>
        </p:spPr>
        <p:txBody>
          <a:bodyPr>
            <a:normAutofit/>
          </a:bodyPr>
          <a:lstStyle/>
          <a:p>
            <a:r>
              <a:rPr lang="en-US" sz="2800" dirty="0"/>
              <a:t>CODE TOGETHER EXAMPLE</a:t>
            </a:r>
          </a:p>
        </p:txBody>
      </p:sp>
      <p:sp>
        <p:nvSpPr>
          <p:cNvPr id="5" name="AutoShape 4" descr="How to Write Pseudocode: 15 Steps (with Pictures) - wiki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9" name="Picture 8">
            <a:extLst>
              <a:ext uri="{FF2B5EF4-FFF2-40B4-BE49-F238E27FC236}">
                <a16:creationId xmlns:a16="http://schemas.microsoft.com/office/drawing/2014/main" id="{7052D425-04CD-AB48-9C1E-0B8EBE050C5C}"/>
              </a:ext>
            </a:extLst>
          </p:cNvPr>
          <p:cNvPicPr>
            <a:picLocks noChangeAspect="1"/>
          </p:cNvPicPr>
          <p:nvPr/>
        </p:nvPicPr>
        <p:blipFill>
          <a:blip r:embed="rId3"/>
          <a:stretch>
            <a:fillRect/>
          </a:stretch>
        </p:blipFill>
        <p:spPr>
          <a:xfrm>
            <a:off x="1822977" y="1387577"/>
            <a:ext cx="8539419" cy="5182188"/>
          </a:xfrm>
          <a:prstGeom prst="rect">
            <a:avLst/>
          </a:prstGeom>
        </p:spPr>
      </p:pic>
    </p:spTree>
    <p:extLst>
      <p:ext uri="{BB962C8B-B14F-4D97-AF65-F5344CB8AC3E}">
        <p14:creationId xmlns:p14="http://schemas.microsoft.com/office/powerpoint/2010/main" val="4077864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3C0-A8EA-6E44-BDCD-7910F8FEFF23}"/>
              </a:ext>
            </a:extLst>
          </p:cNvPr>
          <p:cNvSpPr>
            <a:spLocks noGrp="1"/>
          </p:cNvSpPr>
          <p:nvPr>
            <p:ph type="title"/>
          </p:nvPr>
        </p:nvSpPr>
        <p:spPr>
          <a:xfrm>
            <a:off x="685801" y="288235"/>
            <a:ext cx="10813773" cy="1456267"/>
          </a:xfrm>
        </p:spPr>
        <p:txBody>
          <a:bodyPr>
            <a:normAutofit/>
          </a:bodyPr>
          <a:lstStyle/>
          <a:p>
            <a:r>
              <a:rPr lang="en-US" sz="2800" dirty="0"/>
              <a:t>Logic behind CODE TOGETHER EXAMPLE</a:t>
            </a:r>
          </a:p>
        </p:txBody>
      </p:sp>
      <p:sp>
        <p:nvSpPr>
          <p:cNvPr id="5" name="AutoShape 4" descr="How to Write Pseudocode: 15 Steps (with Pictures) - wiki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4" name="Picture 3">
            <a:extLst>
              <a:ext uri="{FF2B5EF4-FFF2-40B4-BE49-F238E27FC236}">
                <a16:creationId xmlns:a16="http://schemas.microsoft.com/office/drawing/2014/main" id="{00300B38-48E9-5444-9EBB-ADFA6CA14502}"/>
              </a:ext>
            </a:extLst>
          </p:cNvPr>
          <p:cNvPicPr>
            <a:picLocks noChangeAspect="1"/>
          </p:cNvPicPr>
          <p:nvPr/>
        </p:nvPicPr>
        <p:blipFill>
          <a:blip r:embed="rId3"/>
          <a:stretch>
            <a:fillRect/>
          </a:stretch>
        </p:blipFill>
        <p:spPr>
          <a:xfrm>
            <a:off x="1451604" y="1448629"/>
            <a:ext cx="2514109" cy="4892535"/>
          </a:xfrm>
          <a:prstGeom prst="rect">
            <a:avLst/>
          </a:prstGeom>
        </p:spPr>
      </p:pic>
      <p:pic>
        <p:nvPicPr>
          <p:cNvPr id="7" name="Picture 6">
            <a:extLst>
              <a:ext uri="{FF2B5EF4-FFF2-40B4-BE49-F238E27FC236}">
                <a16:creationId xmlns:a16="http://schemas.microsoft.com/office/drawing/2014/main" id="{F70E98FB-673B-E74B-B51F-BE3201903952}"/>
              </a:ext>
            </a:extLst>
          </p:cNvPr>
          <p:cNvPicPr>
            <a:picLocks noChangeAspect="1"/>
          </p:cNvPicPr>
          <p:nvPr/>
        </p:nvPicPr>
        <p:blipFill>
          <a:blip r:embed="rId4"/>
          <a:stretch>
            <a:fillRect/>
          </a:stretch>
        </p:blipFill>
        <p:spPr>
          <a:xfrm>
            <a:off x="4731516" y="5287064"/>
            <a:ext cx="5715000" cy="1054100"/>
          </a:xfrm>
          <a:prstGeom prst="rect">
            <a:avLst/>
          </a:prstGeom>
        </p:spPr>
      </p:pic>
    </p:spTree>
    <p:extLst>
      <p:ext uri="{BB962C8B-B14F-4D97-AF65-F5344CB8AC3E}">
        <p14:creationId xmlns:p14="http://schemas.microsoft.com/office/powerpoint/2010/main" val="737029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3C0-A8EA-6E44-BDCD-7910F8FEFF23}"/>
              </a:ext>
            </a:extLst>
          </p:cNvPr>
          <p:cNvSpPr>
            <a:spLocks noGrp="1"/>
          </p:cNvSpPr>
          <p:nvPr>
            <p:ph type="title"/>
          </p:nvPr>
        </p:nvSpPr>
        <p:spPr>
          <a:xfrm>
            <a:off x="685801" y="288235"/>
            <a:ext cx="10813773" cy="1456267"/>
          </a:xfrm>
        </p:spPr>
        <p:txBody>
          <a:bodyPr>
            <a:normAutofit/>
          </a:bodyPr>
          <a:lstStyle/>
          <a:p>
            <a:r>
              <a:rPr lang="en-US" sz="2800" dirty="0"/>
              <a:t>CODE together example</a:t>
            </a:r>
          </a:p>
        </p:txBody>
      </p:sp>
      <p:sp>
        <p:nvSpPr>
          <p:cNvPr id="5" name="AutoShape 4" descr="How to Write Pseudocode: 15 Steps (with Pictures) - wiki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9" name="Picture 8">
            <a:extLst>
              <a:ext uri="{FF2B5EF4-FFF2-40B4-BE49-F238E27FC236}">
                <a16:creationId xmlns:a16="http://schemas.microsoft.com/office/drawing/2014/main" id="{5A308141-728E-5841-9E26-D70E6121551E}"/>
              </a:ext>
            </a:extLst>
          </p:cNvPr>
          <p:cNvPicPr>
            <a:picLocks noChangeAspect="1"/>
          </p:cNvPicPr>
          <p:nvPr/>
        </p:nvPicPr>
        <p:blipFill>
          <a:blip r:embed="rId3"/>
          <a:stretch>
            <a:fillRect/>
          </a:stretch>
        </p:blipFill>
        <p:spPr>
          <a:xfrm>
            <a:off x="7122215" y="3102887"/>
            <a:ext cx="3154846" cy="3581177"/>
          </a:xfrm>
          <a:prstGeom prst="rect">
            <a:avLst/>
          </a:prstGeom>
        </p:spPr>
      </p:pic>
      <p:pic>
        <p:nvPicPr>
          <p:cNvPr id="11" name="Picture 10">
            <a:extLst>
              <a:ext uri="{FF2B5EF4-FFF2-40B4-BE49-F238E27FC236}">
                <a16:creationId xmlns:a16="http://schemas.microsoft.com/office/drawing/2014/main" id="{0E1F269A-EE8D-3F4E-BDAA-FFF24DD3FF53}"/>
              </a:ext>
            </a:extLst>
          </p:cNvPr>
          <p:cNvPicPr>
            <a:picLocks noChangeAspect="1"/>
          </p:cNvPicPr>
          <p:nvPr/>
        </p:nvPicPr>
        <p:blipFill>
          <a:blip r:embed="rId4"/>
          <a:stretch>
            <a:fillRect/>
          </a:stretch>
        </p:blipFill>
        <p:spPr>
          <a:xfrm>
            <a:off x="7142093" y="618889"/>
            <a:ext cx="1962150" cy="2483998"/>
          </a:xfrm>
          <a:prstGeom prst="rect">
            <a:avLst/>
          </a:prstGeom>
        </p:spPr>
      </p:pic>
      <p:pic>
        <p:nvPicPr>
          <p:cNvPr id="13" name="Picture 12">
            <a:extLst>
              <a:ext uri="{FF2B5EF4-FFF2-40B4-BE49-F238E27FC236}">
                <a16:creationId xmlns:a16="http://schemas.microsoft.com/office/drawing/2014/main" id="{45989118-B85E-2C44-93D9-FB6A2DC459BC}"/>
              </a:ext>
            </a:extLst>
          </p:cNvPr>
          <p:cNvPicPr>
            <a:picLocks noChangeAspect="1"/>
          </p:cNvPicPr>
          <p:nvPr/>
        </p:nvPicPr>
        <p:blipFill>
          <a:blip r:embed="rId5"/>
          <a:stretch>
            <a:fillRect/>
          </a:stretch>
        </p:blipFill>
        <p:spPr>
          <a:xfrm>
            <a:off x="685801" y="5846621"/>
            <a:ext cx="4721086" cy="837443"/>
          </a:xfrm>
          <a:prstGeom prst="rect">
            <a:avLst/>
          </a:prstGeom>
        </p:spPr>
      </p:pic>
    </p:spTree>
    <p:extLst>
      <p:ext uri="{BB962C8B-B14F-4D97-AF65-F5344CB8AC3E}">
        <p14:creationId xmlns:p14="http://schemas.microsoft.com/office/powerpoint/2010/main" val="2090781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3C0-A8EA-6E44-BDCD-7910F8FEFF23}"/>
              </a:ext>
            </a:extLst>
          </p:cNvPr>
          <p:cNvSpPr>
            <a:spLocks noGrp="1"/>
          </p:cNvSpPr>
          <p:nvPr>
            <p:ph type="title"/>
          </p:nvPr>
        </p:nvSpPr>
        <p:spPr/>
        <p:txBody>
          <a:bodyPr/>
          <a:lstStyle/>
          <a:p>
            <a:r>
              <a:rPr lang="en-US" dirty="0"/>
              <a:t>Debugging techniques</a:t>
            </a:r>
          </a:p>
        </p:txBody>
      </p:sp>
      <p:sp>
        <p:nvSpPr>
          <p:cNvPr id="3" name="Content Placeholder 2">
            <a:extLst>
              <a:ext uri="{FF2B5EF4-FFF2-40B4-BE49-F238E27FC236}">
                <a16:creationId xmlns:a16="http://schemas.microsoft.com/office/drawing/2014/main" id="{C4DECE66-76E8-F64F-93D0-8721BC94ACBE}"/>
              </a:ext>
            </a:extLst>
          </p:cNvPr>
          <p:cNvSpPr>
            <a:spLocks noGrp="1"/>
          </p:cNvSpPr>
          <p:nvPr>
            <p:ph idx="1"/>
          </p:nvPr>
        </p:nvSpPr>
        <p:spPr>
          <a:xfrm>
            <a:off x="685802" y="2065867"/>
            <a:ext cx="6485020" cy="4315055"/>
          </a:xfrm>
        </p:spPr>
        <p:txBody>
          <a:bodyPr>
            <a:normAutofit/>
          </a:bodyPr>
          <a:lstStyle/>
          <a:p>
            <a:pPr marL="0" indent="0">
              <a:buNone/>
            </a:pPr>
            <a:endParaRPr lang="en-SG" dirty="0"/>
          </a:p>
          <a:p>
            <a:r>
              <a:rPr lang="en-SG" dirty="0"/>
              <a:t>These are essential techniques for use when writing code – </a:t>
            </a:r>
            <a:r>
              <a:rPr lang="en-SG" b="1" dirty="0"/>
              <a:t>write small sections </a:t>
            </a:r>
            <a:br>
              <a:rPr lang="en-SG" b="1" dirty="0"/>
            </a:br>
            <a:r>
              <a:rPr lang="en-SG" b="1" dirty="0"/>
              <a:t>and TEST each before moving on </a:t>
            </a:r>
            <a:endParaRPr lang="en-SG" dirty="0"/>
          </a:p>
          <a:p>
            <a:r>
              <a:rPr lang="en-SG" dirty="0"/>
              <a:t>Execution halted with </a:t>
            </a:r>
            <a:r>
              <a:rPr lang="en-SG" b="1" i="1" dirty="0"/>
              <a:t>breakpoints</a:t>
            </a:r>
            <a:endParaRPr lang="en-SG" dirty="0"/>
          </a:p>
          <a:p>
            <a:r>
              <a:rPr lang="en-SG" dirty="0"/>
              <a:t>Click to left side of code – line highlighted in red and red dot shown</a:t>
            </a:r>
          </a:p>
          <a:p>
            <a:r>
              <a:rPr lang="en-SG" dirty="0"/>
              <a:t>Code runs line-by- line until </a:t>
            </a:r>
            <a:r>
              <a:rPr lang="en-SG" i="1" dirty="0"/>
              <a:t>breakpoint </a:t>
            </a:r>
            <a:r>
              <a:rPr lang="en-SG" dirty="0"/>
              <a:t>reached</a:t>
            </a:r>
          </a:p>
          <a:p>
            <a:r>
              <a:rPr lang="en-SG" dirty="0"/>
              <a:t>Similar to other IDE’s like </a:t>
            </a:r>
            <a:r>
              <a:rPr lang="en-SG" dirty="0" err="1"/>
              <a:t>Intellij</a:t>
            </a:r>
            <a:r>
              <a:rPr lang="en-SG" dirty="0"/>
              <a:t> or visual studio code</a:t>
            </a:r>
            <a:br>
              <a:rPr lang="en-SG" dirty="0"/>
            </a:br>
            <a:endParaRPr lang="en-SG" dirty="0"/>
          </a:p>
          <a:p>
            <a:endParaRPr lang="en-SG" dirty="0"/>
          </a:p>
        </p:txBody>
      </p:sp>
      <p:sp>
        <p:nvSpPr>
          <p:cNvPr id="5" name="AutoShape 4" descr="How to Write Pseudocode: 15 Steps (with Pictures) - wiki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1031" name="Picture 7" descr="page10image839328">
            <a:extLst>
              <a:ext uri="{FF2B5EF4-FFF2-40B4-BE49-F238E27FC236}">
                <a16:creationId xmlns:a16="http://schemas.microsoft.com/office/drawing/2014/main" id="{E2CB3BCC-43E2-774B-8A09-9427EF2AD6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0175" y="3001617"/>
            <a:ext cx="4619773" cy="2040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318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74F12-7B6C-464B-896A-891896715354}"/>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74EE0397-2EE4-2C4A-9701-3FBF8C4CDC90}"/>
              </a:ext>
            </a:extLst>
          </p:cNvPr>
          <p:cNvSpPr>
            <a:spLocks noGrp="1"/>
          </p:cNvSpPr>
          <p:nvPr>
            <p:ph idx="1"/>
          </p:nvPr>
        </p:nvSpPr>
        <p:spPr>
          <a:xfrm>
            <a:off x="751507" y="1872604"/>
            <a:ext cx="10131425" cy="4873149"/>
          </a:xfrm>
        </p:spPr>
        <p:txBody>
          <a:bodyPr>
            <a:normAutofit/>
          </a:bodyPr>
          <a:lstStyle/>
          <a:p>
            <a:pPr marL="342900" indent="-342900">
              <a:buAutoNum type="arabicPeriod"/>
            </a:pPr>
            <a:r>
              <a:rPr lang="en-US" dirty="0"/>
              <a:t>Lecture context</a:t>
            </a:r>
          </a:p>
          <a:p>
            <a:pPr marL="342900" indent="-342900">
              <a:buAutoNum type="arabicPeriod"/>
            </a:pPr>
            <a:r>
              <a:rPr lang="en-US" dirty="0"/>
              <a:t>IF then construct</a:t>
            </a:r>
          </a:p>
          <a:p>
            <a:pPr marL="342900" indent="-342900">
              <a:buAutoNum type="arabicPeriod"/>
            </a:pPr>
            <a:r>
              <a:rPr lang="en-US" dirty="0"/>
              <a:t>Case construct</a:t>
            </a:r>
          </a:p>
          <a:p>
            <a:pPr marL="342900" indent="-342900">
              <a:buAutoNum type="arabicPeriod"/>
            </a:pPr>
            <a:r>
              <a:rPr lang="en-US" dirty="0"/>
              <a:t>Debugging techniques</a:t>
            </a:r>
          </a:p>
          <a:p>
            <a:pPr marL="342900" indent="-342900">
              <a:buAutoNum type="arabicPeriod"/>
            </a:pPr>
            <a:r>
              <a:rPr lang="en-US" dirty="0"/>
              <a:t>Single steps</a:t>
            </a:r>
          </a:p>
          <a:p>
            <a:pPr marL="342900" indent="-342900">
              <a:buAutoNum type="arabicPeriod"/>
            </a:pPr>
            <a:r>
              <a:rPr lang="en-US" dirty="0"/>
              <a:t>Viewing variable contents</a:t>
            </a:r>
          </a:p>
          <a:p>
            <a:pPr marL="342900" indent="-342900">
              <a:buAutoNum type="arabicPeriod"/>
            </a:pPr>
            <a:endParaRPr lang="en-US" dirty="0"/>
          </a:p>
        </p:txBody>
      </p:sp>
    </p:spTree>
    <p:extLst>
      <p:ext uri="{BB962C8B-B14F-4D97-AF65-F5344CB8AC3E}">
        <p14:creationId xmlns:p14="http://schemas.microsoft.com/office/powerpoint/2010/main" val="1332685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3C0-A8EA-6E44-BDCD-7910F8FEFF23}"/>
              </a:ext>
            </a:extLst>
          </p:cNvPr>
          <p:cNvSpPr>
            <a:spLocks noGrp="1"/>
          </p:cNvSpPr>
          <p:nvPr>
            <p:ph type="title"/>
          </p:nvPr>
        </p:nvSpPr>
        <p:spPr/>
        <p:txBody>
          <a:bodyPr/>
          <a:lstStyle/>
          <a:p>
            <a:r>
              <a:rPr lang="en-US" dirty="0"/>
              <a:t>Single steps</a:t>
            </a:r>
          </a:p>
        </p:txBody>
      </p:sp>
      <p:sp>
        <p:nvSpPr>
          <p:cNvPr id="3" name="Content Placeholder 2">
            <a:extLst>
              <a:ext uri="{FF2B5EF4-FFF2-40B4-BE49-F238E27FC236}">
                <a16:creationId xmlns:a16="http://schemas.microsoft.com/office/drawing/2014/main" id="{C4DECE66-76E8-F64F-93D0-8721BC94ACBE}"/>
              </a:ext>
            </a:extLst>
          </p:cNvPr>
          <p:cNvSpPr>
            <a:spLocks noGrp="1"/>
          </p:cNvSpPr>
          <p:nvPr>
            <p:ph idx="1"/>
          </p:nvPr>
        </p:nvSpPr>
        <p:spPr>
          <a:xfrm>
            <a:off x="685802" y="2065867"/>
            <a:ext cx="6485020" cy="4315055"/>
          </a:xfrm>
        </p:spPr>
        <p:txBody>
          <a:bodyPr>
            <a:normAutofit/>
          </a:bodyPr>
          <a:lstStyle/>
          <a:p>
            <a:pPr marL="0" indent="0">
              <a:buNone/>
            </a:pPr>
            <a:endParaRPr lang="en-SG" dirty="0"/>
          </a:p>
          <a:p>
            <a:r>
              <a:rPr lang="en-SG" dirty="0"/>
              <a:t>After breakpoint has paused the code, single step by pressing F11 </a:t>
            </a:r>
          </a:p>
          <a:p>
            <a:r>
              <a:rPr lang="en-SG" dirty="0"/>
              <a:t>Code lines run one at a time which is highlighted in yellow </a:t>
            </a:r>
          </a:p>
          <a:p>
            <a:r>
              <a:rPr lang="en-SG" dirty="0"/>
              <a:t>Hover mouse over variable to view its contents </a:t>
            </a:r>
          </a:p>
          <a:p>
            <a:r>
              <a:rPr lang="en-SG" dirty="0"/>
              <a:t>Code runs line-by- line until </a:t>
            </a:r>
            <a:r>
              <a:rPr lang="en-SG" i="1" dirty="0"/>
              <a:t>breakpoint </a:t>
            </a:r>
            <a:r>
              <a:rPr lang="en-SG" dirty="0"/>
              <a:t>reached Or view in one of the debugging windows </a:t>
            </a:r>
          </a:p>
          <a:p>
            <a:br>
              <a:rPr lang="en-SG" dirty="0"/>
            </a:br>
            <a:endParaRPr lang="en-SG" dirty="0"/>
          </a:p>
          <a:p>
            <a:endParaRPr lang="en-SG" dirty="0"/>
          </a:p>
        </p:txBody>
      </p:sp>
      <p:sp>
        <p:nvSpPr>
          <p:cNvPr id="5" name="AutoShape 4" descr="How to Write Pseudocode: 15 Steps (with Pictures) - wiki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8193" name="Picture 1" descr="page11image847232">
            <a:extLst>
              <a:ext uri="{FF2B5EF4-FFF2-40B4-BE49-F238E27FC236}">
                <a16:creationId xmlns:a16="http://schemas.microsoft.com/office/drawing/2014/main" id="{C2B0D991-3388-394D-8FAF-745B2E6CF2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0821" y="3001433"/>
            <a:ext cx="4604271" cy="2067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456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3C0-A8EA-6E44-BDCD-7910F8FEFF23}"/>
              </a:ext>
            </a:extLst>
          </p:cNvPr>
          <p:cNvSpPr>
            <a:spLocks noGrp="1"/>
          </p:cNvSpPr>
          <p:nvPr>
            <p:ph type="title"/>
          </p:nvPr>
        </p:nvSpPr>
        <p:spPr/>
        <p:txBody>
          <a:bodyPr/>
          <a:lstStyle/>
          <a:p>
            <a:r>
              <a:rPr lang="en-US" dirty="0"/>
              <a:t>Viewing variable contents</a:t>
            </a:r>
          </a:p>
        </p:txBody>
      </p:sp>
      <p:sp>
        <p:nvSpPr>
          <p:cNvPr id="3" name="Content Placeholder 2">
            <a:extLst>
              <a:ext uri="{FF2B5EF4-FFF2-40B4-BE49-F238E27FC236}">
                <a16:creationId xmlns:a16="http://schemas.microsoft.com/office/drawing/2014/main" id="{C4DECE66-76E8-F64F-93D0-8721BC94ACBE}"/>
              </a:ext>
            </a:extLst>
          </p:cNvPr>
          <p:cNvSpPr>
            <a:spLocks noGrp="1"/>
          </p:cNvSpPr>
          <p:nvPr>
            <p:ph idx="1"/>
          </p:nvPr>
        </p:nvSpPr>
        <p:spPr>
          <a:xfrm>
            <a:off x="685802" y="2065867"/>
            <a:ext cx="6485020" cy="4315055"/>
          </a:xfrm>
        </p:spPr>
        <p:txBody>
          <a:bodyPr>
            <a:normAutofit/>
          </a:bodyPr>
          <a:lstStyle/>
          <a:p>
            <a:pPr marL="0" indent="0">
              <a:buNone/>
            </a:pPr>
            <a:endParaRPr lang="en-SG" dirty="0"/>
          </a:p>
          <a:p>
            <a:r>
              <a:rPr lang="en-SG" dirty="0"/>
              <a:t>Local variable contents can be displayed in locals window – updated on F11 press as code steps </a:t>
            </a:r>
          </a:p>
          <a:p>
            <a:r>
              <a:rPr lang="en-SG" dirty="0"/>
              <a:t>C Run code to breakpoint and select (only available when running debug) Debug&gt;Windows&gt;Locals </a:t>
            </a:r>
            <a:br>
              <a:rPr lang="en-SG" dirty="0"/>
            </a:br>
            <a:endParaRPr lang="en-SG" dirty="0"/>
          </a:p>
          <a:p>
            <a:endParaRPr lang="en-SG" dirty="0"/>
          </a:p>
        </p:txBody>
      </p:sp>
      <p:sp>
        <p:nvSpPr>
          <p:cNvPr id="5" name="AutoShape 4" descr="How to Write Pseudocode: 15 Steps (with Pictures) - wiki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10241" name="Picture 1" descr="page11image839744">
            <a:extLst>
              <a:ext uri="{FF2B5EF4-FFF2-40B4-BE49-F238E27FC236}">
                <a16:creationId xmlns:a16="http://schemas.microsoft.com/office/drawing/2014/main" id="{12E6406E-8063-1145-B609-AFA21E7C09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0822" y="477077"/>
            <a:ext cx="4616148" cy="2504661"/>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page11image848064">
            <a:extLst>
              <a:ext uri="{FF2B5EF4-FFF2-40B4-BE49-F238E27FC236}">
                <a16:creationId xmlns:a16="http://schemas.microsoft.com/office/drawing/2014/main" id="{91BD5B32-4332-104B-AAC1-7D4C2012A4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0822" y="3429000"/>
            <a:ext cx="4616148" cy="2474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980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3C0-A8EA-6E44-BDCD-7910F8FEFF23}"/>
              </a:ext>
            </a:extLst>
          </p:cNvPr>
          <p:cNvSpPr>
            <a:spLocks noGrp="1"/>
          </p:cNvSpPr>
          <p:nvPr>
            <p:ph type="title"/>
          </p:nvPr>
        </p:nvSpPr>
        <p:spPr>
          <a:xfrm>
            <a:off x="460375" y="609600"/>
            <a:ext cx="10131425" cy="1456267"/>
          </a:xfrm>
        </p:spPr>
        <p:txBody>
          <a:bodyPr/>
          <a:lstStyle/>
          <a:p>
            <a:r>
              <a:rPr lang="en-US" dirty="0"/>
              <a:t>Exercise (10 – 15 </a:t>
            </a:r>
            <a:r>
              <a:rPr lang="en-US" dirty="0" err="1"/>
              <a:t>mins</a:t>
            </a:r>
            <a:r>
              <a:rPr lang="en-US" dirty="0"/>
              <a:t>)</a:t>
            </a:r>
          </a:p>
        </p:txBody>
      </p:sp>
      <p:sp>
        <p:nvSpPr>
          <p:cNvPr id="5" name="AutoShape 4" descr="How to Write Pseudocode: 15 Steps (with Pictures) - wiki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3" name="Content Placeholder 2"/>
          <p:cNvSpPr>
            <a:spLocks noGrp="1"/>
          </p:cNvSpPr>
          <p:nvPr>
            <p:ph idx="1"/>
          </p:nvPr>
        </p:nvSpPr>
        <p:spPr>
          <a:xfrm>
            <a:off x="685802" y="2142067"/>
            <a:ext cx="5561686" cy="3649133"/>
          </a:xfrm>
        </p:spPr>
        <p:txBody>
          <a:bodyPr/>
          <a:lstStyle/>
          <a:p>
            <a:r>
              <a:rPr lang="en-US" dirty="0"/>
              <a:t>Submit this piece of code for this exercise for </a:t>
            </a:r>
            <a:br>
              <a:rPr lang="en-US" dirty="0"/>
            </a:br>
            <a:r>
              <a:rPr lang="en-US" dirty="0"/>
              <a:t>this particular chapter</a:t>
            </a:r>
          </a:p>
          <a:p>
            <a:r>
              <a:rPr lang="en-US" dirty="0"/>
              <a:t>Feel free to expand on this, but minimally</a:t>
            </a:r>
            <a:br>
              <a:rPr lang="en-US" dirty="0"/>
            </a:br>
            <a:r>
              <a:rPr lang="en-US" dirty="0"/>
              <a:t>your app should have the minimal functionally</a:t>
            </a:r>
            <a:br>
              <a:rPr lang="en-US" dirty="0"/>
            </a:br>
            <a:r>
              <a:rPr lang="en-US" dirty="0"/>
              <a:t>as shown in the screenshot here</a:t>
            </a:r>
            <a:endParaRPr lang="en-SG" dirty="0"/>
          </a:p>
        </p:txBody>
      </p:sp>
      <p:pic>
        <p:nvPicPr>
          <p:cNvPr id="6" name="Picture 5">
            <a:extLst>
              <a:ext uri="{FF2B5EF4-FFF2-40B4-BE49-F238E27FC236}">
                <a16:creationId xmlns:a16="http://schemas.microsoft.com/office/drawing/2014/main" id="{E4F238AF-36F1-1949-BA5D-9951B7494114}"/>
              </a:ext>
            </a:extLst>
          </p:cNvPr>
          <p:cNvPicPr>
            <a:picLocks noChangeAspect="1"/>
          </p:cNvPicPr>
          <p:nvPr/>
        </p:nvPicPr>
        <p:blipFill>
          <a:blip r:embed="rId3"/>
          <a:stretch>
            <a:fillRect/>
          </a:stretch>
        </p:blipFill>
        <p:spPr>
          <a:xfrm>
            <a:off x="5526087" y="2282687"/>
            <a:ext cx="6378510" cy="3965713"/>
          </a:xfrm>
          <a:prstGeom prst="rect">
            <a:avLst/>
          </a:prstGeom>
        </p:spPr>
      </p:pic>
    </p:spTree>
    <p:extLst>
      <p:ext uri="{BB962C8B-B14F-4D97-AF65-F5344CB8AC3E}">
        <p14:creationId xmlns:p14="http://schemas.microsoft.com/office/powerpoint/2010/main" val="4255949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3C0-A8EA-6E44-BDCD-7910F8FEFF23}"/>
              </a:ext>
            </a:extLst>
          </p:cNvPr>
          <p:cNvSpPr>
            <a:spLocks noGrp="1"/>
          </p:cNvSpPr>
          <p:nvPr>
            <p:ph type="title"/>
          </p:nvPr>
        </p:nvSpPr>
        <p:spPr/>
        <p:txBody>
          <a:bodyPr/>
          <a:lstStyle/>
          <a:p>
            <a:r>
              <a:rPr lang="en-US" dirty="0"/>
              <a:t>Lecture context</a:t>
            </a:r>
          </a:p>
        </p:txBody>
      </p:sp>
      <p:sp>
        <p:nvSpPr>
          <p:cNvPr id="3" name="Content Placeholder 2">
            <a:extLst>
              <a:ext uri="{FF2B5EF4-FFF2-40B4-BE49-F238E27FC236}">
                <a16:creationId xmlns:a16="http://schemas.microsoft.com/office/drawing/2014/main" id="{C4DECE66-76E8-F64F-93D0-8721BC94ACBE}"/>
              </a:ext>
            </a:extLst>
          </p:cNvPr>
          <p:cNvSpPr>
            <a:spLocks noGrp="1"/>
          </p:cNvSpPr>
          <p:nvPr>
            <p:ph idx="1"/>
          </p:nvPr>
        </p:nvSpPr>
        <p:spPr>
          <a:xfrm>
            <a:off x="685802" y="1913022"/>
            <a:ext cx="6485020" cy="4632157"/>
          </a:xfrm>
        </p:spPr>
        <p:txBody>
          <a:bodyPr/>
          <a:lstStyle/>
          <a:p>
            <a:r>
              <a:rPr lang="en-US" dirty="0"/>
              <a:t>Be familiar with techniques used to make conditional decisions within a </a:t>
            </a:r>
            <a:r>
              <a:rPr lang="en-SG" dirty="0"/>
              <a:t>Program</a:t>
            </a:r>
          </a:p>
          <a:p>
            <a:r>
              <a:rPr lang="en-US" dirty="0"/>
              <a:t>Be able to decide when to use each </a:t>
            </a:r>
            <a:r>
              <a:rPr lang="en-SG" dirty="0"/>
              <a:t>technique presented here</a:t>
            </a:r>
          </a:p>
          <a:p>
            <a:r>
              <a:rPr lang="en-US" dirty="0"/>
              <a:t>Understand how to nest decisions and how to flowchart conditional </a:t>
            </a:r>
            <a:r>
              <a:rPr lang="en-SG" dirty="0"/>
              <a:t>decisions</a:t>
            </a:r>
          </a:p>
          <a:p>
            <a:endParaRPr lang="en-US" dirty="0"/>
          </a:p>
        </p:txBody>
      </p:sp>
      <p:sp>
        <p:nvSpPr>
          <p:cNvPr id="5" name="AutoShape 4" descr="How to Write Pseudocode: 15 Steps (with Pictures) - wiki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11266" name="Picture 2" descr="Beyond Critical Thinking">
            <a:extLst>
              <a:ext uri="{FF2B5EF4-FFF2-40B4-BE49-F238E27FC236}">
                <a16:creationId xmlns:a16="http://schemas.microsoft.com/office/drawing/2014/main" id="{F01D1BEB-22C2-094D-9359-4DE280210D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1945" y="2850043"/>
            <a:ext cx="4605133" cy="2417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455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3C0-A8EA-6E44-BDCD-7910F8FEFF23}"/>
              </a:ext>
            </a:extLst>
          </p:cNvPr>
          <p:cNvSpPr>
            <a:spLocks noGrp="1"/>
          </p:cNvSpPr>
          <p:nvPr>
            <p:ph type="title"/>
          </p:nvPr>
        </p:nvSpPr>
        <p:spPr/>
        <p:txBody>
          <a:bodyPr/>
          <a:lstStyle/>
          <a:p>
            <a:r>
              <a:rPr lang="en-US" dirty="0"/>
              <a:t>Lecture context</a:t>
            </a:r>
          </a:p>
        </p:txBody>
      </p:sp>
      <p:sp>
        <p:nvSpPr>
          <p:cNvPr id="3" name="Content Placeholder 2">
            <a:extLst>
              <a:ext uri="{FF2B5EF4-FFF2-40B4-BE49-F238E27FC236}">
                <a16:creationId xmlns:a16="http://schemas.microsoft.com/office/drawing/2014/main" id="{C4DECE66-76E8-F64F-93D0-8721BC94ACBE}"/>
              </a:ext>
            </a:extLst>
          </p:cNvPr>
          <p:cNvSpPr>
            <a:spLocks noGrp="1"/>
          </p:cNvSpPr>
          <p:nvPr>
            <p:ph idx="1"/>
          </p:nvPr>
        </p:nvSpPr>
        <p:spPr>
          <a:xfrm>
            <a:off x="685802" y="1913022"/>
            <a:ext cx="6485020" cy="4632157"/>
          </a:xfrm>
        </p:spPr>
        <p:txBody>
          <a:bodyPr/>
          <a:lstStyle/>
          <a:p>
            <a:r>
              <a:rPr lang="en-US" dirty="0"/>
              <a:t>There are three programming constructs that one can use, inline, iteration, and branching.</a:t>
            </a:r>
          </a:p>
          <a:p>
            <a:r>
              <a:rPr lang="en-US" dirty="0"/>
              <a:t>This lecture will look at the tools available in VB to make decisions and divert the flow of code based upon some input or the result of some operation. In instrumentation and control applications, the ability to react and process varying inputs is an essential feature.</a:t>
            </a:r>
          </a:p>
          <a:p>
            <a:r>
              <a:rPr lang="en-SG" dirty="0"/>
              <a:t>Also, </a:t>
            </a:r>
            <a:r>
              <a:rPr lang="en-US" dirty="0"/>
              <a:t>when writing programs, one needs to be able to </a:t>
            </a:r>
            <a:r>
              <a:rPr lang="en-SG" dirty="0"/>
              <a:t>debug and test them</a:t>
            </a:r>
          </a:p>
          <a:p>
            <a:r>
              <a:rPr lang="en-SG" dirty="0"/>
              <a:t>The VB2010 IDE </a:t>
            </a:r>
            <a:r>
              <a:rPr lang="en-US" dirty="0"/>
              <a:t>incorporates several useful tools for this and we will look at some of those.</a:t>
            </a:r>
          </a:p>
        </p:txBody>
      </p:sp>
      <p:sp>
        <p:nvSpPr>
          <p:cNvPr id="5" name="AutoShape 4" descr="How to Write Pseudocode: 15 Steps (with Pictures) - wiki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6" name="Picture 2" descr="Beyond Critical Thinking">
            <a:extLst>
              <a:ext uri="{FF2B5EF4-FFF2-40B4-BE49-F238E27FC236}">
                <a16:creationId xmlns:a16="http://schemas.microsoft.com/office/drawing/2014/main" id="{215B8712-6D9C-094F-AF43-FF0E66B2F8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1945" y="2850043"/>
            <a:ext cx="4605133" cy="2417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423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3C0-A8EA-6E44-BDCD-7910F8FEFF23}"/>
              </a:ext>
            </a:extLst>
          </p:cNvPr>
          <p:cNvSpPr>
            <a:spLocks noGrp="1"/>
          </p:cNvSpPr>
          <p:nvPr>
            <p:ph type="title"/>
          </p:nvPr>
        </p:nvSpPr>
        <p:spPr/>
        <p:txBody>
          <a:bodyPr/>
          <a:lstStyle/>
          <a:p>
            <a:r>
              <a:rPr lang="en-US" dirty="0"/>
              <a:t>CONDITIONAL DECISIONS</a:t>
            </a:r>
          </a:p>
        </p:txBody>
      </p:sp>
      <p:sp>
        <p:nvSpPr>
          <p:cNvPr id="3" name="Content Placeholder 2">
            <a:extLst>
              <a:ext uri="{FF2B5EF4-FFF2-40B4-BE49-F238E27FC236}">
                <a16:creationId xmlns:a16="http://schemas.microsoft.com/office/drawing/2014/main" id="{C4DECE66-76E8-F64F-93D0-8721BC94ACBE}"/>
              </a:ext>
            </a:extLst>
          </p:cNvPr>
          <p:cNvSpPr>
            <a:spLocks noGrp="1"/>
          </p:cNvSpPr>
          <p:nvPr>
            <p:ph idx="1"/>
          </p:nvPr>
        </p:nvSpPr>
        <p:spPr>
          <a:xfrm>
            <a:off x="685802" y="1913022"/>
            <a:ext cx="6485020" cy="4632157"/>
          </a:xfrm>
        </p:spPr>
        <p:txBody>
          <a:bodyPr/>
          <a:lstStyle/>
          <a:p>
            <a:r>
              <a:rPr lang="en-SG" dirty="0"/>
              <a:t>Programs are not always sequential and may need conditional or unconditional branching constructs </a:t>
            </a:r>
          </a:p>
          <a:p>
            <a:r>
              <a:rPr lang="en-SG" dirty="0"/>
              <a:t>Decisions made as a result of comms, calculations, user intervention etc. </a:t>
            </a:r>
          </a:p>
          <a:p>
            <a:r>
              <a:rPr lang="en-SG" dirty="0"/>
              <a:t>Programmers need ways to make their programs flexible and adaptable </a:t>
            </a:r>
          </a:p>
          <a:p>
            <a:r>
              <a:rPr lang="en-SG" dirty="0"/>
              <a:t>Two constructs are common to most programming languages</a:t>
            </a:r>
          </a:p>
        </p:txBody>
      </p:sp>
      <p:sp>
        <p:nvSpPr>
          <p:cNvPr id="5" name="AutoShape 4" descr="How to Write Pseudocode: 15 Steps (with Pictures) - wiki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1026" name="Picture 2" descr="Decision Statements - Tutorialspoint">
            <a:extLst>
              <a:ext uri="{FF2B5EF4-FFF2-40B4-BE49-F238E27FC236}">
                <a16:creationId xmlns:a16="http://schemas.microsoft.com/office/drawing/2014/main" id="{41306769-3822-4A47-B77D-7BE7647271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8564" y="1820636"/>
            <a:ext cx="3365500" cy="430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685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3C0-A8EA-6E44-BDCD-7910F8FEFF23}"/>
              </a:ext>
            </a:extLst>
          </p:cNvPr>
          <p:cNvSpPr>
            <a:spLocks noGrp="1"/>
          </p:cNvSpPr>
          <p:nvPr>
            <p:ph type="title"/>
          </p:nvPr>
        </p:nvSpPr>
        <p:spPr/>
        <p:txBody>
          <a:bodyPr/>
          <a:lstStyle/>
          <a:p>
            <a:r>
              <a:rPr lang="en-US" dirty="0"/>
              <a:t>IF then construct</a:t>
            </a:r>
          </a:p>
        </p:txBody>
      </p:sp>
      <p:sp>
        <p:nvSpPr>
          <p:cNvPr id="3" name="Content Placeholder 2">
            <a:extLst>
              <a:ext uri="{FF2B5EF4-FFF2-40B4-BE49-F238E27FC236}">
                <a16:creationId xmlns:a16="http://schemas.microsoft.com/office/drawing/2014/main" id="{C4DECE66-76E8-F64F-93D0-8721BC94ACBE}"/>
              </a:ext>
            </a:extLst>
          </p:cNvPr>
          <p:cNvSpPr>
            <a:spLocks noGrp="1"/>
          </p:cNvSpPr>
          <p:nvPr>
            <p:ph idx="1"/>
          </p:nvPr>
        </p:nvSpPr>
        <p:spPr>
          <a:xfrm>
            <a:off x="685802" y="1913022"/>
            <a:ext cx="6485020" cy="4632157"/>
          </a:xfrm>
        </p:spPr>
        <p:txBody>
          <a:bodyPr/>
          <a:lstStyle/>
          <a:p>
            <a:r>
              <a:rPr lang="en-SG" dirty="0"/>
              <a:t>Conditional decisions and control of program flow </a:t>
            </a:r>
          </a:p>
          <a:p>
            <a:r>
              <a:rPr lang="en-SG" dirty="0"/>
              <a:t>Comparison can be x&gt;y, x&lt;y, x = y or x not = y </a:t>
            </a:r>
          </a:p>
          <a:p>
            <a:r>
              <a:rPr lang="en-SG" dirty="0"/>
              <a:t>Often best to avoid ‘=‘ </a:t>
            </a:r>
          </a:p>
          <a:p>
            <a:r>
              <a:rPr lang="en-SG" dirty="0"/>
              <a:t>The </a:t>
            </a:r>
            <a:r>
              <a:rPr lang="en-SG" b="1" dirty="0"/>
              <a:t>If-Then </a:t>
            </a:r>
            <a:r>
              <a:rPr lang="en-SG" dirty="0"/>
              <a:t>construct has </a:t>
            </a:r>
          </a:p>
          <a:p>
            <a:r>
              <a:rPr lang="en-SG" dirty="0"/>
              <a:t>the basic form:</a:t>
            </a:r>
            <a:br>
              <a:rPr lang="en-SG" dirty="0"/>
            </a:br>
            <a:r>
              <a:rPr lang="en-SG" dirty="0"/>
              <a:t> </a:t>
            </a:r>
            <a:br>
              <a:rPr lang="en-SG" dirty="0"/>
            </a:br>
            <a:r>
              <a:rPr lang="en-SG" i="1" dirty="0"/>
              <a:t>If ( test condition) Then </a:t>
            </a:r>
            <a:endParaRPr lang="en-SG" dirty="0"/>
          </a:p>
          <a:p>
            <a:pPr marL="0" indent="0">
              <a:buNone/>
            </a:pPr>
            <a:r>
              <a:rPr lang="en-SG" i="1" dirty="0"/>
              <a:t>     Insert user code here </a:t>
            </a:r>
            <a:endParaRPr lang="en-SG" dirty="0"/>
          </a:p>
          <a:p>
            <a:pPr marL="0" indent="0">
              <a:buNone/>
            </a:pPr>
            <a:r>
              <a:rPr lang="en-SG" i="1" dirty="0"/>
              <a:t>     End If </a:t>
            </a:r>
            <a:endParaRPr lang="en-SG" dirty="0"/>
          </a:p>
          <a:p>
            <a:endParaRPr lang="en-SG" dirty="0"/>
          </a:p>
          <a:p>
            <a:endParaRPr lang="en-SG" dirty="0"/>
          </a:p>
        </p:txBody>
      </p:sp>
      <p:sp>
        <p:nvSpPr>
          <p:cNvPr id="5" name="AutoShape 4" descr="How to Write Pseudocode: 15 Steps (with Pictures) - wiki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6" name="Picture 5">
            <a:extLst>
              <a:ext uri="{FF2B5EF4-FFF2-40B4-BE49-F238E27FC236}">
                <a16:creationId xmlns:a16="http://schemas.microsoft.com/office/drawing/2014/main" id="{BF2D6158-0CA3-BE4D-8D04-33DF477FAE38}"/>
              </a:ext>
            </a:extLst>
          </p:cNvPr>
          <p:cNvPicPr>
            <a:picLocks noChangeAspect="1"/>
          </p:cNvPicPr>
          <p:nvPr/>
        </p:nvPicPr>
        <p:blipFill>
          <a:blip r:embed="rId3"/>
          <a:stretch>
            <a:fillRect/>
          </a:stretch>
        </p:blipFill>
        <p:spPr>
          <a:xfrm>
            <a:off x="7170822" y="2264229"/>
            <a:ext cx="4191083" cy="3722008"/>
          </a:xfrm>
          <a:prstGeom prst="rect">
            <a:avLst/>
          </a:prstGeom>
        </p:spPr>
      </p:pic>
    </p:spTree>
    <p:extLst>
      <p:ext uri="{BB962C8B-B14F-4D97-AF65-F5344CB8AC3E}">
        <p14:creationId xmlns:p14="http://schemas.microsoft.com/office/powerpoint/2010/main" val="1691280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3C0-A8EA-6E44-BDCD-7910F8FEFF23}"/>
              </a:ext>
            </a:extLst>
          </p:cNvPr>
          <p:cNvSpPr>
            <a:spLocks noGrp="1"/>
          </p:cNvSpPr>
          <p:nvPr>
            <p:ph type="title"/>
          </p:nvPr>
        </p:nvSpPr>
        <p:spPr/>
        <p:txBody>
          <a:bodyPr/>
          <a:lstStyle/>
          <a:p>
            <a:r>
              <a:rPr lang="en-US" dirty="0"/>
              <a:t>IF then construct</a:t>
            </a:r>
          </a:p>
        </p:txBody>
      </p:sp>
      <p:sp>
        <p:nvSpPr>
          <p:cNvPr id="3" name="Content Placeholder 2">
            <a:extLst>
              <a:ext uri="{FF2B5EF4-FFF2-40B4-BE49-F238E27FC236}">
                <a16:creationId xmlns:a16="http://schemas.microsoft.com/office/drawing/2014/main" id="{C4DECE66-76E8-F64F-93D0-8721BC94ACBE}"/>
              </a:ext>
            </a:extLst>
          </p:cNvPr>
          <p:cNvSpPr>
            <a:spLocks noGrp="1"/>
          </p:cNvSpPr>
          <p:nvPr>
            <p:ph idx="1"/>
          </p:nvPr>
        </p:nvSpPr>
        <p:spPr>
          <a:xfrm>
            <a:off x="685802" y="1913022"/>
            <a:ext cx="6485020" cy="4632157"/>
          </a:xfrm>
        </p:spPr>
        <p:txBody>
          <a:bodyPr/>
          <a:lstStyle/>
          <a:p>
            <a:r>
              <a:rPr lang="en-SG" dirty="0"/>
              <a:t>Conditional decisions and control of program flow </a:t>
            </a:r>
          </a:p>
          <a:p>
            <a:r>
              <a:rPr lang="en-SG" dirty="0"/>
              <a:t>Comparison can be x&gt;y, x&lt;y, x = y or x not = y </a:t>
            </a:r>
          </a:p>
          <a:p>
            <a:r>
              <a:rPr lang="en-SG" dirty="0"/>
              <a:t>Often best to avoid ‘=‘ </a:t>
            </a:r>
          </a:p>
          <a:p>
            <a:r>
              <a:rPr lang="en-SG" dirty="0"/>
              <a:t>The </a:t>
            </a:r>
            <a:r>
              <a:rPr lang="en-SG" b="1" dirty="0"/>
              <a:t>If-Then </a:t>
            </a:r>
            <a:r>
              <a:rPr lang="en-SG" dirty="0"/>
              <a:t>construct has </a:t>
            </a:r>
          </a:p>
          <a:p>
            <a:r>
              <a:rPr lang="en-SG" dirty="0"/>
              <a:t>the basic form:</a:t>
            </a:r>
            <a:br>
              <a:rPr lang="en-SG" dirty="0"/>
            </a:br>
            <a:r>
              <a:rPr lang="en-SG" dirty="0"/>
              <a:t> </a:t>
            </a:r>
            <a:br>
              <a:rPr lang="en-SG" dirty="0"/>
            </a:br>
            <a:r>
              <a:rPr lang="en-SG" i="1" dirty="0"/>
              <a:t>If ( test condition) Then </a:t>
            </a:r>
            <a:endParaRPr lang="en-SG" dirty="0"/>
          </a:p>
          <a:p>
            <a:pPr marL="0" indent="0">
              <a:buNone/>
            </a:pPr>
            <a:r>
              <a:rPr lang="en-SG" i="1" dirty="0"/>
              <a:t>     Insert user code here </a:t>
            </a:r>
            <a:endParaRPr lang="en-SG" dirty="0"/>
          </a:p>
          <a:p>
            <a:pPr marL="0" indent="0">
              <a:buNone/>
            </a:pPr>
            <a:r>
              <a:rPr lang="en-SG" i="1" dirty="0"/>
              <a:t>     End If </a:t>
            </a:r>
            <a:endParaRPr lang="en-SG" dirty="0"/>
          </a:p>
          <a:p>
            <a:endParaRPr lang="en-SG" dirty="0"/>
          </a:p>
          <a:p>
            <a:endParaRPr lang="en-SG" dirty="0"/>
          </a:p>
        </p:txBody>
      </p:sp>
      <p:sp>
        <p:nvSpPr>
          <p:cNvPr id="5" name="AutoShape 4" descr="How to Write Pseudocode: 15 Steps (with Pictures) - wiki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6" name="Picture 5">
            <a:extLst>
              <a:ext uri="{FF2B5EF4-FFF2-40B4-BE49-F238E27FC236}">
                <a16:creationId xmlns:a16="http://schemas.microsoft.com/office/drawing/2014/main" id="{BF2D6158-0CA3-BE4D-8D04-33DF477FAE38}"/>
              </a:ext>
            </a:extLst>
          </p:cNvPr>
          <p:cNvPicPr>
            <a:picLocks noChangeAspect="1"/>
          </p:cNvPicPr>
          <p:nvPr/>
        </p:nvPicPr>
        <p:blipFill>
          <a:blip r:embed="rId3"/>
          <a:stretch>
            <a:fillRect/>
          </a:stretch>
        </p:blipFill>
        <p:spPr>
          <a:xfrm>
            <a:off x="7170822" y="2264229"/>
            <a:ext cx="4191083" cy="3722008"/>
          </a:xfrm>
          <a:prstGeom prst="rect">
            <a:avLst/>
          </a:prstGeom>
        </p:spPr>
      </p:pic>
    </p:spTree>
    <p:extLst>
      <p:ext uri="{BB962C8B-B14F-4D97-AF65-F5344CB8AC3E}">
        <p14:creationId xmlns:p14="http://schemas.microsoft.com/office/powerpoint/2010/main" val="3771564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3C0-A8EA-6E44-BDCD-7910F8FEFF23}"/>
              </a:ext>
            </a:extLst>
          </p:cNvPr>
          <p:cNvSpPr>
            <a:spLocks noGrp="1"/>
          </p:cNvSpPr>
          <p:nvPr>
            <p:ph type="title"/>
          </p:nvPr>
        </p:nvSpPr>
        <p:spPr/>
        <p:txBody>
          <a:bodyPr/>
          <a:lstStyle/>
          <a:p>
            <a:r>
              <a:rPr lang="en-US" dirty="0"/>
              <a:t>IF then construct</a:t>
            </a:r>
          </a:p>
        </p:txBody>
      </p:sp>
      <p:sp>
        <p:nvSpPr>
          <p:cNvPr id="3" name="Content Placeholder 2">
            <a:extLst>
              <a:ext uri="{FF2B5EF4-FFF2-40B4-BE49-F238E27FC236}">
                <a16:creationId xmlns:a16="http://schemas.microsoft.com/office/drawing/2014/main" id="{C4DECE66-76E8-F64F-93D0-8721BC94ACBE}"/>
              </a:ext>
            </a:extLst>
          </p:cNvPr>
          <p:cNvSpPr>
            <a:spLocks noGrp="1"/>
          </p:cNvSpPr>
          <p:nvPr>
            <p:ph idx="1"/>
          </p:nvPr>
        </p:nvSpPr>
        <p:spPr>
          <a:xfrm>
            <a:off x="685802" y="2065867"/>
            <a:ext cx="4680855" cy="4632157"/>
          </a:xfrm>
        </p:spPr>
        <p:txBody>
          <a:bodyPr/>
          <a:lstStyle/>
          <a:p>
            <a:pPr marL="0" indent="0">
              <a:buNone/>
            </a:pPr>
            <a:r>
              <a:rPr lang="en-SG" sz="2400" dirty="0"/>
              <a:t>Able to test for multiple conditions using </a:t>
            </a:r>
            <a:r>
              <a:rPr lang="en-SG" sz="2400" b="1" dirty="0"/>
              <a:t>logical </a:t>
            </a:r>
            <a:r>
              <a:rPr lang="en-SG" sz="2400" dirty="0"/>
              <a:t>operators</a:t>
            </a:r>
            <a:br>
              <a:rPr lang="en-SG" i="1" dirty="0"/>
            </a:br>
            <a:endParaRPr lang="en-SG" dirty="0"/>
          </a:p>
          <a:p>
            <a:endParaRPr lang="en-SG" dirty="0"/>
          </a:p>
          <a:p>
            <a:endParaRPr lang="en-SG" dirty="0"/>
          </a:p>
        </p:txBody>
      </p:sp>
      <p:sp>
        <p:nvSpPr>
          <p:cNvPr id="5" name="AutoShape 4" descr="How to Write Pseudocode: 15 Steps (with Pictures) - wiki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4" name="Rectangle 3">
            <a:extLst>
              <a:ext uri="{FF2B5EF4-FFF2-40B4-BE49-F238E27FC236}">
                <a16:creationId xmlns:a16="http://schemas.microsoft.com/office/drawing/2014/main" id="{A7B1EF43-D1D9-5D43-86BF-4A2258E5B450}"/>
              </a:ext>
            </a:extLst>
          </p:cNvPr>
          <p:cNvSpPr/>
          <p:nvPr/>
        </p:nvSpPr>
        <p:spPr>
          <a:xfrm>
            <a:off x="7630886" y="2317208"/>
            <a:ext cx="3048000" cy="1200329"/>
          </a:xfrm>
          <a:prstGeom prst="rect">
            <a:avLst/>
          </a:prstGeom>
        </p:spPr>
        <p:txBody>
          <a:bodyPr wrap="square">
            <a:spAutoFit/>
          </a:bodyPr>
          <a:lstStyle/>
          <a:p>
            <a:r>
              <a:rPr lang="en-SG" dirty="0">
                <a:solidFill>
                  <a:schemeClr val="accent6"/>
                </a:solidFill>
              </a:rPr>
              <a:t>Example 1: </a:t>
            </a:r>
            <a:br>
              <a:rPr lang="en-SG" dirty="0">
                <a:solidFill>
                  <a:schemeClr val="accent6"/>
                </a:solidFill>
              </a:rPr>
            </a:br>
            <a:r>
              <a:rPr lang="en-SG" i="1" dirty="0">
                <a:solidFill>
                  <a:schemeClr val="accent6"/>
                </a:solidFill>
              </a:rPr>
              <a:t>If(x=17ANDy=22) Then </a:t>
            </a:r>
            <a:endParaRPr lang="en-SG" dirty="0">
              <a:solidFill>
                <a:schemeClr val="accent6"/>
              </a:solidFill>
            </a:endParaRPr>
          </a:p>
          <a:p>
            <a:r>
              <a:rPr lang="en-SG" i="1" dirty="0">
                <a:solidFill>
                  <a:schemeClr val="accent6"/>
                </a:solidFill>
              </a:rPr>
              <a:t>	Insert user code here </a:t>
            </a:r>
            <a:endParaRPr lang="en-SG" dirty="0">
              <a:solidFill>
                <a:schemeClr val="accent6"/>
              </a:solidFill>
            </a:endParaRPr>
          </a:p>
          <a:p>
            <a:r>
              <a:rPr lang="en-SG" i="1" dirty="0">
                <a:solidFill>
                  <a:schemeClr val="accent6"/>
                </a:solidFill>
              </a:rPr>
              <a:t>End If </a:t>
            </a:r>
            <a:endParaRPr lang="en-SG" dirty="0">
              <a:solidFill>
                <a:schemeClr val="accent6"/>
              </a:solidFill>
            </a:endParaRPr>
          </a:p>
        </p:txBody>
      </p:sp>
      <p:sp>
        <p:nvSpPr>
          <p:cNvPr id="7" name="Rectangle 6">
            <a:extLst>
              <a:ext uri="{FF2B5EF4-FFF2-40B4-BE49-F238E27FC236}">
                <a16:creationId xmlns:a16="http://schemas.microsoft.com/office/drawing/2014/main" id="{4AA5E17A-5481-B041-99BD-D3D59CD2CF0C}"/>
              </a:ext>
            </a:extLst>
          </p:cNvPr>
          <p:cNvSpPr/>
          <p:nvPr/>
        </p:nvSpPr>
        <p:spPr>
          <a:xfrm>
            <a:off x="7630886" y="4191969"/>
            <a:ext cx="3048000" cy="1200329"/>
          </a:xfrm>
          <a:prstGeom prst="rect">
            <a:avLst/>
          </a:prstGeom>
        </p:spPr>
        <p:txBody>
          <a:bodyPr wrap="square">
            <a:spAutoFit/>
          </a:bodyPr>
          <a:lstStyle/>
          <a:p>
            <a:r>
              <a:rPr lang="en-SG" i="1" dirty="0">
                <a:solidFill>
                  <a:schemeClr val="accent6"/>
                </a:solidFill>
              </a:rPr>
              <a:t>Example 2:</a:t>
            </a:r>
            <a:br>
              <a:rPr lang="en-SG" i="1" dirty="0">
                <a:solidFill>
                  <a:schemeClr val="accent6"/>
                </a:solidFill>
              </a:rPr>
            </a:br>
            <a:r>
              <a:rPr lang="en-SG" i="1" dirty="0">
                <a:solidFill>
                  <a:schemeClr val="accent6"/>
                </a:solidFill>
              </a:rPr>
              <a:t>If(x = 2 OR x = 3 OR y = 2)</a:t>
            </a:r>
            <a:br>
              <a:rPr lang="en-SG" i="1" dirty="0">
                <a:solidFill>
                  <a:schemeClr val="accent6"/>
                </a:solidFill>
              </a:rPr>
            </a:br>
            <a:r>
              <a:rPr lang="en-SG" i="1" dirty="0">
                <a:solidFill>
                  <a:schemeClr val="accent6"/>
                </a:solidFill>
              </a:rPr>
              <a:t>    Then Insert user code here </a:t>
            </a:r>
            <a:endParaRPr lang="en-SG" dirty="0">
              <a:solidFill>
                <a:schemeClr val="accent6"/>
              </a:solidFill>
            </a:endParaRPr>
          </a:p>
          <a:p>
            <a:r>
              <a:rPr lang="en-SG" i="1" dirty="0">
                <a:solidFill>
                  <a:schemeClr val="accent6"/>
                </a:solidFill>
              </a:rPr>
              <a:t>End If</a:t>
            </a:r>
          </a:p>
        </p:txBody>
      </p:sp>
    </p:spTree>
    <p:extLst>
      <p:ext uri="{BB962C8B-B14F-4D97-AF65-F5344CB8AC3E}">
        <p14:creationId xmlns:p14="http://schemas.microsoft.com/office/powerpoint/2010/main" val="350012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3C0-A8EA-6E44-BDCD-7910F8FEFF23}"/>
              </a:ext>
            </a:extLst>
          </p:cNvPr>
          <p:cNvSpPr>
            <a:spLocks noGrp="1"/>
          </p:cNvSpPr>
          <p:nvPr>
            <p:ph type="title"/>
          </p:nvPr>
        </p:nvSpPr>
        <p:spPr/>
        <p:txBody>
          <a:bodyPr/>
          <a:lstStyle/>
          <a:p>
            <a:r>
              <a:rPr lang="en-US" dirty="0"/>
              <a:t>CONDITIONAL DECISIONS</a:t>
            </a:r>
          </a:p>
        </p:txBody>
      </p:sp>
      <p:sp>
        <p:nvSpPr>
          <p:cNvPr id="3" name="Content Placeholder 2">
            <a:extLst>
              <a:ext uri="{FF2B5EF4-FFF2-40B4-BE49-F238E27FC236}">
                <a16:creationId xmlns:a16="http://schemas.microsoft.com/office/drawing/2014/main" id="{C4DECE66-76E8-F64F-93D0-8721BC94ACBE}"/>
              </a:ext>
            </a:extLst>
          </p:cNvPr>
          <p:cNvSpPr>
            <a:spLocks noGrp="1"/>
          </p:cNvSpPr>
          <p:nvPr>
            <p:ph idx="1"/>
          </p:nvPr>
        </p:nvSpPr>
        <p:spPr>
          <a:xfrm>
            <a:off x="685802" y="1913022"/>
            <a:ext cx="6485020" cy="4632157"/>
          </a:xfrm>
        </p:spPr>
        <p:txBody>
          <a:bodyPr/>
          <a:lstStyle/>
          <a:p>
            <a:r>
              <a:rPr lang="en-SG" dirty="0"/>
              <a:t>Programs are not always sequential and may need conditional or unconditional branching constructs </a:t>
            </a:r>
          </a:p>
          <a:p>
            <a:r>
              <a:rPr lang="en-SG" dirty="0"/>
              <a:t>Decisions made as a result of comms, calculations, user intervention etc. </a:t>
            </a:r>
          </a:p>
          <a:p>
            <a:r>
              <a:rPr lang="en-SG" dirty="0"/>
              <a:t>Programmers need ways to make their programs flexible and adaptable </a:t>
            </a:r>
          </a:p>
          <a:p>
            <a:r>
              <a:rPr lang="en-SG" dirty="0"/>
              <a:t>Two constructs are common to most programming languages</a:t>
            </a:r>
          </a:p>
        </p:txBody>
      </p:sp>
      <p:sp>
        <p:nvSpPr>
          <p:cNvPr id="5" name="AutoShape 4" descr="How to Write Pseudocode: 15 Steps (with Pictures) - wiki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1026" name="Picture 2" descr="Decision Statements - Tutorialspoint">
            <a:extLst>
              <a:ext uri="{FF2B5EF4-FFF2-40B4-BE49-F238E27FC236}">
                <a16:creationId xmlns:a16="http://schemas.microsoft.com/office/drawing/2014/main" id="{41306769-3822-4A47-B77D-7BE7647271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8564" y="1820636"/>
            <a:ext cx="3365500" cy="430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5287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{DC426488-68D2-174D-98ED-A79A0EB8D569}tf10001058</Template>
  <TotalTime>350</TotalTime>
  <Words>795</Words>
  <Application>Microsoft Macintosh PowerPoint</Application>
  <PresentationFormat>Widescreen</PresentationFormat>
  <Paragraphs>117</Paragraphs>
  <Slides>22</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Celestial</vt:lpstr>
      <vt:lpstr>Decisions &amp;  Debugging</vt:lpstr>
      <vt:lpstr>Table OF contents</vt:lpstr>
      <vt:lpstr>Lecture context</vt:lpstr>
      <vt:lpstr>Lecture context</vt:lpstr>
      <vt:lpstr>CONDITIONAL DECISIONS</vt:lpstr>
      <vt:lpstr>IF then construct</vt:lpstr>
      <vt:lpstr>IF then construct</vt:lpstr>
      <vt:lpstr>IF then construct</vt:lpstr>
      <vt:lpstr>CONDITIONAL DECISIONS</vt:lpstr>
      <vt:lpstr>Nested IF then construct</vt:lpstr>
      <vt:lpstr>Code Together example</vt:lpstr>
      <vt:lpstr>LOGIC BEHIND Code Together example</vt:lpstr>
      <vt:lpstr>Example if-then-else with multiple comparisons</vt:lpstr>
      <vt:lpstr>Logic behind Example if-then-else with multiple comparisons</vt:lpstr>
      <vt:lpstr>Alternative to if else</vt:lpstr>
      <vt:lpstr>CODE TOGETHER EXAMPLE</vt:lpstr>
      <vt:lpstr>Logic behind CODE TOGETHER EXAMPLE</vt:lpstr>
      <vt:lpstr>CODE together example</vt:lpstr>
      <vt:lpstr>Debugging techniques</vt:lpstr>
      <vt:lpstr>Single steps</vt:lpstr>
      <vt:lpstr>Viewing variable contents</vt:lpstr>
      <vt:lpstr>Exercise (10 – 15 mins)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Microsoft Office User</dc:creator>
  <cp:lastModifiedBy>Microsoft Office User</cp:lastModifiedBy>
  <cp:revision>119</cp:revision>
  <dcterms:created xsi:type="dcterms:W3CDTF">2021-02-22T11:23:33Z</dcterms:created>
  <dcterms:modified xsi:type="dcterms:W3CDTF">2021-02-25T07:05:47Z</dcterms:modified>
</cp:coreProperties>
</file>