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5"/>
  </p:notesMasterIdLst>
  <p:handoutMasterIdLst>
    <p:handoutMasterId r:id="rId16"/>
  </p:handoutMasterIdLst>
  <p:sldIdLst>
    <p:sldId id="368" r:id="rId2"/>
    <p:sldId id="417" r:id="rId3"/>
    <p:sldId id="419" r:id="rId4"/>
    <p:sldId id="430" r:id="rId5"/>
    <p:sldId id="431" r:id="rId6"/>
    <p:sldId id="432" r:id="rId7"/>
    <p:sldId id="433" r:id="rId8"/>
    <p:sldId id="434" r:id="rId9"/>
    <p:sldId id="435" r:id="rId10"/>
    <p:sldId id="436" r:id="rId11"/>
    <p:sldId id="438" r:id="rId12"/>
    <p:sldId id="439" r:id="rId13"/>
    <p:sldId id="44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006600"/>
    <a:srgbClr val="008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9" autoAdjust="0"/>
    <p:restoredTop sz="86421" autoAdjust="0"/>
  </p:normalViewPr>
  <p:slideViewPr>
    <p:cSldViewPr>
      <p:cViewPr varScale="1">
        <p:scale>
          <a:sx n="84" d="100"/>
          <a:sy n="84" d="100"/>
        </p:scale>
        <p:origin x="1533"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73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73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73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06D0C5-7551-460A-B8E0-59712A582532}" type="slidenum">
              <a:rPr lang="en-US"/>
              <a:pPr/>
              <a:t>‹#›</a:t>
            </a:fld>
            <a:endParaRPr lang="en-US"/>
          </a:p>
        </p:txBody>
      </p:sp>
    </p:spTree>
    <p:extLst>
      <p:ext uri="{BB962C8B-B14F-4D97-AF65-F5344CB8AC3E}">
        <p14:creationId xmlns:p14="http://schemas.microsoft.com/office/powerpoint/2010/main" val="3084699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83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83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B906E-FA35-4E6A-A83B-551075A73C9B}" type="slidenum">
              <a:rPr lang="en-US"/>
              <a:pPr/>
              <a:t>‹#›</a:t>
            </a:fld>
            <a:endParaRPr lang="en-US"/>
          </a:p>
        </p:txBody>
      </p:sp>
    </p:spTree>
    <p:extLst>
      <p:ext uri="{BB962C8B-B14F-4D97-AF65-F5344CB8AC3E}">
        <p14:creationId xmlns:p14="http://schemas.microsoft.com/office/powerpoint/2010/main" val="1016473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https://www.excel-easy.com/vba/create-a-macro.html</a:t>
            </a:r>
            <a:endParaRPr lang="en-SG" dirty="0"/>
          </a:p>
        </p:txBody>
      </p:sp>
      <p:sp>
        <p:nvSpPr>
          <p:cNvPr id="4" name="Slide Number Placeholder 3"/>
          <p:cNvSpPr>
            <a:spLocks noGrp="1"/>
          </p:cNvSpPr>
          <p:nvPr>
            <p:ph type="sldNum" sz="quarter" idx="10"/>
          </p:nvPr>
        </p:nvSpPr>
        <p:spPr/>
        <p:txBody>
          <a:bodyPr/>
          <a:lstStyle/>
          <a:p>
            <a:fld id="{4BDB906E-FA35-4E6A-A83B-551075A73C9B}" type="slidenum">
              <a:rPr lang="en-US" smtClean="0"/>
              <a:pPr/>
              <a:t>1</a:t>
            </a:fld>
            <a:endParaRPr lang="en-US"/>
          </a:p>
        </p:txBody>
      </p:sp>
    </p:spTree>
    <p:extLst>
      <p:ext uri="{BB962C8B-B14F-4D97-AF65-F5344CB8AC3E}">
        <p14:creationId xmlns:p14="http://schemas.microsoft.com/office/powerpoint/2010/main" val="3886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11</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09512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04791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33545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43226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99012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5</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49415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13769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7</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106518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8</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73210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04072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10</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10674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2656AA39-42D1-4D7C-8202-2086B4433ECE}" type="slidenum">
              <a:rPr lang="en-GB" altLang="en-US" smtClean="0"/>
              <a:pPr/>
              <a:t>‹#›</a:t>
            </a:fld>
            <a:endParaRPr lang="en-GB" altLang="en-US"/>
          </a:p>
        </p:txBody>
      </p:sp>
    </p:spTree>
    <p:extLst>
      <p:ext uri="{BB962C8B-B14F-4D97-AF65-F5344CB8AC3E}">
        <p14:creationId xmlns:p14="http://schemas.microsoft.com/office/powerpoint/2010/main" val="16057086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  s</a:t>
            </a:r>
            <a:endParaRPr lang="en-GB" altLang="en-US" dirty="0"/>
          </a:p>
        </p:txBody>
      </p:sp>
      <p:sp>
        <p:nvSpPr>
          <p:cNvPr id="5" name="Footer Placeholder 4"/>
          <p:cNvSpPr>
            <a:spLocks noGrp="1"/>
          </p:cNvSpPr>
          <p:nvPr>
            <p:ph type="ftr" sz="quarter" idx="11"/>
          </p:nvPr>
        </p:nvSpPr>
        <p:spPr/>
        <p:txBody>
          <a:bodyPr/>
          <a:lstStyle/>
          <a:p>
            <a:r>
              <a:rPr lang="en-GB" altLang="en-US"/>
              <a:t>Intro to VBA</a:t>
            </a:r>
          </a:p>
        </p:txBody>
      </p:sp>
      <p:sp>
        <p:nvSpPr>
          <p:cNvPr id="6" name="Slide Number Placeholder 5"/>
          <p:cNvSpPr>
            <a:spLocks noGrp="1"/>
          </p:cNvSpPr>
          <p:nvPr>
            <p:ph type="sldNum" sz="quarter" idx="12"/>
          </p:nvPr>
        </p:nvSpPr>
        <p:spPr/>
        <p:txBody>
          <a:bodyPr/>
          <a:lstStyle/>
          <a:p>
            <a:fld id="{33A7DD04-D44F-41D5-9280-FACD5DC502EB}" type="slidenum">
              <a:rPr lang="en-GB" altLang="en-US" smtClean="0"/>
              <a:pPr/>
              <a:t>‹#›</a:t>
            </a:fld>
            <a:endParaRPr lang="en-GB" altLang="en-US"/>
          </a:p>
        </p:txBody>
      </p:sp>
    </p:spTree>
    <p:extLst>
      <p:ext uri="{BB962C8B-B14F-4D97-AF65-F5344CB8AC3E}">
        <p14:creationId xmlns:p14="http://schemas.microsoft.com/office/powerpoint/2010/main" val="32288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  s</a:t>
            </a:r>
            <a:endParaRPr lang="en-GB" altLang="en-US" dirty="0"/>
          </a:p>
        </p:txBody>
      </p:sp>
      <p:sp>
        <p:nvSpPr>
          <p:cNvPr id="5" name="Footer Placeholder 4"/>
          <p:cNvSpPr>
            <a:spLocks noGrp="1"/>
          </p:cNvSpPr>
          <p:nvPr>
            <p:ph type="ftr" sz="quarter" idx="11"/>
          </p:nvPr>
        </p:nvSpPr>
        <p:spPr/>
        <p:txBody>
          <a:bodyPr/>
          <a:lstStyle/>
          <a:p>
            <a:r>
              <a:rPr lang="en-GB" altLang="en-US"/>
              <a:t>Intro to VBA</a:t>
            </a:r>
          </a:p>
        </p:txBody>
      </p:sp>
      <p:sp>
        <p:nvSpPr>
          <p:cNvPr id="6" name="Slide Number Placeholder 5"/>
          <p:cNvSpPr>
            <a:spLocks noGrp="1"/>
          </p:cNvSpPr>
          <p:nvPr>
            <p:ph type="sldNum" sz="quarter" idx="12"/>
          </p:nvPr>
        </p:nvSpPr>
        <p:spPr/>
        <p:txBody>
          <a:bodyPr/>
          <a:lstStyle/>
          <a:p>
            <a:fld id="{44CA712F-BBFA-46BC-883C-788005A86BE6}" type="slidenum">
              <a:rPr lang="en-GB" altLang="en-US" smtClean="0"/>
              <a:pPr/>
              <a:t>‹#›</a:t>
            </a:fld>
            <a:endParaRPr lang="en-GB" altLang="en-US"/>
          </a:p>
        </p:txBody>
      </p:sp>
    </p:spTree>
    <p:extLst>
      <p:ext uri="{BB962C8B-B14F-4D97-AF65-F5344CB8AC3E}">
        <p14:creationId xmlns:p14="http://schemas.microsoft.com/office/powerpoint/2010/main" val="177616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53DA74AB-8B6A-44DB-AC14-972AB7744807}" type="slidenum">
              <a:rPr lang="en-GB" altLang="en-US" smtClean="0"/>
              <a:pPr/>
              <a:t>‹#›</a:t>
            </a:fld>
            <a:endParaRPr lang="en-GB" altLang="en-US"/>
          </a:p>
        </p:txBody>
      </p:sp>
    </p:spTree>
    <p:extLst>
      <p:ext uri="{BB962C8B-B14F-4D97-AF65-F5344CB8AC3E}">
        <p14:creationId xmlns:p14="http://schemas.microsoft.com/office/powerpoint/2010/main" val="12064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93BDCF22-7C72-4001-A7C9-7BD4968333DB}" type="slidenum">
              <a:rPr lang="en-GB" altLang="en-US" smtClean="0"/>
              <a:pPr/>
              <a:t>‹#›</a:t>
            </a:fld>
            <a:endParaRPr lang="en-GB" altLang="en-US"/>
          </a:p>
        </p:txBody>
      </p:sp>
    </p:spTree>
    <p:extLst>
      <p:ext uri="{BB962C8B-B14F-4D97-AF65-F5344CB8AC3E}">
        <p14:creationId xmlns:p14="http://schemas.microsoft.com/office/powerpoint/2010/main" val="20500537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r>
              <a:rPr lang="en-US"/>
              <a:t>  s</a:t>
            </a:r>
            <a:endParaRPr lang="en-GB" altLang="en-US" dirty="0"/>
          </a:p>
        </p:txBody>
      </p:sp>
      <p:sp>
        <p:nvSpPr>
          <p:cNvPr id="9" name="Footer Placeholder 8"/>
          <p:cNvSpPr>
            <a:spLocks noGrp="1"/>
          </p:cNvSpPr>
          <p:nvPr>
            <p:ph type="ftr" sz="quarter" idx="11"/>
          </p:nvPr>
        </p:nvSpPr>
        <p:spPr/>
        <p:txBody>
          <a:bodyPr/>
          <a:lstStyle/>
          <a:p>
            <a:r>
              <a:rPr lang="en-GB" altLang="en-US"/>
              <a:t>Intro to VBA</a:t>
            </a:r>
          </a:p>
        </p:txBody>
      </p:sp>
      <p:sp>
        <p:nvSpPr>
          <p:cNvPr id="10" name="Slide Number Placeholder 9"/>
          <p:cNvSpPr>
            <a:spLocks noGrp="1"/>
          </p:cNvSpPr>
          <p:nvPr>
            <p:ph type="sldNum" sz="quarter" idx="12"/>
          </p:nvPr>
        </p:nvSpPr>
        <p:spPr/>
        <p:txBody>
          <a:bodyPr/>
          <a:lstStyle/>
          <a:p>
            <a:fld id="{E76A12F2-60E7-4BCA-B1FF-4B4A5A238393}" type="slidenum">
              <a:rPr lang="en-GB" altLang="en-US" smtClean="0"/>
              <a:pPr/>
              <a:t>‹#›</a:t>
            </a:fld>
            <a:endParaRPr lang="en-GB" altLang="en-US"/>
          </a:p>
        </p:txBody>
      </p:sp>
    </p:spTree>
    <p:extLst>
      <p:ext uri="{BB962C8B-B14F-4D97-AF65-F5344CB8AC3E}">
        <p14:creationId xmlns:p14="http://schemas.microsoft.com/office/powerpoint/2010/main" val="336779571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E76A12F2-60E7-4BCA-B1FF-4B4A5A238393}" type="slidenum">
              <a:rPr lang="en-GB" altLang="en-US" smtClean="0"/>
              <a:pPr/>
              <a:t>‹#›</a:t>
            </a:fld>
            <a:endParaRPr lang="en-GB" alt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83554105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US"/>
              <a:t>  s</a:t>
            </a:r>
            <a:endParaRPr lang="en-GB" altLang="en-US" dirty="0"/>
          </a:p>
        </p:txBody>
      </p:sp>
      <p:sp>
        <p:nvSpPr>
          <p:cNvPr id="4" name="Footer Placeholder 3"/>
          <p:cNvSpPr>
            <a:spLocks noGrp="1"/>
          </p:cNvSpPr>
          <p:nvPr>
            <p:ph type="ftr" sz="quarter" idx="11"/>
          </p:nvPr>
        </p:nvSpPr>
        <p:spPr/>
        <p:txBody>
          <a:bodyPr/>
          <a:lstStyle/>
          <a:p>
            <a:r>
              <a:rPr lang="en-GB" altLang="en-US"/>
              <a:t>Intro to VBA</a:t>
            </a:r>
          </a:p>
        </p:txBody>
      </p:sp>
      <p:sp>
        <p:nvSpPr>
          <p:cNvPr id="5" name="Slide Number Placeholder 4"/>
          <p:cNvSpPr>
            <a:spLocks noGrp="1"/>
          </p:cNvSpPr>
          <p:nvPr>
            <p:ph type="sldNum" sz="quarter" idx="12"/>
          </p:nvPr>
        </p:nvSpPr>
        <p:spPr/>
        <p:txBody>
          <a:bodyPr/>
          <a:lstStyle/>
          <a:p>
            <a:fld id="{A1981938-B8C3-4B3C-9576-C69CF2A37F3B}" type="slidenum">
              <a:rPr lang="en-GB" altLang="en-US" smtClean="0"/>
              <a:pPr/>
              <a:t>‹#›</a:t>
            </a:fld>
            <a:endParaRPr lang="en-GB" altLang="en-US"/>
          </a:p>
        </p:txBody>
      </p:sp>
    </p:spTree>
    <p:extLst>
      <p:ext uri="{BB962C8B-B14F-4D97-AF65-F5344CB8AC3E}">
        <p14:creationId xmlns:p14="http://schemas.microsoft.com/office/powerpoint/2010/main" val="39277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s</a:t>
            </a:r>
            <a:endParaRPr lang="en-GB" altLang="en-US" dirty="0"/>
          </a:p>
        </p:txBody>
      </p:sp>
      <p:sp>
        <p:nvSpPr>
          <p:cNvPr id="3" name="Footer Placeholder 2"/>
          <p:cNvSpPr>
            <a:spLocks noGrp="1"/>
          </p:cNvSpPr>
          <p:nvPr>
            <p:ph type="ftr" sz="quarter" idx="11"/>
          </p:nvPr>
        </p:nvSpPr>
        <p:spPr/>
        <p:txBody>
          <a:bodyPr/>
          <a:lstStyle/>
          <a:p>
            <a:r>
              <a:rPr lang="en-GB" altLang="en-US"/>
              <a:t>Intro to VBA</a:t>
            </a:r>
          </a:p>
        </p:txBody>
      </p:sp>
      <p:sp>
        <p:nvSpPr>
          <p:cNvPr id="4" name="Slide Number Placeholder 3"/>
          <p:cNvSpPr>
            <a:spLocks noGrp="1"/>
          </p:cNvSpPr>
          <p:nvPr>
            <p:ph type="sldNum" sz="quarter" idx="12"/>
          </p:nvPr>
        </p:nvSpPr>
        <p:spPr/>
        <p:txBody>
          <a:bodyPr/>
          <a:lstStyle/>
          <a:p>
            <a:fld id="{BF720798-2B03-4B8F-AA07-C8AD8AE67FAB}" type="slidenum">
              <a:rPr lang="en-GB" altLang="en-US" smtClean="0"/>
              <a:pPr/>
              <a:t>‹#›</a:t>
            </a:fld>
            <a:endParaRPr lang="en-GB" altLang="en-US"/>
          </a:p>
        </p:txBody>
      </p:sp>
    </p:spTree>
    <p:extLst>
      <p:ext uri="{BB962C8B-B14F-4D97-AF65-F5344CB8AC3E}">
        <p14:creationId xmlns:p14="http://schemas.microsoft.com/office/powerpoint/2010/main" val="17633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r>
              <a:rPr lang="en-US"/>
              <a:t>  s</a:t>
            </a:r>
            <a:endParaRPr lang="en-GB" alt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r>
              <a:rPr lang="en-GB" altLang="en-US"/>
              <a:t>Intro to VBA</a:t>
            </a:r>
          </a:p>
        </p:txBody>
      </p:sp>
      <p:sp>
        <p:nvSpPr>
          <p:cNvPr id="11" name="Slide Number Placeholder 10"/>
          <p:cNvSpPr>
            <a:spLocks noGrp="1"/>
          </p:cNvSpPr>
          <p:nvPr>
            <p:ph type="sldNum" sz="quarter" idx="12"/>
          </p:nvPr>
        </p:nvSpPr>
        <p:spPr/>
        <p:txBody>
          <a:bodyPr/>
          <a:lstStyle/>
          <a:p>
            <a:fld id="{717CEF83-1E99-4A71-A553-3886AC5AE549}" type="slidenum">
              <a:rPr lang="en-GB" altLang="en-US" smtClean="0"/>
              <a:pPr/>
              <a:t>‹#›</a:t>
            </a:fld>
            <a:endParaRPr lang="en-GB" altLang="en-US"/>
          </a:p>
        </p:txBody>
      </p:sp>
    </p:spTree>
    <p:extLst>
      <p:ext uri="{BB962C8B-B14F-4D97-AF65-F5344CB8AC3E}">
        <p14:creationId xmlns:p14="http://schemas.microsoft.com/office/powerpoint/2010/main" val="30828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  s</a:t>
            </a:r>
            <a:endParaRPr lang="en-GB" alt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GB" altLang="en-US"/>
              <a:t>Intro to VBA</a:t>
            </a:r>
          </a:p>
        </p:txBody>
      </p:sp>
      <p:sp>
        <p:nvSpPr>
          <p:cNvPr id="10" name="Slide Number Placeholder 9"/>
          <p:cNvSpPr>
            <a:spLocks noGrp="1"/>
          </p:cNvSpPr>
          <p:nvPr>
            <p:ph type="sldNum" sz="quarter" idx="12"/>
          </p:nvPr>
        </p:nvSpPr>
        <p:spPr/>
        <p:txBody>
          <a:bodyPr/>
          <a:lstStyle/>
          <a:p>
            <a:fld id="{A2EAFC93-510C-4CB2-89C4-797BD9F9C693}" type="slidenum">
              <a:rPr lang="en-GB" altLang="en-US" smtClean="0"/>
              <a:pPr/>
              <a:t>‹#›</a:t>
            </a:fld>
            <a:endParaRPr lang="en-GB" altLang="en-US"/>
          </a:p>
        </p:txBody>
      </p:sp>
    </p:spTree>
    <p:extLst>
      <p:ext uri="{BB962C8B-B14F-4D97-AF65-F5344CB8AC3E}">
        <p14:creationId xmlns:p14="http://schemas.microsoft.com/office/powerpoint/2010/main" val="25427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r>
              <a:rPr lang="en-US"/>
              <a:t>  s</a:t>
            </a:r>
            <a:endParaRPr lang="en-GB" alt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r>
              <a:rPr lang="en-GB" altLang="en-US"/>
              <a:t>Intro to VBA</a:t>
            </a:r>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E76A12F2-60E7-4BCA-B1FF-4B4A5A238393}" type="slidenum">
              <a:rPr lang="en-GB" altLang="en-US" smtClean="0"/>
              <a:pPr/>
              <a:t>‹#›</a:t>
            </a:fld>
            <a:endParaRPr lang="en-GB" altLang="en-US"/>
          </a:p>
        </p:txBody>
      </p:sp>
    </p:spTree>
    <p:extLst>
      <p:ext uri="{BB962C8B-B14F-4D97-AF65-F5344CB8AC3E}">
        <p14:creationId xmlns:p14="http://schemas.microsoft.com/office/powerpoint/2010/main" val="321163222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xcel-easy.com/vba/create-a-macro.html#command-butt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D0D7C8-A4C6-1249-AF60-312E62AEFDCE}"/>
              </a:ext>
            </a:extLst>
          </p:cNvPr>
          <p:cNvSpPr/>
          <p:nvPr/>
        </p:nvSpPr>
        <p:spPr>
          <a:xfrm>
            <a:off x="347968" y="2644170"/>
            <a:ext cx="8448082" cy="830997"/>
          </a:xfrm>
          <a:prstGeom prst="rect">
            <a:avLst/>
          </a:prstGeom>
        </p:spPr>
        <p:txBody>
          <a:bodyPr wrap="none">
            <a:spAutoFit/>
          </a:bodyPr>
          <a:lstStyle/>
          <a:p>
            <a:pPr algn="ctr"/>
            <a:r>
              <a:rPr lang="en-GB" sz="4800" dirty="0" smtClean="0">
                <a:solidFill>
                  <a:schemeClr val="tx2">
                    <a:lumMod val="75000"/>
                  </a:schemeClr>
                </a:solidFill>
              </a:rPr>
              <a:t>Workbook &amp; Worksheet Object</a:t>
            </a:r>
            <a:endParaRPr lang="en-US" sz="4800" dirty="0">
              <a:solidFill>
                <a:schemeClr val="tx2">
                  <a:lumMod val="75000"/>
                </a:schemeClr>
              </a:solidFill>
            </a:endParaRPr>
          </a:p>
        </p:txBody>
      </p:sp>
    </p:spTree>
    <p:extLst>
      <p:ext uri="{BB962C8B-B14F-4D97-AF65-F5344CB8AC3E}">
        <p14:creationId xmlns:p14="http://schemas.microsoft.com/office/powerpoint/2010/main" val="324390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10</a:t>
            </a:fld>
            <a:endParaRPr lang="en-GB" altLang="en-US"/>
          </a:p>
        </p:txBody>
      </p:sp>
      <p:pic>
        <p:nvPicPr>
          <p:cNvPr id="3" name="Picture 2"/>
          <p:cNvPicPr>
            <a:picLocks noChangeAspect="1"/>
          </p:cNvPicPr>
          <p:nvPr/>
        </p:nvPicPr>
        <p:blipFill>
          <a:blip r:embed="rId3"/>
          <a:stretch>
            <a:fillRect/>
          </a:stretch>
        </p:blipFill>
        <p:spPr>
          <a:xfrm>
            <a:off x="1624012" y="1709737"/>
            <a:ext cx="5895975" cy="3438525"/>
          </a:xfrm>
          <a:prstGeom prst="rect">
            <a:avLst/>
          </a:prstGeom>
        </p:spPr>
      </p:pic>
    </p:spTree>
    <p:extLst>
      <p:ext uri="{BB962C8B-B14F-4D97-AF65-F5344CB8AC3E}">
        <p14:creationId xmlns:p14="http://schemas.microsoft.com/office/powerpoint/2010/main" val="115637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11</a:t>
            </a:fld>
            <a:endParaRPr lang="en-GB" altLang="en-US"/>
          </a:p>
        </p:txBody>
      </p:sp>
      <p:pic>
        <p:nvPicPr>
          <p:cNvPr id="2" name="Picture 1"/>
          <p:cNvPicPr>
            <a:picLocks noChangeAspect="1"/>
          </p:cNvPicPr>
          <p:nvPr/>
        </p:nvPicPr>
        <p:blipFill>
          <a:blip r:embed="rId3"/>
          <a:stretch>
            <a:fillRect/>
          </a:stretch>
        </p:blipFill>
        <p:spPr>
          <a:xfrm>
            <a:off x="1576387" y="2405062"/>
            <a:ext cx="5991225" cy="2047875"/>
          </a:xfrm>
          <a:prstGeom prst="rect">
            <a:avLst/>
          </a:prstGeom>
        </p:spPr>
      </p:pic>
    </p:spTree>
    <p:extLst>
      <p:ext uri="{BB962C8B-B14F-4D97-AF65-F5344CB8AC3E}">
        <p14:creationId xmlns:p14="http://schemas.microsoft.com/office/powerpoint/2010/main" val="3086256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12</a:t>
            </a:fld>
            <a:endParaRPr lang="en-GB" altLang="en-US"/>
          </a:p>
        </p:txBody>
      </p:sp>
      <p:pic>
        <p:nvPicPr>
          <p:cNvPr id="3" name="Picture 2"/>
          <p:cNvPicPr>
            <a:picLocks noChangeAspect="1"/>
          </p:cNvPicPr>
          <p:nvPr/>
        </p:nvPicPr>
        <p:blipFill>
          <a:blip r:embed="rId3"/>
          <a:stretch>
            <a:fillRect/>
          </a:stretch>
        </p:blipFill>
        <p:spPr>
          <a:xfrm>
            <a:off x="1452562" y="2405062"/>
            <a:ext cx="6238875" cy="2047875"/>
          </a:xfrm>
          <a:prstGeom prst="rect">
            <a:avLst/>
          </a:prstGeom>
        </p:spPr>
      </p:pic>
    </p:spTree>
    <p:extLst>
      <p:ext uri="{BB962C8B-B14F-4D97-AF65-F5344CB8AC3E}">
        <p14:creationId xmlns:p14="http://schemas.microsoft.com/office/powerpoint/2010/main" val="2094015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13</a:t>
            </a:fld>
            <a:endParaRPr lang="en-GB" altLang="en-US"/>
          </a:p>
        </p:txBody>
      </p:sp>
      <p:pic>
        <p:nvPicPr>
          <p:cNvPr id="3" name="Picture 2"/>
          <p:cNvPicPr>
            <a:picLocks noChangeAspect="1"/>
          </p:cNvPicPr>
          <p:nvPr/>
        </p:nvPicPr>
        <p:blipFill>
          <a:blip r:embed="rId3"/>
          <a:stretch>
            <a:fillRect/>
          </a:stretch>
        </p:blipFill>
        <p:spPr>
          <a:xfrm>
            <a:off x="1581150" y="1328737"/>
            <a:ext cx="5981700" cy="4200525"/>
          </a:xfrm>
          <a:prstGeom prst="rect">
            <a:avLst/>
          </a:prstGeom>
        </p:spPr>
      </p:pic>
      <p:pic>
        <p:nvPicPr>
          <p:cNvPr id="2" name="Picture 1"/>
          <p:cNvPicPr>
            <a:picLocks noChangeAspect="1"/>
          </p:cNvPicPr>
          <p:nvPr/>
        </p:nvPicPr>
        <p:blipFill>
          <a:blip r:embed="rId4"/>
          <a:stretch>
            <a:fillRect/>
          </a:stretch>
        </p:blipFill>
        <p:spPr>
          <a:xfrm>
            <a:off x="4932040" y="2276872"/>
            <a:ext cx="1760344" cy="2968550"/>
          </a:xfrm>
          <a:prstGeom prst="rect">
            <a:avLst/>
          </a:prstGeom>
        </p:spPr>
      </p:pic>
      <p:sp>
        <p:nvSpPr>
          <p:cNvPr id="4" name="Rectangle 3"/>
          <p:cNvSpPr/>
          <p:nvPr/>
        </p:nvSpPr>
        <p:spPr>
          <a:xfrm>
            <a:off x="1691680" y="2276872"/>
            <a:ext cx="2952328" cy="3252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58438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SG" dirty="0"/>
          </a:p>
        </p:txBody>
      </p:sp>
      <p:sp>
        <p:nvSpPr>
          <p:cNvPr id="3" name="Content Placeholder 2"/>
          <p:cNvSpPr>
            <a:spLocks noGrp="1"/>
          </p:cNvSpPr>
          <p:nvPr>
            <p:ph idx="1"/>
          </p:nvPr>
        </p:nvSpPr>
        <p:spPr/>
        <p:txBody>
          <a:bodyPr/>
          <a:lstStyle/>
          <a:p>
            <a:pPr marL="342900" indent="-342900">
              <a:buAutoNum type="arabicPeriod"/>
            </a:pPr>
            <a:r>
              <a:rPr lang="en-SG" dirty="0"/>
              <a:t>Object </a:t>
            </a:r>
            <a:r>
              <a:rPr lang="en-SG" dirty="0" smtClean="0"/>
              <a:t>Hierarchy</a:t>
            </a:r>
          </a:p>
          <a:p>
            <a:pPr marL="342900" indent="-342900">
              <a:buAutoNum type="arabicPeriod"/>
            </a:pPr>
            <a:r>
              <a:rPr lang="en-SG" dirty="0" smtClean="0"/>
              <a:t>Collections</a:t>
            </a:r>
          </a:p>
          <a:p>
            <a:pPr marL="342900" indent="-342900">
              <a:buAutoNum type="arabicPeriod"/>
            </a:pPr>
            <a:r>
              <a:rPr lang="en-SG" dirty="0"/>
              <a:t>Properties &amp; </a:t>
            </a:r>
            <a:r>
              <a:rPr lang="en-SG" dirty="0" smtClean="0"/>
              <a:t>Methods</a:t>
            </a:r>
          </a:p>
          <a:p>
            <a:pPr marL="342900" indent="-342900">
              <a:buAutoNum type="arabicPeriod"/>
            </a:pPr>
            <a:r>
              <a:rPr lang="en-SG" dirty="0"/>
              <a:t>LOOP through books and sheets</a:t>
            </a:r>
            <a:endParaRPr lang="en-SG" dirty="0" smtClean="0"/>
          </a:p>
          <a:p>
            <a:pPr marL="342900" indent="-342900">
              <a:buAutoNum type="arabicPeriod"/>
            </a:pPr>
            <a:endParaRPr lang="en-SG" dirty="0"/>
          </a:p>
        </p:txBody>
      </p:sp>
      <p:sp>
        <p:nvSpPr>
          <p:cNvPr id="5" name="Footer Placeholder 4"/>
          <p:cNvSpPr>
            <a:spLocks noGrp="1"/>
          </p:cNvSpPr>
          <p:nvPr>
            <p:ph type="ftr" sz="quarter" idx="11"/>
          </p:nvPr>
        </p:nvSpPr>
        <p:spPr/>
        <p:txBody>
          <a:bodyPr/>
          <a:lstStyle/>
          <a:p>
            <a:r>
              <a:rPr lang="en-GB" altLang="en-US" dirty="0" smtClean="0"/>
              <a:t>Intro to VBA</a:t>
            </a:r>
            <a:endParaRPr lang="en-GB" altLang="en-US" dirty="0"/>
          </a:p>
        </p:txBody>
      </p:sp>
      <p:sp>
        <p:nvSpPr>
          <p:cNvPr id="6" name="Slide Number Placeholder 5"/>
          <p:cNvSpPr>
            <a:spLocks noGrp="1"/>
          </p:cNvSpPr>
          <p:nvPr>
            <p:ph type="sldNum" sz="quarter" idx="12"/>
          </p:nvPr>
        </p:nvSpPr>
        <p:spPr/>
        <p:txBody>
          <a:bodyPr/>
          <a:lstStyle/>
          <a:p>
            <a:fld id="{53DA74AB-8B6A-44DB-AC14-972AB7744807}" type="slidenum">
              <a:rPr lang="en-GB" altLang="en-US" smtClean="0"/>
              <a:pPr/>
              <a:t>2</a:t>
            </a:fld>
            <a:endParaRPr lang="en-GB" altLang="en-US"/>
          </a:p>
        </p:txBody>
      </p:sp>
    </p:spTree>
    <p:extLst>
      <p:ext uri="{BB962C8B-B14F-4D97-AF65-F5344CB8AC3E}">
        <p14:creationId xmlns:p14="http://schemas.microsoft.com/office/powerpoint/2010/main" val="341799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Object Hierarchy</a:t>
            </a:r>
          </a:p>
        </p:txBody>
      </p:sp>
      <p:sp>
        <p:nvSpPr>
          <p:cNvPr id="97285" name="Rectangle 5"/>
          <p:cNvSpPr>
            <a:spLocks noGrp="1" noChangeArrowheads="1"/>
          </p:cNvSpPr>
          <p:nvPr>
            <p:ph idx="1"/>
          </p:nvPr>
        </p:nvSpPr>
        <p:spPr>
          <a:xfrm>
            <a:off x="899592" y="1124744"/>
            <a:ext cx="7419746" cy="4320480"/>
          </a:xfrm>
        </p:spPr>
        <p:txBody>
          <a:bodyPr>
            <a:normAutofit/>
          </a:bodyPr>
          <a:lstStyle/>
          <a:p>
            <a:pPr marL="0" indent="0" fontAlgn="base">
              <a:buNone/>
            </a:pPr>
            <a:r>
              <a:rPr lang="en-US" b="1" dirty="0" smtClean="0"/>
              <a:t>Add a new module</a:t>
            </a:r>
            <a:r>
              <a:rPr lang="en-US" dirty="0" smtClean="0"/>
              <a:t/>
            </a:r>
            <a:br>
              <a:rPr lang="en-US" dirty="0" smtClean="0"/>
            </a:br>
            <a:endParaRPr lang="en-US" dirty="0" smtClean="0"/>
          </a:p>
          <a:p>
            <a:pPr marL="0" indent="0" fontAlgn="base">
              <a:buNone/>
            </a:pPr>
            <a:r>
              <a:rPr lang="en-US" dirty="0"/>
              <a:t>In Excel VBA, an </a:t>
            </a:r>
            <a:r>
              <a:rPr lang="en-US" u="sng" dirty="0">
                <a:solidFill>
                  <a:srgbClr val="00B0F0"/>
                </a:solidFill>
              </a:rPr>
              <a:t>object can contain another object</a:t>
            </a:r>
            <a:r>
              <a:rPr lang="en-US" dirty="0"/>
              <a:t>, and that </a:t>
            </a:r>
            <a:r>
              <a:rPr lang="en-US" u="sng" dirty="0">
                <a:solidFill>
                  <a:srgbClr val="00B0F0"/>
                </a:solidFill>
              </a:rPr>
              <a:t>object can contain another object</a:t>
            </a:r>
            <a:r>
              <a:rPr lang="en-US" dirty="0"/>
              <a:t>, etc. In other words, Excel VBA programming involves working with an object hierarchy. This probably sounds quite confusing, but we will make it </a:t>
            </a:r>
            <a:r>
              <a:rPr lang="en-US" dirty="0" smtClean="0"/>
              <a:t>clear.</a:t>
            </a:r>
          </a:p>
          <a:p>
            <a:pPr marL="0" indent="0" fontAlgn="base">
              <a:buNone/>
            </a:pPr>
            <a:endParaRPr lang="en-US" dirty="0"/>
          </a:p>
          <a:p>
            <a:pPr marL="0" indent="0" fontAlgn="base">
              <a:buNone/>
            </a:pPr>
            <a:r>
              <a:rPr lang="en-US" dirty="0"/>
              <a:t>The </a:t>
            </a:r>
            <a:r>
              <a:rPr lang="en-US" u="sng" dirty="0">
                <a:solidFill>
                  <a:srgbClr val="00B0F0"/>
                </a:solidFill>
              </a:rPr>
              <a:t>mother of all objects is Excel itself</a:t>
            </a:r>
            <a:r>
              <a:rPr lang="en-US" dirty="0"/>
              <a:t>. We call it the Application object. The application object contains other objects. For example, the Workbook object (Excel file). This can be any workbook you have created. The Workbook object contains other objects, such as the Worksheet object. The Worksheet object contains other objects, such as the Range object.</a:t>
            </a:r>
            <a:endParaRPr lang="en-US" dirty="0" smtClean="0"/>
          </a:p>
        </p:txBody>
      </p:sp>
      <p:sp>
        <p:nvSpPr>
          <p:cNvPr id="6" name="Slide Number Placeholder 5"/>
          <p:cNvSpPr>
            <a:spLocks noGrp="1"/>
          </p:cNvSpPr>
          <p:nvPr>
            <p:ph type="sldNum" sz="quarter" idx="12"/>
          </p:nvPr>
        </p:nvSpPr>
        <p:spPr/>
        <p:txBody>
          <a:bodyPr/>
          <a:lstStyle/>
          <a:p>
            <a:fld id="{77E94BCB-9399-4BEA-BA0E-D088C0F4C83D}" type="slidenum">
              <a:rPr lang="en-GB" altLang="en-US"/>
              <a:pPr/>
              <a:t>3</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a:t>
            </a:r>
            <a:r>
              <a:rPr lang="en-GB" altLang="en-US" dirty="0" smtClean="0"/>
              <a:t>VBA</a:t>
            </a:r>
            <a:endParaRPr lang="en-GB" altLang="en-US" dirty="0"/>
          </a:p>
        </p:txBody>
      </p:sp>
    </p:spTree>
    <p:extLst>
      <p:ext uri="{BB962C8B-B14F-4D97-AF65-F5344CB8AC3E}">
        <p14:creationId xmlns:p14="http://schemas.microsoft.com/office/powerpoint/2010/main" val="115512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Object Hierarchy</a:t>
            </a:r>
          </a:p>
        </p:txBody>
      </p:sp>
      <p:sp>
        <p:nvSpPr>
          <p:cNvPr id="97285" name="Rectangle 5"/>
          <p:cNvSpPr>
            <a:spLocks noGrp="1" noChangeArrowheads="1"/>
          </p:cNvSpPr>
          <p:nvPr>
            <p:ph idx="1"/>
          </p:nvPr>
        </p:nvSpPr>
        <p:spPr>
          <a:xfrm>
            <a:off x="899592" y="1124744"/>
            <a:ext cx="7419746" cy="2592288"/>
          </a:xfrm>
        </p:spPr>
        <p:txBody>
          <a:bodyPr>
            <a:normAutofit/>
          </a:bodyPr>
          <a:lstStyle/>
          <a:p>
            <a:pPr marL="0" indent="0" fontAlgn="base">
              <a:buNone/>
            </a:pPr>
            <a:r>
              <a:rPr lang="en-US" b="1" dirty="0" smtClean="0"/>
              <a:t>Dot Notation</a:t>
            </a:r>
            <a:r>
              <a:rPr lang="en-US" dirty="0" smtClean="0"/>
              <a:t/>
            </a:r>
            <a:br>
              <a:rPr lang="en-US" dirty="0" smtClean="0"/>
            </a:br>
            <a:endParaRPr lang="en-US" dirty="0" smtClean="0"/>
          </a:p>
          <a:p>
            <a:pPr marL="0" indent="0" fontAlgn="base">
              <a:buNone/>
            </a:pPr>
            <a:r>
              <a:rPr lang="en-US" dirty="0"/>
              <a:t>Note: the objects are connected with a dot. Fortunately, we do not have to add a code line this way. </a:t>
            </a:r>
            <a:r>
              <a:rPr lang="en-US" dirty="0" smtClean="0"/>
              <a:t>In the previous lesson the reason we do not need the dot notation is because we are working on the same worksheet. Be </a:t>
            </a:r>
            <a:r>
              <a:rPr lang="en-US" dirty="0"/>
              <a:t>aware that if you want to change things on different worksheets, you have to include the Worksheet object. Read on.</a:t>
            </a:r>
            <a:endParaRPr lang="en-US" dirty="0" smtClean="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4</a:t>
            </a:fld>
            <a:endParaRPr lang="en-GB" altLang="en-US"/>
          </a:p>
        </p:txBody>
      </p:sp>
      <p:pic>
        <p:nvPicPr>
          <p:cNvPr id="2" name="Picture 1"/>
          <p:cNvPicPr>
            <a:picLocks noChangeAspect="1"/>
          </p:cNvPicPr>
          <p:nvPr/>
        </p:nvPicPr>
        <p:blipFill>
          <a:blip r:embed="rId3"/>
          <a:stretch>
            <a:fillRect/>
          </a:stretch>
        </p:blipFill>
        <p:spPr>
          <a:xfrm>
            <a:off x="1763688" y="3933056"/>
            <a:ext cx="5934075" cy="1638300"/>
          </a:xfrm>
          <a:prstGeom prst="rect">
            <a:avLst/>
          </a:prstGeom>
        </p:spPr>
      </p:pic>
    </p:spTree>
    <p:extLst>
      <p:ext uri="{BB962C8B-B14F-4D97-AF65-F5344CB8AC3E}">
        <p14:creationId xmlns:p14="http://schemas.microsoft.com/office/powerpoint/2010/main" val="23920428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Collections</a:t>
            </a:r>
          </a:p>
        </p:txBody>
      </p:sp>
      <p:sp>
        <p:nvSpPr>
          <p:cNvPr id="97285" name="Rectangle 5"/>
          <p:cNvSpPr>
            <a:spLocks noGrp="1" noChangeArrowheads="1"/>
          </p:cNvSpPr>
          <p:nvPr>
            <p:ph idx="1"/>
          </p:nvPr>
        </p:nvSpPr>
        <p:spPr>
          <a:xfrm>
            <a:off x="899592" y="1412776"/>
            <a:ext cx="7419746" cy="1224136"/>
          </a:xfrm>
        </p:spPr>
        <p:txBody>
          <a:bodyPr>
            <a:normAutofit/>
          </a:bodyPr>
          <a:lstStyle/>
          <a:p>
            <a:pPr marL="0" indent="0" fontAlgn="base">
              <a:buNone/>
            </a:pPr>
            <a:r>
              <a:rPr lang="en-US" dirty="0" smtClean="0"/>
              <a:t>You </a:t>
            </a:r>
            <a:r>
              <a:rPr lang="en-US" dirty="0"/>
              <a:t>may have noticed that Workbooks and Worksheets are both plural. That is because they are collections. The Workbooks collection contains all the Workbook objects that are currently open. The Worksheets collection contains all the Worksheet objects in a workbook.</a:t>
            </a:r>
            <a:endParaRPr lang="en-US" dirty="0" smtClean="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5</a:t>
            </a:fld>
            <a:endParaRPr lang="en-GB" altLang="en-US"/>
          </a:p>
        </p:txBody>
      </p:sp>
      <p:pic>
        <p:nvPicPr>
          <p:cNvPr id="1026" name="Picture 2" descr="Worksheet Na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372" y="3356992"/>
            <a:ext cx="57531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826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Collections</a:t>
            </a:r>
          </a:p>
        </p:txBody>
      </p:sp>
      <p:sp>
        <p:nvSpPr>
          <p:cNvPr id="97285" name="Rectangle 5"/>
          <p:cNvSpPr>
            <a:spLocks noGrp="1" noChangeArrowheads="1"/>
          </p:cNvSpPr>
          <p:nvPr>
            <p:ph idx="1"/>
          </p:nvPr>
        </p:nvSpPr>
        <p:spPr>
          <a:xfrm>
            <a:off x="899592" y="1412776"/>
            <a:ext cx="7419746" cy="1224136"/>
          </a:xfrm>
        </p:spPr>
        <p:txBody>
          <a:bodyPr>
            <a:normAutofit/>
          </a:bodyPr>
          <a:lstStyle/>
          <a:p>
            <a:pPr marL="0" indent="0" fontAlgn="base">
              <a:buNone/>
            </a:pPr>
            <a:r>
              <a:rPr lang="en-US" dirty="0"/>
              <a:t>You can refer to a member of the collection, for example, a single Worksheet object, in three ways.</a:t>
            </a:r>
            <a:endParaRPr lang="en-US" dirty="0" smtClean="0"/>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6</a:t>
            </a:fld>
            <a:endParaRPr lang="en-GB" altLang="en-US"/>
          </a:p>
        </p:txBody>
      </p:sp>
      <p:pic>
        <p:nvPicPr>
          <p:cNvPr id="2" name="Picture 1"/>
          <p:cNvPicPr>
            <a:picLocks noChangeAspect="1"/>
          </p:cNvPicPr>
          <p:nvPr/>
        </p:nvPicPr>
        <p:blipFill>
          <a:blip r:embed="rId3"/>
          <a:stretch>
            <a:fillRect/>
          </a:stretch>
        </p:blipFill>
        <p:spPr>
          <a:xfrm>
            <a:off x="1566862" y="2381250"/>
            <a:ext cx="6010275" cy="2095500"/>
          </a:xfrm>
          <a:prstGeom prst="rect">
            <a:avLst/>
          </a:prstGeom>
        </p:spPr>
      </p:pic>
    </p:spTree>
    <p:extLst>
      <p:ext uri="{BB962C8B-B14F-4D97-AF65-F5344CB8AC3E}">
        <p14:creationId xmlns:p14="http://schemas.microsoft.com/office/powerpoint/2010/main" val="3426927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Properties &amp; Methods</a:t>
            </a:r>
            <a:endParaRPr lang="en-SG" dirty="0"/>
          </a:p>
        </p:txBody>
      </p:sp>
      <p:sp>
        <p:nvSpPr>
          <p:cNvPr id="97285" name="Rectangle 5"/>
          <p:cNvSpPr>
            <a:spLocks noGrp="1" noChangeArrowheads="1"/>
          </p:cNvSpPr>
          <p:nvPr>
            <p:ph idx="1"/>
          </p:nvPr>
        </p:nvSpPr>
        <p:spPr>
          <a:xfrm>
            <a:off x="899592" y="1070739"/>
            <a:ext cx="7419746" cy="1224136"/>
          </a:xfrm>
        </p:spPr>
        <p:txBody>
          <a:bodyPr>
            <a:normAutofit fontScale="85000" lnSpcReduction="10000"/>
          </a:bodyPr>
          <a:lstStyle/>
          <a:p>
            <a:pPr fontAlgn="base"/>
            <a:r>
              <a:rPr lang="en-US" dirty="0"/>
              <a:t>Now let's take a look at some properties and methods of the Workbooks and Worksheets collection. Properties are something which an collection has (they describe the collection), while methods do something (they perform an action with an collection).</a:t>
            </a:r>
          </a:p>
          <a:p>
            <a:pPr fontAlgn="base"/>
            <a:r>
              <a:rPr lang="en-US" dirty="0"/>
              <a:t>Place a </a:t>
            </a:r>
            <a:r>
              <a:rPr lang="en-US" dirty="0">
                <a:hlinkClick r:id="rId3"/>
              </a:rPr>
              <a:t>command button</a:t>
            </a:r>
            <a:r>
              <a:rPr lang="en-US" dirty="0"/>
              <a:t> on your worksheet and add the code lines:</a:t>
            </a:r>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7</a:t>
            </a:fld>
            <a:endParaRPr lang="en-GB" altLang="en-US"/>
          </a:p>
        </p:txBody>
      </p:sp>
      <p:pic>
        <p:nvPicPr>
          <p:cNvPr id="4" name="Picture 3"/>
          <p:cNvPicPr>
            <a:picLocks noChangeAspect="1"/>
          </p:cNvPicPr>
          <p:nvPr/>
        </p:nvPicPr>
        <p:blipFill>
          <a:blip r:embed="rId4"/>
          <a:stretch>
            <a:fillRect/>
          </a:stretch>
        </p:blipFill>
        <p:spPr>
          <a:xfrm>
            <a:off x="1691681" y="2204864"/>
            <a:ext cx="5400600" cy="3805559"/>
          </a:xfrm>
          <a:prstGeom prst="rect">
            <a:avLst/>
          </a:prstGeom>
        </p:spPr>
      </p:pic>
    </p:spTree>
    <p:extLst>
      <p:ext uri="{BB962C8B-B14F-4D97-AF65-F5344CB8AC3E}">
        <p14:creationId xmlns:p14="http://schemas.microsoft.com/office/powerpoint/2010/main" val="5504827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97285" name="Rectangle 5"/>
          <p:cNvSpPr>
            <a:spLocks noGrp="1" noChangeArrowheads="1"/>
          </p:cNvSpPr>
          <p:nvPr>
            <p:ph idx="1"/>
          </p:nvPr>
        </p:nvSpPr>
        <p:spPr>
          <a:xfrm>
            <a:off x="899592" y="1070739"/>
            <a:ext cx="7419746" cy="1224136"/>
          </a:xfrm>
        </p:spPr>
        <p:txBody>
          <a:bodyPr>
            <a:normAutofit/>
          </a:bodyPr>
          <a:lstStyle/>
          <a:p>
            <a:pPr fontAlgn="base"/>
            <a:r>
              <a:rPr lang="en-US" dirty="0"/>
              <a:t>Below we will look at a program in Excel VBA that loops through all open workbooks and worksheets, and displays all the names.</a:t>
            </a:r>
          </a:p>
          <a:p>
            <a:pPr fontAlgn="base"/>
            <a:r>
              <a:rPr lang="en-US" dirty="0"/>
              <a:t>Situation:</a:t>
            </a:r>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8</a:t>
            </a:fld>
            <a:endParaRPr lang="en-GB" altLang="en-US"/>
          </a:p>
        </p:txBody>
      </p:sp>
      <p:pic>
        <p:nvPicPr>
          <p:cNvPr id="5122" name="Picture 2" descr="Loop through Books and Sheets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284984"/>
            <a:ext cx="5753100"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54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smtClean="0"/>
              <a:t>LOOP through books and sheets</a:t>
            </a:r>
            <a:endParaRPr lang="en-SG" dirty="0"/>
          </a:p>
        </p:txBody>
      </p:sp>
      <p:sp>
        <p:nvSpPr>
          <p:cNvPr id="97285" name="Rectangle 5"/>
          <p:cNvSpPr>
            <a:spLocks noGrp="1" noChangeArrowheads="1"/>
          </p:cNvSpPr>
          <p:nvPr>
            <p:ph idx="1"/>
          </p:nvPr>
        </p:nvSpPr>
        <p:spPr>
          <a:xfrm>
            <a:off x="899592" y="1070739"/>
            <a:ext cx="7419746" cy="1224136"/>
          </a:xfrm>
        </p:spPr>
        <p:txBody>
          <a:bodyPr>
            <a:normAutofit/>
          </a:bodyPr>
          <a:lstStyle/>
          <a:p>
            <a:pPr fontAlgn="base"/>
            <a:r>
              <a:rPr lang="en-US" dirty="0"/>
              <a:t>Below we will look at a program in Excel VBA that loops through all open workbooks and worksheets, and displays all the names.</a:t>
            </a:r>
          </a:p>
          <a:p>
            <a:pPr fontAlgn="base"/>
            <a:r>
              <a:rPr lang="en-US" dirty="0"/>
              <a:t>Situation:</a:t>
            </a:r>
          </a:p>
        </p:txBody>
      </p:sp>
      <p:sp>
        <p:nvSpPr>
          <p:cNvPr id="5" name="Footer Placeholder 4"/>
          <p:cNvSpPr>
            <a:spLocks noGrp="1"/>
          </p:cNvSpPr>
          <p:nvPr>
            <p:ph type="ftr" sz="quarter" idx="11"/>
          </p:nvPr>
        </p:nvSpPr>
        <p:spPr/>
        <p:txBody>
          <a:bodyPr/>
          <a:lstStyle/>
          <a:p>
            <a:r>
              <a:rPr lang="en-GB" altLang="en-US" dirty="0"/>
              <a:t>Intro to </a:t>
            </a:r>
            <a:r>
              <a:rPr lang="en-GB" altLang="en-US" dirty="0" smtClean="0"/>
              <a:t>VBA</a:t>
            </a:r>
            <a:endParaRPr lang="en-GB" altLang="en-US" dirty="0"/>
          </a:p>
        </p:txBody>
      </p:sp>
      <p:sp>
        <p:nvSpPr>
          <p:cNvPr id="6" name="Slide Number Placeholder 5"/>
          <p:cNvSpPr>
            <a:spLocks noGrp="1"/>
          </p:cNvSpPr>
          <p:nvPr>
            <p:ph type="sldNum" sz="quarter" idx="12"/>
          </p:nvPr>
        </p:nvSpPr>
        <p:spPr/>
        <p:txBody>
          <a:bodyPr/>
          <a:lstStyle/>
          <a:p>
            <a:fld id="{77E94BCB-9399-4BEA-BA0E-D088C0F4C83D}" type="slidenum">
              <a:rPr lang="en-GB" altLang="en-US"/>
              <a:pPr/>
              <a:t>9</a:t>
            </a:fld>
            <a:endParaRPr lang="en-GB" altLang="en-US"/>
          </a:p>
        </p:txBody>
      </p:sp>
      <p:pic>
        <p:nvPicPr>
          <p:cNvPr id="5122" name="Picture 2" descr="Loop through Books and Sheets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284984"/>
            <a:ext cx="5753100" cy="1152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1642" y="5805264"/>
            <a:ext cx="7326560" cy="246221"/>
          </a:xfrm>
          <a:prstGeom prst="rect">
            <a:avLst/>
          </a:prstGeom>
        </p:spPr>
        <p:txBody>
          <a:bodyPr wrap="square">
            <a:spAutoFit/>
          </a:bodyPr>
          <a:lstStyle/>
          <a:p>
            <a:r>
              <a:rPr lang="en-SG" sz="1000" dirty="0"/>
              <a:t>https://www.excel-easy.com/vba/examples/loop-through-books-sheets.html</a:t>
            </a:r>
          </a:p>
        </p:txBody>
      </p:sp>
    </p:spTree>
    <p:extLst>
      <p:ext uri="{BB962C8B-B14F-4D97-AF65-F5344CB8AC3E}">
        <p14:creationId xmlns:p14="http://schemas.microsoft.com/office/powerpoint/2010/main" val="872463122"/>
      </p:ext>
    </p:extLst>
  </p:cSld>
  <p:clrMapOvr>
    <a:masterClrMapping/>
  </p:clrMapOvr>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{A43E953E-9254-C04E-894F-7262A321B5B4}tf10001120</Template>
  <TotalTime>3087</TotalTime>
  <Words>256</Words>
  <Application>Microsoft Office PowerPoint</Application>
  <PresentationFormat>On-screen Show (4:3)</PresentationFormat>
  <Paragraphs>69</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PowerPoint Presentation</vt:lpstr>
      <vt:lpstr>Table of Contents</vt:lpstr>
      <vt:lpstr>Object Hierarchy</vt:lpstr>
      <vt:lpstr>Object Hierarchy</vt:lpstr>
      <vt:lpstr>Collections</vt:lpstr>
      <vt:lpstr>Collections</vt:lpstr>
      <vt:lpstr>Properties &amp; Methods</vt:lpstr>
      <vt:lpstr>LOOP through books and sheets</vt:lpstr>
      <vt:lpstr>LOOP through books and sheets</vt:lpstr>
      <vt:lpstr>LOOP through books and sheets</vt:lpstr>
      <vt:lpstr>LOOP through books and sheets</vt:lpstr>
      <vt:lpstr>LOOP through books and sheets</vt:lpstr>
      <vt:lpstr>LOOP through books and sheets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VBA Programming</dc:title>
  <dc:subject/>
  <dc:creator/>
  <cp:keywords/>
  <dc:description/>
  <cp:lastModifiedBy>Sayyid</cp:lastModifiedBy>
  <cp:revision>186</cp:revision>
  <dcterms:created xsi:type="dcterms:W3CDTF">2004-08-19T14:27:14Z</dcterms:created>
  <dcterms:modified xsi:type="dcterms:W3CDTF">2021-02-24T05:27:00Z</dcterms:modified>
  <cp:category/>
</cp:coreProperties>
</file>