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3" r:id="rId1"/>
  </p:sldMasterIdLst>
  <p:notesMasterIdLst>
    <p:notesMasterId r:id="rId19"/>
  </p:notesMasterIdLst>
  <p:handoutMasterIdLst>
    <p:handoutMasterId r:id="rId20"/>
  </p:handoutMasterIdLst>
  <p:sldIdLst>
    <p:sldId id="368" r:id="rId2"/>
    <p:sldId id="417" r:id="rId3"/>
    <p:sldId id="419" r:id="rId4"/>
    <p:sldId id="431" r:id="rId5"/>
    <p:sldId id="432" r:id="rId6"/>
    <p:sldId id="433" r:id="rId7"/>
    <p:sldId id="434" r:id="rId8"/>
    <p:sldId id="435" r:id="rId9"/>
    <p:sldId id="436" r:id="rId10"/>
    <p:sldId id="437" r:id="rId11"/>
    <p:sldId id="438" r:id="rId12"/>
    <p:sldId id="439" r:id="rId13"/>
    <p:sldId id="440" r:id="rId14"/>
    <p:sldId id="441" r:id="rId15"/>
    <p:sldId id="442" r:id="rId16"/>
    <p:sldId id="443" r:id="rId17"/>
    <p:sldId id="444"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1" clrIdx="0">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B2B2B2"/>
    <a:srgbClr val="006600"/>
    <a:srgbClr val="008000"/>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41" autoAdjust="0"/>
    <p:restoredTop sz="86418" autoAdjust="0"/>
  </p:normalViewPr>
  <p:slideViewPr>
    <p:cSldViewPr>
      <p:cViewPr varScale="1">
        <p:scale>
          <a:sx n="112" d="100"/>
          <a:sy n="112" d="100"/>
        </p:scale>
        <p:origin x="2344"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764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7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8739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8739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18739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506D0C5-7551-460A-B8E0-59712A582532}" type="slidenum">
              <a:rPr lang="en-US"/>
              <a:pPr/>
              <a:t>‹#›</a:t>
            </a:fld>
            <a:endParaRPr lang="en-US"/>
          </a:p>
        </p:txBody>
      </p:sp>
    </p:spTree>
    <p:extLst>
      <p:ext uri="{BB962C8B-B14F-4D97-AF65-F5344CB8AC3E}">
        <p14:creationId xmlns:p14="http://schemas.microsoft.com/office/powerpoint/2010/main" val="30846995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3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9830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983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9830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831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9831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4BDB906E-FA35-4E6A-A83B-551075A73C9B}" type="slidenum">
              <a:rPr lang="en-US"/>
              <a:pPr/>
              <a:t>‹#›</a:t>
            </a:fld>
            <a:endParaRPr lang="en-US"/>
          </a:p>
        </p:txBody>
      </p:sp>
    </p:spTree>
    <p:extLst>
      <p:ext uri="{BB962C8B-B14F-4D97-AF65-F5344CB8AC3E}">
        <p14:creationId xmlns:p14="http://schemas.microsoft.com/office/powerpoint/2010/main" val="101647381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https://www.excel-easy.com/vba/create-a-macro.html</a:t>
            </a:r>
          </a:p>
        </p:txBody>
      </p:sp>
      <p:sp>
        <p:nvSpPr>
          <p:cNvPr id="4" name="Slide Number Placeholder 3"/>
          <p:cNvSpPr>
            <a:spLocks noGrp="1"/>
          </p:cNvSpPr>
          <p:nvPr>
            <p:ph type="sldNum" sz="quarter" idx="10"/>
          </p:nvPr>
        </p:nvSpPr>
        <p:spPr/>
        <p:txBody>
          <a:bodyPr/>
          <a:lstStyle/>
          <a:p>
            <a:fld id="{4BDB906E-FA35-4E6A-A83B-551075A73C9B}" type="slidenum">
              <a:rPr lang="en-US" smtClean="0"/>
              <a:pPr/>
              <a:t>1</a:t>
            </a:fld>
            <a:endParaRPr lang="en-US"/>
          </a:p>
        </p:txBody>
      </p:sp>
    </p:spTree>
    <p:extLst>
      <p:ext uri="{BB962C8B-B14F-4D97-AF65-F5344CB8AC3E}">
        <p14:creationId xmlns:p14="http://schemas.microsoft.com/office/powerpoint/2010/main" val="3886750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D2C43F-3925-4EC2-9C19-905BA68D4A51}" type="slidenum">
              <a:rPr lang="en-US"/>
              <a:pPr/>
              <a:t>11</a:t>
            </a:fld>
            <a:endParaRPr lang="en-US"/>
          </a:p>
        </p:txBody>
      </p:sp>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a:xfrm>
            <a:off x="914400" y="4343400"/>
            <a:ext cx="5029200" cy="4114800"/>
          </a:xfrm>
        </p:spPr>
        <p:txBody>
          <a:bodyPr/>
          <a:lstStyle/>
          <a:p>
            <a:endParaRPr lang="en-GB"/>
          </a:p>
        </p:txBody>
      </p:sp>
    </p:spTree>
    <p:extLst>
      <p:ext uri="{BB962C8B-B14F-4D97-AF65-F5344CB8AC3E}">
        <p14:creationId xmlns:p14="http://schemas.microsoft.com/office/powerpoint/2010/main" val="17402658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D2C43F-3925-4EC2-9C19-905BA68D4A51}" type="slidenum">
              <a:rPr lang="en-US"/>
              <a:pPr/>
              <a:t>12</a:t>
            </a:fld>
            <a:endParaRPr lang="en-US"/>
          </a:p>
        </p:txBody>
      </p:sp>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a:xfrm>
            <a:off x="914400" y="4343400"/>
            <a:ext cx="5029200" cy="4114800"/>
          </a:xfrm>
        </p:spPr>
        <p:txBody>
          <a:bodyPr/>
          <a:lstStyle/>
          <a:p>
            <a:endParaRPr lang="en-GB"/>
          </a:p>
        </p:txBody>
      </p:sp>
    </p:spTree>
    <p:extLst>
      <p:ext uri="{BB962C8B-B14F-4D97-AF65-F5344CB8AC3E}">
        <p14:creationId xmlns:p14="http://schemas.microsoft.com/office/powerpoint/2010/main" val="17275513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D2C43F-3925-4EC2-9C19-905BA68D4A51}" type="slidenum">
              <a:rPr lang="en-US"/>
              <a:pPr/>
              <a:t>13</a:t>
            </a:fld>
            <a:endParaRPr lang="en-US"/>
          </a:p>
        </p:txBody>
      </p:sp>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a:xfrm>
            <a:off x="914400" y="4343400"/>
            <a:ext cx="5029200" cy="4114800"/>
          </a:xfrm>
        </p:spPr>
        <p:txBody>
          <a:bodyPr/>
          <a:lstStyle/>
          <a:p>
            <a:endParaRPr lang="en-GB"/>
          </a:p>
        </p:txBody>
      </p:sp>
    </p:spTree>
    <p:extLst>
      <p:ext uri="{BB962C8B-B14F-4D97-AF65-F5344CB8AC3E}">
        <p14:creationId xmlns:p14="http://schemas.microsoft.com/office/powerpoint/2010/main" val="31585799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D2C43F-3925-4EC2-9C19-905BA68D4A51}" type="slidenum">
              <a:rPr lang="en-US"/>
              <a:pPr/>
              <a:t>14</a:t>
            </a:fld>
            <a:endParaRPr lang="en-US"/>
          </a:p>
        </p:txBody>
      </p:sp>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a:xfrm>
            <a:off x="914400" y="4343400"/>
            <a:ext cx="5029200" cy="4114800"/>
          </a:xfrm>
        </p:spPr>
        <p:txBody>
          <a:bodyPr/>
          <a:lstStyle/>
          <a:p>
            <a:endParaRPr lang="en-GB"/>
          </a:p>
        </p:txBody>
      </p:sp>
    </p:spTree>
    <p:extLst>
      <p:ext uri="{BB962C8B-B14F-4D97-AF65-F5344CB8AC3E}">
        <p14:creationId xmlns:p14="http://schemas.microsoft.com/office/powerpoint/2010/main" val="36366584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D2C43F-3925-4EC2-9C19-905BA68D4A51}" type="slidenum">
              <a:rPr lang="en-US"/>
              <a:pPr/>
              <a:t>15</a:t>
            </a:fld>
            <a:endParaRPr lang="en-US"/>
          </a:p>
        </p:txBody>
      </p:sp>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a:xfrm>
            <a:off x="914400" y="4343400"/>
            <a:ext cx="5029200" cy="4114800"/>
          </a:xfrm>
        </p:spPr>
        <p:txBody>
          <a:bodyPr/>
          <a:lstStyle/>
          <a:p>
            <a:endParaRPr lang="en-GB"/>
          </a:p>
        </p:txBody>
      </p:sp>
    </p:spTree>
    <p:extLst>
      <p:ext uri="{BB962C8B-B14F-4D97-AF65-F5344CB8AC3E}">
        <p14:creationId xmlns:p14="http://schemas.microsoft.com/office/powerpoint/2010/main" val="12900217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D2C43F-3925-4EC2-9C19-905BA68D4A51}" type="slidenum">
              <a:rPr lang="en-US"/>
              <a:pPr/>
              <a:t>16</a:t>
            </a:fld>
            <a:endParaRPr lang="en-US"/>
          </a:p>
        </p:txBody>
      </p:sp>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a:xfrm>
            <a:off x="914400" y="4343400"/>
            <a:ext cx="5029200" cy="4114800"/>
          </a:xfrm>
        </p:spPr>
        <p:txBody>
          <a:bodyPr/>
          <a:lstStyle/>
          <a:p>
            <a:endParaRPr lang="en-GB"/>
          </a:p>
        </p:txBody>
      </p:sp>
    </p:spTree>
    <p:extLst>
      <p:ext uri="{BB962C8B-B14F-4D97-AF65-F5344CB8AC3E}">
        <p14:creationId xmlns:p14="http://schemas.microsoft.com/office/powerpoint/2010/main" val="38106541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D2C43F-3925-4EC2-9C19-905BA68D4A51}" type="slidenum">
              <a:rPr lang="en-US"/>
              <a:pPr/>
              <a:t>17</a:t>
            </a:fld>
            <a:endParaRPr lang="en-US"/>
          </a:p>
        </p:txBody>
      </p:sp>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a:xfrm>
            <a:off x="914400" y="4343400"/>
            <a:ext cx="5029200" cy="4114800"/>
          </a:xfrm>
        </p:spPr>
        <p:txBody>
          <a:bodyPr/>
          <a:lstStyle/>
          <a:p>
            <a:endParaRPr lang="en-GB"/>
          </a:p>
        </p:txBody>
      </p:sp>
    </p:spTree>
    <p:extLst>
      <p:ext uri="{BB962C8B-B14F-4D97-AF65-F5344CB8AC3E}">
        <p14:creationId xmlns:p14="http://schemas.microsoft.com/office/powerpoint/2010/main" val="2216405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D2C43F-3925-4EC2-9C19-905BA68D4A51}" type="slidenum">
              <a:rPr lang="en-US"/>
              <a:pPr/>
              <a:t>3</a:t>
            </a:fld>
            <a:endParaRPr lang="en-US"/>
          </a:p>
        </p:txBody>
      </p:sp>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a:xfrm>
            <a:off x="914400" y="4343400"/>
            <a:ext cx="5029200" cy="4114800"/>
          </a:xfrm>
        </p:spPr>
        <p:txBody>
          <a:bodyPr/>
          <a:lstStyle/>
          <a:p>
            <a:endParaRPr lang="en-GB"/>
          </a:p>
        </p:txBody>
      </p:sp>
    </p:spTree>
    <p:extLst>
      <p:ext uri="{BB962C8B-B14F-4D97-AF65-F5344CB8AC3E}">
        <p14:creationId xmlns:p14="http://schemas.microsoft.com/office/powerpoint/2010/main" val="24322657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D2C43F-3925-4EC2-9C19-905BA68D4A51}" type="slidenum">
              <a:rPr lang="en-US"/>
              <a:pPr/>
              <a:t>4</a:t>
            </a:fld>
            <a:endParaRPr lang="en-US"/>
          </a:p>
        </p:txBody>
      </p:sp>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a:xfrm>
            <a:off x="914400" y="4343400"/>
            <a:ext cx="5029200" cy="4114800"/>
          </a:xfrm>
        </p:spPr>
        <p:txBody>
          <a:bodyPr/>
          <a:lstStyle/>
          <a:p>
            <a:endParaRPr lang="en-GB"/>
          </a:p>
        </p:txBody>
      </p:sp>
    </p:spTree>
    <p:extLst>
      <p:ext uri="{BB962C8B-B14F-4D97-AF65-F5344CB8AC3E}">
        <p14:creationId xmlns:p14="http://schemas.microsoft.com/office/powerpoint/2010/main" val="31115508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D2C43F-3925-4EC2-9C19-905BA68D4A51}" type="slidenum">
              <a:rPr lang="en-US"/>
              <a:pPr/>
              <a:t>5</a:t>
            </a:fld>
            <a:endParaRPr lang="en-US"/>
          </a:p>
        </p:txBody>
      </p:sp>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a:xfrm>
            <a:off x="914400" y="4343400"/>
            <a:ext cx="5029200" cy="4114800"/>
          </a:xfrm>
        </p:spPr>
        <p:txBody>
          <a:bodyPr/>
          <a:lstStyle/>
          <a:p>
            <a:endParaRPr lang="en-GB"/>
          </a:p>
        </p:txBody>
      </p:sp>
    </p:spTree>
    <p:extLst>
      <p:ext uri="{BB962C8B-B14F-4D97-AF65-F5344CB8AC3E}">
        <p14:creationId xmlns:p14="http://schemas.microsoft.com/office/powerpoint/2010/main" val="38951771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D2C43F-3925-4EC2-9C19-905BA68D4A51}" type="slidenum">
              <a:rPr lang="en-US"/>
              <a:pPr/>
              <a:t>6</a:t>
            </a:fld>
            <a:endParaRPr lang="en-US"/>
          </a:p>
        </p:txBody>
      </p:sp>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a:xfrm>
            <a:off x="914400" y="4343400"/>
            <a:ext cx="5029200" cy="4114800"/>
          </a:xfrm>
        </p:spPr>
        <p:txBody>
          <a:bodyPr/>
          <a:lstStyle/>
          <a:p>
            <a:endParaRPr lang="en-GB"/>
          </a:p>
        </p:txBody>
      </p:sp>
    </p:spTree>
    <p:extLst>
      <p:ext uri="{BB962C8B-B14F-4D97-AF65-F5344CB8AC3E}">
        <p14:creationId xmlns:p14="http://schemas.microsoft.com/office/powerpoint/2010/main" val="30281572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D2C43F-3925-4EC2-9C19-905BA68D4A51}" type="slidenum">
              <a:rPr lang="en-US"/>
              <a:pPr/>
              <a:t>7</a:t>
            </a:fld>
            <a:endParaRPr lang="en-US"/>
          </a:p>
        </p:txBody>
      </p:sp>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a:xfrm>
            <a:off x="914400" y="4343400"/>
            <a:ext cx="5029200" cy="4114800"/>
          </a:xfrm>
        </p:spPr>
        <p:txBody>
          <a:bodyPr/>
          <a:lstStyle/>
          <a:p>
            <a:endParaRPr lang="en-GB"/>
          </a:p>
        </p:txBody>
      </p:sp>
    </p:spTree>
    <p:extLst>
      <p:ext uri="{BB962C8B-B14F-4D97-AF65-F5344CB8AC3E}">
        <p14:creationId xmlns:p14="http://schemas.microsoft.com/office/powerpoint/2010/main" val="26234098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D2C43F-3925-4EC2-9C19-905BA68D4A51}" type="slidenum">
              <a:rPr lang="en-US"/>
              <a:pPr/>
              <a:t>8</a:t>
            </a:fld>
            <a:endParaRPr lang="en-US"/>
          </a:p>
        </p:txBody>
      </p:sp>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a:xfrm>
            <a:off x="914400" y="4343400"/>
            <a:ext cx="5029200" cy="4114800"/>
          </a:xfrm>
        </p:spPr>
        <p:txBody>
          <a:bodyPr/>
          <a:lstStyle/>
          <a:p>
            <a:endParaRPr lang="en-GB"/>
          </a:p>
        </p:txBody>
      </p:sp>
    </p:spTree>
    <p:extLst>
      <p:ext uri="{BB962C8B-B14F-4D97-AF65-F5344CB8AC3E}">
        <p14:creationId xmlns:p14="http://schemas.microsoft.com/office/powerpoint/2010/main" val="32320963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D2C43F-3925-4EC2-9C19-905BA68D4A51}" type="slidenum">
              <a:rPr lang="en-US"/>
              <a:pPr/>
              <a:t>9</a:t>
            </a:fld>
            <a:endParaRPr lang="en-US"/>
          </a:p>
        </p:txBody>
      </p:sp>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a:xfrm>
            <a:off x="914400" y="4343400"/>
            <a:ext cx="5029200" cy="4114800"/>
          </a:xfrm>
        </p:spPr>
        <p:txBody>
          <a:bodyPr/>
          <a:lstStyle/>
          <a:p>
            <a:endParaRPr lang="en-GB"/>
          </a:p>
        </p:txBody>
      </p:sp>
    </p:spTree>
    <p:extLst>
      <p:ext uri="{BB962C8B-B14F-4D97-AF65-F5344CB8AC3E}">
        <p14:creationId xmlns:p14="http://schemas.microsoft.com/office/powerpoint/2010/main" val="32973343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D2C43F-3925-4EC2-9C19-905BA68D4A51}" type="slidenum">
              <a:rPr lang="en-US"/>
              <a:pPr/>
              <a:t>10</a:t>
            </a:fld>
            <a:endParaRPr lang="en-US"/>
          </a:p>
        </p:txBody>
      </p:sp>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a:xfrm>
            <a:off x="914400" y="4343400"/>
            <a:ext cx="5029200" cy="4114800"/>
          </a:xfrm>
        </p:spPr>
        <p:txBody>
          <a:bodyPr/>
          <a:lstStyle/>
          <a:p>
            <a:endParaRPr lang="en-GB"/>
          </a:p>
        </p:txBody>
      </p:sp>
    </p:spTree>
    <p:extLst>
      <p:ext uri="{BB962C8B-B14F-4D97-AF65-F5344CB8AC3E}">
        <p14:creationId xmlns:p14="http://schemas.microsoft.com/office/powerpoint/2010/main" val="2990112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102240" y="2386744"/>
            <a:ext cx="6939520" cy="1645920"/>
          </a:xfrm>
          <a:solidFill>
            <a:srgbClr val="FFFFFF"/>
          </a:solidFill>
          <a:ln w="38100">
            <a:solidFill>
              <a:srgbClr val="404040"/>
            </a:solidFill>
          </a:ln>
        </p:spPr>
        <p:txBody>
          <a:bodyPr lIns="274320" rIns="274320" anchor="ctr" anchorCtr="1">
            <a:normAutofit/>
          </a:bodyPr>
          <a:lstStyle>
            <a:lvl1pPr algn="ctr">
              <a:defRPr sz="350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021396" y="4352544"/>
            <a:ext cx="5101209" cy="1239894"/>
          </a:xfrm>
          <a:noFill/>
        </p:spPr>
        <p:txBody>
          <a:bodyPr>
            <a:normAutofit/>
          </a:bodyPr>
          <a:lstStyle>
            <a:lvl1pPr marL="0" indent="0" algn="ctr">
              <a:buNone/>
              <a:defRPr sz="1900">
                <a:solidFill>
                  <a:schemeClr val="tx1">
                    <a:lumMod val="75000"/>
                    <a:lumOff val="25000"/>
                  </a:schemeClr>
                </a:solidFill>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r>
              <a:rPr lang="en-US"/>
              <a:t>  s</a:t>
            </a:r>
            <a:endParaRPr lang="en-GB" altLang="en-US" dirty="0"/>
          </a:p>
        </p:txBody>
      </p:sp>
      <p:sp>
        <p:nvSpPr>
          <p:cNvPr id="8" name="Footer Placeholder 7"/>
          <p:cNvSpPr>
            <a:spLocks noGrp="1"/>
          </p:cNvSpPr>
          <p:nvPr>
            <p:ph type="ftr" sz="quarter" idx="11"/>
          </p:nvPr>
        </p:nvSpPr>
        <p:spPr/>
        <p:txBody>
          <a:bodyPr/>
          <a:lstStyle/>
          <a:p>
            <a:r>
              <a:rPr lang="en-GB" altLang="en-US"/>
              <a:t>Intro to VBA</a:t>
            </a:r>
          </a:p>
        </p:txBody>
      </p:sp>
      <p:sp>
        <p:nvSpPr>
          <p:cNvPr id="9" name="Slide Number Placeholder 8"/>
          <p:cNvSpPr>
            <a:spLocks noGrp="1"/>
          </p:cNvSpPr>
          <p:nvPr>
            <p:ph type="sldNum" sz="quarter" idx="12"/>
          </p:nvPr>
        </p:nvSpPr>
        <p:spPr/>
        <p:txBody>
          <a:bodyPr/>
          <a:lstStyle/>
          <a:p>
            <a:fld id="{2656AA39-42D1-4D7C-8202-2086B4433ECE}" type="slidenum">
              <a:rPr lang="en-GB" altLang="en-US" smtClean="0"/>
              <a:pPr/>
              <a:t>‹#›</a:t>
            </a:fld>
            <a:endParaRPr lang="en-GB" altLang="en-US"/>
          </a:p>
        </p:txBody>
      </p:sp>
    </p:spTree>
    <p:extLst>
      <p:ext uri="{BB962C8B-B14F-4D97-AF65-F5344CB8AC3E}">
        <p14:creationId xmlns:p14="http://schemas.microsoft.com/office/powerpoint/2010/main" val="160570867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r>
              <a:rPr lang="en-US"/>
              <a:t>  s</a:t>
            </a:r>
            <a:endParaRPr lang="en-GB" altLang="en-US" dirty="0"/>
          </a:p>
        </p:txBody>
      </p:sp>
      <p:sp>
        <p:nvSpPr>
          <p:cNvPr id="5" name="Footer Placeholder 4"/>
          <p:cNvSpPr>
            <a:spLocks noGrp="1"/>
          </p:cNvSpPr>
          <p:nvPr>
            <p:ph type="ftr" sz="quarter" idx="11"/>
          </p:nvPr>
        </p:nvSpPr>
        <p:spPr/>
        <p:txBody>
          <a:bodyPr/>
          <a:lstStyle/>
          <a:p>
            <a:r>
              <a:rPr lang="en-GB" altLang="en-US"/>
              <a:t>Intro to VBA</a:t>
            </a:r>
          </a:p>
        </p:txBody>
      </p:sp>
      <p:sp>
        <p:nvSpPr>
          <p:cNvPr id="6" name="Slide Number Placeholder 5"/>
          <p:cNvSpPr>
            <a:spLocks noGrp="1"/>
          </p:cNvSpPr>
          <p:nvPr>
            <p:ph type="sldNum" sz="quarter" idx="12"/>
          </p:nvPr>
        </p:nvSpPr>
        <p:spPr/>
        <p:txBody>
          <a:bodyPr/>
          <a:lstStyle/>
          <a:p>
            <a:fld id="{33A7DD04-D44F-41D5-9280-FACD5DC502EB}" type="slidenum">
              <a:rPr lang="en-GB" altLang="en-US" smtClean="0"/>
              <a:pPr/>
              <a:t>‹#›</a:t>
            </a:fld>
            <a:endParaRPr lang="en-GB" altLang="en-US"/>
          </a:p>
        </p:txBody>
      </p:sp>
    </p:spTree>
    <p:extLst>
      <p:ext uri="{BB962C8B-B14F-4D97-AF65-F5344CB8AC3E}">
        <p14:creationId xmlns:p14="http://schemas.microsoft.com/office/powerpoint/2010/main" val="3228879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9834" y="937260"/>
            <a:ext cx="1053966" cy="498348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606046" y="937260"/>
            <a:ext cx="4716174"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r>
              <a:rPr lang="en-US"/>
              <a:t>  s</a:t>
            </a:r>
            <a:endParaRPr lang="en-GB" altLang="en-US" dirty="0"/>
          </a:p>
        </p:txBody>
      </p:sp>
      <p:sp>
        <p:nvSpPr>
          <p:cNvPr id="5" name="Footer Placeholder 4"/>
          <p:cNvSpPr>
            <a:spLocks noGrp="1"/>
          </p:cNvSpPr>
          <p:nvPr>
            <p:ph type="ftr" sz="quarter" idx="11"/>
          </p:nvPr>
        </p:nvSpPr>
        <p:spPr/>
        <p:txBody>
          <a:bodyPr/>
          <a:lstStyle/>
          <a:p>
            <a:r>
              <a:rPr lang="en-GB" altLang="en-US"/>
              <a:t>Intro to VBA</a:t>
            </a:r>
          </a:p>
        </p:txBody>
      </p:sp>
      <p:sp>
        <p:nvSpPr>
          <p:cNvPr id="6" name="Slide Number Placeholder 5"/>
          <p:cNvSpPr>
            <a:spLocks noGrp="1"/>
          </p:cNvSpPr>
          <p:nvPr>
            <p:ph type="sldNum" sz="quarter" idx="12"/>
          </p:nvPr>
        </p:nvSpPr>
        <p:spPr/>
        <p:txBody>
          <a:bodyPr/>
          <a:lstStyle/>
          <a:p>
            <a:fld id="{44CA712F-BBFA-46BC-883C-788005A86BE6}" type="slidenum">
              <a:rPr lang="en-GB" altLang="en-US" smtClean="0"/>
              <a:pPr/>
              <a:t>‹#›</a:t>
            </a:fld>
            <a:endParaRPr lang="en-GB" altLang="en-US"/>
          </a:p>
        </p:txBody>
      </p:sp>
    </p:spTree>
    <p:extLst>
      <p:ext uri="{BB962C8B-B14F-4D97-AF65-F5344CB8AC3E}">
        <p14:creationId xmlns:p14="http://schemas.microsoft.com/office/powerpoint/2010/main" val="1776164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r>
              <a:rPr lang="en-US"/>
              <a:t>  s</a:t>
            </a:r>
            <a:endParaRPr lang="en-GB" altLang="en-US" dirty="0"/>
          </a:p>
        </p:txBody>
      </p:sp>
      <p:sp>
        <p:nvSpPr>
          <p:cNvPr id="8" name="Footer Placeholder 7"/>
          <p:cNvSpPr>
            <a:spLocks noGrp="1"/>
          </p:cNvSpPr>
          <p:nvPr>
            <p:ph type="ftr" sz="quarter" idx="11"/>
          </p:nvPr>
        </p:nvSpPr>
        <p:spPr/>
        <p:txBody>
          <a:bodyPr/>
          <a:lstStyle/>
          <a:p>
            <a:r>
              <a:rPr lang="en-GB" altLang="en-US"/>
              <a:t>Intro to VBA</a:t>
            </a:r>
          </a:p>
        </p:txBody>
      </p:sp>
      <p:sp>
        <p:nvSpPr>
          <p:cNvPr id="9" name="Slide Number Placeholder 8"/>
          <p:cNvSpPr>
            <a:spLocks noGrp="1"/>
          </p:cNvSpPr>
          <p:nvPr>
            <p:ph type="sldNum" sz="quarter" idx="12"/>
          </p:nvPr>
        </p:nvSpPr>
        <p:spPr/>
        <p:txBody>
          <a:bodyPr/>
          <a:lstStyle/>
          <a:p>
            <a:fld id="{53DA74AB-8B6A-44DB-AC14-972AB7744807}" type="slidenum">
              <a:rPr lang="en-GB" altLang="en-US" smtClean="0"/>
              <a:pPr/>
              <a:t>‹#›</a:t>
            </a:fld>
            <a:endParaRPr lang="en-GB" altLang="en-US"/>
          </a:p>
        </p:txBody>
      </p:sp>
    </p:spTree>
    <p:extLst>
      <p:ext uri="{BB962C8B-B14F-4D97-AF65-F5344CB8AC3E}">
        <p14:creationId xmlns:p14="http://schemas.microsoft.com/office/powerpoint/2010/main" val="120640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106424" y="2386744"/>
            <a:ext cx="6940296" cy="1645920"/>
          </a:xfrm>
          <a:solidFill>
            <a:srgbClr val="FFFFFF"/>
          </a:solidFill>
          <a:ln w="38100">
            <a:solidFill>
              <a:srgbClr val="404040"/>
            </a:solidFill>
          </a:ln>
        </p:spPr>
        <p:txBody>
          <a:bodyPr lIns="274320" rIns="274320" anchor="ctr" anchorCtr="1">
            <a:normAutofit/>
          </a:bodyPr>
          <a:lstStyle>
            <a:lvl1pPr>
              <a:defRPr sz="350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021396" y="4352465"/>
            <a:ext cx="5101209" cy="1265082"/>
          </a:xfrm>
        </p:spPr>
        <p:txBody>
          <a:bodyPr anchor="t" anchorCtr="1">
            <a:normAutofit/>
          </a:bodyPr>
          <a:lstStyle>
            <a:lvl1pPr marL="0" indent="0">
              <a:buNone/>
              <a:defRPr sz="1900">
                <a:solidFill>
                  <a:schemeClr val="tx1"/>
                </a:solidFill>
              </a:defRPr>
            </a:lvl1pPr>
            <a:lvl2pPr marL="457200" indent="0">
              <a:buNone/>
              <a:defRPr sz="19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r>
              <a:rPr lang="en-US"/>
              <a:t>  s</a:t>
            </a:r>
            <a:endParaRPr lang="en-GB" altLang="en-US" dirty="0"/>
          </a:p>
        </p:txBody>
      </p:sp>
      <p:sp>
        <p:nvSpPr>
          <p:cNvPr id="8" name="Footer Placeholder 7"/>
          <p:cNvSpPr>
            <a:spLocks noGrp="1"/>
          </p:cNvSpPr>
          <p:nvPr>
            <p:ph type="ftr" sz="quarter" idx="11"/>
          </p:nvPr>
        </p:nvSpPr>
        <p:spPr/>
        <p:txBody>
          <a:bodyPr/>
          <a:lstStyle/>
          <a:p>
            <a:r>
              <a:rPr lang="en-GB" altLang="en-US"/>
              <a:t>Intro to VBA</a:t>
            </a:r>
          </a:p>
        </p:txBody>
      </p:sp>
      <p:sp>
        <p:nvSpPr>
          <p:cNvPr id="9" name="Slide Number Placeholder 8"/>
          <p:cNvSpPr>
            <a:spLocks noGrp="1"/>
          </p:cNvSpPr>
          <p:nvPr>
            <p:ph type="sldNum" sz="quarter" idx="12"/>
          </p:nvPr>
        </p:nvSpPr>
        <p:spPr/>
        <p:txBody>
          <a:bodyPr/>
          <a:lstStyle/>
          <a:p>
            <a:fld id="{93BDCF22-7C72-4001-A7C9-7BD4968333DB}" type="slidenum">
              <a:rPr lang="en-GB" altLang="en-US" smtClean="0"/>
              <a:pPr/>
              <a:t>‹#›</a:t>
            </a:fld>
            <a:endParaRPr lang="en-GB" altLang="en-US"/>
          </a:p>
        </p:txBody>
      </p:sp>
    </p:spTree>
    <p:extLst>
      <p:ext uri="{BB962C8B-B14F-4D97-AF65-F5344CB8AC3E}">
        <p14:creationId xmlns:p14="http://schemas.microsoft.com/office/powerpoint/2010/main" val="205005375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02239" y="2638044"/>
            <a:ext cx="3288023"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4753737" y="2638044"/>
            <a:ext cx="3290516"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r>
              <a:rPr lang="en-US"/>
              <a:t>  s</a:t>
            </a:r>
            <a:endParaRPr lang="en-GB" altLang="en-US" dirty="0"/>
          </a:p>
        </p:txBody>
      </p:sp>
      <p:sp>
        <p:nvSpPr>
          <p:cNvPr id="9" name="Footer Placeholder 8"/>
          <p:cNvSpPr>
            <a:spLocks noGrp="1"/>
          </p:cNvSpPr>
          <p:nvPr>
            <p:ph type="ftr" sz="quarter" idx="11"/>
          </p:nvPr>
        </p:nvSpPr>
        <p:spPr/>
        <p:txBody>
          <a:bodyPr/>
          <a:lstStyle/>
          <a:p>
            <a:r>
              <a:rPr lang="en-GB" altLang="en-US"/>
              <a:t>Intro to VBA</a:t>
            </a:r>
          </a:p>
        </p:txBody>
      </p:sp>
      <p:sp>
        <p:nvSpPr>
          <p:cNvPr id="10" name="Slide Number Placeholder 9"/>
          <p:cNvSpPr>
            <a:spLocks noGrp="1"/>
          </p:cNvSpPr>
          <p:nvPr>
            <p:ph type="sldNum" sz="quarter" idx="12"/>
          </p:nvPr>
        </p:nvSpPr>
        <p:spPr/>
        <p:txBody>
          <a:bodyPr/>
          <a:lstStyle/>
          <a:p>
            <a:fld id="{E76A12F2-60E7-4BCA-B1FF-4B4A5A238393}" type="slidenum">
              <a:rPr lang="en-GB" altLang="en-US" smtClean="0"/>
              <a:pPr/>
              <a:t>‹#›</a:t>
            </a:fld>
            <a:endParaRPr lang="en-GB" altLang="en-US"/>
          </a:p>
        </p:txBody>
      </p:sp>
    </p:spTree>
    <p:extLst>
      <p:ext uri="{BB962C8B-B14F-4D97-AF65-F5344CB8AC3E}">
        <p14:creationId xmlns:p14="http://schemas.microsoft.com/office/powerpoint/2010/main" val="3367795713"/>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02239" y="2313434"/>
            <a:ext cx="3288024"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02239" y="3143250"/>
            <a:ext cx="3288024"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4753737" y="3143250"/>
            <a:ext cx="3290516"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4753737" y="2313434"/>
            <a:ext cx="3290516"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7" name="Date Placeholder 6"/>
          <p:cNvSpPr>
            <a:spLocks noGrp="1"/>
          </p:cNvSpPr>
          <p:nvPr>
            <p:ph type="dt" sz="half" idx="10"/>
          </p:nvPr>
        </p:nvSpPr>
        <p:spPr/>
        <p:txBody>
          <a:bodyPr/>
          <a:lstStyle/>
          <a:p>
            <a:r>
              <a:rPr lang="en-US"/>
              <a:t>  s</a:t>
            </a:r>
            <a:endParaRPr lang="en-GB" altLang="en-US" dirty="0"/>
          </a:p>
        </p:txBody>
      </p:sp>
      <p:sp>
        <p:nvSpPr>
          <p:cNvPr id="8" name="Footer Placeholder 7"/>
          <p:cNvSpPr>
            <a:spLocks noGrp="1"/>
          </p:cNvSpPr>
          <p:nvPr>
            <p:ph type="ftr" sz="quarter" idx="11"/>
          </p:nvPr>
        </p:nvSpPr>
        <p:spPr/>
        <p:txBody>
          <a:bodyPr/>
          <a:lstStyle/>
          <a:p>
            <a:r>
              <a:rPr lang="en-GB" altLang="en-US"/>
              <a:t>Intro to VBA</a:t>
            </a:r>
          </a:p>
        </p:txBody>
      </p:sp>
      <p:sp>
        <p:nvSpPr>
          <p:cNvPr id="9" name="Slide Number Placeholder 8"/>
          <p:cNvSpPr>
            <a:spLocks noGrp="1"/>
          </p:cNvSpPr>
          <p:nvPr>
            <p:ph type="sldNum" sz="quarter" idx="12"/>
          </p:nvPr>
        </p:nvSpPr>
        <p:spPr/>
        <p:txBody>
          <a:bodyPr/>
          <a:lstStyle/>
          <a:p>
            <a:fld id="{E76A12F2-60E7-4BCA-B1FF-4B4A5A238393}" type="slidenum">
              <a:rPr lang="en-GB" altLang="en-US" smtClean="0"/>
              <a:pPr/>
              <a:t>‹#›</a:t>
            </a:fld>
            <a:endParaRPr lang="en-GB" altLang="en-US"/>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3835541054"/>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r>
              <a:rPr lang="en-US"/>
              <a:t>  s</a:t>
            </a:r>
            <a:endParaRPr lang="en-GB" altLang="en-US" dirty="0"/>
          </a:p>
        </p:txBody>
      </p:sp>
      <p:sp>
        <p:nvSpPr>
          <p:cNvPr id="4" name="Footer Placeholder 3"/>
          <p:cNvSpPr>
            <a:spLocks noGrp="1"/>
          </p:cNvSpPr>
          <p:nvPr>
            <p:ph type="ftr" sz="quarter" idx="11"/>
          </p:nvPr>
        </p:nvSpPr>
        <p:spPr/>
        <p:txBody>
          <a:bodyPr/>
          <a:lstStyle/>
          <a:p>
            <a:r>
              <a:rPr lang="en-GB" altLang="en-US"/>
              <a:t>Intro to VBA</a:t>
            </a:r>
          </a:p>
        </p:txBody>
      </p:sp>
      <p:sp>
        <p:nvSpPr>
          <p:cNvPr id="5" name="Slide Number Placeholder 4"/>
          <p:cNvSpPr>
            <a:spLocks noGrp="1"/>
          </p:cNvSpPr>
          <p:nvPr>
            <p:ph type="sldNum" sz="quarter" idx="12"/>
          </p:nvPr>
        </p:nvSpPr>
        <p:spPr/>
        <p:txBody>
          <a:bodyPr/>
          <a:lstStyle/>
          <a:p>
            <a:fld id="{A1981938-B8C3-4B3C-9576-C69CF2A37F3B}" type="slidenum">
              <a:rPr lang="en-GB" altLang="en-US" smtClean="0"/>
              <a:pPr/>
              <a:t>‹#›</a:t>
            </a:fld>
            <a:endParaRPr lang="en-GB" altLang="en-US"/>
          </a:p>
        </p:txBody>
      </p:sp>
    </p:spTree>
    <p:extLst>
      <p:ext uri="{BB962C8B-B14F-4D97-AF65-F5344CB8AC3E}">
        <p14:creationId xmlns:p14="http://schemas.microsoft.com/office/powerpoint/2010/main" val="392774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  s</a:t>
            </a:r>
            <a:endParaRPr lang="en-GB" altLang="en-US" dirty="0"/>
          </a:p>
        </p:txBody>
      </p:sp>
      <p:sp>
        <p:nvSpPr>
          <p:cNvPr id="3" name="Footer Placeholder 2"/>
          <p:cNvSpPr>
            <a:spLocks noGrp="1"/>
          </p:cNvSpPr>
          <p:nvPr>
            <p:ph type="ftr" sz="quarter" idx="11"/>
          </p:nvPr>
        </p:nvSpPr>
        <p:spPr/>
        <p:txBody>
          <a:bodyPr/>
          <a:lstStyle/>
          <a:p>
            <a:r>
              <a:rPr lang="en-GB" altLang="en-US"/>
              <a:t>Intro to VBA</a:t>
            </a:r>
          </a:p>
        </p:txBody>
      </p:sp>
      <p:sp>
        <p:nvSpPr>
          <p:cNvPr id="4" name="Slide Number Placeholder 3"/>
          <p:cNvSpPr>
            <a:spLocks noGrp="1"/>
          </p:cNvSpPr>
          <p:nvPr>
            <p:ph type="sldNum" sz="quarter" idx="12"/>
          </p:nvPr>
        </p:nvSpPr>
        <p:spPr/>
        <p:txBody>
          <a:bodyPr/>
          <a:lstStyle/>
          <a:p>
            <a:fld id="{BF720798-2B03-4B8F-AA07-C8AD8AE67FAB}" type="slidenum">
              <a:rPr lang="en-GB" altLang="en-US" smtClean="0"/>
              <a:pPr/>
              <a:t>‹#›</a:t>
            </a:fld>
            <a:endParaRPr lang="en-GB" altLang="en-US"/>
          </a:p>
        </p:txBody>
      </p:sp>
    </p:spTree>
    <p:extLst>
      <p:ext uri="{BB962C8B-B14F-4D97-AF65-F5344CB8AC3E}">
        <p14:creationId xmlns:p14="http://schemas.microsoft.com/office/powerpoint/2010/main" val="1763386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457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703" y="2243829"/>
            <a:ext cx="3290594" cy="1141497"/>
          </a:xfrm>
          <a:solidFill>
            <a:srgbClr val="FFFFFF"/>
          </a:solidFill>
          <a:ln>
            <a:solidFill>
              <a:srgbClr val="404040"/>
            </a:solidFill>
          </a:ln>
        </p:spPr>
        <p:txBody>
          <a:bodyPr anchor="ctr" anchorCtr="1">
            <a:normAutofit/>
          </a:bodyPr>
          <a:lstStyle>
            <a:lvl1pPr>
              <a:defRPr sz="210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5052060" y="804672"/>
            <a:ext cx="361188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62965" y="3549918"/>
            <a:ext cx="284607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9" name="Date Placeholder 8"/>
          <p:cNvSpPr>
            <a:spLocks noGrp="1"/>
          </p:cNvSpPr>
          <p:nvPr>
            <p:ph type="dt" sz="half" idx="10"/>
          </p:nvPr>
        </p:nvSpPr>
        <p:spPr/>
        <p:txBody>
          <a:bodyPr/>
          <a:lstStyle/>
          <a:p>
            <a:r>
              <a:rPr lang="en-US"/>
              <a:t>  s</a:t>
            </a:r>
            <a:endParaRPr lang="en-GB" altLang="en-US" dirty="0"/>
          </a:p>
        </p:txBody>
      </p:sp>
      <p:sp>
        <p:nvSpPr>
          <p:cNvPr id="10" name="Footer Placeholder 9"/>
          <p:cNvSpPr>
            <a:spLocks noGrp="1"/>
          </p:cNvSpPr>
          <p:nvPr>
            <p:ph type="ftr" sz="quarter" idx="11"/>
          </p:nvPr>
        </p:nvSpPr>
        <p:spPr>
          <a:xfrm>
            <a:off x="640703" y="6236208"/>
            <a:ext cx="3806398" cy="320040"/>
          </a:xfrm>
        </p:spPr>
        <p:txBody>
          <a:bodyPr>
            <a:normAutofit/>
          </a:bodyPr>
          <a:lstStyle>
            <a:lvl1pPr>
              <a:defRPr>
                <a:solidFill>
                  <a:srgbClr val="FFFFFF">
                    <a:alpha val="70000"/>
                  </a:srgbClr>
                </a:solidFill>
              </a:defRPr>
            </a:lvl1pPr>
          </a:lstStyle>
          <a:p>
            <a:r>
              <a:rPr lang="en-GB" altLang="en-US"/>
              <a:t>Intro to VBA</a:t>
            </a:r>
          </a:p>
        </p:txBody>
      </p:sp>
      <p:sp>
        <p:nvSpPr>
          <p:cNvPr id="11" name="Slide Number Placeholder 10"/>
          <p:cNvSpPr>
            <a:spLocks noGrp="1"/>
          </p:cNvSpPr>
          <p:nvPr>
            <p:ph type="sldNum" sz="quarter" idx="12"/>
          </p:nvPr>
        </p:nvSpPr>
        <p:spPr/>
        <p:txBody>
          <a:bodyPr/>
          <a:lstStyle/>
          <a:p>
            <a:fld id="{717CEF83-1E99-4A71-A553-3886AC5AE549}" type="slidenum">
              <a:rPr lang="en-GB" altLang="en-US" smtClean="0"/>
              <a:pPr/>
              <a:t>‹#›</a:t>
            </a:fld>
            <a:endParaRPr lang="en-GB" altLang="en-US"/>
          </a:p>
        </p:txBody>
      </p:sp>
    </p:spTree>
    <p:extLst>
      <p:ext uri="{BB962C8B-B14F-4D97-AF65-F5344CB8AC3E}">
        <p14:creationId xmlns:p14="http://schemas.microsoft.com/office/powerpoint/2010/main" val="3082883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1" y="0"/>
            <a:ext cx="4571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080" y="2243828"/>
            <a:ext cx="3291840" cy="1143000"/>
          </a:xfrm>
          <a:solidFill>
            <a:srgbClr val="FFFFFF"/>
          </a:solidFill>
          <a:ln>
            <a:solidFill>
              <a:srgbClr val="262626"/>
            </a:solidFill>
          </a:ln>
        </p:spPr>
        <p:txBody>
          <a:bodyPr anchor="ctr" anchorCtr="1">
            <a:noAutofit/>
          </a:bodyPr>
          <a:lstStyle>
            <a:lvl1pPr>
              <a:defRPr sz="210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4572000" y="-42172"/>
            <a:ext cx="4576573"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62965" y="3549919"/>
            <a:ext cx="284607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r>
              <a:rPr lang="en-US"/>
              <a:t>  s</a:t>
            </a:r>
            <a:endParaRPr lang="en-GB" altLang="en-US" dirty="0"/>
          </a:p>
        </p:txBody>
      </p:sp>
      <p:sp>
        <p:nvSpPr>
          <p:cNvPr id="9" name="Footer Placeholder 8"/>
          <p:cNvSpPr>
            <a:spLocks noGrp="1"/>
          </p:cNvSpPr>
          <p:nvPr>
            <p:ph type="ftr" sz="quarter" idx="11"/>
          </p:nvPr>
        </p:nvSpPr>
        <p:spPr>
          <a:xfrm>
            <a:off x="640080" y="6236208"/>
            <a:ext cx="3803904" cy="320040"/>
          </a:xfrm>
        </p:spPr>
        <p:txBody>
          <a:bodyPr>
            <a:normAutofit/>
          </a:bodyPr>
          <a:lstStyle>
            <a:lvl1pPr>
              <a:defRPr>
                <a:solidFill>
                  <a:srgbClr val="FFFFFF">
                    <a:alpha val="70000"/>
                  </a:srgbClr>
                </a:solidFill>
              </a:defRPr>
            </a:lvl1pPr>
          </a:lstStyle>
          <a:p>
            <a:r>
              <a:rPr lang="en-GB" altLang="en-US"/>
              <a:t>Intro to VBA</a:t>
            </a:r>
          </a:p>
        </p:txBody>
      </p:sp>
      <p:sp>
        <p:nvSpPr>
          <p:cNvPr id="10" name="Slide Number Placeholder 9"/>
          <p:cNvSpPr>
            <a:spLocks noGrp="1"/>
          </p:cNvSpPr>
          <p:nvPr>
            <p:ph type="sldNum" sz="quarter" idx="12"/>
          </p:nvPr>
        </p:nvSpPr>
        <p:spPr/>
        <p:txBody>
          <a:bodyPr/>
          <a:lstStyle/>
          <a:p>
            <a:fld id="{A2EAFC93-510C-4CB2-89C4-797BD9F9C693}" type="slidenum">
              <a:rPr lang="en-GB" altLang="en-US" smtClean="0"/>
              <a:pPr/>
              <a:t>‹#›</a:t>
            </a:fld>
            <a:endParaRPr lang="en-GB" altLang="en-US"/>
          </a:p>
        </p:txBody>
      </p:sp>
    </p:spTree>
    <p:extLst>
      <p:ext uri="{BB962C8B-B14F-4D97-AF65-F5344CB8AC3E}">
        <p14:creationId xmlns:p14="http://schemas.microsoft.com/office/powerpoint/2010/main" val="2542705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1606045" y="964692"/>
            <a:ext cx="5937755"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606045" y="2638045"/>
            <a:ext cx="5937755"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5978943" y="6238816"/>
            <a:ext cx="2065310" cy="323968"/>
          </a:xfrm>
          <a:prstGeom prst="rect">
            <a:avLst/>
          </a:prstGeom>
        </p:spPr>
        <p:txBody>
          <a:bodyPr vert="horz" lIns="91440" tIns="45720" rIns="91440" bIns="45720" rtlCol="0" anchor="ctr"/>
          <a:lstStyle>
            <a:lvl1pPr algn="r">
              <a:defRPr sz="1000">
                <a:solidFill>
                  <a:schemeClr val="tx1">
                    <a:alpha val="70000"/>
                  </a:schemeClr>
                </a:solidFill>
              </a:defRPr>
            </a:lvl1pPr>
          </a:lstStyle>
          <a:p>
            <a:r>
              <a:rPr lang="en-US"/>
              <a:t>  s</a:t>
            </a:r>
            <a:endParaRPr lang="en-GB" altLang="en-US" dirty="0"/>
          </a:p>
        </p:txBody>
      </p:sp>
      <p:sp>
        <p:nvSpPr>
          <p:cNvPr id="5" name="Footer Placeholder 4"/>
          <p:cNvSpPr>
            <a:spLocks noGrp="1"/>
          </p:cNvSpPr>
          <p:nvPr>
            <p:ph type="ftr" sz="quarter" idx="3"/>
          </p:nvPr>
        </p:nvSpPr>
        <p:spPr>
          <a:xfrm>
            <a:off x="1102239" y="6236208"/>
            <a:ext cx="4556664" cy="320040"/>
          </a:xfrm>
          <a:prstGeom prst="rect">
            <a:avLst/>
          </a:prstGeom>
        </p:spPr>
        <p:txBody>
          <a:bodyPr vert="horz" lIns="91440" tIns="45720" rIns="91440" bIns="45720" rtlCol="0" anchor="ctr"/>
          <a:lstStyle>
            <a:lvl1pPr algn="l">
              <a:defRPr sz="1000">
                <a:solidFill>
                  <a:schemeClr val="tx1">
                    <a:alpha val="70000"/>
                  </a:schemeClr>
                </a:solidFill>
              </a:defRPr>
            </a:lvl1pPr>
          </a:lstStyle>
          <a:p>
            <a:r>
              <a:rPr lang="en-GB" altLang="en-US"/>
              <a:t>Intro to VBA</a:t>
            </a:r>
          </a:p>
        </p:txBody>
      </p:sp>
      <p:sp>
        <p:nvSpPr>
          <p:cNvPr id="6" name="Slide Number Placeholder 5"/>
          <p:cNvSpPr>
            <a:spLocks noGrp="1"/>
          </p:cNvSpPr>
          <p:nvPr>
            <p:ph type="sldNum" sz="quarter" idx="4"/>
          </p:nvPr>
        </p:nvSpPr>
        <p:spPr>
          <a:xfrm>
            <a:off x="8240112" y="6217920"/>
            <a:ext cx="365760" cy="365760"/>
          </a:xfrm>
          <a:prstGeom prst="ellipse">
            <a:avLst/>
          </a:prstGeom>
          <a:solidFill>
            <a:srgbClr val="1D1D1D">
              <a:alpha val="69804"/>
            </a:srgbClr>
          </a:solidFill>
        </p:spPr>
        <p:txBody>
          <a:bodyPr vert="horz" lIns="18288" tIns="45720" rIns="18288" bIns="45720" rtlCol="0" anchor="ctr">
            <a:noAutofit/>
          </a:bodyPr>
          <a:lstStyle>
            <a:lvl1pPr algn="ctr">
              <a:defRPr sz="1100" spc="0" baseline="0">
                <a:solidFill>
                  <a:srgbClr val="FFFFFF"/>
                </a:solidFill>
              </a:defRPr>
            </a:lvl1pPr>
          </a:lstStyle>
          <a:p>
            <a:fld id="{E76A12F2-60E7-4BCA-B1FF-4B4A5A238393}" type="slidenum">
              <a:rPr lang="en-GB" altLang="en-US" smtClean="0"/>
              <a:pPr/>
              <a:t>‹#›</a:t>
            </a:fld>
            <a:endParaRPr lang="en-GB" altLang="en-US"/>
          </a:p>
        </p:txBody>
      </p:sp>
    </p:spTree>
    <p:extLst>
      <p:ext uri="{BB962C8B-B14F-4D97-AF65-F5344CB8AC3E}">
        <p14:creationId xmlns:p14="http://schemas.microsoft.com/office/powerpoint/2010/main" val="3211632224"/>
      </p:ext>
    </p:extLst>
  </p:cSld>
  <p:clrMap bg1="lt1" tx1="dk1" bg2="lt2" tx2="dk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Lst>
  <p:hf hdr="0"/>
  <p:txStyles>
    <p:title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excel-easy.com/vba/create-a-macro.html#command-button"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excel-easy.com/vba/create-a-macro.html#command-button"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ED0D7C8-A4C6-1249-AF60-312E62AEFDCE}"/>
              </a:ext>
            </a:extLst>
          </p:cNvPr>
          <p:cNvSpPr/>
          <p:nvPr/>
        </p:nvSpPr>
        <p:spPr>
          <a:xfrm>
            <a:off x="3287110" y="2644170"/>
            <a:ext cx="2569806" cy="830997"/>
          </a:xfrm>
          <a:prstGeom prst="rect">
            <a:avLst/>
          </a:prstGeom>
        </p:spPr>
        <p:txBody>
          <a:bodyPr wrap="none">
            <a:spAutoFit/>
          </a:bodyPr>
          <a:lstStyle/>
          <a:p>
            <a:pPr algn="ctr"/>
            <a:r>
              <a:rPr lang="en-GB" sz="4800" dirty="0">
                <a:solidFill>
                  <a:schemeClr val="tx2">
                    <a:lumMod val="75000"/>
                  </a:schemeClr>
                </a:solidFill>
              </a:rPr>
              <a:t>Variables</a:t>
            </a:r>
            <a:endParaRPr lang="en-US" sz="4800" dirty="0">
              <a:solidFill>
                <a:schemeClr val="tx2">
                  <a:lumMod val="75000"/>
                </a:schemeClr>
              </a:solidFill>
            </a:endParaRPr>
          </a:p>
        </p:txBody>
      </p:sp>
    </p:spTree>
    <p:extLst>
      <p:ext uri="{BB962C8B-B14F-4D97-AF65-F5344CB8AC3E}">
        <p14:creationId xmlns:p14="http://schemas.microsoft.com/office/powerpoint/2010/main" val="32439083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4" name="Rectangle 4"/>
          <p:cNvSpPr>
            <a:spLocks noGrp="1" noChangeArrowheads="1"/>
          </p:cNvSpPr>
          <p:nvPr>
            <p:ph type="title"/>
          </p:nvPr>
        </p:nvSpPr>
        <p:spPr>
          <a:xfrm>
            <a:off x="830506" y="224646"/>
            <a:ext cx="7488832" cy="720080"/>
          </a:xfrm>
        </p:spPr>
        <p:txBody>
          <a:bodyPr>
            <a:normAutofit fontScale="90000"/>
          </a:bodyPr>
          <a:lstStyle/>
          <a:p>
            <a:pPr fontAlgn="base"/>
            <a:r>
              <a:rPr lang="en-SG" dirty="0"/>
              <a:t>Variable scoping</a:t>
            </a:r>
          </a:p>
        </p:txBody>
      </p:sp>
      <p:sp>
        <p:nvSpPr>
          <p:cNvPr id="6" name="Slide Number Placeholder 5"/>
          <p:cNvSpPr>
            <a:spLocks noGrp="1"/>
          </p:cNvSpPr>
          <p:nvPr>
            <p:ph type="sldNum" sz="quarter" idx="12"/>
          </p:nvPr>
        </p:nvSpPr>
        <p:spPr/>
        <p:txBody>
          <a:bodyPr/>
          <a:lstStyle/>
          <a:p>
            <a:fld id="{77E94BCB-9399-4BEA-BA0E-D088C0F4C83D}" type="slidenum">
              <a:rPr lang="en-GB" altLang="en-US"/>
              <a:pPr/>
              <a:t>10</a:t>
            </a:fld>
            <a:endParaRPr lang="en-GB" altLang="en-US"/>
          </a:p>
        </p:txBody>
      </p:sp>
      <p:sp>
        <p:nvSpPr>
          <p:cNvPr id="9" name="Footer Placeholder 4"/>
          <p:cNvSpPr>
            <a:spLocks noGrp="1"/>
          </p:cNvSpPr>
          <p:nvPr>
            <p:ph type="ftr" sz="quarter" idx="11"/>
          </p:nvPr>
        </p:nvSpPr>
        <p:spPr>
          <a:xfrm>
            <a:off x="1102239" y="6236208"/>
            <a:ext cx="4556664" cy="320040"/>
          </a:xfrm>
        </p:spPr>
        <p:txBody>
          <a:bodyPr/>
          <a:lstStyle/>
          <a:p>
            <a:r>
              <a:rPr lang="en-GB" altLang="en-US" dirty="0"/>
              <a:t>Intro to VBA</a:t>
            </a:r>
          </a:p>
        </p:txBody>
      </p:sp>
      <p:sp>
        <p:nvSpPr>
          <p:cNvPr id="2" name="Rectangle 1">
            <a:extLst>
              <a:ext uri="{FF2B5EF4-FFF2-40B4-BE49-F238E27FC236}">
                <a16:creationId xmlns:a16="http://schemas.microsoft.com/office/drawing/2014/main" id="{DA6B92D6-D665-7E48-BC62-7D5D1D1EF036}"/>
              </a:ext>
            </a:extLst>
          </p:cNvPr>
          <p:cNvSpPr/>
          <p:nvPr/>
        </p:nvSpPr>
        <p:spPr>
          <a:xfrm>
            <a:off x="1086902" y="1272999"/>
            <a:ext cx="7373529" cy="923330"/>
          </a:xfrm>
          <a:prstGeom prst="rect">
            <a:avLst/>
          </a:prstGeom>
        </p:spPr>
        <p:txBody>
          <a:bodyPr wrap="square">
            <a:spAutoFit/>
          </a:bodyPr>
          <a:lstStyle/>
          <a:p>
            <a:pPr fontAlgn="base"/>
            <a:r>
              <a:rPr lang="en-SG" dirty="0"/>
              <a:t>1. Place the two procedures (a procedure is either a sub or a function) into a module. In the Visual Basic Editor, click Insert, Module. Add the following code lines:</a:t>
            </a:r>
            <a:endParaRPr lang="en-SG" b="0" i="0" dirty="0">
              <a:solidFill>
                <a:srgbClr val="242729"/>
              </a:solidFill>
              <a:effectLst/>
              <a:latin typeface="system-ui"/>
            </a:endParaRPr>
          </a:p>
        </p:txBody>
      </p:sp>
      <p:pic>
        <p:nvPicPr>
          <p:cNvPr id="3074" name="Picture 2" descr="Procedure Level Scope in Excel VBA">
            <a:extLst>
              <a:ext uri="{FF2B5EF4-FFF2-40B4-BE49-F238E27FC236}">
                <a16:creationId xmlns:a16="http://schemas.microsoft.com/office/drawing/2014/main" id="{C2C4EE51-C4AF-7C44-B0D6-4D842849F9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4220" y="2411177"/>
            <a:ext cx="5275560" cy="3546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1786299"/>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4" name="Rectangle 4"/>
          <p:cNvSpPr>
            <a:spLocks noGrp="1" noChangeArrowheads="1"/>
          </p:cNvSpPr>
          <p:nvPr>
            <p:ph type="title"/>
          </p:nvPr>
        </p:nvSpPr>
        <p:spPr>
          <a:xfrm>
            <a:off x="830506" y="224646"/>
            <a:ext cx="7488832" cy="720080"/>
          </a:xfrm>
        </p:spPr>
        <p:txBody>
          <a:bodyPr>
            <a:normAutofit fontScale="90000"/>
          </a:bodyPr>
          <a:lstStyle/>
          <a:p>
            <a:pPr fontAlgn="base"/>
            <a:r>
              <a:rPr lang="en-SG" dirty="0"/>
              <a:t>Variable scoping</a:t>
            </a:r>
          </a:p>
        </p:txBody>
      </p:sp>
      <p:sp>
        <p:nvSpPr>
          <p:cNvPr id="6" name="Slide Number Placeholder 5"/>
          <p:cNvSpPr>
            <a:spLocks noGrp="1"/>
          </p:cNvSpPr>
          <p:nvPr>
            <p:ph type="sldNum" sz="quarter" idx="12"/>
          </p:nvPr>
        </p:nvSpPr>
        <p:spPr/>
        <p:txBody>
          <a:bodyPr/>
          <a:lstStyle/>
          <a:p>
            <a:fld id="{77E94BCB-9399-4BEA-BA0E-D088C0F4C83D}" type="slidenum">
              <a:rPr lang="en-GB" altLang="en-US"/>
              <a:pPr/>
              <a:t>11</a:t>
            </a:fld>
            <a:endParaRPr lang="en-GB" altLang="en-US"/>
          </a:p>
        </p:txBody>
      </p:sp>
      <p:sp>
        <p:nvSpPr>
          <p:cNvPr id="9" name="Footer Placeholder 4"/>
          <p:cNvSpPr>
            <a:spLocks noGrp="1"/>
          </p:cNvSpPr>
          <p:nvPr>
            <p:ph type="ftr" sz="quarter" idx="11"/>
          </p:nvPr>
        </p:nvSpPr>
        <p:spPr>
          <a:xfrm>
            <a:off x="1102239" y="6236208"/>
            <a:ext cx="4556664" cy="320040"/>
          </a:xfrm>
        </p:spPr>
        <p:txBody>
          <a:bodyPr/>
          <a:lstStyle/>
          <a:p>
            <a:r>
              <a:rPr lang="en-GB" altLang="en-US" dirty="0"/>
              <a:t>Intro to VBA</a:t>
            </a:r>
          </a:p>
        </p:txBody>
      </p:sp>
      <p:sp>
        <p:nvSpPr>
          <p:cNvPr id="2" name="Rectangle 1">
            <a:extLst>
              <a:ext uri="{FF2B5EF4-FFF2-40B4-BE49-F238E27FC236}">
                <a16:creationId xmlns:a16="http://schemas.microsoft.com/office/drawing/2014/main" id="{DA6B92D6-D665-7E48-BC62-7D5D1D1EF036}"/>
              </a:ext>
            </a:extLst>
          </p:cNvPr>
          <p:cNvSpPr/>
          <p:nvPr/>
        </p:nvSpPr>
        <p:spPr>
          <a:xfrm>
            <a:off x="1086902" y="1272999"/>
            <a:ext cx="7373529" cy="646331"/>
          </a:xfrm>
          <a:prstGeom prst="rect">
            <a:avLst/>
          </a:prstGeom>
        </p:spPr>
        <p:txBody>
          <a:bodyPr wrap="square">
            <a:spAutoFit/>
          </a:bodyPr>
          <a:lstStyle/>
          <a:p>
            <a:pPr fontAlgn="base"/>
            <a:r>
              <a:rPr lang="en-SG" dirty="0"/>
              <a:t>2. Result when you click the command button on the sheet (call the two subs):</a:t>
            </a:r>
            <a:endParaRPr lang="en-SG" b="0" i="0" dirty="0">
              <a:solidFill>
                <a:srgbClr val="242729"/>
              </a:solidFill>
              <a:effectLst/>
              <a:latin typeface="system-ui"/>
            </a:endParaRPr>
          </a:p>
        </p:txBody>
      </p:sp>
      <p:pic>
        <p:nvPicPr>
          <p:cNvPr id="5122" name="Picture 2" descr="Procedure Level Scope Result">
            <a:extLst>
              <a:ext uri="{FF2B5EF4-FFF2-40B4-BE49-F238E27FC236}">
                <a16:creationId xmlns:a16="http://schemas.microsoft.com/office/drawing/2014/main" id="{90E606B0-30CA-F242-80C9-2324872ECC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8165" y="1919330"/>
            <a:ext cx="3162573" cy="168975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Procedure Level Scope Result">
            <a:extLst>
              <a:ext uri="{FF2B5EF4-FFF2-40B4-BE49-F238E27FC236}">
                <a16:creationId xmlns:a16="http://schemas.microsoft.com/office/drawing/2014/main" id="{AFBB5921-F6A6-4B4B-B140-B3390F36D4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615" y="3933056"/>
            <a:ext cx="3082652" cy="203226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DE1E1AFB-A012-1E46-AF2A-AEFFEC5AA50D}"/>
              </a:ext>
            </a:extLst>
          </p:cNvPr>
          <p:cNvSpPr/>
          <p:nvPr/>
        </p:nvSpPr>
        <p:spPr>
          <a:xfrm>
            <a:off x="4567034" y="2996952"/>
            <a:ext cx="3891354" cy="1754326"/>
          </a:xfrm>
          <a:prstGeom prst="rect">
            <a:avLst/>
          </a:prstGeom>
        </p:spPr>
        <p:txBody>
          <a:bodyPr wrap="square">
            <a:spAutoFit/>
          </a:bodyPr>
          <a:lstStyle/>
          <a:p>
            <a:r>
              <a:rPr lang="en-SG" dirty="0">
                <a:solidFill>
                  <a:srgbClr val="242729"/>
                </a:solidFill>
                <a:latin typeface="system-ui"/>
              </a:rPr>
              <a:t>Explanation: the variable txt has scope procedure level because it is declared in the procedure (between Sub and End Sub). As a result, you can only use this variable in sub1. The variable txt cannot be used in sub2.</a:t>
            </a:r>
            <a:endParaRPr lang="en-US" dirty="0"/>
          </a:p>
        </p:txBody>
      </p:sp>
    </p:spTree>
    <p:extLst>
      <p:ext uri="{BB962C8B-B14F-4D97-AF65-F5344CB8AC3E}">
        <p14:creationId xmlns:p14="http://schemas.microsoft.com/office/powerpoint/2010/main" val="43363398"/>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4" name="Rectangle 4"/>
          <p:cNvSpPr>
            <a:spLocks noGrp="1" noChangeArrowheads="1"/>
          </p:cNvSpPr>
          <p:nvPr>
            <p:ph type="title"/>
          </p:nvPr>
        </p:nvSpPr>
        <p:spPr>
          <a:xfrm>
            <a:off x="830506" y="224646"/>
            <a:ext cx="7488832" cy="720080"/>
          </a:xfrm>
        </p:spPr>
        <p:txBody>
          <a:bodyPr>
            <a:normAutofit fontScale="90000"/>
          </a:bodyPr>
          <a:lstStyle/>
          <a:p>
            <a:pPr fontAlgn="base"/>
            <a:r>
              <a:rPr lang="en-SG" dirty="0"/>
              <a:t>Variable scoping</a:t>
            </a:r>
          </a:p>
        </p:txBody>
      </p:sp>
      <p:sp>
        <p:nvSpPr>
          <p:cNvPr id="6" name="Slide Number Placeholder 5"/>
          <p:cNvSpPr>
            <a:spLocks noGrp="1"/>
          </p:cNvSpPr>
          <p:nvPr>
            <p:ph type="sldNum" sz="quarter" idx="12"/>
          </p:nvPr>
        </p:nvSpPr>
        <p:spPr/>
        <p:txBody>
          <a:bodyPr/>
          <a:lstStyle/>
          <a:p>
            <a:fld id="{77E94BCB-9399-4BEA-BA0E-D088C0F4C83D}" type="slidenum">
              <a:rPr lang="en-GB" altLang="en-US"/>
              <a:pPr/>
              <a:t>12</a:t>
            </a:fld>
            <a:endParaRPr lang="en-GB" altLang="en-US"/>
          </a:p>
        </p:txBody>
      </p:sp>
      <p:sp>
        <p:nvSpPr>
          <p:cNvPr id="9" name="Footer Placeholder 4"/>
          <p:cNvSpPr>
            <a:spLocks noGrp="1"/>
          </p:cNvSpPr>
          <p:nvPr>
            <p:ph type="ftr" sz="quarter" idx="11"/>
          </p:nvPr>
        </p:nvSpPr>
        <p:spPr>
          <a:xfrm>
            <a:off x="1102239" y="6236208"/>
            <a:ext cx="4556664" cy="320040"/>
          </a:xfrm>
        </p:spPr>
        <p:txBody>
          <a:bodyPr/>
          <a:lstStyle/>
          <a:p>
            <a:r>
              <a:rPr lang="en-GB" altLang="en-US" dirty="0"/>
              <a:t>Intro to VBA</a:t>
            </a:r>
          </a:p>
        </p:txBody>
      </p:sp>
      <p:sp>
        <p:nvSpPr>
          <p:cNvPr id="2" name="Rectangle 1">
            <a:extLst>
              <a:ext uri="{FF2B5EF4-FFF2-40B4-BE49-F238E27FC236}">
                <a16:creationId xmlns:a16="http://schemas.microsoft.com/office/drawing/2014/main" id="{DA6B92D6-D665-7E48-BC62-7D5D1D1EF036}"/>
              </a:ext>
            </a:extLst>
          </p:cNvPr>
          <p:cNvSpPr/>
          <p:nvPr/>
        </p:nvSpPr>
        <p:spPr>
          <a:xfrm>
            <a:off x="1086902" y="1272999"/>
            <a:ext cx="7373529" cy="1200329"/>
          </a:xfrm>
          <a:prstGeom prst="rect">
            <a:avLst/>
          </a:prstGeom>
        </p:spPr>
        <p:txBody>
          <a:bodyPr wrap="square">
            <a:spAutoFit/>
          </a:bodyPr>
          <a:lstStyle/>
          <a:p>
            <a:pPr fontAlgn="base"/>
            <a:r>
              <a:rPr lang="en-SG" dirty="0"/>
              <a:t>3. When you want a variable to be available to all procedures in a module, you are saying you want the variable to have module level scope. You need to declare the variable in the General Declarations section (at the top of the module). Slightly adjust the code as follows:</a:t>
            </a:r>
            <a:endParaRPr lang="en-SG" b="0" i="0" dirty="0">
              <a:solidFill>
                <a:srgbClr val="242729"/>
              </a:solidFill>
              <a:effectLst/>
              <a:latin typeface="system-ui"/>
            </a:endParaRPr>
          </a:p>
        </p:txBody>
      </p:sp>
      <p:pic>
        <p:nvPicPr>
          <p:cNvPr id="7170" name="Picture 2" descr="Module Level Scope in Excel VBA">
            <a:extLst>
              <a:ext uri="{FF2B5EF4-FFF2-40B4-BE49-F238E27FC236}">
                <a16:creationId xmlns:a16="http://schemas.microsoft.com/office/drawing/2014/main" id="{8B0C8479-EB45-C041-884A-F9436350C4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6228" y="2557750"/>
            <a:ext cx="5131544" cy="3449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907855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4" name="Rectangle 4"/>
          <p:cNvSpPr>
            <a:spLocks noGrp="1" noChangeArrowheads="1"/>
          </p:cNvSpPr>
          <p:nvPr>
            <p:ph type="title"/>
          </p:nvPr>
        </p:nvSpPr>
        <p:spPr>
          <a:xfrm>
            <a:off x="830506" y="224646"/>
            <a:ext cx="7488832" cy="720080"/>
          </a:xfrm>
        </p:spPr>
        <p:txBody>
          <a:bodyPr>
            <a:normAutofit fontScale="90000"/>
          </a:bodyPr>
          <a:lstStyle/>
          <a:p>
            <a:pPr fontAlgn="base"/>
            <a:r>
              <a:rPr lang="en-SG" dirty="0"/>
              <a:t>Variable scoping</a:t>
            </a:r>
          </a:p>
        </p:txBody>
      </p:sp>
      <p:sp>
        <p:nvSpPr>
          <p:cNvPr id="6" name="Slide Number Placeholder 5"/>
          <p:cNvSpPr>
            <a:spLocks noGrp="1"/>
          </p:cNvSpPr>
          <p:nvPr>
            <p:ph type="sldNum" sz="quarter" idx="12"/>
          </p:nvPr>
        </p:nvSpPr>
        <p:spPr/>
        <p:txBody>
          <a:bodyPr/>
          <a:lstStyle/>
          <a:p>
            <a:fld id="{77E94BCB-9399-4BEA-BA0E-D088C0F4C83D}" type="slidenum">
              <a:rPr lang="en-GB" altLang="en-US"/>
              <a:pPr/>
              <a:t>13</a:t>
            </a:fld>
            <a:endParaRPr lang="en-GB" altLang="en-US"/>
          </a:p>
        </p:txBody>
      </p:sp>
      <p:sp>
        <p:nvSpPr>
          <p:cNvPr id="9" name="Footer Placeholder 4"/>
          <p:cNvSpPr>
            <a:spLocks noGrp="1"/>
          </p:cNvSpPr>
          <p:nvPr>
            <p:ph type="ftr" sz="quarter" idx="11"/>
          </p:nvPr>
        </p:nvSpPr>
        <p:spPr>
          <a:xfrm>
            <a:off x="1102239" y="6236208"/>
            <a:ext cx="4556664" cy="320040"/>
          </a:xfrm>
        </p:spPr>
        <p:txBody>
          <a:bodyPr/>
          <a:lstStyle/>
          <a:p>
            <a:r>
              <a:rPr lang="en-GB" altLang="en-US" dirty="0"/>
              <a:t>Intro to VBA</a:t>
            </a:r>
          </a:p>
        </p:txBody>
      </p:sp>
      <p:sp>
        <p:nvSpPr>
          <p:cNvPr id="2" name="Rectangle 1">
            <a:extLst>
              <a:ext uri="{FF2B5EF4-FFF2-40B4-BE49-F238E27FC236}">
                <a16:creationId xmlns:a16="http://schemas.microsoft.com/office/drawing/2014/main" id="{DA6B92D6-D665-7E48-BC62-7D5D1D1EF036}"/>
              </a:ext>
            </a:extLst>
          </p:cNvPr>
          <p:cNvSpPr/>
          <p:nvPr/>
        </p:nvSpPr>
        <p:spPr>
          <a:xfrm>
            <a:off x="1086902" y="1272999"/>
            <a:ext cx="7373529" cy="369332"/>
          </a:xfrm>
          <a:prstGeom prst="rect">
            <a:avLst/>
          </a:prstGeom>
        </p:spPr>
        <p:txBody>
          <a:bodyPr wrap="square">
            <a:spAutoFit/>
          </a:bodyPr>
          <a:lstStyle/>
          <a:p>
            <a:pPr fontAlgn="base"/>
            <a:r>
              <a:rPr lang="en-SG" dirty="0"/>
              <a:t>4. Result when you click the command button on the sheet:</a:t>
            </a:r>
            <a:endParaRPr lang="en-SG" b="0" i="0" dirty="0">
              <a:solidFill>
                <a:srgbClr val="242729"/>
              </a:solidFill>
              <a:effectLst/>
              <a:latin typeface="system-ui"/>
            </a:endParaRPr>
          </a:p>
        </p:txBody>
      </p:sp>
      <p:pic>
        <p:nvPicPr>
          <p:cNvPr id="9218" name="Picture 2" descr="Module Level Scope Result">
            <a:extLst>
              <a:ext uri="{FF2B5EF4-FFF2-40B4-BE49-F238E27FC236}">
                <a16:creationId xmlns:a16="http://schemas.microsoft.com/office/drawing/2014/main" id="{ECFFA0E1-EDB3-7142-BD1A-83049749CE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1916455"/>
            <a:ext cx="3517900" cy="1879600"/>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Module Level Scope Result">
            <a:extLst>
              <a:ext uri="{FF2B5EF4-FFF2-40B4-BE49-F238E27FC236}">
                <a16:creationId xmlns:a16="http://schemas.microsoft.com/office/drawing/2014/main" id="{737509FD-78DF-8345-9FCE-2E8C6A4426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568" y="4004724"/>
            <a:ext cx="3517900" cy="18796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CC91C4C5-1FED-C743-A771-0083937A931D}"/>
              </a:ext>
            </a:extLst>
          </p:cNvPr>
          <p:cNvSpPr/>
          <p:nvPr/>
        </p:nvSpPr>
        <p:spPr>
          <a:xfrm>
            <a:off x="4355976" y="2136339"/>
            <a:ext cx="4249896" cy="2862322"/>
          </a:xfrm>
          <a:prstGeom prst="rect">
            <a:avLst/>
          </a:prstGeom>
        </p:spPr>
        <p:txBody>
          <a:bodyPr wrap="square">
            <a:spAutoFit/>
          </a:bodyPr>
          <a:lstStyle/>
          <a:p>
            <a:pPr fontAlgn="base"/>
            <a:r>
              <a:rPr lang="en-SG" dirty="0">
                <a:solidFill>
                  <a:srgbClr val="242729"/>
                </a:solidFill>
                <a:latin typeface="system-ui"/>
              </a:rPr>
              <a:t>Explanation: the variable txt can now be used in sub2. Module level is used interchangeably with private module level. That is because by default variables declared with the Dim statement in the General Declarations section are scoped as private. You can also scope a variable as public. Read on.</a:t>
            </a:r>
          </a:p>
          <a:p>
            <a:br>
              <a:rPr lang="en-SG" dirty="0"/>
            </a:br>
            <a:endParaRPr lang="en-US" dirty="0"/>
          </a:p>
        </p:txBody>
      </p:sp>
    </p:spTree>
    <p:extLst>
      <p:ext uri="{BB962C8B-B14F-4D97-AF65-F5344CB8AC3E}">
        <p14:creationId xmlns:p14="http://schemas.microsoft.com/office/powerpoint/2010/main" val="781891510"/>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4" name="Rectangle 4"/>
          <p:cNvSpPr>
            <a:spLocks noGrp="1" noChangeArrowheads="1"/>
          </p:cNvSpPr>
          <p:nvPr>
            <p:ph type="title"/>
          </p:nvPr>
        </p:nvSpPr>
        <p:spPr>
          <a:xfrm>
            <a:off x="830506" y="224646"/>
            <a:ext cx="7488832" cy="720080"/>
          </a:xfrm>
        </p:spPr>
        <p:txBody>
          <a:bodyPr>
            <a:normAutofit fontScale="90000"/>
          </a:bodyPr>
          <a:lstStyle/>
          <a:p>
            <a:pPr fontAlgn="base"/>
            <a:r>
              <a:rPr lang="en-SG" dirty="0"/>
              <a:t>Variable scoping</a:t>
            </a:r>
          </a:p>
        </p:txBody>
      </p:sp>
      <p:sp>
        <p:nvSpPr>
          <p:cNvPr id="6" name="Slide Number Placeholder 5"/>
          <p:cNvSpPr>
            <a:spLocks noGrp="1"/>
          </p:cNvSpPr>
          <p:nvPr>
            <p:ph type="sldNum" sz="quarter" idx="12"/>
          </p:nvPr>
        </p:nvSpPr>
        <p:spPr/>
        <p:txBody>
          <a:bodyPr/>
          <a:lstStyle/>
          <a:p>
            <a:fld id="{77E94BCB-9399-4BEA-BA0E-D088C0F4C83D}" type="slidenum">
              <a:rPr lang="en-GB" altLang="en-US"/>
              <a:pPr/>
              <a:t>14</a:t>
            </a:fld>
            <a:endParaRPr lang="en-GB" altLang="en-US"/>
          </a:p>
        </p:txBody>
      </p:sp>
      <p:sp>
        <p:nvSpPr>
          <p:cNvPr id="9" name="Footer Placeholder 4"/>
          <p:cNvSpPr>
            <a:spLocks noGrp="1"/>
          </p:cNvSpPr>
          <p:nvPr>
            <p:ph type="ftr" sz="quarter" idx="11"/>
          </p:nvPr>
        </p:nvSpPr>
        <p:spPr>
          <a:xfrm>
            <a:off x="1102239" y="6236208"/>
            <a:ext cx="4556664" cy="320040"/>
          </a:xfrm>
        </p:spPr>
        <p:txBody>
          <a:bodyPr/>
          <a:lstStyle/>
          <a:p>
            <a:r>
              <a:rPr lang="en-GB" altLang="en-US" dirty="0"/>
              <a:t>Intro to VBA</a:t>
            </a:r>
          </a:p>
        </p:txBody>
      </p:sp>
      <p:sp>
        <p:nvSpPr>
          <p:cNvPr id="2" name="Rectangle 1">
            <a:extLst>
              <a:ext uri="{FF2B5EF4-FFF2-40B4-BE49-F238E27FC236}">
                <a16:creationId xmlns:a16="http://schemas.microsoft.com/office/drawing/2014/main" id="{DA6B92D6-D665-7E48-BC62-7D5D1D1EF036}"/>
              </a:ext>
            </a:extLst>
          </p:cNvPr>
          <p:cNvSpPr/>
          <p:nvPr/>
        </p:nvSpPr>
        <p:spPr>
          <a:xfrm>
            <a:off x="1086902" y="1272999"/>
            <a:ext cx="7373529" cy="923330"/>
          </a:xfrm>
          <a:prstGeom prst="rect">
            <a:avLst/>
          </a:prstGeom>
        </p:spPr>
        <p:txBody>
          <a:bodyPr wrap="square">
            <a:spAutoFit/>
          </a:bodyPr>
          <a:lstStyle/>
          <a:p>
            <a:pPr fontAlgn="base"/>
            <a:r>
              <a:rPr lang="en-SG" dirty="0"/>
              <a:t>5. By using the Public keyword, your variable will be available to all procedures in all modules in a workbook. This is called public module level scope. Slightly adjust the code as follows:</a:t>
            </a:r>
            <a:endParaRPr lang="en-SG" b="0" i="0" dirty="0">
              <a:solidFill>
                <a:srgbClr val="242729"/>
              </a:solidFill>
              <a:effectLst/>
              <a:latin typeface="system-ui"/>
            </a:endParaRPr>
          </a:p>
        </p:txBody>
      </p:sp>
      <p:pic>
        <p:nvPicPr>
          <p:cNvPr id="11266" name="Picture 2" descr="Public Module Level Scope in Excel VBA">
            <a:extLst>
              <a:ext uri="{FF2B5EF4-FFF2-40B4-BE49-F238E27FC236}">
                <a16:creationId xmlns:a16="http://schemas.microsoft.com/office/drawing/2014/main" id="{6630FEA6-B984-124E-8086-B91289C651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2492614"/>
            <a:ext cx="4585276" cy="308215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B180BE1D-4D31-EF40-B3C2-463E474ECC34}"/>
              </a:ext>
            </a:extLst>
          </p:cNvPr>
          <p:cNvSpPr/>
          <p:nvPr/>
        </p:nvSpPr>
        <p:spPr>
          <a:xfrm>
            <a:off x="5364088" y="2492614"/>
            <a:ext cx="3325391" cy="3139321"/>
          </a:xfrm>
          <a:prstGeom prst="rect">
            <a:avLst/>
          </a:prstGeom>
        </p:spPr>
        <p:txBody>
          <a:bodyPr wrap="square">
            <a:spAutoFit/>
          </a:bodyPr>
          <a:lstStyle/>
          <a:p>
            <a:r>
              <a:rPr lang="en-SG" dirty="0">
                <a:solidFill>
                  <a:srgbClr val="242729"/>
                </a:solidFill>
                <a:latin typeface="system-ui"/>
              </a:rPr>
              <a:t>Explanation: now you can create a new module and place a sub called sub3 into this module. Use the same code as sub2. Add sub3 to your command button code. When you click the command button on the worksheet, you will get three message boxes saying "Variable can only be used in this procedure" (see downloadable Excel file).</a:t>
            </a:r>
            <a:endParaRPr lang="en-US" dirty="0"/>
          </a:p>
        </p:txBody>
      </p:sp>
    </p:spTree>
    <p:extLst>
      <p:ext uri="{BB962C8B-B14F-4D97-AF65-F5344CB8AC3E}">
        <p14:creationId xmlns:p14="http://schemas.microsoft.com/office/powerpoint/2010/main" val="1248035879"/>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4" name="Rectangle 4"/>
          <p:cNvSpPr>
            <a:spLocks noGrp="1" noChangeArrowheads="1"/>
          </p:cNvSpPr>
          <p:nvPr>
            <p:ph type="title"/>
          </p:nvPr>
        </p:nvSpPr>
        <p:spPr>
          <a:xfrm>
            <a:off x="830506" y="224646"/>
            <a:ext cx="7488832" cy="720080"/>
          </a:xfrm>
        </p:spPr>
        <p:txBody>
          <a:bodyPr>
            <a:normAutofit fontScale="90000"/>
          </a:bodyPr>
          <a:lstStyle/>
          <a:p>
            <a:pPr fontAlgn="base"/>
            <a:r>
              <a:rPr lang="en-SG" dirty="0"/>
              <a:t>Life of Variables</a:t>
            </a:r>
          </a:p>
        </p:txBody>
      </p:sp>
      <p:sp>
        <p:nvSpPr>
          <p:cNvPr id="6" name="Slide Number Placeholder 5"/>
          <p:cNvSpPr>
            <a:spLocks noGrp="1"/>
          </p:cNvSpPr>
          <p:nvPr>
            <p:ph type="sldNum" sz="quarter" idx="12"/>
          </p:nvPr>
        </p:nvSpPr>
        <p:spPr/>
        <p:txBody>
          <a:bodyPr/>
          <a:lstStyle/>
          <a:p>
            <a:fld id="{77E94BCB-9399-4BEA-BA0E-D088C0F4C83D}" type="slidenum">
              <a:rPr lang="en-GB" altLang="en-US"/>
              <a:pPr/>
              <a:t>15</a:t>
            </a:fld>
            <a:endParaRPr lang="en-GB" altLang="en-US"/>
          </a:p>
        </p:txBody>
      </p:sp>
      <p:sp>
        <p:nvSpPr>
          <p:cNvPr id="9" name="Footer Placeholder 4"/>
          <p:cNvSpPr>
            <a:spLocks noGrp="1"/>
          </p:cNvSpPr>
          <p:nvPr>
            <p:ph type="ftr" sz="quarter" idx="11"/>
          </p:nvPr>
        </p:nvSpPr>
        <p:spPr>
          <a:xfrm>
            <a:off x="1102239" y="6236208"/>
            <a:ext cx="4556664" cy="320040"/>
          </a:xfrm>
        </p:spPr>
        <p:txBody>
          <a:bodyPr/>
          <a:lstStyle/>
          <a:p>
            <a:r>
              <a:rPr lang="en-GB" altLang="en-US" dirty="0"/>
              <a:t>Intro to VBA</a:t>
            </a:r>
          </a:p>
        </p:txBody>
      </p:sp>
      <p:sp>
        <p:nvSpPr>
          <p:cNvPr id="2" name="Rectangle 1">
            <a:extLst>
              <a:ext uri="{FF2B5EF4-FFF2-40B4-BE49-F238E27FC236}">
                <a16:creationId xmlns:a16="http://schemas.microsoft.com/office/drawing/2014/main" id="{DA6B92D6-D665-7E48-BC62-7D5D1D1EF036}"/>
              </a:ext>
            </a:extLst>
          </p:cNvPr>
          <p:cNvSpPr/>
          <p:nvPr/>
        </p:nvSpPr>
        <p:spPr>
          <a:xfrm>
            <a:off x="1086902" y="1123331"/>
            <a:ext cx="7373529" cy="369332"/>
          </a:xfrm>
          <a:prstGeom prst="rect">
            <a:avLst/>
          </a:prstGeom>
        </p:spPr>
        <p:txBody>
          <a:bodyPr wrap="square">
            <a:spAutoFit/>
          </a:bodyPr>
          <a:lstStyle/>
          <a:p>
            <a:pPr fontAlgn="base"/>
            <a:r>
              <a:rPr lang="en-SG" dirty="0"/>
              <a:t>2. Result when you click the command button on the sheet:</a:t>
            </a:r>
            <a:endParaRPr lang="en-SG" b="0" i="0" dirty="0">
              <a:solidFill>
                <a:srgbClr val="242729"/>
              </a:solidFill>
              <a:effectLst/>
              <a:latin typeface="system-ui"/>
            </a:endParaRPr>
          </a:p>
        </p:txBody>
      </p:sp>
      <p:pic>
        <p:nvPicPr>
          <p:cNvPr id="13316" name="Picture 4" descr="Dim Statement Result">
            <a:extLst>
              <a:ext uri="{FF2B5EF4-FFF2-40B4-BE49-F238E27FC236}">
                <a16:creationId xmlns:a16="http://schemas.microsoft.com/office/drawing/2014/main" id="{DD6CA26B-2570-6344-8803-025724162C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1671268"/>
            <a:ext cx="1778000" cy="18796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72AC7638-0790-D24E-B69B-2DC4A2C77EBE}"/>
              </a:ext>
            </a:extLst>
          </p:cNvPr>
          <p:cNvSpPr/>
          <p:nvPr/>
        </p:nvSpPr>
        <p:spPr>
          <a:xfrm>
            <a:off x="944724" y="3861048"/>
            <a:ext cx="7254552" cy="923330"/>
          </a:xfrm>
          <a:prstGeom prst="rect">
            <a:avLst/>
          </a:prstGeom>
        </p:spPr>
        <p:txBody>
          <a:bodyPr wrap="square">
            <a:spAutoFit/>
          </a:bodyPr>
          <a:lstStyle/>
          <a:p>
            <a:pPr fontAlgn="base"/>
            <a:r>
              <a:rPr lang="en-SG" dirty="0">
                <a:solidFill>
                  <a:srgbClr val="242729"/>
                </a:solidFill>
                <a:latin typeface="system-ui"/>
              </a:rPr>
              <a:t>3. Result when you click another time:</a:t>
            </a:r>
          </a:p>
          <a:p>
            <a:br>
              <a:rPr lang="en-SG" dirty="0"/>
            </a:br>
            <a:endParaRPr lang="en-US" dirty="0"/>
          </a:p>
        </p:txBody>
      </p:sp>
      <p:pic>
        <p:nvPicPr>
          <p:cNvPr id="13318" name="Picture 6" descr="Dim Statement Result">
            <a:extLst>
              <a:ext uri="{FF2B5EF4-FFF2-40B4-BE49-F238E27FC236}">
                <a16:creationId xmlns:a16="http://schemas.microsoft.com/office/drawing/2014/main" id="{58D7EFED-47CE-094F-B57F-2FA94E1DC1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648" y="4356608"/>
            <a:ext cx="1778000" cy="18796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11960BD-EE9B-3040-AB4B-2A09B7B74F7D}"/>
              </a:ext>
            </a:extLst>
          </p:cNvPr>
          <p:cNvSpPr txBox="1"/>
          <p:nvPr/>
        </p:nvSpPr>
        <p:spPr>
          <a:xfrm>
            <a:off x="4571824" y="4280745"/>
            <a:ext cx="4104456" cy="2031325"/>
          </a:xfrm>
          <a:prstGeom prst="rect">
            <a:avLst/>
          </a:prstGeom>
          <a:noFill/>
        </p:spPr>
        <p:txBody>
          <a:bodyPr wrap="square" rtlCol="0">
            <a:spAutoFit/>
          </a:bodyPr>
          <a:lstStyle/>
          <a:p>
            <a:r>
              <a:rPr lang="en-SG" dirty="0"/>
              <a:t>Explanation: Excel VBA destroys the variable</a:t>
            </a:r>
          </a:p>
          <a:p>
            <a:r>
              <a:rPr lang="en-SG" dirty="0"/>
              <a:t>when the procedure ends. Each time you </a:t>
            </a:r>
          </a:p>
          <a:p>
            <a:r>
              <a:rPr lang="en-SG" dirty="0"/>
              <a:t>click the command button on the sheet,</a:t>
            </a:r>
          </a:p>
          <a:p>
            <a:r>
              <a:rPr lang="en-SG" dirty="0"/>
              <a:t>Excel VBA creates the variable x again, </a:t>
            </a:r>
          </a:p>
          <a:p>
            <a:r>
              <a:rPr lang="en-SG" dirty="0"/>
              <a:t>adds the value 1 to it, and displays the result.</a:t>
            </a:r>
            <a:endParaRPr lang="en-US" dirty="0"/>
          </a:p>
        </p:txBody>
      </p:sp>
    </p:spTree>
    <p:extLst>
      <p:ext uri="{BB962C8B-B14F-4D97-AF65-F5344CB8AC3E}">
        <p14:creationId xmlns:p14="http://schemas.microsoft.com/office/powerpoint/2010/main" val="2770968024"/>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4" name="Rectangle 4"/>
          <p:cNvSpPr>
            <a:spLocks noGrp="1" noChangeArrowheads="1"/>
          </p:cNvSpPr>
          <p:nvPr>
            <p:ph type="title"/>
          </p:nvPr>
        </p:nvSpPr>
        <p:spPr>
          <a:xfrm>
            <a:off x="830506" y="224646"/>
            <a:ext cx="7488832" cy="720080"/>
          </a:xfrm>
        </p:spPr>
        <p:txBody>
          <a:bodyPr>
            <a:normAutofit fontScale="90000"/>
          </a:bodyPr>
          <a:lstStyle/>
          <a:p>
            <a:pPr fontAlgn="base"/>
            <a:r>
              <a:rPr lang="en-SG" dirty="0"/>
              <a:t>Life of Variables</a:t>
            </a:r>
          </a:p>
        </p:txBody>
      </p:sp>
      <p:sp>
        <p:nvSpPr>
          <p:cNvPr id="6" name="Slide Number Placeholder 5"/>
          <p:cNvSpPr>
            <a:spLocks noGrp="1"/>
          </p:cNvSpPr>
          <p:nvPr>
            <p:ph type="sldNum" sz="quarter" idx="12"/>
          </p:nvPr>
        </p:nvSpPr>
        <p:spPr/>
        <p:txBody>
          <a:bodyPr/>
          <a:lstStyle/>
          <a:p>
            <a:fld id="{77E94BCB-9399-4BEA-BA0E-D088C0F4C83D}" type="slidenum">
              <a:rPr lang="en-GB" altLang="en-US"/>
              <a:pPr/>
              <a:t>16</a:t>
            </a:fld>
            <a:endParaRPr lang="en-GB" altLang="en-US"/>
          </a:p>
        </p:txBody>
      </p:sp>
      <p:sp>
        <p:nvSpPr>
          <p:cNvPr id="9" name="Footer Placeholder 4"/>
          <p:cNvSpPr>
            <a:spLocks noGrp="1"/>
          </p:cNvSpPr>
          <p:nvPr>
            <p:ph type="ftr" sz="quarter" idx="11"/>
          </p:nvPr>
        </p:nvSpPr>
        <p:spPr>
          <a:xfrm>
            <a:off x="1102239" y="6236208"/>
            <a:ext cx="4556664" cy="320040"/>
          </a:xfrm>
        </p:spPr>
        <p:txBody>
          <a:bodyPr/>
          <a:lstStyle/>
          <a:p>
            <a:r>
              <a:rPr lang="en-GB" altLang="en-US" dirty="0"/>
              <a:t>Intro to VBA</a:t>
            </a:r>
          </a:p>
        </p:txBody>
      </p:sp>
      <p:sp>
        <p:nvSpPr>
          <p:cNvPr id="2" name="Rectangle 1">
            <a:extLst>
              <a:ext uri="{FF2B5EF4-FFF2-40B4-BE49-F238E27FC236}">
                <a16:creationId xmlns:a16="http://schemas.microsoft.com/office/drawing/2014/main" id="{DA6B92D6-D665-7E48-BC62-7D5D1D1EF036}"/>
              </a:ext>
            </a:extLst>
          </p:cNvPr>
          <p:cNvSpPr/>
          <p:nvPr/>
        </p:nvSpPr>
        <p:spPr>
          <a:xfrm>
            <a:off x="1086902" y="1123331"/>
            <a:ext cx="7373529" cy="369332"/>
          </a:xfrm>
          <a:prstGeom prst="rect">
            <a:avLst/>
          </a:prstGeom>
        </p:spPr>
        <p:txBody>
          <a:bodyPr wrap="square">
            <a:spAutoFit/>
          </a:bodyPr>
          <a:lstStyle/>
          <a:p>
            <a:pPr fontAlgn="base"/>
            <a:r>
              <a:rPr lang="en-SG" dirty="0"/>
              <a:t>4. Now replace the keyword Dim with the keyword Static.</a:t>
            </a:r>
          </a:p>
        </p:txBody>
      </p:sp>
      <p:pic>
        <p:nvPicPr>
          <p:cNvPr id="15362" name="Picture 2" descr="Static Keyword in Excel VBA">
            <a:extLst>
              <a:ext uri="{FF2B5EF4-FFF2-40B4-BE49-F238E27FC236}">
                <a16:creationId xmlns:a16="http://schemas.microsoft.com/office/drawing/2014/main" id="{BB9E1B67-1ED3-7F44-813B-59F90BC903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600" y="1739848"/>
            <a:ext cx="76708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8234834"/>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4" name="Rectangle 4"/>
          <p:cNvSpPr>
            <a:spLocks noGrp="1" noChangeArrowheads="1"/>
          </p:cNvSpPr>
          <p:nvPr>
            <p:ph type="title"/>
          </p:nvPr>
        </p:nvSpPr>
        <p:spPr>
          <a:xfrm>
            <a:off x="830506" y="224646"/>
            <a:ext cx="7488832" cy="720080"/>
          </a:xfrm>
        </p:spPr>
        <p:txBody>
          <a:bodyPr>
            <a:normAutofit fontScale="90000"/>
          </a:bodyPr>
          <a:lstStyle/>
          <a:p>
            <a:pPr fontAlgn="base"/>
            <a:r>
              <a:rPr lang="en-SG" dirty="0"/>
              <a:t>Life of Variables</a:t>
            </a:r>
          </a:p>
        </p:txBody>
      </p:sp>
      <p:sp>
        <p:nvSpPr>
          <p:cNvPr id="6" name="Slide Number Placeholder 5"/>
          <p:cNvSpPr>
            <a:spLocks noGrp="1"/>
          </p:cNvSpPr>
          <p:nvPr>
            <p:ph type="sldNum" sz="quarter" idx="12"/>
          </p:nvPr>
        </p:nvSpPr>
        <p:spPr/>
        <p:txBody>
          <a:bodyPr/>
          <a:lstStyle/>
          <a:p>
            <a:fld id="{77E94BCB-9399-4BEA-BA0E-D088C0F4C83D}" type="slidenum">
              <a:rPr lang="en-GB" altLang="en-US"/>
              <a:pPr/>
              <a:t>17</a:t>
            </a:fld>
            <a:endParaRPr lang="en-GB" altLang="en-US"/>
          </a:p>
        </p:txBody>
      </p:sp>
      <p:sp>
        <p:nvSpPr>
          <p:cNvPr id="9" name="Footer Placeholder 4"/>
          <p:cNvSpPr>
            <a:spLocks noGrp="1"/>
          </p:cNvSpPr>
          <p:nvPr>
            <p:ph type="ftr" sz="quarter" idx="11"/>
          </p:nvPr>
        </p:nvSpPr>
        <p:spPr>
          <a:xfrm>
            <a:off x="1102239" y="6236208"/>
            <a:ext cx="4556664" cy="320040"/>
          </a:xfrm>
        </p:spPr>
        <p:txBody>
          <a:bodyPr/>
          <a:lstStyle/>
          <a:p>
            <a:r>
              <a:rPr lang="en-GB" altLang="en-US" dirty="0"/>
              <a:t>Intro to VBA</a:t>
            </a:r>
          </a:p>
        </p:txBody>
      </p:sp>
      <p:sp>
        <p:nvSpPr>
          <p:cNvPr id="2" name="Rectangle 1">
            <a:extLst>
              <a:ext uri="{FF2B5EF4-FFF2-40B4-BE49-F238E27FC236}">
                <a16:creationId xmlns:a16="http://schemas.microsoft.com/office/drawing/2014/main" id="{DA6B92D6-D665-7E48-BC62-7D5D1D1EF036}"/>
              </a:ext>
            </a:extLst>
          </p:cNvPr>
          <p:cNvSpPr/>
          <p:nvPr/>
        </p:nvSpPr>
        <p:spPr>
          <a:xfrm>
            <a:off x="1086902" y="1123331"/>
            <a:ext cx="7373529" cy="369332"/>
          </a:xfrm>
          <a:prstGeom prst="rect">
            <a:avLst/>
          </a:prstGeom>
        </p:spPr>
        <p:txBody>
          <a:bodyPr wrap="square">
            <a:spAutoFit/>
          </a:bodyPr>
          <a:lstStyle/>
          <a:p>
            <a:pPr fontAlgn="base"/>
            <a:r>
              <a:rPr lang="en-SG" dirty="0"/>
              <a:t>5. Result when you click the command button on the sheet:</a:t>
            </a:r>
          </a:p>
        </p:txBody>
      </p:sp>
      <p:pic>
        <p:nvPicPr>
          <p:cNvPr id="17410" name="Picture 2" descr="Static Keyword Result">
            <a:extLst>
              <a:ext uri="{FF2B5EF4-FFF2-40B4-BE49-F238E27FC236}">
                <a16:creationId xmlns:a16="http://schemas.microsoft.com/office/drawing/2014/main" id="{68C71432-B8CD-B044-9EEC-F1DE0F9EC2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3953" y="1670122"/>
            <a:ext cx="1778000" cy="18796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23C3BA8-9470-284B-A110-61A9EF9D68F3}"/>
              </a:ext>
            </a:extLst>
          </p:cNvPr>
          <p:cNvSpPr txBox="1"/>
          <p:nvPr/>
        </p:nvSpPr>
        <p:spPr>
          <a:xfrm>
            <a:off x="1123953" y="3727181"/>
            <a:ext cx="7195385" cy="646331"/>
          </a:xfrm>
          <a:prstGeom prst="rect">
            <a:avLst/>
          </a:prstGeom>
          <a:noFill/>
        </p:spPr>
        <p:txBody>
          <a:bodyPr wrap="square" rtlCol="0">
            <a:spAutoFit/>
          </a:bodyPr>
          <a:lstStyle/>
          <a:p>
            <a:pPr fontAlgn="base"/>
            <a:r>
              <a:rPr lang="en-SG" dirty="0"/>
              <a:t>6. Result when you click another time:</a:t>
            </a:r>
            <a:br>
              <a:rPr lang="en-SG" dirty="0"/>
            </a:br>
            <a:endParaRPr lang="en-US" dirty="0"/>
          </a:p>
        </p:txBody>
      </p:sp>
      <p:pic>
        <p:nvPicPr>
          <p:cNvPr id="17412" name="Picture 4" descr="Static Keyword Result">
            <a:extLst>
              <a:ext uri="{FF2B5EF4-FFF2-40B4-BE49-F238E27FC236}">
                <a16:creationId xmlns:a16="http://schemas.microsoft.com/office/drawing/2014/main" id="{F4E84E8D-9194-F949-82D8-60B5AE0622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6902" y="4179149"/>
            <a:ext cx="1778000" cy="18796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76CBCA76-D668-3F45-8593-A69A4AC74298}"/>
              </a:ext>
            </a:extLst>
          </p:cNvPr>
          <p:cNvSpPr/>
          <p:nvPr/>
        </p:nvSpPr>
        <p:spPr>
          <a:xfrm>
            <a:off x="3668112" y="4392914"/>
            <a:ext cx="4572000" cy="2308324"/>
          </a:xfrm>
          <a:prstGeom prst="rect">
            <a:avLst/>
          </a:prstGeom>
        </p:spPr>
        <p:txBody>
          <a:bodyPr>
            <a:spAutoFit/>
          </a:bodyPr>
          <a:lstStyle/>
          <a:p>
            <a:pPr fontAlgn="base"/>
            <a:r>
              <a:rPr lang="en-SG" dirty="0">
                <a:solidFill>
                  <a:srgbClr val="242729"/>
                </a:solidFill>
                <a:latin typeface="system-ui"/>
              </a:rPr>
              <a:t>Conclusion: static variables retain their values, even when a procedure ends.</a:t>
            </a:r>
          </a:p>
          <a:p>
            <a:pPr fontAlgn="base"/>
            <a:endParaRPr lang="en-SG" dirty="0">
              <a:solidFill>
                <a:srgbClr val="242729"/>
              </a:solidFill>
              <a:latin typeface="system-ui"/>
            </a:endParaRPr>
          </a:p>
          <a:p>
            <a:pPr fontAlgn="base"/>
            <a:r>
              <a:rPr lang="en-SG" dirty="0"/>
              <a:t>Note: static variables will be destroyed when you click the Reset (Stop) button or when you close your workbook.</a:t>
            </a:r>
            <a:endParaRPr lang="en-SG" dirty="0">
              <a:solidFill>
                <a:srgbClr val="242729"/>
              </a:solidFill>
              <a:latin typeface="system-ui"/>
            </a:endParaRPr>
          </a:p>
          <a:p>
            <a:br>
              <a:rPr lang="en-SG" dirty="0"/>
            </a:br>
            <a:endParaRPr lang="en-US" dirty="0"/>
          </a:p>
        </p:txBody>
      </p:sp>
    </p:spTree>
    <p:extLst>
      <p:ext uri="{BB962C8B-B14F-4D97-AF65-F5344CB8AC3E}">
        <p14:creationId xmlns:p14="http://schemas.microsoft.com/office/powerpoint/2010/main" val="61966796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of Contents</a:t>
            </a:r>
            <a:endParaRPr lang="en-SG" dirty="0"/>
          </a:p>
        </p:txBody>
      </p:sp>
      <p:sp>
        <p:nvSpPr>
          <p:cNvPr id="3" name="Content Placeholder 2"/>
          <p:cNvSpPr>
            <a:spLocks noGrp="1"/>
          </p:cNvSpPr>
          <p:nvPr>
            <p:ph idx="1"/>
          </p:nvPr>
        </p:nvSpPr>
        <p:spPr/>
        <p:txBody>
          <a:bodyPr>
            <a:normAutofit/>
          </a:bodyPr>
          <a:lstStyle/>
          <a:p>
            <a:pPr marL="342900" indent="-342900">
              <a:buAutoNum type="arabicPeriod"/>
            </a:pPr>
            <a:r>
              <a:rPr lang="en-SG" dirty="0"/>
              <a:t>Lesson Overview</a:t>
            </a:r>
          </a:p>
          <a:p>
            <a:pPr marL="342900" indent="-342900">
              <a:buAutoNum type="arabicPeriod"/>
            </a:pPr>
            <a:r>
              <a:rPr lang="en-SG" dirty="0"/>
              <a:t>Integer</a:t>
            </a:r>
          </a:p>
          <a:p>
            <a:pPr marL="342900" indent="-342900">
              <a:buAutoNum type="arabicPeriod"/>
            </a:pPr>
            <a:r>
              <a:rPr lang="en-SG" dirty="0"/>
              <a:t>String</a:t>
            </a:r>
          </a:p>
          <a:p>
            <a:pPr marL="342900" indent="-342900">
              <a:buAutoNum type="arabicPeriod"/>
            </a:pPr>
            <a:r>
              <a:rPr lang="en-SG" dirty="0"/>
              <a:t>Double</a:t>
            </a:r>
          </a:p>
          <a:p>
            <a:pPr marL="342900" indent="-342900">
              <a:buAutoNum type="arabicPeriod"/>
            </a:pPr>
            <a:r>
              <a:rPr lang="en-SG" dirty="0"/>
              <a:t>Boolean</a:t>
            </a:r>
          </a:p>
          <a:p>
            <a:pPr marL="342900" indent="-342900">
              <a:buAutoNum type="arabicPeriod"/>
            </a:pPr>
            <a:r>
              <a:rPr lang="en-SG" dirty="0"/>
              <a:t>Variable scoping</a:t>
            </a:r>
          </a:p>
          <a:p>
            <a:pPr marL="342900" indent="-342900">
              <a:buAutoNum type="arabicPeriod"/>
            </a:pPr>
            <a:r>
              <a:rPr lang="en-SG" dirty="0"/>
              <a:t>Life of Variables</a:t>
            </a:r>
          </a:p>
          <a:p>
            <a:pPr marL="342900" indent="-342900">
              <a:buFont typeface="Arial" panose="020B0604020202020204" pitchFamily="34" charset="0"/>
              <a:buAutoNum type="arabicPeriod"/>
            </a:pPr>
            <a:endParaRPr lang="en-SG" dirty="0"/>
          </a:p>
          <a:p>
            <a:pPr marL="342900" indent="-342900">
              <a:buAutoNum type="arabicPeriod"/>
            </a:pPr>
            <a:endParaRPr lang="en-SG" dirty="0"/>
          </a:p>
          <a:p>
            <a:pPr marL="342900" indent="-342900">
              <a:buAutoNum type="arabicPeriod"/>
            </a:pPr>
            <a:endParaRPr lang="en-SG" dirty="0"/>
          </a:p>
        </p:txBody>
      </p:sp>
      <p:sp>
        <p:nvSpPr>
          <p:cNvPr id="5" name="Footer Placeholder 4"/>
          <p:cNvSpPr>
            <a:spLocks noGrp="1"/>
          </p:cNvSpPr>
          <p:nvPr>
            <p:ph type="ftr" sz="quarter" idx="11"/>
          </p:nvPr>
        </p:nvSpPr>
        <p:spPr/>
        <p:txBody>
          <a:bodyPr/>
          <a:lstStyle/>
          <a:p>
            <a:r>
              <a:rPr lang="en-GB" altLang="en-US" dirty="0"/>
              <a:t>Intro to VBA</a:t>
            </a:r>
          </a:p>
        </p:txBody>
      </p:sp>
      <p:sp>
        <p:nvSpPr>
          <p:cNvPr id="6" name="Slide Number Placeholder 5"/>
          <p:cNvSpPr>
            <a:spLocks noGrp="1"/>
          </p:cNvSpPr>
          <p:nvPr>
            <p:ph type="sldNum" sz="quarter" idx="12"/>
          </p:nvPr>
        </p:nvSpPr>
        <p:spPr/>
        <p:txBody>
          <a:bodyPr/>
          <a:lstStyle/>
          <a:p>
            <a:fld id="{53DA74AB-8B6A-44DB-AC14-972AB7744807}" type="slidenum">
              <a:rPr lang="en-GB" altLang="en-US" smtClean="0"/>
              <a:pPr/>
              <a:t>2</a:t>
            </a:fld>
            <a:endParaRPr lang="en-GB" altLang="en-US"/>
          </a:p>
        </p:txBody>
      </p:sp>
    </p:spTree>
    <p:extLst>
      <p:ext uri="{BB962C8B-B14F-4D97-AF65-F5344CB8AC3E}">
        <p14:creationId xmlns:p14="http://schemas.microsoft.com/office/powerpoint/2010/main" val="3417990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4" name="Rectangle 4"/>
          <p:cNvSpPr>
            <a:spLocks noGrp="1" noChangeArrowheads="1"/>
          </p:cNvSpPr>
          <p:nvPr>
            <p:ph type="title"/>
          </p:nvPr>
        </p:nvSpPr>
        <p:spPr>
          <a:xfrm>
            <a:off x="830506" y="224646"/>
            <a:ext cx="7488832" cy="720080"/>
          </a:xfrm>
        </p:spPr>
        <p:txBody>
          <a:bodyPr>
            <a:normAutofit fontScale="90000"/>
          </a:bodyPr>
          <a:lstStyle/>
          <a:p>
            <a:pPr fontAlgn="base"/>
            <a:r>
              <a:rPr lang="en-SG" dirty="0"/>
              <a:t>Lesson Overview</a:t>
            </a:r>
          </a:p>
        </p:txBody>
      </p:sp>
      <p:sp>
        <p:nvSpPr>
          <p:cNvPr id="6" name="Slide Number Placeholder 5"/>
          <p:cNvSpPr>
            <a:spLocks noGrp="1"/>
          </p:cNvSpPr>
          <p:nvPr>
            <p:ph type="sldNum" sz="quarter" idx="12"/>
          </p:nvPr>
        </p:nvSpPr>
        <p:spPr/>
        <p:txBody>
          <a:bodyPr/>
          <a:lstStyle/>
          <a:p>
            <a:fld id="{77E94BCB-9399-4BEA-BA0E-D088C0F4C83D}" type="slidenum">
              <a:rPr lang="en-GB" altLang="en-US"/>
              <a:pPr/>
              <a:t>3</a:t>
            </a:fld>
            <a:endParaRPr lang="en-GB" altLang="en-US"/>
          </a:p>
        </p:txBody>
      </p:sp>
      <p:sp>
        <p:nvSpPr>
          <p:cNvPr id="9" name="Footer Placeholder 4"/>
          <p:cNvSpPr>
            <a:spLocks noGrp="1"/>
          </p:cNvSpPr>
          <p:nvPr>
            <p:ph type="ftr" sz="quarter" idx="11"/>
          </p:nvPr>
        </p:nvSpPr>
        <p:spPr>
          <a:xfrm>
            <a:off x="1102239" y="6236208"/>
            <a:ext cx="4556664" cy="320040"/>
          </a:xfrm>
        </p:spPr>
        <p:txBody>
          <a:bodyPr/>
          <a:lstStyle/>
          <a:p>
            <a:r>
              <a:rPr lang="en-GB" altLang="en-US" dirty="0"/>
              <a:t>Intro to VBA</a:t>
            </a:r>
          </a:p>
        </p:txBody>
      </p:sp>
      <p:sp>
        <p:nvSpPr>
          <p:cNvPr id="10" name="Rectangle 9">
            <a:extLst>
              <a:ext uri="{FF2B5EF4-FFF2-40B4-BE49-F238E27FC236}">
                <a16:creationId xmlns:a16="http://schemas.microsoft.com/office/drawing/2014/main" id="{B09CFCB0-A385-6847-9EC0-EE6248741921}"/>
              </a:ext>
            </a:extLst>
          </p:cNvPr>
          <p:cNvSpPr/>
          <p:nvPr/>
        </p:nvSpPr>
        <p:spPr>
          <a:xfrm>
            <a:off x="830506" y="1556792"/>
            <a:ext cx="7409606" cy="1754326"/>
          </a:xfrm>
          <a:prstGeom prst="rect">
            <a:avLst/>
          </a:prstGeom>
        </p:spPr>
        <p:txBody>
          <a:bodyPr wrap="square">
            <a:spAutoFit/>
          </a:bodyPr>
          <a:lstStyle/>
          <a:p>
            <a:pPr fontAlgn="base"/>
            <a:r>
              <a:rPr lang="en-SG" dirty="0"/>
              <a:t>This chapter teaches you how to declare, initialize and display a variable in Excel VBA. Letting Excel VBA know you are using a variable is called declaring a variable. Initializing simply means assigning a beginning (initial) value to a variable.</a:t>
            </a:r>
          </a:p>
          <a:p>
            <a:pPr fontAlgn="base"/>
            <a:endParaRPr lang="en-SG" dirty="0"/>
          </a:p>
          <a:p>
            <a:pPr fontAlgn="base"/>
            <a:r>
              <a:rPr lang="en-SG" dirty="0"/>
              <a:t>Place a </a:t>
            </a:r>
            <a:r>
              <a:rPr lang="en-SG" dirty="0">
                <a:hlinkClick r:id="rId3"/>
              </a:rPr>
              <a:t>command button</a:t>
            </a:r>
            <a:r>
              <a:rPr lang="en-SG" dirty="0"/>
              <a:t> on your worksheet and add the code lines below. To execute the code lines, click the command button on the sheet.</a:t>
            </a:r>
          </a:p>
        </p:txBody>
      </p:sp>
    </p:spTree>
    <p:extLst>
      <p:ext uri="{BB962C8B-B14F-4D97-AF65-F5344CB8AC3E}">
        <p14:creationId xmlns:p14="http://schemas.microsoft.com/office/powerpoint/2010/main" val="11551287"/>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4" name="Rectangle 4"/>
          <p:cNvSpPr>
            <a:spLocks noGrp="1" noChangeArrowheads="1"/>
          </p:cNvSpPr>
          <p:nvPr>
            <p:ph type="title"/>
          </p:nvPr>
        </p:nvSpPr>
        <p:spPr>
          <a:xfrm>
            <a:off x="830506" y="224646"/>
            <a:ext cx="7488832" cy="720080"/>
          </a:xfrm>
        </p:spPr>
        <p:txBody>
          <a:bodyPr>
            <a:normAutofit fontScale="90000"/>
          </a:bodyPr>
          <a:lstStyle/>
          <a:p>
            <a:pPr fontAlgn="base"/>
            <a:r>
              <a:rPr lang="en-SG" dirty="0"/>
              <a:t>Integer</a:t>
            </a:r>
          </a:p>
        </p:txBody>
      </p:sp>
      <p:sp>
        <p:nvSpPr>
          <p:cNvPr id="6" name="Slide Number Placeholder 5"/>
          <p:cNvSpPr>
            <a:spLocks noGrp="1"/>
          </p:cNvSpPr>
          <p:nvPr>
            <p:ph type="sldNum" sz="quarter" idx="12"/>
          </p:nvPr>
        </p:nvSpPr>
        <p:spPr/>
        <p:txBody>
          <a:bodyPr/>
          <a:lstStyle/>
          <a:p>
            <a:fld id="{77E94BCB-9399-4BEA-BA0E-D088C0F4C83D}" type="slidenum">
              <a:rPr lang="en-GB" altLang="en-US"/>
              <a:pPr/>
              <a:t>4</a:t>
            </a:fld>
            <a:endParaRPr lang="en-GB" altLang="en-US"/>
          </a:p>
        </p:txBody>
      </p:sp>
      <p:sp>
        <p:nvSpPr>
          <p:cNvPr id="9" name="Footer Placeholder 4"/>
          <p:cNvSpPr>
            <a:spLocks noGrp="1"/>
          </p:cNvSpPr>
          <p:nvPr>
            <p:ph type="ftr" sz="quarter" idx="11"/>
          </p:nvPr>
        </p:nvSpPr>
        <p:spPr>
          <a:xfrm>
            <a:off x="1102239" y="6236208"/>
            <a:ext cx="4556664" cy="320040"/>
          </a:xfrm>
        </p:spPr>
        <p:txBody>
          <a:bodyPr/>
          <a:lstStyle/>
          <a:p>
            <a:r>
              <a:rPr lang="en-GB" altLang="en-US" dirty="0"/>
              <a:t>Intro to VBA</a:t>
            </a:r>
          </a:p>
        </p:txBody>
      </p:sp>
      <p:pic>
        <p:nvPicPr>
          <p:cNvPr id="3" name="Picture 2">
            <a:extLst>
              <a:ext uri="{FF2B5EF4-FFF2-40B4-BE49-F238E27FC236}">
                <a16:creationId xmlns:a16="http://schemas.microsoft.com/office/drawing/2014/main" id="{E08E5A4A-2F9D-9E4D-9930-484A2C7604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058" y="1412776"/>
            <a:ext cx="7912100" cy="1752600"/>
          </a:xfrm>
          <a:prstGeom prst="rect">
            <a:avLst/>
          </a:prstGeom>
        </p:spPr>
      </p:pic>
      <p:pic>
        <p:nvPicPr>
          <p:cNvPr id="5" name="Picture 4">
            <a:extLst>
              <a:ext uri="{FF2B5EF4-FFF2-40B4-BE49-F238E27FC236}">
                <a16:creationId xmlns:a16="http://schemas.microsoft.com/office/drawing/2014/main" id="{1FAD11A8-3C96-C945-9C8A-FA72B178CF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4414" y="3429000"/>
            <a:ext cx="6567388" cy="2423429"/>
          </a:xfrm>
          <a:prstGeom prst="rect">
            <a:avLst/>
          </a:prstGeom>
        </p:spPr>
      </p:pic>
    </p:spTree>
    <p:extLst>
      <p:ext uri="{BB962C8B-B14F-4D97-AF65-F5344CB8AC3E}">
        <p14:creationId xmlns:p14="http://schemas.microsoft.com/office/powerpoint/2010/main" val="1848642867"/>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4" name="Rectangle 4"/>
          <p:cNvSpPr>
            <a:spLocks noGrp="1" noChangeArrowheads="1"/>
          </p:cNvSpPr>
          <p:nvPr>
            <p:ph type="title"/>
          </p:nvPr>
        </p:nvSpPr>
        <p:spPr>
          <a:xfrm>
            <a:off x="830506" y="224646"/>
            <a:ext cx="7488832" cy="720080"/>
          </a:xfrm>
        </p:spPr>
        <p:txBody>
          <a:bodyPr>
            <a:normAutofit fontScale="90000"/>
          </a:bodyPr>
          <a:lstStyle/>
          <a:p>
            <a:pPr fontAlgn="base"/>
            <a:r>
              <a:rPr lang="en-SG" dirty="0"/>
              <a:t>String</a:t>
            </a:r>
          </a:p>
        </p:txBody>
      </p:sp>
      <p:sp>
        <p:nvSpPr>
          <p:cNvPr id="6" name="Slide Number Placeholder 5"/>
          <p:cNvSpPr>
            <a:spLocks noGrp="1"/>
          </p:cNvSpPr>
          <p:nvPr>
            <p:ph type="sldNum" sz="quarter" idx="12"/>
          </p:nvPr>
        </p:nvSpPr>
        <p:spPr/>
        <p:txBody>
          <a:bodyPr/>
          <a:lstStyle/>
          <a:p>
            <a:fld id="{77E94BCB-9399-4BEA-BA0E-D088C0F4C83D}" type="slidenum">
              <a:rPr lang="en-GB" altLang="en-US"/>
              <a:pPr/>
              <a:t>5</a:t>
            </a:fld>
            <a:endParaRPr lang="en-GB" altLang="en-US"/>
          </a:p>
        </p:txBody>
      </p:sp>
      <p:sp>
        <p:nvSpPr>
          <p:cNvPr id="9" name="Footer Placeholder 4"/>
          <p:cNvSpPr>
            <a:spLocks noGrp="1"/>
          </p:cNvSpPr>
          <p:nvPr>
            <p:ph type="ftr" sz="quarter" idx="11"/>
          </p:nvPr>
        </p:nvSpPr>
        <p:spPr>
          <a:xfrm>
            <a:off x="1102239" y="6236208"/>
            <a:ext cx="4556664" cy="320040"/>
          </a:xfrm>
        </p:spPr>
        <p:txBody>
          <a:bodyPr/>
          <a:lstStyle/>
          <a:p>
            <a:r>
              <a:rPr lang="en-GB" altLang="en-US" dirty="0"/>
              <a:t>Intro to VBA</a:t>
            </a:r>
          </a:p>
        </p:txBody>
      </p:sp>
      <p:pic>
        <p:nvPicPr>
          <p:cNvPr id="4" name="Picture 3">
            <a:extLst>
              <a:ext uri="{FF2B5EF4-FFF2-40B4-BE49-F238E27FC236}">
                <a16:creationId xmlns:a16="http://schemas.microsoft.com/office/drawing/2014/main" id="{544BD8ED-C8AF-094B-8705-9ED6351544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5368" y="1549877"/>
            <a:ext cx="6313264" cy="4062891"/>
          </a:xfrm>
          <a:prstGeom prst="rect">
            <a:avLst/>
          </a:prstGeom>
        </p:spPr>
      </p:pic>
    </p:spTree>
    <p:extLst>
      <p:ext uri="{BB962C8B-B14F-4D97-AF65-F5344CB8AC3E}">
        <p14:creationId xmlns:p14="http://schemas.microsoft.com/office/powerpoint/2010/main" val="122904190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4" name="Rectangle 4"/>
          <p:cNvSpPr>
            <a:spLocks noGrp="1" noChangeArrowheads="1"/>
          </p:cNvSpPr>
          <p:nvPr>
            <p:ph type="title"/>
          </p:nvPr>
        </p:nvSpPr>
        <p:spPr>
          <a:xfrm>
            <a:off x="830506" y="224646"/>
            <a:ext cx="7488832" cy="720080"/>
          </a:xfrm>
        </p:spPr>
        <p:txBody>
          <a:bodyPr>
            <a:normAutofit fontScale="90000"/>
          </a:bodyPr>
          <a:lstStyle/>
          <a:p>
            <a:pPr fontAlgn="base"/>
            <a:r>
              <a:rPr lang="en-SG" dirty="0"/>
              <a:t>Double</a:t>
            </a:r>
          </a:p>
        </p:txBody>
      </p:sp>
      <p:sp>
        <p:nvSpPr>
          <p:cNvPr id="6" name="Slide Number Placeholder 5"/>
          <p:cNvSpPr>
            <a:spLocks noGrp="1"/>
          </p:cNvSpPr>
          <p:nvPr>
            <p:ph type="sldNum" sz="quarter" idx="12"/>
          </p:nvPr>
        </p:nvSpPr>
        <p:spPr/>
        <p:txBody>
          <a:bodyPr/>
          <a:lstStyle/>
          <a:p>
            <a:fld id="{77E94BCB-9399-4BEA-BA0E-D088C0F4C83D}" type="slidenum">
              <a:rPr lang="en-GB" altLang="en-US"/>
              <a:pPr/>
              <a:t>6</a:t>
            </a:fld>
            <a:endParaRPr lang="en-GB" altLang="en-US"/>
          </a:p>
        </p:txBody>
      </p:sp>
      <p:sp>
        <p:nvSpPr>
          <p:cNvPr id="9" name="Footer Placeholder 4"/>
          <p:cNvSpPr>
            <a:spLocks noGrp="1"/>
          </p:cNvSpPr>
          <p:nvPr>
            <p:ph type="ftr" sz="quarter" idx="11"/>
          </p:nvPr>
        </p:nvSpPr>
        <p:spPr>
          <a:xfrm>
            <a:off x="1102239" y="6236208"/>
            <a:ext cx="4556664" cy="320040"/>
          </a:xfrm>
        </p:spPr>
        <p:txBody>
          <a:bodyPr/>
          <a:lstStyle/>
          <a:p>
            <a:r>
              <a:rPr lang="en-GB" altLang="en-US" dirty="0"/>
              <a:t>Intro to VBA</a:t>
            </a:r>
          </a:p>
        </p:txBody>
      </p:sp>
      <p:pic>
        <p:nvPicPr>
          <p:cNvPr id="3" name="Picture 2">
            <a:extLst>
              <a:ext uri="{FF2B5EF4-FFF2-40B4-BE49-F238E27FC236}">
                <a16:creationId xmlns:a16="http://schemas.microsoft.com/office/drawing/2014/main" id="{E2AA8A24-2092-EB4F-8E90-B5A2BD4AD9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9018" y="1236456"/>
            <a:ext cx="6325964" cy="4607173"/>
          </a:xfrm>
          <a:prstGeom prst="rect">
            <a:avLst/>
          </a:prstGeom>
        </p:spPr>
      </p:pic>
    </p:spTree>
    <p:extLst>
      <p:ext uri="{BB962C8B-B14F-4D97-AF65-F5344CB8AC3E}">
        <p14:creationId xmlns:p14="http://schemas.microsoft.com/office/powerpoint/2010/main" val="188502270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4" name="Rectangle 4"/>
          <p:cNvSpPr>
            <a:spLocks noGrp="1" noChangeArrowheads="1"/>
          </p:cNvSpPr>
          <p:nvPr>
            <p:ph type="title"/>
          </p:nvPr>
        </p:nvSpPr>
        <p:spPr>
          <a:xfrm>
            <a:off x="830506" y="224646"/>
            <a:ext cx="7488832" cy="720080"/>
          </a:xfrm>
        </p:spPr>
        <p:txBody>
          <a:bodyPr>
            <a:normAutofit fontScale="90000"/>
          </a:bodyPr>
          <a:lstStyle/>
          <a:p>
            <a:pPr fontAlgn="base"/>
            <a:r>
              <a:rPr lang="en-SG" dirty="0"/>
              <a:t>Double</a:t>
            </a:r>
          </a:p>
        </p:txBody>
      </p:sp>
      <p:sp>
        <p:nvSpPr>
          <p:cNvPr id="6" name="Slide Number Placeholder 5"/>
          <p:cNvSpPr>
            <a:spLocks noGrp="1"/>
          </p:cNvSpPr>
          <p:nvPr>
            <p:ph type="sldNum" sz="quarter" idx="12"/>
          </p:nvPr>
        </p:nvSpPr>
        <p:spPr/>
        <p:txBody>
          <a:bodyPr/>
          <a:lstStyle/>
          <a:p>
            <a:fld id="{77E94BCB-9399-4BEA-BA0E-D088C0F4C83D}" type="slidenum">
              <a:rPr lang="en-GB" altLang="en-US"/>
              <a:pPr/>
              <a:t>7</a:t>
            </a:fld>
            <a:endParaRPr lang="en-GB" altLang="en-US"/>
          </a:p>
        </p:txBody>
      </p:sp>
      <p:sp>
        <p:nvSpPr>
          <p:cNvPr id="9" name="Footer Placeholder 4"/>
          <p:cNvSpPr>
            <a:spLocks noGrp="1"/>
          </p:cNvSpPr>
          <p:nvPr>
            <p:ph type="ftr" sz="quarter" idx="11"/>
          </p:nvPr>
        </p:nvSpPr>
        <p:spPr>
          <a:xfrm>
            <a:off x="1102239" y="6236208"/>
            <a:ext cx="4556664" cy="320040"/>
          </a:xfrm>
        </p:spPr>
        <p:txBody>
          <a:bodyPr/>
          <a:lstStyle/>
          <a:p>
            <a:r>
              <a:rPr lang="en-GB" altLang="en-US" dirty="0"/>
              <a:t>Intro to VBA</a:t>
            </a:r>
          </a:p>
        </p:txBody>
      </p:sp>
      <p:pic>
        <p:nvPicPr>
          <p:cNvPr id="3" name="Picture 2">
            <a:extLst>
              <a:ext uri="{FF2B5EF4-FFF2-40B4-BE49-F238E27FC236}">
                <a16:creationId xmlns:a16="http://schemas.microsoft.com/office/drawing/2014/main" id="{392C0075-6D7F-1F44-AB02-E18B027762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1372" y="1274760"/>
            <a:ext cx="6241256" cy="4308480"/>
          </a:xfrm>
          <a:prstGeom prst="rect">
            <a:avLst/>
          </a:prstGeom>
        </p:spPr>
      </p:pic>
    </p:spTree>
    <p:extLst>
      <p:ext uri="{BB962C8B-B14F-4D97-AF65-F5344CB8AC3E}">
        <p14:creationId xmlns:p14="http://schemas.microsoft.com/office/powerpoint/2010/main" val="4044904367"/>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4" name="Rectangle 4"/>
          <p:cNvSpPr>
            <a:spLocks noGrp="1" noChangeArrowheads="1"/>
          </p:cNvSpPr>
          <p:nvPr>
            <p:ph type="title"/>
          </p:nvPr>
        </p:nvSpPr>
        <p:spPr>
          <a:xfrm>
            <a:off x="830506" y="224646"/>
            <a:ext cx="7488832" cy="720080"/>
          </a:xfrm>
        </p:spPr>
        <p:txBody>
          <a:bodyPr>
            <a:normAutofit fontScale="90000"/>
          </a:bodyPr>
          <a:lstStyle/>
          <a:p>
            <a:pPr fontAlgn="base"/>
            <a:r>
              <a:rPr lang="en-SG" dirty="0"/>
              <a:t>Boolean</a:t>
            </a:r>
          </a:p>
        </p:txBody>
      </p:sp>
      <p:sp>
        <p:nvSpPr>
          <p:cNvPr id="6" name="Slide Number Placeholder 5"/>
          <p:cNvSpPr>
            <a:spLocks noGrp="1"/>
          </p:cNvSpPr>
          <p:nvPr>
            <p:ph type="sldNum" sz="quarter" idx="12"/>
          </p:nvPr>
        </p:nvSpPr>
        <p:spPr/>
        <p:txBody>
          <a:bodyPr/>
          <a:lstStyle/>
          <a:p>
            <a:fld id="{77E94BCB-9399-4BEA-BA0E-D088C0F4C83D}" type="slidenum">
              <a:rPr lang="en-GB" altLang="en-US"/>
              <a:pPr/>
              <a:t>8</a:t>
            </a:fld>
            <a:endParaRPr lang="en-GB" altLang="en-US"/>
          </a:p>
        </p:txBody>
      </p:sp>
      <p:sp>
        <p:nvSpPr>
          <p:cNvPr id="9" name="Footer Placeholder 4"/>
          <p:cNvSpPr>
            <a:spLocks noGrp="1"/>
          </p:cNvSpPr>
          <p:nvPr>
            <p:ph type="ftr" sz="quarter" idx="11"/>
          </p:nvPr>
        </p:nvSpPr>
        <p:spPr>
          <a:xfrm>
            <a:off x="1102239" y="6236208"/>
            <a:ext cx="4556664" cy="320040"/>
          </a:xfrm>
        </p:spPr>
        <p:txBody>
          <a:bodyPr/>
          <a:lstStyle/>
          <a:p>
            <a:r>
              <a:rPr lang="en-GB" altLang="en-US" dirty="0"/>
              <a:t>Intro to VBA</a:t>
            </a:r>
          </a:p>
        </p:txBody>
      </p:sp>
      <p:pic>
        <p:nvPicPr>
          <p:cNvPr id="4" name="Picture 3">
            <a:extLst>
              <a:ext uri="{FF2B5EF4-FFF2-40B4-BE49-F238E27FC236}">
                <a16:creationId xmlns:a16="http://schemas.microsoft.com/office/drawing/2014/main" id="{C0BB20A6-A758-8F4C-A494-FB1216FD88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7980" y="1265372"/>
            <a:ext cx="6148040" cy="4650189"/>
          </a:xfrm>
          <a:prstGeom prst="rect">
            <a:avLst/>
          </a:prstGeom>
        </p:spPr>
      </p:pic>
    </p:spTree>
    <p:extLst>
      <p:ext uri="{BB962C8B-B14F-4D97-AF65-F5344CB8AC3E}">
        <p14:creationId xmlns:p14="http://schemas.microsoft.com/office/powerpoint/2010/main" val="139614383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4" name="Rectangle 4"/>
          <p:cNvSpPr>
            <a:spLocks noGrp="1" noChangeArrowheads="1"/>
          </p:cNvSpPr>
          <p:nvPr>
            <p:ph type="title"/>
          </p:nvPr>
        </p:nvSpPr>
        <p:spPr>
          <a:xfrm>
            <a:off x="830506" y="224646"/>
            <a:ext cx="7488832" cy="720080"/>
          </a:xfrm>
        </p:spPr>
        <p:txBody>
          <a:bodyPr>
            <a:normAutofit fontScale="90000"/>
          </a:bodyPr>
          <a:lstStyle/>
          <a:p>
            <a:pPr fontAlgn="base"/>
            <a:r>
              <a:rPr lang="en-SG" dirty="0"/>
              <a:t>Variable scoping</a:t>
            </a:r>
          </a:p>
        </p:txBody>
      </p:sp>
      <p:sp>
        <p:nvSpPr>
          <p:cNvPr id="6" name="Slide Number Placeholder 5"/>
          <p:cNvSpPr>
            <a:spLocks noGrp="1"/>
          </p:cNvSpPr>
          <p:nvPr>
            <p:ph type="sldNum" sz="quarter" idx="12"/>
          </p:nvPr>
        </p:nvSpPr>
        <p:spPr/>
        <p:txBody>
          <a:bodyPr/>
          <a:lstStyle/>
          <a:p>
            <a:fld id="{77E94BCB-9399-4BEA-BA0E-D088C0F4C83D}" type="slidenum">
              <a:rPr lang="en-GB" altLang="en-US"/>
              <a:pPr/>
              <a:t>9</a:t>
            </a:fld>
            <a:endParaRPr lang="en-GB" altLang="en-US"/>
          </a:p>
        </p:txBody>
      </p:sp>
      <p:sp>
        <p:nvSpPr>
          <p:cNvPr id="9" name="Footer Placeholder 4"/>
          <p:cNvSpPr>
            <a:spLocks noGrp="1"/>
          </p:cNvSpPr>
          <p:nvPr>
            <p:ph type="ftr" sz="quarter" idx="11"/>
          </p:nvPr>
        </p:nvSpPr>
        <p:spPr>
          <a:xfrm>
            <a:off x="1102239" y="6236208"/>
            <a:ext cx="4556664" cy="320040"/>
          </a:xfrm>
        </p:spPr>
        <p:txBody>
          <a:bodyPr/>
          <a:lstStyle/>
          <a:p>
            <a:r>
              <a:rPr lang="en-GB" altLang="en-US" dirty="0"/>
              <a:t>Intro to VBA</a:t>
            </a:r>
          </a:p>
        </p:txBody>
      </p:sp>
      <p:sp>
        <p:nvSpPr>
          <p:cNvPr id="2" name="Rectangle 1">
            <a:extLst>
              <a:ext uri="{FF2B5EF4-FFF2-40B4-BE49-F238E27FC236}">
                <a16:creationId xmlns:a16="http://schemas.microsoft.com/office/drawing/2014/main" id="{DA6B92D6-D665-7E48-BC62-7D5D1D1EF036}"/>
              </a:ext>
            </a:extLst>
          </p:cNvPr>
          <p:cNvSpPr/>
          <p:nvPr/>
        </p:nvSpPr>
        <p:spPr>
          <a:xfrm>
            <a:off x="1086902" y="1272999"/>
            <a:ext cx="7373529" cy="1477328"/>
          </a:xfrm>
          <a:prstGeom prst="rect">
            <a:avLst/>
          </a:prstGeom>
        </p:spPr>
        <p:txBody>
          <a:bodyPr wrap="square">
            <a:spAutoFit/>
          </a:bodyPr>
          <a:lstStyle/>
          <a:p>
            <a:pPr fontAlgn="base"/>
            <a:r>
              <a:rPr lang="en-SG" dirty="0">
                <a:solidFill>
                  <a:srgbClr val="242729"/>
                </a:solidFill>
                <a:latin typeface="system-ui"/>
              </a:rPr>
              <a:t>The </a:t>
            </a:r>
            <a:r>
              <a:rPr lang="en-SG" dirty="0">
                <a:solidFill>
                  <a:srgbClr val="242729"/>
                </a:solidFill>
                <a:latin typeface="inherit"/>
              </a:rPr>
              <a:t>scope of a variable</a:t>
            </a:r>
            <a:r>
              <a:rPr lang="en-SG" dirty="0">
                <a:solidFill>
                  <a:srgbClr val="242729"/>
                </a:solidFill>
                <a:latin typeface="system-ui"/>
              </a:rPr>
              <a:t> in </a:t>
            </a:r>
            <a:r>
              <a:rPr lang="en-SG" dirty="0">
                <a:solidFill>
                  <a:srgbClr val="242729"/>
                </a:solidFill>
                <a:latin typeface="inherit"/>
              </a:rPr>
              <a:t>Excel VBA</a:t>
            </a:r>
            <a:r>
              <a:rPr lang="en-SG" dirty="0">
                <a:solidFill>
                  <a:srgbClr val="242729"/>
                </a:solidFill>
                <a:latin typeface="system-ui"/>
              </a:rPr>
              <a:t> determines where that variable may be used. You determine the scope of a variable when you declare it. There are three scoping levels: </a:t>
            </a:r>
            <a:r>
              <a:rPr lang="en-SG" dirty="0">
                <a:solidFill>
                  <a:srgbClr val="242729"/>
                </a:solidFill>
                <a:latin typeface="inherit"/>
              </a:rPr>
              <a:t>procedure level</a:t>
            </a:r>
            <a:r>
              <a:rPr lang="en-SG" dirty="0">
                <a:solidFill>
                  <a:srgbClr val="242729"/>
                </a:solidFill>
                <a:latin typeface="system-ui"/>
              </a:rPr>
              <a:t>, </a:t>
            </a:r>
            <a:r>
              <a:rPr lang="en-SG" dirty="0">
                <a:solidFill>
                  <a:srgbClr val="242729"/>
                </a:solidFill>
                <a:latin typeface="inherit"/>
              </a:rPr>
              <a:t>module level</a:t>
            </a:r>
            <a:r>
              <a:rPr lang="en-SG" dirty="0">
                <a:solidFill>
                  <a:srgbClr val="242729"/>
                </a:solidFill>
                <a:latin typeface="system-ui"/>
              </a:rPr>
              <a:t>, and </a:t>
            </a:r>
            <a:r>
              <a:rPr lang="en-SG" dirty="0">
                <a:solidFill>
                  <a:srgbClr val="242729"/>
                </a:solidFill>
                <a:latin typeface="inherit"/>
              </a:rPr>
              <a:t>public module level</a:t>
            </a:r>
            <a:r>
              <a:rPr lang="en-SG" dirty="0">
                <a:solidFill>
                  <a:srgbClr val="242729"/>
                </a:solidFill>
                <a:latin typeface="system-ui"/>
              </a:rPr>
              <a:t>.</a:t>
            </a:r>
          </a:p>
          <a:p>
            <a:pPr fontAlgn="base"/>
            <a:r>
              <a:rPr lang="en-SG" dirty="0">
                <a:solidFill>
                  <a:srgbClr val="242729"/>
                </a:solidFill>
                <a:latin typeface="system-ui"/>
              </a:rPr>
              <a:t>Place a </a:t>
            </a:r>
            <a:r>
              <a:rPr lang="en-SG" dirty="0">
                <a:solidFill>
                  <a:srgbClr val="548CD1"/>
                </a:solidFill>
                <a:latin typeface="system-ui"/>
                <a:hlinkClick r:id="rId3"/>
              </a:rPr>
              <a:t>command button</a:t>
            </a:r>
            <a:r>
              <a:rPr lang="en-SG" dirty="0">
                <a:solidFill>
                  <a:srgbClr val="242729"/>
                </a:solidFill>
                <a:latin typeface="system-ui"/>
              </a:rPr>
              <a:t> on your worksheet and add the following code lines:</a:t>
            </a:r>
            <a:endParaRPr lang="en-SG" b="0" i="0" dirty="0">
              <a:solidFill>
                <a:srgbClr val="242729"/>
              </a:solidFill>
              <a:effectLst/>
              <a:latin typeface="system-ui"/>
            </a:endParaRPr>
          </a:p>
        </p:txBody>
      </p:sp>
      <p:pic>
        <p:nvPicPr>
          <p:cNvPr id="1026" name="Picture 2" descr="Variable Scope Example">
            <a:extLst>
              <a:ext uri="{FF2B5EF4-FFF2-40B4-BE49-F238E27FC236}">
                <a16:creationId xmlns:a16="http://schemas.microsoft.com/office/drawing/2014/main" id="{49B0D27F-5C04-4A41-B65E-44C8E4A290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82192" y="2900895"/>
            <a:ext cx="5779616" cy="2717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725888"/>
      </p:ext>
    </p:extLst>
  </p:cSld>
  <p:clrMapOvr>
    <a:masterClrMapping/>
  </p:clrMapOvr>
  <p:transition/>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{A43E953E-9254-C04E-894F-7262A321B5B4}tf10001120</Template>
  <TotalTime>3177</TotalTime>
  <Words>739</Words>
  <Application>Microsoft Macintosh PowerPoint</Application>
  <PresentationFormat>On-screen Show (4:3)</PresentationFormat>
  <Paragraphs>103</Paragraphs>
  <Slides>17</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inherit</vt:lpstr>
      <vt:lpstr>system-ui</vt:lpstr>
      <vt:lpstr>Arial</vt:lpstr>
      <vt:lpstr>Calibri</vt:lpstr>
      <vt:lpstr>Gill Sans MT</vt:lpstr>
      <vt:lpstr>Parcel</vt:lpstr>
      <vt:lpstr>PowerPoint Presentation</vt:lpstr>
      <vt:lpstr>Table of Contents</vt:lpstr>
      <vt:lpstr>Lesson Overview</vt:lpstr>
      <vt:lpstr>Integer</vt:lpstr>
      <vt:lpstr>String</vt:lpstr>
      <vt:lpstr>Double</vt:lpstr>
      <vt:lpstr>Double</vt:lpstr>
      <vt:lpstr>Boolean</vt:lpstr>
      <vt:lpstr>Variable scoping</vt:lpstr>
      <vt:lpstr>Variable scoping</vt:lpstr>
      <vt:lpstr>Variable scoping</vt:lpstr>
      <vt:lpstr>Variable scoping</vt:lpstr>
      <vt:lpstr>Variable scoping</vt:lpstr>
      <vt:lpstr>Variable scoping</vt:lpstr>
      <vt:lpstr>Life of Variables</vt:lpstr>
      <vt:lpstr>Life of Variables</vt:lpstr>
      <vt:lpstr>Life of Variables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VBA Programming</dc:title>
  <dc:subject/>
  <dc:creator/>
  <cp:keywords/>
  <dc:description/>
  <cp:lastModifiedBy>Microsoft Office User</cp:lastModifiedBy>
  <cp:revision>233</cp:revision>
  <dcterms:created xsi:type="dcterms:W3CDTF">2004-08-19T14:27:14Z</dcterms:created>
  <dcterms:modified xsi:type="dcterms:W3CDTF">2021-02-25T11:49:15Z</dcterms:modified>
  <cp:category/>
</cp:coreProperties>
</file>