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20"/>
  </p:notesMasterIdLst>
  <p:handoutMasterIdLst>
    <p:handoutMasterId r:id="rId21"/>
  </p:handoutMasterIdLst>
  <p:sldIdLst>
    <p:sldId id="368" r:id="rId2"/>
    <p:sldId id="417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0066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86418" autoAdjust="0"/>
  </p:normalViewPr>
  <p:slideViewPr>
    <p:cSldViewPr>
      <p:cViewPr varScale="1">
        <p:scale>
          <a:sx n="112" d="100"/>
          <a:sy n="112" d="100"/>
        </p:scale>
        <p:origin x="1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6D0C5-7551-460A-B8E0-59712A582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B906E-FA35-4E6A-A83B-551075A7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https://www.excel-easy.com/vba/create-a-macro.html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B906E-FA35-4E6A-A83B-551075A73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5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5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5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07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5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6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0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7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91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8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7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2C43F-3925-4EC2-9C19-905BA68D4A51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0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AA39-42D1-4D7C-8202-2086B4433EC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70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DD04-D44F-41D5-9280-FACD5DC502E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88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712F-BBFA-46BC-883C-788005A86BE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61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6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DCF22-7C72-4001-A7C9-7BD4968333D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5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7795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105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1938-B8C3-4B3C-9576-C69CF2A37F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7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 to VBA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0798-2B03-4B8F-AA07-C8AD8AE67FA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EF83-1E99-4A71-A553-3886AC5AE54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8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FC93-510C-4CB2-89C4-797BD9F9C6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27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  s</a:t>
            </a: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GB" altLang="en-US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76A12F2-60E7-4BCA-B1FF-4B4A5A2383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D0D7C8-A4C6-1249-AF60-312E62AEFDCE}"/>
              </a:ext>
            </a:extLst>
          </p:cNvPr>
          <p:cNvSpPr/>
          <p:nvPr/>
        </p:nvSpPr>
        <p:spPr>
          <a:xfrm>
            <a:off x="3661448" y="2644170"/>
            <a:ext cx="1821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08514-45E3-5A48-8697-402B3A65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178050"/>
            <a:ext cx="79629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539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C2D06-24FD-984D-9923-2C30674CE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00200"/>
            <a:ext cx="7962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41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F18A-EA0D-A844-B759-ACDFA576E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66850"/>
            <a:ext cx="8001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311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60C6A-F243-094B-8112-83019C3CCEB6}"/>
              </a:ext>
            </a:extLst>
          </p:cNvPr>
          <p:cNvSpPr txBox="1"/>
          <p:nvPr/>
        </p:nvSpPr>
        <p:spPr>
          <a:xfrm>
            <a:off x="1044702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4926E-3B5E-A04C-92E7-95CAF68ED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32" y="1155529"/>
            <a:ext cx="7012136" cy="48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339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60C6A-F243-094B-8112-83019C3CCEB6}"/>
              </a:ext>
            </a:extLst>
          </p:cNvPr>
          <p:cNvSpPr txBox="1"/>
          <p:nvPr/>
        </p:nvSpPr>
        <p:spPr>
          <a:xfrm>
            <a:off x="1044702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FC2AF-7998-0F42-9BBB-95E55557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231900"/>
            <a:ext cx="79883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87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60C6A-F243-094B-8112-83019C3CCEB6}"/>
              </a:ext>
            </a:extLst>
          </p:cNvPr>
          <p:cNvSpPr txBox="1"/>
          <p:nvPr/>
        </p:nvSpPr>
        <p:spPr>
          <a:xfrm>
            <a:off x="1044702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F35FB-F2CC-CB40-8FB2-1CAEFA374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384300"/>
            <a:ext cx="80645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701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Array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60C6A-F243-094B-8112-83019C3CCEB6}"/>
              </a:ext>
            </a:extLst>
          </p:cNvPr>
          <p:cNvSpPr txBox="1"/>
          <p:nvPr/>
        </p:nvSpPr>
        <p:spPr>
          <a:xfrm>
            <a:off x="1044702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9B516-79FA-CA4C-B9FE-18F84F5B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517650"/>
            <a:ext cx="8013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99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Array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60C6A-F243-094B-8112-83019C3CCEB6}"/>
              </a:ext>
            </a:extLst>
          </p:cNvPr>
          <p:cNvSpPr txBox="1"/>
          <p:nvPr/>
        </p:nvSpPr>
        <p:spPr>
          <a:xfrm>
            <a:off x="1044702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DD202-DA23-C443-BD3C-A36DF815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1905000"/>
            <a:ext cx="5346700" cy="304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567C09-57C8-1A4D-B48D-21D6307976CF}"/>
              </a:ext>
            </a:extLst>
          </p:cNvPr>
          <p:cNvSpPr/>
          <p:nvPr/>
        </p:nvSpPr>
        <p:spPr>
          <a:xfrm>
            <a:off x="683568" y="52383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Visual Basics is a 0 based indexing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6588201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Array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60C6A-F243-094B-8112-83019C3CCEB6}"/>
              </a:ext>
            </a:extLst>
          </p:cNvPr>
          <p:cNvSpPr txBox="1"/>
          <p:nvPr/>
        </p:nvSpPr>
        <p:spPr>
          <a:xfrm>
            <a:off x="10447020" y="2000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A40A9-FBDD-2B46-83E9-F40C9685D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"/>
          <a:stretch/>
        </p:blipFill>
        <p:spPr>
          <a:xfrm>
            <a:off x="1640917" y="1340768"/>
            <a:ext cx="58621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267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dirty="0"/>
              <a:t>ONE DIMENSIONAL ARRAY</a:t>
            </a:r>
          </a:p>
          <a:p>
            <a:pPr marL="342900" indent="-342900">
              <a:buAutoNum type="arabicPeriod"/>
            </a:pPr>
            <a:r>
              <a:rPr lang="en-SG" dirty="0"/>
              <a:t>Two DIMENSIONAL ARRAY</a:t>
            </a:r>
          </a:p>
          <a:p>
            <a:pPr marL="342900" indent="-342900">
              <a:buAutoNum type="arabicPeriod"/>
            </a:pPr>
            <a:r>
              <a:rPr lang="en-SG" dirty="0"/>
              <a:t>Dynamic Array</a:t>
            </a:r>
          </a:p>
          <a:p>
            <a:pPr marL="342900" indent="-342900">
              <a:buAutoNum type="arabicPeriod"/>
            </a:pPr>
            <a:r>
              <a:rPr lang="en-SG" dirty="0"/>
              <a:t>Array function</a:t>
            </a:r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74AB-8B6A-44DB-AC14-972AB7744807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9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Lesson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B7C097-50FB-814D-80EC-251C96C53CFE}"/>
              </a:ext>
            </a:extLst>
          </p:cNvPr>
          <p:cNvSpPr/>
          <p:nvPr/>
        </p:nvSpPr>
        <p:spPr>
          <a:xfrm>
            <a:off x="1067460" y="1340768"/>
            <a:ext cx="7251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242729"/>
                </a:solidFill>
                <a:latin typeface="system-ui"/>
              </a:rPr>
              <a:t>An array is a group of variables. In Excel VBA, you can refer to a specific variable (element) of an array by using the array name and the index number.</a:t>
            </a:r>
            <a:endParaRPr lang="en-US" dirty="0"/>
          </a:p>
        </p:txBody>
      </p:sp>
      <p:pic>
        <p:nvPicPr>
          <p:cNvPr id="3" name="Picture 2" descr="Numpy Array Cookbook: Generating and Manipulating Arrays in Python | by  Chris I. | Towards Data Science">
            <a:extLst>
              <a:ext uri="{FF2B5EF4-FFF2-40B4-BE49-F238E27FC236}">
                <a16:creationId xmlns:a16="http://schemas.microsoft.com/office/drawing/2014/main" id="{33FAA043-F8BB-C447-A54A-BFEB282B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68" y="2515099"/>
            <a:ext cx="6300192" cy="333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ONE 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C127-0562-654C-993D-C461915E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773479"/>
            <a:ext cx="7899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016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ONE 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4E1A8-60B9-E14B-B2A7-00F4AFB42FD2}"/>
              </a:ext>
            </a:extLst>
          </p:cNvPr>
          <p:cNvSpPr/>
          <p:nvPr/>
        </p:nvSpPr>
        <p:spPr>
          <a:xfrm>
            <a:off x="971600" y="1268760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Result when you click the command button on the sheet: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3074" name="Picture 2" descr="Element of a One-dimensional Array in Excel VBA">
            <a:extLst>
              <a:ext uri="{FF2B5EF4-FFF2-40B4-BE49-F238E27FC236}">
                <a16:creationId xmlns:a16="http://schemas.microsoft.com/office/drawing/2014/main" id="{552D863A-39F7-8641-9D14-EC417C0A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59" y="2026985"/>
            <a:ext cx="1778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D781B9-C6BF-554D-B27E-D4DE90BD4214}"/>
              </a:ext>
            </a:extLst>
          </p:cNvPr>
          <p:cNvSpPr/>
          <p:nvPr/>
        </p:nvSpPr>
        <p:spPr>
          <a:xfrm>
            <a:off x="1057568" y="4521713"/>
            <a:ext cx="7182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242729"/>
                </a:solidFill>
                <a:latin typeface="system-ui"/>
              </a:rPr>
              <a:t>Explanation: the first code line declares a String array with name Films. The array consists of five elements. Next, we initialize each element of the array. Finally, we display the fourth element using a </a:t>
            </a:r>
            <a:r>
              <a:rPr lang="en-SG" dirty="0" err="1">
                <a:solidFill>
                  <a:srgbClr val="242729"/>
                </a:solidFill>
                <a:latin typeface="system-ui"/>
              </a:rPr>
              <a:t>MsgBox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505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Two 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4E1A8-60B9-E14B-B2A7-00F4AFB42FD2}"/>
              </a:ext>
            </a:extLst>
          </p:cNvPr>
          <p:cNvSpPr/>
          <p:nvPr/>
        </p:nvSpPr>
        <p:spPr>
          <a:xfrm>
            <a:off x="971600" y="1268760"/>
            <a:ext cx="7268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/>
              <a:t>Two-dimensional Array</a:t>
            </a:r>
          </a:p>
          <a:p>
            <a:pPr fontAlgn="base"/>
            <a:r>
              <a:rPr lang="en-SG" dirty="0"/>
              <a:t>To create a two-dimensional array, execute the following steps. This time we are going to read the names from the sheet.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5122" name="Picture 2" descr="Two-dimensional Array">
            <a:extLst>
              <a:ext uri="{FF2B5EF4-FFF2-40B4-BE49-F238E27FC236}">
                <a16:creationId xmlns:a16="http://schemas.microsoft.com/office/drawing/2014/main" id="{4770E44B-EA8B-B44A-83D8-55271F6B2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636912"/>
            <a:ext cx="7670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772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Two 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729CE-9A0A-804F-8DB4-58C7FCA2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700808"/>
            <a:ext cx="8102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17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Two 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F804A-6376-9745-9FD6-25E207C4D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73200"/>
            <a:ext cx="7886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074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0506" y="224646"/>
            <a:ext cx="7488832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SG" dirty="0"/>
              <a:t>Dynamic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BCB-9399-4BEA-BA0E-D088C0F4C83D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239" y="6236208"/>
            <a:ext cx="4556664" cy="320040"/>
          </a:xfrm>
        </p:spPr>
        <p:txBody>
          <a:bodyPr/>
          <a:lstStyle/>
          <a:p>
            <a:r>
              <a:rPr lang="en-GB" altLang="en-US" dirty="0"/>
              <a:t>Intro to VBA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B66C31-A108-D749-8AE6-9BF81D7DEEBD}"/>
              </a:ext>
            </a:extLst>
          </p:cNvPr>
          <p:cNvSpPr/>
          <p:nvPr/>
        </p:nvSpPr>
        <p:spPr>
          <a:xfrm>
            <a:off x="1016732" y="1124744"/>
            <a:ext cx="7110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If the size of your array increases and you don't want to fix the size of the array, you can use the </a:t>
            </a:r>
            <a:r>
              <a:rPr lang="en-SG" dirty="0" err="1">
                <a:solidFill>
                  <a:srgbClr val="242729"/>
                </a:solidFill>
                <a:latin typeface="inherit"/>
              </a:rPr>
              <a:t>ReDim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 keyword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. </a:t>
            </a:r>
            <a:r>
              <a:rPr lang="en-SG" dirty="0">
                <a:solidFill>
                  <a:srgbClr val="242729"/>
                </a:solidFill>
                <a:latin typeface="inherit"/>
              </a:rPr>
              <a:t>Excel VBA</a:t>
            </a:r>
            <a:r>
              <a:rPr lang="en-SG" dirty="0">
                <a:solidFill>
                  <a:srgbClr val="242729"/>
                </a:solidFill>
                <a:latin typeface="system-ui"/>
              </a:rPr>
              <a:t> then changes the size of the array automatically.</a:t>
            </a:r>
          </a:p>
          <a:p>
            <a:pPr fontAlgn="base"/>
            <a:r>
              <a:rPr lang="en-SG" dirty="0">
                <a:solidFill>
                  <a:srgbClr val="242729"/>
                </a:solidFill>
                <a:latin typeface="system-ui"/>
              </a:rPr>
              <a:t>Add some numbers to column A.</a:t>
            </a:r>
          </a:p>
          <a:p>
            <a:br>
              <a:rPr lang="en-SG" dirty="0"/>
            </a:br>
            <a:endParaRPr lang="en-US" dirty="0"/>
          </a:p>
        </p:txBody>
      </p:sp>
      <p:pic>
        <p:nvPicPr>
          <p:cNvPr id="7170" name="Picture 2" descr="Dynamic Array in Excel VBA">
            <a:extLst>
              <a:ext uri="{FF2B5EF4-FFF2-40B4-BE49-F238E27FC236}">
                <a16:creationId xmlns:a16="http://schemas.microsoft.com/office/drawing/2014/main" id="{EDA2A691-F903-A441-B9EB-7ECDCB2F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086522"/>
            <a:ext cx="76708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20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{A43E953E-9254-C04E-894F-7262A321B5B4}tf10001120</Template>
  <TotalTime>3305</TotalTime>
  <Words>320</Words>
  <Application>Microsoft Macintosh PowerPoint</Application>
  <PresentationFormat>On-screen Show (4:3)</PresentationFormat>
  <Paragraphs>85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inherit</vt:lpstr>
      <vt:lpstr>system-ui</vt:lpstr>
      <vt:lpstr>Arial</vt:lpstr>
      <vt:lpstr>Calibri</vt:lpstr>
      <vt:lpstr>Gill Sans MT</vt:lpstr>
      <vt:lpstr>Parcel</vt:lpstr>
      <vt:lpstr>PowerPoint Presentation</vt:lpstr>
      <vt:lpstr>Table of Contents</vt:lpstr>
      <vt:lpstr>Lesson overview</vt:lpstr>
      <vt:lpstr>ONE DIMENSIONAL ARRAY</vt:lpstr>
      <vt:lpstr>ONE DIMENSIONAL ARRAY</vt:lpstr>
      <vt:lpstr>Two DIMENSIONAL ARRAY</vt:lpstr>
      <vt:lpstr>Two DIMENSIONAL ARRAY</vt:lpstr>
      <vt:lpstr>Two DIMENSIONAL ARRAY</vt:lpstr>
      <vt:lpstr>Dynamic Array</vt:lpstr>
      <vt:lpstr>Dynamic Array</vt:lpstr>
      <vt:lpstr>Dynamic Array</vt:lpstr>
      <vt:lpstr>Dynamic Array</vt:lpstr>
      <vt:lpstr>Dynamic Array</vt:lpstr>
      <vt:lpstr>Dynamic Array</vt:lpstr>
      <vt:lpstr>Dynamic Array</vt:lpstr>
      <vt:lpstr>Array function</vt:lpstr>
      <vt:lpstr>Array function</vt:lpstr>
      <vt:lpstr>Array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 Programming</dc:title>
  <dc:subject/>
  <dc:creator/>
  <cp:keywords/>
  <dc:description/>
  <cp:lastModifiedBy>Microsoft Office User</cp:lastModifiedBy>
  <cp:revision>284</cp:revision>
  <dcterms:created xsi:type="dcterms:W3CDTF">2004-08-19T14:27:14Z</dcterms:created>
  <dcterms:modified xsi:type="dcterms:W3CDTF">2021-02-25T14:17:23Z</dcterms:modified>
  <cp:category/>
</cp:coreProperties>
</file>