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92" r:id="rId3"/>
    <p:sldId id="293" r:id="rId4"/>
    <p:sldId id="316" r:id="rId5"/>
    <p:sldId id="288" r:id="rId6"/>
    <p:sldId id="289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21" r:id="rId20"/>
    <p:sldId id="342" r:id="rId21"/>
    <p:sldId id="344" r:id="rId22"/>
    <p:sldId id="345" r:id="rId23"/>
    <p:sldId id="34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/>
    <p:restoredTop sz="85628"/>
  </p:normalViewPr>
  <p:slideViewPr>
    <p:cSldViewPr snapToGrid="0" snapToObjects="1">
      <p:cViewPr varScale="1">
        <p:scale>
          <a:sx n="92" d="100"/>
          <a:sy n="92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7434C-48CE-114A-AD66-A0A76C8863DC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399-B9FB-2F4E-9D0A-A37DF58E9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1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/promp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-output messages</a:t>
            </a:r>
          </a:p>
          <a:p>
            <a:r>
              <a:rPr lang="en-US" dirty="0"/>
              <a:t>-get data from the user</a:t>
            </a:r>
          </a:p>
          <a:p>
            <a:r>
              <a:rPr lang="en-US" dirty="0"/>
              <a:t>-user of variables &amp; data types</a:t>
            </a:r>
          </a:p>
          <a:p>
            <a:r>
              <a:rPr lang="en-US" dirty="0"/>
              <a:t>-math operators &amp;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8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Modulo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math operation that finds the remainder when one integer is divided by another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</a:t>
            </a:r>
            <a:r>
              <a:rPr lang="en-US" dirty="0" err="1"/>
              <a:t>Getting_started_with_the_web</a:t>
            </a:r>
            <a:r>
              <a:rPr lang="en-US" dirty="0"/>
              <a:t>/</a:t>
            </a:r>
            <a:r>
              <a:rPr lang="en-US" dirty="0" err="1"/>
              <a:t>JavaScript_basics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4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dirty="0" err="1"/>
              <a:t>setUserName</a:t>
            </a:r>
            <a:r>
              <a:rPr lang="en-US" dirty="0"/>
              <a:t>() function contains a </a:t>
            </a:r>
            <a:r>
              <a:rPr lang="en-US" u="sng" dirty="0">
                <a:hlinkClick r:id="rId3"/>
              </a:rPr>
              <a:t>prompt()</a:t>
            </a:r>
            <a:r>
              <a:rPr lang="en-US" dirty="0"/>
              <a:t> function, which displays a dialog box, similar to alert(). This prompt() function does more than alert(), asking the user to enter data, and storing it in a variable after the user clicks </a:t>
            </a:r>
            <a:r>
              <a:rPr lang="en-US" i="1" dirty="0"/>
              <a:t>OK.</a:t>
            </a:r>
            <a:r>
              <a:rPr lang="en-US" dirty="0"/>
              <a:t> In this case, we are asking the user to enter a name. Next, the code calls on an API </a:t>
            </a:r>
            <a:r>
              <a:rPr lang="en-US" dirty="0" err="1"/>
              <a:t>localStorage</a:t>
            </a:r>
            <a:r>
              <a:rPr lang="en-US" dirty="0"/>
              <a:t>, which allows us to store data in the browser and retrieve it later. We use </a:t>
            </a:r>
            <a:r>
              <a:rPr lang="en-US" dirty="0" err="1"/>
              <a:t>localStorage's</a:t>
            </a:r>
            <a:r>
              <a:rPr lang="en-US" dirty="0"/>
              <a:t> </a:t>
            </a:r>
            <a:r>
              <a:rPr lang="en-US" dirty="0" err="1"/>
              <a:t>setItem</a:t>
            </a:r>
            <a:r>
              <a:rPr lang="en-US" dirty="0"/>
              <a:t>() function to create and store a data item called 'name', setting its value to the </a:t>
            </a:r>
            <a:r>
              <a:rPr lang="en-US" dirty="0" err="1"/>
              <a:t>myName</a:t>
            </a:r>
            <a:r>
              <a:rPr lang="en-US" dirty="0"/>
              <a:t> variable which contains the user's entry for the name. Finally, we set the </a:t>
            </a:r>
            <a:r>
              <a:rPr lang="en-US" dirty="0" err="1"/>
              <a:t>textContent</a:t>
            </a:r>
            <a:r>
              <a:rPr lang="en-US" dirty="0"/>
              <a:t> of the heading to a string, plus the user's newly stored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5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first line of this block uses the negation operator (logical NOT, represented by the </a:t>
            </a:r>
            <a:r>
              <a:rPr lang="en-US" dirty="0"/>
              <a:t>!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check whether the </a:t>
            </a:r>
            <a:r>
              <a:rPr lang="en-US" dirty="0"/>
              <a:t>name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 exists. If not, the </a:t>
            </a:r>
            <a:r>
              <a:rPr lang="en-US" dirty="0" err="1"/>
              <a:t>setUserName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 runs to create it. If it exists (that is, the user set a user name during a previous visit), we retrieve the stored name using </a:t>
            </a:r>
            <a:r>
              <a:rPr lang="en-US" dirty="0" err="1"/>
              <a:t>getItem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set the </a:t>
            </a:r>
            <a:r>
              <a:rPr lang="en-US" dirty="0" err="1"/>
              <a:t>textContent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the heading to a string, plus the user's name, as we did inside </a:t>
            </a:r>
            <a:r>
              <a:rPr lang="en-US" dirty="0" err="1"/>
              <a:t>setUserName</a:t>
            </a:r>
            <a:r>
              <a:rPr lang="en-US" dirty="0"/>
              <a:t>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84399-B9FB-2F4E-9D0A-A37DF58E96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64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46953" y="1579751"/>
            <a:ext cx="4488017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85918" y="1726297"/>
            <a:ext cx="4651639" cy="2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88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>
            <a:lvl1pPr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544595"/>
            <a:ext cx="9984259" cy="4627605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3" y="6453386"/>
            <a:ext cx="6559355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5956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crip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graphics/tryit.asp?filename=trygame_default_gravity" TargetMode="External"/><Relationship Id="rId2" Type="http://schemas.openxmlformats.org/officeDocument/2006/relationships/hyperlink" Target="https://www.w3schools.com/js/tryit.asp?filename=tryjs_lightbul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DB0E-6F68-F740-AA8D-2137AC3CB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5DAA4-17CB-9E4E-92C4-A26BB8BE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Basics of JS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Lecturer: Christen Cao</a:t>
            </a:r>
          </a:p>
        </p:txBody>
      </p:sp>
    </p:spTree>
    <p:extLst>
      <p:ext uri="{BB962C8B-B14F-4D97-AF65-F5344CB8AC3E}">
        <p14:creationId xmlns:p14="http://schemas.microsoft.com/office/powerpoint/2010/main" val="97098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98021" y="2316830"/>
            <a:ext cx="6942069" cy="264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Use a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meaningful</a:t>
            </a:r>
            <a:r>
              <a:rPr sz="26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name</a:t>
            </a:r>
            <a:r>
              <a:rPr sz="2630" spc="-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–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identifier</a:t>
            </a:r>
            <a:endParaRPr sz="263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Naming rules</a:t>
            </a:r>
            <a:endParaRPr sz="2630">
              <a:latin typeface="Arial"/>
              <a:cs typeface="Arial"/>
            </a:endParaRPr>
          </a:p>
          <a:p>
            <a:pPr marL="684648" lvl="1" indent="-414013">
              <a:spcBef>
                <a:spcPts val="730"/>
              </a:spcBef>
              <a:buChar char="—"/>
              <a:tabLst>
                <a:tab pos="685223" algn="l"/>
              </a:tabLst>
            </a:pPr>
            <a:r>
              <a:rPr sz="2267" dirty="0">
                <a:latin typeface="Arial"/>
                <a:cs typeface="Arial"/>
              </a:rPr>
              <a:t>can be</a:t>
            </a:r>
            <a:r>
              <a:rPr sz="2267" spc="-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letters, digits, underscore (_) or $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30"/>
              </a:spcBef>
              <a:buChar char="—"/>
              <a:tabLst>
                <a:tab pos="685223" algn="l"/>
              </a:tabLst>
            </a:pP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case</a:t>
            </a:r>
            <a:r>
              <a:rPr sz="2267" spc="-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sensitive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21"/>
              </a:spcBef>
              <a:buChar char="—"/>
              <a:tabLst>
                <a:tab pos="685223" algn="l"/>
              </a:tabLst>
            </a:pP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canno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begi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wit</a:t>
            </a:r>
            <a:r>
              <a:rPr sz="2267" dirty="0">
                <a:latin typeface="Arial"/>
                <a:cs typeface="Arial"/>
              </a:rPr>
              <a:t>h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a </a:t>
            </a:r>
            <a:r>
              <a:rPr sz="2267" spc="-5" dirty="0">
                <a:solidFill>
                  <a:srgbClr val="006FC0"/>
                </a:solidFill>
                <a:latin typeface="Arial"/>
                <a:cs typeface="Arial"/>
              </a:rPr>
              <a:t>digit</a:t>
            </a:r>
            <a:endParaRPr sz="2267">
              <a:latin typeface="Arial"/>
              <a:cs typeface="Arial"/>
            </a:endParaRPr>
          </a:p>
          <a:p>
            <a:pPr marL="684648" lvl="1" indent="-414013">
              <a:spcBef>
                <a:spcPts val="721"/>
              </a:spcBef>
              <a:buChar char="—"/>
              <a:tabLst>
                <a:tab pos="685223" algn="l"/>
              </a:tabLst>
            </a:pP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cannot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use</a:t>
            </a:r>
            <a:r>
              <a:rPr sz="2267" spc="-9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006FC0"/>
                </a:solidFill>
                <a:latin typeface="Arial"/>
                <a:cs typeface="Arial"/>
              </a:rPr>
              <a:t>reserved words</a:t>
            </a:r>
            <a:r>
              <a:rPr sz="2267" spc="-9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(e.g. function names)</a:t>
            </a:r>
            <a:endParaRPr sz="226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9905" y="1388082"/>
            <a:ext cx="2431028" cy="5581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3627" b="1" dirty="0">
                <a:solidFill>
                  <a:srgbClr val="FF0000"/>
                </a:solidFill>
                <a:latin typeface="Arial"/>
                <a:cs typeface="Arial"/>
              </a:rPr>
              <a:t>var</a:t>
            </a:r>
            <a:r>
              <a:rPr sz="3627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27" b="1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lang="en-US" sz="3627" b="1" dirty="0">
                <a:solidFill>
                  <a:srgbClr val="0070C0"/>
                </a:solidFill>
                <a:latin typeface="Arial"/>
                <a:cs typeface="Arial"/>
              </a:rPr>
              <a:t> = 2</a:t>
            </a:r>
            <a:r>
              <a:rPr sz="3627" b="1" dirty="0">
                <a:solidFill>
                  <a:srgbClr val="0070C0"/>
                </a:solidFill>
                <a:latin typeface="Arial"/>
                <a:cs typeface="Arial"/>
              </a:rPr>
              <a:t>;</a:t>
            </a:r>
            <a:endParaRPr sz="3627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5477" y="1593570"/>
            <a:ext cx="5562790" cy="251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32" b="1" spc="-5" dirty="0">
                <a:latin typeface="Arial"/>
                <a:cs typeface="Arial"/>
              </a:rPr>
              <a:t>/</a:t>
            </a:r>
            <a:r>
              <a:rPr sz="1632" b="1" dirty="0">
                <a:latin typeface="Arial"/>
                <a:cs typeface="Arial"/>
              </a:rPr>
              <a:t>/ </a:t>
            </a:r>
            <a:r>
              <a:rPr sz="1632" dirty="0">
                <a:latin typeface="Arial"/>
                <a:cs typeface="Arial"/>
              </a:rPr>
              <a:t>declare a variable</a:t>
            </a:r>
            <a:r>
              <a:rPr sz="1632" spc="-14" dirty="0">
                <a:latin typeface="Arial"/>
                <a:cs typeface="Arial"/>
              </a:rPr>
              <a:t> </a:t>
            </a:r>
            <a:r>
              <a:rPr sz="1632" dirty="0">
                <a:latin typeface="Arial"/>
                <a:cs typeface="Arial"/>
              </a:rPr>
              <a:t>called x</a:t>
            </a:r>
            <a:r>
              <a:rPr lang="en-US" sz="1632" dirty="0">
                <a:latin typeface="Arial"/>
                <a:cs typeface="Arial"/>
              </a:rPr>
              <a:t>, assign the value 2 to variable x</a:t>
            </a:r>
            <a:endParaRPr sz="1632" dirty="0">
              <a:latin typeface="Arial"/>
              <a:cs typeface="Arial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F589015D-6FEC-E747-B3A4-2DDF4CA8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491375" y="1400641"/>
            <a:ext cx="9053736" cy="1048936"/>
          </a:xfrm>
          <a:prstGeom prst="rect">
            <a:avLst/>
          </a:prstGeom>
        </p:spPr>
        <p:txBody>
          <a:bodyPr vert="horz" wrap="square" lIns="0" tIns="154872" rIns="0" bIns="0" rtlCol="0">
            <a:spAutoFit/>
          </a:bodyPr>
          <a:lstStyle/>
          <a:p>
            <a:pPr marL="891366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dirty="0"/>
              <a:t>x</a:t>
            </a:r>
            <a:r>
              <a:rPr spc="-5" dirty="0"/>
              <a:t> </a:t>
            </a:r>
            <a:r>
              <a:rPr dirty="0"/>
              <a:t>=</a:t>
            </a:r>
            <a:r>
              <a:rPr spc="-5" dirty="0"/>
              <a:t> 4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;</a:t>
            </a:r>
          </a:p>
          <a:p>
            <a:pPr marL="891366">
              <a:lnSpc>
                <a:spcPct val="100000"/>
              </a:lnSpc>
            </a:pPr>
            <a:r>
              <a:rPr dirty="0">
                <a:solidFill>
                  <a:srgbClr val="3232CC"/>
                </a:solidFill>
              </a:rPr>
              <a:t>var</a:t>
            </a:r>
            <a:r>
              <a:rPr spc="-5" dirty="0">
                <a:solidFill>
                  <a:srgbClr val="3232CC"/>
                </a:solidFill>
              </a:rPr>
              <a:t> </a:t>
            </a:r>
            <a:r>
              <a:rPr spc="-5" dirty="0"/>
              <a:t>name</a:t>
            </a:r>
            <a:r>
              <a:rPr lang="en-US" spc="-5" dirty="0"/>
              <a:t> = ”Ben”;</a:t>
            </a:r>
            <a:endParaRPr spc="-5" dirty="0"/>
          </a:p>
        </p:txBody>
      </p:sp>
      <p:sp>
        <p:nvSpPr>
          <p:cNvPr id="4" name="object 4"/>
          <p:cNvSpPr/>
          <p:nvPr/>
        </p:nvSpPr>
        <p:spPr>
          <a:xfrm>
            <a:off x="2831234" y="3288040"/>
            <a:ext cx="6726137" cy="0"/>
          </a:xfrm>
          <a:custGeom>
            <a:avLst/>
            <a:gdLst/>
            <a:ahLst/>
            <a:cxnLst/>
            <a:rect l="l" t="t" r="r" b="b"/>
            <a:pathLst>
              <a:path w="7417434">
                <a:moveTo>
                  <a:pt x="0" y="0"/>
                </a:moveTo>
                <a:lnTo>
                  <a:pt x="7417308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260709" y="3760984"/>
            <a:ext cx="7624990" cy="1716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Loosely typed</a:t>
            </a:r>
            <a:endParaRPr sz="2630" dirty="0">
              <a:latin typeface="Arial"/>
              <a:cs typeface="Arial"/>
            </a:endParaRPr>
          </a:p>
          <a:p>
            <a:pPr marL="425530">
              <a:spcBef>
                <a:spcPts val="553"/>
              </a:spcBef>
            </a:pPr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d</a:t>
            </a:r>
            <a:r>
              <a:rPr sz="2267" dirty="0">
                <a:latin typeface="Arial"/>
                <a:cs typeface="Arial"/>
              </a:rPr>
              <a:t>o</a:t>
            </a:r>
            <a:r>
              <a:rPr sz="2267" spc="-5" dirty="0">
                <a:latin typeface="Arial"/>
                <a:cs typeface="Arial"/>
              </a:rPr>
              <a:t> no</a:t>
            </a:r>
            <a:r>
              <a:rPr sz="2267" dirty="0">
                <a:latin typeface="Arial"/>
                <a:cs typeface="Arial"/>
              </a:rPr>
              <a:t>t</a:t>
            </a:r>
            <a:r>
              <a:rPr sz="2267" spc="-5" dirty="0">
                <a:latin typeface="Arial"/>
                <a:cs typeface="Arial"/>
              </a:rPr>
              <a:t> hav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t</a:t>
            </a:r>
            <a:r>
              <a:rPr sz="2267" dirty="0">
                <a:latin typeface="Arial"/>
                <a:cs typeface="Arial"/>
              </a:rPr>
              <a:t>o</a:t>
            </a:r>
            <a:r>
              <a:rPr sz="2267" spc="-5" dirty="0">
                <a:latin typeface="Arial"/>
                <a:cs typeface="Arial"/>
              </a:rPr>
              <a:t> declar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th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variabl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u</a:t>
            </a:r>
            <a:r>
              <a:rPr sz="2267" spc="-5" dirty="0">
                <a:latin typeface="Arial"/>
                <a:cs typeface="Arial"/>
              </a:rPr>
              <a:t>sin</a:t>
            </a:r>
            <a:r>
              <a:rPr sz="2267" dirty="0">
                <a:latin typeface="Arial"/>
                <a:cs typeface="Arial"/>
              </a:rPr>
              <a:t>g</a:t>
            </a:r>
            <a:r>
              <a:rPr sz="2267" spc="-5" dirty="0">
                <a:latin typeface="Arial"/>
                <a:cs typeface="Arial"/>
              </a:rPr>
              <a:t> var</a:t>
            </a:r>
            <a:endParaRPr sz="2267" dirty="0">
              <a:latin typeface="Arial"/>
              <a:cs typeface="Arial"/>
            </a:endParaRPr>
          </a:p>
          <a:p>
            <a:pPr marL="320731" marR="467564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9" dirty="0">
                <a:latin typeface="Arial"/>
                <a:cs typeface="Arial"/>
              </a:rPr>
              <a:t>It'</a:t>
            </a:r>
            <a:r>
              <a:rPr sz="2630" spc="-5" dirty="0">
                <a:latin typeface="Arial"/>
                <a:cs typeface="Arial"/>
              </a:rPr>
              <a:t>s</a:t>
            </a:r>
            <a:r>
              <a:rPr sz="2630" spc="-23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goo</a:t>
            </a:r>
            <a:r>
              <a:rPr sz="2630" spc="-5" dirty="0">
                <a:latin typeface="Arial"/>
                <a:cs typeface="Arial"/>
              </a:rPr>
              <a:t>d </a:t>
            </a:r>
            <a:r>
              <a:rPr sz="2630" spc="-9" dirty="0">
                <a:latin typeface="Arial"/>
                <a:cs typeface="Arial"/>
              </a:rPr>
              <a:t>programmin</a:t>
            </a:r>
            <a:r>
              <a:rPr sz="2630" spc="-5" dirty="0">
                <a:latin typeface="Arial"/>
                <a:cs typeface="Arial"/>
              </a:rPr>
              <a:t>g </a:t>
            </a:r>
            <a:r>
              <a:rPr sz="2630" spc="-9" dirty="0">
                <a:latin typeface="Arial"/>
                <a:cs typeface="Arial"/>
              </a:rPr>
              <a:t>practic</a:t>
            </a:r>
            <a:r>
              <a:rPr sz="2630" spc="-5" dirty="0">
                <a:latin typeface="Arial"/>
                <a:cs typeface="Arial"/>
              </a:rPr>
              <a:t>e </a:t>
            </a:r>
            <a:r>
              <a:rPr sz="2630" spc="-9" dirty="0">
                <a:latin typeface="Arial"/>
                <a:cs typeface="Arial"/>
              </a:rPr>
              <a:t>t</a:t>
            </a:r>
            <a:r>
              <a:rPr sz="2630" spc="-5" dirty="0">
                <a:latin typeface="Arial"/>
                <a:cs typeface="Arial"/>
              </a:rPr>
              <a:t>o </a:t>
            </a:r>
            <a:r>
              <a:rPr sz="2630" spc="-9" dirty="0">
                <a:latin typeface="Arial"/>
                <a:cs typeface="Arial"/>
              </a:rPr>
              <a:t>declar</a:t>
            </a:r>
            <a:r>
              <a:rPr sz="2630" spc="-5" dirty="0">
                <a:latin typeface="Arial"/>
                <a:cs typeface="Arial"/>
              </a:rPr>
              <a:t>e </a:t>
            </a:r>
            <a:r>
              <a:rPr sz="2630" spc="-9" dirty="0">
                <a:latin typeface="Arial"/>
                <a:cs typeface="Arial"/>
              </a:rPr>
              <a:t>all </a:t>
            </a:r>
            <a:r>
              <a:rPr sz="2630" spc="-5" dirty="0">
                <a:latin typeface="Arial"/>
                <a:cs typeface="Arial"/>
              </a:rPr>
              <a:t>variables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beginning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script.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2EED2B1-BDB1-8544-951F-05B6E39E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and assign</a:t>
            </a:r>
            <a:r>
              <a:rPr lang="en-US" spc="-23" dirty="0"/>
              <a:t> </a:t>
            </a:r>
            <a:r>
              <a:rPr lang="en-US" dirty="0"/>
              <a:t>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47538" y="1704192"/>
            <a:ext cx="7873168" cy="3933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663342">
              <a:lnSpc>
                <a:spcPct val="118500"/>
              </a:lnSpc>
            </a:pPr>
            <a:r>
              <a:rPr sz="3264" spc="-249" dirty="0">
                <a:latin typeface="Arial"/>
                <a:cs typeface="Arial"/>
              </a:rPr>
              <a:t>ans=</a:t>
            </a:r>
            <a:r>
              <a:rPr sz="3264" spc="-41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64" spc="-82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64" spc="-45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264" spc="-14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64" spc="23" dirty="0">
                <a:latin typeface="Arial"/>
                <a:cs typeface="Arial"/>
              </a:rPr>
              <a:t>(</a:t>
            </a:r>
            <a:r>
              <a:rPr sz="3264" spc="18" dirty="0">
                <a:latin typeface="Arial"/>
                <a:cs typeface="Arial"/>
              </a:rPr>
              <a:t>"</a:t>
            </a:r>
            <a:r>
              <a:rPr sz="3264" i="1" spc="-172" dirty="0">
                <a:latin typeface="Arial"/>
                <a:cs typeface="Arial"/>
              </a:rPr>
              <a:t>...message..</a:t>
            </a:r>
            <a:r>
              <a:rPr sz="3264" i="1" spc="-103" dirty="0">
                <a:latin typeface="Arial"/>
                <a:cs typeface="Arial"/>
              </a:rPr>
              <a:t>.</a:t>
            </a:r>
            <a:r>
              <a:rPr sz="3264" spc="5" dirty="0">
                <a:latin typeface="Arial"/>
                <a:cs typeface="Arial"/>
              </a:rPr>
              <a:t>"); </a:t>
            </a:r>
            <a:r>
              <a:rPr sz="3264" spc="-249" dirty="0">
                <a:latin typeface="Arial"/>
                <a:cs typeface="Arial"/>
              </a:rPr>
              <a:t>ans=</a:t>
            </a:r>
            <a:r>
              <a:rPr sz="3264" spc="-41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3264" spc="-82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3264" spc="-45" dirty="0">
                <a:solidFill>
                  <a:srgbClr val="3232CC"/>
                </a:solidFill>
                <a:latin typeface="Arial"/>
                <a:cs typeface="Arial"/>
              </a:rPr>
              <a:t>omp</a:t>
            </a:r>
            <a:r>
              <a:rPr sz="3264" spc="-14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3264" spc="23" dirty="0">
                <a:latin typeface="Arial"/>
                <a:cs typeface="Arial"/>
              </a:rPr>
              <a:t>(</a:t>
            </a:r>
            <a:r>
              <a:rPr sz="3264" spc="18" dirty="0">
                <a:latin typeface="Arial"/>
                <a:cs typeface="Arial"/>
              </a:rPr>
              <a:t>"</a:t>
            </a:r>
            <a:r>
              <a:rPr sz="3264" i="1" spc="-172" dirty="0">
                <a:latin typeface="Arial"/>
                <a:cs typeface="Arial"/>
              </a:rPr>
              <a:t>...message..</a:t>
            </a:r>
            <a:r>
              <a:rPr sz="3264" i="1" spc="-103" dirty="0">
                <a:latin typeface="Arial"/>
                <a:cs typeface="Arial"/>
              </a:rPr>
              <a:t>.</a:t>
            </a:r>
            <a:r>
              <a:rPr sz="3264" spc="150" dirty="0">
                <a:latin typeface="Arial"/>
                <a:cs typeface="Arial"/>
              </a:rPr>
              <a:t>"</a:t>
            </a:r>
            <a:r>
              <a:rPr sz="3264" spc="-95" dirty="0">
                <a:solidFill>
                  <a:srgbClr val="C00000"/>
                </a:solidFill>
                <a:latin typeface="Arial"/>
                <a:cs typeface="Arial"/>
              </a:rPr>
              <a:t>,</a:t>
            </a:r>
            <a:r>
              <a:rPr sz="3264" spc="-16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64" spc="15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264" i="1" spc="-103" dirty="0">
                <a:solidFill>
                  <a:srgbClr val="C00000"/>
                </a:solidFill>
                <a:latin typeface="Arial"/>
                <a:cs typeface="Arial"/>
              </a:rPr>
              <a:t>...de</a:t>
            </a:r>
            <a:r>
              <a:rPr sz="3264" i="1" spc="-113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3264" i="1" spc="-54" dirty="0">
                <a:solidFill>
                  <a:srgbClr val="C00000"/>
                </a:solidFill>
                <a:latin typeface="Arial"/>
                <a:cs typeface="Arial"/>
              </a:rPr>
              <a:t>ault..</a:t>
            </a:r>
            <a:r>
              <a:rPr sz="3264" i="1" spc="-32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r>
              <a:rPr sz="3264" spc="150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3264" spc="-68" dirty="0">
                <a:latin typeface="Arial"/>
                <a:cs typeface="Arial"/>
              </a:rPr>
              <a:t>);</a:t>
            </a:r>
            <a:endParaRPr sz="3264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264" dirty="0"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3673" dirty="0">
              <a:latin typeface="Times New Roman"/>
              <a:cs typeface="Times New Roman"/>
            </a:endParaRPr>
          </a:p>
          <a:p>
            <a:pPr marL="157198"/>
            <a:r>
              <a:rPr sz="3264" dirty="0">
                <a:solidFill>
                  <a:srgbClr val="21218B"/>
                </a:solidFill>
                <a:latin typeface="Arial"/>
                <a:cs typeface="Arial"/>
              </a:rPr>
              <a:t>var</a:t>
            </a:r>
            <a:r>
              <a:rPr sz="3264" spc="-5" dirty="0">
                <a:solidFill>
                  <a:srgbClr val="21218B"/>
                </a:solidFill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x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=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solidFill>
                  <a:srgbClr val="3232CC"/>
                </a:solidFill>
                <a:latin typeface="Arial"/>
                <a:cs typeface="Arial"/>
              </a:rPr>
              <a:t>prompt</a:t>
            </a:r>
            <a:r>
              <a:rPr sz="3264" dirty="0">
                <a:latin typeface="Arial"/>
                <a:cs typeface="Arial"/>
              </a:rPr>
              <a:t>(</a:t>
            </a:r>
            <a:r>
              <a:rPr sz="3264" spc="544" dirty="0">
                <a:latin typeface="Arial"/>
                <a:cs typeface="Arial"/>
              </a:rPr>
              <a:t>“</a:t>
            </a:r>
            <a:r>
              <a:rPr sz="3264" spc="-5" dirty="0">
                <a:latin typeface="Arial"/>
                <a:cs typeface="Arial"/>
              </a:rPr>
              <a:t>pleas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23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g</a:t>
            </a:r>
            <a:r>
              <a:rPr sz="3264" spc="-5" dirty="0">
                <a:latin typeface="Arial"/>
                <a:cs typeface="Arial"/>
              </a:rPr>
              <a:t>iv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5" dirty="0">
                <a:latin typeface="Arial"/>
                <a:cs typeface="Arial"/>
              </a:rPr>
              <a:t> valu</a:t>
            </a:r>
            <a:r>
              <a:rPr sz="3264" dirty="0">
                <a:latin typeface="Arial"/>
                <a:cs typeface="Arial"/>
              </a:rPr>
              <a:t>e</a:t>
            </a:r>
            <a:r>
              <a:rPr sz="3264" spc="-5" dirty="0">
                <a:latin typeface="Arial"/>
                <a:cs typeface="Arial"/>
              </a:rPr>
              <a:t> fo</a:t>
            </a:r>
            <a:r>
              <a:rPr sz="3264" dirty="0">
                <a:latin typeface="Arial"/>
                <a:cs typeface="Arial"/>
              </a:rPr>
              <a:t>r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spc="5" dirty="0">
                <a:latin typeface="Arial"/>
                <a:cs typeface="Arial"/>
              </a:rPr>
              <a:t>x</a:t>
            </a:r>
            <a:r>
              <a:rPr sz="3264" spc="544" dirty="0">
                <a:latin typeface="Arial"/>
                <a:cs typeface="Arial"/>
              </a:rPr>
              <a:t>”</a:t>
            </a:r>
            <a:r>
              <a:rPr sz="3264" dirty="0">
                <a:latin typeface="Arial"/>
                <a:cs typeface="Arial"/>
              </a:rPr>
              <a:t>)</a:t>
            </a:r>
            <a:r>
              <a:rPr sz="3264" spc="-5" dirty="0">
                <a:latin typeface="Arial"/>
                <a:cs typeface="Arial"/>
              </a:rPr>
              <a:t> </a:t>
            </a:r>
            <a:r>
              <a:rPr sz="3264" dirty="0">
                <a:latin typeface="Arial"/>
                <a:cs typeface="Arial"/>
              </a:rPr>
              <a:t>;</a:t>
            </a:r>
          </a:p>
          <a:p>
            <a:pPr marL="343763" marR="400194" indent="-309790">
              <a:spcBef>
                <a:spcPts val="2775"/>
              </a:spcBef>
              <a:buChar char="•"/>
              <a:tabLst>
                <a:tab pos="344339" algn="l"/>
              </a:tabLst>
            </a:pPr>
            <a:r>
              <a:rPr sz="2630" spc="-5" dirty="0">
                <a:latin typeface="Arial"/>
                <a:cs typeface="Arial"/>
              </a:rPr>
              <a:t>Declare a variable called x,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and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let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user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enter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9" dirty="0">
                <a:latin typeface="Arial"/>
                <a:cs typeface="Arial"/>
              </a:rPr>
              <a:t>i</a:t>
            </a:r>
            <a:r>
              <a:rPr sz="2630" spc="-5" dirty="0">
                <a:latin typeface="Arial"/>
                <a:cs typeface="Arial"/>
              </a:rPr>
              <a:t>ts value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1519" y="3361283"/>
            <a:ext cx="8063188" cy="0"/>
          </a:xfrm>
          <a:custGeom>
            <a:avLst/>
            <a:gdLst/>
            <a:ahLst/>
            <a:cxnLst/>
            <a:rect l="l" t="t" r="r" b="b"/>
            <a:pathLst>
              <a:path w="8891905">
                <a:moveTo>
                  <a:pt x="0" y="0"/>
                </a:moveTo>
                <a:lnTo>
                  <a:pt x="8891777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22DC5423-3003-E143-B177-B00236AD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How to get data from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22153" y="5940608"/>
            <a:ext cx="7242071" cy="1158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1966" indent="-1971025"/>
            <a:r>
              <a:rPr sz="2539" dirty="0">
                <a:latin typeface="Arial"/>
                <a:cs typeface="Arial"/>
              </a:rPr>
              <a:t>declaring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a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list of variables </a:t>
            </a:r>
            <a:r>
              <a:rPr sz="2539" dirty="0">
                <a:latin typeface="Arial"/>
                <a:cs typeface="Arial"/>
              </a:rPr>
              <a:t>with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comma</a:t>
            </a:r>
            <a:r>
              <a:rPr sz="2539" spc="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separation</a:t>
            </a: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  <a:p>
            <a:pPr>
              <a:spcBef>
                <a:spcPts val="43"/>
              </a:spcBef>
            </a:pPr>
            <a:endParaRPr sz="244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9067" y="1612126"/>
            <a:ext cx="7458401" cy="3857341"/>
          </a:xfrm>
          <a:custGeom>
            <a:avLst/>
            <a:gdLst/>
            <a:ahLst/>
            <a:cxnLst/>
            <a:rect l="l" t="t" r="r" b="b"/>
            <a:pathLst>
              <a:path w="8011159" h="2256790">
                <a:moveTo>
                  <a:pt x="8010905" y="2256282"/>
                </a:moveTo>
                <a:lnTo>
                  <a:pt x="8010905" y="0"/>
                </a:lnTo>
                <a:lnTo>
                  <a:pt x="0" y="0"/>
                </a:lnTo>
                <a:lnTo>
                  <a:pt x="0" y="2256282"/>
                </a:lnTo>
                <a:lnTo>
                  <a:pt x="4571" y="2256282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8000999" y="9906"/>
                </a:lnTo>
                <a:lnTo>
                  <a:pt x="8000999" y="4572"/>
                </a:lnTo>
                <a:lnTo>
                  <a:pt x="8005571" y="9906"/>
                </a:lnTo>
                <a:lnTo>
                  <a:pt x="8005571" y="2256282"/>
                </a:lnTo>
                <a:lnTo>
                  <a:pt x="8010905" y="2256282"/>
                </a:lnTo>
                <a:close/>
              </a:path>
              <a:path w="8011159" h="225679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8011159" h="2256790">
                <a:moveTo>
                  <a:pt x="9906" y="2246376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46376"/>
                </a:lnTo>
                <a:lnTo>
                  <a:pt x="9906" y="224637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4571" y="2246376"/>
                </a:lnTo>
                <a:lnTo>
                  <a:pt x="9906" y="2250948"/>
                </a:lnTo>
                <a:lnTo>
                  <a:pt x="9906" y="2256282"/>
                </a:lnTo>
                <a:lnTo>
                  <a:pt x="8000999" y="2256282"/>
                </a:lnTo>
                <a:lnTo>
                  <a:pt x="8000999" y="2250948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9906" y="2256282"/>
                </a:moveTo>
                <a:lnTo>
                  <a:pt x="9906" y="2250948"/>
                </a:lnTo>
                <a:lnTo>
                  <a:pt x="4571" y="2246376"/>
                </a:lnTo>
                <a:lnTo>
                  <a:pt x="4571" y="2256282"/>
                </a:lnTo>
                <a:lnTo>
                  <a:pt x="9906" y="2256282"/>
                </a:lnTo>
                <a:close/>
              </a:path>
              <a:path w="8011159" h="2256790">
                <a:moveTo>
                  <a:pt x="8005571" y="9906"/>
                </a:moveTo>
                <a:lnTo>
                  <a:pt x="8000999" y="4572"/>
                </a:lnTo>
                <a:lnTo>
                  <a:pt x="8000999" y="9906"/>
                </a:lnTo>
                <a:lnTo>
                  <a:pt x="8005571" y="9906"/>
                </a:lnTo>
                <a:close/>
              </a:path>
              <a:path w="8011159" h="2256790">
                <a:moveTo>
                  <a:pt x="8005571" y="2246376"/>
                </a:moveTo>
                <a:lnTo>
                  <a:pt x="8005571" y="9906"/>
                </a:lnTo>
                <a:lnTo>
                  <a:pt x="8000999" y="9906"/>
                </a:lnTo>
                <a:lnTo>
                  <a:pt x="8000999" y="2246376"/>
                </a:lnTo>
                <a:lnTo>
                  <a:pt x="8005571" y="2246376"/>
                </a:lnTo>
                <a:close/>
              </a:path>
              <a:path w="8011159" h="2256790">
                <a:moveTo>
                  <a:pt x="8005571" y="2256282"/>
                </a:moveTo>
                <a:lnTo>
                  <a:pt x="8005571" y="2246376"/>
                </a:lnTo>
                <a:lnTo>
                  <a:pt x="8000999" y="2250948"/>
                </a:lnTo>
                <a:lnTo>
                  <a:pt x="8000999" y="2256282"/>
                </a:lnTo>
                <a:lnTo>
                  <a:pt x="8005571" y="2256282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2538483" y="1850393"/>
            <a:ext cx="6552816" cy="3395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539" b="1" dirty="0">
                <a:latin typeface="Arial"/>
                <a:cs typeface="Arial"/>
              </a:rPr>
              <a:t>var Z1 = prompt('</a:t>
            </a:r>
            <a:r>
              <a:rPr sz="2539" b="1" spc="-195" dirty="0">
                <a:latin typeface="Arial"/>
                <a:cs typeface="Arial"/>
              </a:rPr>
              <a:t>T</a:t>
            </a:r>
            <a:r>
              <a:rPr sz="2539" b="1" dirty="0">
                <a:latin typeface="Arial"/>
                <a:cs typeface="Arial"/>
              </a:rPr>
              <a:t>ype any text:'), z1=2, z3;</a:t>
            </a:r>
            <a:endParaRPr sz="2539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alert(Z1);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alert(z1);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alert(z3)</a:t>
            </a:r>
            <a:r>
              <a:rPr lang="en-US" sz="2539" b="1" dirty="0">
                <a:latin typeface="Arial"/>
                <a:cs typeface="Arial"/>
              </a:rPr>
              <a:t>;</a:t>
            </a:r>
            <a:r>
              <a:rPr sz="2539" b="1" dirty="0">
                <a:latin typeface="Arial"/>
                <a:cs typeface="Arial"/>
              </a:rPr>
              <a:t> </a:t>
            </a:r>
            <a:endParaRPr lang="en-US" sz="2539" b="1" dirty="0">
              <a:latin typeface="Arial"/>
              <a:cs typeface="Arial"/>
            </a:endParaRPr>
          </a:p>
          <a:p>
            <a:pPr marL="11516" marR="4607">
              <a:lnSpc>
                <a:spcPct val="200000"/>
              </a:lnSpc>
            </a:pPr>
            <a:r>
              <a:rPr sz="2539" b="1" dirty="0">
                <a:latin typeface="Arial"/>
                <a:cs typeface="Arial"/>
              </a:rPr>
              <a:t>alert(prompt("What day is it?","Monday"));</a:t>
            </a:r>
            <a:endParaRPr sz="2539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EA3202-AD21-E34C-8DB3-1DF8E29D8AB3}"/>
              </a:ext>
            </a:extLst>
          </p:cNvPr>
          <p:cNvSpPr txBox="1">
            <a:spLocks/>
          </p:cNvSpPr>
          <p:nvPr/>
        </p:nvSpPr>
        <p:spPr>
          <a:xfrm>
            <a:off x="1371599" y="491112"/>
            <a:ext cx="9984259" cy="772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Tryout:</a:t>
            </a:r>
            <a:r>
              <a:rPr lang="en-US" spc="-9" dirty="0">
                <a:solidFill>
                  <a:srgbClr val="FF0000"/>
                </a:solidFill>
              </a:rPr>
              <a:t> </a:t>
            </a:r>
            <a:r>
              <a:rPr lang="en-US" spc="-159" dirty="0">
                <a:solidFill>
                  <a:srgbClr val="3232CC"/>
                </a:solidFill>
              </a:rPr>
              <a:t>prompt(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213" dirty="0">
                <a:solidFill>
                  <a:srgbClr val="3232CC"/>
                </a:solidFill>
              </a:rPr>
              <a:t>“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948" dirty="0">
                <a:solidFill>
                  <a:srgbClr val="3232CC"/>
                </a:solidFill>
              </a:rPr>
              <a:t>…</a:t>
            </a:r>
            <a:r>
              <a:rPr lang="en-US" spc="-172" dirty="0">
                <a:solidFill>
                  <a:srgbClr val="3232CC"/>
                </a:solidFill>
              </a:rPr>
              <a:t> </a:t>
            </a:r>
            <a:r>
              <a:rPr lang="en-US" spc="-141" dirty="0">
                <a:solidFill>
                  <a:srgbClr val="3232CC"/>
                </a:solidFill>
              </a:rPr>
              <a:t>”)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2" y="1608573"/>
            <a:ext cx="5432849" cy="40064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9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trings</a:t>
            </a:r>
            <a:r>
              <a:rPr sz="263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(a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sequence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of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characters)</a:t>
            </a:r>
            <a:endParaRPr sz="2630">
              <a:latin typeface="Arial"/>
              <a:cs typeface="Arial"/>
            </a:endParaRPr>
          </a:p>
          <a:p>
            <a:pPr>
              <a:spcBef>
                <a:spcPts val="45"/>
              </a:spcBef>
              <a:buFont typeface="Arial"/>
              <a:buChar char="•"/>
            </a:pPr>
            <a:endParaRPr sz="3491">
              <a:latin typeface="Times New Roman"/>
              <a:cs typeface="Times New Roman"/>
            </a:endParaRPr>
          </a:p>
          <a:p>
            <a:pPr marL="424378" marR="1793673">
              <a:lnSpc>
                <a:spcPts val="2448"/>
              </a:lnSpc>
            </a:pPr>
            <a:r>
              <a:rPr sz="2267" dirty="0">
                <a:latin typeface="Arial"/>
                <a:cs typeface="Arial"/>
              </a:rPr>
              <a:t>var person</a:t>
            </a:r>
            <a:r>
              <a:rPr sz="2267" spc="-18" dirty="0">
                <a:latin typeface="Arial"/>
                <a:cs typeface="Arial"/>
              </a:rPr>
              <a:t> </a:t>
            </a:r>
            <a:r>
              <a:rPr sz="2267" dirty="0">
                <a:latin typeface="Arial"/>
                <a:cs typeface="Arial"/>
              </a:rPr>
              <a:t>=</a:t>
            </a:r>
            <a:r>
              <a:rPr sz="2267" spc="5" dirty="0">
                <a:latin typeface="Arial"/>
                <a:cs typeface="Arial"/>
              </a:rPr>
              <a:t> 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267" spc="-5" dirty="0">
                <a:latin typeface="Arial"/>
                <a:cs typeface="Arial"/>
              </a:rPr>
              <a:t>Joh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Do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solidFill>
                  <a:srgbClr val="C00000"/>
                </a:solidFill>
                <a:latin typeface="Arial"/>
                <a:cs typeface="Arial"/>
              </a:rPr>
              <a:t>"</a:t>
            </a:r>
            <a:r>
              <a:rPr sz="2267" dirty="0">
                <a:latin typeface="Arial"/>
                <a:cs typeface="Arial"/>
              </a:rPr>
              <a:t>; </a:t>
            </a:r>
            <a:r>
              <a:rPr sz="2267" spc="-5" dirty="0">
                <a:latin typeface="Arial"/>
                <a:cs typeface="Arial"/>
              </a:rPr>
              <a:t>va</a:t>
            </a:r>
            <a:r>
              <a:rPr sz="2267" dirty="0">
                <a:latin typeface="Arial"/>
                <a:cs typeface="Arial"/>
              </a:rPr>
              <a:t>r </a:t>
            </a:r>
            <a:r>
              <a:rPr sz="2267" spc="-5" dirty="0">
                <a:latin typeface="Arial"/>
                <a:cs typeface="Arial"/>
              </a:rPr>
              <a:t>answe</a:t>
            </a:r>
            <a:r>
              <a:rPr sz="2267" dirty="0">
                <a:latin typeface="Arial"/>
                <a:cs typeface="Arial"/>
              </a:rPr>
              <a:t>r =</a:t>
            </a:r>
            <a:r>
              <a:rPr sz="2267" spc="5" dirty="0">
                <a:latin typeface="Arial"/>
                <a:cs typeface="Arial"/>
              </a:rPr>
              <a:t> 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267" spc="-5" dirty="0">
                <a:latin typeface="Arial"/>
                <a:cs typeface="Arial"/>
              </a:rPr>
              <a:t>Yes</a:t>
            </a:r>
            <a:r>
              <a:rPr sz="2267" dirty="0">
                <a:latin typeface="Arial"/>
                <a:cs typeface="Arial"/>
              </a:rPr>
              <a:t>!</a:t>
            </a:r>
            <a:r>
              <a:rPr sz="2267" dirty="0">
                <a:solidFill>
                  <a:srgbClr val="C00000"/>
                </a:solidFill>
                <a:latin typeface="Arial"/>
                <a:cs typeface="Arial"/>
              </a:rPr>
              <a:t>'</a:t>
            </a:r>
            <a:r>
              <a:rPr sz="2267" dirty="0">
                <a:latin typeface="Arial"/>
                <a:cs typeface="Arial"/>
              </a:rPr>
              <a:t>;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811">
              <a:latin typeface="Times New Roman"/>
              <a:cs typeface="Times New Roman"/>
            </a:endParaRPr>
          </a:p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Numbers</a:t>
            </a:r>
            <a:endParaRPr sz="2630">
              <a:latin typeface="Arial"/>
              <a:cs typeface="Arial"/>
            </a:endParaRPr>
          </a:p>
          <a:p>
            <a:pPr marL="424378" marR="2076400">
              <a:lnSpc>
                <a:spcPct val="110000"/>
              </a:lnSpc>
              <a:spcBef>
                <a:spcPts val="9"/>
              </a:spcBef>
              <a:tabLst>
                <a:tab pos="2181774" algn="l"/>
              </a:tabLst>
            </a:pPr>
            <a:r>
              <a:rPr sz="2267" dirty="0">
                <a:latin typeface="Arial"/>
                <a:cs typeface="Arial"/>
              </a:rPr>
              <a:t>var pi = 3.14; // floating var i=10;	// integer</a:t>
            </a:r>
            <a:endParaRPr sz="2267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2856">
              <a:latin typeface="Times New Roman"/>
              <a:cs typeface="Times New Roman"/>
            </a:endParaRPr>
          </a:p>
          <a:p>
            <a:pPr marL="320731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others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later</a:t>
            </a:r>
            <a:endParaRPr sz="263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1E1BE3-2299-C94D-81DE-8D26417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333" y="510045"/>
            <a:ext cx="691250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1516">
              <a:lnSpc>
                <a:spcPct val="100000"/>
              </a:lnSpc>
            </a:pPr>
            <a:r>
              <a:rPr dirty="0"/>
              <a:t>We can do stuff with 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8890" y="1634116"/>
            <a:ext cx="7918082" cy="3830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Font typeface="Wingdings"/>
              <a:buChar char=""/>
              <a:tabLst>
                <a:tab pos="321306" algn="l"/>
                <a:tab pos="3986964" algn="l"/>
              </a:tabLst>
            </a:pPr>
            <a:r>
              <a:rPr sz="2539" dirty="0">
                <a:latin typeface="Arial"/>
                <a:cs typeface="Arial"/>
              </a:rPr>
              <a:t>Math operators: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*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-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/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,	%</a:t>
            </a:r>
            <a:r>
              <a:rPr sz="2539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2539" dirty="0">
                <a:latin typeface="Arial"/>
                <a:cs typeface="Arial"/>
              </a:rPr>
              <a:t>modulo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operator)</a:t>
            </a:r>
          </a:p>
          <a:p>
            <a:pPr marL="685223" lvl="1" indent="-259118">
              <a:spcBef>
                <a:spcPts val="9"/>
              </a:spcBef>
              <a:buFont typeface="Wingdings"/>
              <a:buChar char=""/>
              <a:tabLst>
                <a:tab pos="685799" algn="l"/>
              </a:tabLst>
            </a:pP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n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%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d</a:t>
            </a:r>
            <a:r>
              <a:rPr sz="2176" spc="-5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252599"/>
                </a:solidFill>
                <a:latin typeface="Arial"/>
                <a:cs typeface="Arial"/>
              </a:rPr>
              <a:t>:</a:t>
            </a:r>
            <a:r>
              <a:rPr sz="2176" spc="-9" dirty="0">
                <a:solidFill>
                  <a:srgbClr val="252599"/>
                </a:solidFill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remainde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f</a:t>
            </a:r>
            <a:r>
              <a:rPr sz="2176" spc="-5" dirty="0">
                <a:latin typeface="Arial"/>
                <a:cs typeface="Arial"/>
              </a:rPr>
              <a:t> dividin</a:t>
            </a:r>
            <a:r>
              <a:rPr sz="2176" dirty="0">
                <a:latin typeface="Arial"/>
                <a:cs typeface="Arial"/>
              </a:rPr>
              <a:t>g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n</a:t>
            </a:r>
            <a:r>
              <a:rPr sz="2176" spc="-5" dirty="0">
                <a:latin typeface="Arial"/>
                <a:cs typeface="Arial"/>
              </a:rPr>
              <a:t> b</a:t>
            </a:r>
            <a:r>
              <a:rPr sz="2176" dirty="0">
                <a:latin typeface="Arial"/>
                <a:cs typeface="Arial"/>
              </a:rPr>
              <a:t>y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d</a:t>
            </a:r>
          </a:p>
          <a:p>
            <a:pPr lvl="1">
              <a:spcBef>
                <a:spcPts val="47"/>
              </a:spcBef>
              <a:buClr>
                <a:srgbClr val="252599"/>
              </a:buClr>
              <a:buFont typeface="Wingdings"/>
              <a:buChar char=""/>
            </a:pPr>
            <a:endParaRPr sz="2222" dirty="0">
              <a:latin typeface="Times New Roman"/>
              <a:cs typeface="Times New Roman"/>
            </a:endParaRPr>
          </a:p>
          <a:p>
            <a:pPr marL="320731" indent="-309214">
              <a:buFont typeface="Wingdings"/>
              <a:buChar char=""/>
              <a:tabLst>
                <a:tab pos="321306" algn="l"/>
              </a:tabLst>
            </a:pPr>
            <a:r>
              <a:rPr sz="2539" dirty="0">
                <a:latin typeface="Arial"/>
                <a:cs typeface="Arial"/>
              </a:rPr>
              <a:t>Get input into a variable: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var count = prompt(...);</a:t>
            </a:r>
            <a:endParaRPr sz="2539" dirty="0">
              <a:latin typeface="Arial"/>
              <a:cs typeface="Arial"/>
            </a:endParaRPr>
          </a:p>
          <a:p>
            <a:pPr>
              <a:spcBef>
                <a:spcPts val="23"/>
              </a:spcBef>
              <a:buFont typeface="Wingdings"/>
              <a:buChar char=""/>
            </a:pPr>
            <a:endParaRPr sz="2630" dirty="0">
              <a:latin typeface="Times New Roman"/>
              <a:cs typeface="Times New Roman"/>
            </a:endParaRPr>
          </a:p>
          <a:p>
            <a:pPr marL="320731" indent="-309214">
              <a:buFont typeface="Wingdings"/>
              <a:buChar char=""/>
              <a:tabLst>
                <a:tab pos="321306" algn="l"/>
              </a:tabLst>
            </a:pPr>
            <a:r>
              <a:rPr sz="2539" dirty="0">
                <a:latin typeface="Arial"/>
                <a:cs typeface="Arial"/>
              </a:rPr>
              <a:t>or in literals:</a:t>
            </a:r>
            <a:r>
              <a:rPr sz="2539" spc="-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alert(42 * 2);</a:t>
            </a:r>
            <a:endParaRPr sz="2539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409982" indent="-398466">
              <a:buChar char="•"/>
              <a:tabLst>
                <a:tab pos="410558" algn="l"/>
              </a:tabLst>
            </a:pPr>
            <a:r>
              <a:rPr sz="2539" dirty="0">
                <a:latin typeface="Arial"/>
                <a:cs typeface="Arial"/>
              </a:rPr>
              <a:t>“</a:t>
            </a:r>
            <a:r>
              <a:rPr sz="2539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2539" dirty="0">
                <a:latin typeface="Arial"/>
                <a:cs typeface="Arial"/>
              </a:rPr>
              <a:t>” may do different things based on the type of data</a:t>
            </a:r>
          </a:p>
          <a:p>
            <a:pPr marL="684648" lvl="1" indent="-258542">
              <a:buChar char="•"/>
              <a:tabLst>
                <a:tab pos="685223" algn="l"/>
              </a:tabLst>
            </a:pPr>
            <a:r>
              <a:rPr sz="2539" dirty="0">
                <a:latin typeface="Arial"/>
                <a:cs typeface="Arial"/>
              </a:rPr>
              <a:t>link two strings –</a:t>
            </a:r>
            <a:r>
              <a:rPr sz="2539" spc="9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00B0EF"/>
                </a:solidFill>
                <a:latin typeface="Arial"/>
                <a:cs typeface="Arial"/>
              </a:rPr>
              <a:t>concatenated</a:t>
            </a:r>
            <a:endParaRPr sz="2539" dirty="0">
              <a:latin typeface="Arial"/>
              <a:cs typeface="Arial"/>
            </a:endParaRPr>
          </a:p>
          <a:p>
            <a:pPr marL="685223" lvl="1" indent="-259118">
              <a:buChar char="•"/>
              <a:tabLst>
                <a:tab pos="685223" algn="l"/>
              </a:tabLst>
            </a:pPr>
            <a:r>
              <a:rPr sz="2539" dirty="0">
                <a:latin typeface="Arial"/>
                <a:cs typeface="Arial"/>
              </a:rPr>
              <a:t>Math addition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445341"/>
            <a:ext cx="10529111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Dual meaning</a:t>
            </a:r>
            <a:r>
              <a:rPr spc="-18" dirty="0"/>
              <a:t> </a:t>
            </a:r>
            <a:r>
              <a:rPr dirty="0">
                <a:solidFill>
                  <a:srgbClr val="C00000"/>
                </a:solidFill>
              </a:rPr>
              <a:t>+</a:t>
            </a:r>
          </a:p>
        </p:txBody>
      </p:sp>
      <p:sp>
        <p:nvSpPr>
          <p:cNvPr id="3" name="object 3"/>
          <p:cNvSpPr/>
          <p:nvPr/>
        </p:nvSpPr>
        <p:spPr>
          <a:xfrm>
            <a:off x="2457413" y="1556091"/>
            <a:ext cx="6642068" cy="1432637"/>
          </a:xfrm>
          <a:custGeom>
            <a:avLst/>
            <a:gdLst/>
            <a:ahLst/>
            <a:cxnLst/>
            <a:rect l="l" t="t" r="r" b="b"/>
            <a:pathLst>
              <a:path w="7324725" h="1579879">
                <a:moveTo>
                  <a:pt x="7324344" y="1579625"/>
                </a:moveTo>
                <a:lnTo>
                  <a:pt x="7324344" y="0"/>
                </a:lnTo>
                <a:lnTo>
                  <a:pt x="0" y="0"/>
                </a:lnTo>
                <a:lnTo>
                  <a:pt x="0" y="1579626"/>
                </a:lnTo>
                <a:lnTo>
                  <a:pt x="4571" y="1579626"/>
                </a:lnTo>
                <a:lnTo>
                  <a:pt x="4571" y="9906"/>
                </a:lnTo>
                <a:lnTo>
                  <a:pt x="9143" y="4571"/>
                </a:lnTo>
                <a:lnTo>
                  <a:pt x="9143" y="9906"/>
                </a:lnTo>
                <a:lnTo>
                  <a:pt x="7315200" y="9905"/>
                </a:lnTo>
                <a:lnTo>
                  <a:pt x="7315200" y="4571"/>
                </a:lnTo>
                <a:lnTo>
                  <a:pt x="7319771" y="9905"/>
                </a:lnTo>
                <a:lnTo>
                  <a:pt x="7319771" y="1579625"/>
                </a:lnTo>
                <a:lnTo>
                  <a:pt x="7324344" y="1579625"/>
                </a:lnTo>
                <a:close/>
              </a:path>
              <a:path w="7324725" h="1579879">
                <a:moveTo>
                  <a:pt x="9143" y="9906"/>
                </a:moveTo>
                <a:lnTo>
                  <a:pt x="9143" y="4571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7324725" h="1579879">
                <a:moveTo>
                  <a:pt x="9143" y="1570481"/>
                </a:moveTo>
                <a:lnTo>
                  <a:pt x="9143" y="9906"/>
                </a:lnTo>
                <a:lnTo>
                  <a:pt x="4571" y="9906"/>
                </a:lnTo>
                <a:lnTo>
                  <a:pt x="4571" y="1570481"/>
                </a:lnTo>
                <a:lnTo>
                  <a:pt x="9143" y="1570481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4571" y="1570481"/>
                </a:lnTo>
                <a:lnTo>
                  <a:pt x="9143" y="1575053"/>
                </a:lnTo>
                <a:lnTo>
                  <a:pt x="9143" y="1579626"/>
                </a:lnTo>
                <a:lnTo>
                  <a:pt x="7315200" y="1579625"/>
                </a:lnTo>
                <a:lnTo>
                  <a:pt x="7315200" y="1575053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9143" y="1579626"/>
                </a:moveTo>
                <a:lnTo>
                  <a:pt x="9143" y="1575053"/>
                </a:lnTo>
                <a:lnTo>
                  <a:pt x="4571" y="1570481"/>
                </a:lnTo>
                <a:lnTo>
                  <a:pt x="4571" y="1579626"/>
                </a:lnTo>
                <a:lnTo>
                  <a:pt x="9143" y="1579626"/>
                </a:lnTo>
                <a:close/>
              </a:path>
              <a:path w="7324725" h="1579879">
                <a:moveTo>
                  <a:pt x="7319771" y="9905"/>
                </a:moveTo>
                <a:lnTo>
                  <a:pt x="7315200" y="4571"/>
                </a:lnTo>
                <a:lnTo>
                  <a:pt x="7315200" y="9905"/>
                </a:lnTo>
                <a:lnTo>
                  <a:pt x="7319771" y="9905"/>
                </a:lnTo>
                <a:close/>
              </a:path>
              <a:path w="7324725" h="1579879">
                <a:moveTo>
                  <a:pt x="7319771" y="1570481"/>
                </a:moveTo>
                <a:lnTo>
                  <a:pt x="7319771" y="9905"/>
                </a:lnTo>
                <a:lnTo>
                  <a:pt x="7315200" y="9905"/>
                </a:lnTo>
                <a:lnTo>
                  <a:pt x="7315200" y="1570481"/>
                </a:lnTo>
                <a:lnTo>
                  <a:pt x="7319771" y="1570481"/>
                </a:lnTo>
                <a:close/>
              </a:path>
              <a:path w="7324725" h="1579879">
                <a:moveTo>
                  <a:pt x="7319771" y="1579625"/>
                </a:moveTo>
                <a:lnTo>
                  <a:pt x="7319771" y="1570481"/>
                </a:lnTo>
                <a:lnTo>
                  <a:pt x="7315200" y="1575053"/>
                </a:lnTo>
                <a:lnTo>
                  <a:pt x="7315200" y="1579625"/>
                </a:lnTo>
                <a:lnTo>
                  <a:pt x="7319771" y="1579625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2429774" y="3172990"/>
            <a:ext cx="6919036" cy="1096935"/>
          </a:xfrm>
          <a:custGeom>
            <a:avLst/>
            <a:gdLst/>
            <a:ahLst/>
            <a:cxnLst/>
            <a:rect l="l" t="t" r="r" b="b"/>
            <a:pathLst>
              <a:path w="7630159" h="1209675">
                <a:moveTo>
                  <a:pt x="7629906" y="1209294"/>
                </a:moveTo>
                <a:lnTo>
                  <a:pt x="7629906" y="0"/>
                </a:lnTo>
                <a:lnTo>
                  <a:pt x="0" y="0"/>
                </a:lnTo>
                <a:lnTo>
                  <a:pt x="0" y="1209294"/>
                </a:lnTo>
                <a:lnTo>
                  <a:pt x="4571" y="120929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7620000" y="9144"/>
                </a:lnTo>
                <a:lnTo>
                  <a:pt x="7620000" y="4572"/>
                </a:lnTo>
                <a:lnTo>
                  <a:pt x="7624559" y="9144"/>
                </a:lnTo>
                <a:lnTo>
                  <a:pt x="7624559" y="1209294"/>
                </a:lnTo>
                <a:lnTo>
                  <a:pt x="7629906" y="1209294"/>
                </a:lnTo>
                <a:close/>
              </a:path>
              <a:path w="7630159" h="120967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7630159" h="1209675">
                <a:moveTo>
                  <a:pt x="9906" y="1200150"/>
                </a:moveTo>
                <a:lnTo>
                  <a:pt x="9906" y="9144"/>
                </a:lnTo>
                <a:lnTo>
                  <a:pt x="4571" y="9144"/>
                </a:lnTo>
                <a:lnTo>
                  <a:pt x="4572" y="1200150"/>
                </a:lnTo>
                <a:lnTo>
                  <a:pt x="9906" y="1200150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4572" y="1200150"/>
                </a:lnTo>
                <a:lnTo>
                  <a:pt x="9906" y="1204722"/>
                </a:lnTo>
                <a:lnTo>
                  <a:pt x="9906" y="1209294"/>
                </a:lnTo>
                <a:lnTo>
                  <a:pt x="7620000" y="1209294"/>
                </a:lnTo>
                <a:lnTo>
                  <a:pt x="7620000" y="1204722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9906" y="1209294"/>
                </a:moveTo>
                <a:lnTo>
                  <a:pt x="9906" y="1204722"/>
                </a:lnTo>
                <a:lnTo>
                  <a:pt x="4572" y="1200150"/>
                </a:lnTo>
                <a:lnTo>
                  <a:pt x="4571" y="1209294"/>
                </a:lnTo>
                <a:lnTo>
                  <a:pt x="9906" y="1209294"/>
                </a:lnTo>
                <a:close/>
              </a:path>
              <a:path w="7630159" h="1209675">
                <a:moveTo>
                  <a:pt x="7624559" y="9144"/>
                </a:moveTo>
                <a:lnTo>
                  <a:pt x="7620000" y="4572"/>
                </a:lnTo>
                <a:lnTo>
                  <a:pt x="7620000" y="9144"/>
                </a:lnTo>
                <a:lnTo>
                  <a:pt x="7624559" y="9144"/>
                </a:lnTo>
                <a:close/>
              </a:path>
              <a:path w="7630159" h="1209675">
                <a:moveTo>
                  <a:pt x="7624559" y="1200150"/>
                </a:moveTo>
                <a:lnTo>
                  <a:pt x="7624559" y="9144"/>
                </a:lnTo>
                <a:lnTo>
                  <a:pt x="7620000" y="9144"/>
                </a:lnTo>
                <a:lnTo>
                  <a:pt x="7620000" y="1200150"/>
                </a:lnTo>
                <a:lnTo>
                  <a:pt x="7624559" y="1200150"/>
                </a:lnTo>
                <a:close/>
              </a:path>
              <a:path w="7630159" h="1209675">
                <a:moveTo>
                  <a:pt x="7624559" y="1209294"/>
                </a:moveTo>
                <a:lnTo>
                  <a:pt x="7624559" y="1200150"/>
                </a:lnTo>
                <a:lnTo>
                  <a:pt x="7620000" y="1204722"/>
                </a:lnTo>
                <a:lnTo>
                  <a:pt x="7620000" y="1209294"/>
                </a:lnTo>
                <a:lnTo>
                  <a:pt x="7624559" y="1209294"/>
                </a:lnTo>
                <a:close/>
              </a:path>
            </a:pathLst>
          </a:custGeom>
          <a:solidFill>
            <a:srgbClr val="3232CB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159824" y="1635008"/>
            <a:ext cx="7646872" cy="4215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8659"/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alert("Hello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2176" spc="18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"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prompt("Ente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r</a:t>
            </a:r>
            <a:r>
              <a:rPr sz="2176" spc="18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 nam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e</a:t>
            </a:r>
            <a:r>
              <a:rPr sz="2176" spc="14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00B050"/>
                </a:solidFill>
                <a:latin typeface="Arial"/>
                <a:cs typeface="Arial"/>
              </a:rPr>
              <a:t>:</a:t>
            </a:r>
            <a:r>
              <a:rPr sz="2176" spc="-5" dirty="0">
                <a:solidFill>
                  <a:srgbClr val="00B050"/>
                </a:solidFill>
                <a:latin typeface="Arial"/>
                <a:cs typeface="Arial"/>
              </a:rPr>
              <a:t> ")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);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267" dirty="0">
              <a:latin typeface="Times New Roman"/>
              <a:cs typeface="Times New Roman"/>
            </a:endParaRPr>
          </a:p>
          <a:p>
            <a:pPr marL="798659"/>
            <a:r>
              <a:rPr sz="2176" dirty="0">
                <a:latin typeface="Arial"/>
                <a:cs typeface="Arial"/>
              </a:rPr>
              <a:t>[</a:t>
            </a:r>
            <a:r>
              <a:rPr sz="2176" spc="-5" dirty="0">
                <a:latin typeface="Arial"/>
                <a:cs typeface="Arial"/>
              </a:rPr>
              <a:t> use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5" dirty="0">
                <a:latin typeface="Arial"/>
                <a:cs typeface="Arial"/>
              </a:rPr>
              <a:t> enter</a:t>
            </a:r>
            <a:r>
              <a:rPr sz="2176" dirty="0">
                <a:latin typeface="Arial"/>
                <a:cs typeface="Arial"/>
              </a:rPr>
              <a:t>:</a:t>
            </a:r>
            <a:r>
              <a:rPr sz="2176" spc="-32" dirty="0">
                <a:latin typeface="Arial"/>
                <a:cs typeface="Arial"/>
              </a:rPr>
              <a:t> </a:t>
            </a:r>
            <a:r>
              <a:rPr sz="2176" spc="-245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o</a:t>
            </a:r>
            <a:r>
              <a:rPr sz="2176" dirty="0">
                <a:latin typeface="Arial"/>
                <a:cs typeface="Arial"/>
              </a:rPr>
              <a:t>m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]</a:t>
            </a:r>
            <a:r>
              <a:rPr sz="2176" spc="-14" dirty="0"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653200"/>
                </a:solidFill>
                <a:latin typeface="Arial"/>
                <a:cs typeface="Arial"/>
              </a:rPr>
              <a:t>Hello</a:t>
            </a:r>
            <a:r>
              <a:rPr sz="2176" dirty="0">
                <a:solidFill>
                  <a:srgbClr val="653200"/>
                </a:solidFill>
                <a:latin typeface="Arial"/>
                <a:cs typeface="Arial"/>
              </a:rPr>
              <a:t>,</a:t>
            </a:r>
            <a:r>
              <a:rPr sz="2176" spc="-27" dirty="0">
                <a:solidFill>
                  <a:srgbClr val="653200"/>
                </a:solidFill>
                <a:latin typeface="Arial"/>
                <a:cs typeface="Arial"/>
              </a:rPr>
              <a:t> </a:t>
            </a:r>
            <a:r>
              <a:rPr sz="2176" spc="-245" dirty="0">
                <a:solidFill>
                  <a:srgbClr val="653200"/>
                </a:solidFill>
                <a:latin typeface="Arial"/>
                <a:cs typeface="Arial"/>
              </a:rPr>
              <a:t>T</a:t>
            </a:r>
            <a:r>
              <a:rPr sz="2176" spc="-5" dirty="0">
                <a:solidFill>
                  <a:srgbClr val="653200"/>
                </a:solidFill>
                <a:latin typeface="Arial"/>
                <a:cs typeface="Arial"/>
              </a:rPr>
              <a:t>o</a:t>
            </a:r>
            <a:r>
              <a:rPr sz="2176" dirty="0">
                <a:solidFill>
                  <a:srgbClr val="653200"/>
                </a:solidFill>
                <a:latin typeface="Arial"/>
                <a:cs typeface="Arial"/>
              </a:rPr>
              <a:t>m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43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771596" marR="2224961">
              <a:lnSpc>
                <a:spcPct val="200000"/>
              </a:lnSpc>
              <a:tabLst>
                <a:tab pos="5055682" algn="l"/>
              </a:tabLst>
            </a:pP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alert(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3</a:t>
            </a:r>
            <a:r>
              <a:rPr sz="2176" spc="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2176" spc="-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FF0000"/>
                </a:solidFill>
                <a:latin typeface="Arial"/>
                <a:cs typeface="Arial"/>
              </a:rPr>
              <a:t>promp</a:t>
            </a:r>
            <a:r>
              <a:rPr sz="2176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("Ente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2176" spc="14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number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:	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")); </a:t>
            </a:r>
            <a:r>
              <a:rPr sz="2176" dirty="0">
                <a:latin typeface="Arial"/>
                <a:cs typeface="Arial"/>
              </a:rPr>
              <a:t>[</a:t>
            </a:r>
            <a:r>
              <a:rPr sz="2176" spc="-5" dirty="0">
                <a:latin typeface="Arial"/>
                <a:cs typeface="Arial"/>
              </a:rPr>
              <a:t> use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-5" dirty="0">
                <a:latin typeface="Arial"/>
                <a:cs typeface="Arial"/>
              </a:rPr>
              <a:t> enter</a:t>
            </a:r>
            <a:r>
              <a:rPr sz="2176" dirty="0">
                <a:latin typeface="Arial"/>
                <a:cs typeface="Arial"/>
              </a:rPr>
              <a:t>:</a:t>
            </a:r>
            <a:r>
              <a:rPr sz="2176" spc="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2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]</a:t>
            </a:r>
            <a:r>
              <a:rPr sz="2176" spc="-5" dirty="0">
                <a:latin typeface="Arial"/>
                <a:cs typeface="Arial"/>
              </a:rPr>
              <a:t> 32</a:t>
            </a:r>
            <a:endParaRPr sz="2176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2811" dirty="0">
              <a:latin typeface="Times New Roman"/>
              <a:cs typeface="Times New Roman"/>
            </a:endParaRPr>
          </a:p>
          <a:p>
            <a:pPr marL="312669" indent="-301153">
              <a:buChar char="•"/>
              <a:tabLst>
                <a:tab pos="313245" algn="l"/>
              </a:tabLst>
            </a:pPr>
            <a:r>
              <a:rPr sz="2539" spc="-5" dirty="0">
                <a:latin typeface="Arial"/>
                <a:cs typeface="Arial"/>
              </a:rPr>
              <a:t>D</a:t>
            </a:r>
            <a:r>
              <a:rPr sz="2539" dirty="0">
                <a:latin typeface="Arial"/>
                <a:cs typeface="Arial"/>
              </a:rPr>
              <a:t>ata from the </a:t>
            </a:r>
            <a:r>
              <a:rPr sz="2539" u="heavy" dirty="0">
                <a:latin typeface="Arial"/>
                <a:cs typeface="Arial"/>
              </a:rPr>
              <a:t>prompt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is always treated as a </a:t>
            </a:r>
            <a:r>
              <a:rPr sz="2539" b="1" dirty="0">
                <a:solidFill>
                  <a:srgbClr val="C00000"/>
                </a:solidFill>
                <a:latin typeface="Arial"/>
                <a:cs typeface="Arial"/>
              </a:rPr>
              <a:t>strin</a:t>
            </a:r>
            <a:r>
              <a:rPr sz="2539" b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539" dirty="0">
                <a:solidFill>
                  <a:srgbClr val="0084D1"/>
                </a:solidFill>
                <a:latin typeface="Arial"/>
                <a:cs typeface="Arial"/>
              </a:rPr>
              <a:t>!</a:t>
            </a:r>
            <a:endParaRPr sz="2539" dirty="0">
              <a:latin typeface="Arial"/>
              <a:cs typeface="Arial"/>
            </a:endParaRPr>
          </a:p>
          <a:p>
            <a:pPr marL="675435" marR="542996" lvl="1" indent="-301153">
              <a:spcBef>
                <a:spcPts val="530"/>
              </a:spcBef>
              <a:buChar char="•"/>
              <a:tabLst>
                <a:tab pos="676010" algn="l"/>
              </a:tabLst>
            </a:pPr>
            <a:r>
              <a:rPr sz="2176" dirty="0">
                <a:latin typeface="Arial"/>
                <a:cs typeface="Arial"/>
              </a:rPr>
              <a:t>We</a:t>
            </a:r>
            <a:r>
              <a:rPr sz="2176" spc="-5" dirty="0">
                <a:latin typeface="Arial"/>
                <a:cs typeface="Arial"/>
              </a:rPr>
              <a:t> nee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</a:t>
            </a:r>
            <a:r>
              <a:rPr sz="2176" dirty="0">
                <a:latin typeface="Arial"/>
                <a:cs typeface="Arial"/>
              </a:rPr>
              <a:t>o</a:t>
            </a:r>
            <a:r>
              <a:rPr sz="2176" spc="-5" dirty="0">
                <a:latin typeface="Arial"/>
                <a:cs typeface="Arial"/>
              </a:rPr>
              <a:t> tel</a:t>
            </a:r>
            <a:r>
              <a:rPr sz="2176" dirty="0">
                <a:latin typeface="Arial"/>
                <a:cs typeface="Arial"/>
              </a:rPr>
              <a:t>l</a:t>
            </a:r>
            <a:r>
              <a:rPr sz="2176" spc="-5" dirty="0">
                <a:latin typeface="Arial"/>
                <a:cs typeface="Arial"/>
              </a:rPr>
              <a:t> 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compute</a:t>
            </a:r>
            <a:r>
              <a:rPr sz="2176" dirty="0">
                <a:latin typeface="Arial"/>
                <a:cs typeface="Arial"/>
              </a:rPr>
              <a:t>r</a:t>
            </a:r>
            <a:r>
              <a:rPr sz="2176" spc="14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tha</a:t>
            </a:r>
            <a:r>
              <a:rPr sz="2176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 th</a:t>
            </a:r>
            <a:r>
              <a:rPr sz="2176" dirty="0">
                <a:latin typeface="Arial"/>
                <a:cs typeface="Arial"/>
              </a:rPr>
              <a:t>e</a:t>
            </a:r>
            <a:r>
              <a:rPr sz="2176" spc="-5" dirty="0">
                <a:latin typeface="Arial"/>
                <a:cs typeface="Arial"/>
              </a:rPr>
              <a:t> dat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-5" dirty="0">
                <a:latin typeface="Arial"/>
                <a:cs typeface="Arial"/>
              </a:rPr>
              <a:t> shoul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be interprete</a:t>
            </a:r>
            <a:r>
              <a:rPr sz="2176" dirty="0">
                <a:latin typeface="Arial"/>
                <a:cs typeface="Arial"/>
              </a:rPr>
              <a:t>d</a:t>
            </a:r>
            <a:r>
              <a:rPr sz="2176" spc="18" dirty="0"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s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dirty="0">
                <a:latin typeface="Arial"/>
                <a:cs typeface="Arial"/>
              </a:rPr>
              <a:t>a</a:t>
            </a:r>
            <a:r>
              <a:rPr sz="2176" spc="9" dirty="0">
                <a:latin typeface="Arial"/>
                <a:cs typeface="Arial"/>
              </a:rPr>
              <a:t> </a:t>
            </a:r>
            <a:r>
              <a:rPr sz="2176" b="1" spc="-5" dirty="0">
                <a:latin typeface="Arial"/>
                <a:cs typeface="Arial"/>
              </a:rPr>
              <a:t>numbe</a:t>
            </a:r>
            <a:r>
              <a:rPr sz="2176" b="1" dirty="0">
                <a:latin typeface="Arial"/>
                <a:cs typeface="Arial"/>
              </a:rPr>
              <a:t>r</a:t>
            </a:r>
            <a:r>
              <a:rPr sz="2176" dirty="0">
                <a:latin typeface="Arial"/>
                <a:cs typeface="Arial"/>
              </a:rPr>
              <a:t>!</a:t>
            </a:r>
            <a:r>
              <a:rPr sz="2176" spc="-9" dirty="0"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0084D1"/>
                </a:solidFill>
                <a:latin typeface="Arial"/>
                <a:cs typeface="Arial"/>
              </a:rPr>
              <a:t>(</a:t>
            </a:r>
            <a:r>
              <a:rPr sz="2176" spc="-5" dirty="0">
                <a:solidFill>
                  <a:srgbClr val="C00000"/>
                </a:solidFill>
                <a:latin typeface="Arial"/>
                <a:cs typeface="Arial"/>
              </a:rPr>
              <a:t>Typ</a:t>
            </a:r>
            <a:r>
              <a:rPr sz="2176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176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76" spc="-5" dirty="0">
                <a:solidFill>
                  <a:srgbClr val="C00000"/>
                </a:solidFill>
                <a:latin typeface="Arial"/>
                <a:cs typeface="Arial"/>
              </a:rPr>
              <a:t>conversio</a:t>
            </a:r>
            <a:r>
              <a:rPr sz="2176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176" dirty="0">
                <a:solidFill>
                  <a:srgbClr val="0084D1"/>
                </a:solidFill>
                <a:latin typeface="Arial"/>
                <a:cs typeface="Arial"/>
              </a:rPr>
              <a:t>)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1174" y="6047477"/>
            <a:ext cx="345491" cy="41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333" y="445341"/>
            <a:ext cx="10359778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/>
              <a:t>Converting</a:t>
            </a:r>
            <a:r>
              <a:rPr spc="-18" dirty="0"/>
              <a:t> </a:t>
            </a:r>
            <a:r>
              <a:rPr dirty="0"/>
              <a:t>strings to 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3512" y="1647624"/>
            <a:ext cx="2820360" cy="127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lr>
                <a:srgbClr val="000000"/>
              </a:buClr>
              <a:buFont typeface="Arial"/>
              <a:buChar char="•"/>
              <a:tabLst>
                <a:tab pos="321306" algn="l"/>
              </a:tabLst>
            </a:pPr>
            <a:r>
              <a:rPr sz="2358" b="1" u="heavy" spc="-9" dirty="0">
                <a:solidFill>
                  <a:srgbClr val="CCCCFF"/>
                </a:solidFill>
                <a:latin typeface="Arial"/>
                <a:cs typeface="Arial"/>
              </a:rPr>
              <a:t>Numbe</a:t>
            </a:r>
            <a:r>
              <a:rPr sz="2358" b="1" u="heavy" spc="-5" dirty="0">
                <a:solidFill>
                  <a:srgbClr val="CCCCFF"/>
                </a:solidFill>
                <a:latin typeface="Arial"/>
                <a:cs typeface="Arial"/>
              </a:rPr>
              <a:t>r</a:t>
            </a:r>
            <a:r>
              <a:rPr sz="2358" b="1" spc="-9" dirty="0">
                <a:latin typeface="Arial"/>
                <a:cs typeface="Arial"/>
              </a:rPr>
              <a:t>(...)</a:t>
            </a:r>
            <a:endParaRPr sz="2358" dirty="0">
              <a:latin typeface="Arial"/>
              <a:cs typeface="Arial"/>
            </a:endParaRPr>
          </a:p>
          <a:p>
            <a:pPr marL="425530">
              <a:lnSpc>
                <a:spcPts val="2743"/>
              </a:lnSpc>
              <a:spcBef>
                <a:spcPts val="1655"/>
              </a:spcBef>
            </a:pPr>
            <a:r>
              <a:rPr sz="2539" dirty="0">
                <a:latin typeface="Arial"/>
                <a:cs typeface="Arial"/>
              </a:rPr>
              <a:t>Number("-6.6");</a:t>
            </a:r>
          </a:p>
          <a:p>
            <a:pPr marL="426105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Number("6a");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12507" y="2221451"/>
            <a:ext cx="3540132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216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//</a:t>
            </a:r>
            <a:r>
              <a:rPr sz="2539" spc="-23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-6.6</a:t>
            </a:r>
          </a:p>
          <a:p>
            <a:pPr marL="28215">
              <a:lnSpc>
                <a:spcPts val="2743"/>
              </a:lnSpc>
            </a:pPr>
            <a:r>
              <a:rPr sz="2539" dirty="0">
                <a:latin typeface="Arial"/>
                <a:cs typeface="Arial"/>
              </a:rPr>
              <a:t>//</a:t>
            </a:r>
            <a:r>
              <a:rPr sz="2539" spc="-18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NaN: not a number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43513" y="3394427"/>
            <a:ext cx="1945691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indent="-309214">
              <a:buClr>
                <a:srgbClr val="000000"/>
              </a:buClr>
              <a:buFont typeface="Arial"/>
              <a:buChar char="•"/>
              <a:tabLst>
                <a:tab pos="321306" algn="l"/>
              </a:tabLst>
            </a:pPr>
            <a:r>
              <a:rPr sz="2358" b="1" u="heavy" spc="-9" dirty="0">
                <a:solidFill>
                  <a:srgbClr val="CCCCFF"/>
                </a:solidFill>
                <a:latin typeface="Arial"/>
                <a:cs typeface="Arial"/>
              </a:rPr>
              <a:t>parseIn</a:t>
            </a:r>
            <a:r>
              <a:rPr sz="2358" b="1" u="heavy" spc="-5" dirty="0">
                <a:solidFill>
                  <a:srgbClr val="CCCCFF"/>
                </a:solidFill>
                <a:latin typeface="Arial"/>
                <a:cs typeface="Arial"/>
              </a:rPr>
              <a:t>t</a:t>
            </a:r>
            <a:r>
              <a:rPr sz="2358" b="1" spc="-5" dirty="0">
                <a:latin typeface="Arial"/>
                <a:cs typeface="Arial"/>
              </a:rPr>
              <a:t>(...)</a:t>
            </a:r>
            <a:endParaRPr sz="235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8691" y="3394427"/>
            <a:ext cx="4729795" cy="3628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lang="en-US" sz="2358" i="1" spc="-5" dirty="0">
                <a:latin typeface="Arial"/>
                <a:cs typeface="Arial"/>
              </a:rPr>
              <a:t>           </a:t>
            </a:r>
            <a:r>
              <a:rPr lang="en-US" sz="2358" spc="9" dirty="0">
                <a:latin typeface="Arial"/>
                <a:cs typeface="Arial"/>
              </a:rPr>
              <a:t>// </a:t>
            </a:r>
            <a:r>
              <a:rPr sz="2358" i="1" spc="-5" dirty="0">
                <a:latin typeface="Arial"/>
                <a:cs typeface="Arial"/>
              </a:rPr>
              <a:t>less</a:t>
            </a:r>
            <a:r>
              <a:rPr sz="2358" i="1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strict</a:t>
            </a:r>
            <a:r>
              <a:rPr sz="2358" i="1" spc="9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than</a:t>
            </a:r>
            <a:r>
              <a:rPr sz="2358" i="1" spc="9" dirty="0">
                <a:latin typeface="Arial"/>
                <a:cs typeface="Arial"/>
              </a:rPr>
              <a:t> </a:t>
            </a:r>
            <a:r>
              <a:rPr sz="2358" i="1" spc="-5" dirty="0">
                <a:latin typeface="Arial"/>
                <a:cs typeface="Arial"/>
              </a:rPr>
              <a:t>Number</a:t>
            </a:r>
            <a:r>
              <a:rPr lang="en-US" sz="2358" i="1" spc="-5" dirty="0">
                <a:latin typeface="Arial"/>
                <a:cs typeface="Arial"/>
              </a:rPr>
              <a:t>()</a:t>
            </a:r>
            <a:endParaRPr sz="2358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8102" y="3924031"/>
            <a:ext cx="5933498" cy="132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1992330">
              <a:lnSpc>
                <a:spcPct val="80000"/>
              </a:lnSpc>
              <a:tabLst>
                <a:tab pos="2341852" algn="l"/>
                <a:tab pos="2430528" algn="l"/>
              </a:tabLst>
            </a:pPr>
            <a:r>
              <a:rPr sz="2539" dirty="0">
                <a:latin typeface="Arial"/>
                <a:cs typeface="Arial"/>
              </a:rPr>
              <a:t>parseInt ("6.6");		</a:t>
            </a:r>
            <a:r>
              <a:rPr lang="en-US" sz="2539" dirty="0">
                <a:latin typeface="Arial"/>
                <a:cs typeface="Arial"/>
              </a:rPr>
              <a:t>   </a:t>
            </a:r>
            <a:r>
              <a:rPr sz="2539" dirty="0">
                <a:latin typeface="Arial"/>
                <a:cs typeface="Arial"/>
              </a:rPr>
              <a:t>//6 parseInt ("0x10"); </a:t>
            </a:r>
            <a:r>
              <a:rPr lang="en-US" sz="2539" dirty="0">
                <a:latin typeface="Arial"/>
                <a:cs typeface="Arial"/>
              </a:rPr>
              <a:t>  </a:t>
            </a:r>
            <a:r>
              <a:rPr sz="2539" dirty="0">
                <a:latin typeface="Arial"/>
                <a:cs typeface="Arial"/>
              </a:rPr>
              <a:t>//16 parseInt ("6a");	</a:t>
            </a:r>
            <a:r>
              <a:rPr lang="en-US" sz="2539" dirty="0">
                <a:latin typeface="Arial"/>
                <a:cs typeface="Arial"/>
              </a:rPr>
              <a:t>     </a:t>
            </a:r>
            <a:r>
              <a:rPr sz="2539" dirty="0">
                <a:latin typeface="Arial"/>
                <a:cs typeface="Arial"/>
              </a:rPr>
              <a:t>//6</a:t>
            </a: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36990" y="5761410"/>
            <a:ext cx="345491" cy="41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9067" y="445341"/>
            <a:ext cx="10546044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559695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Try: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/>
              <a:t>Sum a input number with 2</a:t>
            </a:r>
          </a:p>
        </p:txBody>
      </p:sp>
      <p:sp>
        <p:nvSpPr>
          <p:cNvPr id="3" name="object 3"/>
          <p:cNvSpPr/>
          <p:nvPr/>
        </p:nvSpPr>
        <p:spPr>
          <a:xfrm>
            <a:off x="2250119" y="1905729"/>
            <a:ext cx="7851287" cy="2976407"/>
          </a:xfrm>
          <a:custGeom>
            <a:avLst/>
            <a:gdLst/>
            <a:ahLst/>
            <a:cxnLst/>
            <a:rect l="l" t="t" r="r" b="b"/>
            <a:pathLst>
              <a:path w="8658225" h="3282315">
                <a:moveTo>
                  <a:pt x="8657844" y="3281934"/>
                </a:moveTo>
                <a:lnTo>
                  <a:pt x="8657844" y="0"/>
                </a:lnTo>
                <a:lnTo>
                  <a:pt x="0" y="0"/>
                </a:lnTo>
                <a:lnTo>
                  <a:pt x="0" y="3281934"/>
                </a:lnTo>
                <a:lnTo>
                  <a:pt x="4572" y="3281934"/>
                </a:lnTo>
                <a:lnTo>
                  <a:pt x="4571" y="9906"/>
                </a:lnTo>
                <a:lnTo>
                  <a:pt x="9143" y="5334"/>
                </a:lnTo>
                <a:lnTo>
                  <a:pt x="9143" y="9906"/>
                </a:lnTo>
                <a:lnTo>
                  <a:pt x="8648700" y="9906"/>
                </a:lnTo>
                <a:lnTo>
                  <a:pt x="8648700" y="5334"/>
                </a:lnTo>
                <a:lnTo>
                  <a:pt x="8653271" y="9906"/>
                </a:lnTo>
                <a:lnTo>
                  <a:pt x="8653271" y="3281934"/>
                </a:lnTo>
                <a:lnTo>
                  <a:pt x="8657844" y="3281934"/>
                </a:lnTo>
                <a:close/>
              </a:path>
              <a:path w="8658225" h="3282315">
                <a:moveTo>
                  <a:pt x="9143" y="9906"/>
                </a:moveTo>
                <a:lnTo>
                  <a:pt x="9143" y="5334"/>
                </a:lnTo>
                <a:lnTo>
                  <a:pt x="4571" y="9906"/>
                </a:lnTo>
                <a:lnTo>
                  <a:pt x="9143" y="9906"/>
                </a:lnTo>
                <a:close/>
              </a:path>
              <a:path w="8658225" h="3282315">
                <a:moveTo>
                  <a:pt x="9143" y="3272028"/>
                </a:moveTo>
                <a:lnTo>
                  <a:pt x="9143" y="9906"/>
                </a:lnTo>
                <a:lnTo>
                  <a:pt x="4571" y="9906"/>
                </a:lnTo>
                <a:lnTo>
                  <a:pt x="4572" y="3272028"/>
                </a:lnTo>
                <a:lnTo>
                  <a:pt x="9143" y="3272028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4572" y="3272028"/>
                </a:lnTo>
                <a:lnTo>
                  <a:pt x="9144" y="3276600"/>
                </a:lnTo>
                <a:lnTo>
                  <a:pt x="9143" y="3281934"/>
                </a:lnTo>
                <a:lnTo>
                  <a:pt x="8648700" y="3281934"/>
                </a:lnTo>
                <a:lnTo>
                  <a:pt x="8648700" y="3276600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9143" y="3281934"/>
                </a:moveTo>
                <a:lnTo>
                  <a:pt x="9144" y="3276600"/>
                </a:lnTo>
                <a:lnTo>
                  <a:pt x="4572" y="3272028"/>
                </a:lnTo>
                <a:lnTo>
                  <a:pt x="4572" y="3281934"/>
                </a:lnTo>
                <a:lnTo>
                  <a:pt x="9143" y="3281934"/>
                </a:lnTo>
                <a:close/>
              </a:path>
              <a:path w="8658225" h="3282315">
                <a:moveTo>
                  <a:pt x="8653271" y="9906"/>
                </a:moveTo>
                <a:lnTo>
                  <a:pt x="8648700" y="5334"/>
                </a:lnTo>
                <a:lnTo>
                  <a:pt x="8648700" y="9906"/>
                </a:lnTo>
                <a:lnTo>
                  <a:pt x="8653271" y="9906"/>
                </a:lnTo>
                <a:close/>
              </a:path>
              <a:path w="8658225" h="3282315">
                <a:moveTo>
                  <a:pt x="8653271" y="3272028"/>
                </a:moveTo>
                <a:lnTo>
                  <a:pt x="8653271" y="9906"/>
                </a:lnTo>
                <a:lnTo>
                  <a:pt x="8648700" y="9906"/>
                </a:lnTo>
                <a:lnTo>
                  <a:pt x="8648700" y="3272028"/>
                </a:lnTo>
                <a:lnTo>
                  <a:pt x="8653271" y="3272028"/>
                </a:lnTo>
                <a:close/>
              </a:path>
              <a:path w="8658225" h="3282315">
                <a:moveTo>
                  <a:pt x="8653271" y="3281934"/>
                </a:moveTo>
                <a:lnTo>
                  <a:pt x="8653271" y="3272028"/>
                </a:lnTo>
                <a:lnTo>
                  <a:pt x="8648700" y="3276600"/>
                </a:lnTo>
                <a:lnTo>
                  <a:pt x="8648700" y="3281934"/>
                </a:lnTo>
                <a:lnTo>
                  <a:pt x="8653271" y="3281934"/>
                </a:lnTo>
                <a:close/>
              </a:path>
            </a:pathLst>
          </a:custGeom>
          <a:solidFill>
            <a:srgbClr val="00CB98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2325660" y="2000004"/>
            <a:ext cx="7659540" cy="4284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 marR="2852027">
              <a:lnSpc>
                <a:spcPct val="120000"/>
              </a:lnSpc>
            </a:pPr>
            <a:r>
              <a:rPr sz="2902" b="1" spc="-9" dirty="0">
                <a:latin typeface="Arial"/>
                <a:cs typeface="Arial"/>
              </a:rPr>
              <a:t>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902" b="1" spc="-5" dirty="0">
                <a:latin typeface="Arial"/>
                <a:cs typeface="Arial"/>
              </a:rPr>
              <a:t> = </a:t>
            </a:r>
            <a:r>
              <a:rPr sz="2902" b="1" spc="-9" dirty="0">
                <a:latin typeface="Arial"/>
                <a:cs typeface="Arial"/>
              </a:rPr>
              <a:t>prompt('number:'); 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1 = </a:t>
            </a:r>
            <a:r>
              <a:rPr sz="2902" b="1" spc="-9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2902" b="1" spc="-5" dirty="0">
                <a:latin typeface="Arial"/>
                <a:cs typeface="Arial"/>
              </a:rPr>
              <a:t> + </a:t>
            </a:r>
            <a:r>
              <a:rPr sz="2902" b="1" spc="-9" dirty="0">
                <a:latin typeface="Arial"/>
                <a:cs typeface="Arial"/>
              </a:rPr>
              <a:t>2;</a:t>
            </a:r>
            <a:endParaRPr sz="2902" dirty="0">
              <a:latin typeface="Arial"/>
              <a:cs typeface="Arial"/>
            </a:endParaRPr>
          </a:p>
          <a:p>
            <a:pPr marL="11516" marR="3947808">
              <a:lnSpc>
                <a:spcPct val="120000"/>
              </a:lnSpc>
            </a:pPr>
            <a:r>
              <a:rPr sz="2902" b="1" spc="-9" dirty="0">
                <a:latin typeface="Arial"/>
                <a:cs typeface="Arial"/>
              </a:rPr>
              <a:t>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2902" b="1" spc="-5" dirty="0">
                <a:latin typeface="Arial"/>
                <a:cs typeface="Arial"/>
              </a:rPr>
              <a:t> = </a:t>
            </a:r>
            <a:r>
              <a:rPr sz="2902" b="1" spc="-9" dirty="0">
                <a:latin typeface="Arial"/>
                <a:cs typeface="Arial"/>
              </a:rPr>
              <a:t>Number(n1); va</a:t>
            </a:r>
            <a:r>
              <a:rPr sz="2902" b="1" spc="-5" dirty="0">
                <a:latin typeface="Arial"/>
                <a:cs typeface="Arial"/>
              </a:rPr>
              <a:t>r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2 = </a:t>
            </a:r>
            <a:r>
              <a:rPr sz="2902" b="1" spc="-9" dirty="0">
                <a:solidFill>
                  <a:srgbClr val="00B050"/>
                </a:solidFill>
                <a:latin typeface="Arial"/>
                <a:cs typeface="Arial"/>
              </a:rPr>
              <a:t>n</a:t>
            </a:r>
            <a:r>
              <a:rPr sz="2902" b="1" spc="-5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sz="2902" b="1" spc="-5" dirty="0">
                <a:latin typeface="Arial"/>
                <a:cs typeface="Arial"/>
              </a:rPr>
              <a:t> + </a:t>
            </a:r>
            <a:r>
              <a:rPr sz="2902" b="1" spc="-9" dirty="0">
                <a:latin typeface="Arial"/>
                <a:cs typeface="Arial"/>
              </a:rPr>
              <a:t>2;</a:t>
            </a:r>
            <a:endParaRPr sz="2902" dirty="0">
              <a:latin typeface="Arial"/>
              <a:cs typeface="Arial"/>
            </a:endParaRPr>
          </a:p>
          <a:p>
            <a:pPr marL="674859" indent="-663342">
              <a:spcBef>
                <a:spcPts val="694"/>
              </a:spcBef>
            </a:pPr>
            <a:r>
              <a:rPr sz="2902" b="1" spc="-9" dirty="0">
                <a:latin typeface="Arial"/>
                <a:cs typeface="Arial"/>
              </a:rPr>
              <a:t>alert('sum1</a:t>
            </a:r>
            <a:r>
              <a:rPr sz="2902" b="1" spc="-5" dirty="0">
                <a:latin typeface="Arial"/>
                <a:cs typeface="Arial"/>
              </a:rPr>
              <a:t>= ' + </a:t>
            </a:r>
            <a:r>
              <a:rPr sz="2902" b="1" spc="-9" dirty="0">
                <a:latin typeface="Arial"/>
                <a:cs typeface="Arial"/>
              </a:rPr>
              <a:t>sum</a:t>
            </a:r>
            <a:r>
              <a:rPr sz="2902" b="1" spc="-5" dirty="0">
                <a:latin typeface="Arial"/>
                <a:cs typeface="Arial"/>
              </a:rPr>
              <a:t>1 + </a:t>
            </a:r>
            <a:r>
              <a:rPr sz="2902" b="1" spc="-9" dirty="0">
                <a:latin typeface="Arial"/>
                <a:cs typeface="Arial"/>
              </a:rPr>
              <a:t>"</a:t>
            </a:r>
            <a:r>
              <a:rPr sz="2902" b="1" spc="-5" dirty="0">
                <a:latin typeface="Arial"/>
                <a:cs typeface="Arial"/>
              </a:rPr>
              <a:t>; </a:t>
            </a:r>
            <a:r>
              <a:rPr sz="2902" b="1" spc="-9" dirty="0">
                <a:latin typeface="Arial"/>
                <a:cs typeface="Arial"/>
              </a:rPr>
              <a:t>sum2</a:t>
            </a:r>
            <a:r>
              <a:rPr sz="2902" b="1" spc="-5" dirty="0">
                <a:latin typeface="Arial"/>
                <a:cs typeface="Arial"/>
              </a:rPr>
              <a:t>= " + </a:t>
            </a:r>
            <a:r>
              <a:rPr sz="2902" b="1" spc="-9" dirty="0">
                <a:latin typeface="Arial"/>
                <a:cs typeface="Arial"/>
              </a:rPr>
              <a:t>sum2);</a:t>
            </a:r>
            <a:endParaRPr sz="2902" dirty="0">
              <a:latin typeface="Arial"/>
              <a:cs typeface="Arial"/>
            </a:endParaRPr>
          </a:p>
          <a:p>
            <a:pPr>
              <a:spcBef>
                <a:spcPts val="47"/>
              </a:spcBef>
            </a:pPr>
            <a:endParaRPr sz="2720" dirty="0">
              <a:latin typeface="Times New Roman"/>
              <a:cs typeface="Times New Roman"/>
            </a:endParaRPr>
          </a:p>
          <a:p>
            <a:pPr marL="674859"/>
            <a:r>
              <a:rPr sz="2539" dirty="0">
                <a:latin typeface="Arial"/>
                <a:cs typeface="Arial"/>
              </a:rPr>
              <a:t>more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concisel</a:t>
            </a:r>
            <a:r>
              <a:rPr sz="2539" spc="-190" dirty="0">
                <a:latin typeface="Arial"/>
                <a:cs typeface="Arial"/>
              </a:rPr>
              <a:t>y</a:t>
            </a:r>
            <a:r>
              <a:rPr sz="2539" dirty="0">
                <a:latin typeface="Arial"/>
                <a:cs typeface="Arial"/>
              </a:rPr>
              <a:t>..</a:t>
            </a:r>
          </a:p>
          <a:p>
            <a:pPr>
              <a:spcBef>
                <a:spcPts val="23"/>
              </a:spcBef>
            </a:pPr>
            <a:endParaRPr sz="2630" dirty="0">
              <a:latin typeface="Times New Roman"/>
              <a:cs typeface="Times New Roman"/>
            </a:endParaRPr>
          </a:p>
          <a:p>
            <a:pPr marL="674859"/>
            <a:r>
              <a:rPr sz="2539" dirty="0">
                <a:latin typeface="Arial"/>
                <a:cs typeface="Arial"/>
              </a:rPr>
              <a:t>var n = Number(prompt(“number:”));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C13C-AC97-6541-8608-C74C9D7A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24346"/>
            <a:ext cx="9984259" cy="772297"/>
          </a:xfrm>
        </p:spPr>
        <p:txBody>
          <a:bodyPr/>
          <a:lstStyle/>
          <a:p>
            <a:pPr algn="ctr"/>
            <a:r>
              <a:rPr lang="en-US" dirty="0"/>
              <a:t>JavaScript Exercise</a:t>
            </a:r>
          </a:p>
        </p:txBody>
      </p:sp>
    </p:spTree>
    <p:extLst>
      <p:ext uri="{BB962C8B-B14F-4D97-AF65-F5344CB8AC3E}">
        <p14:creationId xmlns:p14="http://schemas.microsoft.com/office/powerpoint/2010/main" val="62308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>
            <a:extLst>
              <a:ext uri="{FF2B5EF4-FFF2-40B4-BE49-F238E27FC236}">
                <a16:creationId xmlns:a16="http://schemas.microsoft.com/office/drawing/2014/main" id="{DCC00CAB-7B04-F246-AD03-D2583C12CF3A}"/>
              </a:ext>
            </a:extLst>
          </p:cNvPr>
          <p:cNvSpPr txBox="1">
            <a:spLocks/>
          </p:cNvSpPr>
          <p:nvPr/>
        </p:nvSpPr>
        <p:spPr>
          <a:xfrm>
            <a:off x="7433441" y="2684725"/>
            <a:ext cx="4031728" cy="148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b="1" kern="1200" baseline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11516">
              <a:lnSpc>
                <a:spcPct val="150000"/>
              </a:lnSpc>
            </a:pPr>
            <a:r>
              <a:rPr lang="en-US" altLang="zh-CN" sz="3400" spc="-5" dirty="0">
                <a:solidFill>
                  <a:srgbClr val="0070C0"/>
                </a:solidFill>
              </a:rPr>
              <a:t>Topic 3</a:t>
            </a:r>
            <a:r>
              <a:rPr lang="en-US" sz="3400" spc="-5" dirty="0">
                <a:solidFill>
                  <a:srgbClr val="0070C0"/>
                </a:solidFill>
              </a:rPr>
              <a:t>:</a:t>
            </a:r>
            <a:r>
              <a:rPr lang="en-US" sz="3400" spc="-9" dirty="0">
                <a:solidFill>
                  <a:srgbClr val="0070C0"/>
                </a:solidFill>
              </a:rPr>
              <a:t> </a:t>
            </a:r>
            <a:br>
              <a:rPr lang="en-US" sz="3400" spc="-9" dirty="0">
                <a:solidFill>
                  <a:srgbClr val="0070C0"/>
                </a:solidFill>
              </a:rPr>
            </a:br>
            <a:r>
              <a:rPr lang="en-US" sz="3400" spc="-9" dirty="0">
                <a:solidFill>
                  <a:srgbClr val="0070C0"/>
                </a:solidFill>
              </a:rPr>
              <a:t>JavaScript Basics</a:t>
            </a:r>
            <a:endParaRPr lang="en-US" sz="3400" dirty="0">
              <a:solidFill>
                <a:srgbClr val="0070C0"/>
              </a:solidFill>
            </a:endParaRP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801634C-E753-244D-A2F7-0050AD5C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380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A6CF-5A0B-F04E-A270-99D9C197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93A53-5815-FD4E-AB31-462A4169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 </a:t>
            </a:r>
            <a:r>
              <a:rPr lang="en-US" dirty="0" err="1"/>
              <a:t>index.html</a:t>
            </a:r>
            <a:r>
              <a:rPr lang="en-US" dirty="0"/>
              <a:t>, add the following line just before the </a:t>
            </a:r>
            <a:r>
              <a:rPr lang="en-US" u="sng" dirty="0">
                <a:hlinkClick r:id="rId3"/>
              </a:rPr>
              <a:t>&lt;script&gt;</a:t>
            </a:r>
            <a:r>
              <a:rPr lang="en-US" dirty="0"/>
              <a:t> element: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In the </a:t>
            </a:r>
            <a:r>
              <a:rPr lang="en-US" u="sng" dirty="0">
                <a:hlinkClick r:id="rId3"/>
              </a:rPr>
              <a:t>&lt;script&gt;</a:t>
            </a:r>
            <a:r>
              <a:rPr lang="en-US" dirty="0"/>
              <a:t> element, place the following code at the bottom of the file, exactly as it is written. This takes references to the new button and the heading, storing each inside variables: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8D2276C8-1936-CA4A-A3DF-70C23FE4F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979" y="2093455"/>
            <a:ext cx="6330592" cy="913215"/>
          </a:xfrm>
          <a:prstGeom prst="rect">
            <a:avLst/>
          </a:prstGeom>
        </p:spPr>
      </p:pic>
      <p:pic>
        <p:nvPicPr>
          <p:cNvPr id="7" name="Picture 6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EBF1DE61-D048-DF45-B964-B60788217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0979" y="5095859"/>
            <a:ext cx="7977586" cy="10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7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AA9D-4B45-9242-ADF8-DB7D53A3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ADD3-0CE2-5E46-B1E2-17BEE605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3. Add the function below to set the personalized greeting. This won't do anything yet, but this will change soon.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5747CE4-5CA1-5341-9BC6-5CEC6986E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021" y="2865644"/>
            <a:ext cx="8934773" cy="1985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3787E1-0C6C-2F43-BE10-C32AA2E2F209}"/>
              </a:ext>
            </a:extLst>
          </p:cNvPr>
          <p:cNvSpPr txBox="1"/>
          <p:nvPr/>
        </p:nvSpPr>
        <p:spPr>
          <a:xfrm>
            <a:off x="1814945" y="5334000"/>
            <a:ext cx="942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localStorage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The Storage interface of the Web Storage API provides access to a particular domain's session or local storage. It allows, for example, 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modification, or deletion of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 data items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515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85FC-1837-0F46-A289-962E32C0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EA57-D076-9B44-9689-8CCC88EC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Add the if ... else block (below). We could call this initialization code, as it structures the app when it first loads.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62AF062-C383-DF4E-BB46-5DDDD38D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07" y="2678158"/>
            <a:ext cx="9146852" cy="2360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56F55-E37C-0245-9147-6C41467EF302}"/>
              </a:ext>
            </a:extLst>
          </p:cNvPr>
          <p:cNvSpPr txBox="1"/>
          <p:nvPr/>
        </p:nvSpPr>
        <p:spPr>
          <a:xfrm>
            <a:off x="1814945" y="5334000"/>
            <a:ext cx="942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localStorage.getItem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When passed a key name, will return that key's value.</a:t>
            </a:r>
          </a:p>
        </p:txBody>
      </p:sp>
    </p:spTree>
    <p:extLst>
      <p:ext uri="{BB962C8B-B14F-4D97-AF65-F5344CB8AC3E}">
        <p14:creationId xmlns:p14="http://schemas.microsoft.com/office/powerpoint/2010/main" val="2261637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694D-6912-DB48-AAED-C8B5257D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welcome message (JS)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4817-C644-8447-9CAF-58892DD9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Put this onclick event handler (below) on the button. When clicked, </a:t>
            </a:r>
            <a:r>
              <a:rPr lang="en-US" dirty="0" err="1"/>
              <a:t>setUserName</a:t>
            </a:r>
            <a:r>
              <a:rPr lang="en-US" dirty="0"/>
              <a:t>() runs. This allows the user to enter a different name by pressing the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D4B5A-1231-2642-86BD-B4066377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11" y="2963189"/>
            <a:ext cx="7354577" cy="13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6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70734" y="5926555"/>
            <a:ext cx="4287546" cy="427833"/>
          </a:xfrm>
          <a:custGeom>
            <a:avLst/>
            <a:gdLst/>
            <a:ahLst/>
            <a:cxnLst/>
            <a:rect l="l" t="t" r="r" b="b"/>
            <a:pathLst>
              <a:path w="4728210" h="471804">
                <a:moveTo>
                  <a:pt x="4728210" y="471677"/>
                </a:moveTo>
                <a:lnTo>
                  <a:pt x="4728210" y="0"/>
                </a:lnTo>
                <a:lnTo>
                  <a:pt x="0" y="0"/>
                </a:lnTo>
                <a:lnTo>
                  <a:pt x="0" y="471677"/>
                </a:lnTo>
                <a:lnTo>
                  <a:pt x="5334" y="471677"/>
                </a:lnTo>
                <a:lnTo>
                  <a:pt x="5334" y="9905"/>
                </a:lnTo>
                <a:lnTo>
                  <a:pt x="9906" y="5333"/>
                </a:lnTo>
                <a:lnTo>
                  <a:pt x="9905" y="9905"/>
                </a:lnTo>
                <a:lnTo>
                  <a:pt x="4718304" y="9905"/>
                </a:lnTo>
                <a:lnTo>
                  <a:pt x="4718304" y="5333"/>
                </a:lnTo>
                <a:lnTo>
                  <a:pt x="4722876" y="9905"/>
                </a:lnTo>
                <a:lnTo>
                  <a:pt x="4722876" y="471677"/>
                </a:lnTo>
                <a:lnTo>
                  <a:pt x="4728210" y="471677"/>
                </a:lnTo>
                <a:close/>
              </a:path>
              <a:path w="4728210" h="471804">
                <a:moveTo>
                  <a:pt x="9905" y="9905"/>
                </a:moveTo>
                <a:lnTo>
                  <a:pt x="9906" y="5333"/>
                </a:lnTo>
                <a:lnTo>
                  <a:pt x="5334" y="9905"/>
                </a:lnTo>
                <a:lnTo>
                  <a:pt x="9905" y="9905"/>
                </a:lnTo>
                <a:close/>
              </a:path>
              <a:path w="4728210" h="471804">
                <a:moveTo>
                  <a:pt x="9905" y="461772"/>
                </a:moveTo>
                <a:lnTo>
                  <a:pt x="9905" y="9905"/>
                </a:lnTo>
                <a:lnTo>
                  <a:pt x="5334" y="9905"/>
                </a:lnTo>
                <a:lnTo>
                  <a:pt x="5334" y="461772"/>
                </a:lnTo>
                <a:lnTo>
                  <a:pt x="9905" y="461772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5334" y="461772"/>
                </a:lnTo>
                <a:lnTo>
                  <a:pt x="9906" y="467105"/>
                </a:lnTo>
                <a:lnTo>
                  <a:pt x="9905" y="471677"/>
                </a:lnTo>
                <a:lnTo>
                  <a:pt x="4718304" y="471677"/>
                </a:lnTo>
                <a:lnTo>
                  <a:pt x="4718304" y="467105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9905" y="471677"/>
                </a:moveTo>
                <a:lnTo>
                  <a:pt x="9906" y="467105"/>
                </a:lnTo>
                <a:lnTo>
                  <a:pt x="5334" y="461772"/>
                </a:lnTo>
                <a:lnTo>
                  <a:pt x="5334" y="471677"/>
                </a:lnTo>
                <a:lnTo>
                  <a:pt x="9905" y="471677"/>
                </a:lnTo>
                <a:close/>
              </a:path>
              <a:path w="4728210" h="471804">
                <a:moveTo>
                  <a:pt x="4722876" y="9905"/>
                </a:moveTo>
                <a:lnTo>
                  <a:pt x="4718304" y="5333"/>
                </a:lnTo>
                <a:lnTo>
                  <a:pt x="4718304" y="9905"/>
                </a:lnTo>
                <a:lnTo>
                  <a:pt x="4722876" y="9905"/>
                </a:lnTo>
                <a:close/>
              </a:path>
              <a:path w="4728210" h="471804">
                <a:moveTo>
                  <a:pt x="4722876" y="461772"/>
                </a:moveTo>
                <a:lnTo>
                  <a:pt x="4722876" y="9905"/>
                </a:lnTo>
                <a:lnTo>
                  <a:pt x="4718304" y="9905"/>
                </a:lnTo>
                <a:lnTo>
                  <a:pt x="4718304" y="461772"/>
                </a:lnTo>
                <a:lnTo>
                  <a:pt x="4722876" y="461772"/>
                </a:lnTo>
                <a:close/>
              </a:path>
              <a:path w="4728210" h="471804">
                <a:moveTo>
                  <a:pt x="4722876" y="471677"/>
                </a:moveTo>
                <a:lnTo>
                  <a:pt x="4722876" y="461772"/>
                </a:lnTo>
                <a:lnTo>
                  <a:pt x="4718304" y="467105"/>
                </a:lnTo>
                <a:lnTo>
                  <a:pt x="4718304" y="471677"/>
                </a:lnTo>
                <a:lnTo>
                  <a:pt x="4722876" y="4716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2397523" y="1496610"/>
            <a:ext cx="7118270" cy="4860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2458" marR="17275" indent="-310942">
              <a:lnSpc>
                <a:spcPct val="80000"/>
              </a:lnSpc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Mostly used programming</a:t>
            </a:r>
            <a:r>
              <a:rPr sz="2539" spc="23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sz="2539" spc="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of HTML &amp; Web</a:t>
            </a:r>
            <a:r>
              <a:rPr sz="2539" dirty="0">
                <a:latin typeface="Arial"/>
                <a:cs typeface="Arial"/>
              </a:rPr>
              <a:t>.</a:t>
            </a:r>
          </a:p>
          <a:p>
            <a:pPr>
              <a:spcBef>
                <a:spcPts val="23"/>
              </a:spcBef>
              <a:buFont typeface="Arial"/>
              <a:buChar char="•"/>
            </a:pPr>
            <a:endParaRPr sz="2630" dirty="0">
              <a:latin typeface="Times New Roman"/>
              <a:cs typeface="Times New Roman"/>
            </a:endParaRPr>
          </a:p>
          <a:p>
            <a:pPr marL="11516"/>
            <a:r>
              <a:rPr sz="2539" dirty="0">
                <a:latin typeface="Arial"/>
                <a:cs typeface="Arial"/>
              </a:rPr>
              <a:t>It can: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add on interactive HCI features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change attributes and styles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sz="2539" dirty="0">
                <a:latin typeface="Arial"/>
                <a:cs typeface="Arial"/>
              </a:rPr>
              <a:t>send HTTP requests behind the scenes (AJAX)</a:t>
            </a:r>
          </a:p>
          <a:p>
            <a:pPr marL="411134" indent="-399618">
              <a:buChar char="•"/>
              <a:tabLst>
                <a:tab pos="411710" algn="l"/>
              </a:tabLst>
            </a:pPr>
            <a:r>
              <a:rPr sz="2539" dirty="0">
                <a:latin typeface="Arial"/>
                <a:cs typeface="Arial"/>
              </a:rPr>
              <a:t>… produce</a:t>
            </a:r>
            <a:r>
              <a:rPr sz="2539" spc="5" dirty="0"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C00000"/>
                </a:solidFill>
                <a:latin typeface="Arial"/>
                <a:cs typeface="Arial"/>
              </a:rPr>
              <a:t>dynamic HTML</a:t>
            </a:r>
            <a:r>
              <a:rPr sz="2539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539" dirty="0">
                <a:solidFill>
                  <a:srgbClr val="3232CC"/>
                </a:solidFill>
                <a:latin typeface="Arial"/>
                <a:cs typeface="Arial"/>
              </a:rPr>
              <a:t>page</a:t>
            </a:r>
            <a:r>
              <a:rPr sz="2539" spc="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539" dirty="0">
                <a:latin typeface="Arial"/>
                <a:cs typeface="Arial"/>
              </a:rPr>
              <a:t>!</a:t>
            </a: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Light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bulb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539" dirty="0">
              <a:latin typeface="Arial"/>
              <a:cs typeface="Arial"/>
            </a:endParaRP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Game</a:t>
            </a:r>
            <a:r>
              <a:rPr sz="2539" u="heavy" spc="68" dirty="0">
                <a:solidFill>
                  <a:srgbClr val="B2B2B2"/>
                </a:solidFill>
                <a:latin typeface="Times New Roman"/>
                <a:cs typeface="Times New Roman"/>
              </a:rPr>
              <a:t> </a:t>
            </a:r>
            <a:r>
              <a:rPr sz="2539" b="1" u="heavy" spc="-5" dirty="0">
                <a:solidFill>
                  <a:srgbClr val="B2B2B2"/>
                </a:solidFill>
                <a:latin typeface="Arial"/>
                <a:cs typeface="Arial"/>
              </a:rPr>
              <a:t>demo</a:t>
            </a:r>
            <a:endParaRPr sz="2539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39" dirty="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2403" dirty="0">
              <a:latin typeface="Times New Roman"/>
              <a:cs typeface="Times New Roman"/>
            </a:endParaRPr>
          </a:p>
          <a:p>
            <a:pPr marL="259694"/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Complet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176" spc="18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JS</a:t>
            </a:r>
            <a:r>
              <a:rPr sz="2176" spc="-5" dirty="0">
                <a:solidFill>
                  <a:srgbClr val="3232CC"/>
                </a:solidFill>
                <a:latin typeface="Arial"/>
                <a:cs typeface="Arial"/>
              </a:rPr>
              <a:t> Referenc</a:t>
            </a:r>
            <a:r>
              <a:rPr sz="2176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2176" spc="23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2176" spc="-5" dirty="0">
                <a:latin typeface="Arial"/>
                <a:cs typeface="Arial"/>
              </a:rPr>
              <a:t>a</a:t>
            </a:r>
            <a:r>
              <a:rPr sz="2176" dirty="0">
                <a:latin typeface="Arial"/>
                <a:cs typeface="Arial"/>
              </a:rPr>
              <a:t>t</a:t>
            </a:r>
            <a:r>
              <a:rPr sz="2176" spc="-5" dirty="0">
                <a:latin typeface="Arial"/>
                <a:cs typeface="Arial"/>
              </a:rPr>
              <a:t> </a:t>
            </a:r>
            <a:r>
              <a:rPr sz="2176" u="heavy" dirty="0">
                <a:solidFill>
                  <a:srgbClr val="CCCCFF"/>
                </a:solidFill>
                <a:latin typeface="Arial"/>
                <a:cs typeface="Arial"/>
              </a:rPr>
              <a:t>W3S</a:t>
            </a:r>
            <a:endParaRPr sz="2176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67971" y="5377916"/>
            <a:ext cx="2428111" cy="287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object 7"/>
          <p:cNvSpPr/>
          <p:nvPr/>
        </p:nvSpPr>
        <p:spPr>
          <a:xfrm>
            <a:off x="2572116" y="5659145"/>
            <a:ext cx="2419590" cy="0"/>
          </a:xfrm>
          <a:custGeom>
            <a:avLst/>
            <a:gdLst/>
            <a:ahLst/>
            <a:cxnLst/>
            <a:rect l="l" t="t" r="r" b="b"/>
            <a:pathLst>
              <a:path w="2668270">
                <a:moveTo>
                  <a:pt x="0" y="0"/>
                </a:moveTo>
                <a:lnTo>
                  <a:pt x="2667762" y="0"/>
                </a:lnTo>
              </a:path>
            </a:pathLst>
          </a:custGeom>
          <a:ln w="28955">
            <a:solidFill>
              <a:srgbClr val="3232CB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980CCA8-A216-E149-9463-08E5FBB7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B8E7-81E6-8441-8B34-DC283678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B668-43C1-9741-9EE1-09AE3B32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2458" marR="17275" indent="-310942">
              <a:lnSpc>
                <a:spcPct val="80000"/>
              </a:lnSpc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Mostly used programming</a:t>
            </a:r>
            <a:r>
              <a:rPr lang="en-US" spc="23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language</a:t>
            </a:r>
            <a:r>
              <a:rPr lang="en-US" spc="1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of HTML &amp; Web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>
              <a:spcBef>
                <a:spcPts val="23"/>
              </a:spcBef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It can: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add on interactive features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change attributes and styles</a:t>
            </a:r>
          </a:p>
          <a:p>
            <a:pPr marL="321882" indent="-310366">
              <a:buChar char="•"/>
              <a:tabLst>
                <a:tab pos="322458" algn="l"/>
              </a:tabLst>
            </a:pPr>
            <a:r>
              <a:rPr lang="en-US" dirty="0">
                <a:latin typeface="Arial"/>
                <a:cs typeface="Arial"/>
              </a:rPr>
              <a:t>send HTTP requests behind the scenes (APIs)</a:t>
            </a:r>
          </a:p>
          <a:p>
            <a:pPr marL="411134" indent="-399618">
              <a:buChar char="•"/>
              <a:tabLst>
                <a:tab pos="411710" algn="l"/>
              </a:tabLst>
            </a:pPr>
            <a:r>
              <a:rPr lang="en-US" dirty="0">
                <a:latin typeface="Arial"/>
                <a:cs typeface="Arial"/>
              </a:rPr>
              <a:t>… produce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dynamic HTML</a:t>
            </a:r>
            <a:r>
              <a:rPr lang="en-US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3232CC"/>
                </a:solidFill>
                <a:latin typeface="Arial"/>
                <a:cs typeface="Arial"/>
              </a:rPr>
              <a:t>page</a:t>
            </a:r>
            <a:r>
              <a:rPr lang="en-US" spc="9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!</a:t>
            </a: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Light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bulb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2"/>
              </a:rPr>
              <a:t>demo</a:t>
            </a:r>
            <a:endParaRPr lang="en-US" dirty="0">
              <a:latin typeface="Arial"/>
              <a:cs typeface="Arial"/>
            </a:endParaRPr>
          </a:p>
          <a:p>
            <a:pPr marL="322458" indent="-310942">
              <a:buClr>
                <a:srgbClr val="000000"/>
              </a:buClr>
              <a:buFont typeface="Arial"/>
              <a:buChar char="•"/>
              <a:tabLst>
                <a:tab pos="322458" algn="l"/>
              </a:tabLst>
            </a:pP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3"/>
              </a:rPr>
              <a:t>Game</a:t>
            </a:r>
            <a:r>
              <a:rPr lang="en-US" u="heavy" spc="68" dirty="0">
                <a:solidFill>
                  <a:srgbClr val="B2B2B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lang="en-US" b="1" u="heavy" spc="-5" dirty="0">
                <a:solidFill>
                  <a:srgbClr val="B2B2B2"/>
                </a:solidFill>
                <a:latin typeface="Arial"/>
                <a:cs typeface="Arial"/>
                <a:hlinkClick r:id="rId3"/>
              </a:rPr>
              <a:t>demo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F6015B4-C0C4-F543-B8EF-93C86F2CF5A5}"/>
              </a:ext>
            </a:extLst>
          </p:cNvPr>
          <p:cNvSpPr/>
          <p:nvPr/>
        </p:nvSpPr>
        <p:spPr>
          <a:xfrm>
            <a:off x="8392290" y="5808739"/>
            <a:ext cx="2428111" cy="28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14412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36218" y="1851799"/>
            <a:ext cx="7138424" cy="219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marR="227448" indent="-309214"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JavaScript is code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run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at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browser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(client- side)</a:t>
            </a:r>
            <a:endParaRPr sz="2630" dirty="0">
              <a:latin typeface="Arial"/>
              <a:cs typeface="Arial"/>
            </a:endParaRPr>
          </a:p>
          <a:p>
            <a:pPr marL="320731" indent="-309214">
              <a:spcBef>
                <a:spcPts val="630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Usually placed in the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&lt;head&gt;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section</a:t>
            </a:r>
            <a:endParaRPr sz="2630" dirty="0">
              <a:latin typeface="Arial"/>
              <a:cs typeface="Arial"/>
            </a:endParaRPr>
          </a:p>
          <a:p>
            <a:pPr marL="426105">
              <a:spcBef>
                <a:spcPts val="553"/>
              </a:spcBef>
            </a:pPr>
            <a:r>
              <a:rPr sz="2267" dirty="0">
                <a:latin typeface="Arial"/>
                <a:cs typeface="Arial"/>
              </a:rPr>
              <a:t>–</a:t>
            </a:r>
            <a:r>
              <a:rPr sz="2267" spc="145" dirty="0">
                <a:latin typeface="Arial"/>
                <a:cs typeface="Arial"/>
              </a:rPr>
              <a:t> </a:t>
            </a:r>
            <a:r>
              <a:rPr sz="2267" spc="-5" dirty="0">
                <a:latin typeface="Arial"/>
                <a:cs typeface="Arial"/>
              </a:rPr>
              <a:t>Ca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b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inlin</a:t>
            </a:r>
            <a:r>
              <a:rPr sz="2267" dirty="0">
                <a:latin typeface="Arial"/>
                <a:cs typeface="Arial"/>
              </a:rPr>
              <a:t>e</a:t>
            </a:r>
            <a:r>
              <a:rPr sz="2267" spc="-5" dirty="0">
                <a:latin typeface="Arial"/>
                <a:cs typeface="Arial"/>
              </a:rPr>
              <a:t> withi</a:t>
            </a:r>
            <a:r>
              <a:rPr sz="2267" dirty="0">
                <a:latin typeface="Arial"/>
                <a:cs typeface="Arial"/>
              </a:rPr>
              <a:t>n</a:t>
            </a:r>
            <a:r>
              <a:rPr sz="2267" spc="-5" dirty="0">
                <a:latin typeface="Arial"/>
                <a:cs typeface="Arial"/>
              </a:rPr>
              <a:t> containe</a:t>
            </a:r>
            <a:r>
              <a:rPr sz="2267" dirty="0">
                <a:latin typeface="Arial"/>
                <a:cs typeface="Arial"/>
              </a:rPr>
              <a:t>r</a:t>
            </a:r>
            <a:r>
              <a:rPr sz="2267" spc="-5" dirty="0">
                <a:latin typeface="Arial"/>
                <a:cs typeface="Arial"/>
              </a:rPr>
              <a:t> objects</a:t>
            </a:r>
            <a:endParaRPr sz="2267" dirty="0">
              <a:latin typeface="Arial"/>
              <a:cs typeface="Arial"/>
            </a:endParaRPr>
          </a:p>
          <a:p>
            <a:pPr marL="320731" indent="-309214">
              <a:spcBef>
                <a:spcPts val="621"/>
              </a:spcBef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Can access</a:t>
            </a:r>
            <a:r>
              <a:rPr sz="2630" spc="-18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the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DOM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(Document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Obj.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Model</a:t>
            </a:r>
            <a:r>
              <a:rPr sz="2630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)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351" y="4420905"/>
            <a:ext cx="5429970" cy="167417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2342" marR="210749"/>
            <a:r>
              <a:rPr sz="2176" b="1" spc="-5" dirty="0">
                <a:latin typeface="Courier New"/>
                <a:cs typeface="Courier New"/>
              </a:rPr>
              <a:t>&lt;scrip</a:t>
            </a:r>
            <a:r>
              <a:rPr sz="2176" b="1" dirty="0">
                <a:latin typeface="Courier New"/>
                <a:cs typeface="Courier New"/>
              </a:rPr>
              <a:t>t</a:t>
            </a:r>
            <a:r>
              <a:rPr sz="2176" b="1" spc="-9" dirty="0">
                <a:latin typeface="Courier New"/>
                <a:cs typeface="Courier New"/>
              </a:rPr>
              <a:t> </a:t>
            </a:r>
            <a:r>
              <a:rPr sz="2176" b="1" spc="-5" dirty="0">
                <a:latin typeface="Courier New"/>
                <a:cs typeface="Courier New"/>
              </a:rPr>
              <a:t>type="text/javascript"&gt; functio</a:t>
            </a:r>
            <a:r>
              <a:rPr sz="2176" b="1" dirty="0">
                <a:latin typeface="Courier New"/>
                <a:cs typeface="Courier New"/>
              </a:rPr>
              <a:t>n</a:t>
            </a:r>
            <a:r>
              <a:rPr sz="2176" b="1" spc="-5" dirty="0">
                <a:latin typeface="Courier New"/>
                <a:cs typeface="Courier New"/>
              </a:rPr>
              <a:t> doClick()</a:t>
            </a:r>
            <a:endParaRPr sz="2176">
              <a:latin typeface="Courier New"/>
              <a:cs typeface="Courier New"/>
            </a:endParaRPr>
          </a:p>
          <a:p>
            <a:pPr marL="82342"/>
            <a:r>
              <a:rPr sz="2176" b="1" dirty="0">
                <a:latin typeface="Courier New"/>
                <a:cs typeface="Courier New"/>
              </a:rPr>
              <a:t>{</a:t>
            </a:r>
            <a:endParaRPr sz="2176">
              <a:latin typeface="Courier New"/>
              <a:cs typeface="Courier New"/>
            </a:endParaRPr>
          </a:p>
          <a:p>
            <a:pPr marL="911520"/>
            <a:r>
              <a:rPr sz="2176" b="1" spc="-5" dirty="0">
                <a:latin typeface="Courier New"/>
                <a:cs typeface="Courier New"/>
              </a:rPr>
              <a:t>alert(document.f.t.value);</a:t>
            </a:r>
            <a:endParaRPr sz="2176">
              <a:latin typeface="Courier New"/>
              <a:cs typeface="Courier New"/>
            </a:endParaRPr>
          </a:p>
          <a:p>
            <a:pPr marL="82342"/>
            <a:r>
              <a:rPr sz="2176" b="1" dirty="0">
                <a:latin typeface="Courier New"/>
                <a:cs typeface="Courier New"/>
              </a:rPr>
              <a:t>}</a:t>
            </a:r>
            <a:endParaRPr sz="2176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7631" y="4420906"/>
            <a:ext cx="2546961" cy="1598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D7CFFD-601B-ED43-B6B9-B4C95A5D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(JS)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1371600" y="1432520"/>
            <a:ext cx="4879574" cy="4060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sz="1600" dirty="0"/>
              <a:t>&lt;!DOCTYPE html&gt;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&lt;html&gt;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&lt;head&gt;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&lt;title&gt;t4&lt;/title&gt;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&lt;styl</a:t>
            </a:r>
            <a:r>
              <a:rPr sz="1600" dirty="0"/>
              <a:t>e</a:t>
            </a:r>
            <a:r>
              <a:rPr sz="1600" spc="-5" dirty="0"/>
              <a:t> type="text/css"&gt;</a:t>
            </a:r>
          </a:p>
          <a:p>
            <a:pPr marL="10941" marR="1119390" indent="0">
              <a:lnSpc>
                <a:spcPct val="50000"/>
              </a:lnSpc>
              <a:spcBef>
                <a:spcPts val="390"/>
              </a:spcBef>
              <a:buNone/>
            </a:pPr>
            <a:r>
              <a:rPr sz="1600" dirty="0"/>
              <a:t>h1 {color:red; background- color:yellow;}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.hilite</a:t>
            </a:r>
            <a:r>
              <a:rPr sz="1600" spc="-9" dirty="0"/>
              <a:t> </a:t>
            </a:r>
            <a:r>
              <a:rPr sz="1600" spc="-5" dirty="0"/>
              <a:t>{</a:t>
            </a:r>
            <a:r>
              <a:rPr sz="1600" dirty="0"/>
              <a:t>color:blue;}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dirty="0"/>
              <a:t>table</a:t>
            </a:r>
            <a:r>
              <a:rPr sz="1600" spc="-9" dirty="0"/>
              <a:t> </a:t>
            </a:r>
            <a:r>
              <a:rPr sz="1600" dirty="0"/>
              <a:t>.hilite</a:t>
            </a:r>
            <a:r>
              <a:rPr sz="1600" spc="-5" dirty="0"/>
              <a:t> {</a:t>
            </a:r>
            <a:r>
              <a:rPr sz="1600" dirty="0"/>
              <a:t>background-color:green;}</a:t>
            </a:r>
          </a:p>
          <a:p>
            <a:pPr marL="0" indent="0">
              <a:lnSpc>
                <a:spcPct val="50000"/>
              </a:lnSpc>
              <a:buNone/>
            </a:pPr>
            <a:r>
              <a:rPr sz="1600" spc="-5" dirty="0"/>
              <a:t>&lt;/style&gt;</a:t>
            </a:r>
          </a:p>
          <a:p>
            <a:pPr marL="11517" marR="291940" indent="0">
              <a:lnSpc>
                <a:spcPct val="100000"/>
              </a:lnSpc>
              <a:spcBef>
                <a:spcPts val="499"/>
              </a:spcBef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 type="text/javascript"&gt;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</a:t>
            </a:r>
            <a:r>
              <a:rPr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doClick(){ </a:t>
            </a: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alert(</a:t>
            </a:r>
            <a:r>
              <a:rPr lang="en-US" sz="1600" b="1" spc="-5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en-US"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('message').value</a:t>
            </a: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1600" b="1" spc="-5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17" marR="4607" indent="0">
              <a:lnSpc>
                <a:spcPct val="100000"/>
              </a:lnSpc>
              <a:spcBef>
                <a:spcPts val="18"/>
              </a:spcBef>
              <a:buNone/>
            </a:pPr>
            <a:r>
              <a:rPr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600" b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&lt;/script&gt;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"/>
              </a:spcBef>
              <a:buNone/>
            </a:pPr>
            <a:r>
              <a:rPr sz="1600" spc="-5" dirty="0"/>
              <a:t>&lt;/</a:t>
            </a:r>
            <a:r>
              <a:rPr sz="1600" i="1" dirty="0">
                <a:latin typeface="Arial"/>
                <a:cs typeface="Arial"/>
              </a:rPr>
              <a:t>hea</a:t>
            </a:r>
            <a:r>
              <a:rPr sz="1600" dirty="0"/>
              <a:t>d&gt;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63790" y="1408231"/>
            <a:ext cx="5248101" cy="4339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600" spc="-9" dirty="0">
                <a:latin typeface="Arial"/>
                <a:cs typeface="Arial"/>
              </a:rPr>
              <a:t>&lt;body&gt;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&lt;h1</a:t>
            </a:r>
            <a:r>
              <a:rPr lang="en-US" sz="1600" spc="-9" dirty="0">
                <a:latin typeface="Arial"/>
                <a:cs typeface="Arial"/>
              </a:rPr>
              <a:t> </a:t>
            </a:r>
            <a:r>
              <a:rPr lang="en-US" sz="1600" b="1" i="1" spc="-9" dirty="0">
                <a:latin typeface="Arial"/>
                <a:cs typeface="Arial"/>
              </a:rPr>
              <a:t>id=“message”</a:t>
            </a:r>
            <a:r>
              <a:rPr sz="1600" spc="-9" dirty="0">
                <a:latin typeface="Arial"/>
                <a:cs typeface="Arial"/>
              </a:rPr>
              <a:t>&gt;Firs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HTML&lt;/h1&gt;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&lt;p&gt;No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hard&lt;/p&gt;</a:t>
            </a:r>
            <a:endParaRPr sz="1600" dirty="0">
              <a:latin typeface="Arial"/>
              <a:cs typeface="Arial"/>
            </a:endParaRPr>
          </a:p>
          <a:p>
            <a:pPr marL="260270" marR="4607" indent="-248753">
              <a:lnSpc>
                <a:spcPct val="80000"/>
              </a:lnSpc>
              <a:spcBef>
                <a:spcPts val="544"/>
              </a:spcBef>
            </a:pPr>
            <a:r>
              <a:rPr sz="1600" spc="-9" dirty="0">
                <a:latin typeface="Arial"/>
                <a:cs typeface="Arial"/>
              </a:rPr>
              <a:t>&lt;div&gt;di</a:t>
            </a:r>
            <a:r>
              <a:rPr sz="1600" spc="-5" dirty="0">
                <a:latin typeface="Arial"/>
                <a:cs typeface="Arial"/>
              </a:rPr>
              <a:t>v </a:t>
            </a:r>
            <a:r>
              <a:rPr sz="1600" spc="-9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s 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bloc</a:t>
            </a:r>
            <a:r>
              <a:rPr sz="1600" spc="-5" dirty="0">
                <a:latin typeface="Arial"/>
                <a:cs typeface="Arial"/>
              </a:rPr>
              <a:t>k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leve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ta</a:t>
            </a:r>
            <a:r>
              <a:rPr sz="1600" spc="-5" dirty="0">
                <a:latin typeface="Arial"/>
                <a:cs typeface="Arial"/>
              </a:rPr>
              <a:t>g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wherea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&lt;span </a:t>
            </a:r>
            <a:r>
              <a:rPr sz="1600" spc="-5" dirty="0">
                <a:latin typeface="Arial"/>
                <a:cs typeface="Arial"/>
              </a:rPr>
              <a:t>class="hilite"&gt;is an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inline</a:t>
            </a:r>
            <a:r>
              <a:rPr sz="1600" spc="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tag&lt;/span&gt;&lt;/div&gt;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&lt;tabl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border='1'&gt;</a:t>
            </a:r>
            <a:endParaRPr sz="1600" dirty="0">
              <a:latin typeface="Arial"/>
              <a:cs typeface="Arial"/>
            </a:endParaRPr>
          </a:p>
          <a:p>
            <a:pPr marL="260270" marR="540693" indent="-248753">
              <a:lnSpc>
                <a:spcPct val="80000"/>
              </a:lnSpc>
              <a:spcBef>
                <a:spcPts val="544"/>
              </a:spcBef>
            </a:pPr>
            <a:r>
              <a:rPr sz="1600" spc="-9" dirty="0">
                <a:latin typeface="Arial"/>
                <a:cs typeface="Arial"/>
              </a:rPr>
              <a:t>&lt;tr&gt;&lt;td&gt;(0,0)&lt;/td&gt;&lt;td&gt;&lt;span </a:t>
            </a:r>
            <a:r>
              <a:rPr sz="1600" spc="-5" dirty="0">
                <a:latin typeface="Arial"/>
                <a:cs typeface="Arial"/>
              </a:rPr>
              <a:t>class="hilite"&gt;(0,1)&lt;/span&gt;&lt;/td&gt;&lt;/tr&gt;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&lt;tr&gt;&lt;td&gt;(1,0)&lt;/td&gt;&lt;td&gt;(1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9" dirty="0">
                <a:latin typeface="Arial"/>
                <a:cs typeface="Arial"/>
              </a:rPr>
              <a:t>1)&lt;/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9" dirty="0">
                <a:latin typeface="Arial"/>
                <a:cs typeface="Arial"/>
              </a:rPr>
              <a:t>d&gt;&lt;/tr&gt;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&lt;/table&gt;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&lt;for</a:t>
            </a:r>
            <a:r>
              <a:rPr sz="1600" spc="-5" dirty="0">
                <a:latin typeface="Arial"/>
                <a:cs typeface="Arial"/>
              </a:rPr>
              <a:t>m </a:t>
            </a:r>
            <a:r>
              <a:rPr sz="1600" spc="-9" dirty="0">
                <a:latin typeface="Arial"/>
                <a:cs typeface="Arial"/>
              </a:rPr>
              <a:t>name="f"&gt;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&lt;inpu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14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name="t</a:t>
            </a:r>
            <a:r>
              <a:rPr sz="1600" spc="-5" dirty="0">
                <a:latin typeface="Arial"/>
                <a:cs typeface="Arial"/>
              </a:rPr>
              <a:t>"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type='text</a:t>
            </a:r>
            <a:r>
              <a:rPr sz="1600" spc="-5" dirty="0">
                <a:latin typeface="Arial"/>
                <a:cs typeface="Arial"/>
              </a:rPr>
              <a:t>'</a:t>
            </a:r>
            <a:r>
              <a:rPr sz="1600" spc="23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/&gt;</a:t>
            </a:r>
            <a:endParaRPr sz="1600" dirty="0">
              <a:latin typeface="Arial"/>
              <a:cs typeface="Arial"/>
            </a:endParaRPr>
          </a:p>
          <a:p>
            <a:pPr marL="259694" marR="1062960" indent="-248753">
              <a:lnSpc>
                <a:spcPct val="80000"/>
              </a:lnSpc>
              <a:spcBef>
                <a:spcPts val="530"/>
              </a:spcBef>
            </a:pP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&lt;input</a:t>
            </a:r>
            <a:r>
              <a:rPr sz="1600" b="1" spc="2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ype='button'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value="Press"</a:t>
            </a:r>
            <a:r>
              <a:rPr lang="en-US" sz="16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onclick="doClick();"/&gt;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85"/>
              </a:spcBef>
            </a:pPr>
            <a:r>
              <a:rPr sz="1600" spc="-5" dirty="0">
                <a:latin typeface="Arial"/>
                <a:cs typeface="Arial"/>
              </a:rPr>
              <a:t>&lt;/form&gt;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9" dirty="0">
                <a:latin typeface="Arial"/>
                <a:cs typeface="Arial"/>
              </a:rPr>
              <a:t>&lt;/body&gt;</a:t>
            </a:r>
            <a:endParaRPr sz="1600" dirty="0">
              <a:latin typeface="Arial"/>
              <a:cs typeface="Arial"/>
            </a:endParaRPr>
          </a:p>
          <a:p>
            <a:pPr marL="11516">
              <a:spcBef>
                <a:spcPts val="172"/>
              </a:spcBef>
            </a:pPr>
            <a:r>
              <a:rPr sz="1600" spc="-5" dirty="0">
                <a:latin typeface="Arial"/>
                <a:cs typeface="Arial"/>
              </a:rPr>
              <a:t>&lt;/html&gt;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179CBC4-94B1-8048-B3E2-3B015DD1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91112"/>
            <a:ext cx="9984259" cy="772297"/>
          </a:xfrm>
        </p:spPr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4E56B-015D-A947-9343-64381D10FF76}"/>
              </a:ext>
            </a:extLst>
          </p:cNvPr>
          <p:cNvSpPr txBox="1"/>
          <p:nvPr/>
        </p:nvSpPr>
        <p:spPr>
          <a:xfrm>
            <a:off x="5888182" y="1648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62553" y="1451719"/>
            <a:ext cx="3042626" cy="404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alert("Hello World!");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77531" y="1989339"/>
            <a:ext cx="6138686" cy="372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2592845" y="3213068"/>
            <a:ext cx="6629976" cy="1014592"/>
          </a:xfrm>
          <a:custGeom>
            <a:avLst/>
            <a:gdLst/>
            <a:ahLst/>
            <a:cxnLst/>
            <a:rect l="l" t="t" r="r" b="b"/>
            <a:pathLst>
              <a:path w="7311390" h="1118870">
                <a:moveTo>
                  <a:pt x="7311390" y="1099566"/>
                </a:moveTo>
                <a:lnTo>
                  <a:pt x="7311308" y="17243"/>
                </a:lnTo>
                <a:lnTo>
                  <a:pt x="7305264" y="4949"/>
                </a:lnTo>
                <a:lnTo>
                  <a:pt x="7292340" y="0"/>
                </a:lnTo>
                <a:lnTo>
                  <a:pt x="17243" y="81"/>
                </a:lnTo>
                <a:lnTo>
                  <a:pt x="4949" y="6125"/>
                </a:lnTo>
                <a:lnTo>
                  <a:pt x="0" y="19050"/>
                </a:lnTo>
                <a:lnTo>
                  <a:pt x="81" y="1101372"/>
                </a:lnTo>
                <a:lnTo>
                  <a:pt x="6125" y="1113666"/>
                </a:lnTo>
                <a:lnTo>
                  <a:pt x="19050" y="1118616"/>
                </a:ln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lnTo>
                  <a:pt x="7273290" y="38100"/>
                </a:lnTo>
                <a:lnTo>
                  <a:pt x="7273290" y="19050"/>
                </a:lnTo>
                <a:lnTo>
                  <a:pt x="7292340" y="38100"/>
                </a:lnTo>
                <a:lnTo>
                  <a:pt x="7292340" y="1118534"/>
                </a:lnTo>
                <a:lnTo>
                  <a:pt x="7294146" y="1118534"/>
                </a:lnTo>
                <a:lnTo>
                  <a:pt x="7306440" y="1112490"/>
                </a:lnTo>
                <a:lnTo>
                  <a:pt x="7311390" y="1099566"/>
                </a:lnTo>
                <a:close/>
              </a:path>
              <a:path w="7311390" h="1118870">
                <a:moveTo>
                  <a:pt x="38100" y="38100"/>
                </a:move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close/>
              </a:path>
              <a:path w="7311390" h="1118870">
                <a:moveTo>
                  <a:pt x="38100" y="1080516"/>
                </a:moveTo>
                <a:lnTo>
                  <a:pt x="38100" y="38100"/>
                </a:lnTo>
                <a:lnTo>
                  <a:pt x="19050" y="38100"/>
                </a:lnTo>
                <a:lnTo>
                  <a:pt x="19050" y="1080516"/>
                </a:lnTo>
                <a:lnTo>
                  <a:pt x="38100" y="1080516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19050" y="1080516"/>
                </a:lnTo>
                <a:lnTo>
                  <a:pt x="38100" y="1099566"/>
                </a:lnTo>
                <a:lnTo>
                  <a:pt x="38100" y="1118615"/>
                </a:lnTo>
                <a:lnTo>
                  <a:pt x="7273290" y="1118535"/>
                </a:lnTo>
                <a:lnTo>
                  <a:pt x="7273290" y="109956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38100" y="1118615"/>
                </a:moveTo>
                <a:lnTo>
                  <a:pt x="38100" y="1099566"/>
                </a:lnTo>
                <a:lnTo>
                  <a:pt x="19050" y="1080516"/>
                </a:lnTo>
                <a:lnTo>
                  <a:pt x="19050" y="1118616"/>
                </a:lnTo>
                <a:lnTo>
                  <a:pt x="38100" y="1118615"/>
                </a:lnTo>
                <a:close/>
              </a:path>
              <a:path w="7311390" h="1118870">
                <a:moveTo>
                  <a:pt x="7292340" y="38100"/>
                </a:moveTo>
                <a:lnTo>
                  <a:pt x="7273290" y="19050"/>
                </a:lnTo>
                <a:lnTo>
                  <a:pt x="7273290" y="38100"/>
                </a:lnTo>
                <a:lnTo>
                  <a:pt x="7292340" y="38100"/>
                </a:lnTo>
                <a:close/>
              </a:path>
              <a:path w="7311390" h="1118870">
                <a:moveTo>
                  <a:pt x="7292340" y="1080516"/>
                </a:moveTo>
                <a:lnTo>
                  <a:pt x="7292340" y="38100"/>
                </a:lnTo>
                <a:lnTo>
                  <a:pt x="7273290" y="38100"/>
                </a:lnTo>
                <a:lnTo>
                  <a:pt x="7273290" y="1080516"/>
                </a:lnTo>
                <a:lnTo>
                  <a:pt x="7292340" y="1080516"/>
                </a:lnTo>
                <a:close/>
              </a:path>
              <a:path w="7311390" h="1118870">
                <a:moveTo>
                  <a:pt x="7292340" y="1118534"/>
                </a:moveTo>
                <a:lnTo>
                  <a:pt x="7292340" y="1080516"/>
                </a:lnTo>
                <a:lnTo>
                  <a:pt x="7273290" y="1099566"/>
                </a:lnTo>
                <a:lnTo>
                  <a:pt x="7273290" y="1118535"/>
                </a:lnTo>
                <a:lnTo>
                  <a:pt x="7292340" y="11185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2567504" y="6065787"/>
            <a:ext cx="6621339" cy="279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1814" spc="-9" dirty="0">
                <a:latin typeface="Arial"/>
                <a:cs typeface="Arial"/>
              </a:rPr>
              <a:t>Client-sid</a:t>
            </a:r>
            <a:r>
              <a:rPr sz="1814" spc="-5" dirty="0">
                <a:latin typeface="Arial"/>
                <a:cs typeface="Arial"/>
              </a:rPr>
              <a:t>e</a:t>
            </a:r>
            <a:r>
              <a:rPr sz="1814" spc="18" dirty="0">
                <a:latin typeface="Arial"/>
                <a:cs typeface="Arial"/>
              </a:rPr>
              <a:t> </a:t>
            </a:r>
            <a:r>
              <a:rPr sz="1814" spc="-9" dirty="0">
                <a:latin typeface="Arial"/>
                <a:cs typeface="Arial"/>
              </a:rPr>
              <a:t>J</a:t>
            </a:r>
            <a:r>
              <a:rPr sz="1814" spc="-5" dirty="0">
                <a:latin typeface="Arial"/>
                <a:cs typeface="Arial"/>
              </a:rPr>
              <a:t>S </a:t>
            </a:r>
            <a:r>
              <a:rPr sz="1814" spc="-9" dirty="0">
                <a:latin typeface="Arial"/>
                <a:cs typeface="Arial"/>
              </a:rPr>
              <a:t>mus</a:t>
            </a:r>
            <a:r>
              <a:rPr sz="1814" spc="-5" dirty="0">
                <a:latin typeface="Arial"/>
                <a:cs typeface="Arial"/>
              </a:rPr>
              <a:t>t </a:t>
            </a:r>
            <a:r>
              <a:rPr sz="1814" spc="-9" dirty="0">
                <a:latin typeface="Arial"/>
                <a:cs typeface="Arial"/>
              </a:rPr>
              <a:t>b</a:t>
            </a:r>
            <a:r>
              <a:rPr sz="1814" spc="-5" dirty="0">
                <a:latin typeface="Arial"/>
                <a:cs typeface="Arial"/>
              </a:rPr>
              <a:t>e </a:t>
            </a:r>
            <a:r>
              <a:rPr sz="1814" spc="-9" dirty="0">
                <a:latin typeface="Arial"/>
                <a:cs typeface="Arial"/>
              </a:rPr>
              <a:t>place</a:t>
            </a:r>
            <a:r>
              <a:rPr sz="1814" spc="-5" dirty="0">
                <a:latin typeface="Arial"/>
                <a:cs typeface="Arial"/>
              </a:rPr>
              <a:t>d </a:t>
            </a:r>
            <a:r>
              <a:rPr sz="1814" spc="-9" dirty="0">
                <a:latin typeface="Arial"/>
                <a:cs typeface="Arial"/>
              </a:rPr>
              <a:t>insid</a:t>
            </a:r>
            <a:r>
              <a:rPr sz="1814" spc="-5" dirty="0">
                <a:latin typeface="Arial"/>
                <a:cs typeface="Arial"/>
              </a:rPr>
              <a:t>e</a:t>
            </a:r>
            <a:r>
              <a:rPr sz="1814" spc="9" dirty="0">
                <a:latin typeface="Arial"/>
                <a:cs typeface="Arial"/>
              </a:rPr>
              <a:t> </a:t>
            </a:r>
            <a:r>
              <a:rPr sz="1814" spc="-5" dirty="0">
                <a:latin typeface="Arial"/>
                <a:cs typeface="Arial"/>
              </a:rPr>
              <a:t>a </a:t>
            </a:r>
            <a:r>
              <a:rPr sz="1814" spc="-9" dirty="0">
                <a:latin typeface="Arial"/>
                <a:cs typeface="Arial"/>
              </a:rPr>
              <a:t>&lt;script</a:t>
            </a:r>
            <a:r>
              <a:rPr sz="1814" spc="-5" dirty="0">
                <a:latin typeface="Arial"/>
                <a:cs typeface="Arial"/>
              </a:rPr>
              <a:t>&gt;</a:t>
            </a:r>
            <a:r>
              <a:rPr sz="1814" spc="-18" dirty="0">
                <a:latin typeface="Arial"/>
                <a:cs typeface="Arial"/>
              </a:rPr>
              <a:t> </a:t>
            </a:r>
            <a:r>
              <a:rPr sz="1814" spc="-9" dirty="0">
                <a:latin typeface="Arial"/>
                <a:cs typeface="Arial"/>
              </a:rPr>
              <a:t>elemen</a:t>
            </a:r>
            <a:r>
              <a:rPr sz="1814" spc="-5" dirty="0">
                <a:latin typeface="Arial"/>
                <a:cs typeface="Arial"/>
              </a:rPr>
              <a:t>t </a:t>
            </a:r>
            <a:r>
              <a:rPr sz="1814" spc="-9" dirty="0">
                <a:latin typeface="Arial"/>
                <a:cs typeface="Arial"/>
              </a:rPr>
              <a:t>i</a:t>
            </a:r>
            <a:r>
              <a:rPr sz="1814" spc="-5" dirty="0">
                <a:latin typeface="Arial"/>
                <a:cs typeface="Arial"/>
              </a:rPr>
              <a:t>n </a:t>
            </a:r>
            <a:r>
              <a:rPr sz="1814" spc="-9" dirty="0">
                <a:latin typeface="Arial"/>
                <a:cs typeface="Arial"/>
              </a:rPr>
              <a:t>HTML</a:t>
            </a:r>
            <a:endParaRPr sz="1814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9330" y="5998417"/>
            <a:ext cx="345491" cy="414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5536927-F319-384F-AA66-4F79C966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HTML/JS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1600" y="2214088"/>
            <a:ext cx="5195455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8716" indent="-457200">
              <a:buFont typeface="Arial" panose="020B0604020202020204" pitchFamily="34" charset="0"/>
              <a:buChar char="•"/>
            </a:pPr>
            <a:r>
              <a:rPr lang="en-US"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Print message (in string format)</a:t>
            </a:r>
            <a:r>
              <a:rPr sz="2200" b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b="1" spc="-1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buFont typeface="Arial" panose="020B0604020202020204" pitchFamily="34" charset="0"/>
              <a:buChar char="•"/>
            </a:pP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sz="2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22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sz="2200" i="1" spc="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sz="2200" i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”…”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quotes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716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escape</a:t>
            </a:r>
            <a:r>
              <a:rPr sz="2200" i="1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sz="2200" i="1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alert("H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 sai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200" spc="5" dirty="0">
                <a:solidFill>
                  <a:srgbClr val="006F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sz="2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</a:t>
            </a:r>
            <a:r>
              <a:rPr sz="22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200" spc="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</a:p>
          <a:p>
            <a:pPr marL="468716" indent="-457200"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200" b="1" spc="-9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</a:p>
          <a:p>
            <a:pPr marL="925916" lvl="1" indent="-457200">
              <a:spcBef>
                <a:spcPts val="621"/>
              </a:spcBef>
              <a:buFont typeface="Arial" panose="020B0604020202020204" pitchFamily="34" charset="0"/>
              <a:buChar char="•"/>
            </a:pPr>
            <a:r>
              <a:rPr lang="en-US"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18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i="1" spc="-5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r>
              <a:rPr sz="2200" i="1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2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end of</a:t>
            </a:r>
            <a:r>
              <a:rPr sz="22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  <a:tabLst>
                <a:tab pos="1145878" algn="l"/>
                <a:tab pos="1550678" algn="l"/>
              </a:tabLst>
            </a:pP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….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200" spc="-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200" spc="-5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comment</a:t>
            </a:r>
            <a:r>
              <a:rPr sz="2200" spc="-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9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68716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Check </a:t>
            </a:r>
            <a:r>
              <a:rPr sz="2200" b="1" spc="-5" dirty="0"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endParaRPr lang="en-US" sz="2200" b="1" spc="-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916" lvl="1" indent="-457200">
              <a:spcBef>
                <a:spcPts val="630"/>
              </a:spcBef>
              <a:buFont typeface="Arial" panose="020B0604020202020204" pitchFamily="34" charset="0"/>
              <a:buChar char="•"/>
            </a:pPr>
            <a:r>
              <a:rPr lang="en-US"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right click -&gt; inspect -&gt; console</a:t>
            </a:r>
            <a:endParaRPr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5CF0CC-918C-C043-9DCF-588F990A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 message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51CA577-6D43-7E45-8B4A-3B50A4F55304}"/>
              </a:ext>
            </a:extLst>
          </p:cNvPr>
          <p:cNvSpPr txBox="1"/>
          <p:nvPr/>
        </p:nvSpPr>
        <p:spPr>
          <a:xfrm>
            <a:off x="2862553" y="1451719"/>
            <a:ext cx="3042626" cy="404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6"/>
            <a:r>
              <a:rPr sz="2630" spc="-5" dirty="0">
                <a:solidFill>
                  <a:srgbClr val="006FC0"/>
                </a:solidFill>
                <a:latin typeface="Arial"/>
                <a:cs typeface="Arial"/>
              </a:rPr>
              <a:t>alert("Hello World!");</a:t>
            </a:r>
            <a:endParaRPr sz="2630" dirty="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BBDA48-A75E-D548-8180-93F31895F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5" y="491112"/>
            <a:ext cx="5397500" cy="6019800"/>
          </a:xfrm>
          <a:prstGeom prst="rect">
            <a:avLst/>
          </a:prstGeom>
        </p:spPr>
      </p:pic>
      <p:sp>
        <p:nvSpPr>
          <p:cNvPr id="14" name="Donut 13">
            <a:extLst>
              <a:ext uri="{FF2B5EF4-FFF2-40B4-BE49-F238E27FC236}">
                <a16:creationId xmlns:a16="http://schemas.microsoft.com/office/drawing/2014/main" id="{A85842C6-C6B6-164C-89CF-56EAD556B37B}"/>
              </a:ext>
            </a:extLst>
          </p:cNvPr>
          <p:cNvSpPr/>
          <p:nvPr/>
        </p:nvSpPr>
        <p:spPr>
          <a:xfrm>
            <a:off x="8295209" y="347088"/>
            <a:ext cx="1052945" cy="651163"/>
          </a:xfrm>
          <a:prstGeom prst="donut">
            <a:avLst>
              <a:gd name="adj" fmla="val 1277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0382" y="1743218"/>
            <a:ext cx="4418286" cy="3371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731" marR="4607" indent="-309214">
              <a:lnSpc>
                <a:spcPct val="120000"/>
              </a:lnSpc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Denoted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 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semicolon </a:t>
            </a:r>
            <a:r>
              <a:rPr sz="2630" spc="-9" dirty="0">
                <a:latin typeface="Arial"/>
                <a:cs typeface="Arial"/>
              </a:rPr>
              <a:t>alert(“Hello,”); </a:t>
            </a:r>
            <a:r>
              <a:rPr sz="2630" spc="-5" dirty="0">
                <a:latin typeface="Arial"/>
                <a:cs typeface="Arial"/>
              </a:rPr>
              <a:t>alert(“world!”);</a:t>
            </a:r>
            <a:endParaRPr sz="2630" dirty="0">
              <a:latin typeface="Arial"/>
              <a:cs typeface="Arial"/>
            </a:endParaRPr>
          </a:p>
          <a:p>
            <a:pPr>
              <a:spcBef>
                <a:spcPts val="33"/>
              </a:spcBef>
              <a:buFont typeface="Arial"/>
              <a:buChar char="•"/>
            </a:pPr>
            <a:endParaRPr sz="3264" dirty="0">
              <a:latin typeface="Times New Roman"/>
              <a:cs typeface="Times New Roman"/>
            </a:endParaRPr>
          </a:p>
          <a:p>
            <a:pPr marL="468716" marR="375433" indent="-45720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321306" algn="l"/>
              </a:tabLst>
            </a:pPr>
            <a:r>
              <a:rPr sz="2630" spc="-5" dirty="0">
                <a:latin typeface="Arial"/>
                <a:cs typeface="Arial"/>
              </a:rPr>
              <a:t>Denoted</a:t>
            </a:r>
            <a:r>
              <a:rPr sz="2630" spc="-14" dirty="0">
                <a:latin typeface="Arial"/>
                <a:cs typeface="Arial"/>
              </a:rPr>
              <a:t> </a:t>
            </a:r>
            <a:r>
              <a:rPr sz="2630" spc="-5" dirty="0">
                <a:latin typeface="Arial"/>
                <a:cs typeface="Arial"/>
              </a:rPr>
              <a:t>by</a:t>
            </a:r>
            <a:r>
              <a:rPr lang="en-US" sz="2630" spc="-5" dirty="0">
                <a:latin typeface="Arial"/>
                <a:cs typeface="Arial"/>
              </a:rPr>
              <a:t> </a:t>
            </a:r>
            <a:r>
              <a:rPr sz="2630" spc="-5" dirty="0">
                <a:solidFill>
                  <a:srgbClr val="3232CC"/>
                </a:solidFill>
                <a:latin typeface="Arial"/>
                <a:cs typeface="Arial"/>
              </a:rPr>
              <a:t>newline </a:t>
            </a:r>
            <a:r>
              <a:rPr sz="2630" spc="-5" dirty="0">
                <a:latin typeface="Arial"/>
                <a:cs typeface="Arial"/>
              </a:rPr>
              <a:t>alert(“Hello,”) alert(“world!”);</a:t>
            </a:r>
            <a:endParaRPr sz="2630" dirty="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90FD36-911D-F347-894E-4069773D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Sequencing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2766</TotalTime>
  <Words>1522</Words>
  <Application>Microsoft Macintosh PowerPoint</Application>
  <PresentationFormat>Widescreen</PresentationFormat>
  <Paragraphs>191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Franklin Gothic Book</vt:lpstr>
      <vt:lpstr>Times New Roman</vt:lpstr>
      <vt:lpstr>Wingdings</vt:lpstr>
      <vt:lpstr>Crop</vt:lpstr>
      <vt:lpstr>Introduction to Web Technologies</vt:lpstr>
      <vt:lpstr>PowerPoint Presentation</vt:lpstr>
      <vt:lpstr>JavaScript</vt:lpstr>
      <vt:lpstr>JavaScript</vt:lpstr>
      <vt:lpstr>JavaScript (JS)</vt:lpstr>
      <vt:lpstr>JavaScript</vt:lpstr>
      <vt:lpstr>First HTML/JS program</vt:lpstr>
      <vt:lpstr>Output a message</vt:lpstr>
      <vt:lpstr>JS Sequencing</vt:lpstr>
      <vt:lpstr>Variable</vt:lpstr>
      <vt:lpstr>Declare and assign variables</vt:lpstr>
      <vt:lpstr>How to get data from variables</vt:lpstr>
      <vt:lpstr>PowerPoint Presentation</vt:lpstr>
      <vt:lpstr>Data types</vt:lpstr>
      <vt:lpstr>We can do stuff with data</vt:lpstr>
      <vt:lpstr>Try: Dual meaning +</vt:lpstr>
      <vt:lpstr>Converting strings to numbers</vt:lpstr>
      <vt:lpstr>Try: Sum a input number with 2</vt:lpstr>
      <vt:lpstr>JavaScript Exercise</vt:lpstr>
      <vt:lpstr>Personalized welcome message (JS)</vt:lpstr>
      <vt:lpstr>Personalized welcome message (JS)</vt:lpstr>
      <vt:lpstr>Personalized welcome message (JS)</vt:lpstr>
      <vt:lpstr>Personalized welcome message (JS)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Technologies</dc:title>
  <dc:creator>CAO Wanyue</dc:creator>
  <cp:lastModifiedBy>CAO Wanyue</cp:lastModifiedBy>
  <cp:revision>72</cp:revision>
  <dcterms:created xsi:type="dcterms:W3CDTF">2021-12-19T11:51:58Z</dcterms:created>
  <dcterms:modified xsi:type="dcterms:W3CDTF">2022-01-07T03:04:37Z</dcterms:modified>
</cp:coreProperties>
</file>