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75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26" r:id="rId15"/>
    <p:sldId id="270" r:id="rId16"/>
    <p:sldId id="271" r:id="rId17"/>
    <p:sldId id="272" r:id="rId18"/>
    <p:sldId id="273" r:id="rId19"/>
    <p:sldId id="274" r:id="rId20"/>
    <p:sldId id="319" r:id="rId21"/>
    <p:sldId id="276" r:id="rId22"/>
    <p:sldId id="327" r:id="rId23"/>
    <p:sldId id="285" r:id="rId24"/>
    <p:sldId id="303" r:id="rId25"/>
    <p:sldId id="328" r:id="rId26"/>
    <p:sldId id="324" r:id="rId27"/>
    <p:sldId id="323" r:id="rId28"/>
    <p:sldId id="325" r:id="rId29"/>
    <p:sldId id="32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54"/>
    <p:restoredTop sz="86429"/>
  </p:normalViewPr>
  <p:slideViewPr>
    <p:cSldViewPr snapToGrid="0" snapToObjects="1">
      <p:cViewPr varScale="1">
        <p:scale>
          <a:sx n="122" d="100"/>
          <a:sy n="122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7434C-48CE-114A-AD66-A0A76C8863DC}" type="datetimeFigureOut">
              <a:rPr lang="en-US" smtClean="0"/>
              <a:t>1/27/22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84399-B9FB-2F4E-9D0A-A37DF58E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11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values can be of various types, such as numbers and strings.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80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Arial"/>
                <a:cs typeface="Arial"/>
                <a:sym typeface="Wingdings" pitchFamily="2" charset="2"/>
              </a:rPr>
              <a:t> : Evaluates 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73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 is pronounced as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as-key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19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Double equal, compare coming from the same variable</a:t>
            </a:r>
          </a:p>
          <a:p>
            <a:r>
              <a:rPr lang="en-US" dirty="0"/>
              <a:t>Triple equal, compare the value inside the variable</a:t>
            </a:r>
          </a:p>
          <a:p>
            <a:r>
              <a:rPr lang="en-US" dirty="0"/>
              <a:t>Must be triple equal!!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5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example above, you can read: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 1 sets a variable before the loop starts (let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0).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 2 defines the condition for the loop to run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must be less than 5).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 3 increases a value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++) each time the code block in the loop has been executed.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15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example, the code in the loop will run, over and over again, as long as a variable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less than 10: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99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89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89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415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91112"/>
            <a:ext cx="9984259" cy="772297"/>
          </a:xfrm>
        </p:spPr>
        <p:txBody>
          <a:bodyPr/>
          <a:lstStyle>
            <a:lvl1pPr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544595"/>
            <a:ext cx="9984259" cy="4627605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3563" y="6453386"/>
            <a:ext cx="6559355" cy="404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59566" y="6453386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hope.com/jargon/a/ascii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://www.asciitable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DB0E-6F68-F740-AA8D-2137AC3CBA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Web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5DAA4-17CB-9E4E-92C4-A26BB8BEA3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</a:t>
            </a:r>
            <a:r>
              <a:rPr lang="en-US" sz="2600" b="1" spc="-1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ct</a:t>
            </a:r>
            <a:r>
              <a:rPr lang="en-US" sz="2600" b="1" spc="-1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600" b="1" spc="1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</a:t>
            </a:r>
            <a:r>
              <a:rPr lang="en-US" sz="2600" b="1" spc="-1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cti</a:t>
            </a:r>
            <a:r>
              <a:rPr lang="en-US" sz="2600" b="1" spc="-1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</a:t>
            </a:r>
            <a:r>
              <a:rPr lang="en-US" sz="2600" b="1" spc="1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en-US" sz="2600" b="1" spc="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</a:t>
            </a:r>
            <a:r>
              <a:rPr lang="en-US" sz="2600" b="1" spc="-1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tiona</a:t>
            </a:r>
            <a:r>
              <a:rPr lang="en-US" sz="2600" b="1" spc="-1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Lecturer: Christen Cao</a:t>
            </a:r>
          </a:p>
        </p:txBody>
      </p:sp>
    </p:spTree>
    <p:extLst>
      <p:ext uri="{BB962C8B-B14F-4D97-AF65-F5344CB8AC3E}">
        <p14:creationId xmlns:p14="http://schemas.microsoft.com/office/powerpoint/2010/main" val="970980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9797" y="491112"/>
            <a:ext cx="998425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 algn="ctr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Expressi</a:t>
            </a:r>
            <a:r>
              <a:rPr sz="3600" spc="-15" dirty="0">
                <a:latin typeface="Arial"/>
                <a:cs typeface="Arial"/>
              </a:rPr>
              <a:t>o</a:t>
            </a:r>
            <a:r>
              <a:rPr sz="3600" dirty="0">
                <a:latin typeface="Arial"/>
                <a:cs typeface="Arial"/>
              </a:rPr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7365" y="1474820"/>
            <a:ext cx="9330962" cy="3621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A le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al 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omb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nat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:</a:t>
            </a:r>
          </a:p>
          <a:p>
            <a:pPr marL="756285" lvl="1" indent="-286385"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Valu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(s)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Varia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le(s)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Func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ion call(s)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Op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rators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spcBef>
                <a:spcPts val="2039"/>
              </a:spcBef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An 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xpres</a:t>
            </a:r>
            <a:r>
              <a:rPr sz="2400" spc="10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ion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re</a:t>
            </a:r>
            <a:r>
              <a:rPr sz="2400" spc="-1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rese</a:t>
            </a: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ts</a:t>
            </a:r>
            <a:r>
              <a:rPr sz="24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400" b="1" dirty="0">
              <a:latin typeface="Arial"/>
              <a:cs typeface="Arial"/>
            </a:endParaRPr>
          </a:p>
          <a:p>
            <a:pPr marL="353695" indent="-340995">
              <a:spcBef>
                <a:spcPts val="770"/>
              </a:spcBef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U</a:t>
            </a:r>
            <a:r>
              <a:rPr sz="2400" spc="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ed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 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statem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nt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1936A"/>
                </a:solidFill>
                <a:latin typeface="Arial"/>
                <a:cs typeface="Arial"/>
              </a:rPr>
              <a:t>where</a:t>
            </a:r>
            <a:r>
              <a:rPr sz="2400" spc="-25" dirty="0">
                <a:solidFill>
                  <a:srgbClr val="31936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1936A"/>
                </a:solidFill>
                <a:latin typeface="Arial"/>
                <a:cs typeface="Arial"/>
              </a:rPr>
              <a:t>a va</a:t>
            </a:r>
            <a:r>
              <a:rPr sz="2400" spc="-10" dirty="0">
                <a:solidFill>
                  <a:srgbClr val="31936A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31936A"/>
                </a:solidFill>
                <a:latin typeface="Arial"/>
                <a:cs typeface="Arial"/>
              </a:rPr>
              <a:t>ue</a:t>
            </a:r>
            <a:r>
              <a:rPr sz="2400" spc="-25" dirty="0">
                <a:solidFill>
                  <a:srgbClr val="31936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1936A"/>
                </a:solidFill>
                <a:latin typeface="Arial"/>
                <a:cs typeface="Arial"/>
              </a:rPr>
              <a:t>is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1936A"/>
                </a:solidFill>
                <a:latin typeface="Arial"/>
                <a:cs typeface="Arial"/>
              </a:rPr>
              <a:t>expected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0359" y="435357"/>
            <a:ext cx="675005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0" indent="-82550" algn="ctr"/>
            <a:r>
              <a:rPr lang="en-US" sz="3600" b="1" dirty="0">
                <a:latin typeface="Arial"/>
                <a:cs typeface="Arial"/>
              </a:rPr>
              <a:t>E</a:t>
            </a:r>
            <a:r>
              <a:rPr sz="3600" b="1" dirty="0">
                <a:latin typeface="Arial"/>
                <a:cs typeface="Arial"/>
              </a:rPr>
              <a:t>xpressio</a:t>
            </a:r>
            <a:r>
              <a:rPr sz="3600" b="1" spc="-15" dirty="0">
                <a:latin typeface="Arial"/>
                <a:cs typeface="Arial"/>
              </a:rPr>
              <a:t>n</a:t>
            </a:r>
            <a:r>
              <a:rPr lang="en-US" sz="3600" b="1" spc="-15" dirty="0">
                <a:latin typeface="Arial"/>
                <a:cs typeface="Arial"/>
              </a:rPr>
              <a:t> Examples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A3921B-5938-3D40-830A-81ABB85FEC8F}"/>
              </a:ext>
            </a:extLst>
          </p:cNvPr>
          <p:cNvSpPr txBox="1"/>
          <p:nvPr/>
        </p:nvSpPr>
        <p:spPr>
          <a:xfrm>
            <a:off x="1717963" y="1387415"/>
            <a:ext cx="964276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example, 5 * 10 evaluates to 50:</a:t>
            </a:r>
          </a:p>
          <a:p>
            <a:pPr marL="810895" lvl="1" indent="-340995">
              <a:buFont typeface="Arial"/>
              <a:buChar char="•"/>
              <a:tabLst>
                <a:tab pos="354330" algn="l"/>
              </a:tabLs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5*10 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50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Expressions can also contain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variable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810895" lvl="1" indent="-340995">
              <a:buFont typeface="Arial"/>
              <a:buChar char="•"/>
              <a:tabLst>
                <a:tab pos="354330" algn="l"/>
              </a:tabLs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var x;</a:t>
            </a:r>
          </a:p>
          <a:p>
            <a:pPr marL="810895" lvl="1" indent="-340995">
              <a:buFont typeface="Arial"/>
              <a:buChar char="•"/>
              <a:tabLst>
                <a:tab pos="354330" algn="l"/>
              </a:tabLs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x = 5;</a:t>
            </a:r>
          </a:p>
          <a:p>
            <a:pPr marL="810895" lvl="1" indent="-340995">
              <a:buFont typeface="Arial"/>
              <a:buChar char="•"/>
              <a:tabLst>
                <a:tab pos="354330" algn="l"/>
              </a:tabLs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x * 10 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50</a:t>
            </a:r>
          </a:p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The values can be of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various types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such as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numbers and strings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 marL="810895" lvl="1" indent="-340995">
              <a:buFont typeface="Arial"/>
              <a:buChar char="•"/>
              <a:tabLst>
                <a:tab pos="354330" algn="l"/>
              </a:tabLs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"John" + " " + "Doe”  "John Doe"</a:t>
            </a:r>
          </a:p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 marL="810895" lvl="1" indent="-340995">
              <a:buFont typeface="Arial"/>
              <a:buChar char="•"/>
              <a:tabLst>
                <a:tab pos="354330" algn="l"/>
              </a:tabLst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7741" y="382663"/>
            <a:ext cx="998425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dirty="0">
                <a:solidFill>
                  <a:schemeClr val="tx1"/>
                </a:solidFill>
                <a:latin typeface="Arial"/>
                <a:cs typeface="Arial"/>
              </a:rPr>
              <a:t>Eval</a:t>
            </a:r>
            <a:r>
              <a:rPr sz="3600" spc="-15" dirty="0">
                <a:solidFill>
                  <a:schemeClr val="tx1"/>
                </a:solidFill>
                <a:latin typeface="Arial"/>
                <a:cs typeface="Arial"/>
              </a:rPr>
              <a:t>u</a:t>
            </a:r>
            <a:r>
              <a:rPr sz="3600" dirty="0">
                <a:solidFill>
                  <a:schemeClr val="tx1"/>
                </a:solidFill>
                <a:latin typeface="Arial"/>
                <a:cs typeface="Arial"/>
              </a:rPr>
              <a:t>ation</a:t>
            </a:r>
            <a:r>
              <a:rPr sz="3600" spc="-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3600" spc="-15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3600" dirty="0">
                <a:solidFill>
                  <a:schemeClr val="tx1"/>
                </a:solidFill>
                <a:latin typeface="Arial"/>
                <a:cs typeface="Arial"/>
              </a:rPr>
              <a:t>equenci</a:t>
            </a:r>
            <a:r>
              <a:rPr sz="3600" spc="-15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3600" dirty="0">
                <a:solidFill>
                  <a:schemeClr val="tx1"/>
                </a:solidFill>
                <a:latin typeface="Arial"/>
                <a:cs typeface="Arial"/>
              </a:rPr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01392" y="1463916"/>
            <a:ext cx="9730390" cy="1518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Nested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functio</a:t>
            </a:r>
            <a:r>
              <a:rPr sz="2900" spc="5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s: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in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n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er</a:t>
            </a:r>
            <a:r>
              <a:rPr sz="2900" spc="-3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functio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n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s/</a:t>
            </a:r>
            <a:r>
              <a:rPr sz="2900" spc="-15" dirty="0">
                <a:solidFill>
                  <a:srgbClr val="00664D"/>
                </a:solidFill>
                <a:latin typeface="Arial"/>
                <a:cs typeface="Arial"/>
              </a:rPr>
              <a:t>b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rac</a:t>
            </a:r>
            <a:r>
              <a:rPr sz="2900" spc="-20" dirty="0">
                <a:solidFill>
                  <a:srgbClr val="00664D"/>
                </a:solidFill>
                <a:latin typeface="Arial"/>
                <a:cs typeface="Arial"/>
              </a:rPr>
              <a:t>k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900" spc="-15" dirty="0">
                <a:solidFill>
                  <a:srgbClr val="00664D"/>
                </a:solidFill>
                <a:latin typeface="Arial"/>
                <a:cs typeface="Arial"/>
              </a:rPr>
              <a:t>t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s</a:t>
            </a:r>
            <a:r>
              <a:rPr sz="2900" spc="-4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first</a:t>
            </a:r>
            <a:endParaRPr sz="2900" dirty="0">
              <a:latin typeface="Arial"/>
              <a:cs typeface="Arial"/>
            </a:endParaRPr>
          </a:p>
          <a:p>
            <a:pPr marL="353695" marR="960755" indent="-340995">
              <a:spcBef>
                <a:spcPts val="695"/>
              </a:spcBef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Fo</a:t>
            </a:r>
            <a:r>
              <a:rPr sz="2900" spc="5" dirty="0">
                <a:latin typeface="Arial"/>
                <a:cs typeface="Arial"/>
              </a:rPr>
              <a:t>l</a:t>
            </a:r>
            <a:r>
              <a:rPr sz="2900" dirty="0">
                <a:latin typeface="Arial"/>
                <a:cs typeface="Arial"/>
              </a:rPr>
              <a:t>lo</a:t>
            </a:r>
            <a:r>
              <a:rPr sz="2900" spc="5" dirty="0">
                <a:latin typeface="Arial"/>
                <a:cs typeface="Arial"/>
              </a:rPr>
              <a:t>w</a:t>
            </a:r>
            <a:r>
              <a:rPr sz="2900" dirty="0">
                <a:latin typeface="Arial"/>
                <a:cs typeface="Arial"/>
              </a:rPr>
              <a:t>s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the</a:t>
            </a:r>
            <a:r>
              <a:rPr sz="2900" spc="-5" dirty="0"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p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ec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dence</a:t>
            </a:r>
            <a:r>
              <a:rPr sz="2900" spc="-5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of</a:t>
            </a:r>
            <a:r>
              <a:rPr sz="2900" spc="-2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the ope</a:t>
            </a:r>
            <a:r>
              <a:rPr sz="2900" spc="10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a</a:t>
            </a:r>
            <a:r>
              <a:rPr sz="2900" spc="-10" dirty="0">
                <a:solidFill>
                  <a:srgbClr val="00664D"/>
                </a:solidFill>
                <a:latin typeface="Arial"/>
                <a:cs typeface="Arial"/>
              </a:rPr>
              <a:t>t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ors </a:t>
            </a:r>
            <a:r>
              <a:rPr sz="2900" b="1" dirty="0">
                <a:latin typeface="Arial"/>
                <a:cs typeface="Arial"/>
              </a:rPr>
              <a:t>BODMA</a:t>
            </a:r>
            <a:r>
              <a:rPr sz="2900" b="1" spc="-10" dirty="0">
                <a:latin typeface="Arial"/>
                <a:cs typeface="Arial"/>
              </a:rPr>
              <a:t>S</a:t>
            </a:r>
            <a:endParaRPr sz="2900" b="1" dirty="0">
              <a:latin typeface="Arial"/>
              <a:cs typeface="Arial"/>
            </a:endParaRPr>
          </a:p>
          <a:p>
            <a:pPr marL="353695" indent="-340995">
              <a:spcBef>
                <a:spcPts val="695"/>
              </a:spcBef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Use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(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)</a:t>
            </a:r>
            <a:r>
              <a:rPr sz="2900" spc="-2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wh</a:t>
            </a:r>
            <a:r>
              <a:rPr sz="2900" spc="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5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t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su</a:t>
            </a:r>
            <a:r>
              <a:rPr sz="2900" spc="5" dirty="0">
                <a:latin typeface="Arial"/>
                <a:cs typeface="Arial"/>
              </a:rPr>
              <a:t>r</a:t>
            </a:r>
            <a:r>
              <a:rPr sz="2900" dirty="0">
                <a:latin typeface="Arial"/>
                <a:cs typeface="Arial"/>
              </a:rPr>
              <a:t>e</a:t>
            </a:r>
          </a:p>
        </p:txBody>
      </p:sp>
      <p:sp>
        <p:nvSpPr>
          <p:cNvPr id="4" name="object 4"/>
          <p:cNvSpPr/>
          <p:nvPr/>
        </p:nvSpPr>
        <p:spPr>
          <a:xfrm>
            <a:off x="2362200" y="3456710"/>
            <a:ext cx="8029956" cy="266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4961" y="396286"/>
            <a:ext cx="616561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16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600" spc="-5" dirty="0">
                <a:solidFill>
                  <a:srgbClr val="FF0000"/>
                </a:solidFill>
                <a:latin typeface="Arial"/>
                <a:cs typeface="Arial"/>
              </a:rPr>
              <a:t>ry</a:t>
            </a:r>
            <a:r>
              <a:rPr sz="36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600" spc="-1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3600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6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36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h</a:t>
            </a:r>
            <a:r>
              <a:rPr sz="3600" spc="-15" dirty="0">
                <a:latin typeface="Arial"/>
                <a:cs typeface="Arial"/>
              </a:rPr>
              <a:t>o</a:t>
            </a:r>
            <a:r>
              <a:rPr sz="3600" spc="-5" dirty="0">
                <a:latin typeface="Arial"/>
                <a:cs typeface="Arial"/>
              </a:rPr>
              <a:t>w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d</a:t>
            </a:r>
            <a:r>
              <a:rPr sz="3600" spc="-15" dirty="0">
                <a:latin typeface="Arial"/>
                <a:cs typeface="Arial"/>
              </a:rPr>
              <a:t>o</a:t>
            </a:r>
            <a:r>
              <a:rPr sz="3600" spc="-5" dirty="0">
                <a:latin typeface="Arial"/>
                <a:cs typeface="Arial"/>
              </a:rPr>
              <a:t>es</a:t>
            </a:r>
            <a:r>
              <a:rPr sz="3600" spc="3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it w</a:t>
            </a:r>
            <a:r>
              <a:rPr sz="3600" spc="-15" dirty="0">
                <a:latin typeface="Arial"/>
                <a:cs typeface="Arial"/>
              </a:rPr>
              <a:t>o</a:t>
            </a:r>
            <a:r>
              <a:rPr sz="3600" spc="-5" dirty="0">
                <a:latin typeface="Arial"/>
                <a:cs typeface="Arial"/>
              </a:rPr>
              <a:t>rk</a:t>
            </a:r>
            <a:r>
              <a:rPr sz="360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?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63169" y="1307637"/>
            <a:ext cx="10348721" cy="3164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31115">
              <a:lnSpc>
                <a:spcPct val="150000"/>
              </a:lnSpc>
            </a:pPr>
            <a:r>
              <a:rPr sz="2800" b="1" spc="-5" dirty="0">
                <a:latin typeface="Calibri" panose="020F0502020204030204" pitchFamily="34" charset="0"/>
                <a:cs typeface="Calibri" panose="020F0502020204030204" pitchFamily="34" charset="0"/>
              </a:rPr>
              <a:t>If we </a:t>
            </a:r>
            <a:r>
              <a:rPr sz="2800" b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spc="-5" dirty="0">
                <a:latin typeface="Calibri" panose="020F0502020204030204" pitchFamily="34" charset="0"/>
                <a:cs typeface="Calibri" panose="020F0502020204030204" pitchFamily="34" charset="0"/>
              </a:rPr>
              <a:t>nter</a:t>
            </a:r>
            <a:r>
              <a:rPr sz="2800" b="1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b="1" spc="-5" dirty="0">
                <a:latin typeface="Calibri" panose="020F0502020204030204" pitchFamily="34" charset="0"/>
                <a:cs typeface="Calibri" panose="020F0502020204030204" pitchFamily="34" charset="0"/>
              </a:rPr>
              <a:t>5: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47"/>
              </a:spcBef>
            </a:pP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50000"/>
              </a:lnSpc>
            </a:pP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+2+prompt(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spc="-1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800" b="1" spc="5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n</a:t>
            </a:r>
            <a:r>
              <a:rPr sz="2800" b="1" spc="-2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mber"));</a:t>
            </a:r>
            <a:r>
              <a:rPr lang="en-US"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2700">
              <a:lnSpc>
                <a:spcPct val="150000"/>
              </a:lnSpc>
            </a:pP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+(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+prom</a:t>
            </a:r>
            <a:r>
              <a:rPr sz="2800" b="1" spc="-2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sz="2800" b="1" spc="4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spc="-1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a</a:t>
            </a:r>
            <a:r>
              <a:rPr sz="2800" b="1" spc="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sz="2800" b="1" spc="-2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"))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endParaRPr lang="en-US" sz="2800" b="1" spc="-5" dirty="0">
              <a:solidFill>
                <a:srgbClr val="00664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50000"/>
              </a:lnSpc>
            </a:pP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+Nu</a:t>
            </a:r>
            <a:r>
              <a:rPr sz="2800" b="1" spc="-1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2+pro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pt("</a:t>
            </a:r>
            <a:r>
              <a:rPr sz="2800" b="1" spc="6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spc="-1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a</a:t>
            </a:r>
            <a:r>
              <a:rPr sz="2800" b="1" spc="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sz="2800" b="1" spc="-2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"))</a:t>
            </a:r>
            <a:r>
              <a:rPr sz="2800" b="1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sz="2800" b="1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3523" y="5852160"/>
            <a:ext cx="2133600" cy="830997"/>
          </a:xfrm>
          <a:prstGeom prst="rect">
            <a:avLst/>
          </a:prstGeom>
          <a:ln w="9144">
            <a:solidFill>
              <a:srgbClr val="00CC9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7630"/>
            <a:r>
              <a:rPr dirty="0">
                <a:latin typeface="Arial"/>
                <a:cs typeface="Arial"/>
              </a:rPr>
              <a:t>E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ter 5: 55</a:t>
            </a:r>
            <a:endParaRPr>
              <a:latin typeface="Arial"/>
              <a:cs typeface="Arial"/>
            </a:endParaRPr>
          </a:p>
          <a:p>
            <a:pPr marL="87630"/>
            <a:r>
              <a:rPr dirty="0">
                <a:latin typeface="Arial"/>
                <a:cs typeface="Arial"/>
              </a:rPr>
              <a:t>E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ter 5: 3</a:t>
            </a:r>
            <a:r>
              <a:rPr spc="-10" dirty="0">
                <a:latin typeface="Arial"/>
                <a:cs typeface="Arial"/>
              </a:rPr>
              <a:t>2</a:t>
            </a:r>
            <a:r>
              <a:rPr dirty="0">
                <a:latin typeface="Arial"/>
                <a:cs typeface="Arial"/>
              </a:rPr>
              <a:t>5</a:t>
            </a:r>
            <a:endParaRPr>
              <a:latin typeface="Arial"/>
              <a:cs typeface="Arial"/>
            </a:endParaRPr>
          </a:p>
          <a:p>
            <a:pPr marL="87630"/>
            <a:r>
              <a:rPr dirty="0">
                <a:latin typeface="Arial"/>
                <a:cs typeface="Arial"/>
              </a:rPr>
              <a:t>E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ter 5: 28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33441" y="2256462"/>
            <a:ext cx="4031728" cy="384304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516">
              <a:lnSpc>
                <a:spcPct val="150000"/>
              </a:lnSpc>
            </a:pPr>
            <a:r>
              <a:rPr lang="en-US" altLang="zh-CN" sz="3400" spc="-5" dirty="0">
                <a:solidFill>
                  <a:srgbClr val="0070C0"/>
                </a:solidFill>
              </a:rPr>
              <a:t>Topic</a:t>
            </a:r>
            <a:r>
              <a:rPr lang="zh-CN" altLang="en-US" sz="3400" spc="-5" dirty="0">
                <a:solidFill>
                  <a:srgbClr val="0070C0"/>
                </a:solidFill>
              </a:rPr>
              <a:t> </a:t>
            </a:r>
            <a:r>
              <a:rPr lang="en-US" altLang="zh-CN" sz="3400" spc="-5" dirty="0">
                <a:solidFill>
                  <a:srgbClr val="0070C0"/>
                </a:solidFill>
              </a:rPr>
              <a:t>4.2</a:t>
            </a:r>
            <a:r>
              <a:rPr sz="3400" spc="-5" dirty="0">
                <a:solidFill>
                  <a:srgbClr val="0070C0"/>
                </a:solidFill>
              </a:rPr>
              <a:t>:</a:t>
            </a:r>
            <a:r>
              <a:rPr sz="3400" spc="-9" dirty="0">
                <a:solidFill>
                  <a:srgbClr val="0070C0"/>
                </a:solidFill>
              </a:rPr>
              <a:t> </a:t>
            </a:r>
            <a:br>
              <a:rPr lang="en-US" sz="3400" spc="-9" dirty="0">
                <a:solidFill>
                  <a:srgbClr val="0070C0"/>
                </a:solidFill>
              </a:rPr>
            </a:br>
            <a:r>
              <a:rPr lang="en-US" sz="3400" spc="-9" dirty="0">
                <a:solidFill>
                  <a:srgbClr val="0070C0"/>
                </a:solidFill>
              </a:rPr>
              <a:t>Conditionals &amp; Relation</a:t>
            </a:r>
            <a:br>
              <a:rPr lang="en-US" sz="3400" spc="-9" dirty="0">
                <a:solidFill>
                  <a:srgbClr val="0070C0"/>
                </a:solidFill>
              </a:rPr>
            </a:br>
            <a:br>
              <a:rPr lang="en-US" sz="3400" spc="-9" dirty="0">
                <a:solidFill>
                  <a:srgbClr val="0070C0"/>
                </a:solidFill>
              </a:rPr>
            </a:br>
            <a:endParaRPr sz="3400" dirty="0">
              <a:solidFill>
                <a:srgbClr val="0070C0"/>
              </a:solidFill>
            </a:endParaRP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13D1CDB8-800F-ED42-AE93-12EA4F73D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380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01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4775" y="3013547"/>
            <a:ext cx="241173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252599"/>
                </a:solidFill>
                <a:latin typeface="Arial"/>
                <a:cs typeface="Arial"/>
              </a:rPr>
              <a:t>Cond</a:t>
            </a:r>
            <a:r>
              <a:rPr sz="3600" b="1" spc="-15" dirty="0">
                <a:solidFill>
                  <a:srgbClr val="252599"/>
                </a:solidFill>
                <a:latin typeface="Arial"/>
                <a:cs typeface="Arial"/>
              </a:rPr>
              <a:t>i</a:t>
            </a:r>
            <a:r>
              <a:rPr sz="3600" b="1" dirty="0">
                <a:solidFill>
                  <a:srgbClr val="252599"/>
                </a:solidFill>
                <a:latin typeface="Arial"/>
                <a:cs typeface="Arial"/>
              </a:rPr>
              <a:t>tions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4444" y="377623"/>
            <a:ext cx="5233670" cy="55143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ts val="4285"/>
              </a:lnSpc>
              <a:tabLst>
                <a:tab pos="3187700" algn="l"/>
                <a:tab pos="4610735" algn="l"/>
              </a:tabLst>
            </a:pPr>
            <a:r>
              <a:rPr sz="3600" dirty="0">
                <a:solidFill>
                  <a:srgbClr val="252599"/>
                </a:solidFill>
                <a:latin typeface="Arial"/>
                <a:cs typeface="Arial"/>
              </a:rPr>
              <a:t>Con</a:t>
            </a:r>
            <a:r>
              <a:rPr sz="3600" spc="-15" dirty="0">
                <a:solidFill>
                  <a:srgbClr val="252599"/>
                </a:solidFill>
                <a:latin typeface="Arial"/>
                <a:cs typeface="Arial"/>
              </a:rPr>
              <a:t>d</a:t>
            </a:r>
            <a:r>
              <a:rPr sz="3600" dirty="0">
                <a:solidFill>
                  <a:srgbClr val="252599"/>
                </a:solidFill>
                <a:latin typeface="Arial"/>
                <a:cs typeface="Arial"/>
              </a:rPr>
              <a:t>iti</a:t>
            </a:r>
            <a:r>
              <a:rPr sz="3600" spc="-15" dirty="0">
                <a:solidFill>
                  <a:srgbClr val="252599"/>
                </a:solidFill>
                <a:latin typeface="Arial"/>
                <a:cs typeface="Arial"/>
              </a:rPr>
              <a:t>o</a:t>
            </a:r>
            <a:r>
              <a:rPr sz="3600" dirty="0">
                <a:solidFill>
                  <a:srgbClr val="252599"/>
                </a:solidFill>
                <a:latin typeface="Arial"/>
                <a:cs typeface="Arial"/>
              </a:rPr>
              <a:t>ns:</a:t>
            </a:r>
            <a:r>
              <a:rPr lang="en-US" sz="3600" dirty="0">
                <a:solidFill>
                  <a:srgbClr val="252599"/>
                </a:solidFill>
                <a:latin typeface="Arial"/>
                <a:cs typeface="Arial"/>
              </a:rPr>
              <a:t>   </a:t>
            </a:r>
            <a:r>
              <a:rPr sz="3600" dirty="0">
                <a:latin typeface="Arial"/>
                <a:cs typeface="Arial"/>
              </a:rPr>
              <a:t>if (…)…;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7364" y="1287935"/>
            <a:ext cx="7142480" cy="421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ts val="3450"/>
              </a:lnSpc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D</a:t>
            </a:r>
            <a:r>
              <a:rPr sz="2900" spc="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cis</a:t>
            </a:r>
            <a:r>
              <a:rPr sz="2900" spc="5" dirty="0">
                <a:latin typeface="Arial"/>
                <a:cs typeface="Arial"/>
              </a:rPr>
              <a:t>i</a:t>
            </a:r>
            <a:r>
              <a:rPr sz="2900" dirty="0">
                <a:latin typeface="Arial"/>
                <a:cs typeface="Arial"/>
              </a:rPr>
              <a:t>ve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Pr</a:t>
            </a:r>
            <a:r>
              <a:rPr sz="2900" spc="5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g</a:t>
            </a:r>
            <a:r>
              <a:rPr sz="2900" spc="10" dirty="0">
                <a:latin typeface="Arial"/>
                <a:cs typeface="Arial"/>
              </a:rPr>
              <a:t>r</a:t>
            </a:r>
            <a:r>
              <a:rPr sz="2900" dirty="0">
                <a:latin typeface="Arial"/>
                <a:cs typeface="Arial"/>
              </a:rPr>
              <a:t>ams:</a:t>
            </a:r>
            <a:r>
              <a:rPr sz="2900" spc="-65" dirty="0">
                <a:latin typeface="Arial"/>
                <a:cs typeface="Arial"/>
              </a:rPr>
              <a:t> 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Bra</a:t>
            </a:r>
            <a:r>
              <a:rPr sz="2900" u="heavy" spc="5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chi</a:t>
            </a:r>
            <a:r>
              <a:rPr sz="2900" u="heavy" spc="10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g</a:t>
            </a:r>
            <a:r>
              <a:rPr sz="2900" u="heavy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/</a:t>
            </a:r>
            <a:r>
              <a:rPr sz="2900" u="heavy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Sel</a:t>
            </a:r>
            <a:r>
              <a:rPr sz="2900" u="heavy" spc="5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ction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0223" y="3168396"/>
            <a:ext cx="571500" cy="486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1F28DF1-5AC7-5F41-8A72-90230E9CA971}"/>
              </a:ext>
            </a:extLst>
          </p:cNvPr>
          <p:cNvGrpSpPr/>
          <p:nvPr/>
        </p:nvGrpSpPr>
        <p:grpSpPr>
          <a:xfrm>
            <a:off x="5025391" y="1960319"/>
            <a:ext cx="2143125" cy="643255"/>
            <a:chOff x="6876719" y="2125335"/>
            <a:chExt cx="2143125" cy="643255"/>
          </a:xfrm>
        </p:grpSpPr>
        <p:sp>
          <p:nvSpPr>
            <p:cNvPr id="26" name="object 8">
              <a:extLst>
                <a:ext uri="{FF2B5EF4-FFF2-40B4-BE49-F238E27FC236}">
                  <a16:creationId xmlns:a16="http://schemas.microsoft.com/office/drawing/2014/main" id="{D8EFDB0F-09E5-3147-B505-71ADEA48454D}"/>
                </a:ext>
              </a:extLst>
            </p:cNvPr>
            <p:cNvSpPr/>
            <p:nvPr/>
          </p:nvSpPr>
          <p:spPr>
            <a:xfrm>
              <a:off x="6876719" y="2125335"/>
              <a:ext cx="2143125" cy="643255"/>
            </a:xfrm>
            <a:custGeom>
              <a:avLst/>
              <a:gdLst/>
              <a:ahLst/>
              <a:cxnLst/>
              <a:rect l="l" t="t" r="r" b="b"/>
              <a:pathLst>
                <a:path w="2143125" h="643254">
                  <a:moveTo>
                    <a:pt x="0" y="643127"/>
                  </a:moveTo>
                  <a:lnTo>
                    <a:pt x="2142743" y="643127"/>
                  </a:lnTo>
                  <a:lnTo>
                    <a:pt x="2142743" y="0"/>
                  </a:lnTo>
                  <a:lnTo>
                    <a:pt x="0" y="0"/>
                  </a:lnTo>
                  <a:lnTo>
                    <a:pt x="0" y="643127"/>
                  </a:lnTo>
                  <a:close/>
                </a:path>
              </a:pathLst>
            </a:custGeom>
            <a:solidFill>
              <a:srgbClr val="4F81BC"/>
            </a:solidFill>
            <a:ln w="1905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6903595" y="2302922"/>
              <a:ext cx="1926081" cy="307777"/>
            </a:xfrm>
            <a:prstGeom prst="rect">
              <a:avLst/>
            </a:prstGeom>
            <a:solidFill>
              <a:srgbClr val="4F81BC"/>
            </a:solidFill>
            <a:ln w="25908">
              <a:noFill/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184785"/>
              <a:r>
                <a:rPr sz="2000" b="1" spc="-185" dirty="0">
                  <a:solidFill>
                    <a:srgbClr val="FFFFFF"/>
                  </a:solidFill>
                  <a:latin typeface="Arial"/>
                  <a:cs typeface="Arial"/>
                </a:rPr>
                <a:t>Begin</a:t>
              </a:r>
              <a:r>
                <a:rPr sz="2000" b="1" spc="-1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2000" b="1" spc="-240" dirty="0">
                  <a:solidFill>
                    <a:srgbClr val="FFFFFF"/>
                  </a:solidFill>
                  <a:latin typeface="Arial"/>
                  <a:cs typeface="Arial"/>
                </a:rPr>
                <a:t>S</a:t>
              </a:r>
              <a:r>
                <a:rPr sz="2000" b="1" spc="-150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r>
                <a:rPr sz="2000" b="1" spc="-155" dirty="0">
                  <a:solidFill>
                    <a:srgbClr val="FFFFFF"/>
                  </a:solidFill>
                  <a:latin typeface="Arial"/>
                  <a:cs typeface="Arial"/>
                </a:rPr>
                <a:t>a</a:t>
              </a:r>
              <a:r>
                <a:rPr sz="2000" b="1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r>
                <a:rPr sz="2000" b="1" spc="-135" dirty="0">
                  <a:solidFill>
                    <a:srgbClr val="FFFFFF"/>
                  </a:solidFill>
                  <a:latin typeface="Arial"/>
                  <a:cs typeface="Arial"/>
                </a:rPr>
                <a:t>eme</a:t>
              </a:r>
              <a:r>
                <a:rPr sz="2000" b="1" spc="-140" dirty="0">
                  <a:solidFill>
                    <a:srgbClr val="FFFFFF"/>
                  </a:solidFill>
                  <a:latin typeface="Arial"/>
                  <a:cs typeface="Arial"/>
                </a:rPr>
                <a:t>n</a:t>
              </a:r>
              <a:r>
                <a:rPr sz="2000" b="1" spc="25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endParaRPr sz="2000" dirty="0">
                <a:latin typeface="Arial"/>
                <a:cs typeface="Arial"/>
              </a:endParaRPr>
            </a:p>
          </p:txBody>
        </p:sp>
      </p:grpSp>
      <p:sp>
        <p:nvSpPr>
          <p:cNvPr id="6" name="object 6"/>
          <p:cNvSpPr/>
          <p:nvPr/>
        </p:nvSpPr>
        <p:spPr>
          <a:xfrm>
            <a:off x="6014248" y="2526644"/>
            <a:ext cx="162307" cy="760243"/>
          </a:xfrm>
          <a:custGeom>
            <a:avLst/>
            <a:gdLst/>
            <a:ahLst/>
            <a:cxnLst/>
            <a:rect l="l" t="t" r="r" b="b"/>
            <a:pathLst>
              <a:path w="78104" h="500379">
                <a:moveTo>
                  <a:pt x="0" y="422275"/>
                </a:moveTo>
                <a:lnTo>
                  <a:pt x="38353" y="500125"/>
                </a:lnTo>
                <a:lnTo>
                  <a:pt x="71205" y="435482"/>
                </a:lnTo>
                <a:lnTo>
                  <a:pt x="51688" y="435482"/>
                </a:lnTo>
                <a:lnTo>
                  <a:pt x="25780" y="435355"/>
                </a:lnTo>
                <a:lnTo>
                  <a:pt x="25864" y="422401"/>
                </a:lnTo>
                <a:lnTo>
                  <a:pt x="0" y="422275"/>
                </a:lnTo>
                <a:close/>
              </a:path>
              <a:path w="78104" h="500379">
                <a:moveTo>
                  <a:pt x="25864" y="422401"/>
                </a:moveTo>
                <a:lnTo>
                  <a:pt x="25780" y="435355"/>
                </a:lnTo>
                <a:lnTo>
                  <a:pt x="51688" y="435482"/>
                </a:lnTo>
                <a:lnTo>
                  <a:pt x="51772" y="422528"/>
                </a:lnTo>
                <a:lnTo>
                  <a:pt x="25864" y="422401"/>
                </a:lnTo>
                <a:close/>
              </a:path>
              <a:path w="78104" h="500379">
                <a:moveTo>
                  <a:pt x="51772" y="422528"/>
                </a:moveTo>
                <a:lnTo>
                  <a:pt x="51688" y="435482"/>
                </a:lnTo>
                <a:lnTo>
                  <a:pt x="71205" y="435482"/>
                </a:lnTo>
                <a:lnTo>
                  <a:pt x="77724" y="422655"/>
                </a:lnTo>
                <a:lnTo>
                  <a:pt x="51772" y="422528"/>
                </a:lnTo>
                <a:close/>
              </a:path>
              <a:path w="78104" h="500379">
                <a:moveTo>
                  <a:pt x="28575" y="0"/>
                </a:moveTo>
                <a:lnTo>
                  <a:pt x="25864" y="422401"/>
                </a:lnTo>
                <a:lnTo>
                  <a:pt x="51772" y="422528"/>
                </a:lnTo>
                <a:lnTo>
                  <a:pt x="54482" y="253"/>
                </a:lnTo>
                <a:lnTo>
                  <a:pt x="28575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94718" y="5144261"/>
            <a:ext cx="176639" cy="786130"/>
          </a:xfrm>
          <a:custGeom>
            <a:avLst/>
            <a:gdLst/>
            <a:ahLst/>
            <a:cxnLst/>
            <a:rect l="l" t="t" r="r" b="b"/>
            <a:pathLst>
              <a:path w="78104" h="786129">
                <a:moveTo>
                  <a:pt x="25908" y="708304"/>
                </a:moveTo>
                <a:lnTo>
                  <a:pt x="0" y="708304"/>
                </a:lnTo>
                <a:lnTo>
                  <a:pt x="38862" y="786028"/>
                </a:lnTo>
                <a:lnTo>
                  <a:pt x="71247" y="721258"/>
                </a:lnTo>
                <a:lnTo>
                  <a:pt x="25908" y="721258"/>
                </a:lnTo>
                <a:lnTo>
                  <a:pt x="25908" y="708304"/>
                </a:lnTo>
                <a:close/>
              </a:path>
              <a:path w="78104" h="786129">
                <a:moveTo>
                  <a:pt x="51815" y="0"/>
                </a:moveTo>
                <a:lnTo>
                  <a:pt x="25908" y="0"/>
                </a:lnTo>
                <a:lnTo>
                  <a:pt x="25908" y="721258"/>
                </a:lnTo>
                <a:lnTo>
                  <a:pt x="51815" y="721258"/>
                </a:lnTo>
                <a:lnTo>
                  <a:pt x="51815" y="0"/>
                </a:lnTo>
                <a:close/>
              </a:path>
              <a:path w="78104" h="786129">
                <a:moveTo>
                  <a:pt x="77724" y="708304"/>
                </a:moveTo>
                <a:lnTo>
                  <a:pt x="51815" y="708304"/>
                </a:lnTo>
                <a:lnTo>
                  <a:pt x="51815" y="721258"/>
                </a:lnTo>
                <a:lnTo>
                  <a:pt x="71247" y="721258"/>
                </a:lnTo>
                <a:lnTo>
                  <a:pt x="77724" y="70830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25391" y="5930647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7"/>
                </a:moveTo>
                <a:lnTo>
                  <a:pt x="2142743" y="643127"/>
                </a:lnTo>
                <a:lnTo>
                  <a:pt x="2142743" y="0"/>
                </a:lnTo>
                <a:lnTo>
                  <a:pt x="0" y="0"/>
                </a:lnTo>
                <a:lnTo>
                  <a:pt x="0" y="64312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5391" y="5930647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7"/>
                </a:moveTo>
                <a:lnTo>
                  <a:pt x="2142743" y="643127"/>
                </a:lnTo>
                <a:lnTo>
                  <a:pt x="2142743" y="0"/>
                </a:lnTo>
                <a:lnTo>
                  <a:pt x="0" y="0"/>
                </a:lnTo>
                <a:lnTo>
                  <a:pt x="0" y="64312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68518" y="3286505"/>
            <a:ext cx="856615" cy="715010"/>
          </a:xfrm>
          <a:custGeom>
            <a:avLst/>
            <a:gdLst/>
            <a:ahLst/>
            <a:cxnLst/>
            <a:rect l="l" t="t" r="r" b="b"/>
            <a:pathLst>
              <a:path w="856614" h="715010">
                <a:moveTo>
                  <a:pt x="428244" y="0"/>
                </a:moveTo>
                <a:lnTo>
                  <a:pt x="0" y="357378"/>
                </a:lnTo>
                <a:lnTo>
                  <a:pt x="428244" y="714756"/>
                </a:lnTo>
                <a:lnTo>
                  <a:pt x="856488" y="357378"/>
                </a:lnTo>
                <a:lnTo>
                  <a:pt x="42824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68518" y="3286505"/>
            <a:ext cx="856615" cy="715010"/>
          </a:xfrm>
          <a:custGeom>
            <a:avLst/>
            <a:gdLst/>
            <a:ahLst/>
            <a:cxnLst/>
            <a:rect l="l" t="t" r="r" b="b"/>
            <a:pathLst>
              <a:path w="856614" h="715010">
                <a:moveTo>
                  <a:pt x="0" y="357378"/>
                </a:moveTo>
                <a:lnTo>
                  <a:pt x="428244" y="0"/>
                </a:lnTo>
                <a:lnTo>
                  <a:pt x="856488" y="357378"/>
                </a:lnTo>
                <a:lnTo>
                  <a:pt x="428244" y="714756"/>
                </a:lnTo>
                <a:lnTo>
                  <a:pt x="0" y="35737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82517" y="3644646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2285619" y="0"/>
                </a:moveTo>
                <a:lnTo>
                  <a:pt x="0" y="0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82518" y="5144261"/>
            <a:ext cx="5428615" cy="0"/>
          </a:xfrm>
          <a:custGeom>
            <a:avLst/>
            <a:gdLst/>
            <a:ahLst/>
            <a:cxnLst/>
            <a:rect l="l" t="t" r="r" b="b"/>
            <a:pathLst>
              <a:path w="5428615">
                <a:moveTo>
                  <a:pt x="5428107" y="0"/>
                </a:moveTo>
                <a:lnTo>
                  <a:pt x="0" y="0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25005" y="3644646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2285619" y="0"/>
                </a:moveTo>
                <a:lnTo>
                  <a:pt x="0" y="0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11006" y="3644647"/>
            <a:ext cx="0" cy="1499235"/>
          </a:xfrm>
          <a:custGeom>
            <a:avLst/>
            <a:gdLst/>
            <a:ahLst/>
            <a:cxnLst/>
            <a:rect l="l" t="t" r="r" b="b"/>
            <a:pathLst>
              <a:path h="1499235">
                <a:moveTo>
                  <a:pt x="0" y="0"/>
                </a:moveTo>
                <a:lnTo>
                  <a:pt x="0" y="1499234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82517" y="3644646"/>
            <a:ext cx="0" cy="500380"/>
          </a:xfrm>
          <a:custGeom>
            <a:avLst/>
            <a:gdLst/>
            <a:ahLst/>
            <a:cxnLst/>
            <a:rect l="l" t="t" r="r" b="b"/>
            <a:pathLst>
              <a:path h="500379">
                <a:moveTo>
                  <a:pt x="0" y="0"/>
                </a:moveTo>
                <a:lnTo>
                  <a:pt x="0" y="499871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82517" y="4787647"/>
            <a:ext cx="0" cy="356235"/>
          </a:xfrm>
          <a:custGeom>
            <a:avLst/>
            <a:gdLst/>
            <a:ahLst/>
            <a:cxnLst/>
            <a:rect l="l" t="t" r="r" b="b"/>
            <a:pathLst>
              <a:path h="356235">
                <a:moveTo>
                  <a:pt x="0" y="0"/>
                </a:moveTo>
                <a:lnTo>
                  <a:pt x="0" y="356234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11146" y="4144013"/>
            <a:ext cx="2285620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8"/>
                </a:moveTo>
                <a:lnTo>
                  <a:pt x="2142744" y="643128"/>
                </a:lnTo>
                <a:lnTo>
                  <a:pt x="2142744" y="0"/>
                </a:lnTo>
                <a:lnTo>
                  <a:pt x="0" y="0"/>
                </a:lnTo>
                <a:lnTo>
                  <a:pt x="0" y="64312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11146" y="4144518"/>
            <a:ext cx="2285612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8"/>
                </a:moveTo>
                <a:lnTo>
                  <a:pt x="2142744" y="643128"/>
                </a:lnTo>
                <a:lnTo>
                  <a:pt x="2142744" y="0"/>
                </a:lnTo>
                <a:lnTo>
                  <a:pt x="0" y="0"/>
                </a:lnTo>
                <a:lnTo>
                  <a:pt x="0" y="643128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410110" y="4339578"/>
            <a:ext cx="2143117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900" b="1" spc="3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9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b="1" spc="-10" dirty="0">
                <a:solidFill>
                  <a:srgbClr val="FFFFFF"/>
                </a:solidFill>
                <a:latin typeface="Arial"/>
                <a:cs typeface="Arial"/>
              </a:rPr>
              <a:t>true</a:t>
            </a:r>
            <a:r>
              <a:rPr sz="19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900" b="1" spc="-55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9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b="1" spc="-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1900" b="1" spc="8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b="1" spc="80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tatement</a:t>
            </a:r>
            <a:endParaRPr sz="19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10276" y="3143693"/>
            <a:ext cx="4191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i="1" dirty="0">
                <a:latin typeface="Arial"/>
                <a:cs typeface="Arial"/>
              </a:rPr>
              <a:t>if (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568440" y="3095245"/>
            <a:ext cx="571500" cy="4861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306949" y="6134126"/>
            <a:ext cx="157797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b="1" spc="-220" dirty="0">
                <a:solidFill>
                  <a:srgbClr val="FFFFFF"/>
                </a:solidFill>
                <a:latin typeface="Arial"/>
                <a:cs typeface="Arial"/>
              </a:rPr>
              <a:t>End</a:t>
            </a: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b="1" spc="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4445" y="334419"/>
            <a:ext cx="632650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tabLst>
                <a:tab pos="4102735" algn="l"/>
              </a:tabLst>
            </a:pPr>
            <a:r>
              <a:rPr sz="3600" dirty="0">
                <a:solidFill>
                  <a:srgbClr val="252599"/>
                </a:solidFill>
                <a:latin typeface="Arial"/>
                <a:cs typeface="Arial"/>
              </a:rPr>
              <a:t>Con</a:t>
            </a:r>
            <a:r>
              <a:rPr sz="3600" spc="-15" dirty="0">
                <a:solidFill>
                  <a:srgbClr val="252599"/>
                </a:solidFill>
                <a:latin typeface="Arial"/>
                <a:cs typeface="Arial"/>
              </a:rPr>
              <a:t>d</a:t>
            </a:r>
            <a:r>
              <a:rPr sz="3600" dirty="0">
                <a:solidFill>
                  <a:srgbClr val="252599"/>
                </a:solidFill>
                <a:latin typeface="Arial"/>
                <a:cs typeface="Arial"/>
              </a:rPr>
              <a:t>iti</a:t>
            </a:r>
            <a:r>
              <a:rPr sz="3600" spc="-15" dirty="0">
                <a:solidFill>
                  <a:srgbClr val="252599"/>
                </a:solidFill>
                <a:latin typeface="Arial"/>
                <a:cs typeface="Arial"/>
              </a:rPr>
              <a:t>o</a:t>
            </a:r>
            <a:r>
              <a:rPr sz="3600" dirty="0">
                <a:solidFill>
                  <a:srgbClr val="252599"/>
                </a:solidFill>
                <a:latin typeface="Arial"/>
                <a:cs typeface="Arial"/>
              </a:rPr>
              <a:t>ns:</a:t>
            </a:r>
            <a:r>
              <a:rPr sz="3600" spc="15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if (…)	… else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…;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7364" y="1196644"/>
            <a:ext cx="7142480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900" dirty="0">
                <a:latin typeface="Arial"/>
                <a:cs typeface="Arial"/>
              </a:rPr>
              <a:t>D</a:t>
            </a:r>
            <a:r>
              <a:rPr sz="2900" spc="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cis</a:t>
            </a:r>
            <a:r>
              <a:rPr sz="2900" spc="5" dirty="0">
                <a:latin typeface="Arial"/>
                <a:cs typeface="Arial"/>
              </a:rPr>
              <a:t>i</a:t>
            </a:r>
            <a:r>
              <a:rPr sz="2900" dirty="0">
                <a:latin typeface="Arial"/>
                <a:cs typeface="Arial"/>
              </a:rPr>
              <a:t>ve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Pr</a:t>
            </a:r>
            <a:r>
              <a:rPr sz="2900" spc="5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g</a:t>
            </a:r>
            <a:r>
              <a:rPr sz="2900" spc="10" dirty="0">
                <a:latin typeface="Arial"/>
                <a:cs typeface="Arial"/>
              </a:rPr>
              <a:t>r</a:t>
            </a:r>
            <a:r>
              <a:rPr sz="2900" dirty="0">
                <a:latin typeface="Arial"/>
                <a:cs typeface="Arial"/>
              </a:rPr>
              <a:t>ams:</a:t>
            </a:r>
            <a:r>
              <a:rPr sz="2900" spc="-65" dirty="0">
                <a:latin typeface="Arial"/>
                <a:cs typeface="Arial"/>
              </a:rPr>
              <a:t> 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Bra</a:t>
            </a:r>
            <a:r>
              <a:rPr sz="2900" u="heavy" spc="5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chi</a:t>
            </a:r>
            <a:r>
              <a:rPr sz="2900" u="heavy" spc="10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g</a:t>
            </a:r>
            <a:r>
              <a:rPr sz="2900" u="heavy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/</a:t>
            </a:r>
            <a:r>
              <a:rPr sz="2900" u="heavy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Sel</a:t>
            </a:r>
            <a:r>
              <a:rPr sz="2900" u="heavy" spc="5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2900" u="heavy" dirty="0">
                <a:solidFill>
                  <a:srgbClr val="3333CC"/>
                </a:solidFill>
                <a:latin typeface="Arial"/>
                <a:cs typeface="Arial"/>
              </a:rPr>
              <a:t>ction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35652" y="3168396"/>
            <a:ext cx="571500" cy="486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13812" y="2572003"/>
            <a:ext cx="166770" cy="715010"/>
          </a:xfrm>
          <a:custGeom>
            <a:avLst/>
            <a:gdLst/>
            <a:ahLst/>
            <a:cxnLst/>
            <a:rect l="l" t="t" r="r" b="b"/>
            <a:pathLst>
              <a:path w="78104" h="500379">
                <a:moveTo>
                  <a:pt x="0" y="422275"/>
                </a:moveTo>
                <a:lnTo>
                  <a:pt x="38608" y="499999"/>
                </a:lnTo>
                <a:lnTo>
                  <a:pt x="71193" y="435355"/>
                </a:lnTo>
                <a:lnTo>
                  <a:pt x="51816" y="435355"/>
                </a:lnTo>
                <a:lnTo>
                  <a:pt x="25908" y="435228"/>
                </a:lnTo>
                <a:lnTo>
                  <a:pt x="25945" y="422317"/>
                </a:lnTo>
                <a:lnTo>
                  <a:pt x="0" y="422275"/>
                </a:lnTo>
                <a:close/>
              </a:path>
              <a:path w="78104" h="500379">
                <a:moveTo>
                  <a:pt x="25945" y="422317"/>
                </a:moveTo>
                <a:lnTo>
                  <a:pt x="25908" y="435228"/>
                </a:lnTo>
                <a:lnTo>
                  <a:pt x="51816" y="435355"/>
                </a:lnTo>
                <a:lnTo>
                  <a:pt x="51853" y="422359"/>
                </a:lnTo>
                <a:lnTo>
                  <a:pt x="25945" y="422317"/>
                </a:lnTo>
                <a:close/>
              </a:path>
              <a:path w="78104" h="500379">
                <a:moveTo>
                  <a:pt x="51853" y="422359"/>
                </a:moveTo>
                <a:lnTo>
                  <a:pt x="51816" y="435355"/>
                </a:lnTo>
                <a:lnTo>
                  <a:pt x="71193" y="435355"/>
                </a:lnTo>
                <a:lnTo>
                  <a:pt x="77724" y="422401"/>
                </a:lnTo>
                <a:lnTo>
                  <a:pt x="51853" y="422359"/>
                </a:lnTo>
                <a:close/>
              </a:path>
              <a:path w="78104" h="500379">
                <a:moveTo>
                  <a:pt x="53086" y="0"/>
                </a:moveTo>
                <a:lnTo>
                  <a:pt x="27178" y="0"/>
                </a:lnTo>
                <a:lnTo>
                  <a:pt x="25945" y="422317"/>
                </a:lnTo>
                <a:lnTo>
                  <a:pt x="51853" y="422359"/>
                </a:lnTo>
                <a:lnTo>
                  <a:pt x="53086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67587" y="5144517"/>
            <a:ext cx="180337" cy="786130"/>
          </a:xfrm>
          <a:custGeom>
            <a:avLst/>
            <a:gdLst/>
            <a:ahLst/>
            <a:cxnLst/>
            <a:rect l="l" t="t" r="r" b="b"/>
            <a:pathLst>
              <a:path w="78104" h="786129">
                <a:moveTo>
                  <a:pt x="25908" y="708304"/>
                </a:moveTo>
                <a:lnTo>
                  <a:pt x="0" y="708304"/>
                </a:lnTo>
                <a:lnTo>
                  <a:pt x="38862" y="786028"/>
                </a:lnTo>
                <a:lnTo>
                  <a:pt x="71247" y="721258"/>
                </a:lnTo>
                <a:lnTo>
                  <a:pt x="25908" y="721258"/>
                </a:lnTo>
                <a:lnTo>
                  <a:pt x="25908" y="708304"/>
                </a:lnTo>
                <a:close/>
              </a:path>
              <a:path w="78104" h="786129">
                <a:moveTo>
                  <a:pt x="51815" y="0"/>
                </a:moveTo>
                <a:lnTo>
                  <a:pt x="25908" y="0"/>
                </a:lnTo>
                <a:lnTo>
                  <a:pt x="25908" y="721258"/>
                </a:lnTo>
                <a:lnTo>
                  <a:pt x="51815" y="721258"/>
                </a:lnTo>
                <a:lnTo>
                  <a:pt x="51815" y="0"/>
                </a:lnTo>
                <a:close/>
              </a:path>
              <a:path w="78104" h="786129">
                <a:moveTo>
                  <a:pt x="77724" y="708304"/>
                </a:moveTo>
                <a:lnTo>
                  <a:pt x="51815" y="708304"/>
                </a:lnTo>
                <a:lnTo>
                  <a:pt x="51815" y="721258"/>
                </a:lnTo>
                <a:lnTo>
                  <a:pt x="71247" y="721258"/>
                </a:lnTo>
                <a:lnTo>
                  <a:pt x="77724" y="70830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25391" y="5930647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7"/>
                </a:moveTo>
                <a:lnTo>
                  <a:pt x="2142743" y="643127"/>
                </a:lnTo>
                <a:lnTo>
                  <a:pt x="2142743" y="0"/>
                </a:lnTo>
                <a:lnTo>
                  <a:pt x="0" y="0"/>
                </a:lnTo>
                <a:lnTo>
                  <a:pt x="0" y="64312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5391" y="5930647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7"/>
                </a:moveTo>
                <a:lnTo>
                  <a:pt x="2142743" y="643127"/>
                </a:lnTo>
                <a:lnTo>
                  <a:pt x="2142743" y="0"/>
                </a:lnTo>
                <a:lnTo>
                  <a:pt x="0" y="0"/>
                </a:lnTo>
                <a:lnTo>
                  <a:pt x="0" y="64312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68518" y="3286505"/>
            <a:ext cx="856615" cy="715010"/>
          </a:xfrm>
          <a:custGeom>
            <a:avLst/>
            <a:gdLst/>
            <a:ahLst/>
            <a:cxnLst/>
            <a:rect l="l" t="t" r="r" b="b"/>
            <a:pathLst>
              <a:path w="856614" h="715010">
                <a:moveTo>
                  <a:pt x="428244" y="0"/>
                </a:moveTo>
                <a:lnTo>
                  <a:pt x="0" y="357378"/>
                </a:lnTo>
                <a:lnTo>
                  <a:pt x="428244" y="714756"/>
                </a:lnTo>
                <a:lnTo>
                  <a:pt x="856488" y="357378"/>
                </a:lnTo>
                <a:lnTo>
                  <a:pt x="42824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68518" y="3286505"/>
            <a:ext cx="856615" cy="715010"/>
          </a:xfrm>
          <a:custGeom>
            <a:avLst/>
            <a:gdLst/>
            <a:ahLst/>
            <a:cxnLst/>
            <a:rect l="l" t="t" r="r" b="b"/>
            <a:pathLst>
              <a:path w="856614" h="715010">
                <a:moveTo>
                  <a:pt x="0" y="357378"/>
                </a:moveTo>
                <a:lnTo>
                  <a:pt x="428244" y="0"/>
                </a:lnTo>
                <a:lnTo>
                  <a:pt x="856488" y="357378"/>
                </a:lnTo>
                <a:lnTo>
                  <a:pt x="428244" y="714756"/>
                </a:lnTo>
                <a:lnTo>
                  <a:pt x="0" y="35737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82517" y="3644646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2285619" y="0"/>
                </a:moveTo>
                <a:lnTo>
                  <a:pt x="0" y="0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82518" y="5144261"/>
            <a:ext cx="5428615" cy="0"/>
          </a:xfrm>
          <a:custGeom>
            <a:avLst/>
            <a:gdLst/>
            <a:ahLst/>
            <a:cxnLst/>
            <a:rect l="l" t="t" r="r" b="b"/>
            <a:pathLst>
              <a:path w="5428615">
                <a:moveTo>
                  <a:pt x="5428107" y="0"/>
                </a:moveTo>
                <a:lnTo>
                  <a:pt x="0" y="0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25005" y="3644646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2285619" y="0"/>
                </a:moveTo>
                <a:lnTo>
                  <a:pt x="0" y="0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11006" y="3644646"/>
            <a:ext cx="0" cy="500380"/>
          </a:xfrm>
          <a:custGeom>
            <a:avLst/>
            <a:gdLst/>
            <a:ahLst/>
            <a:cxnLst/>
            <a:rect l="l" t="t" r="r" b="b"/>
            <a:pathLst>
              <a:path h="500379">
                <a:moveTo>
                  <a:pt x="0" y="0"/>
                </a:moveTo>
                <a:lnTo>
                  <a:pt x="0" y="499871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11006" y="4787647"/>
            <a:ext cx="0" cy="356235"/>
          </a:xfrm>
          <a:custGeom>
            <a:avLst/>
            <a:gdLst/>
            <a:ahLst/>
            <a:cxnLst/>
            <a:rect l="l" t="t" r="r" b="b"/>
            <a:pathLst>
              <a:path h="356235">
                <a:moveTo>
                  <a:pt x="0" y="0"/>
                </a:moveTo>
                <a:lnTo>
                  <a:pt x="0" y="356234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82517" y="3644646"/>
            <a:ext cx="0" cy="500380"/>
          </a:xfrm>
          <a:custGeom>
            <a:avLst/>
            <a:gdLst/>
            <a:ahLst/>
            <a:cxnLst/>
            <a:rect l="l" t="t" r="r" b="b"/>
            <a:pathLst>
              <a:path h="500379">
                <a:moveTo>
                  <a:pt x="0" y="0"/>
                </a:moveTo>
                <a:lnTo>
                  <a:pt x="0" y="499871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82517" y="4787647"/>
            <a:ext cx="0" cy="356235"/>
          </a:xfrm>
          <a:custGeom>
            <a:avLst/>
            <a:gdLst/>
            <a:ahLst/>
            <a:cxnLst/>
            <a:rect l="l" t="t" r="r" b="b"/>
            <a:pathLst>
              <a:path h="356235">
                <a:moveTo>
                  <a:pt x="0" y="0"/>
                </a:moveTo>
                <a:lnTo>
                  <a:pt x="0" y="356234"/>
                </a:lnTo>
              </a:path>
            </a:pathLst>
          </a:custGeom>
          <a:ln w="444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11146" y="4144518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8"/>
                </a:moveTo>
                <a:lnTo>
                  <a:pt x="2142744" y="643128"/>
                </a:lnTo>
                <a:lnTo>
                  <a:pt x="2142744" y="0"/>
                </a:lnTo>
                <a:lnTo>
                  <a:pt x="0" y="0"/>
                </a:lnTo>
                <a:lnTo>
                  <a:pt x="0" y="64312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11146" y="4144518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8"/>
                </a:moveTo>
                <a:lnTo>
                  <a:pt x="2142744" y="643128"/>
                </a:lnTo>
                <a:lnTo>
                  <a:pt x="2142744" y="0"/>
                </a:lnTo>
                <a:lnTo>
                  <a:pt x="0" y="0"/>
                </a:lnTo>
                <a:lnTo>
                  <a:pt x="0" y="643128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470200" y="4353433"/>
            <a:ext cx="1822450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900" spc="3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9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Arial"/>
                <a:cs typeface="Arial"/>
              </a:rPr>
              <a:t>true</a:t>
            </a:r>
            <a:r>
              <a:rPr sz="19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5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9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900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-1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00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-95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1900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900" spc="1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10276" y="3143693"/>
            <a:ext cx="4191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i="1" dirty="0">
                <a:latin typeface="Arial"/>
                <a:cs typeface="Arial"/>
              </a:rPr>
              <a:t>if (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568440" y="3095245"/>
            <a:ext cx="571500" cy="4861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33539" y="4144518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8"/>
                </a:moveTo>
                <a:lnTo>
                  <a:pt x="2142743" y="643128"/>
                </a:lnTo>
                <a:lnTo>
                  <a:pt x="2142743" y="0"/>
                </a:lnTo>
                <a:lnTo>
                  <a:pt x="0" y="0"/>
                </a:lnTo>
                <a:lnTo>
                  <a:pt x="0" y="64312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33539" y="4144518"/>
            <a:ext cx="2143125" cy="643255"/>
          </a:xfrm>
          <a:custGeom>
            <a:avLst/>
            <a:gdLst/>
            <a:ahLst/>
            <a:cxnLst/>
            <a:rect l="l" t="t" r="r" b="b"/>
            <a:pathLst>
              <a:path w="2143125" h="643254">
                <a:moveTo>
                  <a:pt x="0" y="643128"/>
                </a:moveTo>
                <a:lnTo>
                  <a:pt x="2142743" y="643128"/>
                </a:lnTo>
                <a:lnTo>
                  <a:pt x="2142743" y="0"/>
                </a:lnTo>
                <a:lnTo>
                  <a:pt x="0" y="0"/>
                </a:lnTo>
                <a:lnTo>
                  <a:pt x="0" y="643128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872477" y="4353433"/>
            <a:ext cx="1864995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900" spc="3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9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1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900" spc="-114" dirty="0">
                <a:solidFill>
                  <a:srgbClr val="FFFFFF"/>
                </a:solidFill>
                <a:latin typeface="Arial"/>
                <a:cs typeface="Arial"/>
              </a:rPr>
              <a:t>alse</a:t>
            </a:r>
            <a:r>
              <a:rPr sz="19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5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9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900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-1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00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-95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1900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900" spc="1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06949" y="6134126"/>
            <a:ext cx="157797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b="1" spc="-220" dirty="0">
                <a:solidFill>
                  <a:srgbClr val="FFFFFF"/>
                </a:solidFill>
                <a:latin typeface="Arial"/>
                <a:cs typeface="Arial"/>
              </a:rPr>
              <a:t>End</a:t>
            </a: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b="1" spc="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298561" y="3304469"/>
            <a:ext cx="44386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i="1" dirty="0">
                <a:latin typeface="Arial"/>
                <a:cs typeface="Arial"/>
              </a:rPr>
              <a:t>e</a:t>
            </a:r>
            <a:r>
              <a:rPr i="1" spc="-10" dirty="0">
                <a:latin typeface="Arial"/>
                <a:cs typeface="Arial"/>
              </a:rPr>
              <a:t>l</a:t>
            </a:r>
            <a:r>
              <a:rPr i="1" dirty="0">
                <a:latin typeface="Arial"/>
                <a:cs typeface="Arial"/>
              </a:rPr>
              <a:t>se</a:t>
            </a:r>
            <a:endParaRPr dirty="0">
              <a:latin typeface="Arial"/>
              <a:cs typeface="Arial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CFA03D-275C-6845-9D78-F0E0872EF827}"/>
              </a:ext>
            </a:extLst>
          </p:cNvPr>
          <p:cNvGrpSpPr/>
          <p:nvPr/>
        </p:nvGrpSpPr>
        <p:grpSpPr>
          <a:xfrm>
            <a:off x="5025391" y="1989607"/>
            <a:ext cx="2143125" cy="643255"/>
            <a:chOff x="6876719" y="2125335"/>
            <a:chExt cx="2143125" cy="643255"/>
          </a:xfrm>
        </p:grpSpPr>
        <p:sp>
          <p:nvSpPr>
            <p:cNvPr id="30" name="object 8">
              <a:extLst>
                <a:ext uri="{FF2B5EF4-FFF2-40B4-BE49-F238E27FC236}">
                  <a16:creationId xmlns:a16="http://schemas.microsoft.com/office/drawing/2014/main" id="{ECED67D4-0AF6-E34C-8489-6B8EDCFBC3CB}"/>
                </a:ext>
              </a:extLst>
            </p:cNvPr>
            <p:cNvSpPr/>
            <p:nvPr/>
          </p:nvSpPr>
          <p:spPr>
            <a:xfrm>
              <a:off x="6876719" y="2125335"/>
              <a:ext cx="2143125" cy="643255"/>
            </a:xfrm>
            <a:custGeom>
              <a:avLst/>
              <a:gdLst/>
              <a:ahLst/>
              <a:cxnLst/>
              <a:rect l="l" t="t" r="r" b="b"/>
              <a:pathLst>
                <a:path w="2143125" h="643254">
                  <a:moveTo>
                    <a:pt x="0" y="643127"/>
                  </a:moveTo>
                  <a:lnTo>
                    <a:pt x="2142743" y="643127"/>
                  </a:lnTo>
                  <a:lnTo>
                    <a:pt x="2142743" y="0"/>
                  </a:lnTo>
                  <a:lnTo>
                    <a:pt x="0" y="0"/>
                  </a:lnTo>
                  <a:lnTo>
                    <a:pt x="0" y="643127"/>
                  </a:lnTo>
                  <a:close/>
                </a:path>
              </a:pathLst>
            </a:custGeom>
            <a:solidFill>
              <a:srgbClr val="4F81BC"/>
            </a:solidFill>
            <a:ln w="1905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1" name="object 5">
              <a:extLst>
                <a:ext uri="{FF2B5EF4-FFF2-40B4-BE49-F238E27FC236}">
                  <a16:creationId xmlns:a16="http://schemas.microsoft.com/office/drawing/2014/main" id="{C15C001D-FF07-5B4A-A5C8-533726EE572C}"/>
                </a:ext>
              </a:extLst>
            </p:cNvPr>
            <p:cNvSpPr txBox="1"/>
            <p:nvPr/>
          </p:nvSpPr>
          <p:spPr>
            <a:xfrm>
              <a:off x="6903595" y="2302922"/>
              <a:ext cx="1926081" cy="307777"/>
            </a:xfrm>
            <a:prstGeom prst="rect">
              <a:avLst/>
            </a:prstGeom>
            <a:solidFill>
              <a:srgbClr val="4F81BC"/>
            </a:solidFill>
            <a:ln w="25908">
              <a:noFill/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184785"/>
              <a:r>
                <a:rPr sz="2000" b="1" spc="-185" dirty="0">
                  <a:solidFill>
                    <a:srgbClr val="FFFFFF"/>
                  </a:solidFill>
                  <a:latin typeface="Arial"/>
                  <a:cs typeface="Arial"/>
                </a:rPr>
                <a:t>Begin</a:t>
              </a:r>
              <a:r>
                <a:rPr sz="2000" b="1" spc="-1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2000" b="1" spc="-240" dirty="0">
                  <a:solidFill>
                    <a:srgbClr val="FFFFFF"/>
                  </a:solidFill>
                  <a:latin typeface="Arial"/>
                  <a:cs typeface="Arial"/>
                </a:rPr>
                <a:t>S</a:t>
              </a:r>
              <a:r>
                <a:rPr sz="2000" b="1" spc="-150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r>
                <a:rPr sz="2000" b="1" spc="-155" dirty="0">
                  <a:solidFill>
                    <a:srgbClr val="FFFFFF"/>
                  </a:solidFill>
                  <a:latin typeface="Arial"/>
                  <a:cs typeface="Arial"/>
                </a:rPr>
                <a:t>a</a:t>
              </a:r>
              <a:r>
                <a:rPr sz="2000" b="1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r>
                <a:rPr sz="2000" b="1" spc="-135" dirty="0">
                  <a:solidFill>
                    <a:srgbClr val="FFFFFF"/>
                  </a:solidFill>
                  <a:latin typeface="Arial"/>
                  <a:cs typeface="Arial"/>
                </a:rPr>
                <a:t>eme</a:t>
              </a:r>
              <a:r>
                <a:rPr sz="2000" b="1" spc="-140" dirty="0">
                  <a:solidFill>
                    <a:srgbClr val="FFFFFF"/>
                  </a:solidFill>
                  <a:latin typeface="Arial"/>
                  <a:cs typeface="Arial"/>
                </a:rPr>
                <a:t>n</a:t>
              </a:r>
              <a:r>
                <a:rPr sz="2000" b="1" spc="25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endParaRPr sz="2000" dirty="0"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8844" y="441410"/>
            <a:ext cx="4785106" cy="55143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ts val="4285"/>
              </a:lnSpc>
              <a:tabLst>
                <a:tab pos="1688464" algn="l"/>
              </a:tabLst>
            </a:pPr>
            <a:r>
              <a:rPr sz="3600" dirty="0">
                <a:latin typeface="Arial"/>
                <a:cs typeface="Arial"/>
              </a:rPr>
              <a:t>if (…)</a:t>
            </a:r>
            <a:r>
              <a:rPr lang="en-US" sz="3600" dirty="0">
                <a:latin typeface="Arial"/>
                <a:cs typeface="Arial"/>
              </a:rPr>
              <a:t> {</a:t>
            </a:r>
            <a:r>
              <a:rPr sz="3600" dirty="0">
                <a:latin typeface="Arial"/>
                <a:cs typeface="Arial"/>
              </a:rPr>
              <a:t>… ;</a:t>
            </a:r>
            <a:r>
              <a:rPr lang="en-US" sz="3600" dirty="0">
                <a:latin typeface="Arial"/>
                <a:cs typeface="Arial"/>
              </a:rPr>
              <a:t>}</a:t>
            </a:r>
            <a:r>
              <a:rPr sz="3600" dirty="0">
                <a:latin typeface="Arial"/>
                <a:cs typeface="Arial"/>
              </a:rPr>
              <a:t> else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lang="en-US" sz="3600" spc="-20" dirty="0">
                <a:latin typeface="Arial"/>
                <a:cs typeface="Arial"/>
              </a:rPr>
              <a:t>{</a:t>
            </a:r>
            <a:r>
              <a:rPr sz="3600" dirty="0">
                <a:latin typeface="Arial"/>
                <a:cs typeface="Arial"/>
              </a:rPr>
              <a:t>…;</a:t>
            </a:r>
            <a:r>
              <a:rPr lang="en-US" sz="3600" dirty="0">
                <a:latin typeface="Arial"/>
                <a:cs typeface="Arial"/>
              </a:rPr>
              <a:t>}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7364" y="1437278"/>
            <a:ext cx="8390586" cy="49793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1439545" algn="l"/>
              </a:tabLst>
            </a:pP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if ( test</a:t>
            </a:r>
            <a:r>
              <a:rPr sz="2700" spc="-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)	</a:t>
            </a:r>
            <a:r>
              <a:rPr lang="en-US" sz="2700" dirty="0">
                <a:solidFill>
                  <a:srgbClr val="00AF50"/>
                </a:solidFill>
                <a:latin typeface="Arial"/>
                <a:cs typeface="Arial"/>
              </a:rPr>
              <a:t>{ 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do-thi</a:t>
            </a:r>
            <a:r>
              <a:rPr sz="2700" spc="10" dirty="0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-s</a:t>
            </a:r>
            <a:r>
              <a:rPr sz="2700" spc="5" dirty="0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atement;</a:t>
            </a:r>
            <a:r>
              <a:rPr lang="en-US" sz="2700" dirty="0">
                <a:solidFill>
                  <a:srgbClr val="00AF50"/>
                </a:solidFill>
                <a:latin typeface="Arial"/>
                <a:cs typeface="Arial"/>
              </a:rPr>
              <a:t> }</a:t>
            </a:r>
            <a:endParaRPr sz="2700" dirty="0">
              <a:latin typeface="Arial"/>
              <a:cs typeface="Arial"/>
            </a:endParaRPr>
          </a:p>
          <a:p>
            <a:pPr marL="12700" indent="914400">
              <a:spcBef>
                <a:spcPts val="325"/>
              </a:spcBef>
              <a:tabLst>
                <a:tab pos="2366010" algn="l"/>
              </a:tabLst>
            </a:pPr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if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(x</a:t>
            </a:r>
            <a:r>
              <a:rPr sz="27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&gt;0</a:t>
            </a:r>
            <a:r>
              <a:rPr sz="27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lang="en-US" sz="2700" dirty="0">
                <a:solidFill>
                  <a:srgbClr val="3333CC"/>
                </a:solidFill>
                <a:latin typeface="Arial"/>
                <a:cs typeface="Arial"/>
              </a:rPr>
              <a:t> {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alert(“a</a:t>
            </a:r>
            <a:r>
              <a:rPr sz="27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positi</a:t>
            </a:r>
            <a:r>
              <a:rPr sz="2700" spc="5" dirty="0">
                <a:solidFill>
                  <a:srgbClr val="3333CC"/>
                </a:solidFill>
                <a:latin typeface="Arial"/>
                <a:cs typeface="Arial"/>
              </a:rPr>
              <a:t>v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2700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nu</a:t>
            </a:r>
            <a:r>
              <a:rPr sz="2700" spc="-15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ber.”);</a:t>
            </a:r>
            <a:r>
              <a:rPr lang="en-US" sz="2700" dirty="0">
                <a:solidFill>
                  <a:srgbClr val="3333CC"/>
                </a:solidFill>
                <a:latin typeface="Arial"/>
                <a:cs typeface="Arial"/>
              </a:rPr>
              <a:t>}</a:t>
            </a:r>
            <a:endParaRPr sz="2700" dirty="0">
              <a:latin typeface="Arial"/>
              <a:cs typeface="Arial"/>
            </a:endParaRPr>
          </a:p>
          <a:p>
            <a:pPr>
              <a:spcBef>
                <a:spcPts val="37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12700"/>
            <a:r>
              <a:rPr sz="2700" dirty="0">
                <a:latin typeface="Arial"/>
                <a:cs typeface="Arial"/>
              </a:rPr>
              <a:t>Alternat</a:t>
            </a:r>
            <a:r>
              <a:rPr sz="2700" spc="5" dirty="0">
                <a:latin typeface="Arial"/>
                <a:cs typeface="Arial"/>
              </a:rPr>
              <a:t>i</a:t>
            </a:r>
            <a:r>
              <a:rPr sz="2700" dirty="0">
                <a:latin typeface="Arial"/>
                <a:cs typeface="Arial"/>
              </a:rPr>
              <a:t>ve</a:t>
            </a:r>
            <a:r>
              <a:rPr sz="2700" spc="5" dirty="0">
                <a:latin typeface="Arial"/>
                <a:cs typeface="Arial"/>
              </a:rPr>
              <a:t>s</a:t>
            </a:r>
            <a:r>
              <a:rPr sz="2700" dirty="0">
                <a:latin typeface="Arial"/>
                <a:cs typeface="Arial"/>
              </a:rPr>
              <a:t>:</a:t>
            </a:r>
          </a:p>
          <a:p>
            <a:pPr marL="12700">
              <a:spcBef>
                <a:spcPts val="325"/>
              </a:spcBef>
              <a:tabLst>
                <a:tab pos="1345565" algn="l"/>
              </a:tabLst>
            </a:pPr>
            <a:r>
              <a:rPr lang="en-US" sz="2700" dirty="0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f</a:t>
            </a:r>
            <a:r>
              <a:rPr lang="en-US" sz="270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( test</a:t>
            </a:r>
            <a:r>
              <a:rPr sz="2700" spc="-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)	</a:t>
            </a:r>
            <a:r>
              <a:rPr lang="en-US" sz="2700" dirty="0">
                <a:solidFill>
                  <a:srgbClr val="00AF50"/>
                </a:solidFill>
                <a:latin typeface="Arial"/>
                <a:cs typeface="Arial"/>
              </a:rPr>
              <a:t>{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d</a:t>
            </a:r>
            <a:r>
              <a:rPr sz="2700" spc="-5" dirty="0">
                <a:solidFill>
                  <a:srgbClr val="00AF50"/>
                </a:solidFill>
                <a:latin typeface="Arial"/>
                <a:cs typeface="Arial"/>
              </a:rPr>
              <a:t>o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-thi</a:t>
            </a:r>
            <a:r>
              <a:rPr sz="2700" spc="5" dirty="0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-s</a:t>
            </a:r>
            <a:r>
              <a:rPr sz="2700" spc="5" dirty="0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atem</a:t>
            </a:r>
            <a:r>
              <a:rPr sz="2700" spc="-15" dirty="0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nt;</a:t>
            </a:r>
            <a:r>
              <a:rPr lang="en-US" sz="2700" dirty="0">
                <a:solidFill>
                  <a:srgbClr val="00AF50"/>
                </a:solidFill>
                <a:latin typeface="Arial"/>
                <a:cs typeface="Arial"/>
              </a:rPr>
              <a:t>}</a:t>
            </a:r>
            <a:endParaRPr sz="2700" dirty="0">
              <a:latin typeface="Arial"/>
              <a:cs typeface="Arial"/>
            </a:endParaRPr>
          </a:p>
          <a:p>
            <a:pPr marL="927100" marR="2067560" indent="-915035">
              <a:lnSpc>
                <a:spcPct val="110000"/>
              </a:lnSpc>
            </a:pP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else </a:t>
            </a:r>
            <a:r>
              <a:rPr lang="en-US" sz="2700" dirty="0">
                <a:solidFill>
                  <a:srgbClr val="00AF50"/>
                </a:solidFill>
                <a:latin typeface="Arial"/>
                <a:cs typeface="Arial"/>
              </a:rPr>
              <a:t>{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d</a:t>
            </a:r>
            <a:r>
              <a:rPr sz="2700" spc="-5" dirty="0">
                <a:solidFill>
                  <a:srgbClr val="00AF50"/>
                </a:solidFill>
                <a:latin typeface="Arial"/>
                <a:cs typeface="Arial"/>
              </a:rPr>
              <a:t>o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-the-other-s</a:t>
            </a:r>
            <a:r>
              <a:rPr sz="2700" spc="5" dirty="0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sz="2700" dirty="0">
                <a:solidFill>
                  <a:srgbClr val="00AF50"/>
                </a:solidFill>
                <a:latin typeface="Arial"/>
                <a:cs typeface="Arial"/>
              </a:rPr>
              <a:t>atement; </a:t>
            </a:r>
            <a:r>
              <a:rPr lang="en-US" sz="2700" dirty="0">
                <a:solidFill>
                  <a:srgbClr val="00AF50"/>
                </a:solidFill>
                <a:latin typeface="Arial"/>
                <a:cs typeface="Arial"/>
              </a:rPr>
              <a:t>}</a:t>
            </a:r>
          </a:p>
          <a:p>
            <a:pPr marL="927100" marR="2067560" indent="-915035">
              <a:lnSpc>
                <a:spcPct val="110000"/>
              </a:lnSpc>
            </a:pPr>
            <a:r>
              <a:rPr lang="en-US" sz="2700" dirty="0">
                <a:solidFill>
                  <a:srgbClr val="3333CC"/>
                </a:solidFill>
                <a:latin typeface="Arial"/>
                <a:cs typeface="Arial"/>
              </a:rPr>
              <a:t>          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var x=15;</a:t>
            </a:r>
            <a:endParaRPr sz="2700" dirty="0">
              <a:latin typeface="Arial"/>
              <a:cs typeface="Arial"/>
            </a:endParaRPr>
          </a:p>
          <a:p>
            <a:pPr marL="927100">
              <a:spcBef>
                <a:spcPts val="325"/>
              </a:spcBef>
            </a:pPr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if</a:t>
            </a:r>
            <a:r>
              <a:rPr sz="27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(x&gt;0)</a:t>
            </a:r>
            <a:r>
              <a:rPr lang="en-US" sz="2700" dirty="0">
                <a:solidFill>
                  <a:srgbClr val="3333CC"/>
                </a:solidFill>
                <a:latin typeface="Arial"/>
                <a:cs typeface="Arial"/>
              </a:rPr>
              <a:t> {</a:t>
            </a:r>
            <a:endParaRPr sz="2700" dirty="0">
              <a:latin typeface="Arial"/>
              <a:cs typeface="Arial"/>
            </a:endParaRPr>
          </a:p>
          <a:p>
            <a:pPr marL="1841500">
              <a:spcBef>
                <a:spcPts val="320"/>
              </a:spcBef>
            </a:pP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alert(“a posit</a:t>
            </a:r>
            <a:r>
              <a:rPr sz="2700" spc="5" dirty="0">
                <a:solidFill>
                  <a:srgbClr val="3333CC"/>
                </a:solidFill>
                <a:latin typeface="Arial"/>
                <a:cs typeface="Arial"/>
              </a:rPr>
              <a:t>i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ve</a:t>
            </a:r>
            <a:r>
              <a:rPr sz="27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num</a:t>
            </a:r>
            <a:r>
              <a:rPr sz="2700" spc="-10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er.”);</a:t>
            </a:r>
            <a:r>
              <a:rPr lang="en-US" sz="2700" dirty="0">
                <a:solidFill>
                  <a:srgbClr val="3333CC"/>
                </a:solidFill>
                <a:latin typeface="Arial"/>
                <a:cs typeface="Arial"/>
              </a:rPr>
              <a:t>}</a:t>
            </a:r>
            <a:endParaRPr sz="2700" dirty="0">
              <a:latin typeface="Arial"/>
              <a:cs typeface="Arial"/>
            </a:endParaRPr>
          </a:p>
          <a:p>
            <a:pPr marL="927100">
              <a:spcBef>
                <a:spcPts val="320"/>
              </a:spcBef>
            </a:pPr>
            <a:r>
              <a:rPr lang="en-US" sz="27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700" dirty="0">
                <a:solidFill>
                  <a:srgbClr val="FF0000"/>
                </a:solidFill>
                <a:latin typeface="Arial"/>
                <a:cs typeface="Arial"/>
              </a:rPr>
              <a:t>lse</a:t>
            </a:r>
            <a:r>
              <a:rPr lang="en-US" sz="27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700" dirty="0">
                <a:solidFill>
                  <a:srgbClr val="3333CC"/>
                </a:solidFill>
                <a:latin typeface="Arial"/>
                <a:cs typeface="Arial"/>
              </a:rPr>
              <a:t>{</a:t>
            </a:r>
            <a:endParaRPr sz="2700" dirty="0">
              <a:latin typeface="Arial"/>
              <a:cs typeface="Arial"/>
            </a:endParaRPr>
          </a:p>
          <a:p>
            <a:pPr marL="1841500">
              <a:lnSpc>
                <a:spcPts val="3210"/>
              </a:lnSpc>
              <a:spcBef>
                <a:spcPts val="325"/>
              </a:spcBef>
            </a:pP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alert(“it</a:t>
            </a:r>
            <a:r>
              <a:rPr sz="27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is &lt;</a:t>
            </a:r>
            <a:r>
              <a:rPr sz="2700" spc="-15" dirty="0">
                <a:solidFill>
                  <a:srgbClr val="3333CC"/>
                </a:solidFill>
                <a:latin typeface="Arial"/>
                <a:cs typeface="Arial"/>
              </a:rPr>
              <a:t>=</a:t>
            </a:r>
            <a:r>
              <a:rPr sz="2700" dirty="0">
                <a:solidFill>
                  <a:srgbClr val="3333CC"/>
                </a:solidFill>
                <a:latin typeface="Arial"/>
                <a:cs typeface="Arial"/>
              </a:rPr>
              <a:t>0”);</a:t>
            </a:r>
            <a:r>
              <a:rPr lang="en-US" sz="2700" dirty="0">
                <a:solidFill>
                  <a:srgbClr val="3333CC"/>
                </a:solidFill>
                <a:latin typeface="Arial"/>
                <a:cs typeface="Arial"/>
              </a:rPr>
              <a:t>}</a:t>
            </a:r>
            <a:endParaRPr sz="2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491112"/>
            <a:ext cx="998425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Relatio</a:t>
            </a:r>
            <a:r>
              <a:rPr sz="3600" spc="-15" dirty="0">
                <a:latin typeface="Arial"/>
                <a:cs typeface="Arial"/>
              </a:rPr>
              <a:t>n</a:t>
            </a:r>
            <a:r>
              <a:rPr sz="3600" dirty="0">
                <a:latin typeface="Arial"/>
                <a:cs typeface="Arial"/>
              </a:rPr>
              <a:t>al operators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47164" y="1463916"/>
            <a:ext cx="6511925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buFont typeface="Arial"/>
              <a:buChar char="•"/>
              <a:tabLst>
                <a:tab pos="354965" algn="l"/>
              </a:tabLst>
            </a:pPr>
            <a:r>
              <a:rPr sz="2900" dirty="0">
                <a:latin typeface="Arial"/>
                <a:cs typeface="Arial"/>
              </a:rPr>
              <a:t>Fin</a:t>
            </a:r>
            <a:r>
              <a:rPr sz="2900" spc="5" dirty="0">
                <a:latin typeface="Arial"/>
                <a:cs typeface="Arial"/>
              </a:rPr>
              <a:t>d</a:t>
            </a:r>
            <a:r>
              <a:rPr sz="2900" dirty="0">
                <a:latin typeface="Arial"/>
                <a:cs typeface="Arial"/>
              </a:rPr>
              <a:t>ing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re</a:t>
            </a:r>
            <a:r>
              <a:rPr sz="2900" spc="5" dirty="0">
                <a:latin typeface="Arial"/>
                <a:cs typeface="Arial"/>
              </a:rPr>
              <a:t>l</a:t>
            </a:r>
            <a:r>
              <a:rPr sz="2900" dirty="0">
                <a:latin typeface="Arial"/>
                <a:cs typeface="Arial"/>
              </a:rPr>
              <a:t>atio</a:t>
            </a:r>
            <a:r>
              <a:rPr sz="2900" spc="5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s</a:t>
            </a:r>
            <a:r>
              <a:rPr sz="2900" spc="-10" dirty="0">
                <a:latin typeface="Arial"/>
                <a:cs typeface="Arial"/>
              </a:rPr>
              <a:t>h</a:t>
            </a:r>
            <a:r>
              <a:rPr sz="2900" dirty="0">
                <a:latin typeface="Arial"/>
                <a:cs typeface="Arial"/>
              </a:rPr>
              <a:t>ips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betw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en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val</a:t>
            </a:r>
            <a:r>
              <a:rPr sz="2900" spc="5" dirty="0">
                <a:latin typeface="Arial"/>
                <a:cs typeface="Arial"/>
              </a:rPr>
              <a:t>u</a:t>
            </a:r>
            <a:r>
              <a:rPr sz="2900" dirty="0">
                <a:latin typeface="Arial"/>
                <a:cs typeface="Arial"/>
              </a:rPr>
              <a:t>es: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7163" y="2525002"/>
            <a:ext cx="4277360" cy="3126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>
              <a:tabLst>
                <a:tab pos="847725" algn="l"/>
              </a:tabLst>
            </a:pP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==	</a:t>
            </a:r>
            <a:r>
              <a:rPr sz="2900" dirty="0">
                <a:latin typeface="Arial"/>
                <a:cs typeface="Arial"/>
              </a:rPr>
              <a:t>equal</a:t>
            </a:r>
            <a:endParaRPr sz="2900">
              <a:latin typeface="Arial"/>
              <a:cs typeface="Arial"/>
            </a:endParaRPr>
          </a:p>
          <a:p>
            <a:pPr marL="12700">
              <a:spcBef>
                <a:spcPts val="695"/>
              </a:spcBef>
              <a:tabLst>
                <a:tab pos="735330" algn="l"/>
              </a:tabLst>
            </a:pP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!=	</a:t>
            </a:r>
            <a:r>
              <a:rPr sz="2900" dirty="0">
                <a:latin typeface="Arial"/>
                <a:cs typeface="Arial"/>
              </a:rPr>
              <a:t>u</a:t>
            </a:r>
            <a:r>
              <a:rPr sz="2900" spc="5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e</a:t>
            </a:r>
            <a:r>
              <a:rPr sz="2900" spc="5" dirty="0">
                <a:latin typeface="Arial"/>
                <a:cs typeface="Arial"/>
              </a:rPr>
              <a:t>q</a:t>
            </a:r>
            <a:r>
              <a:rPr sz="2900" dirty="0">
                <a:latin typeface="Arial"/>
                <a:cs typeface="Arial"/>
              </a:rPr>
              <a:t>ual</a:t>
            </a:r>
            <a:endParaRPr sz="2900">
              <a:latin typeface="Arial"/>
              <a:cs typeface="Arial"/>
            </a:endParaRPr>
          </a:p>
          <a:p>
            <a:pPr marL="12700">
              <a:spcBef>
                <a:spcPts val="695"/>
              </a:spcBef>
              <a:tabLst>
                <a:tab pos="735330" algn="l"/>
              </a:tabLst>
            </a:pP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&lt;	</a:t>
            </a:r>
            <a:r>
              <a:rPr sz="2900" dirty="0">
                <a:latin typeface="Arial"/>
                <a:cs typeface="Arial"/>
              </a:rPr>
              <a:t>less </a:t>
            </a:r>
            <a:r>
              <a:rPr sz="2900" spc="-10" dirty="0">
                <a:latin typeface="Arial"/>
                <a:cs typeface="Arial"/>
              </a:rPr>
              <a:t>t</a:t>
            </a:r>
            <a:r>
              <a:rPr sz="2900" dirty="0">
                <a:latin typeface="Arial"/>
                <a:cs typeface="Arial"/>
              </a:rPr>
              <a:t>h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n</a:t>
            </a:r>
            <a:endParaRPr sz="2900">
              <a:latin typeface="Arial"/>
              <a:cs typeface="Arial"/>
            </a:endParaRPr>
          </a:p>
          <a:p>
            <a:pPr marL="114935">
              <a:spcBef>
                <a:spcPts val="695"/>
              </a:spcBef>
              <a:tabLst>
                <a:tab pos="847725" algn="l"/>
              </a:tabLst>
            </a:pP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&lt;=	</a:t>
            </a:r>
            <a:r>
              <a:rPr sz="2900" dirty="0">
                <a:latin typeface="Arial"/>
                <a:cs typeface="Arial"/>
              </a:rPr>
              <a:t>less </a:t>
            </a:r>
            <a:r>
              <a:rPr sz="2900" spc="-10" dirty="0">
                <a:latin typeface="Arial"/>
                <a:cs typeface="Arial"/>
              </a:rPr>
              <a:t>t</a:t>
            </a:r>
            <a:r>
              <a:rPr sz="2900" dirty="0">
                <a:latin typeface="Arial"/>
                <a:cs typeface="Arial"/>
              </a:rPr>
              <a:t>h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or</a:t>
            </a:r>
            <a:r>
              <a:rPr sz="2900" spc="-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e</a:t>
            </a:r>
            <a:r>
              <a:rPr sz="2900" spc="5" dirty="0">
                <a:latin typeface="Arial"/>
                <a:cs typeface="Arial"/>
              </a:rPr>
              <a:t>q</a:t>
            </a:r>
            <a:r>
              <a:rPr sz="2900" dirty="0">
                <a:latin typeface="Arial"/>
                <a:cs typeface="Arial"/>
              </a:rPr>
              <a:t>u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l</a:t>
            </a:r>
            <a:endParaRPr sz="2900">
              <a:latin typeface="Arial"/>
              <a:cs typeface="Arial"/>
            </a:endParaRPr>
          </a:p>
          <a:p>
            <a:pPr marL="114935">
              <a:spcBef>
                <a:spcPts val="695"/>
              </a:spcBef>
              <a:tabLst>
                <a:tab pos="836930" algn="l"/>
              </a:tabLst>
            </a:pP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&gt;	</a:t>
            </a:r>
            <a:r>
              <a:rPr sz="2900" dirty="0">
                <a:latin typeface="Arial"/>
                <a:cs typeface="Arial"/>
              </a:rPr>
              <a:t>g</a:t>
            </a:r>
            <a:r>
              <a:rPr sz="2900" spc="5" dirty="0">
                <a:latin typeface="Arial"/>
                <a:cs typeface="Arial"/>
              </a:rPr>
              <a:t>r</a:t>
            </a:r>
            <a:r>
              <a:rPr sz="2900" dirty="0">
                <a:latin typeface="Arial"/>
                <a:cs typeface="Arial"/>
              </a:rPr>
              <a:t>e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t</a:t>
            </a:r>
            <a:r>
              <a:rPr sz="2900" spc="-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r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than</a:t>
            </a:r>
            <a:endParaRPr sz="2900">
              <a:latin typeface="Arial"/>
              <a:cs typeface="Arial"/>
            </a:endParaRPr>
          </a:p>
          <a:p>
            <a:pPr marL="114935">
              <a:spcBef>
                <a:spcPts val="695"/>
              </a:spcBef>
              <a:tabLst>
                <a:tab pos="847725" algn="l"/>
              </a:tabLst>
            </a:pPr>
            <a:r>
              <a:rPr sz="2900" dirty="0">
                <a:solidFill>
                  <a:srgbClr val="C00000"/>
                </a:solidFill>
                <a:latin typeface="Arial"/>
                <a:cs typeface="Arial"/>
              </a:rPr>
              <a:t>&gt;=	</a:t>
            </a:r>
            <a:r>
              <a:rPr sz="2900" dirty="0">
                <a:latin typeface="Arial"/>
                <a:cs typeface="Arial"/>
              </a:rPr>
              <a:t>gr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ater</a:t>
            </a:r>
            <a:r>
              <a:rPr sz="2900" spc="-5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than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or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eq</a:t>
            </a:r>
            <a:r>
              <a:rPr sz="2900" spc="5" dirty="0">
                <a:latin typeface="Arial"/>
                <a:cs typeface="Arial"/>
              </a:rPr>
              <a:t>u</a:t>
            </a:r>
            <a:r>
              <a:rPr sz="2900" dirty="0">
                <a:latin typeface="Arial"/>
                <a:cs typeface="Arial"/>
              </a:rPr>
              <a:t>al</a:t>
            </a:r>
            <a:endParaRPr sz="2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53378" y="2362961"/>
            <a:ext cx="4215130" cy="1430020"/>
          </a:xfrm>
          <a:custGeom>
            <a:avLst/>
            <a:gdLst/>
            <a:ahLst/>
            <a:cxnLst/>
            <a:rect l="l" t="t" r="r" b="b"/>
            <a:pathLst>
              <a:path w="4215130" h="1430020">
                <a:moveTo>
                  <a:pt x="0" y="1429512"/>
                </a:moveTo>
                <a:lnTo>
                  <a:pt x="4214621" y="1429512"/>
                </a:lnTo>
                <a:lnTo>
                  <a:pt x="4214622" y="0"/>
                </a:lnTo>
                <a:lnTo>
                  <a:pt x="0" y="0"/>
                </a:lnTo>
                <a:lnTo>
                  <a:pt x="0" y="1429512"/>
                </a:lnTo>
              </a:path>
            </a:pathLst>
          </a:custGeom>
          <a:solidFill>
            <a:srgbClr val="B8CD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6453378" y="2362961"/>
            <a:ext cx="4215130" cy="1430020"/>
          </a:xfrm>
          <a:custGeom>
            <a:avLst/>
            <a:gdLst/>
            <a:ahLst/>
            <a:cxnLst/>
            <a:rect l="l" t="t" r="r" b="b"/>
            <a:pathLst>
              <a:path w="4215130" h="1430020">
                <a:moveTo>
                  <a:pt x="0" y="1429512"/>
                </a:moveTo>
                <a:lnTo>
                  <a:pt x="4214622" y="1429512"/>
                </a:lnTo>
              </a:path>
              <a:path w="4215130" h="1430020">
                <a:moveTo>
                  <a:pt x="4214622" y="0"/>
                </a:moveTo>
                <a:lnTo>
                  <a:pt x="0" y="0"/>
                </a:lnTo>
                <a:lnTo>
                  <a:pt x="0" y="1429512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53379" y="2362961"/>
            <a:ext cx="4215765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70" marR="988060">
              <a:buSzPct val="85714"/>
              <a:buFont typeface="Arial"/>
              <a:buChar char="•"/>
              <a:tabLst>
                <a:tab pos="311785" algn="l"/>
              </a:tabLst>
            </a:pPr>
            <a:r>
              <a:rPr sz="2800" i="1" spc="-95" dirty="0">
                <a:solidFill>
                  <a:srgbClr val="FFFFFF"/>
                </a:solidFill>
                <a:latin typeface="Arial"/>
                <a:cs typeface="Arial"/>
              </a:rPr>
              <a:t>wh</a:t>
            </a:r>
            <a:r>
              <a:rPr sz="2800" i="1" spc="-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i="1" spc="1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i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spc="-15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800" i="1" spc="-6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8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u="heavy" spc="-1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i="1" u="heavy" spc="-1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800" i="1" u="heavy" spc="-13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800" i="1" u="heavy" spc="-1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i="1" u="heavy" spc="-55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2800" i="1" u="heavy" spc="-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i="1" u="heavy" spc="-2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i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u="heavy" spc="-1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i="1" u="heavy" spc="-1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800" i="1" u="heavy" spc="-45" dirty="0">
                <a:solidFill>
                  <a:srgbClr val="FFFFFF"/>
                </a:solidFill>
                <a:latin typeface="Arial"/>
                <a:cs typeface="Arial"/>
              </a:rPr>
              <a:t>era</a:t>
            </a:r>
            <a:r>
              <a:rPr sz="2800" i="1" u="heavy" spc="-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i="1" u="heavy" spc="-6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i="1" u="heavy" spc="-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8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spc="11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i="1" spc="-1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spc="1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3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800" i="1" spc="-250" dirty="0">
                <a:solidFill>
                  <a:srgbClr val="C00000"/>
                </a:solidFill>
                <a:latin typeface="Arial"/>
                <a:cs typeface="Arial"/>
              </a:rPr>
              <a:t>&lt;</a:t>
            </a:r>
            <a:r>
              <a:rPr sz="2800" i="1" spc="45" dirty="0">
                <a:solidFill>
                  <a:srgbClr val="FFFFFF"/>
                </a:solidFill>
                <a:latin typeface="Arial"/>
                <a:cs typeface="Arial"/>
              </a:rPr>
              <a:t>0”</a:t>
            </a:r>
            <a:r>
              <a:rPr sz="28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spc="-265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54555" y="1601865"/>
            <a:ext cx="6231255" cy="2277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3200" dirty="0">
                <a:latin typeface="Arial"/>
                <a:cs typeface="Arial"/>
              </a:rPr>
              <a:t>Obje</a:t>
            </a:r>
            <a:r>
              <a:rPr sz="3200" spc="-15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t,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Fun</a:t>
            </a:r>
            <a:r>
              <a:rPr sz="3200" spc="-10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tion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&amp;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lang="en-US" sz="3200" spc="5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x</a:t>
            </a:r>
            <a:r>
              <a:rPr sz="3200" dirty="0">
                <a:latin typeface="Arial"/>
                <a:cs typeface="Arial"/>
              </a:rPr>
              <a:t>pre</a:t>
            </a:r>
            <a:r>
              <a:rPr sz="3200" spc="-10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si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</a:t>
            </a:r>
          </a:p>
          <a:p>
            <a:pPr marL="353695" indent="-340995">
              <a:spcBef>
                <a:spcPts val="765"/>
              </a:spcBef>
              <a:buFont typeface="Arial"/>
              <a:buChar char="•"/>
              <a:tabLst>
                <a:tab pos="354330" algn="l"/>
              </a:tabLst>
            </a:pPr>
            <a:r>
              <a:rPr sz="3200" dirty="0">
                <a:latin typeface="Arial"/>
                <a:cs typeface="Arial"/>
              </a:rPr>
              <a:t>Conditio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als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&amp; Rel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tion</a:t>
            </a:r>
          </a:p>
          <a:p>
            <a:pPr marL="353695" indent="-340995">
              <a:spcBef>
                <a:spcPts val="770"/>
              </a:spcBef>
              <a:buFont typeface="Arial"/>
              <a:buChar char="•"/>
              <a:tabLst>
                <a:tab pos="354330" algn="l"/>
                <a:tab pos="3852545" algn="l"/>
              </a:tabLst>
            </a:pPr>
            <a:r>
              <a:rPr sz="3200" dirty="0">
                <a:latin typeface="Arial"/>
                <a:cs typeface="Arial"/>
              </a:rPr>
              <a:t>Numb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lang="en-US" sz="3200" spc="-15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y</a:t>
            </a:r>
            <a:r>
              <a:rPr sz="3200" dirty="0">
                <a:latin typeface="Arial"/>
                <a:cs typeface="Arial"/>
              </a:rPr>
              <a:t>st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ms</a:t>
            </a:r>
            <a:endParaRPr lang="en-US" sz="3200" dirty="0">
              <a:latin typeface="Arial"/>
              <a:cs typeface="Arial"/>
            </a:endParaRPr>
          </a:p>
          <a:p>
            <a:pPr marL="353695" indent="-340995">
              <a:spcBef>
                <a:spcPts val="770"/>
              </a:spcBef>
              <a:buFont typeface="Arial"/>
              <a:buChar char="•"/>
              <a:tabLst>
                <a:tab pos="354330" algn="l"/>
                <a:tab pos="3852545" algn="l"/>
              </a:tabLst>
            </a:pPr>
            <a:r>
              <a:rPr lang="en-US" sz="3200" dirty="0">
                <a:latin typeface="Arial"/>
                <a:cs typeface="Arial"/>
              </a:rPr>
              <a:t>Loops (for &amp; while)</a:t>
            </a:r>
            <a:r>
              <a:rPr sz="3200" dirty="0">
                <a:latin typeface="Arial"/>
                <a:cs typeface="Arial"/>
              </a:rPr>
              <a:t>	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E91768-D05F-874D-8283-637BEB27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367994"/>
            <a:ext cx="96012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b="1" dirty="0">
                <a:solidFill>
                  <a:srgbClr val="C00000"/>
                </a:solidFill>
              </a:rPr>
              <a:t>Try </a:t>
            </a:r>
            <a:r>
              <a:rPr sz="3600" b="1" spc="-15" dirty="0">
                <a:solidFill>
                  <a:srgbClr val="C00000"/>
                </a:solidFill>
              </a:rPr>
              <a:t>o</a:t>
            </a:r>
            <a:r>
              <a:rPr sz="3600" b="1" dirty="0">
                <a:solidFill>
                  <a:srgbClr val="C00000"/>
                </a:solidFill>
              </a:rPr>
              <a:t>ut: </a:t>
            </a:r>
            <a:r>
              <a:rPr sz="3600" b="1" dirty="0"/>
              <a:t>Relatio</a:t>
            </a:r>
            <a:r>
              <a:rPr sz="3600" b="1" spc="-15" dirty="0"/>
              <a:t>n</a:t>
            </a:r>
            <a:r>
              <a:rPr sz="3600" b="1" dirty="0"/>
              <a:t>al operators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614017" y="1378623"/>
            <a:ext cx="4926330" cy="1554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mpare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mbers, characters, 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</a:t>
            </a:r>
          </a:p>
          <a:p>
            <a:pPr marL="353695"/>
            <a:r>
              <a:rPr sz="2400" dirty="0">
                <a:latin typeface="Arial"/>
                <a:cs typeface="Arial"/>
              </a:rPr>
              <a:t>st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gs</a:t>
            </a:r>
          </a:p>
          <a:p>
            <a:pPr marL="353695" marR="106680" indent="-340995">
              <a:spcBef>
                <a:spcPts val="575"/>
              </a:spcBef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CII (American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Stand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de for Information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Interchang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)</a:t>
            </a:r>
            <a:r>
              <a:rPr sz="2400" u="heavy" spc="10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 </a:t>
            </a:r>
            <a:r>
              <a:rPr sz="2400" u="heavy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here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4017" y="4181093"/>
            <a:ext cx="2133600" cy="1723549"/>
          </a:xfrm>
          <a:prstGeom prst="rect">
            <a:avLst/>
          </a:prstGeom>
          <a:ln w="9144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 marR="209550"/>
            <a:r>
              <a:rPr sz="2800" spc="-5" dirty="0">
                <a:latin typeface="Arial"/>
                <a:cs typeface="Arial"/>
              </a:rPr>
              <a:t>v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r x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= 2; 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==2</a:t>
            </a:r>
            <a:r>
              <a:rPr sz="2800" dirty="0">
                <a:latin typeface="Arial"/>
                <a:cs typeface="Arial"/>
              </a:rPr>
              <a:t>)</a:t>
            </a:r>
            <a:r>
              <a:rPr sz="2800" spc="-5" dirty="0">
                <a:latin typeface="Arial"/>
                <a:cs typeface="Arial"/>
              </a:rPr>
              <a:t>; 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&gt;=0</a:t>
            </a:r>
            <a:r>
              <a:rPr sz="2800" dirty="0">
                <a:latin typeface="Arial"/>
                <a:cs typeface="Arial"/>
              </a:rPr>
              <a:t>)</a:t>
            </a:r>
            <a:r>
              <a:rPr sz="2800" spc="-5" dirty="0">
                <a:latin typeface="Arial"/>
                <a:cs typeface="Arial"/>
              </a:rPr>
              <a:t>; 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!=2</a:t>
            </a:r>
            <a:r>
              <a:rPr sz="2800" dirty="0">
                <a:latin typeface="Arial"/>
                <a:cs typeface="Arial"/>
              </a:rPr>
              <a:t>)</a:t>
            </a:r>
            <a:r>
              <a:rPr sz="2800" spc="-5" dirty="0">
                <a:latin typeface="Arial"/>
                <a:cs typeface="Arial"/>
              </a:rPr>
              <a:t>;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4300" y="4181093"/>
            <a:ext cx="2743200" cy="1723549"/>
          </a:xfrm>
          <a:prstGeom prst="rect">
            <a:avLst/>
          </a:prstGeom>
          <a:ln w="9144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/>
            <a:r>
              <a:rPr sz="2800" spc="-5" dirty="0">
                <a:latin typeface="Arial"/>
                <a:cs typeface="Arial"/>
              </a:rPr>
              <a:t>v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r x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= 'a';</a:t>
            </a:r>
            <a:endParaRPr sz="2800" dirty="0">
              <a:latin typeface="Arial"/>
              <a:cs typeface="Arial"/>
            </a:endParaRPr>
          </a:p>
          <a:p>
            <a:pPr marL="86995"/>
            <a:r>
              <a:rPr sz="2800" spc="-5" dirty="0">
                <a:latin typeface="Arial"/>
                <a:cs typeface="Arial"/>
              </a:rPr>
              <a:t>al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rt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spc="-5" dirty="0">
                <a:latin typeface="Arial"/>
                <a:cs typeface="Arial"/>
              </a:rPr>
              <a:t>x=='a</a:t>
            </a:r>
            <a:r>
              <a:rPr sz="2800" spc="-15" dirty="0">
                <a:latin typeface="Arial"/>
                <a:cs typeface="Arial"/>
              </a:rPr>
              <a:t>'</a:t>
            </a:r>
            <a:r>
              <a:rPr sz="2800" spc="-5" dirty="0">
                <a:latin typeface="Arial"/>
                <a:cs typeface="Arial"/>
              </a:rPr>
              <a:t>);</a:t>
            </a:r>
            <a:endParaRPr sz="2800" dirty="0">
              <a:latin typeface="Arial"/>
              <a:cs typeface="Arial"/>
            </a:endParaRPr>
          </a:p>
          <a:p>
            <a:pPr marL="86995"/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&gt;='b');</a:t>
            </a:r>
            <a:endParaRPr sz="2800" dirty="0">
              <a:latin typeface="Arial"/>
              <a:cs typeface="Arial"/>
            </a:endParaRPr>
          </a:p>
          <a:p>
            <a:pPr marL="86995"/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!='p');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58761" y="4166615"/>
            <a:ext cx="3657600" cy="2154436"/>
          </a:xfrm>
          <a:prstGeom prst="rect">
            <a:avLst/>
          </a:prstGeom>
          <a:ln w="9143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/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t('a</a:t>
            </a:r>
            <a:r>
              <a:rPr sz="2800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c'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== 'ab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');</a:t>
            </a:r>
            <a:endParaRPr sz="2800">
              <a:latin typeface="Arial"/>
              <a:cs typeface="Arial"/>
            </a:endParaRPr>
          </a:p>
          <a:p>
            <a:pPr marL="86360"/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t('a</a:t>
            </a:r>
            <a:r>
              <a:rPr sz="2800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d'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&gt;=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'ab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');</a:t>
            </a:r>
            <a:endParaRPr sz="2800">
              <a:latin typeface="Arial"/>
              <a:cs typeface="Arial"/>
            </a:endParaRPr>
          </a:p>
          <a:p>
            <a:pPr marL="86360"/>
            <a:r>
              <a:rPr sz="2800" spc="-5" dirty="0">
                <a:latin typeface="Arial"/>
                <a:cs typeface="Arial"/>
              </a:rPr>
              <a:t>al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rt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spc="-5" dirty="0">
                <a:latin typeface="Arial"/>
                <a:cs typeface="Arial"/>
              </a:rPr>
              <a:t>'aba'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&gt;=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'abc');</a:t>
            </a:r>
            <a:endParaRPr sz="2800">
              <a:latin typeface="Arial"/>
              <a:cs typeface="Arial"/>
            </a:endParaRPr>
          </a:p>
          <a:p>
            <a:pPr marL="86360"/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t('a</a:t>
            </a:r>
            <a:r>
              <a:rPr sz="2800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c'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&gt; 'ab');</a:t>
            </a:r>
            <a:endParaRPr sz="2800">
              <a:latin typeface="Arial"/>
              <a:cs typeface="Arial"/>
            </a:endParaRPr>
          </a:p>
          <a:p>
            <a:pPr marL="86360"/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t(3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&gt; 'a</a:t>
            </a:r>
            <a:r>
              <a:rPr sz="2800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c');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0352" y="1213883"/>
            <a:ext cx="3425698" cy="270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16890" algn="l"/>
              </a:tabLst>
            </a:pP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==	</a:t>
            </a:r>
            <a:r>
              <a:rPr sz="2200" dirty="0">
                <a:latin typeface="Arial"/>
                <a:cs typeface="Arial"/>
              </a:rPr>
              <a:t>equal</a:t>
            </a:r>
            <a:endParaRPr lang="en-US" sz="2200" dirty="0">
              <a:latin typeface="Arial"/>
              <a:cs typeface="Arial"/>
            </a:endParaRPr>
          </a:p>
          <a:p>
            <a:pPr marL="12700">
              <a:tabLst>
                <a:tab pos="516890" algn="l"/>
              </a:tabLst>
            </a:pPr>
            <a:r>
              <a:rPr sz="2200" spc="5" dirty="0">
                <a:solidFill>
                  <a:srgbClr val="C00000"/>
                </a:solidFill>
                <a:latin typeface="Arial"/>
                <a:cs typeface="Arial"/>
              </a:rPr>
              <a:t>==</a:t>
            </a: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2200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stri</a:t>
            </a:r>
            <a:r>
              <a:rPr sz="2200" spc="5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2200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equ</a:t>
            </a:r>
            <a:r>
              <a:rPr sz="2200" spc="5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l</a:t>
            </a:r>
            <a:endParaRPr sz="2200" dirty="0">
              <a:latin typeface="Arial"/>
              <a:cs typeface="Arial"/>
            </a:endParaRPr>
          </a:p>
          <a:p>
            <a:pPr marL="82550">
              <a:tabLst>
                <a:tab pos="579755" algn="l"/>
              </a:tabLst>
            </a:pP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!=	</a:t>
            </a:r>
            <a:r>
              <a:rPr sz="2200" dirty="0">
                <a:latin typeface="Arial"/>
                <a:cs typeface="Arial"/>
              </a:rPr>
              <a:t>unequal</a:t>
            </a:r>
          </a:p>
          <a:p>
            <a:pPr marL="12700">
              <a:tabLst>
                <a:tab pos="587375" algn="l"/>
              </a:tabLst>
            </a:pP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!==	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stri</a:t>
            </a:r>
            <a:r>
              <a:rPr sz="2200" spc="5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2200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une</a:t>
            </a:r>
            <a:r>
              <a:rPr sz="2200" spc="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ual</a:t>
            </a:r>
            <a:endParaRPr sz="2200" dirty="0">
              <a:latin typeface="Arial"/>
              <a:cs typeface="Arial"/>
            </a:endParaRPr>
          </a:p>
          <a:p>
            <a:pPr marL="82550">
              <a:tabLst>
                <a:tab pos="579755" algn="l"/>
              </a:tabLst>
            </a:pP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&lt;	</a:t>
            </a:r>
            <a:r>
              <a:rPr sz="2200" dirty="0">
                <a:latin typeface="Arial"/>
                <a:cs typeface="Arial"/>
              </a:rPr>
              <a:t>less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than</a:t>
            </a:r>
          </a:p>
          <a:p>
            <a:pPr marL="82550">
              <a:tabLst>
                <a:tab pos="587375" algn="l"/>
              </a:tabLst>
            </a:pPr>
            <a:r>
              <a:rPr sz="2200" spc="5" dirty="0">
                <a:solidFill>
                  <a:srgbClr val="C00000"/>
                </a:solidFill>
                <a:latin typeface="Arial"/>
                <a:cs typeface="Arial"/>
              </a:rPr>
              <a:t>&lt;</a:t>
            </a: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=	</a:t>
            </a:r>
            <a:r>
              <a:rPr sz="2200" dirty="0">
                <a:latin typeface="Arial"/>
                <a:cs typeface="Arial"/>
              </a:rPr>
              <a:t>less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than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or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equ</a:t>
            </a:r>
            <a:r>
              <a:rPr sz="2200" spc="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l</a:t>
            </a:r>
          </a:p>
          <a:p>
            <a:pPr marL="82550">
              <a:tabLst>
                <a:tab pos="579755" algn="l"/>
              </a:tabLst>
            </a:pP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&gt;	</a:t>
            </a:r>
            <a:r>
              <a:rPr sz="2200" dirty="0">
                <a:latin typeface="Arial"/>
                <a:cs typeface="Arial"/>
              </a:rPr>
              <a:t>greater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than</a:t>
            </a:r>
          </a:p>
          <a:p>
            <a:pPr marL="82550">
              <a:tabLst>
                <a:tab pos="587375" algn="l"/>
              </a:tabLst>
            </a:pPr>
            <a:r>
              <a:rPr sz="2200" dirty="0">
                <a:solidFill>
                  <a:srgbClr val="C00000"/>
                </a:solidFill>
                <a:latin typeface="Arial"/>
                <a:cs typeface="Arial"/>
              </a:rPr>
              <a:t>&gt;=	</a:t>
            </a:r>
            <a:r>
              <a:rPr sz="2200" dirty="0">
                <a:latin typeface="Arial"/>
                <a:cs typeface="Arial"/>
              </a:rPr>
              <a:t>greater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than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or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equal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5044" y="552632"/>
            <a:ext cx="7222490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Is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tter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fore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or 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fter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“a”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 </a:t>
            </a:r>
            <a:r>
              <a:rPr sz="3200" u="heavy" dirty="0">
                <a:solidFill>
                  <a:srgbClr val="CCCCFF"/>
                </a:solidFill>
                <a:latin typeface="Arial"/>
                <a:cs typeface="Arial"/>
              </a:rPr>
              <a:t>As</a:t>
            </a:r>
            <a:r>
              <a:rPr sz="3200" u="heavy" spc="-15" dirty="0">
                <a:solidFill>
                  <a:srgbClr val="CCCCFF"/>
                </a:solidFill>
                <a:latin typeface="Arial"/>
                <a:cs typeface="Arial"/>
              </a:rPr>
              <a:t>c</a:t>
            </a:r>
            <a:r>
              <a:rPr sz="3200" u="heavy" dirty="0">
                <a:solidFill>
                  <a:srgbClr val="CCCCFF"/>
                </a:solidFill>
                <a:latin typeface="Arial"/>
                <a:cs typeface="Arial"/>
              </a:rPr>
              <a:t>i</a:t>
            </a:r>
            <a:r>
              <a:rPr sz="3200" u="heavy" spc="-5" dirty="0">
                <a:solidFill>
                  <a:srgbClr val="CCCCFF"/>
                </a:solidFill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5718" y="1708387"/>
            <a:ext cx="8971381" cy="3231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74700" algn="l"/>
                <a:tab pos="4555490" algn="l"/>
              </a:tabLst>
            </a:pPr>
            <a:r>
              <a:rPr sz="3600" dirty="0">
                <a:latin typeface="Arial"/>
                <a:cs typeface="Arial"/>
              </a:rPr>
              <a:t>var	c=prompt("enter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	letter:</a:t>
            </a:r>
            <a:r>
              <a:rPr sz="3600" spc="-15" dirty="0">
                <a:latin typeface="Arial"/>
                <a:cs typeface="Arial"/>
              </a:rPr>
              <a:t>"</a:t>
            </a:r>
            <a:r>
              <a:rPr sz="3600" dirty="0">
                <a:latin typeface="Arial"/>
                <a:cs typeface="Arial"/>
              </a:rPr>
              <a:t>);</a:t>
            </a:r>
          </a:p>
          <a:p>
            <a:pPr marL="12700">
              <a:spcBef>
                <a:spcPts val="860"/>
              </a:spcBef>
            </a:pPr>
            <a:r>
              <a:rPr sz="3600" dirty="0">
                <a:latin typeface="Arial"/>
                <a:cs typeface="Arial"/>
              </a:rPr>
              <a:t>if(c&lt;'a</a:t>
            </a:r>
            <a:r>
              <a:rPr sz="3600" spc="-15" dirty="0">
                <a:latin typeface="Arial"/>
                <a:cs typeface="Arial"/>
              </a:rPr>
              <a:t>’</a:t>
            </a:r>
            <a:r>
              <a:rPr sz="3600" dirty="0">
                <a:latin typeface="Arial"/>
                <a:cs typeface="Arial"/>
              </a:rPr>
              <a:t>)</a:t>
            </a:r>
            <a:r>
              <a:rPr lang="en-US" sz="3600" dirty="0">
                <a:latin typeface="Arial"/>
                <a:cs typeface="Arial"/>
              </a:rPr>
              <a:t> {</a:t>
            </a:r>
            <a:endParaRPr sz="3600" dirty="0">
              <a:latin typeface="Arial"/>
              <a:cs typeface="Arial"/>
            </a:endParaRPr>
          </a:p>
          <a:p>
            <a:pPr marL="266700">
              <a:spcBef>
                <a:spcPts val="865"/>
              </a:spcBef>
              <a:tabLst>
                <a:tab pos="2093595" algn="l"/>
                <a:tab pos="2550795" algn="l"/>
                <a:tab pos="4527550" algn="l"/>
                <a:tab pos="5010150" algn="l"/>
              </a:tabLst>
            </a:pPr>
            <a:r>
              <a:rPr sz="3600" dirty="0">
                <a:latin typeface="Arial"/>
                <a:cs typeface="Arial"/>
              </a:rPr>
              <a:t>alert(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+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"	is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before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'a'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	in	Ascii");</a:t>
            </a:r>
            <a:r>
              <a:rPr lang="en-US" sz="3600" dirty="0">
                <a:latin typeface="Arial"/>
                <a:cs typeface="Arial"/>
              </a:rPr>
              <a:t> }</a:t>
            </a:r>
            <a:endParaRPr sz="3600" dirty="0">
              <a:latin typeface="Arial"/>
              <a:cs typeface="Arial"/>
            </a:endParaRPr>
          </a:p>
          <a:p>
            <a:pPr marL="12700">
              <a:spcBef>
                <a:spcPts val="860"/>
              </a:spcBef>
            </a:pPr>
            <a:r>
              <a:rPr lang="en-US" sz="3600" dirty="0">
                <a:latin typeface="Arial"/>
                <a:cs typeface="Arial"/>
              </a:rPr>
              <a:t>E</a:t>
            </a:r>
            <a:r>
              <a:rPr sz="3600" dirty="0">
                <a:latin typeface="Arial"/>
                <a:cs typeface="Arial"/>
              </a:rPr>
              <a:t>lse</a:t>
            </a:r>
            <a:r>
              <a:rPr lang="en-US" sz="3600" dirty="0">
                <a:latin typeface="Arial"/>
                <a:cs typeface="Arial"/>
              </a:rPr>
              <a:t> {</a:t>
            </a:r>
            <a:endParaRPr sz="3600" dirty="0">
              <a:latin typeface="Arial"/>
              <a:cs typeface="Arial"/>
            </a:endParaRPr>
          </a:p>
          <a:p>
            <a:pPr marL="266700">
              <a:spcBef>
                <a:spcPts val="865"/>
              </a:spcBef>
              <a:tabLst>
                <a:tab pos="2093595" algn="l"/>
                <a:tab pos="2550795" algn="l"/>
                <a:tab pos="3590925" algn="l"/>
                <a:tab pos="4146550" algn="l"/>
                <a:tab pos="4629150" algn="l"/>
              </a:tabLst>
            </a:pPr>
            <a:r>
              <a:rPr sz="3600" dirty="0">
                <a:latin typeface="Arial"/>
                <a:cs typeface="Arial"/>
              </a:rPr>
              <a:t>alert(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+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"	is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af</a:t>
            </a:r>
            <a:r>
              <a:rPr sz="3600" spc="-15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er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'a'	in	Ascii");</a:t>
            </a:r>
            <a:r>
              <a:rPr lang="en-US" sz="3600" dirty="0">
                <a:latin typeface="Arial"/>
                <a:cs typeface="Arial"/>
              </a:rPr>
              <a:t> }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1393" y="5980883"/>
            <a:ext cx="516699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4048125" algn="l"/>
              </a:tabLst>
            </a:pPr>
            <a:r>
              <a:rPr sz="2800" u="heavy" spc="-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Asc</a:t>
            </a:r>
            <a:r>
              <a:rPr sz="28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i</a:t>
            </a:r>
            <a:r>
              <a:rPr sz="2800" u="heavy" spc="-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i tab</a:t>
            </a:r>
            <a:r>
              <a:rPr sz="28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l</a:t>
            </a:r>
            <a:r>
              <a:rPr sz="2800" u="heavy" spc="-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e:</a:t>
            </a:r>
            <a:r>
              <a:rPr sz="2800" u="heavy" spc="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 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e … </a:t>
            </a:r>
            <a:r>
              <a:rPr sz="2800" dirty="0">
                <a:latin typeface="Arial"/>
                <a:cs typeface="Arial"/>
              </a:rPr>
              <a:t>0-</a:t>
            </a:r>
            <a:r>
              <a:rPr sz="2800" spc="-5" dirty="0">
                <a:latin typeface="Arial"/>
                <a:cs typeface="Arial"/>
              </a:rPr>
              <a:t>9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….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Z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39129" y="5980883"/>
            <a:ext cx="97345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800" spc="-5" dirty="0">
                <a:latin typeface="Arial"/>
                <a:cs typeface="Arial"/>
              </a:rPr>
              <a:t>… a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z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33372" y="5634228"/>
            <a:ext cx="377952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33441" y="2256462"/>
            <a:ext cx="4031728" cy="305820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516">
              <a:lnSpc>
                <a:spcPct val="150000"/>
              </a:lnSpc>
            </a:pPr>
            <a:r>
              <a:rPr lang="en-US" altLang="zh-CN" sz="3400" spc="-5" dirty="0">
                <a:solidFill>
                  <a:srgbClr val="0070C0"/>
                </a:solidFill>
              </a:rPr>
              <a:t>Topic</a:t>
            </a:r>
            <a:r>
              <a:rPr lang="zh-CN" altLang="en-US" sz="3400" spc="-5" dirty="0">
                <a:solidFill>
                  <a:srgbClr val="0070C0"/>
                </a:solidFill>
              </a:rPr>
              <a:t> </a:t>
            </a:r>
            <a:r>
              <a:rPr lang="en-US" altLang="zh-CN" sz="3400" spc="-5" dirty="0">
                <a:solidFill>
                  <a:srgbClr val="0070C0"/>
                </a:solidFill>
              </a:rPr>
              <a:t>4.3</a:t>
            </a:r>
            <a:r>
              <a:rPr sz="3400" spc="-5" dirty="0">
                <a:solidFill>
                  <a:srgbClr val="0070C0"/>
                </a:solidFill>
              </a:rPr>
              <a:t>:</a:t>
            </a:r>
            <a:r>
              <a:rPr sz="3400" spc="-9" dirty="0">
                <a:solidFill>
                  <a:srgbClr val="0070C0"/>
                </a:solidFill>
              </a:rPr>
              <a:t> </a:t>
            </a:r>
            <a:br>
              <a:rPr lang="en-US" sz="3400" spc="-9" dirty="0">
                <a:solidFill>
                  <a:srgbClr val="0070C0"/>
                </a:solidFill>
              </a:rPr>
            </a:br>
            <a:r>
              <a:rPr lang="en-US" sz="3400" spc="-9" dirty="0">
                <a:solidFill>
                  <a:srgbClr val="0070C0"/>
                </a:solidFill>
              </a:rPr>
              <a:t>Number Systems</a:t>
            </a:r>
            <a:br>
              <a:rPr lang="en-US" sz="3400" spc="-9" dirty="0">
                <a:solidFill>
                  <a:srgbClr val="0070C0"/>
                </a:solidFill>
              </a:rPr>
            </a:br>
            <a:br>
              <a:rPr lang="en-US" sz="3400" spc="-9" dirty="0">
                <a:solidFill>
                  <a:srgbClr val="0070C0"/>
                </a:solidFill>
              </a:rPr>
            </a:br>
            <a:endParaRPr sz="3400" dirty="0">
              <a:solidFill>
                <a:srgbClr val="0070C0"/>
              </a:solidFill>
            </a:endParaRP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13D1CDB8-800F-ED42-AE93-12EA4F73D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380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36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491112"/>
            <a:ext cx="998425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Number </a:t>
            </a:r>
            <a:r>
              <a:rPr lang="en-US" sz="3600" dirty="0">
                <a:latin typeface="Arial"/>
                <a:cs typeface="Arial"/>
              </a:rPr>
              <a:t>S</a:t>
            </a:r>
            <a:r>
              <a:rPr sz="3600" dirty="0">
                <a:latin typeface="Arial"/>
                <a:cs typeface="Arial"/>
              </a:rPr>
              <a:t>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7365" y="1469116"/>
            <a:ext cx="8354695" cy="38472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lang="en-US" sz="2500" b="1" dirty="0">
                <a:latin typeface="Arial"/>
                <a:cs typeface="Arial"/>
              </a:rPr>
              <a:t>Integer number</a:t>
            </a:r>
          </a:p>
          <a:p>
            <a:pPr marL="810895" lvl="1" indent="-340995">
              <a:buFont typeface="Arial"/>
              <a:buChar char="•"/>
              <a:tabLst>
                <a:tab pos="354330" algn="l"/>
              </a:tabLst>
            </a:pPr>
            <a:r>
              <a:rPr lang="en-US" sz="2500" dirty="0">
                <a:latin typeface="Arial"/>
                <a:cs typeface="Arial"/>
              </a:rPr>
              <a:t>An integer (more commonly called an int) is a number without a decimal point</a:t>
            </a:r>
          </a:p>
          <a:p>
            <a:pPr marL="810895" lvl="1" indent="-340995">
              <a:buFont typeface="Arial"/>
              <a:buChar char="•"/>
              <a:tabLst>
                <a:tab pos="354330" algn="l"/>
              </a:tabLst>
            </a:pPr>
            <a:r>
              <a:rPr lang="en-US" sz="2500" dirty="0">
                <a:latin typeface="Arial"/>
                <a:cs typeface="Arial"/>
              </a:rPr>
              <a:t>-2, 0, 500, 1024, etc.</a:t>
            </a:r>
          </a:p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lang="en-US" sz="2500" b="1" dirty="0">
                <a:latin typeface="Arial"/>
                <a:cs typeface="Arial"/>
              </a:rPr>
              <a:t>Float number</a:t>
            </a:r>
          </a:p>
          <a:p>
            <a:pPr marL="810895" lvl="1" indent="-340995">
              <a:buFont typeface="Arial"/>
              <a:buChar char="•"/>
              <a:tabLst>
                <a:tab pos="354330" algn="l"/>
              </a:tabLst>
            </a:pPr>
            <a:r>
              <a:rPr lang="en-US" sz="2500" dirty="0">
                <a:latin typeface="Arial"/>
                <a:cs typeface="Arial"/>
              </a:rPr>
              <a:t>A float is a floating-point number, which means it is a number that has a </a:t>
            </a:r>
            <a:r>
              <a:rPr lang="en-US" sz="2500" i="1" dirty="0">
                <a:latin typeface="Arial"/>
                <a:cs typeface="Arial"/>
              </a:rPr>
              <a:t>decimal place</a:t>
            </a:r>
            <a:r>
              <a:rPr lang="en-US" sz="2500" dirty="0">
                <a:latin typeface="Arial"/>
                <a:cs typeface="Arial"/>
              </a:rPr>
              <a:t>. Floats are used when more precision is needed</a:t>
            </a:r>
          </a:p>
          <a:p>
            <a:pPr marL="810895" lvl="1" indent="-340995">
              <a:buFont typeface="Arial"/>
              <a:buChar char="•"/>
              <a:tabLst>
                <a:tab pos="354330" algn="l"/>
              </a:tabLst>
            </a:pPr>
            <a:r>
              <a:rPr lang="en-US" sz="2500" dirty="0">
                <a:latin typeface="Arial"/>
                <a:cs typeface="Arial"/>
              </a:rPr>
              <a:t>4.0, 3.1415, 0.000001, etc.</a:t>
            </a:r>
          </a:p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491112"/>
            <a:ext cx="998425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dirty="0">
                <a:solidFill>
                  <a:srgbClr val="FF0000"/>
                </a:solidFill>
                <a:latin typeface="Arial"/>
                <a:cs typeface="Arial"/>
              </a:rPr>
              <a:t>Anyth</a:t>
            </a:r>
            <a:r>
              <a:rPr sz="3600" spc="-1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600" dirty="0">
                <a:solidFill>
                  <a:srgbClr val="FF0000"/>
                </a:solidFill>
                <a:latin typeface="Arial"/>
                <a:cs typeface="Arial"/>
              </a:rPr>
              <a:t>ng wr</a:t>
            </a:r>
            <a:r>
              <a:rPr sz="3600" spc="-1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600" dirty="0">
                <a:solidFill>
                  <a:srgbClr val="FF0000"/>
                </a:solidFill>
                <a:latin typeface="Arial"/>
                <a:cs typeface="Arial"/>
              </a:rPr>
              <a:t>ng ?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1800" y="1371601"/>
            <a:ext cx="5143500" cy="3147015"/>
          </a:xfrm>
          <a:prstGeom prst="rect">
            <a:avLst/>
          </a:prstGeom>
          <a:ln w="9144">
            <a:solidFill>
              <a:srgbClr val="00664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/>
            <a:r>
              <a:rPr sz="2900" b="1" dirty="0">
                <a:latin typeface="Arial"/>
                <a:cs typeface="Arial"/>
              </a:rPr>
              <a:t>var</a:t>
            </a:r>
            <a:r>
              <a:rPr sz="2900" b="1" spc="-30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x=2;</a:t>
            </a:r>
            <a:endParaRPr sz="2900" dirty="0">
              <a:latin typeface="Arial"/>
              <a:cs typeface="Arial"/>
            </a:endParaRPr>
          </a:p>
          <a:p>
            <a:pPr>
              <a:spcBef>
                <a:spcPts val="45"/>
              </a:spcBef>
            </a:pPr>
            <a:endParaRPr sz="4200" dirty="0">
              <a:latin typeface="Times New Roman"/>
              <a:cs typeface="Times New Roman"/>
            </a:endParaRPr>
          </a:p>
          <a:p>
            <a:pPr marL="86995"/>
            <a:r>
              <a:rPr sz="2900" b="1" dirty="0">
                <a:latin typeface="Arial"/>
                <a:cs typeface="Arial"/>
              </a:rPr>
              <a:t>if(x==</a:t>
            </a:r>
            <a:r>
              <a:rPr sz="2900" b="1" spc="-15" dirty="0">
                <a:latin typeface="Arial"/>
                <a:cs typeface="Arial"/>
              </a:rPr>
              <a:t>2</a:t>
            </a:r>
            <a:r>
              <a:rPr sz="2900" b="1" dirty="0">
                <a:latin typeface="Arial"/>
                <a:cs typeface="Arial"/>
              </a:rPr>
              <a:t>)</a:t>
            </a:r>
            <a:endParaRPr sz="2900" dirty="0">
              <a:latin typeface="Arial"/>
              <a:cs typeface="Arial"/>
            </a:endParaRPr>
          </a:p>
          <a:p>
            <a:pPr marL="1001394">
              <a:spcBef>
                <a:spcPts val="695"/>
              </a:spcBef>
            </a:pPr>
            <a:r>
              <a:rPr sz="2900" b="1" dirty="0">
                <a:latin typeface="Arial"/>
                <a:cs typeface="Arial"/>
              </a:rPr>
              <a:t>{</a:t>
            </a:r>
            <a:r>
              <a:rPr sz="2900" b="1" spc="-20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aler</a:t>
            </a:r>
            <a:r>
              <a:rPr sz="2900" b="1" spc="5" dirty="0">
                <a:latin typeface="Arial"/>
                <a:cs typeface="Arial"/>
              </a:rPr>
              <a:t>t</a:t>
            </a:r>
            <a:r>
              <a:rPr sz="2900" b="1" dirty="0">
                <a:latin typeface="Arial"/>
                <a:cs typeface="Arial"/>
              </a:rPr>
              <a:t>("it</a:t>
            </a:r>
            <a:r>
              <a:rPr sz="2900" b="1" spc="-5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is</a:t>
            </a:r>
            <a:r>
              <a:rPr sz="2900" b="1" spc="-1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2</a:t>
            </a:r>
            <a:r>
              <a:rPr sz="2900" b="1" spc="-10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"</a:t>
            </a:r>
            <a:r>
              <a:rPr sz="2900" b="1" spc="-1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)}</a:t>
            </a:r>
            <a:r>
              <a:rPr sz="2900" b="1" spc="-1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;</a:t>
            </a:r>
            <a:endParaRPr sz="2900" dirty="0">
              <a:latin typeface="Arial"/>
              <a:cs typeface="Arial"/>
            </a:endParaRPr>
          </a:p>
          <a:p>
            <a:pPr marL="86995">
              <a:spcBef>
                <a:spcPts val="695"/>
              </a:spcBef>
            </a:pPr>
            <a:r>
              <a:rPr sz="2900" b="1" dirty="0">
                <a:latin typeface="Arial"/>
                <a:cs typeface="Arial"/>
              </a:rPr>
              <a:t>else</a:t>
            </a:r>
            <a:endParaRPr sz="2900" dirty="0">
              <a:latin typeface="Arial"/>
              <a:cs typeface="Arial"/>
            </a:endParaRPr>
          </a:p>
          <a:p>
            <a:pPr marL="1001394">
              <a:spcBef>
                <a:spcPts val="695"/>
              </a:spcBef>
            </a:pPr>
            <a:r>
              <a:rPr sz="2900" b="1" dirty="0">
                <a:latin typeface="Arial"/>
                <a:cs typeface="Arial"/>
              </a:rPr>
              <a:t>aler</a:t>
            </a:r>
            <a:r>
              <a:rPr sz="2900" b="1" spc="5" dirty="0">
                <a:latin typeface="Arial"/>
                <a:cs typeface="Arial"/>
              </a:rPr>
              <a:t>t</a:t>
            </a:r>
            <a:r>
              <a:rPr sz="2900" b="1" dirty="0">
                <a:latin typeface="Arial"/>
                <a:cs typeface="Arial"/>
              </a:rPr>
              <a:t>("it</a:t>
            </a:r>
            <a:r>
              <a:rPr sz="2900" b="1" spc="-5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is</a:t>
            </a:r>
            <a:r>
              <a:rPr sz="2900" b="1" spc="-2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not 2");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0" y="5189220"/>
            <a:ext cx="4038600" cy="138326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7630"/>
            <a:r>
              <a:rPr dirty="0">
                <a:latin typeface="Arial"/>
                <a:cs typeface="Arial"/>
              </a:rPr>
              <a:t>{ a</a:t>
            </a:r>
            <a:r>
              <a:rPr spc="-10" dirty="0">
                <a:latin typeface="Arial"/>
                <a:cs typeface="Arial"/>
              </a:rPr>
              <a:t>le</a:t>
            </a:r>
            <a:r>
              <a:rPr dirty="0">
                <a:latin typeface="Arial"/>
                <a:cs typeface="Arial"/>
              </a:rPr>
              <a:t>rt("</a:t>
            </a:r>
            <a:r>
              <a:rPr spc="-10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t is 2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" ) </a:t>
            </a:r>
            <a:r>
              <a:rPr spc="5" dirty="0">
                <a:latin typeface="Arial"/>
                <a:cs typeface="Arial"/>
              </a:rPr>
              <a:t>;</a:t>
            </a:r>
            <a:r>
              <a:rPr dirty="0">
                <a:latin typeface="Arial"/>
                <a:cs typeface="Arial"/>
              </a:rPr>
              <a:t>}</a:t>
            </a:r>
            <a:endParaRPr>
              <a:latin typeface="Arial"/>
              <a:cs typeface="Arial"/>
            </a:endParaRPr>
          </a:p>
          <a:p>
            <a:pPr>
              <a:spcBef>
                <a:spcPts val="7"/>
              </a:spcBef>
            </a:pPr>
            <a:endParaRPr sz="2500">
              <a:latin typeface="Times New Roman"/>
              <a:cs typeface="Times New Roman"/>
            </a:endParaRPr>
          </a:p>
          <a:p>
            <a:pPr marL="87630" marR="1146175">
              <a:lnSpc>
                <a:spcPct val="137800"/>
              </a:lnSpc>
            </a:pPr>
            <a:r>
              <a:rPr b="1" spc="-35" dirty="0">
                <a:solidFill>
                  <a:srgbClr val="3333CC"/>
                </a:solidFill>
                <a:latin typeface="Arial"/>
                <a:cs typeface="Arial"/>
              </a:rPr>
              <a:t>if(...)</a:t>
            </a:r>
            <a:r>
              <a:rPr b="1" spc="-11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b="1" spc="-80" dirty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r>
              <a:rPr b="1" spc="-310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b="1" spc="-35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b="1" spc="-100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b="1" spc="20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b="1" spc="-100" dirty="0">
                <a:solidFill>
                  <a:srgbClr val="FF0000"/>
                </a:solidFill>
                <a:latin typeface="Arial"/>
                <a:cs typeface="Arial"/>
              </a:rPr>
              <a:t>1;</a:t>
            </a:r>
            <a:r>
              <a:rPr b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310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b="1" spc="-35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b="1" spc="-100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b="1" spc="20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b="1" spc="-100" dirty="0">
                <a:solidFill>
                  <a:srgbClr val="FF0000"/>
                </a:solidFill>
                <a:latin typeface="Arial"/>
                <a:cs typeface="Arial"/>
              </a:rPr>
              <a:t>2; </a:t>
            </a:r>
            <a:r>
              <a:rPr b="1" spc="-25" dirty="0">
                <a:solidFill>
                  <a:srgbClr val="FF0000"/>
                </a:solidFill>
                <a:latin typeface="Arial"/>
                <a:cs typeface="Arial"/>
              </a:rPr>
              <a:t>..</a:t>
            </a:r>
            <a:r>
              <a:rPr b="1" spc="-2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b="1" spc="-310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b="1" spc="-35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b="1" spc="-100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b="1" spc="20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b="1" spc="-13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b="1" spc="-95" dirty="0">
                <a:solidFill>
                  <a:srgbClr val="FF0000"/>
                </a:solidFill>
                <a:latin typeface="Arial"/>
                <a:cs typeface="Arial"/>
              </a:rPr>
              <a:t>;}</a:t>
            </a:r>
            <a:r>
              <a:rPr b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40" dirty="0">
                <a:solidFill>
                  <a:srgbClr val="FF0000"/>
                </a:solidFill>
                <a:latin typeface="Arial"/>
                <a:cs typeface="Arial"/>
              </a:rPr>
              <a:t>if(...){...;...</a:t>
            </a:r>
            <a:r>
              <a:rPr b="1" spc="-65" dirty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r>
              <a:rPr b="1" spc="-85" dirty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1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9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b="1" spc="-150" dirty="0">
                <a:solidFill>
                  <a:srgbClr val="FF0000"/>
                </a:solidFill>
                <a:latin typeface="Arial"/>
                <a:cs typeface="Arial"/>
              </a:rPr>
              <a:t>lse</a:t>
            </a:r>
            <a:r>
              <a:rPr b="1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40" dirty="0">
                <a:solidFill>
                  <a:srgbClr val="FF0000"/>
                </a:solidFill>
                <a:latin typeface="Arial"/>
                <a:cs typeface="Arial"/>
              </a:rPr>
              <a:t>{...;..</a:t>
            </a:r>
            <a:r>
              <a:rPr b="1" spc="-6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b="1" spc="-95" dirty="0">
                <a:solidFill>
                  <a:srgbClr val="FF0000"/>
                </a:solidFill>
                <a:latin typeface="Arial"/>
                <a:cs typeface="Arial"/>
              </a:rPr>
              <a:t>;}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33441" y="2256462"/>
            <a:ext cx="4031728" cy="2273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516">
              <a:lnSpc>
                <a:spcPct val="150000"/>
              </a:lnSpc>
            </a:pPr>
            <a:r>
              <a:rPr lang="en-US" altLang="zh-CN" sz="3400" spc="-5" dirty="0">
                <a:solidFill>
                  <a:srgbClr val="0070C0"/>
                </a:solidFill>
              </a:rPr>
              <a:t>Topic</a:t>
            </a:r>
            <a:r>
              <a:rPr lang="zh-CN" altLang="en-US" sz="3400" spc="-5" dirty="0">
                <a:solidFill>
                  <a:srgbClr val="0070C0"/>
                </a:solidFill>
              </a:rPr>
              <a:t> </a:t>
            </a:r>
            <a:r>
              <a:rPr lang="en-US" altLang="zh-CN" sz="3400" spc="-5">
                <a:solidFill>
                  <a:srgbClr val="0070C0"/>
                </a:solidFill>
              </a:rPr>
              <a:t>4.4</a:t>
            </a:r>
            <a:r>
              <a:rPr sz="3400" spc="-5">
                <a:solidFill>
                  <a:srgbClr val="0070C0"/>
                </a:solidFill>
              </a:rPr>
              <a:t>:</a:t>
            </a:r>
            <a:r>
              <a:rPr sz="3400" spc="-9">
                <a:solidFill>
                  <a:srgbClr val="0070C0"/>
                </a:solidFill>
              </a:rPr>
              <a:t> </a:t>
            </a:r>
            <a:br>
              <a:rPr lang="en-US" sz="3400" spc="-9">
                <a:solidFill>
                  <a:srgbClr val="0070C0"/>
                </a:solidFill>
              </a:rPr>
            </a:br>
            <a:r>
              <a:rPr lang="en-US" sz="3400" spc="-9">
                <a:solidFill>
                  <a:srgbClr val="0070C0"/>
                </a:solidFill>
              </a:rPr>
              <a:t>Loops</a:t>
            </a:r>
            <a:br>
              <a:rPr lang="en-US" sz="3400" spc="-9" dirty="0">
                <a:solidFill>
                  <a:srgbClr val="0070C0"/>
                </a:solidFill>
              </a:rPr>
            </a:br>
            <a:endParaRPr sz="3400" dirty="0">
              <a:solidFill>
                <a:srgbClr val="0070C0"/>
              </a:solidFill>
            </a:endParaRP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13D1CDB8-800F-ED42-AE93-12EA4F73D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380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43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1E352-9D14-994A-84F7-AB4FDF7E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(not tested, good to know)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25AA6-C655-4E46-AEF2-F6FBC9047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Loops offer a quick and easy way to do something repeatedly.</a:t>
            </a:r>
          </a:p>
          <a:p>
            <a:r>
              <a:rPr lang="en-US" dirty="0"/>
              <a:t>Think of a loop as a computerized version of the game where you tell someone to take </a:t>
            </a:r>
            <a:r>
              <a:rPr lang="en-US" i="1" dirty="0"/>
              <a:t>X</a:t>
            </a:r>
            <a:r>
              <a:rPr lang="en-US" dirty="0"/>
              <a:t> steps in one direction, then </a:t>
            </a:r>
            <a:r>
              <a:rPr lang="en-US" i="1" dirty="0"/>
              <a:t>Y</a:t>
            </a:r>
            <a:r>
              <a:rPr lang="en-US" dirty="0"/>
              <a:t> steps in another. </a:t>
            </a:r>
          </a:p>
          <a:p>
            <a:pPr lvl="1"/>
            <a:r>
              <a:rPr lang="en-US" dirty="0"/>
              <a:t>For example, the idea "Go five steps to the east" could be expressed this way as a loop: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There are many different kinds of loops, but they all essentially do the same thing: they repeat an action some number of times. Here we’ll introduce for loop and while loop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370F70A7-DE8F-CA44-A191-BFFC2C5A2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50" y="3429000"/>
            <a:ext cx="74803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03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65CF-4F2F-1E43-A912-6D470AFF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loop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8A39C-CCF5-8F4B-9774-A8D3943AE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 for loop has the following syntax: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b="1" dirty="0"/>
              <a:t>Statement 1</a:t>
            </a:r>
            <a:r>
              <a:rPr lang="en-US" dirty="0"/>
              <a:t> is executed (one time) before the execution of the code block.</a:t>
            </a:r>
          </a:p>
          <a:p>
            <a:pPr lvl="1"/>
            <a:r>
              <a:rPr lang="en-US" b="1" dirty="0"/>
              <a:t>Statement 2</a:t>
            </a:r>
            <a:r>
              <a:rPr lang="en-US" dirty="0"/>
              <a:t> defines the condition for executing the code block.</a:t>
            </a:r>
          </a:p>
          <a:p>
            <a:pPr lvl="1"/>
            <a:r>
              <a:rPr lang="en-US" b="1" dirty="0"/>
              <a:t>Statement 3</a:t>
            </a:r>
            <a:r>
              <a:rPr lang="en-US" dirty="0"/>
              <a:t> is executed (every time) after the code block has been executed.</a:t>
            </a:r>
          </a:p>
          <a:p>
            <a:r>
              <a:rPr lang="en-US" dirty="0"/>
              <a:t>Example:</a:t>
            </a:r>
          </a:p>
          <a:p>
            <a:pPr marL="530352" lvl="1" indent="0">
              <a:buNone/>
            </a:pPr>
            <a:r>
              <a:rPr lang="en-US" dirty="0"/>
              <a:t>for (let </a:t>
            </a:r>
            <a:r>
              <a:rPr lang="en-US" dirty="0" err="1"/>
              <a:t>i</a:t>
            </a:r>
            <a:r>
              <a:rPr lang="en-US" dirty="0"/>
              <a:t> = 0; </a:t>
            </a:r>
            <a:r>
              <a:rPr lang="en-US" dirty="0" err="1"/>
              <a:t>i</a:t>
            </a:r>
            <a:r>
              <a:rPr lang="en-US" dirty="0"/>
              <a:t> &lt; 5; 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      text += "The number is " + </a:t>
            </a:r>
            <a:r>
              <a:rPr lang="en-US" dirty="0" err="1"/>
              <a:t>i</a:t>
            </a:r>
            <a:r>
              <a:rPr lang="en-US" dirty="0"/>
              <a:t> + 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CCD0792-3E3A-0C47-ABB8-D0BBB0304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103" y="2012949"/>
            <a:ext cx="8505793" cy="117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67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6D847-7F4D-EF41-80AA-F7FC71763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E0B1A-40DF-2B4C-9878-FD04349C8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while loop loops through a block of code as long as a specified condition is true.</a:t>
            </a:r>
          </a:p>
          <a:p>
            <a:r>
              <a:rPr lang="en-US" dirty="0"/>
              <a:t>Syntax: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marL="530352" lvl="1" indent="0">
              <a:buNone/>
            </a:pPr>
            <a:r>
              <a:rPr lang="en-US" dirty="0"/>
              <a:t>var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pPr marL="530352" lvl="1" indent="0">
              <a:buNone/>
            </a:pPr>
            <a:r>
              <a:rPr lang="en-US" dirty="0"/>
              <a:t>while (</a:t>
            </a:r>
            <a:r>
              <a:rPr lang="en-US" dirty="0" err="1"/>
              <a:t>i</a:t>
            </a:r>
            <a:r>
              <a:rPr lang="en-US" dirty="0"/>
              <a:t> &lt; 10) {</a:t>
            </a:r>
            <a:br>
              <a:rPr lang="en-US" dirty="0"/>
            </a:br>
            <a:r>
              <a:rPr lang="en-US" dirty="0"/>
              <a:t>      text += "The number is " + </a:t>
            </a:r>
            <a:r>
              <a:rPr lang="en-US" dirty="0" err="1"/>
              <a:t>i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  </a:t>
            </a:r>
            <a:r>
              <a:rPr lang="en-US" dirty="0" err="1"/>
              <a:t>i</a:t>
            </a:r>
            <a:r>
              <a:rPr lang="en-US" dirty="0"/>
              <a:t>++;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D18F07-4536-DA4F-AE1F-0D9393436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723" y="2893197"/>
            <a:ext cx="59944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69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9D451-089A-034D-908E-7E30C581D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EEF3-9B6E-964E-BA0C-092CB9F7A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A26C58-5738-2C48-8FCB-A8A0BCD816F0}"/>
              </a:ext>
            </a:extLst>
          </p:cNvPr>
          <p:cNvSpPr/>
          <p:nvPr/>
        </p:nvSpPr>
        <p:spPr>
          <a:xfrm>
            <a:off x="1887006" y="2551837"/>
            <a:ext cx="841801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&lt;Happy coding, everyone!/&gt;</a:t>
            </a:r>
          </a:p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&lt;Thank you!/&gt;</a:t>
            </a:r>
          </a:p>
        </p:txBody>
      </p:sp>
    </p:spTree>
    <p:extLst>
      <p:ext uri="{BB962C8B-B14F-4D97-AF65-F5344CB8AC3E}">
        <p14:creationId xmlns:p14="http://schemas.microsoft.com/office/powerpoint/2010/main" val="116766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33441" y="2256462"/>
            <a:ext cx="4031728" cy="305820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516">
              <a:lnSpc>
                <a:spcPct val="150000"/>
              </a:lnSpc>
            </a:pPr>
            <a:r>
              <a:rPr lang="en-US" altLang="zh-CN" sz="3400" spc="-5" dirty="0">
                <a:solidFill>
                  <a:srgbClr val="0070C0"/>
                </a:solidFill>
              </a:rPr>
              <a:t>Topic</a:t>
            </a:r>
            <a:r>
              <a:rPr lang="zh-CN" altLang="en-US" sz="3400" spc="-5" dirty="0">
                <a:solidFill>
                  <a:srgbClr val="0070C0"/>
                </a:solidFill>
              </a:rPr>
              <a:t> </a:t>
            </a:r>
            <a:r>
              <a:rPr lang="en-US" altLang="zh-CN" sz="3400" spc="-5" dirty="0">
                <a:solidFill>
                  <a:srgbClr val="0070C0"/>
                </a:solidFill>
              </a:rPr>
              <a:t>4.1</a:t>
            </a:r>
            <a:r>
              <a:rPr sz="3400" spc="-5" dirty="0">
                <a:solidFill>
                  <a:srgbClr val="0070C0"/>
                </a:solidFill>
              </a:rPr>
              <a:t>:</a:t>
            </a:r>
            <a:r>
              <a:rPr sz="3400" spc="-9" dirty="0">
                <a:solidFill>
                  <a:srgbClr val="0070C0"/>
                </a:solidFill>
              </a:rPr>
              <a:t> </a:t>
            </a:r>
            <a:br>
              <a:rPr lang="en-US" sz="3400" spc="-9" dirty="0">
                <a:solidFill>
                  <a:srgbClr val="0070C0"/>
                </a:solidFill>
              </a:rPr>
            </a:br>
            <a:r>
              <a:rPr lang="en-US" sz="3400" spc="-9" dirty="0">
                <a:solidFill>
                  <a:srgbClr val="0070C0"/>
                </a:solidFill>
              </a:rPr>
              <a:t>Object, Function &amp; Expression</a:t>
            </a:r>
            <a:br>
              <a:rPr lang="en-US" sz="3400" spc="-9" dirty="0">
                <a:solidFill>
                  <a:srgbClr val="0070C0"/>
                </a:solidFill>
              </a:rPr>
            </a:br>
            <a:endParaRPr sz="3400" dirty="0">
              <a:solidFill>
                <a:srgbClr val="0070C0"/>
              </a:solidFill>
            </a:endParaRP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13D1CDB8-800F-ED42-AE93-12EA4F73D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3801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57600" y="1699261"/>
            <a:ext cx="4363212" cy="1729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364839"/>
            <a:ext cx="9984259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Fu</a:t>
            </a:r>
            <a:r>
              <a:rPr sz="3600" spc="-15" dirty="0">
                <a:latin typeface="Arial"/>
                <a:cs typeface="Arial"/>
              </a:rPr>
              <a:t>n</a:t>
            </a:r>
            <a:r>
              <a:rPr sz="3600" dirty="0">
                <a:latin typeface="Arial"/>
                <a:cs typeface="Arial"/>
              </a:rPr>
              <a:t>ctio</a:t>
            </a:r>
            <a:r>
              <a:rPr sz="3600" spc="-15" dirty="0">
                <a:latin typeface="Arial"/>
                <a:cs typeface="Arial"/>
              </a:rPr>
              <a:t>n</a:t>
            </a:r>
            <a:r>
              <a:rPr sz="3600" dirty="0">
                <a:latin typeface="Arial"/>
                <a:cs typeface="Arial"/>
              </a:rPr>
              <a:t>s</a:t>
            </a:r>
            <a:r>
              <a:rPr sz="3600" spc="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and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why?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03095" y="3660744"/>
            <a:ext cx="8385809" cy="24852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Fu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ction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rforms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sp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cific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task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oc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dure.</a:t>
            </a:r>
          </a:p>
          <a:p>
            <a:pPr marL="353695" indent="-340995">
              <a:spcBef>
                <a:spcPts val="695"/>
              </a:spcBef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task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 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ar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ied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out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mu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ltip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ac</a:t>
            </a:r>
            <a:r>
              <a:rPr sz="2400" spc="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</a:p>
          <a:p>
            <a:pPr marL="353695"/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ltip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tim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400" dirty="0">
              <a:latin typeface="Arial"/>
              <a:cs typeface="Arial"/>
            </a:endParaRPr>
          </a:p>
          <a:p>
            <a:pPr marL="353695" marR="415290" indent="-340995">
              <a:spcBef>
                <a:spcPts val="695"/>
              </a:spcBef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task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ce</a:t>
            </a:r>
            <a:r>
              <a:rPr sz="2400" spc="-1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ure)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 d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fin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</a:t>
            </a:r>
            <a:r>
              <a:rPr sz="2400" spc="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ts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d can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by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ltip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le</a:t>
            </a:r>
            <a:endParaRPr sz="2400" dirty="0">
              <a:latin typeface="Arial"/>
              <a:cs typeface="Arial"/>
            </a:endParaRPr>
          </a:p>
          <a:p>
            <a:pPr marL="353695" indent="-340995">
              <a:spcBef>
                <a:spcPts val="695"/>
              </a:spcBef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larity:</a:t>
            </a:r>
            <a:r>
              <a:rPr sz="24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lar</a:t>
            </a:r>
            <a:r>
              <a:rPr sz="24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spc="-1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mming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63418" y="1220015"/>
            <a:ext cx="635571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800" b="1" spc="-5" dirty="0">
                <a:solidFill>
                  <a:srgbClr val="C00000"/>
                </a:solidFill>
                <a:latin typeface="Arial"/>
                <a:cs typeface="Arial"/>
              </a:rPr>
              <a:t>identifi</a:t>
            </a:r>
            <a:r>
              <a:rPr sz="2800" b="1" dirty="0">
                <a:solidFill>
                  <a:srgbClr val="C00000"/>
                </a:solidFill>
                <a:latin typeface="Arial"/>
                <a:cs typeface="Arial"/>
              </a:rPr>
              <a:t>er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(par</a:t>
            </a:r>
            <a:r>
              <a:rPr sz="2800" b="1" dirty="0">
                <a:solidFill>
                  <a:srgbClr val="00664D"/>
                </a:solidFill>
                <a:latin typeface="Arial"/>
                <a:cs typeface="Arial"/>
              </a:rPr>
              <a:t>a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met</a:t>
            </a:r>
            <a:r>
              <a:rPr sz="2800" b="1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r1,</a:t>
            </a:r>
            <a:r>
              <a:rPr sz="2800" b="1" spc="1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parame</a:t>
            </a:r>
            <a:r>
              <a:rPr sz="2800" b="1" dirty="0">
                <a:solidFill>
                  <a:srgbClr val="00664D"/>
                </a:solidFill>
                <a:latin typeface="Arial"/>
                <a:cs typeface="Arial"/>
              </a:rPr>
              <a:t>t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er</a:t>
            </a:r>
            <a:r>
              <a:rPr sz="2800" b="1" dirty="0">
                <a:solidFill>
                  <a:srgbClr val="00664D"/>
                </a:solidFill>
                <a:latin typeface="Arial"/>
                <a:cs typeface="Arial"/>
              </a:rPr>
              <a:t>2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,</a:t>
            </a:r>
            <a:r>
              <a:rPr sz="2800" b="1" spc="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664D"/>
                </a:solidFill>
                <a:latin typeface="Arial"/>
                <a:cs typeface="Arial"/>
              </a:rPr>
              <a:t>…)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870" y="491113"/>
            <a:ext cx="9984259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200" spc="-5" dirty="0">
                <a:solidFill>
                  <a:srgbClr val="C00000"/>
                </a:solidFill>
                <a:latin typeface="Arial"/>
                <a:cs typeface="Arial"/>
              </a:rPr>
              <a:t>Q</a:t>
            </a:r>
            <a:r>
              <a:rPr sz="3200" spc="-15" dirty="0">
                <a:solidFill>
                  <a:srgbClr val="C00000"/>
                </a:solidFill>
                <a:latin typeface="Arial"/>
                <a:cs typeface="Arial"/>
              </a:rPr>
              <a:t>&amp;</a:t>
            </a:r>
            <a:r>
              <a:rPr sz="3200" spc="-5" dirty="0">
                <a:solidFill>
                  <a:srgbClr val="C00000"/>
                </a:solidFill>
                <a:latin typeface="Arial"/>
                <a:cs typeface="Arial"/>
              </a:rPr>
              <a:t>A:</a:t>
            </a:r>
            <a:r>
              <a:rPr sz="3200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</a:t>
            </a:r>
            <a:r>
              <a:rPr sz="3200" spc="-20" dirty="0">
                <a:latin typeface="Arial"/>
                <a:cs typeface="Arial"/>
              </a:rPr>
              <a:t>b</a:t>
            </a:r>
            <a:r>
              <a:rPr sz="3200" spc="-5" dirty="0">
                <a:latin typeface="Arial"/>
                <a:cs typeface="Arial"/>
              </a:rPr>
              <a:t>je</a:t>
            </a:r>
            <a:r>
              <a:rPr sz="3200" dirty="0">
                <a:latin typeface="Arial"/>
                <a:cs typeface="Arial"/>
              </a:rPr>
              <a:t>ct</a:t>
            </a:r>
            <a:r>
              <a:rPr sz="3200" spc="-5" dirty="0">
                <a:latin typeface="Arial"/>
                <a:cs typeface="Arial"/>
              </a:rPr>
              <a:t>-oriented</a:t>
            </a:r>
            <a:r>
              <a:rPr sz="3200" spc="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Pr</a:t>
            </a:r>
            <a:r>
              <a:rPr sz="3200" spc="-15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grammi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spc="-5" dirty="0">
                <a:latin typeface="Arial"/>
                <a:cs typeface="Arial"/>
              </a:rPr>
              <a:t>g</a:t>
            </a:r>
            <a:r>
              <a:rPr sz="3200" spc="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(OO</a:t>
            </a:r>
            <a:r>
              <a:rPr sz="3200" spc="-20" dirty="0">
                <a:latin typeface="Arial"/>
                <a:cs typeface="Arial"/>
              </a:rPr>
              <a:t>P</a:t>
            </a:r>
            <a:r>
              <a:rPr sz="3200" spc="-5" dirty="0">
                <a:latin typeface="Arial"/>
                <a:cs typeface="Arial"/>
              </a:rPr>
              <a:t>)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7364" y="1469117"/>
            <a:ext cx="9210766" cy="47602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600" dirty="0">
                <a:latin typeface="Arial"/>
                <a:cs typeface="Arial"/>
              </a:rPr>
              <a:t>Us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class</a:t>
            </a:r>
            <a:r>
              <a:rPr sz="2600" spc="1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60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an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600" spc="5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jects</a:t>
            </a:r>
            <a:r>
              <a:rPr sz="2600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to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cr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ate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ls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</a:t>
            </a:r>
            <a:r>
              <a:rPr sz="2600" spc="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sed</a:t>
            </a:r>
          </a:p>
          <a:p>
            <a:pPr marL="353695"/>
            <a:r>
              <a:rPr sz="2600" dirty="0">
                <a:latin typeface="Arial"/>
                <a:cs typeface="Arial"/>
              </a:rPr>
              <a:t>on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al</a:t>
            </a:r>
            <a:r>
              <a:rPr lang="en-US" sz="2600" spc="-25" dirty="0">
                <a:latin typeface="Arial"/>
                <a:cs typeface="Arial"/>
              </a:rPr>
              <a:t>-</a:t>
            </a:r>
            <a:r>
              <a:rPr sz="2600" dirty="0">
                <a:latin typeface="Arial"/>
                <a:cs typeface="Arial"/>
              </a:rPr>
              <a:t>w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5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5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vi</a:t>
            </a:r>
            <a:r>
              <a:rPr sz="2600" spc="5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5" dirty="0">
                <a:latin typeface="Arial"/>
                <a:cs typeface="Arial"/>
              </a:rPr>
              <a:t>nm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.</a:t>
            </a:r>
          </a:p>
          <a:p>
            <a:pPr marL="353695" marR="121285" indent="-340995">
              <a:spcBef>
                <a:spcPts val="695"/>
              </a:spcBef>
              <a:buFont typeface="Arial"/>
              <a:buChar char="•"/>
              <a:tabLst>
                <a:tab pos="354330" algn="l"/>
              </a:tabLst>
            </a:pPr>
            <a:r>
              <a:rPr sz="2600" dirty="0">
                <a:latin typeface="Arial"/>
                <a:cs typeface="Arial"/>
              </a:rPr>
              <a:t>Easy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to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i</a:t>
            </a:r>
            <a:r>
              <a:rPr sz="2600" spc="5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tain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</a:t>
            </a:r>
            <a:r>
              <a:rPr sz="2600" spc="10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5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fy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5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isti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g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de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as n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w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10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j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cts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</a:t>
            </a:r>
            <a:r>
              <a:rPr sz="2600" spc="5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ted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</a:t>
            </a:r>
            <a:r>
              <a:rPr sz="2600" spc="5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h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5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ting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</a:t>
            </a:r>
            <a:r>
              <a:rPr sz="2600" spc="5" dirty="0">
                <a:latin typeface="Arial"/>
                <a:cs typeface="Arial"/>
              </a:rPr>
              <a:t>h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te</a:t>
            </a:r>
            <a:r>
              <a:rPr sz="2600" spc="-15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istics fr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m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5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isti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g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es</a:t>
            </a:r>
          </a:p>
          <a:p>
            <a:pPr marL="353695" marR="178435" indent="-340995">
              <a:spcBef>
                <a:spcPts val="695"/>
              </a:spcBef>
              <a:buFont typeface="Arial"/>
              <a:buChar char="•"/>
              <a:tabLst>
                <a:tab pos="354330" algn="l"/>
              </a:tabLst>
            </a:pPr>
            <a:r>
              <a:rPr sz="2600" dirty="0">
                <a:latin typeface="Arial"/>
                <a:cs typeface="Arial"/>
              </a:rPr>
              <a:t>Easy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to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u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rst</a:t>
            </a:r>
            <a:r>
              <a:rPr sz="2600" spc="-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nd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</a:t>
            </a:r>
            <a:r>
              <a:rPr sz="2600" spc="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10" dirty="0">
                <a:latin typeface="Arial"/>
                <a:cs typeface="Arial"/>
              </a:rPr>
              <a:t>g</a:t>
            </a:r>
            <a:r>
              <a:rPr sz="2600" dirty="0">
                <a:latin typeface="Arial"/>
                <a:cs typeface="Arial"/>
              </a:rPr>
              <a:t>ram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aft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r d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ve</a:t>
            </a:r>
            <a:r>
              <a:rPr sz="2600" spc="5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5" dirty="0">
                <a:latin typeface="Arial"/>
                <a:cs typeface="Arial"/>
              </a:rPr>
              <a:t>pm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nt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with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ll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si</a:t>
            </a:r>
            <a:r>
              <a:rPr sz="2600" spc="5" dirty="0">
                <a:latin typeface="Arial"/>
                <a:cs typeface="Arial"/>
              </a:rPr>
              <a:t>g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cl</a:t>
            </a:r>
            <a:r>
              <a:rPr sz="2600" spc="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ss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s,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5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j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cts a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ir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th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ds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</a:t>
            </a:r>
            <a:r>
              <a:rPr sz="2600" spc="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10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er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i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s.</a:t>
            </a:r>
          </a:p>
          <a:p>
            <a:pPr marL="353695" marR="490220" indent="-340995">
              <a:spcBef>
                <a:spcPts val="695"/>
              </a:spcBef>
              <a:buFont typeface="Arial"/>
              <a:buChar char="•"/>
              <a:tabLst>
                <a:tab pos="354330" algn="l"/>
              </a:tabLst>
            </a:pPr>
            <a:r>
              <a:rPr sz="2600" dirty="0">
                <a:latin typeface="Arial"/>
                <a:cs typeface="Arial"/>
              </a:rPr>
              <a:t>Ef</a:t>
            </a:r>
            <a:r>
              <a:rPr sz="2600" spc="-10" dirty="0">
                <a:latin typeface="Arial"/>
                <a:cs typeface="Arial"/>
              </a:rPr>
              <a:t>f</a:t>
            </a:r>
            <a:r>
              <a:rPr sz="2600" dirty="0">
                <a:latin typeface="Arial"/>
                <a:cs typeface="Arial"/>
              </a:rPr>
              <a:t>ic</a:t>
            </a:r>
            <a:r>
              <a:rPr sz="2600" spc="5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cy: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w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or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str</a:t>
            </a:r>
            <a:r>
              <a:rPr sz="2600" spc="10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y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u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u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ed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10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j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cts/cl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ss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si</a:t>
            </a:r>
            <a:r>
              <a:rPr sz="2600" spc="5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y</a:t>
            </a:r>
            <a:endParaRPr lang="en-US" sz="2600" dirty="0">
              <a:latin typeface="Arial"/>
              <a:cs typeface="Arial"/>
            </a:endParaRPr>
          </a:p>
          <a:p>
            <a:pPr marL="353695" marR="490220" indent="-340995">
              <a:spcBef>
                <a:spcPts val="695"/>
              </a:spcBef>
              <a:buFont typeface="Arial"/>
              <a:buChar char="•"/>
              <a:tabLst>
                <a:tab pos="354330" algn="l"/>
              </a:tabLst>
            </a:pPr>
            <a:r>
              <a:rPr lang="en-US" sz="2600" b="1" dirty="0">
                <a:latin typeface="Arial"/>
                <a:cs typeface="Arial"/>
              </a:rPr>
              <a:t>This course will only teach how to code functions in JS! </a:t>
            </a:r>
            <a:endParaRPr sz="2600" b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4867" y="3788293"/>
            <a:ext cx="3699165" cy="2836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4445" y="385228"/>
            <a:ext cx="536130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tabLst>
                <a:tab pos="4330700" algn="l"/>
              </a:tabLst>
            </a:pPr>
            <a:r>
              <a:rPr sz="3600" dirty="0">
                <a:solidFill>
                  <a:srgbClr val="C00000"/>
                </a:solidFill>
                <a:latin typeface="Arial"/>
                <a:cs typeface="Arial"/>
              </a:rPr>
              <a:t>Q&amp;A:</a:t>
            </a:r>
            <a:r>
              <a:rPr sz="36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Class/</a:t>
            </a:r>
            <a:r>
              <a:rPr sz="3600" spc="-15" dirty="0">
                <a:latin typeface="Arial"/>
                <a:cs typeface="Arial"/>
              </a:rPr>
              <a:t>O</a:t>
            </a:r>
            <a:r>
              <a:rPr sz="3600" dirty="0">
                <a:latin typeface="Arial"/>
                <a:cs typeface="Arial"/>
              </a:rPr>
              <a:t>bject	&amp; JS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4867" y="1257973"/>
            <a:ext cx="8711693" cy="24468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C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ass: a con</a:t>
            </a:r>
            <a:r>
              <a:rPr sz="2400" spc="-10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nt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stract sets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jects </a:t>
            </a:r>
            <a:r>
              <a:rPr sz="2400" spc="-10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ith</a:t>
            </a:r>
          </a:p>
          <a:p>
            <a:pPr marL="353695"/>
            <a:r>
              <a:rPr sz="2400" dirty="0">
                <a:latin typeface="Arial"/>
                <a:cs typeface="Arial"/>
              </a:rPr>
              <a:t>common properties</a:t>
            </a:r>
          </a:p>
          <a:p>
            <a:pPr marL="353695" indent="-340995">
              <a:spcBef>
                <a:spcPts val="575"/>
              </a:spcBef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"object" refers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 a</a:t>
            </a:r>
            <a:r>
              <a:rPr sz="2400" spc="-10" dirty="0">
                <a:latin typeface="Arial"/>
                <a:cs typeface="Arial"/>
              </a:rPr>
              <a:t> p</a:t>
            </a:r>
            <a:r>
              <a:rPr sz="2400" dirty="0">
                <a:latin typeface="Arial"/>
                <a:cs typeface="Arial"/>
              </a:rPr>
              <a:t>articul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stance</a:t>
            </a:r>
            <a:r>
              <a:rPr sz="24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of a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 c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ss</a:t>
            </a:r>
          </a:p>
          <a:p>
            <a:pPr marL="353695" indent="-340995">
              <a:spcBef>
                <a:spcPts val="575"/>
              </a:spcBef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“object” can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co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tai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ers</a:t>
            </a:r>
            <a:r>
              <a:rPr sz="2400" spc="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functi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ns (methods),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roperti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</a:p>
          <a:p>
            <a:pPr marL="353695"/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(constants</a:t>
            </a:r>
            <a:r>
              <a:rPr sz="2400" spc="5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</a:p>
          <a:p>
            <a:pPr marL="353695" indent="-340995">
              <a:spcBef>
                <a:spcPts val="575"/>
              </a:spcBef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JS supp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objects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even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thout cl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sses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OP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type)</a:t>
            </a:r>
          </a:p>
        </p:txBody>
      </p:sp>
      <p:sp>
        <p:nvSpPr>
          <p:cNvPr id="5" name="object 5"/>
          <p:cNvSpPr/>
          <p:nvPr/>
        </p:nvSpPr>
        <p:spPr>
          <a:xfrm>
            <a:off x="5791200" y="3785086"/>
            <a:ext cx="4973782" cy="28434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870" y="491113"/>
            <a:ext cx="9984259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>
              <a:lnSpc>
                <a:spcPct val="100000"/>
              </a:lnSpc>
            </a:pP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Q&amp;A:</a:t>
            </a:r>
            <a:r>
              <a:rPr sz="3200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Pro</a:t>
            </a:r>
            <a:r>
              <a:rPr sz="3200" spc="-15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ure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progr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5" dirty="0">
                <a:latin typeface="Arial"/>
                <a:cs typeface="Arial"/>
              </a:rPr>
              <a:t>m</a:t>
            </a:r>
            <a:r>
              <a:rPr sz="3200" spc="-10" dirty="0">
                <a:latin typeface="Arial"/>
                <a:cs typeface="Arial"/>
              </a:rPr>
              <a:t>m</a:t>
            </a:r>
            <a:r>
              <a:rPr sz="3200" dirty="0">
                <a:latin typeface="Arial"/>
                <a:cs typeface="Arial"/>
              </a:rPr>
              <a:t>ing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vs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7364" y="1424920"/>
            <a:ext cx="7952740" cy="4901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sz="2400" spc="5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400" spc="5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re</a:t>
            </a:r>
            <a:r>
              <a:rPr sz="24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ramming</a:t>
            </a:r>
          </a:p>
          <a:p>
            <a:pPr marL="756285" lvl="1" indent="-286385">
              <a:lnSpc>
                <a:spcPts val="2850"/>
              </a:lnSpc>
              <a:spcBef>
                <a:spcPts val="31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Solving a problem from</a:t>
            </a:r>
            <a:r>
              <a:rPr sz="2400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top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of t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e co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e d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wn</a:t>
            </a:r>
            <a:r>
              <a:rPr sz="2400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to t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6285">
              <a:lnSpc>
                <a:spcPts val="2850"/>
              </a:lnSpc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tt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6285" lvl="1" indent="-286385">
              <a:spcBef>
                <a:spcPts val="3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teme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ts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r>
              <a:rPr sz="2400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strong</a:t>
            </a:r>
            <a:r>
              <a:rPr sz="2400" spc="2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verb</a:t>
            </a:r>
            <a:endParaRPr sz="24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4535">
              <a:spcBef>
                <a:spcPts val="330"/>
              </a:spcBef>
            </a:pP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startCo</a:t>
            </a:r>
            <a:r>
              <a:rPr sz="2400" spc="-1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</a:t>
            </a:r>
            <a:r>
              <a:rPr sz="2400" spc="-1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400" spc="-1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hin</a:t>
            </a:r>
            <a:r>
              <a:rPr sz="2400" spc="-1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400" spc="-15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400" spc="-15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ee</a:t>
            </a:r>
            <a:r>
              <a:rPr sz="2400" spc="-1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400" spc="-1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hin</a:t>
            </a:r>
            <a:r>
              <a:rPr sz="2400" spc="-1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724535">
              <a:spcBef>
                <a:spcPts val="350"/>
              </a:spcBef>
            </a:pP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was</a:t>
            </a:r>
            <a:r>
              <a:rPr sz="2400" spc="1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CoffeeM</a:t>
            </a:r>
            <a:r>
              <a:rPr sz="2400" spc="-1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chin</a:t>
            </a:r>
            <a:r>
              <a:rPr sz="2400" spc="-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spc="-1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400" spc="5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400" spc="-15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feemac</a:t>
            </a:r>
            <a:r>
              <a:rPr sz="2400" spc="-15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400" spc="5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spc="-25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400" spc="5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38"/>
              </a:spcBef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OOP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6285" lvl="1" indent="-286385">
              <a:spcBef>
                <a:spcPts val="31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Solving a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roblem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hro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gh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jects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6285" lvl="1" indent="-286385">
              <a:spcBef>
                <a:spcPts val="3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Stat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ments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with the</a:t>
            </a:r>
            <a:r>
              <a:rPr sz="2400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sz="2400" spc="5" dirty="0">
                <a:solidFill>
                  <a:srgbClr val="2525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e manip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lated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2300" marR="3368675">
              <a:lnSpc>
                <a:spcPts val="3829"/>
              </a:lnSpc>
              <a:spcBef>
                <a:spcPts val="170"/>
              </a:spcBef>
            </a:pP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coffe</a:t>
            </a:r>
            <a:r>
              <a:rPr sz="2400" spc="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</a:t>
            </a:r>
            <a:r>
              <a:rPr sz="2400" spc="-1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eA.s</a:t>
            </a:r>
            <a:r>
              <a:rPr sz="2400" spc="-2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(); 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coffe</a:t>
            </a:r>
            <a:r>
              <a:rPr sz="2400" spc="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</a:t>
            </a:r>
            <a:r>
              <a:rPr sz="2400" spc="-1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400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eB.was</a:t>
            </a:r>
            <a:r>
              <a:rPr sz="2400" spc="5" dirty="0">
                <a:solidFill>
                  <a:srgbClr val="0066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2400" spc="-1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7506" y="327907"/>
            <a:ext cx="9984259" cy="55143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05255" algn="ctr">
              <a:lnSpc>
                <a:spcPts val="4285"/>
              </a:lnSpc>
            </a:pPr>
            <a:r>
              <a:rPr sz="3600" dirty="0">
                <a:latin typeface="Arial"/>
                <a:cs typeface="Arial"/>
              </a:rPr>
              <a:t>Math.f</a:t>
            </a:r>
            <a:r>
              <a:rPr sz="3600" spc="-15" dirty="0">
                <a:latin typeface="Arial"/>
                <a:cs typeface="Arial"/>
              </a:rPr>
              <a:t>u</a:t>
            </a:r>
            <a:r>
              <a:rPr sz="3600" dirty="0">
                <a:latin typeface="Arial"/>
                <a:cs typeface="Arial"/>
              </a:rPr>
              <a:t>ncti</a:t>
            </a:r>
            <a:r>
              <a:rPr sz="3600" spc="-15" dirty="0">
                <a:latin typeface="Arial"/>
                <a:cs typeface="Arial"/>
              </a:rPr>
              <a:t>o</a:t>
            </a:r>
            <a:r>
              <a:rPr sz="3600" dirty="0">
                <a:latin typeface="Arial"/>
                <a:cs typeface="Arial"/>
              </a:rPr>
              <a:t>n(</a:t>
            </a:r>
            <a:r>
              <a:rPr sz="3600" spc="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0542" y="1175245"/>
            <a:ext cx="9787276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04"/>
              </a:lnSpc>
            </a:pPr>
            <a:r>
              <a:rPr sz="2900" dirty="0">
                <a:latin typeface="Arial"/>
                <a:cs typeface="Arial"/>
              </a:rPr>
              <a:t>“M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th”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ob</a:t>
            </a:r>
            <a:r>
              <a:rPr sz="2900" spc="5" dirty="0">
                <a:latin typeface="Arial"/>
                <a:cs typeface="Arial"/>
              </a:rPr>
              <a:t>j</a:t>
            </a:r>
            <a:r>
              <a:rPr sz="2900" dirty="0">
                <a:latin typeface="Arial"/>
                <a:cs typeface="Arial"/>
              </a:rPr>
              <a:t>ect: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2C2CB8"/>
                </a:solidFill>
                <a:latin typeface="Arial"/>
                <a:cs typeface="Arial"/>
              </a:rPr>
              <a:t>Co</a:t>
            </a:r>
            <a:r>
              <a:rPr sz="2900" spc="5" dirty="0">
                <a:solidFill>
                  <a:srgbClr val="2C2CB8"/>
                </a:solidFill>
                <a:latin typeface="Arial"/>
                <a:cs typeface="Arial"/>
              </a:rPr>
              <a:t>n</a:t>
            </a:r>
            <a:r>
              <a:rPr sz="2900" dirty="0">
                <a:solidFill>
                  <a:srgbClr val="2C2CB8"/>
                </a:solidFill>
                <a:latin typeface="Arial"/>
                <a:cs typeface="Arial"/>
              </a:rPr>
              <a:t>tainer</a:t>
            </a:r>
            <a:r>
              <a:rPr sz="2900" spc="-50" dirty="0">
                <a:solidFill>
                  <a:srgbClr val="2C2CB8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2C2CB8"/>
                </a:solidFill>
                <a:latin typeface="Arial"/>
                <a:cs typeface="Arial"/>
              </a:rPr>
              <a:t>of</a:t>
            </a:r>
            <a:r>
              <a:rPr sz="2900" spc="-15" dirty="0">
                <a:solidFill>
                  <a:srgbClr val="2C2CB8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2C2CB8"/>
                </a:solidFill>
                <a:latin typeface="Arial"/>
                <a:cs typeface="Arial"/>
              </a:rPr>
              <a:t>math</a:t>
            </a:r>
            <a:r>
              <a:rPr sz="2900" spc="-35" dirty="0">
                <a:solidFill>
                  <a:srgbClr val="2C2CB8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2C2CB8"/>
                </a:solidFill>
                <a:latin typeface="Arial"/>
                <a:cs typeface="Arial"/>
              </a:rPr>
              <a:t>functio</a:t>
            </a:r>
            <a:r>
              <a:rPr sz="2900" spc="5" dirty="0">
                <a:solidFill>
                  <a:srgbClr val="2C2CB8"/>
                </a:solidFill>
                <a:latin typeface="Arial"/>
                <a:cs typeface="Arial"/>
              </a:rPr>
              <a:t>n</a:t>
            </a:r>
            <a:r>
              <a:rPr sz="2900" dirty="0">
                <a:solidFill>
                  <a:srgbClr val="2C2CB8"/>
                </a:solidFill>
                <a:latin typeface="Arial"/>
                <a:cs typeface="Arial"/>
              </a:rPr>
              <a:t>s</a:t>
            </a:r>
            <a:r>
              <a:rPr sz="2900" spc="-55" dirty="0">
                <a:solidFill>
                  <a:srgbClr val="2C2CB8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2C2CB8"/>
                </a:solidFill>
                <a:latin typeface="Arial"/>
                <a:cs typeface="Arial"/>
              </a:rPr>
              <a:t>&amp;</a:t>
            </a:r>
            <a:r>
              <a:rPr lang="en-US" sz="2900" dirty="0"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2C2CB8"/>
                </a:solidFill>
                <a:latin typeface="Arial"/>
                <a:cs typeface="Arial"/>
              </a:rPr>
              <a:t>co</a:t>
            </a:r>
            <a:r>
              <a:rPr sz="2900" spc="5" dirty="0">
                <a:solidFill>
                  <a:srgbClr val="2C2CB8"/>
                </a:solidFill>
                <a:latin typeface="Arial"/>
                <a:cs typeface="Arial"/>
              </a:rPr>
              <a:t>n</a:t>
            </a:r>
            <a:r>
              <a:rPr sz="2900" dirty="0">
                <a:solidFill>
                  <a:srgbClr val="2C2CB8"/>
                </a:solidFill>
                <a:latin typeface="Arial"/>
                <a:cs typeface="Arial"/>
              </a:rPr>
              <a:t>stants.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8034" y="2013472"/>
            <a:ext cx="6919384" cy="4516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b="1" dirty="0" err="1">
                <a:latin typeface="Arial"/>
                <a:cs typeface="Arial"/>
              </a:rPr>
              <a:t>M</a:t>
            </a:r>
            <a:r>
              <a:rPr sz="2400" b="1" spc="5" dirty="0" err="1">
                <a:latin typeface="Arial"/>
                <a:cs typeface="Arial"/>
              </a:rPr>
              <a:t>a</a:t>
            </a:r>
            <a:r>
              <a:rPr sz="2400" b="1" dirty="0" err="1">
                <a:latin typeface="Arial"/>
                <a:cs typeface="Arial"/>
              </a:rPr>
              <a:t>th.</a:t>
            </a:r>
            <a:r>
              <a:rPr sz="2400" b="1" dirty="0" err="1">
                <a:solidFill>
                  <a:srgbClr val="3333CC"/>
                </a:solidFill>
                <a:latin typeface="Arial"/>
                <a:cs typeface="Arial"/>
              </a:rPr>
              <a:t>abs</a:t>
            </a:r>
            <a:r>
              <a:rPr sz="2400" b="1" dirty="0">
                <a:latin typeface="Arial"/>
                <a:cs typeface="Arial"/>
              </a:rPr>
              <a:t>(x)</a:t>
            </a:r>
          </a:p>
          <a:p>
            <a:pPr marL="355600" indent="-342900">
              <a:lnSpc>
                <a:spcPct val="150000"/>
              </a:lnSpc>
              <a:spcBef>
                <a:spcPts val="345"/>
              </a:spcBef>
              <a:buFont typeface="Arial" panose="020B0604020202020204" pitchFamily="34" charset="0"/>
              <a:buChar char="•"/>
            </a:pPr>
            <a:r>
              <a:rPr sz="2400" b="1" dirty="0" err="1">
                <a:latin typeface="Arial"/>
                <a:cs typeface="Arial"/>
              </a:rPr>
              <a:t>M</a:t>
            </a:r>
            <a:r>
              <a:rPr sz="2400" b="1" spc="5" dirty="0" err="1">
                <a:latin typeface="Arial"/>
                <a:cs typeface="Arial"/>
              </a:rPr>
              <a:t>a</a:t>
            </a:r>
            <a:r>
              <a:rPr sz="2400" b="1" dirty="0" err="1">
                <a:latin typeface="Arial"/>
                <a:cs typeface="Arial"/>
              </a:rPr>
              <a:t>th.sqr</a:t>
            </a:r>
            <a:r>
              <a:rPr sz="2400" b="1" spc="-15" dirty="0" err="1">
                <a:latin typeface="Arial"/>
                <a:cs typeface="Arial"/>
              </a:rPr>
              <a:t>t</a:t>
            </a:r>
            <a:r>
              <a:rPr sz="2400" b="1" dirty="0">
                <a:latin typeface="Arial"/>
                <a:cs typeface="Arial"/>
              </a:rPr>
              <a:t>(x)</a:t>
            </a:r>
          </a:p>
          <a:p>
            <a:pPr marL="355600" indent="-342900">
              <a:lnSpc>
                <a:spcPct val="150000"/>
              </a:lnSpc>
              <a:spcBef>
                <a:spcPts val="345"/>
              </a:spcBef>
              <a:buFont typeface="Arial" panose="020B0604020202020204" pitchFamily="34" charset="0"/>
              <a:buChar char="•"/>
              <a:tabLst>
                <a:tab pos="2489835" algn="l"/>
              </a:tabLst>
            </a:pPr>
            <a:r>
              <a:rPr sz="2400" b="1" dirty="0" err="1">
                <a:solidFill>
                  <a:srgbClr val="3333CC"/>
                </a:solidFill>
                <a:latin typeface="Arial"/>
                <a:cs typeface="Arial"/>
              </a:rPr>
              <a:t>Math.exp</a:t>
            </a:r>
            <a:r>
              <a:rPr sz="2400" b="1" dirty="0">
                <a:latin typeface="Arial"/>
                <a:cs typeface="Arial"/>
              </a:rPr>
              <a:t>(</a:t>
            </a:r>
            <a:r>
              <a:rPr sz="2400" b="1" spc="-10" dirty="0">
                <a:latin typeface="Arial"/>
                <a:cs typeface="Arial"/>
              </a:rPr>
              <a:t>x</a:t>
            </a:r>
            <a:r>
              <a:rPr sz="2400" b="1" dirty="0">
                <a:latin typeface="Arial"/>
                <a:cs typeface="Arial"/>
              </a:rPr>
              <a:t>):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spc="22" baseline="24853" dirty="0">
                <a:latin typeface="Arial"/>
                <a:cs typeface="Arial"/>
              </a:rPr>
              <a:t>x</a:t>
            </a:r>
            <a:endParaRPr sz="2400" baseline="24853" dirty="0">
              <a:latin typeface="Arial"/>
              <a:cs typeface="Arial"/>
            </a:endParaRPr>
          </a:p>
          <a:p>
            <a:pPr marL="355600" indent="-342900">
              <a:lnSpc>
                <a:spcPct val="150000"/>
              </a:lnSpc>
              <a:spcBef>
                <a:spcPts val="350"/>
              </a:spcBef>
              <a:buFont typeface="Arial" panose="020B0604020202020204" pitchFamily="34" charset="0"/>
              <a:buChar char="•"/>
            </a:pPr>
            <a:r>
              <a:rPr sz="2400" b="1" dirty="0" err="1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2400" b="1" spc="5" dirty="0" err="1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400" b="1" dirty="0" err="1">
                <a:solidFill>
                  <a:srgbClr val="3333CC"/>
                </a:solidFill>
                <a:latin typeface="Arial"/>
                <a:cs typeface="Arial"/>
              </a:rPr>
              <a:t>th.po</a:t>
            </a:r>
            <a:r>
              <a:rPr sz="2400" b="1" spc="5" dirty="0" err="1">
                <a:solidFill>
                  <a:srgbClr val="3333CC"/>
                </a:solidFill>
                <a:latin typeface="Arial"/>
                <a:cs typeface="Arial"/>
              </a:rPr>
              <a:t>w</a:t>
            </a:r>
            <a:r>
              <a:rPr sz="2400" b="1" spc="-10" dirty="0">
                <a:latin typeface="Arial"/>
                <a:cs typeface="Arial"/>
              </a:rPr>
              <a:t>(</a:t>
            </a:r>
            <a:r>
              <a:rPr sz="2400" b="1" dirty="0" err="1">
                <a:latin typeface="Arial"/>
                <a:cs typeface="Arial"/>
              </a:rPr>
              <a:t>x,</a:t>
            </a:r>
            <a:r>
              <a:rPr sz="2400" b="1" spc="-10" dirty="0" err="1">
                <a:latin typeface="Arial"/>
                <a:cs typeface="Arial"/>
              </a:rPr>
              <a:t>n</a:t>
            </a:r>
            <a:r>
              <a:rPr sz="2400" b="1" dirty="0">
                <a:latin typeface="Arial"/>
                <a:cs typeface="Arial"/>
              </a:rPr>
              <a:t>):</a:t>
            </a:r>
            <a:r>
              <a:rPr lang="en-US" sz="2400" dirty="0">
                <a:latin typeface="Arial"/>
                <a:cs typeface="Arial"/>
              </a:rPr>
              <a:t> x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to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the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p</a:t>
            </a:r>
            <a:r>
              <a:rPr lang="en-US" sz="2400" spc="5" dirty="0">
                <a:latin typeface="Arial"/>
                <a:cs typeface="Arial"/>
              </a:rPr>
              <a:t>o</a:t>
            </a:r>
            <a:r>
              <a:rPr lang="en-US" sz="2400" dirty="0">
                <a:latin typeface="Arial"/>
                <a:cs typeface="Arial"/>
              </a:rPr>
              <a:t>w</a:t>
            </a:r>
            <a:r>
              <a:rPr lang="en-US" sz="2400" spc="5" dirty="0">
                <a:latin typeface="Arial"/>
                <a:cs typeface="Arial"/>
              </a:rPr>
              <a:t>e</a:t>
            </a:r>
            <a:r>
              <a:rPr lang="en-US" sz="2400" dirty="0">
                <a:latin typeface="Arial"/>
                <a:cs typeface="Arial"/>
              </a:rPr>
              <a:t>r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n</a:t>
            </a:r>
          </a:p>
          <a:p>
            <a:pPr marL="3556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Arial"/>
                <a:cs typeface="Arial"/>
              </a:rPr>
              <a:t>M</a:t>
            </a:r>
            <a:r>
              <a:rPr lang="en-US" sz="2400" b="1" spc="5" dirty="0" err="1">
                <a:latin typeface="Arial"/>
                <a:cs typeface="Arial"/>
              </a:rPr>
              <a:t>a</a:t>
            </a:r>
            <a:r>
              <a:rPr lang="en-US" sz="2400" b="1" dirty="0" err="1">
                <a:latin typeface="Arial"/>
                <a:cs typeface="Arial"/>
              </a:rPr>
              <a:t>th.ro</a:t>
            </a:r>
            <a:r>
              <a:rPr lang="en-US" sz="2400" b="1" spc="-10" dirty="0" err="1">
                <a:latin typeface="Arial"/>
                <a:cs typeface="Arial"/>
              </a:rPr>
              <a:t>u</a:t>
            </a:r>
            <a:r>
              <a:rPr lang="en-US" sz="2400" b="1" dirty="0" err="1">
                <a:latin typeface="Arial"/>
                <a:cs typeface="Arial"/>
              </a:rPr>
              <a:t>nd</a:t>
            </a:r>
            <a:r>
              <a:rPr lang="en-US" sz="2400" b="1" dirty="0">
                <a:latin typeface="Arial"/>
                <a:cs typeface="Arial"/>
              </a:rPr>
              <a:t>(x</a:t>
            </a:r>
            <a:r>
              <a:rPr lang="en-US" sz="2400" b="1" spc="-15" dirty="0">
                <a:latin typeface="Arial"/>
                <a:cs typeface="Arial"/>
              </a:rPr>
              <a:t>)</a:t>
            </a:r>
            <a:r>
              <a:rPr lang="en-US" sz="2400" b="1" dirty="0">
                <a:latin typeface="Arial"/>
                <a:cs typeface="Arial"/>
              </a:rPr>
              <a:t>,</a:t>
            </a:r>
            <a:r>
              <a:rPr lang="en-US" sz="2400" b="1" spc="-55" dirty="0">
                <a:latin typeface="Arial"/>
                <a:cs typeface="Arial"/>
              </a:rPr>
              <a:t> </a:t>
            </a:r>
            <a:r>
              <a:rPr lang="en-US" sz="2400" b="1" dirty="0" err="1">
                <a:latin typeface="Arial"/>
                <a:cs typeface="Arial"/>
              </a:rPr>
              <a:t>M</a:t>
            </a:r>
            <a:r>
              <a:rPr lang="en-US" sz="2400" b="1" spc="5" dirty="0" err="1">
                <a:latin typeface="Arial"/>
                <a:cs typeface="Arial"/>
              </a:rPr>
              <a:t>a</a:t>
            </a:r>
            <a:r>
              <a:rPr lang="en-US" sz="2400" b="1" dirty="0" err="1">
                <a:latin typeface="Arial"/>
                <a:cs typeface="Arial"/>
              </a:rPr>
              <a:t>th.cei</a:t>
            </a:r>
            <a:r>
              <a:rPr lang="en-US" sz="2400" b="1" spc="10" dirty="0" err="1">
                <a:latin typeface="Arial"/>
                <a:cs typeface="Arial"/>
              </a:rPr>
              <a:t>l</a:t>
            </a:r>
            <a:r>
              <a:rPr lang="en-US" sz="2400" b="1" dirty="0">
                <a:latin typeface="Arial"/>
                <a:cs typeface="Arial"/>
              </a:rPr>
              <a:t>(x</a:t>
            </a:r>
            <a:r>
              <a:rPr lang="en-US" sz="2400" b="1" spc="-15" dirty="0">
                <a:latin typeface="Arial"/>
                <a:cs typeface="Arial"/>
              </a:rPr>
              <a:t>)</a:t>
            </a:r>
            <a:r>
              <a:rPr lang="en-US" sz="2400" b="1" dirty="0">
                <a:latin typeface="Arial"/>
                <a:cs typeface="Arial"/>
              </a:rPr>
              <a:t>,</a:t>
            </a:r>
            <a:r>
              <a:rPr lang="en-US" sz="2400" b="1" spc="-45" dirty="0">
                <a:latin typeface="Arial"/>
                <a:cs typeface="Arial"/>
              </a:rPr>
              <a:t> </a:t>
            </a:r>
            <a:r>
              <a:rPr lang="en-US" sz="2400" b="1" dirty="0" err="1">
                <a:latin typeface="Arial"/>
                <a:cs typeface="Arial"/>
              </a:rPr>
              <a:t>M</a:t>
            </a:r>
            <a:r>
              <a:rPr lang="en-US" sz="2400" b="1" spc="5" dirty="0" err="1">
                <a:latin typeface="Arial"/>
                <a:cs typeface="Arial"/>
              </a:rPr>
              <a:t>a</a:t>
            </a:r>
            <a:r>
              <a:rPr lang="en-US" sz="2400" b="1" dirty="0" err="1">
                <a:latin typeface="Arial"/>
                <a:cs typeface="Arial"/>
              </a:rPr>
              <a:t>th.</a:t>
            </a:r>
            <a:r>
              <a:rPr lang="en-US" sz="2400" b="1" spc="-20" dirty="0" err="1">
                <a:latin typeface="Arial"/>
                <a:cs typeface="Arial"/>
              </a:rPr>
              <a:t>f</a:t>
            </a:r>
            <a:r>
              <a:rPr lang="en-US" sz="2400" b="1" dirty="0" err="1">
                <a:latin typeface="Arial"/>
                <a:cs typeface="Arial"/>
              </a:rPr>
              <a:t>loo</a:t>
            </a:r>
            <a:r>
              <a:rPr lang="en-US" sz="2400" b="1" spc="10" dirty="0" err="1">
                <a:latin typeface="Arial"/>
                <a:cs typeface="Arial"/>
              </a:rPr>
              <a:t>r</a:t>
            </a:r>
            <a:r>
              <a:rPr lang="en-US" sz="2400" b="1" dirty="0">
                <a:latin typeface="Arial"/>
                <a:cs typeface="Arial"/>
              </a:rPr>
              <a:t>(x)</a:t>
            </a:r>
          </a:p>
          <a:p>
            <a:pPr marL="355600" indent="-342900">
              <a:lnSpc>
                <a:spcPct val="150000"/>
              </a:lnSpc>
              <a:spcBef>
                <a:spcPts val="350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Arial"/>
                <a:cs typeface="Arial"/>
              </a:rPr>
              <a:t>M</a:t>
            </a:r>
            <a:r>
              <a:rPr lang="en-US" sz="2400" b="1" spc="5" dirty="0" err="1">
                <a:latin typeface="Arial"/>
                <a:cs typeface="Arial"/>
              </a:rPr>
              <a:t>a</a:t>
            </a:r>
            <a:r>
              <a:rPr lang="en-US" sz="2400" b="1" dirty="0" err="1">
                <a:latin typeface="Arial"/>
                <a:cs typeface="Arial"/>
              </a:rPr>
              <a:t>th.ma</a:t>
            </a:r>
            <a:r>
              <a:rPr lang="en-US" sz="2400" b="1" spc="-15" dirty="0" err="1">
                <a:latin typeface="Arial"/>
                <a:cs typeface="Arial"/>
              </a:rPr>
              <a:t>x</a:t>
            </a:r>
            <a:r>
              <a:rPr lang="en-US" sz="2400" b="1" dirty="0">
                <a:latin typeface="Arial"/>
                <a:cs typeface="Arial"/>
              </a:rPr>
              <a:t>(</a:t>
            </a:r>
            <a:r>
              <a:rPr lang="en-US" sz="2400" b="1" spc="-15" dirty="0">
                <a:latin typeface="Arial"/>
                <a:cs typeface="Arial"/>
              </a:rPr>
              <a:t>.</a:t>
            </a:r>
            <a:r>
              <a:rPr lang="en-US" sz="2400" b="1" dirty="0">
                <a:latin typeface="Arial"/>
                <a:cs typeface="Arial"/>
              </a:rPr>
              <a:t>..</a:t>
            </a:r>
            <a:r>
              <a:rPr lang="en-US" sz="2400" b="1" spc="-25" dirty="0">
                <a:latin typeface="Arial"/>
                <a:cs typeface="Arial"/>
              </a:rPr>
              <a:t>,</a:t>
            </a:r>
            <a:r>
              <a:rPr lang="en-US" sz="2400" b="1" dirty="0">
                <a:latin typeface="Arial"/>
                <a:cs typeface="Arial"/>
              </a:rPr>
              <a:t>..</a:t>
            </a:r>
            <a:r>
              <a:rPr lang="en-US" sz="2400" b="1" spc="-25" dirty="0">
                <a:latin typeface="Arial"/>
                <a:cs typeface="Arial"/>
              </a:rPr>
              <a:t>.</a:t>
            </a:r>
            <a:r>
              <a:rPr lang="en-US" sz="2400" b="1" dirty="0">
                <a:latin typeface="Arial"/>
                <a:cs typeface="Arial"/>
              </a:rPr>
              <a:t>),</a:t>
            </a:r>
            <a:r>
              <a:rPr lang="en-US" sz="2400" b="1" spc="-45" dirty="0">
                <a:latin typeface="Arial"/>
                <a:cs typeface="Arial"/>
              </a:rPr>
              <a:t> </a:t>
            </a:r>
            <a:r>
              <a:rPr lang="en-US" sz="2400" b="1" dirty="0" err="1">
                <a:latin typeface="Arial"/>
                <a:cs typeface="Arial"/>
              </a:rPr>
              <a:t>M</a:t>
            </a:r>
            <a:r>
              <a:rPr lang="en-US" sz="2400" b="1" spc="5" dirty="0" err="1">
                <a:latin typeface="Arial"/>
                <a:cs typeface="Arial"/>
              </a:rPr>
              <a:t>a</a:t>
            </a:r>
            <a:r>
              <a:rPr lang="en-US" sz="2400" b="1" dirty="0" err="1">
                <a:latin typeface="Arial"/>
                <a:cs typeface="Arial"/>
              </a:rPr>
              <a:t>x.min</a:t>
            </a:r>
            <a:r>
              <a:rPr lang="en-US" sz="2400" b="1" dirty="0">
                <a:latin typeface="Arial"/>
                <a:cs typeface="Arial"/>
              </a:rPr>
              <a:t>(</a:t>
            </a:r>
            <a:r>
              <a:rPr lang="en-US" sz="2400" b="1" spc="-15" dirty="0">
                <a:latin typeface="Arial"/>
                <a:cs typeface="Arial"/>
              </a:rPr>
              <a:t>.</a:t>
            </a:r>
            <a:r>
              <a:rPr lang="en-US" sz="2400" b="1" dirty="0">
                <a:latin typeface="Arial"/>
                <a:cs typeface="Arial"/>
              </a:rPr>
              <a:t>..</a:t>
            </a:r>
            <a:r>
              <a:rPr lang="en-US" sz="2400" b="1" spc="-25" dirty="0">
                <a:latin typeface="Arial"/>
                <a:cs typeface="Arial"/>
              </a:rPr>
              <a:t>,</a:t>
            </a:r>
            <a:r>
              <a:rPr lang="en-US" sz="2400" b="1" dirty="0">
                <a:latin typeface="Arial"/>
                <a:cs typeface="Arial"/>
              </a:rPr>
              <a:t>..</a:t>
            </a:r>
            <a:r>
              <a:rPr lang="en-US" sz="2400" b="1" spc="-25" dirty="0">
                <a:latin typeface="Arial"/>
                <a:cs typeface="Arial"/>
              </a:rPr>
              <a:t>.</a:t>
            </a:r>
            <a:r>
              <a:rPr lang="en-US" sz="2400" b="1" dirty="0">
                <a:latin typeface="Arial"/>
                <a:cs typeface="Arial"/>
              </a:rPr>
              <a:t>)</a:t>
            </a:r>
          </a:p>
          <a:p>
            <a:pPr marL="355600" indent="-342900">
              <a:lnSpc>
                <a:spcPct val="150000"/>
              </a:lnSpc>
              <a:spcBef>
                <a:spcPts val="345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lang="en-US" sz="2400" b="1" spc="5" dirty="0" err="1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lang="en-US" sz="2400" b="1" dirty="0" err="1">
                <a:solidFill>
                  <a:srgbClr val="3333CC"/>
                </a:solidFill>
                <a:latin typeface="Arial"/>
                <a:cs typeface="Arial"/>
              </a:rPr>
              <a:t>th.ra</a:t>
            </a:r>
            <a:r>
              <a:rPr lang="en-US" sz="2400" b="1" spc="-10" dirty="0" err="1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lang="en-US" sz="2400" b="1" dirty="0" err="1">
                <a:solidFill>
                  <a:srgbClr val="3333CC"/>
                </a:solidFill>
                <a:latin typeface="Arial"/>
                <a:cs typeface="Arial"/>
              </a:rPr>
              <a:t>do</a:t>
            </a:r>
            <a:r>
              <a:rPr lang="en-US" sz="2400" b="1" spc="-5" dirty="0" err="1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lang="en-US" sz="2400" b="1" dirty="0">
                <a:latin typeface="Arial"/>
                <a:cs typeface="Arial"/>
              </a:rPr>
              <a:t>()</a:t>
            </a:r>
            <a:r>
              <a:rPr lang="en-US" sz="2400" b="1" spc="-55" dirty="0">
                <a:latin typeface="Arial"/>
                <a:cs typeface="Arial"/>
              </a:rPr>
              <a:t>   </a:t>
            </a:r>
            <a:r>
              <a:rPr lang="en-US" sz="2400" dirty="0">
                <a:latin typeface="Arial"/>
                <a:cs typeface="Arial"/>
              </a:rPr>
              <a:t>//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[0,1)</a:t>
            </a:r>
          </a:p>
          <a:p>
            <a:pPr marL="12700">
              <a:spcBef>
                <a:spcPts val="350"/>
              </a:spcBef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770044" y="2013472"/>
            <a:ext cx="3733800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3594" y="429504"/>
            <a:ext cx="312483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Math.c</a:t>
            </a:r>
            <a:r>
              <a:rPr sz="3600" spc="-15" dirty="0">
                <a:latin typeface="Arial"/>
                <a:cs typeface="Arial"/>
              </a:rPr>
              <a:t>o</a:t>
            </a:r>
            <a:r>
              <a:rPr sz="3600" dirty="0">
                <a:latin typeface="Arial"/>
                <a:cs typeface="Arial"/>
              </a:rPr>
              <a:t>nstant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7364" y="1469117"/>
            <a:ext cx="5712460" cy="2626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Font typeface="Arial"/>
              <a:buChar char="•"/>
              <a:tabLst>
                <a:tab pos="354330" algn="l"/>
              </a:tabLst>
            </a:pPr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400" b="1" spc="1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th.</a:t>
            </a:r>
            <a:r>
              <a:rPr sz="24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</a:t>
            </a:r>
            <a:endParaRPr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6285" lvl="1" indent="-286385">
              <a:spcBef>
                <a:spcPts val="615"/>
              </a:spcBef>
              <a:buChar char="–"/>
              <a:tabLst>
                <a:tab pos="756920" algn="l"/>
                <a:tab pos="2489835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returns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PI,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3.1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3695" indent="-340995">
              <a:spcBef>
                <a:spcPts val="680"/>
              </a:spcBef>
              <a:buFont typeface="Arial"/>
              <a:buChar char="•"/>
              <a:tabLst>
                <a:tab pos="354330" algn="l"/>
              </a:tabLst>
            </a:pPr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400" b="1" spc="1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th.</a:t>
            </a:r>
            <a:r>
              <a:rPr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SQRT2</a:t>
            </a:r>
            <a:endParaRPr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6285" lvl="1" indent="-286385">
              <a:spcBef>
                <a:spcPts val="61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returns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1.4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4…the</a:t>
            </a:r>
            <a:r>
              <a:rPr sz="24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square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root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of 2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3695" indent="-340995">
              <a:spcBef>
                <a:spcPts val="680"/>
              </a:spcBef>
              <a:buFont typeface="Arial"/>
              <a:buChar char="•"/>
              <a:tabLst>
                <a:tab pos="354330" algn="l"/>
              </a:tabLst>
            </a:pPr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400" b="1" spc="1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th.</a:t>
            </a:r>
            <a:r>
              <a:rPr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6285" lvl="1" indent="-286385">
              <a:spcBef>
                <a:spcPts val="61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retur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Eul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r's n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mber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.7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8…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6328" y="5059045"/>
            <a:ext cx="7218218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500" b="1" i="1" spc="-5" dirty="0">
                <a:latin typeface="Arial"/>
                <a:cs typeface="Arial"/>
              </a:rPr>
              <a:t>It</a:t>
            </a:r>
            <a:r>
              <a:rPr sz="2500" b="1" i="1" spc="10" dirty="0">
                <a:latin typeface="Arial"/>
                <a:cs typeface="Arial"/>
              </a:rPr>
              <a:t> </a:t>
            </a:r>
            <a:r>
              <a:rPr sz="2500" b="1" i="1" spc="-5" dirty="0">
                <a:latin typeface="Arial"/>
                <a:cs typeface="Arial"/>
              </a:rPr>
              <a:t>is just</a:t>
            </a:r>
            <a:r>
              <a:rPr sz="2500" b="1" i="1" spc="10" dirty="0">
                <a:latin typeface="Arial"/>
                <a:cs typeface="Arial"/>
              </a:rPr>
              <a:t> </a:t>
            </a:r>
            <a:r>
              <a:rPr sz="2500" b="1" i="1" spc="-5" dirty="0">
                <a:latin typeface="Arial"/>
                <a:cs typeface="Arial"/>
              </a:rPr>
              <a:t>a v</a:t>
            </a:r>
            <a:r>
              <a:rPr sz="2500" b="1" i="1" dirty="0">
                <a:latin typeface="Arial"/>
                <a:cs typeface="Arial"/>
              </a:rPr>
              <a:t>a</a:t>
            </a:r>
            <a:r>
              <a:rPr sz="2500" b="1" i="1" spc="-5" dirty="0">
                <a:latin typeface="Arial"/>
                <a:cs typeface="Arial"/>
              </a:rPr>
              <a:t>lue,</a:t>
            </a:r>
            <a:r>
              <a:rPr sz="2500" b="1" i="1" spc="-10" dirty="0">
                <a:latin typeface="Arial"/>
                <a:cs typeface="Arial"/>
              </a:rPr>
              <a:t> </a:t>
            </a:r>
            <a:r>
              <a:rPr sz="2500" b="1" i="1" spc="-5" dirty="0">
                <a:latin typeface="Arial"/>
                <a:cs typeface="Arial"/>
              </a:rPr>
              <a:t>so </a:t>
            </a:r>
            <a:r>
              <a:rPr sz="2500" b="1" i="1" dirty="0">
                <a:latin typeface="Arial"/>
                <a:cs typeface="Arial"/>
              </a:rPr>
              <a:t>n</a:t>
            </a:r>
            <a:r>
              <a:rPr sz="2500" b="1" i="1" spc="-5" dirty="0">
                <a:latin typeface="Arial"/>
                <a:cs typeface="Arial"/>
              </a:rPr>
              <a:t>o </a:t>
            </a:r>
            <a:r>
              <a:rPr sz="2500" b="1" i="1" dirty="0">
                <a:latin typeface="Arial"/>
                <a:cs typeface="Arial"/>
              </a:rPr>
              <a:t>b</a:t>
            </a:r>
            <a:r>
              <a:rPr sz="2500" b="1" i="1" spc="-5" dirty="0">
                <a:latin typeface="Arial"/>
                <a:cs typeface="Arial"/>
              </a:rPr>
              <a:t>rackets</a:t>
            </a:r>
            <a:r>
              <a:rPr lang="en-US" sz="2500" b="1" i="1" spc="-5" dirty="0">
                <a:latin typeface="Arial"/>
                <a:cs typeface="Arial"/>
              </a:rPr>
              <a:t> ()</a:t>
            </a:r>
            <a:r>
              <a:rPr sz="2500" b="1" i="1" spc="15" dirty="0">
                <a:latin typeface="Arial"/>
                <a:cs typeface="Arial"/>
              </a:rPr>
              <a:t> </a:t>
            </a:r>
            <a:r>
              <a:rPr sz="2500" b="1" i="1" spc="-5" dirty="0">
                <a:latin typeface="Arial"/>
                <a:cs typeface="Arial"/>
              </a:rPr>
              <a:t>are </a:t>
            </a:r>
            <a:r>
              <a:rPr sz="2500" b="1" i="1" dirty="0">
                <a:latin typeface="Arial"/>
                <a:cs typeface="Arial"/>
              </a:rPr>
              <a:t>n</a:t>
            </a:r>
            <a:r>
              <a:rPr sz="2500" b="1" i="1" spc="-5" dirty="0">
                <a:latin typeface="Arial"/>
                <a:cs typeface="Arial"/>
              </a:rPr>
              <a:t>e</a:t>
            </a:r>
            <a:r>
              <a:rPr sz="2500" b="1" i="1" dirty="0">
                <a:latin typeface="Arial"/>
                <a:cs typeface="Arial"/>
              </a:rPr>
              <a:t>e</a:t>
            </a:r>
            <a:r>
              <a:rPr sz="2500" b="1" i="1" spc="-5" dirty="0">
                <a:latin typeface="Arial"/>
                <a:cs typeface="Arial"/>
              </a:rPr>
              <a:t>d</a:t>
            </a:r>
            <a:r>
              <a:rPr sz="2500" b="1" i="1" dirty="0">
                <a:latin typeface="Arial"/>
                <a:cs typeface="Arial"/>
              </a:rPr>
              <a:t>e</a:t>
            </a:r>
            <a:r>
              <a:rPr sz="2500" b="1" i="1" spc="-5" dirty="0">
                <a:latin typeface="Arial"/>
                <a:cs typeface="Arial"/>
              </a:rPr>
              <a:t>d.</a:t>
            </a:r>
            <a:endParaRPr sz="2500" b="1" i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4979</TotalTime>
  <Words>1540</Words>
  <Application>Microsoft Macintosh PowerPoint</Application>
  <PresentationFormat>Widescreen</PresentationFormat>
  <Paragraphs>223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Franklin Gothic Book</vt:lpstr>
      <vt:lpstr>Times New Roman</vt:lpstr>
      <vt:lpstr>Crop</vt:lpstr>
      <vt:lpstr>Introduction to Web Technologies</vt:lpstr>
      <vt:lpstr>Content</vt:lpstr>
      <vt:lpstr>Topic 4.1:  Object, Function &amp; Expression </vt:lpstr>
      <vt:lpstr>Functions and why?</vt:lpstr>
      <vt:lpstr>Q&amp;A: Object-oriented Programming (OOP)</vt:lpstr>
      <vt:lpstr>Q&amp;A: Class/Object &amp; JS</vt:lpstr>
      <vt:lpstr>Q&amp;A: Procedure programming vs OOP</vt:lpstr>
      <vt:lpstr>Math.function( )</vt:lpstr>
      <vt:lpstr>Math.constant</vt:lpstr>
      <vt:lpstr>Expression</vt:lpstr>
      <vt:lpstr>PowerPoint Presentation</vt:lpstr>
      <vt:lpstr>Evaluation Sequencing</vt:lpstr>
      <vt:lpstr>Try out : how does it work ?</vt:lpstr>
      <vt:lpstr>Topic 4.2:  Conditionals &amp; Relation  </vt:lpstr>
      <vt:lpstr>Conditions</vt:lpstr>
      <vt:lpstr>Conditions:   if (…)…;</vt:lpstr>
      <vt:lpstr>Conditions: if (…) … else …;</vt:lpstr>
      <vt:lpstr>if (…) {… ;} else {…;}</vt:lpstr>
      <vt:lpstr>Relational operators</vt:lpstr>
      <vt:lpstr>Try out: Relational operators</vt:lpstr>
      <vt:lpstr>Is a letter before or after “a” in Ascii?</vt:lpstr>
      <vt:lpstr>Topic 4.3:  Number Systems  </vt:lpstr>
      <vt:lpstr>Number Systems</vt:lpstr>
      <vt:lpstr>Anything wrong ?</vt:lpstr>
      <vt:lpstr>Topic 4.4:  Loops </vt:lpstr>
      <vt:lpstr>Loop (not tested, good to know)</vt:lpstr>
      <vt:lpstr>For loop  </vt:lpstr>
      <vt:lpstr>While loop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Technologies</dc:title>
  <dc:creator>CAO Wanyue</dc:creator>
  <cp:lastModifiedBy>CAO Wanyue</cp:lastModifiedBy>
  <cp:revision>109</cp:revision>
  <dcterms:created xsi:type="dcterms:W3CDTF">2021-12-19T11:51:58Z</dcterms:created>
  <dcterms:modified xsi:type="dcterms:W3CDTF">2022-01-27T06:02:18Z</dcterms:modified>
</cp:coreProperties>
</file>