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334" r:id="rId3"/>
    <p:sldId id="322" r:id="rId4"/>
    <p:sldId id="323" r:id="rId5"/>
    <p:sldId id="324" r:id="rId6"/>
    <p:sldId id="325" r:id="rId7"/>
    <p:sldId id="327" r:id="rId8"/>
    <p:sldId id="328" r:id="rId9"/>
    <p:sldId id="275" r:id="rId10"/>
    <p:sldId id="330" r:id="rId11"/>
    <p:sldId id="33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33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3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8"/>
    <p:restoredTop sz="83661"/>
  </p:normalViewPr>
  <p:slideViewPr>
    <p:cSldViewPr snapToGrid="0" snapToObjects="1">
      <p:cViewPr varScale="1">
        <p:scale>
          <a:sx n="90" d="100"/>
          <a:sy n="9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course, we will not test/going thru ASCII, good to know</a:t>
            </a:r>
          </a:p>
          <a:p>
            <a:r>
              <a:rPr lang="en-US" dirty="0"/>
              <a:t>Computer only understand numbers, so we represent </a:t>
            </a:r>
            <a:r>
              <a:rPr lang="en-US" dirty="0" err="1"/>
              <a:t>ch</a:t>
            </a:r>
            <a:r>
              <a:rPr lang="en-US" dirty="0"/>
              <a:t> with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parses a string argument and returns an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RETURN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rgbClr val="163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3038" y="1529143"/>
            <a:ext cx="4601682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03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Logics, HTML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787-72DB-0F4A-81C0-A527FAF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6DB4-6E44-6548-ACDC-11EFDB4E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Programmer-defined Function</a:t>
            </a:r>
          </a:p>
          <a:p>
            <a:pPr lvl="1"/>
            <a:r>
              <a:rPr lang="en-US" dirty="0"/>
              <a:t>Function declaration, call, returns</a:t>
            </a:r>
          </a:p>
          <a:p>
            <a:pPr lvl="1"/>
            <a:r>
              <a:rPr lang="en-US" dirty="0"/>
              <a:t>Formal/actual parameters</a:t>
            </a:r>
          </a:p>
          <a:p>
            <a:pPr lvl="1"/>
            <a:r>
              <a:rPr lang="en-US" dirty="0"/>
              <a:t>Variable scope: global vs local</a:t>
            </a:r>
          </a:p>
          <a:p>
            <a:r>
              <a:rPr lang="en-US" dirty="0"/>
              <a:t>HTML Form Elements</a:t>
            </a:r>
          </a:p>
          <a:p>
            <a:r>
              <a:rPr lang="en-US" dirty="0"/>
              <a:t>HTML with JavaScript (User interaction)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DA8-A964-B543-A48C-1BE773E3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9EDF-FC08-3F42-857D-DFB0C426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alert(string</a:t>
            </a:r>
            <a:r>
              <a:rPr lang="en-US" spc="-15" dirty="0"/>
              <a:t> </a:t>
            </a:r>
            <a:r>
              <a:rPr lang="en-US" spc="-5" dirty="0"/>
              <a:t>parameter)</a:t>
            </a:r>
            <a:endParaRPr lang="en-US" dirty="0"/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pro</a:t>
            </a:r>
            <a:r>
              <a:rPr lang="en-US" spc="-10" dirty="0"/>
              <a:t>m</a:t>
            </a:r>
            <a:r>
              <a:rPr lang="en-US" spc="-5" dirty="0"/>
              <a:t>pt()</a:t>
            </a:r>
            <a:endParaRPr lang="en-US" dirty="0"/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5" dirty="0"/>
              <a:t>number(…),</a:t>
            </a:r>
            <a:r>
              <a:rPr lang="en-US" spc="-15" dirty="0"/>
              <a:t> </a:t>
            </a:r>
            <a:r>
              <a:rPr lang="en-US" spc="-5" dirty="0" err="1"/>
              <a:t>parseInt</a:t>
            </a:r>
            <a:r>
              <a:rPr lang="en-US" spc="-5" dirty="0"/>
              <a:t>(…)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/>
              <a:t>Associated with objects:</a:t>
            </a:r>
            <a:endParaRPr lang="en-US" dirty="0"/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S</a:t>
            </a:r>
            <a:r>
              <a:rPr lang="en-US" spc="-5" dirty="0">
                <a:solidFill>
                  <a:srgbClr val="3232CC"/>
                </a:solidFill>
              </a:rPr>
              <a:t>tring</a:t>
            </a:r>
            <a:r>
              <a:rPr lang="en-US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</a:t>
            </a:r>
            <a:r>
              <a:rPr lang="en-US" dirty="0"/>
              <a:t> </a:t>
            </a:r>
            <a:r>
              <a:rPr lang="en-US" spc="-5" dirty="0" err="1"/>
              <a:t>s.indexOf</a:t>
            </a:r>
            <a:r>
              <a:rPr lang="en-US" spc="-5" dirty="0"/>
              <a:t>(…),</a:t>
            </a:r>
            <a:r>
              <a:rPr lang="en-US" spc="-20" dirty="0"/>
              <a:t> </a:t>
            </a:r>
            <a:r>
              <a:rPr lang="en-US" spc="-5" dirty="0" err="1"/>
              <a:t>s.</a:t>
            </a:r>
            <a:r>
              <a:rPr lang="en-US" spc="-5" dirty="0" err="1">
                <a:solidFill>
                  <a:schemeClr val="tx1"/>
                </a:solidFill>
              </a:rPr>
              <a:t>subst</a:t>
            </a:r>
            <a:r>
              <a:rPr lang="en-US" spc="-15" dirty="0" err="1">
                <a:solidFill>
                  <a:schemeClr val="tx1"/>
                </a:solidFill>
              </a:rPr>
              <a:t>r</a:t>
            </a:r>
            <a:r>
              <a:rPr lang="en-US" spc="-10" dirty="0">
                <a:solidFill>
                  <a:schemeClr val="tx1"/>
                </a:solidFill>
              </a:rPr>
              <a:t>(…,…</a:t>
            </a:r>
            <a:r>
              <a:rPr lang="en-US" spc="-5" dirty="0">
                <a:solidFill>
                  <a:schemeClr val="tx1"/>
                </a:solidFill>
              </a:rPr>
              <a:t>), </a:t>
            </a:r>
            <a:r>
              <a:rPr lang="en-US" spc="-5" dirty="0" err="1">
                <a:solidFill>
                  <a:schemeClr val="tx1"/>
                </a:solidFill>
              </a:rPr>
              <a:t>s.substring</a:t>
            </a:r>
            <a:r>
              <a:rPr lang="en-US" spc="-5" dirty="0">
                <a:solidFill>
                  <a:schemeClr val="tx1"/>
                </a:solidFill>
              </a:rPr>
              <a:t>(…,…),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s.charAt</a:t>
            </a:r>
            <a:r>
              <a:rPr lang="en-US" spc="-5" dirty="0">
                <a:solidFill>
                  <a:schemeClr val="tx1"/>
                </a:solidFill>
              </a:rPr>
              <a:t>(…),</a:t>
            </a:r>
            <a:r>
              <a:rPr lang="en-US" spc="-2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s.toUpperCas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spc="-5" dirty="0">
                <a:solidFill>
                  <a:schemeClr val="tx1"/>
                </a:solidFill>
              </a:rPr>
              <a:t>(</a:t>
            </a:r>
            <a:r>
              <a:rPr lang="en-US" spc="-10" dirty="0">
                <a:solidFill>
                  <a:schemeClr val="tx1"/>
                </a:solidFill>
              </a:rPr>
              <a:t>)</a:t>
            </a:r>
            <a:r>
              <a:rPr lang="en-US" spc="-5" dirty="0">
                <a:solidFill>
                  <a:schemeClr val="tx1"/>
                </a:solidFill>
              </a:rPr>
              <a:t>, </a:t>
            </a:r>
            <a:r>
              <a:rPr lang="en-US" spc="-5" dirty="0" err="1">
                <a:solidFill>
                  <a:schemeClr val="tx1"/>
                </a:solidFill>
              </a:rPr>
              <a:t>s.toLowerCase</a:t>
            </a:r>
            <a:r>
              <a:rPr lang="en-US" spc="-5" dirty="0">
                <a:solidFill>
                  <a:schemeClr val="tx1"/>
                </a:solidFill>
              </a:rPr>
              <a:t>(),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M</a:t>
            </a:r>
            <a:r>
              <a:rPr lang="en-US" spc="-5" dirty="0">
                <a:solidFill>
                  <a:srgbClr val="3232CC"/>
                </a:solidFill>
              </a:rPr>
              <a:t>ath</a:t>
            </a:r>
            <a:r>
              <a:rPr lang="en-US" spc="-15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 </a:t>
            </a:r>
            <a:r>
              <a:rPr lang="en-US" spc="-5" dirty="0" err="1"/>
              <a:t>Math.round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10" dirty="0" err="1"/>
              <a:t>M</a:t>
            </a:r>
            <a:r>
              <a:rPr lang="en-US" spc="-5" dirty="0" err="1"/>
              <a:t>ath.floor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5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08118" y="1443071"/>
            <a:ext cx="7432091" cy="4975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746" indent="-310366">
              <a:buChar char="•"/>
              <a:tabLst>
                <a:tab pos="473322" algn="l"/>
              </a:tabLst>
            </a:pPr>
            <a:r>
              <a:rPr sz="2902" spc="-5" dirty="0">
                <a:latin typeface="Arial"/>
                <a:cs typeface="Arial"/>
              </a:rPr>
              <a:t>m</a:t>
            </a:r>
            <a:r>
              <a:rPr sz="2902" spc="-9" dirty="0">
                <a:latin typeface="Arial"/>
                <a:cs typeface="Arial"/>
              </a:rPr>
              <a:t>or</a:t>
            </a:r>
            <a:r>
              <a:rPr sz="2902" spc="-5" dirty="0">
                <a:latin typeface="Arial"/>
                <a:cs typeface="Arial"/>
              </a:rPr>
              <a:t>e</a:t>
            </a:r>
            <a:r>
              <a:rPr sz="2902" spc="-9" dirty="0">
                <a:latin typeface="Arial"/>
                <a:cs typeface="Arial"/>
              </a:rPr>
              <a:t> readable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les</a:t>
            </a:r>
            <a:r>
              <a:rPr sz="2902" spc="-5" dirty="0">
                <a:latin typeface="Arial"/>
                <a:cs typeface="Arial"/>
              </a:rPr>
              <a:t>s </a:t>
            </a:r>
            <a:r>
              <a:rPr sz="2902" spc="-9" dirty="0">
                <a:latin typeface="Arial"/>
                <a:cs typeface="Arial"/>
              </a:rPr>
              <a:t>erro</a:t>
            </a:r>
            <a:r>
              <a:rPr sz="2902" spc="-5" dirty="0">
                <a:latin typeface="Arial"/>
                <a:cs typeface="Arial"/>
              </a:rPr>
              <a:t>r </a:t>
            </a:r>
            <a:r>
              <a:rPr sz="2902" spc="-9" dirty="0">
                <a:latin typeface="Arial"/>
                <a:cs typeface="Arial"/>
              </a:rPr>
              <a:t>prone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re-usable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3491" dirty="0">
              <a:latin typeface="Times New Roman"/>
              <a:cs typeface="Times New Roman"/>
            </a:endParaRPr>
          </a:p>
          <a:p>
            <a:pPr marL="11516"/>
            <a:r>
              <a:rPr sz="2720" spc="-5" dirty="0">
                <a:latin typeface="Arial"/>
                <a:cs typeface="Arial"/>
              </a:rPr>
              <a:t>Declar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function: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3047"/>
              </a:lnSpc>
              <a:spcBef>
                <a:spcPts val="2303"/>
              </a:spcBef>
            </a:pPr>
            <a:r>
              <a:rPr sz="2720" b="1" spc="-5" dirty="0">
                <a:solidFill>
                  <a:srgbClr val="FF0000"/>
                </a:solidFill>
                <a:latin typeface="Arial"/>
                <a:cs typeface="Arial"/>
              </a:rPr>
              <a:t>functio</a:t>
            </a:r>
            <a:r>
              <a:rPr sz="272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20" b="1" spc="2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20" b="1" dirty="0">
                <a:solidFill>
                  <a:srgbClr val="0000CC"/>
                </a:solidFill>
                <a:latin typeface="Arial"/>
                <a:cs typeface="Arial"/>
              </a:rPr>
              <a:t>identifier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(parameter1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parameter2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…)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2829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720" dirty="0">
              <a:latin typeface="Arial"/>
              <a:cs typeface="Arial"/>
            </a:endParaRPr>
          </a:p>
          <a:p>
            <a:pPr marL="321306" marR="5204243">
              <a:lnSpc>
                <a:spcPts val="2829"/>
              </a:lnSpc>
              <a:spcBef>
                <a:spcPts val="236"/>
              </a:spcBef>
            </a:pPr>
            <a:r>
              <a:rPr sz="2720" dirty="0">
                <a:latin typeface="Arial"/>
                <a:cs typeface="Arial"/>
              </a:rPr>
              <a:t>statement1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 statement2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</a:t>
            </a:r>
          </a:p>
          <a:p>
            <a:pPr marL="321306">
              <a:lnSpc>
                <a:spcPts val="2589"/>
              </a:lnSpc>
            </a:pPr>
            <a:r>
              <a:rPr sz="2720" dirty="0">
                <a:latin typeface="Arial"/>
                <a:cs typeface="Arial"/>
              </a:rPr>
              <a:t>….</a:t>
            </a:r>
          </a:p>
          <a:p>
            <a:pPr marL="11516">
              <a:lnSpc>
                <a:spcPts val="3047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72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0761" y="1569220"/>
            <a:ext cx="1938897" cy="208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AF4A87-8D47-E14A-97AB-50BE3308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Programmer-defined</a:t>
            </a:r>
            <a:r>
              <a:rPr lang="en-US" spc="-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27395" y="2938056"/>
            <a:ext cx="6987559" cy="2325156"/>
          </a:xfrm>
          <a:custGeom>
            <a:avLst/>
            <a:gdLst/>
            <a:ahLst/>
            <a:cxnLst/>
            <a:rect l="l" t="t" r="r" b="b"/>
            <a:pathLst>
              <a:path w="7705725" h="2564129">
                <a:moveTo>
                  <a:pt x="7705344" y="2561844"/>
                </a:moveTo>
                <a:lnTo>
                  <a:pt x="7705344" y="2285"/>
                </a:lnTo>
                <a:lnTo>
                  <a:pt x="77038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4130"/>
                </a:lnTo>
                <a:lnTo>
                  <a:pt x="4572" y="2564130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696200" y="9905"/>
                </a:lnTo>
                <a:lnTo>
                  <a:pt x="7696200" y="4571"/>
                </a:lnTo>
                <a:lnTo>
                  <a:pt x="7700772" y="9905"/>
                </a:lnTo>
                <a:lnTo>
                  <a:pt x="7700772" y="2564129"/>
                </a:lnTo>
                <a:lnTo>
                  <a:pt x="7703820" y="2564129"/>
                </a:lnTo>
                <a:lnTo>
                  <a:pt x="7705344" y="2561844"/>
                </a:lnTo>
                <a:close/>
              </a:path>
              <a:path w="7705725" h="2564129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705725" h="2564129">
                <a:moveTo>
                  <a:pt x="9144" y="25549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554986"/>
                </a:lnTo>
                <a:lnTo>
                  <a:pt x="9144" y="2554986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4572" y="2554986"/>
                </a:lnTo>
                <a:lnTo>
                  <a:pt x="9144" y="2559558"/>
                </a:lnTo>
                <a:lnTo>
                  <a:pt x="9144" y="2564130"/>
                </a:lnTo>
                <a:lnTo>
                  <a:pt x="7696200" y="2564129"/>
                </a:lnTo>
                <a:lnTo>
                  <a:pt x="7696200" y="2559558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9144" y="2564130"/>
                </a:moveTo>
                <a:lnTo>
                  <a:pt x="9144" y="2559558"/>
                </a:lnTo>
                <a:lnTo>
                  <a:pt x="4572" y="2554986"/>
                </a:lnTo>
                <a:lnTo>
                  <a:pt x="4572" y="2564130"/>
                </a:lnTo>
                <a:lnTo>
                  <a:pt x="9144" y="2564130"/>
                </a:lnTo>
                <a:close/>
              </a:path>
              <a:path w="7705725" h="2564129">
                <a:moveTo>
                  <a:pt x="7700772" y="9905"/>
                </a:moveTo>
                <a:lnTo>
                  <a:pt x="7696200" y="4571"/>
                </a:lnTo>
                <a:lnTo>
                  <a:pt x="7696200" y="9905"/>
                </a:lnTo>
                <a:lnTo>
                  <a:pt x="7700772" y="9905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7700772" y="9905"/>
                </a:lnTo>
                <a:lnTo>
                  <a:pt x="7696200" y="9905"/>
                </a:lnTo>
                <a:lnTo>
                  <a:pt x="7696200" y="2554985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7700772" y="2564129"/>
                </a:moveTo>
                <a:lnTo>
                  <a:pt x="7700772" y="2554985"/>
                </a:lnTo>
                <a:lnTo>
                  <a:pt x="7696200" y="2559558"/>
                </a:lnTo>
                <a:lnTo>
                  <a:pt x="7696200" y="2564129"/>
                </a:lnTo>
                <a:lnTo>
                  <a:pt x="7700772" y="2564129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655196" y="1650032"/>
            <a:ext cx="6881608" cy="320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 simple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sz="263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no parameter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3"/>
              </a:spcBef>
            </a:pPr>
            <a:endParaRPr sz="38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8545" marR="479656" indent="-414589">
              <a:tabLst>
                <a:tab pos="3183698" algn="l"/>
              </a:tabLst>
            </a:pP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902" spc="-9" dirty="0" err="1">
                <a:latin typeface="Calibri" panose="020F0502020204030204" pitchFamily="34" charset="0"/>
                <a:cs typeface="Calibri" panose="020F0502020204030204" pitchFamily="34" charset="0"/>
              </a:rPr>
              <a:t>dosth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  <a:r>
              <a:rPr sz="2902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a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alert("doin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sth");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2947" dirty="0">
                <a:latin typeface="Calibri" panose="020F0502020204030204" pitchFamily="34" charset="0"/>
                <a:cs typeface="Calibri" panose="020F0502020204030204" pitchFamily="34" charset="0"/>
              </a:rPr>
              <a:t>     }</a:t>
            </a:r>
            <a:endParaRPr sz="29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3955"/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dosth()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sz="2902" spc="-8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100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54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902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unction: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FD66C-869A-5C42-A673-1C589836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82" y="1609264"/>
            <a:ext cx="6296001" cy="126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var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v="a",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w="b";</a:t>
            </a:r>
            <a:endParaRPr sz="2630" dirty="0">
              <a:latin typeface="Arial"/>
              <a:cs typeface="Arial"/>
            </a:endParaRPr>
          </a:p>
          <a:p>
            <a:pPr marL="11516" marR="4607">
              <a:lnSpc>
                <a:spcPct val="110000"/>
              </a:lnSpc>
            </a:pP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f1(){v+="c"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w+="d";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f2(){v+="e"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w+="f";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415" y="2931793"/>
            <a:ext cx="3342051" cy="847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f1();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endParaRPr sz="2630" dirty="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30" y="2931793"/>
            <a:ext cx="2153562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344">
              <a:lnSpc>
                <a:spcPts val="3115"/>
              </a:lnSpc>
            </a:pP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 call function</a:t>
            </a:r>
            <a:endParaRPr sz="2630">
              <a:latin typeface="Arial"/>
              <a:cs typeface="Arial"/>
            </a:endParaRPr>
          </a:p>
          <a:p>
            <a:pPr marL="11516">
              <a:lnSpc>
                <a:spcPts val="3006"/>
              </a:lnSpc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v=ace;w=bdf</a:t>
            </a:r>
            <a:endParaRPr sz="2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415" y="4254323"/>
            <a:ext cx="3342051" cy="133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361810">
              <a:lnSpc>
                <a:spcPct val="110000"/>
              </a:lnSpc>
            </a:pPr>
            <a:r>
              <a:rPr sz="2630" spc="-9" dirty="0">
                <a:latin typeface="Arial"/>
                <a:cs typeface="Arial"/>
              </a:rPr>
              <a:t>v="a"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</a:t>
            </a:r>
            <a:r>
              <a:rPr sz="2630" spc="-9" dirty="0">
                <a:latin typeface="Arial"/>
                <a:cs typeface="Arial"/>
              </a:rPr>
              <a:t>="b"; </a:t>
            </a:r>
            <a:r>
              <a:rPr sz="2630" spc="-5" dirty="0">
                <a:latin typeface="Arial"/>
                <a:cs typeface="Arial"/>
              </a:rPr>
              <a:t>f2();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1();</a:t>
            </a:r>
            <a:endParaRPr sz="263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430" y="5131881"/>
            <a:ext cx="2387344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v=aeec;w=b</a:t>
            </a:r>
            <a:r>
              <a:rPr sz="2539" spc="-45" dirty="0">
                <a:solidFill>
                  <a:srgbClr val="00B04F"/>
                </a:solidFill>
                <a:latin typeface="Arial"/>
                <a:cs typeface="Arial"/>
              </a:rPr>
              <a:t>f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fd</a:t>
            </a:r>
            <a:endParaRPr sz="2539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19E4FE2-37BF-8C48-8D36-93D3CF6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Declaration/Call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9" y="1619375"/>
            <a:ext cx="7175852" cy="481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282" indent="-362765">
              <a:buClr>
                <a:srgbClr val="548ED5"/>
              </a:buClr>
              <a:buAutoNum type="arabicPeriod"/>
              <a:tabLst>
                <a:tab pos="321882" algn="l"/>
              </a:tabLst>
            </a:pPr>
            <a:r>
              <a:rPr sz="2902" b="1" spc="-23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sz="2902" b="1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5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902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2577937" indent="-466413">
              <a:lnSpc>
                <a:spcPct val="108300"/>
              </a:lnSpc>
            </a:pP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destroyUniverse()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9" dirty="0">
                <a:latin typeface="Calibri" panose="020F0502020204030204" pitchFamily="34" charset="0"/>
                <a:cs typeface="Calibri" panose="020F0502020204030204" pitchFamily="34" charset="0"/>
              </a:rPr>
              <a:t>alert(“destroyed!”);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857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3"/>
              </a:spcBef>
            </a:pPr>
            <a:endParaRPr sz="326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 marR="2939551" indent="-362765">
              <a:lnSpc>
                <a:spcPct val="108100"/>
              </a:lnSpc>
              <a:buClr>
                <a:srgbClr val="548ED5"/>
              </a:buClr>
              <a:buAutoNum type="arabicPeriod" startAt="2"/>
              <a:tabLst>
                <a:tab pos="321882" algn="l"/>
              </a:tabLst>
            </a:pPr>
            <a:r>
              <a:rPr sz="2902" b="1" spc="-41" dirty="0">
                <a:latin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27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45" dirty="0">
                <a:latin typeface="Calibri" panose="020F0502020204030204" pitchFamily="34" charset="0"/>
                <a:cs typeface="Calibri" panose="020F0502020204030204" pitchFamily="34" charset="0"/>
              </a:rPr>
              <a:t>getSomething()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4607">
              <a:lnSpc>
                <a:spcPct val="108300"/>
              </a:lnSpc>
            </a:pP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nswer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prompt("Enter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something:");</a:t>
            </a:r>
            <a:r>
              <a:rPr sz="2902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spc="-10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answer;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2874E1-F69E-DA4F-8E5C-CD02D11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</a:t>
            </a:r>
            <a:r>
              <a:rPr lang="en-US" dirty="0" err="1"/>
              <a:t>flavours</a:t>
            </a:r>
            <a:r>
              <a:rPr lang="en-US" dirty="0"/>
              <a:t> of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33096" y="1616265"/>
            <a:ext cx="7061264" cy="197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00" b="1" spc="-15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41" dirty="0">
                <a:latin typeface="Calibri" panose="020F0502020204030204" pitchFamily="34" charset="0"/>
                <a:cs typeface="Calibri" panose="020F0502020204030204" pitchFamily="34" charset="0"/>
              </a:rPr>
              <a:t>returning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95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600" b="1" spc="-218" dirty="0"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4607" indent="-309790">
              <a:lnSpc>
                <a:spcPts val="2739"/>
              </a:lnSpc>
              <a:spcBef>
                <a:spcPts val="765"/>
              </a:spcBef>
              <a:buChar char="−"/>
              <a:tabLst>
                <a:tab pos="321882" algn="l"/>
              </a:tabLst>
            </a:pP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2600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0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600" b="1" spc="-122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statemen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spc="-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233782" indent="-309790">
              <a:lnSpc>
                <a:spcPts val="2739"/>
              </a:lnSpc>
              <a:spcBef>
                <a:spcPts val="730"/>
              </a:spcBef>
              <a:buChar char="−"/>
              <a:tabLst>
                <a:tab pos="321882" algn="l"/>
              </a:tabLst>
            </a:pP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sz="2600" spc="-9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wher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658" y="3974530"/>
            <a:ext cx="6526328" cy="2288303"/>
          </a:xfrm>
          <a:custGeom>
            <a:avLst/>
            <a:gdLst/>
            <a:ahLst/>
            <a:cxnLst/>
            <a:rect l="l" t="t" r="r" b="b"/>
            <a:pathLst>
              <a:path w="7197090" h="2523490">
                <a:moveTo>
                  <a:pt x="7197090" y="2520696"/>
                </a:moveTo>
                <a:lnTo>
                  <a:pt x="7197090" y="2285"/>
                </a:lnTo>
                <a:lnTo>
                  <a:pt x="71948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20696"/>
                </a:lnTo>
                <a:lnTo>
                  <a:pt x="2286" y="2522982"/>
                </a:lnTo>
                <a:lnTo>
                  <a:pt x="4572" y="2522982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7187183" y="9905"/>
                </a:lnTo>
                <a:lnTo>
                  <a:pt x="7187183" y="4571"/>
                </a:lnTo>
                <a:lnTo>
                  <a:pt x="7192518" y="9905"/>
                </a:lnTo>
                <a:lnTo>
                  <a:pt x="7192518" y="2522982"/>
                </a:lnTo>
                <a:lnTo>
                  <a:pt x="7194804" y="2522982"/>
                </a:lnTo>
                <a:lnTo>
                  <a:pt x="7197090" y="2520696"/>
                </a:lnTo>
                <a:close/>
              </a:path>
              <a:path w="7197090" h="2523490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197090" h="2523490">
                <a:moveTo>
                  <a:pt x="9905" y="251383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513838"/>
                </a:lnTo>
                <a:lnTo>
                  <a:pt x="9905" y="2513838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4572" y="2513838"/>
                </a:lnTo>
                <a:lnTo>
                  <a:pt x="9906" y="2518410"/>
                </a:lnTo>
                <a:lnTo>
                  <a:pt x="9905" y="2522982"/>
                </a:lnTo>
                <a:lnTo>
                  <a:pt x="7187183" y="2522982"/>
                </a:lnTo>
                <a:lnTo>
                  <a:pt x="7187183" y="2518410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9905" y="2522982"/>
                </a:moveTo>
                <a:lnTo>
                  <a:pt x="9906" y="2518410"/>
                </a:lnTo>
                <a:lnTo>
                  <a:pt x="4572" y="2513838"/>
                </a:lnTo>
                <a:lnTo>
                  <a:pt x="4572" y="2522982"/>
                </a:lnTo>
                <a:lnTo>
                  <a:pt x="9905" y="2522982"/>
                </a:lnTo>
                <a:close/>
              </a:path>
              <a:path w="7197090" h="2523490">
                <a:moveTo>
                  <a:pt x="7192518" y="9905"/>
                </a:moveTo>
                <a:lnTo>
                  <a:pt x="7187183" y="4571"/>
                </a:lnTo>
                <a:lnTo>
                  <a:pt x="7187183" y="9905"/>
                </a:lnTo>
                <a:lnTo>
                  <a:pt x="7192518" y="9905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7192518" y="9905"/>
                </a:lnTo>
                <a:lnTo>
                  <a:pt x="7187183" y="9905"/>
                </a:lnTo>
                <a:lnTo>
                  <a:pt x="7187183" y="2513838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7192518" y="2522982"/>
                </a:moveTo>
                <a:lnTo>
                  <a:pt x="7192518" y="2513838"/>
                </a:lnTo>
                <a:lnTo>
                  <a:pt x="7187183" y="2518410"/>
                </a:lnTo>
                <a:lnTo>
                  <a:pt x="7187183" y="2522982"/>
                </a:lnTo>
                <a:lnTo>
                  <a:pt x="7192518" y="2522982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3128582" y="4038850"/>
            <a:ext cx="4516146" cy="2184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3917"/>
              </a:lnSpc>
            </a:pPr>
            <a:r>
              <a:rPr sz="3627" spc="-122" dirty="0">
                <a:latin typeface="Apple SD Gothic Neo"/>
                <a:cs typeface="Apple SD Gothic Neo"/>
              </a:rPr>
              <a:t>v</a:t>
            </a:r>
            <a:r>
              <a:rPr sz="3627" spc="-59" dirty="0">
                <a:latin typeface="Apple SD Gothic Neo"/>
                <a:cs typeface="Apple SD Gothic Neo"/>
              </a:rPr>
              <a:t>a</a:t>
            </a:r>
            <a:r>
              <a:rPr sz="3627" spc="9" dirty="0">
                <a:latin typeface="Apple SD Gothic Neo"/>
                <a:cs typeface="Apple SD Gothic Neo"/>
              </a:rPr>
              <a:t>r</a:t>
            </a:r>
            <a:r>
              <a:rPr sz="3627" spc="-136" dirty="0">
                <a:latin typeface="Apple SD Gothic Neo"/>
                <a:cs typeface="Apple SD Gothic Neo"/>
              </a:rPr>
              <a:t> 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45" dirty="0">
                <a:latin typeface="Apple SD Gothic Neo"/>
                <a:cs typeface="Apple SD Gothic Neo"/>
              </a:rPr>
              <a:t>h</a:t>
            </a:r>
            <a:r>
              <a:rPr sz="3627" spc="-95" dirty="0">
                <a:latin typeface="Apple SD Gothic Neo"/>
                <a:cs typeface="Apple SD Gothic Neo"/>
              </a:rPr>
              <a:t>=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();</a:t>
            </a:r>
            <a:r>
              <a:rPr sz="3627" spc="-50" dirty="0">
                <a:latin typeface="Apple SD Gothic Neo"/>
                <a:cs typeface="Apple SD Gothic Neo"/>
              </a:rPr>
              <a:t> </a:t>
            </a:r>
            <a:r>
              <a:rPr sz="3627" spc="-27" dirty="0">
                <a:latin typeface="Apple SD Gothic Neo"/>
                <a:cs typeface="Apple SD Gothic Neo"/>
              </a:rPr>
              <a:t>alert(</a:t>
            </a:r>
            <a:r>
              <a:rPr sz="3627" spc="-73" dirty="0">
                <a:latin typeface="Apple SD Gothic Neo"/>
                <a:cs typeface="Apple SD Gothic Neo"/>
              </a:rPr>
              <a:t>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54" dirty="0">
                <a:latin typeface="Apple SD Gothic Neo"/>
                <a:cs typeface="Apple SD Gothic Neo"/>
              </a:rPr>
              <a:t>h);</a:t>
            </a:r>
            <a:endParaRPr sz="3627" dirty="0">
              <a:latin typeface="Apple SD Gothic Neo"/>
              <a:cs typeface="Apple SD Gothic Neo"/>
            </a:endParaRPr>
          </a:p>
          <a:p>
            <a:pPr marL="11516" marR="338581">
              <a:lnSpc>
                <a:spcPts val="4643"/>
              </a:lnSpc>
              <a:spcBef>
                <a:spcPts val="141"/>
              </a:spcBef>
            </a:pPr>
            <a:r>
              <a:rPr sz="3627" spc="-9" dirty="0">
                <a:latin typeface="Apple SD Gothic Neo"/>
                <a:cs typeface="Apple SD Gothic Neo"/>
              </a:rPr>
              <a:t>or </a:t>
            </a:r>
            <a:r>
              <a:rPr sz="3627" spc="-14" dirty="0">
                <a:latin typeface="Apple SD Gothic Neo"/>
                <a:cs typeface="Apple SD Gothic Neo"/>
              </a:rPr>
              <a:t>alert</a:t>
            </a:r>
            <a:r>
              <a:rPr sz="3627" dirty="0">
                <a:latin typeface="Apple SD Gothic Neo"/>
                <a:cs typeface="Apple SD Gothic Neo"/>
              </a:rPr>
              <a:t>(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());</a:t>
            </a:r>
            <a:endParaRPr sz="3627" dirty="0">
              <a:latin typeface="Apple SD Gothic Neo"/>
              <a:cs typeface="Apple SD Gothic Neo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5F5675-F60A-AD4C-BBC1-AE9907EA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Return result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8" y="1389174"/>
            <a:ext cx="7660107" cy="4919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1270" indent="-829754">
              <a:buChar char="•"/>
              <a:tabLst>
                <a:tab pos="321882" algn="l"/>
              </a:tabLst>
            </a:pP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hardcoded</a:t>
            </a:r>
            <a:r>
              <a:rPr sz="1995" spc="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Wingdings"/>
                <a:cs typeface="Calibri" panose="020F0502020204030204" pitchFamily="34" charset="0"/>
              </a:rPr>
              <a:t></a:t>
            </a:r>
            <a:endParaRPr lang="en-US" sz="1995" dirty="0"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 = 10, b = 5; </a:t>
            </a:r>
            <a:endParaRPr lang="en-US" sz="199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functio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 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add(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)</a:t>
            </a:r>
            <a:r>
              <a:rPr sz="1995" spc="9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=a+b; </a:t>
            </a:r>
            <a:endParaRPr lang="en-US" sz="1995" spc="-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retur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</a:t>
            </a:r>
            <a:r>
              <a:rPr sz="1995" spc="14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}</a:t>
            </a:r>
          </a:p>
          <a:p>
            <a:pPr>
              <a:spcBef>
                <a:spcPts val="47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841270" marR="4607" indent="-829754">
              <a:buChar char="•"/>
              <a:tabLst>
                <a:tab pos="321882" algn="l"/>
              </a:tabLst>
            </a:pPr>
            <a:r>
              <a:rPr sz="1995" spc="-5" dirty="0">
                <a:latin typeface="Arial"/>
                <a:cs typeface="Arial"/>
              </a:rPr>
              <a:t>T</a:t>
            </a:r>
            <a:r>
              <a:rPr sz="1995" dirty="0">
                <a:latin typeface="Arial"/>
                <a:cs typeface="Arial"/>
              </a:rPr>
              <a:t>o make the function more</a:t>
            </a:r>
            <a:r>
              <a:rPr sz="1995" spc="9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general, we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sz="1995" dirty="0">
              <a:solidFill>
                <a:srgbClr val="3232CC"/>
              </a:solidFill>
              <a:latin typeface="Arial"/>
              <a:cs typeface="Arial"/>
            </a:endParaRPr>
          </a:p>
          <a:p>
            <a:pPr marL="11516" marR="4607">
              <a:tabLst>
                <a:tab pos="321882" algn="l"/>
              </a:tabLst>
            </a:pPr>
            <a:r>
              <a:rPr lang="en-US" sz="1995" dirty="0">
                <a:solidFill>
                  <a:srgbClr val="3232CC"/>
                </a:solidFill>
                <a:latin typeface="Arial"/>
                <a:cs typeface="Arial"/>
              </a:rPr>
              <a:t>		      </a:t>
            </a:r>
            <a:r>
              <a:rPr sz="1995" dirty="0">
                <a:latin typeface="Arial"/>
                <a:cs typeface="Arial"/>
              </a:rPr>
              <a:t>function 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add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(a, b)</a:t>
            </a:r>
            <a:r>
              <a:rPr sz="1995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=a+b; </a:t>
            </a:r>
            <a:endParaRPr lang="en-US" sz="1995" spc="-5" dirty="0"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retur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latin typeface="Arial"/>
                <a:cs typeface="Arial"/>
              </a:rPr>
              <a:t>}</a:t>
            </a:r>
          </a:p>
          <a:p>
            <a:pPr marL="841270" marR="3901167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5,1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995" spc="-5" dirty="0">
                <a:latin typeface="Arial"/>
                <a:cs typeface="Arial"/>
              </a:rPr>
              <a:t>)); </a:t>
            </a:r>
            <a:endParaRPr lang="en-US" sz="1995" spc="-5" dirty="0">
              <a:latin typeface="Arial"/>
              <a:cs typeface="Arial"/>
            </a:endParaRPr>
          </a:p>
          <a:p>
            <a:pPr marL="841270" marR="3901167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x</a:t>
            </a:r>
            <a:r>
              <a:rPr sz="1995" spc="-5" dirty="0">
                <a:latin typeface="Arial"/>
                <a:cs typeface="Arial"/>
              </a:rPr>
              <a:t>=8</a:t>
            </a:r>
            <a:r>
              <a:rPr sz="1995" dirty="0">
                <a:latin typeface="Arial"/>
                <a:cs typeface="Arial"/>
              </a:rPr>
              <a:t>; </a:t>
            </a:r>
            <a:r>
              <a:rPr sz="1995" spc="-5" dirty="0">
                <a:latin typeface="Arial"/>
                <a:cs typeface="Arial"/>
              </a:rPr>
              <a:t>y=-20; </a:t>
            </a:r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x,y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  <a:p>
            <a:pPr marL="841270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hello ", "world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0AC952-3F3B-0A48-9FD3-2F8EDD4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1" y="1608394"/>
            <a:ext cx="3547043" cy="30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orma</a:t>
            </a: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48" dirty="0">
                <a:solidFill>
                  <a:srgbClr val="F37F0D"/>
                </a:solidFill>
                <a:latin typeface="Arial"/>
                <a:cs typeface="Arial"/>
              </a:rPr>
              <a:t>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768717" lvl="1" indent="-260270" algn="just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declaratio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func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tion</a:t>
            </a:r>
            <a:endParaRPr sz="2086" dirty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spcBef>
                <a:spcPts val="43"/>
              </a:spcBef>
              <a:buFont typeface="Arial"/>
              <a:buChar char="–"/>
            </a:pPr>
            <a:endParaRPr sz="2992" dirty="0">
              <a:latin typeface="Times New Roman"/>
              <a:cs typeface="Times New Roman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solidFill>
                  <a:srgbClr val="00654C"/>
                </a:solidFill>
                <a:latin typeface="Arial"/>
                <a:cs typeface="Arial"/>
              </a:rPr>
              <a:t>Actua</a:t>
            </a:r>
            <a:r>
              <a:rPr sz="2448" dirty="0">
                <a:solidFill>
                  <a:srgbClr val="00654C"/>
                </a:solidFill>
                <a:latin typeface="Arial"/>
                <a:cs typeface="Arial"/>
              </a:rPr>
              <a:t>l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4607" lvl="1" indent="-260270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</a:t>
            </a:r>
            <a:r>
              <a:rPr sz="2086" spc="-9" dirty="0"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cal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of th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to replace </a:t>
            </a:r>
            <a:r>
              <a:rPr sz="2086" spc="-9" dirty="0">
                <a:latin typeface="Arial"/>
                <a:cs typeface="Arial"/>
              </a:rPr>
              <a:t>th</a:t>
            </a:r>
            <a:r>
              <a:rPr sz="2086" spc="-5" dirty="0">
                <a:latin typeface="Arial"/>
                <a:cs typeface="Arial"/>
              </a:rPr>
              <a:t>e </a:t>
            </a:r>
            <a:r>
              <a:rPr sz="2086" spc="-9" dirty="0">
                <a:latin typeface="Arial"/>
                <a:cs typeface="Arial"/>
              </a:rPr>
              <a:t>forma</a:t>
            </a:r>
            <a:r>
              <a:rPr sz="2086" spc="-5" dirty="0">
                <a:latin typeface="Arial"/>
                <a:cs typeface="Arial"/>
              </a:rPr>
              <a:t>l</a:t>
            </a:r>
            <a:r>
              <a:rPr sz="2086" spc="-18" dirty="0">
                <a:latin typeface="Arial"/>
                <a:cs typeface="Arial"/>
              </a:rPr>
              <a:t> </a:t>
            </a:r>
            <a:r>
              <a:rPr sz="2086" spc="-9" dirty="0">
                <a:latin typeface="Arial"/>
                <a:cs typeface="Arial"/>
              </a:rPr>
              <a:t>parameters</a:t>
            </a:r>
            <a:endParaRPr sz="208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337" y="1772445"/>
            <a:ext cx="3659903" cy="2692725"/>
          </a:xfrm>
          <a:prstGeom prst="rect">
            <a:avLst/>
          </a:prstGeom>
          <a:solidFill>
            <a:srgbClr val="B8CCE4"/>
          </a:solidFill>
          <a:ln w="19050">
            <a:solidFill>
              <a:srgbClr val="002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766" marR="1415361" indent="-1152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b="1" i="1" spc="-68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176" b="1" i="1" spc="-4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176" b="1" i="1" spc="-11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b="1" i="1" spc="-18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176" i="1" spc="-36" dirty="0">
                <a:solidFill>
                  <a:srgbClr val="FFFFFF"/>
                </a:solidFill>
                <a:latin typeface="Arial"/>
                <a:cs typeface="Arial"/>
              </a:rPr>
              <a:t>   	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retur</a:t>
            </a:r>
            <a:r>
              <a:rPr sz="2176" i="1" spc="-4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endParaRPr sz="2176" dirty="0">
              <a:latin typeface="Arial"/>
              <a:cs typeface="Arial"/>
            </a:endParaRPr>
          </a:p>
          <a:p>
            <a:pPr marL="81190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81190" marR="1006530"/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2" dirty="0">
                <a:solidFill>
                  <a:srgbClr val="FFFFFF"/>
                </a:solidFill>
                <a:latin typeface="Arial"/>
                <a:cs typeface="Arial"/>
              </a:rPr>
              <a:t>10;</a:t>
            </a:r>
            <a:r>
              <a:rPr sz="2176" i="1" spc="-1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13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4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n1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267" dirty="0">
              <a:latin typeface="Times New Roman"/>
              <a:cs typeface="Times New Roman"/>
            </a:endParaRPr>
          </a:p>
          <a:p>
            <a:pPr marL="8119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4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9DFA0CF-5A32-0E4B-898B-CF6DF7FF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&amp; Actual Parameters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HTML Form Elements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Logical Operators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680" y="641332"/>
            <a:ext cx="670364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Button: onclick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217" y="1851799"/>
            <a:ext cx="6547633" cy="121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A</a:t>
            </a:r>
            <a:r>
              <a:rPr sz="2630" spc="-5" dirty="0">
                <a:latin typeface="Arial"/>
                <a:cs typeface="Arial"/>
              </a:rPr>
              <a:t>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event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handler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button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can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 implemented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Javascript</a:t>
            </a:r>
            <a:r>
              <a:rPr sz="2630" spc="-2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onclick</a:t>
            </a:r>
            <a:r>
              <a:rPr sz="263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attribute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844" y="4087324"/>
            <a:ext cx="7111360" cy="170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 Unicode MS"/>
                <a:cs typeface="Arial Unicode MS"/>
              </a:rPr>
              <a:t>&lt;form&gt;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&lt;inpu</a:t>
            </a:r>
            <a:r>
              <a:rPr sz="2176" dirty="0">
                <a:latin typeface="Arial Unicode MS"/>
                <a:cs typeface="Arial Unicode MS"/>
              </a:rPr>
              <a:t>t</a:t>
            </a:r>
            <a:r>
              <a:rPr sz="2176" spc="9" dirty="0"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type='button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18" dirty="0">
                <a:latin typeface="Arial Unicode MS"/>
                <a:cs typeface="Arial Unicode MS"/>
              </a:rPr>
              <a:t> </a:t>
            </a:r>
            <a:r>
              <a:rPr sz="2176" dirty="0">
                <a:latin typeface="Arial Unicode MS"/>
                <a:cs typeface="Arial Unicode MS"/>
              </a:rPr>
              <a:t>v</a:t>
            </a:r>
            <a:r>
              <a:rPr sz="2176" spc="-5" dirty="0">
                <a:latin typeface="Arial Unicode MS"/>
                <a:cs typeface="Arial Unicode MS"/>
              </a:rPr>
              <a:t>alue='clickme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23" dirty="0"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0000FF"/>
                </a:solidFill>
                <a:latin typeface="Arial Unicode MS"/>
                <a:cs typeface="Arial Unicode MS"/>
              </a:rPr>
              <a:t>onclick='alert("Hi");'</a:t>
            </a:r>
            <a:r>
              <a:rPr sz="2176" spc="23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/&gt;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1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&lt;/form&gt;</a:t>
            </a:r>
            <a:endParaRPr sz="2176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3900" y="3622129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2536" y="1456326"/>
            <a:ext cx="7031321" cy="3584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3109"/>
              </a:lnSpc>
            </a:pPr>
            <a:r>
              <a:rPr sz="2630" spc="-5" dirty="0">
                <a:latin typeface="Arial"/>
                <a:cs typeface="Arial"/>
              </a:rPr>
              <a:t>Declaring a JS function:</a:t>
            </a:r>
            <a:endParaRPr lang="en-US" sz="2630" spc="-5" dirty="0">
              <a:latin typeface="Arial"/>
              <a:cs typeface="Arial"/>
            </a:endParaRPr>
          </a:p>
          <a:p>
            <a:pPr marL="11516">
              <a:lnSpc>
                <a:spcPts val="3109"/>
              </a:lnSpc>
            </a:pP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function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identifier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parameter1,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</a:t>
            </a:r>
            <a:r>
              <a:rPr sz="2630" spc="-9" dirty="0">
                <a:solidFill>
                  <a:srgbClr val="00AC4D"/>
                </a:solidFill>
                <a:latin typeface="Arial"/>
                <a:cs typeface="Arial"/>
              </a:rPr>
              <a:t>2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630" spc="-27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654C"/>
                </a:solidFill>
                <a:latin typeface="Arial"/>
                <a:cs typeface="Arial"/>
              </a:rPr>
              <a:t>…)</a:t>
            </a: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630" dirty="0">
              <a:latin typeface="Arial"/>
              <a:cs typeface="Arial"/>
            </a:endParaRPr>
          </a:p>
          <a:p>
            <a:pPr marL="321306">
              <a:lnSpc>
                <a:spcPts val="3070"/>
              </a:lnSpc>
            </a:pPr>
            <a:r>
              <a:rPr sz="2630" spc="-5" dirty="0">
                <a:latin typeface="Arial"/>
                <a:cs typeface="Arial"/>
              </a:rPr>
              <a:t>statements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;</a:t>
            </a:r>
            <a:endParaRPr sz="2630" dirty="0">
              <a:latin typeface="Arial"/>
              <a:cs typeface="Arial"/>
            </a:endParaRPr>
          </a:p>
          <a:p>
            <a:pPr marL="321306" marR="5478332">
              <a:lnSpc>
                <a:spcPts val="3064"/>
              </a:lnSpc>
              <a:spcBef>
                <a:spcPts val="131"/>
              </a:spcBef>
            </a:pPr>
            <a:r>
              <a:rPr sz="2630" spc="-5" dirty="0">
                <a:latin typeface="Arial"/>
                <a:cs typeface="Arial"/>
              </a:rPr>
              <a:t>….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return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x;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494" dirty="0">
              <a:latin typeface="Times New Roman"/>
              <a:cs typeface="Times New Roman"/>
            </a:endParaRPr>
          </a:p>
          <a:p>
            <a:pPr marL="11516"/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445D73-5D55-9040-87A5-BB8D8AC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259724" cy="14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157198" indent="-309790">
              <a:lnSpc>
                <a:spcPct val="80000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Plac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longe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script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-5" dirty="0">
                <a:latin typeface="Arial"/>
                <a:cs typeface="Arial"/>
              </a:rPr>
              <a:t> th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hea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o</a:t>
            </a:r>
            <a:r>
              <a:rPr sz="2720" dirty="0">
                <a:latin typeface="Arial"/>
                <a:cs typeface="Arial"/>
              </a:rPr>
              <a:t>f</a:t>
            </a:r>
            <a:r>
              <a:rPr sz="2720" spc="-5" dirty="0">
                <a:latin typeface="Arial"/>
                <a:cs typeface="Arial"/>
              </a:rPr>
              <a:t> the documen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a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function(s)</a:t>
            </a:r>
            <a:endParaRPr sz="2720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Enclose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5" dirty="0">
                <a:latin typeface="Arial"/>
                <a:cs typeface="Arial"/>
              </a:rPr>
              <a:t> 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5" dirty="0">
                <a:latin typeface="Arial"/>
                <a:cs typeface="Arial"/>
              </a:rPr>
              <a:t> 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&lt;script&gt;...&lt;/script&gt;,</a:t>
            </a:r>
            <a:endParaRPr sz="2720">
              <a:latin typeface="Arial"/>
              <a:cs typeface="Arial"/>
            </a:endParaRPr>
          </a:p>
          <a:p>
            <a:pPr marL="321306" indent="-309790">
              <a:lnSpc>
                <a:spcPts val="3237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Even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handle</a:t>
            </a:r>
            <a:r>
              <a:rPr sz="2720" dirty="0">
                <a:latin typeface="Arial"/>
                <a:cs typeface="Arial"/>
              </a:rPr>
              <a:t>r</a:t>
            </a:r>
            <a:r>
              <a:rPr sz="2720" spc="-5" dirty="0">
                <a:latin typeface="Arial"/>
                <a:cs typeface="Arial"/>
              </a:rPr>
              <a:t> become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 call.</a:t>
            </a:r>
            <a:endParaRPr sz="272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580417"/>
          </a:xfrm>
          <a:prstGeom prst="rect">
            <a:avLst/>
          </a:prstGeom>
        </p:spPr>
        <p:txBody>
          <a:bodyPr vert="horz" wrap="square" lIns="0" tIns="76202" rIns="0" bIns="0" rtlCol="0" anchor="t">
            <a:spAutoFit/>
          </a:bodyPr>
          <a:lstStyle/>
          <a:p>
            <a:pPr marL="287909">
              <a:lnSpc>
                <a:spcPts val="3886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pc="-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call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707089" y="4484647"/>
            <a:ext cx="4979680" cy="1435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54527" algn="ctr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&lt;/script&gt;</a:t>
            </a:r>
            <a:endParaRPr sz="1632" dirty="0">
              <a:latin typeface="Arial"/>
              <a:cs typeface="Arial"/>
            </a:endParaRPr>
          </a:p>
          <a:p>
            <a:pPr marL="11516"/>
            <a:r>
              <a:rPr sz="1632" dirty="0">
                <a:latin typeface="Arial"/>
                <a:cs typeface="Arial"/>
              </a:rPr>
              <a:t>……</a:t>
            </a:r>
          </a:p>
          <a:p>
            <a:pPr marL="76008">
              <a:spcBef>
                <a:spcPts val="1424"/>
              </a:spcBef>
            </a:pPr>
            <a:r>
              <a:rPr sz="1632" spc="-5" dirty="0">
                <a:latin typeface="Arial Unicode MS"/>
                <a:cs typeface="Arial Unicode MS"/>
              </a:rPr>
              <a:t>&lt;form&gt;</a:t>
            </a:r>
            <a:endParaRPr sz="1632" dirty="0">
              <a:latin typeface="Arial Unicode MS"/>
              <a:cs typeface="Arial Unicode MS"/>
            </a:endParaRPr>
          </a:p>
          <a:p>
            <a:pPr marL="76008"/>
            <a:r>
              <a:rPr sz="1632" spc="-5" dirty="0">
                <a:latin typeface="Arial Unicode MS"/>
                <a:cs typeface="Arial Unicode MS"/>
              </a:rPr>
              <a:t>&lt;inpu</a:t>
            </a:r>
            <a:r>
              <a:rPr sz="1632" dirty="0">
                <a:latin typeface="Arial Unicode MS"/>
                <a:cs typeface="Arial Unicode MS"/>
              </a:rPr>
              <a:t>t</a:t>
            </a:r>
            <a:r>
              <a:rPr sz="1632" spc="-5" dirty="0">
                <a:latin typeface="Arial Unicode MS"/>
                <a:cs typeface="Arial Unicode MS"/>
              </a:rPr>
              <a:t> type='button</a:t>
            </a:r>
            <a:r>
              <a:rPr sz="1632" dirty="0">
                <a:latin typeface="Arial Unicode MS"/>
                <a:cs typeface="Arial Unicode MS"/>
              </a:rPr>
              <a:t>'</a:t>
            </a:r>
            <a:r>
              <a:rPr sz="1632" spc="-14" dirty="0">
                <a:latin typeface="Arial Unicode MS"/>
                <a:cs typeface="Arial Unicode MS"/>
              </a:rPr>
              <a:t> </a:t>
            </a:r>
            <a:r>
              <a:rPr sz="1632" dirty="0">
                <a:latin typeface="Arial Unicode MS"/>
                <a:cs typeface="Arial Unicode MS"/>
              </a:rPr>
              <a:t>v</a:t>
            </a:r>
            <a:r>
              <a:rPr sz="1632" spc="-5" dirty="0">
                <a:latin typeface="Arial Unicode MS"/>
                <a:cs typeface="Arial Unicode MS"/>
              </a:rPr>
              <a:t>alue='clickme</a:t>
            </a:r>
            <a:r>
              <a:rPr sz="1632" dirty="0">
                <a:latin typeface="Arial Unicode MS"/>
                <a:cs typeface="Arial Unicode MS"/>
              </a:rPr>
              <a:t>' </a:t>
            </a:r>
            <a:r>
              <a:rPr sz="1632" spc="-5" dirty="0">
                <a:solidFill>
                  <a:srgbClr val="00B04F"/>
                </a:solidFill>
                <a:latin typeface="Arial Unicode MS"/>
                <a:cs typeface="Arial Unicode MS"/>
              </a:rPr>
              <a:t>onclick='doit();</a:t>
            </a:r>
            <a:r>
              <a:rPr sz="1632" dirty="0">
                <a:solidFill>
                  <a:srgbClr val="00B04F"/>
                </a:solidFill>
                <a:latin typeface="Arial Unicode MS"/>
                <a:cs typeface="Arial Unicode MS"/>
              </a:rPr>
              <a:t>'</a:t>
            </a:r>
            <a:r>
              <a:rPr sz="1632" spc="-18" dirty="0">
                <a:solidFill>
                  <a:srgbClr val="00B04F"/>
                </a:solidFill>
                <a:latin typeface="Arial Unicode MS"/>
                <a:cs typeface="Arial Unicode MS"/>
              </a:rPr>
              <a:t> </a:t>
            </a:r>
            <a:r>
              <a:rPr sz="1632" spc="-5" dirty="0">
                <a:latin typeface="Arial Unicode MS"/>
                <a:cs typeface="Arial Unicode MS"/>
              </a:rPr>
              <a:t>/&gt;</a:t>
            </a:r>
            <a:endParaRPr sz="1632" dirty="0">
              <a:latin typeface="Arial Unicode MS"/>
              <a:cs typeface="Arial Unicode MS"/>
            </a:endParaRPr>
          </a:p>
          <a:p>
            <a:pPr marL="76008">
              <a:spcBef>
                <a:spcPts val="9"/>
              </a:spcBef>
            </a:pPr>
            <a:r>
              <a:rPr sz="1632" spc="-5" dirty="0">
                <a:latin typeface="Arial Unicode MS"/>
                <a:cs typeface="Arial Unicode MS"/>
              </a:rPr>
              <a:t>&lt;/form&gt;</a:t>
            </a:r>
            <a:endParaRPr sz="1632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089" y="3489633"/>
            <a:ext cx="639735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&lt;script</a:t>
            </a:r>
            <a:endParaRPr sz="163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053" y="3489632"/>
            <a:ext cx="2003273" cy="100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8" marR="4607" indent="-40307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type='text/javascript'&gt; 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functio</a:t>
            </a:r>
            <a:r>
              <a:rPr sz="1632"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 doit(){ </a:t>
            </a:r>
            <a:r>
              <a:rPr sz="1632" dirty="0">
                <a:latin typeface="Arial"/>
                <a:cs typeface="Arial"/>
              </a:rPr>
              <a:t>alert(‘Hi');</a:t>
            </a:r>
          </a:p>
          <a:p>
            <a:pPr marL="51248"/>
            <a:r>
              <a:rPr sz="1632" dirty="0">
                <a:latin typeface="Arial"/>
                <a:cs typeface="Arial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5068624" y="3815605"/>
            <a:ext cx="3371994" cy="1639356"/>
          </a:xfrm>
          <a:custGeom>
            <a:avLst/>
            <a:gdLst/>
            <a:ahLst/>
            <a:cxnLst/>
            <a:rect l="l" t="t" r="r" b="b"/>
            <a:pathLst>
              <a:path w="3718559" h="1807845">
                <a:moveTo>
                  <a:pt x="90678" y="94487"/>
                </a:moveTo>
                <a:lnTo>
                  <a:pt x="89916" y="91439"/>
                </a:lnTo>
                <a:lnTo>
                  <a:pt x="87630" y="90677"/>
                </a:lnTo>
                <a:lnTo>
                  <a:pt x="26928" y="54863"/>
                </a:lnTo>
                <a:lnTo>
                  <a:pt x="9144" y="54863"/>
                </a:lnTo>
                <a:lnTo>
                  <a:pt x="9144" y="44923"/>
                </a:lnTo>
                <a:lnTo>
                  <a:pt x="0" y="50291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89916" y="96774"/>
                </a:lnTo>
                <a:lnTo>
                  <a:pt x="90678" y="94487"/>
                </a:lnTo>
                <a:close/>
              </a:path>
              <a:path w="3718559" h="1807845">
                <a:moveTo>
                  <a:pt x="90678" y="5333"/>
                </a:moveTo>
                <a:lnTo>
                  <a:pt x="89916" y="3047"/>
                </a:lnTo>
                <a:lnTo>
                  <a:pt x="88392" y="762"/>
                </a:lnTo>
                <a:lnTo>
                  <a:pt x="85344" y="0"/>
                </a:lnTo>
                <a:lnTo>
                  <a:pt x="83058" y="1524"/>
                </a:lnTo>
                <a:lnTo>
                  <a:pt x="9144" y="44923"/>
                </a:lnTo>
                <a:lnTo>
                  <a:pt x="27195" y="44957"/>
                </a:lnTo>
                <a:lnTo>
                  <a:pt x="87630" y="9906"/>
                </a:lnTo>
                <a:lnTo>
                  <a:pt x="89916" y="8381"/>
                </a:lnTo>
                <a:lnTo>
                  <a:pt x="90678" y="5333"/>
                </a:lnTo>
                <a:close/>
              </a:path>
              <a:path w="3718559" h="1807845">
                <a:moveTo>
                  <a:pt x="27195" y="44957"/>
                </a:moveTo>
                <a:lnTo>
                  <a:pt x="9144" y="44957"/>
                </a:lnTo>
                <a:lnTo>
                  <a:pt x="9144" y="54863"/>
                </a:lnTo>
                <a:lnTo>
                  <a:pt x="11430" y="54863"/>
                </a:lnTo>
                <a:lnTo>
                  <a:pt x="11430" y="45719"/>
                </a:lnTo>
                <a:lnTo>
                  <a:pt x="18594" y="49946"/>
                </a:lnTo>
                <a:lnTo>
                  <a:pt x="27195" y="44957"/>
                </a:lnTo>
                <a:close/>
              </a:path>
              <a:path w="3718559" h="1807845">
                <a:moveTo>
                  <a:pt x="18594" y="49946"/>
                </a:moveTo>
                <a:lnTo>
                  <a:pt x="11430" y="45719"/>
                </a:lnTo>
                <a:lnTo>
                  <a:pt x="11430" y="54101"/>
                </a:lnTo>
                <a:lnTo>
                  <a:pt x="18594" y="49946"/>
                </a:lnTo>
                <a:close/>
              </a:path>
              <a:path w="3718559" h="1807845">
                <a:moveTo>
                  <a:pt x="26928" y="54863"/>
                </a:moveTo>
                <a:lnTo>
                  <a:pt x="18594" y="49946"/>
                </a:lnTo>
                <a:lnTo>
                  <a:pt x="11430" y="54101"/>
                </a:lnTo>
                <a:lnTo>
                  <a:pt x="11430" y="54863"/>
                </a:lnTo>
                <a:lnTo>
                  <a:pt x="26928" y="54863"/>
                </a:lnTo>
                <a:close/>
              </a:path>
              <a:path w="3718559" h="1807845">
                <a:moveTo>
                  <a:pt x="3718560" y="1805177"/>
                </a:moveTo>
                <a:lnTo>
                  <a:pt x="3718560" y="47243"/>
                </a:lnTo>
                <a:lnTo>
                  <a:pt x="3716274" y="44957"/>
                </a:ln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708654" y="54863"/>
                </a:lnTo>
                <a:lnTo>
                  <a:pt x="3708654" y="50291"/>
                </a:lnTo>
                <a:lnTo>
                  <a:pt x="3713226" y="54863"/>
                </a:lnTo>
                <a:lnTo>
                  <a:pt x="3713226" y="1807463"/>
                </a:lnTo>
                <a:lnTo>
                  <a:pt x="3716274" y="1807463"/>
                </a:lnTo>
                <a:lnTo>
                  <a:pt x="3718560" y="1805177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076194" y="1797557"/>
                </a:lnTo>
                <a:lnTo>
                  <a:pt x="3076194" y="1807463"/>
                </a:lnTo>
                <a:lnTo>
                  <a:pt x="3708654" y="1807463"/>
                </a:lnTo>
                <a:lnTo>
                  <a:pt x="3708654" y="1802891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54863"/>
                </a:moveTo>
                <a:lnTo>
                  <a:pt x="3708654" y="50291"/>
                </a:lnTo>
                <a:lnTo>
                  <a:pt x="3708654" y="54863"/>
                </a:lnTo>
                <a:lnTo>
                  <a:pt x="3713226" y="54863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713226" y="54863"/>
                </a:lnTo>
                <a:lnTo>
                  <a:pt x="3708654" y="54863"/>
                </a:lnTo>
                <a:lnTo>
                  <a:pt x="3708654" y="1797557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1807463"/>
                </a:moveTo>
                <a:lnTo>
                  <a:pt x="3713226" y="1797557"/>
                </a:lnTo>
                <a:lnTo>
                  <a:pt x="3708654" y="1802891"/>
                </a:lnTo>
                <a:lnTo>
                  <a:pt x="3708654" y="1807463"/>
                </a:lnTo>
                <a:lnTo>
                  <a:pt x="3713226" y="1807463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296" y="5128950"/>
            <a:ext cx="6845908" cy="1088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latin typeface="Arial"/>
                <a:cs typeface="Arial"/>
              </a:rPr>
              <a:t>Bette</a:t>
            </a:r>
            <a:r>
              <a:rPr sz="2448" dirty="0">
                <a:latin typeface="Arial"/>
                <a:cs typeface="Arial"/>
              </a:rPr>
              <a:t>r</a:t>
            </a:r>
            <a:r>
              <a:rPr sz="2448" spc="-5" dirty="0">
                <a:latin typeface="Arial"/>
                <a:cs typeface="Arial"/>
              </a:rPr>
              <a:t> t</a:t>
            </a:r>
            <a:r>
              <a:rPr sz="2448" dirty="0">
                <a:latin typeface="Arial"/>
                <a:cs typeface="Arial"/>
              </a:rPr>
              <a:t>o</a:t>
            </a:r>
            <a:r>
              <a:rPr sz="2448" spc="-5" dirty="0">
                <a:latin typeface="Arial"/>
                <a:cs typeface="Arial"/>
              </a:rPr>
              <a:t> us</a:t>
            </a:r>
            <a:r>
              <a:rPr sz="2448" dirty="0">
                <a:latin typeface="Arial"/>
                <a:cs typeface="Arial"/>
              </a:rPr>
              <a:t>e</a:t>
            </a:r>
            <a:r>
              <a:rPr sz="2448" spc="-5" dirty="0">
                <a:latin typeface="Arial"/>
                <a:cs typeface="Arial"/>
              </a:rPr>
              <a:t> variable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a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parameter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</a:t>
            </a:r>
            <a:r>
              <a:rPr sz="2448" dirty="0">
                <a:latin typeface="Arial"/>
                <a:cs typeface="Arial"/>
              </a:rPr>
              <a:t>!</a:t>
            </a:r>
            <a:endParaRPr sz="2448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latin typeface="Arial"/>
                <a:cs typeface="Arial"/>
              </a:rPr>
              <a:t>&lt;</a:t>
            </a:r>
            <a:r>
              <a:rPr sz="2448" spc="-5" dirty="0">
                <a:latin typeface="Arial"/>
                <a:cs typeface="Arial"/>
              </a:rPr>
              <a:t>input</a:t>
            </a:r>
            <a:r>
              <a:rPr sz="2448" dirty="0">
                <a:latin typeface="Arial"/>
                <a:cs typeface="Arial"/>
              </a:rPr>
              <a:t>&gt;</a:t>
            </a:r>
            <a:r>
              <a:rPr sz="2448" spc="-9" dirty="0"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even</a:t>
            </a:r>
            <a:r>
              <a:rPr sz="2448" dirty="0">
                <a:solidFill>
                  <a:srgbClr val="3405BB"/>
                </a:solidFill>
                <a:latin typeface="Arial"/>
                <a:cs typeface="Arial"/>
              </a:rPr>
              <a:t>t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 handler</a:t>
            </a:r>
            <a:endParaRPr sz="2448">
              <a:latin typeface="Arial"/>
              <a:cs typeface="Arial"/>
            </a:endParaRPr>
          </a:p>
          <a:p>
            <a:pPr marL="424954">
              <a:spcBef>
                <a:spcPts val="5"/>
              </a:spcBef>
            </a:pPr>
            <a:r>
              <a:rPr sz="2176" dirty="0">
                <a:latin typeface="Arial"/>
                <a:cs typeface="Arial"/>
              </a:rPr>
              <a:t>–</a:t>
            </a:r>
            <a:r>
              <a:rPr sz="2176" spc="227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onmouseup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onclick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-5" dirty="0">
                <a:latin typeface="Arial"/>
                <a:cs typeface="Arial"/>
              </a:rPr>
              <a:t> onchange</a:t>
            </a:r>
            <a:endParaRPr sz="217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0578" y="4600905"/>
            <a:ext cx="7445335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9905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01284" y="2705915"/>
            <a:ext cx="7605988" cy="166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&lt;/script&gt;</a:t>
            </a:r>
            <a:endParaRPr sz="1814" dirty="0">
              <a:latin typeface="Arial Rounded MT Bold"/>
              <a:cs typeface="Arial Rounded MT Bold"/>
            </a:endParaRPr>
          </a:p>
          <a:p>
            <a:pPr marL="320731"/>
            <a:r>
              <a:rPr sz="1814" spc="-5" dirty="0">
                <a:latin typeface="Arial Rounded MT Bold"/>
                <a:cs typeface="Arial Rounded MT Bold"/>
              </a:rPr>
              <a:t>……</a:t>
            </a:r>
            <a:endParaRPr sz="1814" dirty="0">
              <a:latin typeface="Arial Rounded MT Bold"/>
              <a:cs typeface="Arial Rounded MT Bold"/>
            </a:endParaRPr>
          </a:p>
          <a:p>
            <a:pPr>
              <a:spcBef>
                <a:spcPts val="1"/>
              </a:spcBef>
            </a:pPr>
            <a:endParaRPr sz="1768" dirty="0">
              <a:latin typeface="Times New Roman"/>
              <a:cs typeface="Times New Roman"/>
            </a:endParaRPr>
          </a:p>
          <a:p>
            <a:pPr marL="11516"/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 dirty="0">
              <a:latin typeface="Arial Rounded MT Bold"/>
              <a:cs typeface="Arial Rounded MT Bold"/>
            </a:endParaRPr>
          </a:p>
          <a:p>
            <a:pPr marL="840118"/>
            <a:r>
              <a:rPr sz="1814" spc="-9" dirty="0">
                <a:latin typeface="Arial Rounded MT Bold"/>
                <a:cs typeface="Arial Rounded MT Bold"/>
              </a:rPr>
              <a:t>&lt;inpu</a:t>
            </a:r>
            <a:r>
              <a:rPr sz="1814" spc="-5" dirty="0">
                <a:latin typeface="Arial Rounded MT Bold"/>
                <a:cs typeface="Arial Rounded MT Bold"/>
              </a:rPr>
              <a:t>t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type='</a:t>
            </a:r>
            <a:r>
              <a:rPr sz="1814" spc="-32" dirty="0">
                <a:latin typeface="Arial Rounded MT Bold"/>
                <a:cs typeface="Arial Rounded MT Bold"/>
              </a:rPr>
              <a:t>b</a:t>
            </a:r>
            <a:r>
              <a:rPr sz="1814" spc="-9" dirty="0">
                <a:latin typeface="Arial Rounded MT Bold"/>
                <a:cs typeface="Arial Rounded MT Bold"/>
              </a:rPr>
              <a:t>utton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32" dirty="0"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a</a:t>
            </a:r>
            <a:r>
              <a:rPr sz="1814" spc="-9" dirty="0">
                <a:latin typeface="Arial Rounded MT Bold"/>
                <a:cs typeface="Arial Rounded MT Bold"/>
              </a:rPr>
              <a:t>lue='</a:t>
            </a:r>
            <a:r>
              <a:rPr sz="1814" spc="-50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li</a:t>
            </a:r>
            <a:r>
              <a:rPr sz="1814" spc="-77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kme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5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on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li</a:t>
            </a:r>
            <a:r>
              <a:rPr sz="1814" spc="-77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k='doi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t</a:t>
            </a:r>
            <a:r>
              <a:rPr sz="1814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(“done”);'</a:t>
            </a:r>
            <a:r>
              <a:rPr sz="1814" spc="23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/&gt;</a:t>
            </a:r>
            <a:endParaRPr sz="1814" dirty="0">
              <a:latin typeface="Arial Rounded MT Bold"/>
              <a:cs typeface="Arial Rounded MT Bold"/>
            </a:endParaRPr>
          </a:p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 dirty="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833" y="1600344"/>
            <a:ext cx="806722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&lt;script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9965" y="1600345"/>
            <a:ext cx="2598094" cy="1116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indent="127832"/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type='t</a:t>
            </a:r>
            <a:r>
              <a:rPr sz="1814" spc="-27" dirty="0">
                <a:solidFill>
                  <a:srgbClr val="00B04F"/>
                </a:solidFill>
                <a:latin typeface="Arial Rounded MT Bold"/>
                <a:cs typeface="Arial Rounded MT Bold"/>
              </a:rPr>
              <a:t>e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xt/j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a</a:t>
            </a:r>
            <a:r>
              <a:rPr sz="1814" spc="-32" dirty="0">
                <a:solidFill>
                  <a:srgbClr val="00B04F"/>
                </a:solidFill>
                <a:latin typeface="Arial Rounded MT Bold"/>
                <a:cs typeface="Arial Rounded MT Bold"/>
              </a:rPr>
              <a:t>v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ascript'&gt; 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functio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n</a:t>
            </a:r>
            <a:r>
              <a:rPr sz="1814" spc="18" dirty="0">
                <a:solidFill>
                  <a:srgbClr val="3405BB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doit</a:t>
            </a:r>
            <a:r>
              <a:rPr sz="1814" spc="-5" dirty="0">
                <a:solidFill>
                  <a:srgbClr val="00B04F"/>
                </a:solidFill>
                <a:latin typeface="Arial Rounded MT Bold"/>
                <a:cs typeface="Arial Rounded MT Bold"/>
              </a:rPr>
              <a:t>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){ </a:t>
            </a:r>
            <a:r>
              <a:rPr sz="1814" spc="-5" dirty="0">
                <a:latin typeface="Arial Rounded MT Bold"/>
                <a:cs typeface="Arial Rounded MT Bold"/>
              </a:rPr>
              <a:t>ale</a:t>
            </a:r>
            <a:r>
              <a:rPr sz="1814" spc="18" dirty="0">
                <a:latin typeface="Arial Rounded MT Bold"/>
                <a:cs typeface="Arial Rounded MT Bold"/>
              </a:rPr>
              <a:t>r</a:t>
            </a:r>
            <a:r>
              <a:rPr sz="1814" spc="-5" dirty="0">
                <a:latin typeface="Arial Rounded MT Bold"/>
                <a:cs typeface="Arial Rounded MT Bold"/>
              </a:rPr>
              <a:t>t(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)</a:t>
            </a:r>
            <a:endParaRPr sz="1814" dirty="0">
              <a:latin typeface="Arial Rounded MT Bold"/>
              <a:cs typeface="Arial Rounded MT Bold"/>
            </a:endParaRPr>
          </a:p>
          <a:p>
            <a:pPr marL="11516"/>
            <a:r>
              <a:rPr sz="1814" spc="-5" dirty="0">
                <a:latin typeface="Arial Rounded MT Bold"/>
                <a:cs typeface="Arial Rounded MT Bold"/>
              </a:rPr>
              <a:t>}</a:t>
            </a:r>
            <a:endParaRPr sz="1814" dirty="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5555" y="1923003"/>
            <a:ext cx="3554528" cy="1638780"/>
          </a:xfrm>
          <a:custGeom>
            <a:avLst/>
            <a:gdLst/>
            <a:ahLst/>
            <a:cxnLst/>
            <a:rect l="l" t="t" r="r" b="b"/>
            <a:pathLst>
              <a:path w="3919854" h="1807210">
                <a:moveTo>
                  <a:pt x="91440" y="5333"/>
                </a:moveTo>
                <a:lnTo>
                  <a:pt x="88392" y="762"/>
                </a:lnTo>
                <a:lnTo>
                  <a:pt x="85344" y="0"/>
                </a:lnTo>
                <a:lnTo>
                  <a:pt x="83058" y="762"/>
                </a:lnTo>
                <a:lnTo>
                  <a:pt x="0" y="49530"/>
                </a:lnTo>
                <a:lnTo>
                  <a:pt x="9906" y="55346"/>
                </a:lnTo>
                <a:lnTo>
                  <a:pt x="9906" y="44957"/>
                </a:lnTo>
                <a:lnTo>
                  <a:pt x="26643" y="44957"/>
                </a:lnTo>
                <a:lnTo>
                  <a:pt x="88392" y="9143"/>
                </a:lnTo>
                <a:lnTo>
                  <a:pt x="90678" y="7619"/>
                </a:lnTo>
                <a:lnTo>
                  <a:pt x="91440" y="5333"/>
                </a:lnTo>
                <a:close/>
              </a:path>
              <a:path w="3919854" h="1807210">
                <a:moveTo>
                  <a:pt x="26643" y="44957"/>
                </a:moveTo>
                <a:lnTo>
                  <a:pt x="9906" y="44957"/>
                </a:lnTo>
                <a:lnTo>
                  <a:pt x="9906" y="54101"/>
                </a:lnTo>
                <a:lnTo>
                  <a:pt x="12192" y="54101"/>
                </a:lnTo>
                <a:lnTo>
                  <a:pt x="12192" y="45719"/>
                </a:lnTo>
                <a:lnTo>
                  <a:pt x="18760" y="49530"/>
                </a:lnTo>
                <a:lnTo>
                  <a:pt x="26643" y="44957"/>
                </a:lnTo>
                <a:close/>
              </a:path>
              <a:path w="3919854" h="1807210">
                <a:moveTo>
                  <a:pt x="91440" y="94487"/>
                </a:moveTo>
                <a:lnTo>
                  <a:pt x="90678" y="91439"/>
                </a:lnTo>
                <a:lnTo>
                  <a:pt x="88392" y="89915"/>
                </a:lnTo>
                <a:lnTo>
                  <a:pt x="26643" y="54101"/>
                </a:lnTo>
                <a:lnTo>
                  <a:pt x="9906" y="54101"/>
                </a:lnTo>
                <a:lnTo>
                  <a:pt x="9906" y="55346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91440" y="94487"/>
                </a:lnTo>
                <a:close/>
              </a:path>
              <a:path w="3919854" h="1807210">
                <a:moveTo>
                  <a:pt x="18760" y="49530"/>
                </a:moveTo>
                <a:lnTo>
                  <a:pt x="12192" y="45719"/>
                </a:lnTo>
                <a:lnTo>
                  <a:pt x="12192" y="53339"/>
                </a:lnTo>
                <a:lnTo>
                  <a:pt x="18760" y="49530"/>
                </a:lnTo>
                <a:close/>
              </a:path>
              <a:path w="3919854" h="1807210">
                <a:moveTo>
                  <a:pt x="26643" y="54101"/>
                </a:moveTo>
                <a:lnTo>
                  <a:pt x="18760" y="49530"/>
                </a:lnTo>
                <a:lnTo>
                  <a:pt x="12192" y="53339"/>
                </a:lnTo>
                <a:lnTo>
                  <a:pt x="12192" y="54101"/>
                </a:lnTo>
                <a:lnTo>
                  <a:pt x="26643" y="54101"/>
                </a:lnTo>
                <a:close/>
              </a:path>
              <a:path w="3919854" h="1807210">
                <a:moveTo>
                  <a:pt x="3919728" y="1805177"/>
                </a:moveTo>
                <a:lnTo>
                  <a:pt x="3919728" y="47243"/>
                </a:lnTo>
                <a:lnTo>
                  <a:pt x="3917442" y="44957"/>
                </a:lnTo>
                <a:lnTo>
                  <a:pt x="26643" y="44957"/>
                </a:lnTo>
                <a:lnTo>
                  <a:pt x="18760" y="49530"/>
                </a:lnTo>
                <a:lnTo>
                  <a:pt x="26643" y="54101"/>
                </a:lnTo>
                <a:lnTo>
                  <a:pt x="3909822" y="54101"/>
                </a:lnTo>
                <a:lnTo>
                  <a:pt x="3909822" y="49529"/>
                </a:lnTo>
                <a:lnTo>
                  <a:pt x="3915156" y="54101"/>
                </a:lnTo>
                <a:lnTo>
                  <a:pt x="3915156" y="1806701"/>
                </a:lnTo>
                <a:lnTo>
                  <a:pt x="3917442" y="1806701"/>
                </a:lnTo>
                <a:lnTo>
                  <a:pt x="3919728" y="1805177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243072" y="1797557"/>
                </a:lnTo>
                <a:lnTo>
                  <a:pt x="3243072" y="1806701"/>
                </a:lnTo>
                <a:lnTo>
                  <a:pt x="3909822" y="1806701"/>
                </a:lnTo>
                <a:lnTo>
                  <a:pt x="3909822" y="1802129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54101"/>
                </a:moveTo>
                <a:lnTo>
                  <a:pt x="3909822" y="49529"/>
                </a:lnTo>
                <a:lnTo>
                  <a:pt x="3909822" y="54101"/>
                </a:lnTo>
                <a:lnTo>
                  <a:pt x="3915156" y="54101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915156" y="54101"/>
                </a:lnTo>
                <a:lnTo>
                  <a:pt x="3909822" y="54101"/>
                </a:lnTo>
                <a:lnTo>
                  <a:pt x="3909822" y="1797557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1806701"/>
                </a:moveTo>
                <a:lnTo>
                  <a:pt x="3915156" y="1797557"/>
                </a:lnTo>
                <a:lnTo>
                  <a:pt x="3909822" y="1802129"/>
                </a:lnTo>
                <a:lnTo>
                  <a:pt x="3909822" y="1806701"/>
                </a:lnTo>
                <a:lnTo>
                  <a:pt x="3915156" y="1806701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C5AF803-0524-1747-9859-266BEC03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Functio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US"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cal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onchange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&amp;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this.value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629" y="1551221"/>
            <a:ext cx="7605988" cy="242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onchange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63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when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box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loses focus</a:t>
            </a:r>
            <a:endParaRPr sz="2630">
              <a:latin typeface="Arial"/>
              <a:cs typeface="Arial"/>
            </a:endParaRPr>
          </a:p>
          <a:p>
            <a:pPr marL="321306" indent="-309790">
              <a:spcBef>
                <a:spcPts val="630"/>
              </a:spcBef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this:</a:t>
            </a:r>
            <a:r>
              <a:rPr sz="2630" b="1" spc="-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pseudo-variable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address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current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object</a:t>
            </a:r>
            <a:endParaRPr sz="263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30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2222">
              <a:latin typeface="Times New Roman"/>
              <a:cs typeface="Times New Roman"/>
            </a:endParaRPr>
          </a:p>
          <a:p>
            <a:pPr marL="182534"/>
            <a:r>
              <a:rPr sz="2539" dirty="0">
                <a:latin typeface="Arial"/>
                <a:cs typeface="Arial"/>
              </a:rPr>
              <a:t>&lt;form&gt;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7582" y="4316512"/>
            <a:ext cx="912097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&lt;input</a:t>
            </a:r>
            <a:endParaRPr sz="2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906" y="4316512"/>
            <a:ext cx="5953965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type='text'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='alert(this.value);' /&gt;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2991" y="4703449"/>
            <a:ext cx="6281030" cy="157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105">
              <a:tabLst>
                <a:tab pos="2049336" algn="l"/>
              </a:tabLst>
            </a:pPr>
            <a:r>
              <a:rPr sz="2539" dirty="0">
                <a:latin typeface="Arial"/>
                <a:cs typeface="Arial"/>
              </a:rPr>
              <a:t>&lt;textarea	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539" dirty="0">
                <a:latin typeface="Arial"/>
                <a:cs typeface="Arial"/>
              </a:rPr>
              <a:t>.value);'&gt;</a:t>
            </a:r>
          </a:p>
          <a:p>
            <a:pPr marL="426105"/>
            <a:r>
              <a:rPr sz="2539" dirty="0">
                <a:latin typeface="Arial"/>
                <a:cs typeface="Arial"/>
              </a:rPr>
              <a:t>&lt;/textarea&gt;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&lt;/form&gt;</a:t>
            </a:r>
          </a:p>
        </p:txBody>
      </p:sp>
      <p:sp>
        <p:nvSpPr>
          <p:cNvPr id="7" name="object 7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991013" cy="2130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530" indent="-414013"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document.form_name.element_name</a:t>
            </a:r>
            <a:endParaRPr sz="2720" dirty="0">
              <a:latin typeface="Arial"/>
              <a:cs typeface="Arial"/>
            </a:endParaRPr>
          </a:p>
          <a:p>
            <a:pPr marL="758928" marR="10365" lvl="1" indent="-414589">
              <a:lnSpc>
                <a:spcPct val="80000"/>
              </a:lnSpc>
              <a:spcBef>
                <a:spcPts val="576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hierarchy of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objects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in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Document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Model (DOM)</a:t>
            </a:r>
            <a:endParaRPr sz="2358" dirty="0">
              <a:latin typeface="Arial"/>
              <a:cs typeface="Arial"/>
            </a:endParaRPr>
          </a:p>
          <a:p>
            <a:pPr marL="758928" marR="4607" lvl="1" indent="-414589">
              <a:lnSpc>
                <a:spcPct val="80000"/>
              </a:lnSpc>
              <a:spcBef>
                <a:spcPts val="562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a button</a:t>
            </a:r>
            <a:r>
              <a:rPr sz="2358" spc="23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form,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 document</a:t>
            </a:r>
            <a:endParaRPr sz="2358" dirty="0">
              <a:latin typeface="Arial"/>
              <a:cs typeface="Arial"/>
            </a:endParaRPr>
          </a:p>
          <a:p>
            <a:pPr marL="425530" indent="-414013">
              <a:lnSpc>
                <a:spcPts val="3255"/>
              </a:lnSpc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document.getElementById(element_id)</a:t>
            </a:r>
            <a:endParaRPr sz="272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80" y="652848"/>
            <a:ext cx="5850285" cy="5034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ts val="3886"/>
              </a:lnSpc>
              <a:tabLst>
                <a:tab pos="2406919" algn="l"/>
                <a:tab pos="2891182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8408" y="1335678"/>
            <a:ext cx="6442259" cy="447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542" b="1" spc="-5" dirty="0">
                <a:latin typeface="Arial"/>
                <a:cs typeface="Arial"/>
              </a:rPr>
              <a:t>&lt;html&gt;</a:t>
            </a:r>
            <a:endParaRPr sz="1542" dirty="0">
              <a:latin typeface="Arial"/>
              <a:cs typeface="Arial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&lt;head&gt;</a:t>
            </a:r>
            <a:endParaRPr sz="1542" dirty="0">
              <a:latin typeface="Arial"/>
              <a:cs typeface="Arial"/>
            </a:endParaRPr>
          </a:p>
          <a:p>
            <a:pPr marL="339157" marR="3461818" indent="-109405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&lt;script</a:t>
            </a:r>
            <a:r>
              <a:rPr sz="1542" b="1" spc="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type='text/javascript'&gt; </a:t>
            </a:r>
            <a:r>
              <a:rPr sz="1542" b="1" spc="-5" dirty="0">
                <a:latin typeface="Arial"/>
                <a:cs typeface="Arial"/>
              </a:rPr>
              <a:t>function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){</a:t>
            </a:r>
            <a:endParaRPr sz="1542" dirty="0">
              <a:latin typeface="Arial"/>
              <a:cs typeface="Arial"/>
            </a:endParaRPr>
          </a:p>
          <a:p>
            <a:pPr marL="886760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document.getElementByI</a:t>
            </a:r>
            <a:r>
              <a:rPr sz="1542" b="1" spc="-9" dirty="0">
                <a:latin typeface="Arial"/>
                <a:cs typeface="Arial"/>
              </a:rPr>
              <a:t>d("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text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sz="1542" b="1" spc="-9" dirty="0">
                <a:latin typeface="Arial"/>
                <a:cs typeface="Arial"/>
              </a:rPr>
              <a:t>")</a:t>
            </a:r>
            <a:r>
              <a:rPr sz="1542" b="1" dirty="0"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27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.toUpperCase();</a:t>
            </a:r>
            <a:endParaRPr sz="1542" dirty="0">
              <a:latin typeface="Arial"/>
              <a:cs typeface="Arial"/>
            </a:endParaRPr>
          </a:p>
          <a:p>
            <a:pPr marR="5569888" algn="ctr"/>
            <a:r>
              <a:rPr sz="1542" b="1" spc="-5" dirty="0">
                <a:latin typeface="Arial"/>
                <a:cs typeface="Arial"/>
              </a:rPr>
              <a:t>}</a:t>
            </a:r>
            <a:endParaRPr sz="1542" dirty="0">
              <a:latin typeface="Arial"/>
              <a:cs typeface="Arial"/>
            </a:endParaRPr>
          </a:p>
          <a:p>
            <a:pPr marL="230327"/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&lt;/script&gt;</a:t>
            </a:r>
            <a:endParaRPr sz="1542" dirty="0">
              <a:latin typeface="Arial"/>
              <a:cs typeface="Arial"/>
            </a:endParaRPr>
          </a:p>
          <a:p>
            <a:pPr marR="5672959" algn="ctr"/>
            <a:r>
              <a:rPr sz="1542" b="1" spc="-9" dirty="0">
                <a:latin typeface="Arial"/>
                <a:cs typeface="Arial"/>
              </a:rPr>
              <a:t>&lt;/head&gt;</a:t>
            </a:r>
            <a:endParaRPr sz="1542" dirty="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587" dirty="0">
              <a:latin typeface="Times New Roman"/>
              <a:cs typeface="Times New Roman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&lt;body&gt;</a:t>
            </a:r>
            <a:endParaRPr sz="1542" dirty="0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&lt;form 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'form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1542" b="1" spc="-9" dirty="0">
                <a:latin typeface="Arial"/>
                <a:cs typeface="Arial"/>
              </a:rPr>
              <a:t>'&gt;</a:t>
            </a:r>
            <a:endParaRPr sz="1542" dirty="0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'text1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 dirty="0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id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'text2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</a:t>
            </a:r>
            <a:r>
              <a:rPr sz="1542" b="1" spc="9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 dirty="0">
              <a:latin typeface="Arial"/>
              <a:cs typeface="Arial"/>
            </a:endParaRPr>
          </a:p>
          <a:p>
            <a:pPr marL="11516" marR="2240508" indent="547027">
              <a:lnSpc>
                <a:spcPct val="80000"/>
              </a:lnSpc>
              <a:spcBef>
                <a:spcPts val="367"/>
              </a:spcBef>
            </a:pP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5" dirty="0">
                <a:latin typeface="Arial"/>
                <a:cs typeface="Arial"/>
              </a:rPr>
              <a:t>='upperCase'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document.form1.text1.value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 dirty="0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9" dirty="0">
                <a:latin typeface="Arial"/>
                <a:cs typeface="Arial"/>
              </a:rPr>
              <a:t>='co</a:t>
            </a:r>
            <a:r>
              <a:rPr sz="1542" b="1" dirty="0">
                <a:latin typeface="Arial"/>
                <a:cs typeface="Arial"/>
              </a:rPr>
              <a:t>p</a:t>
            </a:r>
            <a:r>
              <a:rPr sz="1542" b="1" spc="-9" dirty="0">
                <a:latin typeface="Arial"/>
                <a:cs typeface="Arial"/>
              </a:rPr>
              <a:t>y</a:t>
            </a:r>
            <a:r>
              <a:rPr sz="1542" b="1" dirty="0">
                <a:latin typeface="Arial"/>
                <a:cs typeface="Arial"/>
              </a:rPr>
              <a:t>m</a:t>
            </a:r>
            <a:r>
              <a:rPr sz="1542" b="1" spc="-9" dirty="0">
                <a:latin typeface="Arial"/>
                <a:cs typeface="Arial"/>
              </a:rPr>
              <a:t>e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 dirty="0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&lt;/form&gt;</a:t>
            </a:r>
            <a:endParaRPr sz="1542" dirty="0">
              <a:latin typeface="Arial"/>
              <a:cs typeface="Arial"/>
            </a:endParaRPr>
          </a:p>
          <a:p>
            <a:pPr marR="5661443" algn="ctr"/>
            <a:r>
              <a:rPr sz="1542" b="1" spc="-5" dirty="0">
                <a:latin typeface="Arial"/>
                <a:cs typeface="Arial"/>
              </a:rPr>
              <a:t>&lt;/body&gt;</a:t>
            </a:r>
            <a:endParaRPr sz="1542" dirty="0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&lt;/html&gt;</a:t>
            </a:r>
            <a:endParaRPr sz="1542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575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8852" y="5982525"/>
            <a:ext cx="3396177" cy="452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360081" y="5999799"/>
            <a:ext cx="3262128" cy="310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3572-BF34-3940-8951-008C55EF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42851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Reading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412" y="1337741"/>
            <a:ext cx="7982227" cy="208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/>
          <p:nvPr/>
        </p:nvSpPr>
        <p:spPr>
          <a:xfrm>
            <a:off x="2304930" y="3819336"/>
            <a:ext cx="7194854" cy="2777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2">
              <a:tabLst>
                <a:tab pos="426680" algn="l"/>
              </a:tabLst>
            </a:pPr>
            <a:r>
              <a:rPr sz="281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811" u="heavy" dirty="0">
                <a:latin typeface="Arial"/>
                <a:cs typeface="Arial"/>
              </a:rPr>
              <a:t>&lt;select&gt; </a:t>
            </a:r>
            <a:r>
              <a:rPr sz="2811" spc="-14" dirty="0">
                <a:latin typeface="Arial"/>
                <a:cs typeface="Arial"/>
              </a:rPr>
              <a:t> </a:t>
            </a:r>
            <a:r>
              <a:rPr sz="2811" u="heavy" dirty="0">
                <a:latin typeface="Arial"/>
                <a:cs typeface="Arial"/>
              </a:rPr>
              <a:t>... &lt;/select&gt;</a:t>
            </a:r>
            <a:endParaRPr sz="2811" dirty="0">
              <a:latin typeface="Arial"/>
              <a:cs typeface="Arial"/>
            </a:endParaRPr>
          </a:p>
          <a:p>
            <a:pPr marL="374282">
              <a:spcBef>
                <a:spcPts val="9"/>
              </a:spcBef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&lt;select</a:t>
            </a:r>
            <a:r>
              <a:rPr sz="2539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size=‘3' name='sel1'</a:t>
            </a:r>
            <a:r>
              <a:rPr sz="2539" spc="23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onchange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='f();' 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&lt;option&gt; …. &lt;/option&gt;</a:t>
            </a:r>
          </a:p>
          <a:p>
            <a:pPr marL="374282">
              <a:tabLst>
                <a:tab pos="4706736" algn="l"/>
                <a:tab pos="5209425" algn="l"/>
              </a:tabLst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&lt;option selected='selected'&gt;	…	&lt;/option&gt;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selectedIndex</a:t>
            </a:r>
          </a:p>
          <a:p>
            <a:pPr marL="374282" marR="4607"/>
            <a:r>
              <a:rPr sz="2539" dirty="0">
                <a:latin typeface="Arial"/>
                <a:cs typeface="Arial"/>
              </a:rPr>
              <a:t>•zero-based index of the currently selected item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document.form1.sell.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selectedIndex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489" y="445342"/>
            <a:ext cx="9053736" cy="714516"/>
          </a:xfrm>
          <a:prstGeom prst="rect">
            <a:avLst/>
          </a:prstGeom>
        </p:spPr>
        <p:txBody>
          <a:bodyPr vert="horz" wrap="square" lIns="0" tIns="37046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&lt;select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&gt;</a:t>
            </a: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 men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u="heavy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49181" y="1696362"/>
            <a:ext cx="1077242" cy="1925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543262"/>
            <a:ext cx="6548210" cy="160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2458" algn="l"/>
              </a:tabLst>
            </a:pP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inpu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type='checkbox'..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.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  <a:p>
            <a:pPr marL="684648" lvl="1" indent="-310366">
              <a:spcBef>
                <a:spcPts val="490"/>
              </a:spcBef>
              <a:buChar char="•"/>
              <a:tabLst>
                <a:tab pos="685223" algn="l"/>
              </a:tabLst>
            </a:pPr>
            <a:r>
              <a:rPr sz="1995" dirty="0">
                <a:latin typeface="Arial"/>
                <a:cs typeface="Arial"/>
              </a:rPr>
              <a:t>each checkbox</a:t>
            </a:r>
            <a:r>
              <a:rPr sz="1995" spc="-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is an independent choice</a:t>
            </a:r>
            <a:endParaRPr sz="1995">
              <a:latin typeface="Arial"/>
              <a:cs typeface="Arial"/>
            </a:endParaRPr>
          </a:p>
          <a:p>
            <a:pPr marL="321306" marR="4607" indent="-309790">
              <a:spcBef>
                <a:spcPts val="612"/>
              </a:spcBef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checkbox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its</a:t>
            </a:r>
            <a:r>
              <a:rPr sz="2630" spc="9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checked </a:t>
            </a:r>
            <a:r>
              <a:rPr sz="2630" spc="-5" dirty="0">
                <a:latin typeface="Arial"/>
                <a:cs typeface="Arial"/>
              </a:rPr>
              <a:t>attribute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‘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true’</a:t>
            </a:r>
            <a:endParaRPr sz="263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880" y="673117"/>
            <a:ext cx="506122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Checkboxes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449347" y="4127180"/>
            <a:ext cx="7003106" cy="781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/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&lt;input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type='checkbox' name='cb1'</a:t>
            </a:r>
            <a:r>
              <a:rPr sz="2539" spc="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value='sugar' checked = 'true'</a:t>
            </a:r>
            <a:r>
              <a:rPr sz="2539" spc="5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523" y="5203787"/>
            <a:ext cx="1763386" cy="881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7084220" y="5195496"/>
            <a:ext cx="1781007" cy="898277"/>
          </a:xfrm>
          <a:custGeom>
            <a:avLst/>
            <a:gdLst/>
            <a:ahLst/>
            <a:cxnLst/>
            <a:rect l="l" t="t" r="r" b="b"/>
            <a:pathLst>
              <a:path w="1964054" h="990600">
                <a:moveTo>
                  <a:pt x="1963674" y="990600"/>
                </a:moveTo>
                <a:lnTo>
                  <a:pt x="1963674" y="0"/>
                </a:lnTo>
                <a:lnTo>
                  <a:pt x="0" y="0"/>
                </a:lnTo>
                <a:lnTo>
                  <a:pt x="0" y="990600"/>
                </a:lnTo>
                <a:lnTo>
                  <a:pt x="4584" y="990600"/>
                </a:lnTo>
                <a:lnTo>
                  <a:pt x="4584" y="9144"/>
                </a:lnTo>
                <a:lnTo>
                  <a:pt x="9156" y="4572"/>
                </a:lnTo>
                <a:lnTo>
                  <a:pt x="9156" y="9144"/>
                </a:lnTo>
                <a:lnTo>
                  <a:pt x="1953780" y="9144"/>
                </a:lnTo>
                <a:lnTo>
                  <a:pt x="1953780" y="4572"/>
                </a:lnTo>
                <a:lnTo>
                  <a:pt x="1958339" y="9144"/>
                </a:lnTo>
                <a:lnTo>
                  <a:pt x="1958339" y="990600"/>
                </a:lnTo>
                <a:lnTo>
                  <a:pt x="1963674" y="990600"/>
                </a:lnTo>
                <a:close/>
              </a:path>
              <a:path w="1964054" h="990600">
                <a:moveTo>
                  <a:pt x="9156" y="9144"/>
                </a:moveTo>
                <a:lnTo>
                  <a:pt x="9156" y="4572"/>
                </a:lnTo>
                <a:lnTo>
                  <a:pt x="4584" y="9144"/>
                </a:lnTo>
                <a:lnTo>
                  <a:pt x="9156" y="9144"/>
                </a:lnTo>
                <a:close/>
              </a:path>
              <a:path w="1964054" h="990600">
                <a:moveTo>
                  <a:pt x="9156" y="980694"/>
                </a:moveTo>
                <a:lnTo>
                  <a:pt x="9156" y="9144"/>
                </a:lnTo>
                <a:lnTo>
                  <a:pt x="4584" y="9144"/>
                </a:lnTo>
                <a:lnTo>
                  <a:pt x="4584" y="980694"/>
                </a:lnTo>
                <a:lnTo>
                  <a:pt x="9156" y="98069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4584" y="980694"/>
                </a:lnTo>
                <a:lnTo>
                  <a:pt x="9156" y="986028"/>
                </a:lnTo>
                <a:lnTo>
                  <a:pt x="9156" y="990600"/>
                </a:lnTo>
                <a:lnTo>
                  <a:pt x="1953780" y="990600"/>
                </a:lnTo>
                <a:lnTo>
                  <a:pt x="1953780" y="986028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9156" y="990600"/>
                </a:moveTo>
                <a:lnTo>
                  <a:pt x="9156" y="986028"/>
                </a:lnTo>
                <a:lnTo>
                  <a:pt x="4584" y="980694"/>
                </a:lnTo>
                <a:lnTo>
                  <a:pt x="4584" y="990600"/>
                </a:lnTo>
                <a:lnTo>
                  <a:pt x="9156" y="990600"/>
                </a:lnTo>
                <a:close/>
              </a:path>
              <a:path w="1964054" h="990600">
                <a:moveTo>
                  <a:pt x="1958339" y="9144"/>
                </a:moveTo>
                <a:lnTo>
                  <a:pt x="1953780" y="4572"/>
                </a:lnTo>
                <a:lnTo>
                  <a:pt x="1953780" y="9144"/>
                </a:lnTo>
                <a:lnTo>
                  <a:pt x="1958339" y="914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1958339" y="9144"/>
                </a:lnTo>
                <a:lnTo>
                  <a:pt x="1953780" y="9144"/>
                </a:lnTo>
                <a:lnTo>
                  <a:pt x="1953780" y="980694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1958339" y="990600"/>
                </a:moveTo>
                <a:lnTo>
                  <a:pt x="1958339" y="980694"/>
                </a:lnTo>
                <a:lnTo>
                  <a:pt x="1953780" y="986028"/>
                </a:lnTo>
                <a:lnTo>
                  <a:pt x="1953780" y="990600"/>
                </a:lnTo>
                <a:lnTo>
                  <a:pt x="1958339" y="99060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364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/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4" y="1535814"/>
            <a:ext cx="5800090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latin typeface="Arial"/>
                <a:cs typeface="Arial"/>
              </a:rPr>
              <a:t>Examples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8" y="1551221"/>
            <a:ext cx="6123831" cy="253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Arial"/>
                <a:cs typeface="Arial"/>
              </a:rPr>
              <a:t>One-out-of-n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3763">
              <a:latin typeface="Times New Roman"/>
              <a:cs typeface="Times New Roman"/>
            </a:endParaRPr>
          </a:p>
          <a:p>
            <a:pPr marL="374282"/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... /&gt;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2"/>
              </a:spcBef>
            </a:pPr>
            <a:endParaRPr sz="3310">
              <a:latin typeface="Times New Roman"/>
              <a:cs typeface="Times New Roman"/>
            </a:endParaRPr>
          </a:p>
          <a:p>
            <a:pPr marL="374282" marR="4607"/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name='rad1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value='water' checked='checked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280" y="641332"/>
            <a:ext cx="467849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Radio button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018" y="4647547"/>
            <a:ext cx="6833125" cy="164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494726" y="4638564"/>
            <a:ext cx="6849938" cy="1660660"/>
          </a:xfrm>
          <a:custGeom>
            <a:avLst/>
            <a:gdLst/>
            <a:ahLst/>
            <a:cxnLst/>
            <a:rect l="l" t="t" r="r" b="b"/>
            <a:pathLst>
              <a:path w="7553959" h="1831340">
                <a:moveTo>
                  <a:pt x="7553705" y="1831086"/>
                </a:moveTo>
                <a:lnTo>
                  <a:pt x="7553705" y="0"/>
                </a:lnTo>
                <a:lnTo>
                  <a:pt x="0" y="0"/>
                </a:lnTo>
                <a:lnTo>
                  <a:pt x="0" y="1831086"/>
                </a:lnTo>
                <a:lnTo>
                  <a:pt x="4572" y="183108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7544549" y="9905"/>
                </a:lnTo>
                <a:lnTo>
                  <a:pt x="7544549" y="4571"/>
                </a:lnTo>
                <a:lnTo>
                  <a:pt x="7549133" y="9905"/>
                </a:lnTo>
                <a:lnTo>
                  <a:pt x="7549133" y="1831086"/>
                </a:lnTo>
                <a:lnTo>
                  <a:pt x="7553705" y="1831086"/>
                </a:lnTo>
                <a:close/>
              </a:path>
              <a:path w="7553959" h="1831340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553959" h="1831340">
                <a:moveTo>
                  <a:pt x="9143" y="182194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821942"/>
                </a:lnTo>
                <a:lnTo>
                  <a:pt x="9143" y="1821942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4571" y="1821942"/>
                </a:lnTo>
                <a:lnTo>
                  <a:pt x="9143" y="1826514"/>
                </a:lnTo>
                <a:lnTo>
                  <a:pt x="9143" y="1831086"/>
                </a:lnTo>
                <a:lnTo>
                  <a:pt x="7544549" y="1831086"/>
                </a:lnTo>
                <a:lnTo>
                  <a:pt x="7544549" y="1826514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9143" y="1831086"/>
                </a:moveTo>
                <a:lnTo>
                  <a:pt x="9143" y="1826514"/>
                </a:lnTo>
                <a:lnTo>
                  <a:pt x="4571" y="1821942"/>
                </a:lnTo>
                <a:lnTo>
                  <a:pt x="4572" y="1831086"/>
                </a:lnTo>
                <a:lnTo>
                  <a:pt x="9143" y="1831086"/>
                </a:lnTo>
                <a:close/>
              </a:path>
              <a:path w="7553959" h="1831340">
                <a:moveTo>
                  <a:pt x="7549133" y="9905"/>
                </a:moveTo>
                <a:lnTo>
                  <a:pt x="7544549" y="4571"/>
                </a:lnTo>
                <a:lnTo>
                  <a:pt x="7544549" y="9905"/>
                </a:lnTo>
                <a:lnTo>
                  <a:pt x="7549133" y="9905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7549133" y="9905"/>
                </a:lnTo>
                <a:lnTo>
                  <a:pt x="7544549" y="9905"/>
                </a:lnTo>
                <a:lnTo>
                  <a:pt x="7544549" y="1821942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7549133" y="1831086"/>
                </a:moveTo>
                <a:lnTo>
                  <a:pt x="7549133" y="1821942"/>
                </a:lnTo>
                <a:lnTo>
                  <a:pt x="7544549" y="1826514"/>
                </a:lnTo>
                <a:lnTo>
                  <a:pt x="7544549" y="1831086"/>
                </a:lnTo>
                <a:lnTo>
                  <a:pt x="7549133" y="1831086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230343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20" y="560487"/>
            <a:ext cx="1208531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  <a:tab pos="4296178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	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415" y="3492879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5647" y="2527613"/>
            <a:ext cx="7517887" cy="74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082209" y="4537680"/>
            <a:ext cx="8077584" cy="749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491375" y="1400640"/>
            <a:ext cx="9053736" cy="4144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ct val="100000"/>
              </a:lnSpc>
            </a:pPr>
            <a:r>
              <a:rPr spc="-5" dirty="0"/>
              <a:t>&lt;body&gt;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&lt;p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tex</a:t>
            </a:r>
            <a:r>
              <a:rPr dirty="0"/>
              <a:t>t</a:t>
            </a:r>
            <a:r>
              <a:rPr spc="-5" dirty="0"/>
              <a:t> entr</a:t>
            </a:r>
            <a:r>
              <a:rPr dirty="0"/>
              <a:t>y</a:t>
            </a:r>
            <a:r>
              <a:rPr spc="-5" dirty="0"/>
              <a:t> element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buttons&lt;/p&gt;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&lt;for</a:t>
            </a:r>
            <a:r>
              <a:rPr dirty="0"/>
              <a:t>m</a:t>
            </a:r>
            <a:r>
              <a:rPr spc="-5" dirty="0"/>
              <a:t> name='form1’&gt;</a:t>
            </a:r>
          </a:p>
          <a:p>
            <a:pPr marL="356431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spc="-5" dirty="0">
                <a:solidFill>
                  <a:srgbClr val="C00000"/>
                </a:solidFill>
              </a:rPr>
              <a:t>name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text1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value='b1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lowe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dirty="0">
                <a:solidFill>
                  <a:srgbClr val="C00000"/>
                </a:solidFill>
              </a:rPr>
              <a:t>i</a:t>
            </a:r>
            <a:r>
              <a:rPr spc="-5" dirty="0">
                <a:solidFill>
                  <a:srgbClr val="C00000"/>
                </a:solidFill>
              </a:rPr>
              <a:t>d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text2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value='b2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uppe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dirty="0"/>
              <a:t>&lt;/form&gt;</a:t>
            </a:r>
          </a:p>
          <a:p>
            <a:pPr marL="11516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&lt;/body&gt;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6819431" y="3333068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819431" y="4210206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775279" cy="4916340"/>
          </a:xfrm>
          <a:custGeom>
            <a:avLst/>
            <a:gdLst/>
            <a:ahLst/>
            <a:cxnLst/>
            <a:rect l="l" t="t" r="r" b="b"/>
            <a:pathLst>
              <a:path w="8574405" h="5421630">
                <a:moveTo>
                  <a:pt x="8574024" y="5420106"/>
                </a:moveTo>
                <a:lnTo>
                  <a:pt x="8574024" y="2285"/>
                </a:lnTo>
                <a:lnTo>
                  <a:pt x="8571738" y="0"/>
                </a:lnTo>
                <a:lnTo>
                  <a:pt x="1523" y="0"/>
                </a:lnTo>
                <a:lnTo>
                  <a:pt x="0" y="2286"/>
                </a:lnTo>
                <a:lnTo>
                  <a:pt x="0" y="5420106"/>
                </a:lnTo>
                <a:lnTo>
                  <a:pt x="1524" y="5421630"/>
                </a:lnTo>
                <a:lnTo>
                  <a:pt x="4572" y="5421630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8564118" y="9905"/>
                </a:lnTo>
                <a:lnTo>
                  <a:pt x="8564118" y="5333"/>
                </a:lnTo>
                <a:lnTo>
                  <a:pt x="8568690" y="9905"/>
                </a:lnTo>
                <a:lnTo>
                  <a:pt x="8568690" y="5421630"/>
                </a:lnTo>
                <a:lnTo>
                  <a:pt x="8571738" y="5421630"/>
                </a:lnTo>
                <a:lnTo>
                  <a:pt x="8574024" y="5420106"/>
                </a:lnTo>
                <a:close/>
              </a:path>
              <a:path w="8574405" h="5421630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8574405" h="5421630">
                <a:moveTo>
                  <a:pt x="9144" y="54124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5412486"/>
                </a:lnTo>
                <a:lnTo>
                  <a:pt x="9144" y="5412486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4572" y="5412486"/>
                </a:lnTo>
                <a:lnTo>
                  <a:pt x="9144" y="5417058"/>
                </a:lnTo>
                <a:lnTo>
                  <a:pt x="9144" y="5421630"/>
                </a:lnTo>
                <a:lnTo>
                  <a:pt x="8564118" y="5421630"/>
                </a:lnTo>
                <a:lnTo>
                  <a:pt x="8564118" y="5417058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9144" y="5421630"/>
                </a:moveTo>
                <a:lnTo>
                  <a:pt x="9144" y="5417058"/>
                </a:lnTo>
                <a:lnTo>
                  <a:pt x="4572" y="5412486"/>
                </a:lnTo>
                <a:lnTo>
                  <a:pt x="4572" y="5421630"/>
                </a:lnTo>
                <a:lnTo>
                  <a:pt x="9144" y="5421630"/>
                </a:lnTo>
                <a:close/>
              </a:path>
              <a:path w="8574405" h="5421630">
                <a:moveTo>
                  <a:pt x="8568690" y="9905"/>
                </a:moveTo>
                <a:lnTo>
                  <a:pt x="8564118" y="5333"/>
                </a:lnTo>
                <a:lnTo>
                  <a:pt x="8564118" y="9905"/>
                </a:lnTo>
                <a:lnTo>
                  <a:pt x="8568690" y="9905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8568690" y="9905"/>
                </a:lnTo>
                <a:lnTo>
                  <a:pt x="8564118" y="9905"/>
                </a:lnTo>
                <a:lnTo>
                  <a:pt x="8564118" y="5412485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8568690" y="5421630"/>
                </a:moveTo>
                <a:lnTo>
                  <a:pt x="8568690" y="5412485"/>
                </a:lnTo>
                <a:lnTo>
                  <a:pt x="8564118" y="5417058"/>
                </a:lnTo>
                <a:lnTo>
                  <a:pt x="8564118" y="5421630"/>
                </a:lnTo>
                <a:lnTo>
                  <a:pt x="8568690" y="5421630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51" y="1571081"/>
            <a:ext cx="6959920" cy="4520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448" spc="-5" dirty="0">
                <a:latin typeface="Arial"/>
                <a:cs typeface="Arial"/>
              </a:rPr>
              <a:t>&lt;head&gt;</a:t>
            </a:r>
            <a:endParaRPr sz="2448">
              <a:latin typeface="Arial"/>
              <a:cs typeface="Arial"/>
            </a:endParaRPr>
          </a:p>
          <a:p>
            <a:pPr marL="184262" marR="2777746"/>
            <a:r>
              <a:rPr sz="2448" spc="-5" dirty="0">
                <a:latin typeface="Arial"/>
                <a:cs typeface="Arial"/>
              </a:rPr>
              <a:t>&lt;scrip</a:t>
            </a:r>
            <a:r>
              <a:rPr sz="2448" dirty="0">
                <a:latin typeface="Arial"/>
                <a:cs typeface="Arial"/>
              </a:rPr>
              <a:t>t</a:t>
            </a:r>
            <a:r>
              <a:rPr sz="2448" spc="-5" dirty="0">
                <a:latin typeface="Arial"/>
                <a:cs typeface="Arial"/>
              </a:rPr>
              <a:t> type='text/javascript’&gt;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f</a:t>
            </a:r>
            <a:r>
              <a:rPr sz="2448" dirty="0">
                <a:latin typeface="Arial"/>
                <a:cs typeface="Arial"/>
              </a:rPr>
              <a:t>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){</a:t>
            </a:r>
            <a:endParaRPr sz="2448">
              <a:latin typeface="Arial"/>
              <a:cs typeface="Arial"/>
            </a:endParaRPr>
          </a:p>
          <a:p>
            <a:pPr marL="616125" marR="760080" indent="-172745"/>
            <a:r>
              <a:rPr sz="2448" dirty="0">
                <a:latin typeface="Arial"/>
                <a:cs typeface="Arial"/>
              </a:rPr>
              <a:t>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uppe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443380" marR="4607" indent="172170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toUpperCase</a:t>
            </a:r>
            <a:r>
              <a:rPr sz="2448" dirty="0">
                <a:latin typeface="Arial"/>
                <a:cs typeface="Arial"/>
              </a:rPr>
              <a:t>();} 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lowe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616125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toLowerCase</a:t>
            </a:r>
            <a:r>
              <a:rPr sz="2448" dirty="0">
                <a:latin typeface="Arial"/>
                <a:cs typeface="Arial"/>
              </a:rPr>
              <a:t>();}</a:t>
            </a:r>
            <a:endParaRPr sz="2448">
              <a:latin typeface="Arial"/>
              <a:cs typeface="Arial"/>
            </a:endParaRPr>
          </a:p>
          <a:p>
            <a:pPr marL="270634"/>
            <a:r>
              <a:rPr sz="2448" dirty="0">
                <a:latin typeface="Arial"/>
                <a:cs typeface="Arial"/>
              </a:rPr>
              <a:t>}</a:t>
            </a:r>
            <a:endParaRPr sz="2448">
              <a:latin typeface="Arial"/>
              <a:cs typeface="Arial"/>
            </a:endParaRPr>
          </a:p>
          <a:p>
            <a:pPr marL="184262"/>
            <a:r>
              <a:rPr sz="2448" dirty="0">
                <a:latin typeface="Arial"/>
                <a:cs typeface="Arial"/>
              </a:rPr>
              <a:t>&lt;/script&gt;</a:t>
            </a:r>
            <a:endParaRPr sz="2448">
              <a:latin typeface="Arial"/>
              <a:cs typeface="Arial"/>
            </a:endParaRPr>
          </a:p>
          <a:p>
            <a:pPr marL="11516"/>
            <a:r>
              <a:rPr sz="2448" spc="-5" dirty="0">
                <a:latin typeface="Arial"/>
                <a:cs typeface="Arial"/>
              </a:rPr>
              <a:t>&lt;/head&gt;</a:t>
            </a:r>
            <a:endParaRPr sz="244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994" y="560487"/>
            <a:ext cx="7445713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changeCase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693513" cy="242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317276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Writ</a:t>
            </a:r>
            <a:r>
              <a:rPr sz="2630" spc="-5" dirty="0">
                <a:latin typeface="Arial"/>
                <a:cs typeface="Arial"/>
              </a:rPr>
              <a:t>e a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changeCase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which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tw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o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text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boxes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63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select</a:t>
            </a:r>
            <a:r>
              <a:rPr sz="2630" spc="-1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enu</a:t>
            </a:r>
            <a:r>
              <a:rPr sz="2630" spc="-5" dirty="0">
                <a:latin typeface="Arial"/>
                <a:cs typeface="Arial"/>
              </a:rPr>
              <a:t>.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hree </a:t>
            </a:r>
            <a:r>
              <a:rPr sz="2630" spc="-9" dirty="0">
                <a:latin typeface="Arial"/>
                <a:cs typeface="Arial"/>
              </a:rPr>
              <a:t>option</a:t>
            </a:r>
            <a:r>
              <a:rPr sz="2630" spc="-5" dirty="0">
                <a:latin typeface="Arial"/>
                <a:cs typeface="Arial"/>
              </a:rPr>
              <a:t>s </a:t>
            </a:r>
            <a:r>
              <a:rPr sz="2630" dirty="0"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copy,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uppercase,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lowercas</a:t>
            </a:r>
            <a:r>
              <a:rPr sz="2630" spc="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630" spc="-9" dirty="0">
                <a:latin typeface="Arial"/>
                <a:cs typeface="Arial"/>
              </a:rPr>
              <a:t>)</a:t>
            </a:r>
            <a:r>
              <a:rPr sz="2630" spc="-5" dirty="0">
                <a:latin typeface="Arial"/>
                <a:cs typeface="Arial"/>
              </a:rPr>
              <a:t>. </a:t>
            </a:r>
            <a:r>
              <a:rPr sz="2630" spc="-9" dirty="0">
                <a:latin typeface="Arial"/>
                <a:cs typeface="Arial"/>
              </a:rPr>
              <a:t>Afte</a:t>
            </a:r>
            <a:r>
              <a:rPr sz="2630" spc="-5" dirty="0">
                <a:latin typeface="Arial"/>
                <a:cs typeface="Arial"/>
              </a:rPr>
              <a:t>r </a:t>
            </a:r>
            <a:r>
              <a:rPr sz="2630" spc="-9" dirty="0">
                <a:latin typeface="Arial"/>
                <a:cs typeface="Arial"/>
              </a:rPr>
              <a:t>text</a:t>
            </a:r>
            <a:endParaRPr sz="2630">
              <a:latin typeface="Arial"/>
              <a:cs typeface="Arial"/>
            </a:endParaRPr>
          </a:p>
          <a:p>
            <a:pPr marL="321306" marR="4607" algn="just"/>
            <a:r>
              <a:rPr sz="2630" spc="-5" dirty="0">
                <a:latin typeface="Arial"/>
                <a:cs typeface="Arial"/>
              </a:rPr>
              <a:t>is entered,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option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 copied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second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textbox</a:t>
            </a:r>
            <a:r>
              <a:rPr sz="2630" spc="-27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ade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 or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lowercase)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according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7181" y="4946052"/>
            <a:ext cx="7843340" cy="1107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6CBB-76EC-2843-B130-A9284E75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547B-CA67-8A4B-BB79-CD3AE23E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5AE08-3F2F-D041-8D04-B39D379A1251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3694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365" y="556542"/>
            <a:ext cx="38601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505"/>
            <a:ext cx="9587804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</a:p>
          <a:p>
            <a:pPr marL="756285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 dirty="0">
              <a:latin typeface="Arial"/>
              <a:cs typeface="Arial"/>
            </a:endParaRPr>
          </a:p>
          <a:p>
            <a:pPr marL="756285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</a:t>
            </a:r>
            <a:endParaRPr lang="en-US" sz="2900" dirty="0">
              <a:solidFill>
                <a:srgbClr val="00664D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900" dirty="0">
                <a:solidFill>
                  <a:srgbClr val="00664D"/>
                </a:solidFill>
                <a:latin typeface="Arial"/>
                <a:cs typeface="Arial"/>
              </a:rPr>
              <a:t>(2,4]   (2,4)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1" y="4439412"/>
            <a:ext cx="7248525" cy="1292662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86995"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 marR="3557270"/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764" y="341718"/>
            <a:ext cx="23882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</a:t>
            </a:r>
            <a:r>
              <a:rPr lang="en-US" sz="3600" dirty="0">
                <a:solidFill>
                  <a:srgbClr val="C00000"/>
                </a:solidFill>
              </a:rPr>
              <a:t> T</a:t>
            </a:r>
            <a:r>
              <a:rPr sz="3600" dirty="0">
                <a:solidFill>
                  <a:srgbClr val="C00000"/>
                </a:solidFill>
              </a:rPr>
              <a:t>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5" y="4697291"/>
            <a:ext cx="6039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09800"/>
            <a:ext cx="8474964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180" y="5654508"/>
            <a:ext cx="5189631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</a:t>
            </a:r>
            <a:endParaRPr lang="en-US" sz="28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1273460"/>
            <a:ext cx="72682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</a:p>
          <a:p>
            <a:pPr marL="12700"/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52611"/>
            <a:ext cx="48260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</a:t>
            </a:r>
            <a:r>
              <a:rPr lang="en-US" sz="3600" dirty="0"/>
              <a:t> R</a:t>
            </a:r>
            <a:r>
              <a:rPr sz="3600" dirty="0"/>
              <a:t>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4801"/>
            <a:ext cx="5029200" cy="48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469900"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22"/>
              </a:spcBef>
              <a:buFont typeface="Arial"/>
              <a:buChar char="–"/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</a:p>
          <a:p>
            <a:pPr marL="469900"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 dirty="0">
              <a:latin typeface="Arial"/>
              <a:cs typeface="Arial"/>
            </a:endParaRPr>
          </a:p>
          <a:p>
            <a:pPr marL="469900"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Mor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ial</a:t>
            </a:r>
            <a:r>
              <a:rPr sz="2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rules</a:t>
            </a: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865" y="370464"/>
            <a:ext cx="343027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</a:t>
            </a:r>
            <a:r>
              <a:rPr lang="en-US" sz="3600" dirty="0"/>
              <a:t> </a:t>
            </a:r>
            <a:r>
              <a:rPr sz="3600" dirty="0"/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26077"/>
            <a:ext cx="66167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444" y="3352801"/>
            <a:ext cx="5798312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10E5-6554-C743-B030-BDF1511D4897}"/>
              </a:ext>
            </a:extLst>
          </p:cNvPr>
          <p:cNvSpPr txBox="1"/>
          <p:nvPr/>
        </p:nvSpPr>
        <p:spPr>
          <a:xfrm>
            <a:off x="8999917" y="1387660"/>
            <a:ext cx="3050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this course, we will not test/going thru ASCII, good to know</a:t>
            </a:r>
          </a:p>
          <a:p>
            <a:r>
              <a:rPr lang="en-US" b="1" dirty="0">
                <a:solidFill>
                  <a:srgbClr val="FF0000"/>
                </a:solidFill>
              </a:rPr>
              <a:t>Computer only understands numbers, so we represent </a:t>
            </a:r>
            <a:r>
              <a:rPr lang="en-US" b="1" dirty="0" err="1">
                <a:solidFill>
                  <a:srgbClr val="FF0000"/>
                </a:solidFill>
              </a:rPr>
              <a:t>ch</a:t>
            </a:r>
            <a:r>
              <a:rPr lang="en-US" b="1" dirty="0">
                <a:solidFill>
                  <a:srgbClr val="FF0000"/>
                </a:solidFill>
              </a:rPr>
              <a:t> with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23" y="343225"/>
            <a:ext cx="5537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</a:t>
            </a:r>
            <a:r>
              <a:rPr lang="en-US" sz="3600" dirty="0"/>
              <a:t> </a:t>
            </a:r>
            <a:r>
              <a:rPr sz="36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405058"/>
            <a:ext cx="9314961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</a:t>
            </a:r>
            <a:endParaRPr lang="en-US" sz="25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 dirty="0">
              <a:latin typeface="Arial"/>
              <a:cs typeface="Arial"/>
            </a:endParaRPr>
          </a:p>
          <a:p>
            <a:pPr marL="927100" marR="1633855" indent="-91503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Programmer-defined Function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5436</TotalTime>
  <Words>1908</Words>
  <Application>Microsoft Macintosh PowerPoint</Application>
  <PresentationFormat>Widescreen</PresentationFormat>
  <Paragraphs>289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Apple SD Gothic Neo</vt:lpstr>
      <vt:lpstr>Arial Unicode MS</vt:lpstr>
      <vt:lpstr>Arial</vt:lpstr>
      <vt:lpstr>Arial Rounded MT Bold</vt:lpstr>
      <vt:lpstr>Calibri</vt:lpstr>
      <vt:lpstr>Franklin Gothic Book</vt:lpstr>
      <vt:lpstr>Times New Roman</vt:lpstr>
      <vt:lpstr>Wingdings</vt:lpstr>
      <vt:lpstr>Crop</vt:lpstr>
      <vt:lpstr>Introduction to Web Technologies</vt:lpstr>
      <vt:lpstr>Topic 5.1:  Logical Operators</vt:lpstr>
      <vt:lpstr>Summary</vt:lpstr>
      <vt:lpstr>Logical Operators</vt:lpstr>
      <vt:lpstr>Truth Table</vt:lpstr>
      <vt:lpstr>Logical Operator Rules</vt:lpstr>
      <vt:lpstr>ASCII character</vt:lpstr>
      <vt:lpstr>Try out: logical operators</vt:lpstr>
      <vt:lpstr>Topic 5.2:  Programmer-defined Function </vt:lpstr>
      <vt:lpstr>Summary</vt:lpstr>
      <vt:lpstr>Built-in Function</vt:lpstr>
      <vt:lpstr>Programmer-defined function</vt:lpstr>
      <vt:lpstr>A Simple Function</vt:lpstr>
      <vt:lpstr>Function Declaration/Call</vt:lpstr>
      <vt:lpstr>Two main flavours of functions</vt:lpstr>
      <vt:lpstr>Return result</vt:lpstr>
      <vt:lpstr>Parameters</vt:lpstr>
      <vt:lpstr>Formal &amp; Actual Parameters</vt:lpstr>
      <vt:lpstr>Topic 5.3:  HTML Form Elements </vt:lpstr>
      <vt:lpstr>Button: onclick event</vt:lpstr>
      <vt:lpstr>JS Function</vt:lpstr>
      <vt:lpstr>Function call</vt:lpstr>
      <vt:lpstr>Function call with parameters</vt:lpstr>
      <vt:lpstr>onchange &amp; this.value</vt:lpstr>
      <vt:lpstr>Addressing in DOM</vt:lpstr>
      <vt:lpstr>Addressing</vt:lpstr>
      <vt:lpstr>Self Reading below</vt:lpstr>
      <vt:lpstr>&lt;select&gt; menu</vt:lpstr>
      <vt:lpstr>Checkboxes</vt:lpstr>
      <vt:lpstr>Radio button</vt:lpstr>
      <vt:lpstr>Practice Copying text (1)</vt:lpstr>
      <vt:lpstr>Practice Copying text</vt:lpstr>
      <vt:lpstr>Practice Copying text</vt:lpstr>
      <vt:lpstr>Practice changeCase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135</cp:revision>
  <dcterms:created xsi:type="dcterms:W3CDTF">2021-12-19T11:51:58Z</dcterms:created>
  <dcterms:modified xsi:type="dcterms:W3CDTF">2022-01-27T08:33:19Z</dcterms:modified>
</cp:coreProperties>
</file>