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ink/ink3.xml" ContentType="application/inkml+xml"/>
  <Override PartName="/ppt/ink/ink4.xml" ContentType="application/inkml+xml"/>
  <Override PartName="/ppt/notesSlides/notesSlide8.xml" ContentType="application/vnd.openxmlformats-officedocument.presentationml.notesSlide+xml"/>
  <Override PartName="/ppt/ink/ink5.xml" ContentType="application/inkml+xml"/>
  <Override PartName="/ppt/ink/ink6.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349" r:id="rId4"/>
    <p:sldId id="258" r:id="rId5"/>
    <p:sldId id="259" r:id="rId6"/>
    <p:sldId id="260" r:id="rId7"/>
    <p:sldId id="262" r:id="rId8"/>
    <p:sldId id="268" r:id="rId9"/>
    <p:sldId id="307" r:id="rId10"/>
    <p:sldId id="275" r:id="rId11"/>
    <p:sldId id="308" r:id="rId12"/>
    <p:sldId id="277" r:id="rId13"/>
    <p:sldId id="309" r:id="rId14"/>
    <p:sldId id="310" r:id="rId15"/>
    <p:sldId id="322" r:id="rId16"/>
    <p:sldId id="323" r:id="rId17"/>
    <p:sldId id="325" r:id="rId18"/>
    <p:sldId id="324" r:id="rId19"/>
    <p:sldId id="326" r:id="rId20"/>
    <p:sldId id="348" r:id="rId21"/>
    <p:sldId id="327" r:id="rId22"/>
    <p:sldId id="328" r:id="rId23"/>
    <p:sldId id="329" r:id="rId24"/>
    <p:sldId id="286" r:id="rId25"/>
    <p:sldId id="287" r:id="rId26"/>
    <p:sldId id="279" r:id="rId27"/>
    <p:sldId id="280" r:id="rId28"/>
    <p:sldId id="281" r:id="rId29"/>
    <p:sldId id="282" r:id="rId30"/>
    <p:sldId id="330" r:id="rId31"/>
    <p:sldId id="336" r:id="rId32"/>
    <p:sldId id="311" r:id="rId33"/>
    <p:sldId id="312" r:id="rId34"/>
    <p:sldId id="313" r:id="rId35"/>
    <p:sldId id="314" r:id="rId36"/>
    <p:sldId id="319" r:id="rId37"/>
    <p:sldId id="34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8"/>
    <p:restoredTop sz="85552"/>
  </p:normalViewPr>
  <p:slideViewPr>
    <p:cSldViewPr snapToGrid="0" snapToObjects="1">
      <p:cViewPr varScale="1">
        <p:scale>
          <a:sx n="92" d="100"/>
          <a:sy n="92" d="100"/>
        </p:scale>
        <p:origin x="1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39.0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 16383,'62'0'0,"-12"0"0,-9 0 0,-11 0 0,0 0 0,-8 0 0,7 0 0,-15 0 0,6 0 0,-3 0 0,-3 0 0,3 0 0,0 0 0,-5 0 0,8 0 0,-8 0 0,13 0 0,-3 0 0,8 0 0,0 0 0,0 0 0,-7 0 0,5 0 0,-14 0 0,6 0 0,-3 0 0,-4 0 0,8 0 0,-9 0 0,3 0 0,6 0 0,1 0 0,18 0 0,-7 0 0,18 0 0,-19 0 0,9 0 0,-11 0 0,0 0 0,-8 0 0,-2 0 0,-8 0 0,5 0 0,0 0 0,0 5 0,-2-4 0,2 4 0,-5-5 0,11 0 0,-1 0 0,5 0 0,-5 0 0,6 0 0,-13 0 0,5 0 0,-3 0 0,-3 0 0,3 0 0,-1 0 0,1 0 0,-1 0 0,3 0 0,-7 0 0,10 0 0,-9 0 0,5 0 0,-1-6 0,-3 5 0,3-4 0,1 5 0,-5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42.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16383,'63'0'0,"-14"0"0,-21 0 0,-6 0 0,8 0 0,-8 0 0,6 0 0,-6 0 0,8 0 0,0 0 0,-7 0 0,-3 0 0,-8 0 0,5 0 0,-3 0 0,3 0 0,-1 0 0,1 0 0,18 0 0,-6 0 0,23 0 0,-9 0 0,24 0 0,-9 0 0,9 0 0,-24 0 0,-2 0 0,-19 0 0,-2 0 0,-8 0 0,5 0 0,0 0 0,1 0 0,-3 0 0,3 0 0,-5 0 0,5 0 0,-1 0 0,-3 0 0,3 0 0,0 0 0,-3 0 0,7 0 0,-9 0 0,7 0 0,-4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16.5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78 16383,'64'0'0,"12"0"0,10 0 0,2 0 0,-22 0 0,2 0 0,24 0 0,-25 0 0,0 0 0,21 0 0,11 0 0,-15 0 0,-13 0 0,-5 0 0,-12 0 0,-1 0 0,1 0 0,0 0 0,0 0 0,0 0 0,0 0 0,-11-7 0,8 5 0,-7-12 0,-1 12 0,8-6 0,-18 1 0,8 5 0,-11-4 0,0-1 0,-8 5 0,6-4 0,-1 6 0,5 0 0,3 0 0,-5 0 0,0 0 0,0 0 0,1 0 0,-9 0 0,6 0 0,-6 0 0,0 0 0,-2 0 0,0 0 0,-6 0 0,14 0 0,-14 0 0,13-7 0,-13 5 0,14-4 0,-14 6 0,6 0 0,-2 0 0,-5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20.6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16383,'93'0'0,"6"0"0,-19 0 0,-26 0 0,1 0 0,43 0 0,-45 0 0,3 0 0,11 0 0,0 0 0,20 0 0,-19 0 0,-2 0 0,13 0 0,-28 0 0,-1 0 0,17 0 0,-10 0 0,10 0 0,-24 0 0,-2 0 0,-11 0 0,0 0 0,-8 0 0,-2 0 0,-7 0 0,3 0 0,1 0 0,0 0 0,-2 0 0,29 0 0,-5 0 0,41 0 0,-23 0 0,24 0 0,-24 0 0,10 0 0,-13 0 0,-1 0 0,-17 0 0,1 0 0,-22 0 0,5 0 0,-3 0 0,-4 0 0,7 0 0,-4 0 0,0 0 0,5 0 0,-8 0 0,12 0 0,-11 0 0,6 0 0,-2 0 0,-5 0 0,5 0 0,-1 0 0,-4 0 0,8 0 0,-6 0 0,1 0 0,4 0 0,-9 0 0,9 0 0,-5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19.7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2192 49 16383,'-73'-6'0,"3"2"0,3 4 0,-3 0 0,-14 0 0,0 0 0,14 0 0,-11 0 0,24 0 0,-10 0 0,23 0 0,4 0 0,10 0 0,7 0 0,3 0 0,8 0 0,-4 0 0,-1-5 0,0 0 0,-4-1 0,8 1 0,-13 5 0,-7 0 0,0 0 0,-18 0 0,18 0 0,-18 0 0,18 0 0,-7 0 0,10 0 0,8 0 0,2 0 0,8 0 0,-3 0 0,-1 0 0,-8 0 0,-2 0 0,-15-8 0,-2 6 0,-11-6 0,-13 8 0,9 0 0,-9 0 0,13 0 0,1 0 0,18 0 0,-3 0 0,24 0 0,-6 0 0,0 0 0,6 0 0,-13 0 0,6 0 0,-9 0 0,8 0 0,-6 0 0,15 0 0,-7 0 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22.8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2524 118 16383,'-48'0'0,"-7"0"0,11 0 0,-10 0 0,0 0 0,11 0 0,-9 0 0,20 0 0,-20 0 0,20 0 0,-9 0 0,19 0 0,-6 0 0,6 0 0,-1 0 0,-4 0 0,5 0 0,0 0 0,-6 0 0,14 0 0,-14 0 0,14 0 0,-6 0 0,3 0 0,4 0 0,-7-9 0,8 2 0,-2-3 0,-3 0 0,-4 9 0,-17-4 0,6 5 0,-19-8 0,8 6 0,-1-6 0,-7 8 0,7 0 0,1-7 0,-8 5 0,18-5 0,-8 1 0,19 4 0,-6-5 0,6 1 0,0 4 0,-6-5 0,14 7 0,-6 0 0,2-5 0,-3 4 0,1-5 0,0 6 0,8 0 0,-5 0 0,-5 0 0,3 0 0,-9 0 0,13 0 0,-13 0 0,14 0 0,-14 0 0,14 0 0,-14 0 0,6 0 0,1 0 0,-8 0 0,7 0 0,0 0 0,-6 0 0,14 0 0,-14 0 0,14 0 0,-14 0 0,13 0 0,-5 0 0,0 0 0,6 0 0,-6 0 0,-5 0 0,9 0 0,-9 0 0,5 0 0,6 0 0,-15 0 0,15 0 0,-14 0 0,14 0 0,-14 0 0,14 0 0,-14 0 0,14 0 0,-7 0 0,4 0 0,4 0 0,-5 0 0,1 0 0,4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7434C-48CE-114A-AD66-A0A76C8863DC}" type="datetimeFigureOut">
              <a:rPr lang="en-US" smtClean="0"/>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84399-B9FB-2F4E-9D0A-A37DF58E964F}" type="slidenum">
              <a:rPr lang="en-US" smtClean="0"/>
              <a:t>‹#›</a:t>
            </a:fld>
            <a:endParaRPr lang="en-US"/>
          </a:p>
        </p:txBody>
      </p:sp>
    </p:spTree>
    <p:extLst>
      <p:ext uri="{BB962C8B-B14F-4D97-AF65-F5344CB8AC3E}">
        <p14:creationId xmlns:p14="http://schemas.microsoft.com/office/powerpoint/2010/main" val="101031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Domain Name System (DNS)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DNS, or the Domain Name System, translates human readable domain names (for example, </a:t>
            </a:r>
            <a:r>
              <a:rPr lang="en-US" dirty="0" err="1"/>
              <a:t>www.amazon.com</a:t>
            </a:r>
            <a:r>
              <a:rPr lang="en-US" dirty="0"/>
              <a:t>) to machine readable IP addresses (for example, 192.0.2.44)</a:t>
            </a:r>
          </a:p>
        </p:txBody>
      </p:sp>
      <p:sp>
        <p:nvSpPr>
          <p:cNvPr id="4" name="Slide Number Placeholder 3"/>
          <p:cNvSpPr>
            <a:spLocks noGrp="1"/>
          </p:cNvSpPr>
          <p:nvPr>
            <p:ph type="sldNum" sz="quarter" idx="5"/>
          </p:nvPr>
        </p:nvSpPr>
        <p:spPr/>
        <p:txBody>
          <a:bodyPr/>
          <a:lstStyle/>
          <a:p>
            <a:fld id="{96B84399-B9FB-2F4E-9D0A-A37DF58E964F}" type="slidenum">
              <a:rPr lang="en-US" smtClean="0"/>
              <a:t>5</a:t>
            </a:fld>
            <a:endParaRPr lang="en-US"/>
          </a:p>
        </p:txBody>
      </p:sp>
    </p:spTree>
    <p:extLst>
      <p:ext uri="{BB962C8B-B14F-4D97-AF65-F5344CB8AC3E}">
        <p14:creationId xmlns:p14="http://schemas.microsoft.com/office/powerpoint/2010/main" val="373593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VS, </a:t>
            </a:r>
          </a:p>
          <a:p>
            <a:r>
              <a:rPr lang="en-US" dirty="0"/>
              <a:t>ENLARGE YOUR VIEW – SHOW BIG FONTS!!!</a:t>
            </a:r>
          </a:p>
          <a:p>
            <a:r>
              <a:rPr lang="en-US" dirty="0"/>
              <a:t>Code the &lt;doctype&gt;, </a:t>
            </a:r>
          </a:p>
          <a:p>
            <a:r>
              <a:rPr lang="en-US" dirty="0"/>
              <a:t>teach them to save html file, </a:t>
            </a:r>
          </a:p>
        </p:txBody>
      </p:sp>
      <p:sp>
        <p:nvSpPr>
          <p:cNvPr id="4" name="Slide Number Placeholder 3"/>
          <p:cNvSpPr>
            <a:spLocks noGrp="1"/>
          </p:cNvSpPr>
          <p:nvPr>
            <p:ph type="sldNum" sz="quarter" idx="5"/>
          </p:nvPr>
        </p:nvSpPr>
        <p:spPr/>
        <p:txBody>
          <a:bodyPr/>
          <a:lstStyle/>
          <a:p>
            <a:fld id="{96B84399-B9FB-2F4E-9D0A-A37DF58E964F}" type="slidenum">
              <a:rPr lang="en-US" smtClean="0"/>
              <a:t>14</a:t>
            </a:fld>
            <a:endParaRPr lang="en-US"/>
          </a:p>
        </p:txBody>
      </p:sp>
    </p:spTree>
    <p:extLst>
      <p:ext uri="{BB962C8B-B14F-4D97-AF65-F5344CB8AC3E}">
        <p14:creationId xmlns:p14="http://schemas.microsoft.com/office/powerpoint/2010/main" val="67979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www.cs.kent.ac.uk</a:t>
            </a:r>
            <a:r>
              <a:rPr lang="en-US" dirty="0"/>
              <a:t>/teaching/10/modules/CO/3/32/</a:t>
            </a:r>
            <a:r>
              <a:rPr lang="en-US" dirty="0" err="1"/>
              <a:t>FIT_Chapters</a:t>
            </a:r>
            <a:r>
              <a:rPr lang="en-US" dirty="0"/>
              <a:t>/Chapter04/</a:t>
            </a:r>
            <a:r>
              <a:rPr lang="en-US" dirty="0" err="1"/>
              <a:t>BasicHTMLTags.html</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15</a:t>
            </a:fld>
            <a:endParaRPr lang="en-US"/>
          </a:p>
        </p:txBody>
      </p:sp>
    </p:spTree>
    <p:extLst>
      <p:ext uri="{BB962C8B-B14F-4D97-AF65-F5344CB8AC3E}">
        <p14:creationId xmlns:p14="http://schemas.microsoft.com/office/powerpoint/2010/main" val="1347379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to code tags, one by one</a:t>
            </a:r>
          </a:p>
        </p:txBody>
      </p:sp>
      <p:sp>
        <p:nvSpPr>
          <p:cNvPr id="4" name="Slide Number Placeholder 3"/>
          <p:cNvSpPr>
            <a:spLocks noGrp="1"/>
          </p:cNvSpPr>
          <p:nvPr>
            <p:ph type="sldNum" sz="quarter" idx="5"/>
          </p:nvPr>
        </p:nvSpPr>
        <p:spPr/>
        <p:txBody>
          <a:bodyPr/>
          <a:lstStyle/>
          <a:p>
            <a:fld id="{96B84399-B9FB-2F4E-9D0A-A37DF58E964F}" type="slidenum">
              <a:rPr lang="en-US" smtClean="0"/>
              <a:t>16</a:t>
            </a:fld>
            <a:endParaRPr lang="en-US"/>
          </a:p>
        </p:txBody>
      </p:sp>
    </p:spTree>
    <p:extLst>
      <p:ext uri="{BB962C8B-B14F-4D97-AF65-F5344CB8AC3E}">
        <p14:creationId xmlns:p14="http://schemas.microsoft.com/office/powerpoint/2010/main" val="25576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something in h1 and p,</a:t>
            </a:r>
          </a:p>
          <a:p>
            <a:r>
              <a:rPr lang="en-US" dirty="0"/>
              <a:t>	My first webpage</a:t>
            </a:r>
          </a:p>
          <a:p>
            <a:r>
              <a:rPr lang="en-US" dirty="0"/>
              <a:t>	Hello, my name is…</a:t>
            </a:r>
          </a:p>
          <a:p>
            <a:r>
              <a:rPr lang="en-US" dirty="0"/>
              <a:t>	Nice to meet you!</a:t>
            </a:r>
          </a:p>
          <a:p>
            <a:r>
              <a:rPr lang="en-US" dirty="0"/>
              <a:t>open .html file from browser, </a:t>
            </a:r>
          </a:p>
          <a:p>
            <a:r>
              <a:rPr lang="en-US" dirty="0"/>
              <a:t>and learn to refresh page</a:t>
            </a:r>
          </a:p>
          <a:p>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19</a:t>
            </a:fld>
            <a:endParaRPr lang="en-US"/>
          </a:p>
        </p:txBody>
      </p:sp>
    </p:spTree>
    <p:extLst>
      <p:ext uri="{BB962C8B-B14F-4D97-AF65-F5344CB8AC3E}">
        <p14:creationId xmlns:p14="http://schemas.microsoft.com/office/powerpoint/2010/main" val="246817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20</a:t>
            </a:fld>
            <a:endParaRPr lang="en-US"/>
          </a:p>
        </p:txBody>
      </p:sp>
    </p:spTree>
    <p:extLst>
      <p:ext uri="{BB962C8B-B14F-4D97-AF65-F5344CB8AC3E}">
        <p14:creationId xmlns:p14="http://schemas.microsoft.com/office/powerpoint/2010/main" val="2354781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is not tested</a:t>
            </a:r>
          </a:p>
        </p:txBody>
      </p:sp>
      <p:sp>
        <p:nvSpPr>
          <p:cNvPr id="4" name="Slide Number Placeholder 3"/>
          <p:cNvSpPr>
            <a:spLocks noGrp="1"/>
          </p:cNvSpPr>
          <p:nvPr>
            <p:ph type="sldNum" sz="quarter" idx="5"/>
          </p:nvPr>
        </p:nvSpPr>
        <p:spPr/>
        <p:txBody>
          <a:bodyPr/>
          <a:lstStyle/>
          <a:p>
            <a:fld id="{96B84399-B9FB-2F4E-9D0A-A37DF58E964F}" type="slidenum">
              <a:rPr lang="en-US" smtClean="0"/>
              <a:t>26</a:t>
            </a:fld>
            <a:endParaRPr lang="en-US"/>
          </a:p>
        </p:txBody>
      </p:sp>
    </p:spTree>
    <p:extLst>
      <p:ext uri="{BB962C8B-B14F-4D97-AF65-F5344CB8AC3E}">
        <p14:creationId xmlns:p14="http://schemas.microsoft.com/office/powerpoint/2010/main" val="333588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demo this with </a:t>
            </a:r>
            <a:r>
              <a:rPr lang="en-US" dirty="0" err="1"/>
              <a:t>console.log</a:t>
            </a:r>
            <a:r>
              <a:rPr lang="en-US" dirty="0"/>
              <a:t>() instead</a:t>
            </a:r>
          </a:p>
        </p:txBody>
      </p:sp>
      <p:sp>
        <p:nvSpPr>
          <p:cNvPr id="4" name="Slide Number Placeholder 3"/>
          <p:cNvSpPr>
            <a:spLocks noGrp="1"/>
          </p:cNvSpPr>
          <p:nvPr>
            <p:ph type="sldNum" sz="quarter" idx="5"/>
          </p:nvPr>
        </p:nvSpPr>
        <p:spPr/>
        <p:txBody>
          <a:bodyPr/>
          <a:lstStyle/>
          <a:p>
            <a:fld id="{96B84399-B9FB-2F4E-9D0A-A37DF58E964F}" type="slidenum">
              <a:rPr lang="en-US" smtClean="0"/>
              <a:t>31</a:t>
            </a:fld>
            <a:endParaRPr lang="en-US"/>
          </a:p>
        </p:txBody>
      </p:sp>
    </p:spTree>
    <p:extLst>
      <p:ext uri="{BB962C8B-B14F-4D97-AF65-F5344CB8AC3E}">
        <p14:creationId xmlns:p14="http://schemas.microsoft.com/office/powerpoint/2010/main" val="297949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need to identify ID &amp; Class </a:t>
            </a:r>
            <a:r>
              <a:rPr lang="en-US" dirty="0" err="1"/>
              <a:t>attr</a:t>
            </a:r>
            <a:r>
              <a:rPr lang="en-US" dirty="0"/>
              <a:t> in HTML, will cover more CSS later</a:t>
            </a:r>
          </a:p>
        </p:txBody>
      </p:sp>
      <p:sp>
        <p:nvSpPr>
          <p:cNvPr id="4" name="Slide Number Placeholder 3"/>
          <p:cNvSpPr>
            <a:spLocks noGrp="1"/>
          </p:cNvSpPr>
          <p:nvPr>
            <p:ph type="sldNum" sz="quarter" idx="5"/>
          </p:nvPr>
        </p:nvSpPr>
        <p:spPr/>
        <p:txBody>
          <a:bodyPr/>
          <a:lstStyle/>
          <a:p>
            <a:fld id="{96B84399-B9FB-2F4E-9D0A-A37DF58E964F}" type="slidenum">
              <a:rPr lang="en-US" smtClean="0"/>
              <a:t>34</a:t>
            </a:fld>
            <a:endParaRPr lang="en-US"/>
          </a:p>
        </p:txBody>
      </p:sp>
    </p:spTree>
    <p:extLst>
      <p:ext uri="{BB962C8B-B14F-4D97-AF65-F5344CB8AC3E}">
        <p14:creationId xmlns:p14="http://schemas.microsoft.com/office/powerpoint/2010/main" val="17008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1/26/22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64" b="1" i="0">
                <a:solidFill>
                  <a:schemeClr val="tx1"/>
                </a:solidFill>
                <a:latin typeface="Arial"/>
                <a:cs typeface="Arial"/>
              </a:defRPr>
            </a:lvl1pPr>
          </a:lstStyle>
          <a:p>
            <a:endParaRPr/>
          </a:p>
        </p:txBody>
      </p:sp>
      <p:sp>
        <p:nvSpPr>
          <p:cNvPr id="3" name="Holder 3"/>
          <p:cNvSpPr>
            <a:spLocks noGrp="1"/>
          </p:cNvSpPr>
          <p:nvPr>
            <p:ph sz="half" idx="2"/>
          </p:nvPr>
        </p:nvSpPr>
        <p:spPr>
          <a:xfrm>
            <a:off x="1146953" y="1579751"/>
            <a:ext cx="4488017" cy="236090"/>
          </a:xfrm>
          <a:prstGeom prst="rect">
            <a:avLst/>
          </a:prstGeom>
        </p:spPr>
        <p:txBody>
          <a:bodyPr wrap="square" lIns="0" tIns="0" rIns="0" bIns="0">
            <a:spAutoFit/>
          </a:bodyPr>
          <a:lstStyle>
            <a:lvl1pPr>
              <a:defRPr sz="1632" b="0" i="0">
                <a:solidFill>
                  <a:schemeClr val="tx1"/>
                </a:solidFill>
                <a:latin typeface="Arial"/>
                <a:cs typeface="Arial"/>
              </a:defRPr>
            </a:lvl1pPr>
          </a:lstStyle>
          <a:p>
            <a:endParaRPr/>
          </a:p>
        </p:txBody>
      </p:sp>
      <p:sp>
        <p:nvSpPr>
          <p:cNvPr id="4" name="Holder 4"/>
          <p:cNvSpPr>
            <a:spLocks noGrp="1"/>
          </p:cNvSpPr>
          <p:nvPr>
            <p:ph sz="half" idx="3"/>
          </p:nvPr>
        </p:nvSpPr>
        <p:spPr>
          <a:xfrm>
            <a:off x="6185918" y="1726297"/>
            <a:ext cx="4651639" cy="236090"/>
          </a:xfrm>
          <a:prstGeom prst="rect">
            <a:avLst/>
          </a:prstGeom>
        </p:spPr>
        <p:txBody>
          <a:bodyPr wrap="square" lIns="0" tIns="0" rIns="0" bIns="0">
            <a:spAutoFit/>
          </a:bodyPr>
          <a:lstStyle>
            <a:lvl1pPr>
              <a:defRPr sz="1632" b="0" i="0">
                <a:solidFill>
                  <a:schemeClr val="tx1"/>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1514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599" y="491112"/>
            <a:ext cx="9984259" cy="772297"/>
          </a:xfrm>
        </p:spPr>
        <p:txBody>
          <a:bodyPr/>
          <a:lstStyle>
            <a:lvl1pPr>
              <a:defRPr b="1">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1371599" y="1544595"/>
            <a:ext cx="9984259" cy="4627605"/>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1/26/22</a:t>
            </a:fld>
            <a:endParaRPr lang="en-US" dirty="0"/>
          </a:p>
        </p:txBody>
      </p:sp>
      <p:sp>
        <p:nvSpPr>
          <p:cNvPr id="5" name="Footer Placeholder 4"/>
          <p:cNvSpPr>
            <a:spLocks noGrp="1"/>
          </p:cNvSpPr>
          <p:nvPr>
            <p:ph type="ftr" sz="quarter" idx="11"/>
          </p:nvPr>
        </p:nvSpPr>
        <p:spPr>
          <a:xfrm>
            <a:off x="2893563" y="6453386"/>
            <a:ext cx="6559355" cy="404614"/>
          </a:xfrm>
        </p:spPr>
        <p:txBody>
          <a:bodyPr/>
          <a:lstStyle/>
          <a:p>
            <a:endParaRPr lang="en-US" dirty="0"/>
          </a:p>
        </p:txBody>
      </p:sp>
      <p:sp>
        <p:nvSpPr>
          <p:cNvPr id="6" name="Slide Number Placeholder 5"/>
          <p:cNvSpPr>
            <a:spLocks noGrp="1"/>
          </p:cNvSpPr>
          <p:nvPr>
            <p:ph type="sldNum" sz="quarter" idx="12"/>
          </p:nvPr>
        </p:nvSpPr>
        <p:spPr>
          <a:xfrm>
            <a:off x="9759566" y="6453386"/>
            <a:ext cx="1596292" cy="404614"/>
          </a:xfrm>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1/26/22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1/26/22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3schools.com/tag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customXml" Target="../ink/ink2.xml"/><Relationship Id="rId4" Type="http://schemas.openxmlformats.org/officeDocument/2006/relationships/image" Target="../media/image8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w3schools.com/tags/tag_div.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jp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jpg"/><Relationship Id="rId11" Type="http://schemas.openxmlformats.org/officeDocument/2006/relationships/image" Target="../media/image34.jpg"/><Relationship Id="rId5" Type="http://schemas.openxmlformats.org/officeDocument/2006/relationships/image" Target="../media/image28.png"/><Relationship Id="rId10" Type="http://schemas.openxmlformats.org/officeDocument/2006/relationships/image" Target="../media/image33.jpg"/><Relationship Id="rId4" Type="http://schemas.openxmlformats.org/officeDocument/2006/relationships/image" Target="../media/image27.pn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customXml" Target="../ink/ink4.xml"/><Relationship Id="rId4" Type="http://schemas.openxmlformats.org/officeDocument/2006/relationships/image" Target="../media/image120.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16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50.png"/><Relationship Id="rId4" Type="http://schemas.openxmlformats.org/officeDocument/2006/relationships/customXml" Target="../ink/ink5.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html/html_tables.asp" TargetMode="External"/><Relationship Id="rId2" Type="http://schemas.openxmlformats.org/officeDocument/2006/relationships/hyperlink" Target="http://www.w3schools.com/html/html_lists.asp" TargetMode="External"/><Relationship Id="rId1" Type="http://schemas.openxmlformats.org/officeDocument/2006/relationships/slideLayout" Target="../slideLayouts/slideLayout2.xml"/><Relationship Id="rId4" Type="http://schemas.openxmlformats.org/officeDocument/2006/relationships/hyperlink" Target="http://www.w3schools.com/tags/tag_table.asp"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www.lboro.ac.uk/"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B0E-6F68-F740-AA8D-2137AC3CBAC6}"/>
              </a:ext>
            </a:extLst>
          </p:cNvPr>
          <p:cNvSpPr>
            <a:spLocks noGrp="1"/>
          </p:cNvSpPr>
          <p:nvPr>
            <p:ph type="ctrTitle"/>
          </p:nvPr>
        </p:nvSpPr>
        <p:spPr/>
        <p:txBody>
          <a:bodyPr/>
          <a:lstStyle/>
          <a:p>
            <a:r>
              <a:rPr lang="en-US" dirty="0"/>
              <a:t>Introduction to Web Technologies</a:t>
            </a:r>
          </a:p>
        </p:txBody>
      </p:sp>
      <p:sp>
        <p:nvSpPr>
          <p:cNvPr id="3" name="Subtitle 2">
            <a:extLst>
              <a:ext uri="{FF2B5EF4-FFF2-40B4-BE49-F238E27FC236}">
                <a16:creationId xmlns:a16="http://schemas.microsoft.com/office/drawing/2014/main" id="{0F95DAA4-17CB-9E4E-92C4-A26BB8BEA3D7}"/>
              </a:ext>
            </a:extLst>
          </p:cNvPr>
          <p:cNvSpPr>
            <a:spLocks noGrp="1"/>
          </p:cNvSpPr>
          <p:nvPr>
            <p:ph type="subTitle" idx="1"/>
          </p:nvPr>
        </p:nvSpPr>
        <p:spPr/>
        <p:txBody>
          <a:bodyPr>
            <a:normAutofit fontScale="92500" lnSpcReduction="20000"/>
          </a:bodyPr>
          <a:lstStyle/>
          <a:p>
            <a:r>
              <a:rPr lang="en-US" sz="2600" b="1" dirty="0">
                <a:solidFill>
                  <a:srgbClr val="FF0000"/>
                </a:solidFill>
                <a:latin typeface="Calibri" panose="020F0502020204030204" pitchFamily="34" charset="0"/>
                <a:cs typeface="Calibri" panose="020F0502020204030204" pitchFamily="34" charset="0"/>
              </a:rPr>
              <a:t>Basics of HTML</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Lecturer: Christen Cao</a:t>
            </a:r>
          </a:p>
        </p:txBody>
      </p:sp>
    </p:spTree>
    <p:extLst>
      <p:ext uri="{BB962C8B-B14F-4D97-AF65-F5344CB8AC3E}">
        <p14:creationId xmlns:p14="http://schemas.microsoft.com/office/powerpoint/2010/main" val="97098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684725"/>
            <a:ext cx="4031728" cy="148854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sz="3400" spc="-5" dirty="0">
                <a:solidFill>
                  <a:srgbClr val="0070C0"/>
                </a:solidFill>
              </a:rPr>
              <a:t>1:</a:t>
            </a:r>
            <a:r>
              <a:rPr sz="3400" spc="-9" dirty="0">
                <a:solidFill>
                  <a:srgbClr val="0070C0"/>
                </a:solidFill>
              </a:rPr>
              <a:t> </a:t>
            </a:r>
            <a:br>
              <a:rPr lang="en-US" sz="3400" spc="-9" dirty="0">
                <a:solidFill>
                  <a:srgbClr val="0070C0"/>
                </a:solidFill>
              </a:rPr>
            </a:br>
            <a:r>
              <a:rPr sz="3400" spc="-9" dirty="0">
                <a:solidFill>
                  <a:srgbClr val="0070C0"/>
                </a:solidFill>
              </a:rPr>
              <a:t>Introduction</a:t>
            </a:r>
            <a:r>
              <a:rPr lang="en-US" sz="3400" spc="-9" dirty="0">
                <a:solidFill>
                  <a:srgbClr val="0070C0"/>
                </a:solidFill>
              </a:rPr>
              <a:t> to HTML</a:t>
            </a: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AC87-81F1-CD4A-B378-5EFFC42C9BD2}"/>
              </a:ext>
            </a:extLst>
          </p:cNvPr>
          <p:cNvSpPr>
            <a:spLocks noGrp="1"/>
          </p:cNvSpPr>
          <p:nvPr>
            <p:ph type="title"/>
          </p:nvPr>
        </p:nvSpPr>
        <p:spPr/>
        <p:txBody>
          <a:bodyPr/>
          <a:lstStyle/>
          <a:p>
            <a:r>
              <a:rPr lang="en-US" spc="-5" dirty="0"/>
              <a:t>Basi</a:t>
            </a:r>
            <a:r>
              <a:rPr lang="en-US" dirty="0"/>
              <a:t>c</a:t>
            </a:r>
            <a:r>
              <a:rPr lang="en-US" spc="-5" dirty="0"/>
              <a:t> HTM</a:t>
            </a:r>
            <a:r>
              <a:rPr lang="en-US" dirty="0"/>
              <a:t>L</a:t>
            </a:r>
            <a:r>
              <a:rPr lang="en-US" spc="-5" dirty="0"/>
              <a:t> Structure</a:t>
            </a:r>
            <a:endParaRPr lang="en-US" dirty="0"/>
          </a:p>
        </p:txBody>
      </p:sp>
      <p:sp>
        <p:nvSpPr>
          <p:cNvPr id="4" name="object 3">
            <a:extLst>
              <a:ext uri="{FF2B5EF4-FFF2-40B4-BE49-F238E27FC236}">
                <a16:creationId xmlns:a16="http://schemas.microsoft.com/office/drawing/2014/main" id="{07B685A3-6963-9B44-A537-1F6DFE25DC16}"/>
              </a:ext>
            </a:extLst>
          </p:cNvPr>
          <p:cNvSpPr/>
          <p:nvPr/>
        </p:nvSpPr>
        <p:spPr>
          <a:xfrm>
            <a:off x="2960359" y="1514090"/>
            <a:ext cx="6872958" cy="2883700"/>
          </a:xfrm>
          <a:custGeom>
            <a:avLst/>
            <a:gdLst/>
            <a:ahLst/>
            <a:cxnLst/>
            <a:rect l="l" t="t" r="r" b="b"/>
            <a:pathLst>
              <a:path w="8073390" h="3180079">
                <a:moveTo>
                  <a:pt x="8073390" y="3179826"/>
                </a:moveTo>
                <a:lnTo>
                  <a:pt x="8073390" y="0"/>
                </a:lnTo>
                <a:lnTo>
                  <a:pt x="0" y="0"/>
                </a:lnTo>
                <a:lnTo>
                  <a:pt x="0" y="3179826"/>
                </a:lnTo>
                <a:lnTo>
                  <a:pt x="4572" y="3179826"/>
                </a:lnTo>
                <a:lnTo>
                  <a:pt x="4571" y="9144"/>
                </a:lnTo>
                <a:lnTo>
                  <a:pt x="9143" y="4572"/>
                </a:lnTo>
                <a:lnTo>
                  <a:pt x="9143" y="9144"/>
                </a:lnTo>
                <a:lnTo>
                  <a:pt x="8064246" y="9143"/>
                </a:lnTo>
                <a:lnTo>
                  <a:pt x="8064246" y="4572"/>
                </a:lnTo>
                <a:lnTo>
                  <a:pt x="8068817" y="9143"/>
                </a:lnTo>
                <a:lnTo>
                  <a:pt x="8068817" y="3179826"/>
                </a:lnTo>
                <a:lnTo>
                  <a:pt x="8073390" y="3179826"/>
                </a:lnTo>
                <a:close/>
              </a:path>
              <a:path w="8073390" h="3180079">
                <a:moveTo>
                  <a:pt x="9143" y="9144"/>
                </a:moveTo>
                <a:lnTo>
                  <a:pt x="9143" y="4572"/>
                </a:lnTo>
                <a:lnTo>
                  <a:pt x="4571" y="9144"/>
                </a:lnTo>
                <a:lnTo>
                  <a:pt x="9143" y="9144"/>
                </a:lnTo>
                <a:close/>
              </a:path>
              <a:path w="8073390" h="3180079">
                <a:moveTo>
                  <a:pt x="9144" y="3169920"/>
                </a:moveTo>
                <a:lnTo>
                  <a:pt x="9143" y="9144"/>
                </a:lnTo>
                <a:lnTo>
                  <a:pt x="4571" y="9144"/>
                </a:lnTo>
                <a:lnTo>
                  <a:pt x="4572" y="3169920"/>
                </a:lnTo>
                <a:lnTo>
                  <a:pt x="9144" y="3169920"/>
                </a:lnTo>
                <a:close/>
              </a:path>
              <a:path w="8073390" h="3180079">
                <a:moveTo>
                  <a:pt x="8068817" y="3169920"/>
                </a:moveTo>
                <a:lnTo>
                  <a:pt x="4572" y="3169920"/>
                </a:lnTo>
                <a:lnTo>
                  <a:pt x="9144" y="3175254"/>
                </a:lnTo>
                <a:lnTo>
                  <a:pt x="9144" y="3179826"/>
                </a:lnTo>
                <a:lnTo>
                  <a:pt x="8064246" y="3179826"/>
                </a:lnTo>
                <a:lnTo>
                  <a:pt x="8064246" y="3175254"/>
                </a:lnTo>
                <a:lnTo>
                  <a:pt x="8068817" y="3169920"/>
                </a:lnTo>
                <a:close/>
              </a:path>
              <a:path w="8073390" h="3180079">
                <a:moveTo>
                  <a:pt x="9144" y="3179826"/>
                </a:moveTo>
                <a:lnTo>
                  <a:pt x="9144" y="3175254"/>
                </a:lnTo>
                <a:lnTo>
                  <a:pt x="4572" y="3169920"/>
                </a:lnTo>
                <a:lnTo>
                  <a:pt x="4572" y="3179826"/>
                </a:lnTo>
                <a:lnTo>
                  <a:pt x="9144" y="3179826"/>
                </a:lnTo>
                <a:close/>
              </a:path>
              <a:path w="8073390" h="3180079">
                <a:moveTo>
                  <a:pt x="8068817" y="9143"/>
                </a:moveTo>
                <a:lnTo>
                  <a:pt x="8064246" y="4572"/>
                </a:lnTo>
                <a:lnTo>
                  <a:pt x="8064246" y="9143"/>
                </a:lnTo>
                <a:lnTo>
                  <a:pt x="8068817" y="9143"/>
                </a:lnTo>
                <a:close/>
              </a:path>
              <a:path w="8073390" h="3180079">
                <a:moveTo>
                  <a:pt x="8068817" y="3169920"/>
                </a:moveTo>
                <a:lnTo>
                  <a:pt x="8068817" y="9143"/>
                </a:lnTo>
                <a:lnTo>
                  <a:pt x="8064246" y="9143"/>
                </a:lnTo>
                <a:lnTo>
                  <a:pt x="8064246" y="3169920"/>
                </a:lnTo>
                <a:lnTo>
                  <a:pt x="8068817" y="3169920"/>
                </a:lnTo>
                <a:close/>
              </a:path>
              <a:path w="8073390" h="3180079">
                <a:moveTo>
                  <a:pt x="8068817" y="3179826"/>
                </a:moveTo>
                <a:lnTo>
                  <a:pt x="8068817" y="3169920"/>
                </a:lnTo>
                <a:lnTo>
                  <a:pt x="8064246" y="3175254"/>
                </a:lnTo>
                <a:lnTo>
                  <a:pt x="8064246" y="3179826"/>
                </a:lnTo>
                <a:lnTo>
                  <a:pt x="8068817" y="3179826"/>
                </a:lnTo>
                <a:close/>
              </a:path>
            </a:pathLst>
          </a:custGeom>
          <a:solidFill>
            <a:srgbClr val="001F5F"/>
          </a:solidFill>
        </p:spPr>
        <p:txBody>
          <a:bodyPr wrap="square" lIns="0" tIns="0" rIns="0" bIns="0" rtlCol="0"/>
          <a:lstStyle/>
          <a:p>
            <a:endParaRPr sz="1632"/>
          </a:p>
        </p:txBody>
      </p:sp>
      <p:sp>
        <p:nvSpPr>
          <p:cNvPr id="5" name="object 4">
            <a:extLst>
              <a:ext uri="{FF2B5EF4-FFF2-40B4-BE49-F238E27FC236}">
                <a16:creationId xmlns:a16="http://schemas.microsoft.com/office/drawing/2014/main" id="{7BEF79EC-ED05-B24F-ACFB-15AE16308D83}"/>
              </a:ext>
            </a:extLst>
          </p:cNvPr>
          <p:cNvSpPr txBox="1"/>
          <p:nvPr/>
        </p:nvSpPr>
        <p:spPr>
          <a:xfrm>
            <a:off x="3035210" y="1582226"/>
            <a:ext cx="6376076" cy="4522072"/>
          </a:xfrm>
          <a:prstGeom prst="rect">
            <a:avLst/>
          </a:prstGeom>
        </p:spPr>
        <p:txBody>
          <a:bodyPr vert="horz" wrap="square" lIns="0" tIns="0" rIns="0" bIns="0" rtlCol="0">
            <a:spAutoFit/>
          </a:bodyPr>
          <a:lstStyle/>
          <a:p>
            <a:pPr marL="11516"/>
            <a:r>
              <a:rPr sz="1814" b="1" spc="-5" dirty="0">
                <a:latin typeface="Courier New"/>
                <a:cs typeface="Courier New"/>
              </a:rPr>
              <a:t>&lt;html&gt;</a:t>
            </a:r>
            <a:endParaRPr sz="1814" dirty="0">
              <a:latin typeface="Courier New"/>
              <a:cs typeface="Courier New"/>
            </a:endParaRPr>
          </a:p>
          <a:p>
            <a:pPr marL="11516"/>
            <a:r>
              <a:rPr sz="1814" b="1" spc="-5" dirty="0">
                <a:latin typeface="Courier New"/>
                <a:cs typeface="Courier New"/>
              </a:rPr>
              <a:t>&lt;head&gt;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&lt;/head&gt;</a:t>
            </a:r>
            <a:endParaRPr sz="1814" dirty="0">
              <a:latin typeface="Courier New"/>
              <a:cs typeface="Courier New"/>
            </a:endParaRPr>
          </a:p>
          <a:p>
            <a:pPr marL="11516"/>
            <a:r>
              <a:rPr sz="1814" b="1" spc="-5" dirty="0">
                <a:latin typeface="Courier New"/>
                <a:cs typeface="Courier New"/>
              </a:rPr>
              <a:t>&lt;body&gt;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&lt;/body&gt;</a:t>
            </a:r>
            <a:endParaRPr sz="1814" dirty="0">
              <a:latin typeface="Courier New"/>
              <a:cs typeface="Courier New"/>
            </a:endParaRPr>
          </a:p>
          <a:p>
            <a:pPr marL="11516"/>
            <a:r>
              <a:rPr sz="1814" b="1" spc="-5" dirty="0">
                <a:latin typeface="Courier New"/>
                <a:cs typeface="Courier New"/>
              </a:rPr>
              <a:t>&lt;/html&gt;</a:t>
            </a:r>
            <a:endParaRPr sz="1814" dirty="0">
              <a:latin typeface="Courier New"/>
              <a:cs typeface="Courier New"/>
            </a:endParaRPr>
          </a:p>
          <a:p>
            <a:pPr>
              <a:spcBef>
                <a:spcPts val="38"/>
              </a:spcBef>
            </a:pPr>
            <a:endParaRPr sz="2222" dirty="0">
              <a:latin typeface="Times New Roman"/>
              <a:cs typeface="Times New Roman"/>
            </a:endParaRPr>
          </a:p>
          <a:p>
            <a:pPr marL="393284" indent="-309214">
              <a:buChar char="•"/>
              <a:tabLst>
                <a:tab pos="393860" algn="l"/>
              </a:tabLst>
            </a:pPr>
            <a:r>
              <a:rPr sz="2600" dirty="0">
                <a:latin typeface="Calibri" panose="020F0502020204030204" pitchFamily="34" charset="0"/>
                <a:cs typeface="Calibri" panose="020F0502020204030204" pitchFamily="34" charset="0"/>
              </a:rPr>
              <a:t>Each HTML has</a:t>
            </a:r>
            <a:r>
              <a:rPr sz="2600" spc="-5" dirty="0">
                <a:latin typeface="Calibri" panose="020F0502020204030204" pitchFamily="34" charset="0"/>
                <a:cs typeface="Calibri" panose="020F0502020204030204" pitchFamily="34" charset="0"/>
              </a:rPr>
              <a:t> </a:t>
            </a:r>
            <a:r>
              <a:rPr sz="2600" dirty="0">
                <a:solidFill>
                  <a:srgbClr val="006FC0"/>
                </a:solidFill>
                <a:latin typeface="Calibri" panose="020F0502020204030204" pitchFamily="34" charset="0"/>
                <a:cs typeface="Calibri" panose="020F0502020204030204" pitchFamily="34" charset="0"/>
              </a:rPr>
              <a:t>a head and a bod</a:t>
            </a:r>
            <a:r>
              <a:rPr sz="2600" spc="5" dirty="0">
                <a:solidFill>
                  <a:srgbClr val="006FC0"/>
                </a:solidFill>
                <a:latin typeface="Calibri" panose="020F0502020204030204" pitchFamily="34" charset="0"/>
                <a:cs typeface="Calibri" panose="020F0502020204030204" pitchFamily="34" charset="0"/>
              </a:rPr>
              <a:t>y</a:t>
            </a:r>
            <a:endParaRPr sz="2600" dirty="0">
              <a:latin typeface="Calibri" panose="020F0502020204030204" pitchFamily="34" charset="0"/>
              <a:cs typeface="Calibri" panose="020F0502020204030204" pitchFamily="34" charset="0"/>
            </a:endParaRPr>
          </a:p>
          <a:p>
            <a:pPr marL="757201" lvl="1" indent="-258542">
              <a:spcBef>
                <a:spcPts val="5"/>
              </a:spcBef>
              <a:buChar char="–"/>
              <a:tabLst>
                <a:tab pos="757776" algn="l"/>
              </a:tabLst>
            </a:pPr>
            <a:r>
              <a:rPr sz="2600" i="1" dirty="0">
                <a:latin typeface="Calibri" panose="020F0502020204030204" pitchFamily="34" charset="0"/>
                <a:cs typeface="Calibri" panose="020F0502020204030204" pitchFamily="34" charset="0"/>
              </a:rPr>
              <a:t>H</a:t>
            </a:r>
            <a:r>
              <a:rPr sz="2600" i="1" spc="-5" dirty="0">
                <a:latin typeface="Calibri" panose="020F0502020204030204" pitchFamily="34" charset="0"/>
                <a:cs typeface="Calibri" panose="020F0502020204030204" pitchFamily="34" charset="0"/>
              </a:rPr>
              <a:t>ead</a:t>
            </a:r>
            <a:r>
              <a:rPr sz="2600" i="1" dirty="0">
                <a:latin typeface="Calibri" panose="020F0502020204030204" pitchFamily="34" charset="0"/>
                <a:cs typeface="Calibri" panose="020F0502020204030204" pitchFamily="34" charset="0"/>
              </a:rPr>
              <a:t>:</a:t>
            </a:r>
            <a:r>
              <a:rPr sz="2600" i="1" spc="9" dirty="0">
                <a:latin typeface="Calibri" panose="020F0502020204030204" pitchFamily="34" charset="0"/>
                <a:cs typeface="Calibri" panose="020F0502020204030204" pitchFamily="34" charset="0"/>
              </a:rPr>
              <a:t> </a:t>
            </a:r>
            <a:r>
              <a:rPr sz="2600" i="1" spc="-5" dirty="0">
                <a:latin typeface="Calibri" panose="020F0502020204030204" pitchFamily="34" charset="0"/>
                <a:cs typeface="Calibri" panose="020F0502020204030204" pitchFamily="34" charset="0"/>
              </a:rPr>
              <a:t>title</a:t>
            </a:r>
            <a:r>
              <a:rPr sz="2600" i="1" dirty="0">
                <a:latin typeface="Calibri" panose="020F0502020204030204" pitchFamily="34" charset="0"/>
                <a:cs typeface="Calibri" panose="020F0502020204030204" pitchFamily="34" charset="0"/>
              </a:rPr>
              <a:t>,</a:t>
            </a:r>
            <a:r>
              <a:rPr sz="2600" i="1" spc="-5" dirty="0">
                <a:latin typeface="Calibri" panose="020F0502020204030204" pitchFamily="34" charset="0"/>
                <a:cs typeface="Calibri" panose="020F0502020204030204" pitchFamily="34" charset="0"/>
              </a:rPr>
              <a:t> CSS</a:t>
            </a:r>
            <a:r>
              <a:rPr sz="2600" i="1" dirty="0">
                <a:latin typeface="Calibri" panose="020F0502020204030204" pitchFamily="34" charset="0"/>
                <a:cs typeface="Calibri" panose="020F0502020204030204" pitchFamily="34" charset="0"/>
              </a:rPr>
              <a:t>,</a:t>
            </a:r>
            <a:r>
              <a:rPr sz="2600" i="1" spc="-14" dirty="0">
                <a:latin typeface="Calibri" panose="020F0502020204030204" pitchFamily="34" charset="0"/>
                <a:cs typeface="Calibri" panose="020F0502020204030204" pitchFamily="34" charset="0"/>
              </a:rPr>
              <a:t> </a:t>
            </a:r>
            <a:r>
              <a:rPr sz="2600" i="1" dirty="0">
                <a:latin typeface="Calibri" panose="020F0502020204030204" pitchFamily="34" charset="0"/>
                <a:cs typeface="Calibri" panose="020F0502020204030204" pitchFamily="34" charset="0"/>
              </a:rPr>
              <a:t>J</a:t>
            </a:r>
            <a:r>
              <a:rPr sz="2600" i="1" spc="-5" dirty="0">
                <a:latin typeface="Calibri" panose="020F0502020204030204" pitchFamily="34" charset="0"/>
                <a:cs typeface="Calibri" panose="020F0502020204030204" pitchFamily="34" charset="0"/>
              </a:rPr>
              <a:t>avaScript</a:t>
            </a:r>
            <a:r>
              <a:rPr sz="2600" i="1" dirty="0">
                <a:latin typeface="Calibri" panose="020F0502020204030204" pitchFamily="34" charset="0"/>
                <a:cs typeface="Calibri" panose="020F0502020204030204" pitchFamily="34" charset="0"/>
              </a:rPr>
              <a:t>,</a:t>
            </a:r>
            <a:r>
              <a:rPr sz="2600" i="1" spc="-5" dirty="0">
                <a:latin typeface="Calibri" panose="020F0502020204030204" pitchFamily="34" charset="0"/>
                <a:cs typeface="Calibri" panose="020F0502020204030204" pitchFamily="34" charset="0"/>
              </a:rPr>
              <a:t> etc.</a:t>
            </a:r>
            <a:endParaRPr sz="2600" i="1" dirty="0">
              <a:latin typeface="Calibri" panose="020F0502020204030204" pitchFamily="34" charset="0"/>
              <a:cs typeface="Calibri" panose="020F0502020204030204" pitchFamily="34" charset="0"/>
            </a:endParaRPr>
          </a:p>
          <a:p>
            <a:pPr marL="757201" lvl="1" indent="-258542">
              <a:lnSpc>
                <a:spcPts val="2063"/>
              </a:lnSpc>
              <a:buChar char="–"/>
              <a:tabLst>
                <a:tab pos="757776" algn="l"/>
              </a:tabLst>
            </a:pPr>
            <a:r>
              <a:rPr sz="2600" i="1" spc="-5" dirty="0">
                <a:latin typeface="Calibri" panose="020F0502020204030204" pitchFamily="34" charset="0"/>
                <a:cs typeface="Calibri" panose="020F0502020204030204" pitchFamily="34" charset="0"/>
              </a:rPr>
              <a:t>B</a:t>
            </a:r>
            <a:r>
              <a:rPr sz="2600" i="1" dirty="0">
                <a:latin typeface="Calibri" panose="020F0502020204030204" pitchFamily="34" charset="0"/>
                <a:cs typeface="Calibri" panose="020F0502020204030204" pitchFamily="34" charset="0"/>
              </a:rPr>
              <a:t>ody: headings,</a:t>
            </a:r>
            <a:r>
              <a:rPr sz="2600" i="1" spc="18" dirty="0">
                <a:latin typeface="Calibri" panose="020F0502020204030204" pitchFamily="34" charset="0"/>
                <a:cs typeface="Calibri" panose="020F0502020204030204" pitchFamily="34" charset="0"/>
              </a:rPr>
              <a:t> </a:t>
            </a:r>
            <a:r>
              <a:rPr sz="2600" i="1" dirty="0">
                <a:latin typeface="Calibri" panose="020F0502020204030204" pitchFamily="34" charset="0"/>
                <a:cs typeface="Calibri" panose="020F0502020204030204" pitchFamily="34" charset="0"/>
              </a:rPr>
              <a:t>parag</a:t>
            </a:r>
            <a:r>
              <a:rPr sz="2600" i="1" spc="5" dirty="0">
                <a:latin typeface="Calibri" panose="020F0502020204030204" pitchFamily="34" charset="0"/>
                <a:cs typeface="Calibri" panose="020F0502020204030204" pitchFamily="34" charset="0"/>
              </a:rPr>
              <a:t>r</a:t>
            </a:r>
            <a:r>
              <a:rPr sz="2600" i="1" dirty="0">
                <a:latin typeface="Calibri" panose="020F0502020204030204" pitchFamily="34" charset="0"/>
                <a:cs typeface="Calibri" panose="020F0502020204030204" pitchFamily="34" charset="0"/>
              </a:rPr>
              <a:t>aphs,</a:t>
            </a:r>
            <a:r>
              <a:rPr sz="2600" i="1" spc="14" dirty="0">
                <a:latin typeface="Calibri" panose="020F0502020204030204" pitchFamily="34" charset="0"/>
                <a:cs typeface="Calibri" panose="020F0502020204030204" pitchFamily="34" charset="0"/>
              </a:rPr>
              <a:t> </a:t>
            </a:r>
            <a:r>
              <a:rPr sz="2600" i="1" spc="-5" dirty="0">
                <a:latin typeface="Calibri" panose="020F0502020204030204" pitchFamily="34" charset="0"/>
                <a:cs typeface="Calibri" panose="020F0502020204030204" pitchFamily="34" charset="0"/>
              </a:rPr>
              <a:t>f</a:t>
            </a:r>
            <a:r>
              <a:rPr sz="2600" i="1" dirty="0">
                <a:latin typeface="Calibri" panose="020F0502020204030204" pitchFamily="34" charset="0"/>
                <a:cs typeface="Calibri" panose="020F0502020204030204" pitchFamily="34" charset="0"/>
              </a:rPr>
              <a:t>orms</a:t>
            </a:r>
            <a:r>
              <a:rPr lang="en-US" sz="2600" i="1" dirty="0">
                <a:latin typeface="Calibri" panose="020F0502020204030204" pitchFamily="34" charset="0"/>
                <a:cs typeface="Calibri" panose="020F0502020204030204" pitchFamily="34" charset="0"/>
              </a:rPr>
              <a:t>, etc</a:t>
            </a:r>
            <a:r>
              <a:rPr lang="en-US" sz="2600" dirty="0">
                <a:latin typeface="Calibri" panose="020F0502020204030204" pitchFamily="34" charset="0"/>
                <a:cs typeface="Calibri" panose="020F0502020204030204" pitchFamily="34" charset="0"/>
              </a:rPr>
              <a:t>.</a:t>
            </a:r>
            <a:endParaRPr sz="2600" dirty="0">
              <a:latin typeface="Calibri" panose="020F0502020204030204" pitchFamily="34" charset="0"/>
              <a:cs typeface="Calibri" panose="020F0502020204030204" pitchFamily="34" charset="0"/>
            </a:endParaRPr>
          </a:p>
          <a:p>
            <a:pPr marL="393284" indent="-309214">
              <a:lnSpc>
                <a:spcPts val="2389"/>
              </a:lnSpc>
              <a:buChar char="•"/>
              <a:tabLst>
                <a:tab pos="393860" algn="l"/>
              </a:tabLst>
            </a:pPr>
            <a:r>
              <a:rPr sz="2600" spc="-5" dirty="0">
                <a:latin typeface="Calibri" panose="020F0502020204030204" pitchFamily="34" charset="0"/>
                <a:cs typeface="Calibri" panose="020F0502020204030204" pitchFamily="34" charset="0"/>
              </a:rPr>
              <a:t>&lt;</a:t>
            </a:r>
            <a:r>
              <a:rPr sz="2600" dirty="0">
                <a:latin typeface="Calibri" panose="020F0502020204030204" pitchFamily="34" charset="0"/>
                <a:cs typeface="Calibri" panose="020F0502020204030204" pitchFamily="34" charset="0"/>
              </a:rPr>
              <a:t>!</a:t>
            </a:r>
            <a:r>
              <a:rPr sz="2600" spc="-5" dirty="0">
                <a:latin typeface="Calibri" panose="020F0502020204030204" pitchFamily="34" charset="0"/>
                <a:cs typeface="Calibri" panose="020F0502020204030204" pitchFamily="34" charset="0"/>
              </a:rPr>
              <a:t>-</a:t>
            </a:r>
            <a:r>
              <a:rPr sz="2600" dirty="0">
                <a:latin typeface="Calibri" panose="020F0502020204030204" pitchFamily="34" charset="0"/>
                <a:cs typeface="Calibri" panose="020F0502020204030204" pitchFamily="34" charset="0"/>
              </a:rPr>
              <a:t>-</a:t>
            </a:r>
            <a:r>
              <a:rPr sz="2600" spc="14" dirty="0">
                <a:latin typeface="Calibri" panose="020F0502020204030204" pitchFamily="34" charset="0"/>
                <a:cs typeface="Calibri" panose="020F0502020204030204" pitchFamily="34" charset="0"/>
              </a:rPr>
              <a:t> </a:t>
            </a:r>
            <a:r>
              <a:rPr sz="2600" dirty="0">
                <a:latin typeface="Calibri" panose="020F0502020204030204" pitchFamily="34" charset="0"/>
                <a:cs typeface="Calibri" panose="020F0502020204030204" pitchFamily="34" charset="0"/>
              </a:rPr>
              <a:t>html comment</a:t>
            </a:r>
            <a:r>
              <a:rPr sz="2600" spc="5" dirty="0">
                <a:latin typeface="Calibri" panose="020F0502020204030204" pitchFamily="34" charset="0"/>
                <a:cs typeface="Calibri" panose="020F0502020204030204" pitchFamily="34" charset="0"/>
              </a:rPr>
              <a:t> </a:t>
            </a:r>
            <a:r>
              <a:rPr sz="2600" spc="-5" dirty="0">
                <a:latin typeface="Calibri" panose="020F0502020204030204" pitchFamily="34" charset="0"/>
                <a:cs typeface="Calibri" panose="020F0502020204030204" pitchFamily="34" charset="0"/>
              </a:rPr>
              <a:t>--&gt;</a:t>
            </a:r>
            <a:endParaRPr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233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E3D3EEF-4344-154B-B0E2-D74794BF19F1}"/>
              </a:ext>
            </a:extLst>
          </p:cNvPr>
          <p:cNvSpPr>
            <a:spLocks noGrp="1"/>
          </p:cNvSpPr>
          <p:nvPr>
            <p:ph idx="1"/>
          </p:nvPr>
        </p:nvSpPr>
        <p:spPr>
          <a:xfrm>
            <a:off x="1371599" y="1544595"/>
            <a:ext cx="9984259" cy="4627605"/>
          </a:xfrm>
        </p:spPr>
        <p:txBody>
          <a:bodyPr/>
          <a:lstStyle/>
          <a:p>
            <a:r>
              <a:rPr lang="en-US" dirty="0"/>
              <a:t>Also referred to as </a:t>
            </a:r>
            <a:r>
              <a:rPr lang="en-US" dirty="0">
                <a:solidFill>
                  <a:srgbClr val="0070C0"/>
                </a:solidFill>
              </a:rPr>
              <a:t>elements</a:t>
            </a:r>
          </a:p>
          <a:p>
            <a:endParaRPr lang="en-US" dirty="0"/>
          </a:p>
          <a:p>
            <a:r>
              <a:rPr lang="en-US" dirty="0"/>
              <a:t>presented by </a:t>
            </a:r>
            <a:r>
              <a:rPr lang="en-US" dirty="0">
                <a:solidFill>
                  <a:srgbClr val="0070C0"/>
                </a:solidFill>
              </a:rPr>
              <a:t>start/closing angle brackets</a:t>
            </a:r>
          </a:p>
          <a:p>
            <a:pPr lvl="1"/>
            <a:r>
              <a:rPr lang="en-US" dirty="0"/>
              <a:t>&lt;h1&gt;This is a Heading&lt;/h1&gt;</a:t>
            </a:r>
          </a:p>
          <a:p>
            <a:endParaRPr lang="en-US" dirty="0"/>
          </a:p>
          <a:p>
            <a:r>
              <a:rPr lang="en-US" dirty="0"/>
              <a:t>…but some are not paired!</a:t>
            </a:r>
          </a:p>
          <a:p>
            <a:pPr lvl="1"/>
            <a:r>
              <a:rPr lang="en-US" dirty="0"/>
              <a:t>New line &lt;</a:t>
            </a:r>
            <a:r>
              <a:rPr lang="en-US" dirty="0" err="1"/>
              <a:t>br</a:t>
            </a:r>
            <a:r>
              <a:rPr lang="en-US" dirty="0"/>
              <a:t>/&gt;,	&lt;</a:t>
            </a:r>
            <a:r>
              <a:rPr lang="en-US" dirty="0" err="1"/>
              <a:t>hr</a:t>
            </a:r>
            <a:r>
              <a:rPr lang="en-US" dirty="0"/>
              <a:t>/&gt;</a:t>
            </a:r>
          </a:p>
          <a:p>
            <a:endParaRPr lang="en-US" dirty="0"/>
          </a:p>
          <a:p>
            <a:r>
              <a:rPr lang="en-US" dirty="0"/>
              <a:t>They are nested</a:t>
            </a:r>
          </a:p>
          <a:p>
            <a:endParaRPr lang="en-US" dirty="0"/>
          </a:p>
        </p:txBody>
      </p:sp>
      <p:sp>
        <p:nvSpPr>
          <p:cNvPr id="4" name="object 4"/>
          <p:cNvSpPr txBox="1"/>
          <p:nvPr/>
        </p:nvSpPr>
        <p:spPr>
          <a:xfrm>
            <a:off x="4460455" y="646802"/>
            <a:ext cx="3938024" cy="334835"/>
          </a:xfrm>
          <a:prstGeom prst="rect">
            <a:avLst/>
          </a:prstGeom>
        </p:spPr>
        <p:txBody>
          <a:bodyPr vert="horz" wrap="square" lIns="0" tIns="0" rIns="0" bIns="0" rtlCol="0">
            <a:spAutoFit/>
          </a:bodyPr>
          <a:lstStyle/>
          <a:p>
            <a:pPr marL="11516"/>
            <a:r>
              <a:rPr sz="2176" u="heavy" spc="-5" dirty="0">
                <a:solidFill>
                  <a:srgbClr val="CCCCFF"/>
                </a:solidFill>
                <a:latin typeface="Arial"/>
                <a:cs typeface="Arial"/>
                <a:hlinkClick r:id="rId2"/>
              </a:rPr>
              <a:t>http://ww</a:t>
            </a:r>
            <a:r>
              <a:rPr sz="2176" u="heavy" spc="-122" dirty="0">
                <a:solidFill>
                  <a:srgbClr val="CCCCFF"/>
                </a:solidFill>
                <a:latin typeface="Arial"/>
                <a:cs typeface="Arial"/>
                <a:hlinkClick r:id="rId2"/>
              </a:rPr>
              <a:t>w</a:t>
            </a:r>
            <a:r>
              <a:rPr sz="2176" u="heavy" spc="-5" dirty="0">
                <a:solidFill>
                  <a:srgbClr val="CCCCFF"/>
                </a:solidFill>
                <a:latin typeface="Arial"/>
                <a:cs typeface="Arial"/>
                <a:hlinkClick r:id="rId2"/>
              </a:rPr>
              <a:t>.w3schools.com/tags/</a:t>
            </a:r>
            <a:endParaRPr sz="2176" dirty="0">
              <a:latin typeface="Arial"/>
              <a:cs typeface="Arial"/>
            </a:endParaRPr>
          </a:p>
        </p:txBody>
      </p:sp>
      <p:sp>
        <p:nvSpPr>
          <p:cNvPr id="8" name="Title 7">
            <a:extLst>
              <a:ext uri="{FF2B5EF4-FFF2-40B4-BE49-F238E27FC236}">
                <a16:creationId xmlns:a16="http://schemas.microsoft.com/office/drawing/2014/main" id="{7DC54A1E-F01F-2F46-AEEA-32C8518CAAA5}"/>
              </a:ext>
            </a:extLst>
          </p:cNvPr>
          <p:cNvSpPr>
            <a:spLocks noGrp="1"/>
          </p:cNvSpPr>
          <p:nvPr>
            <p:ph type="title"/>
          </p:nvPr>
        </p:nvSpPr>
        <p:spPr>
          <a:xfrm>
            <a:off x="1371600" y="491112"/>
            <a:ext cx="3341078" cy="772297"/>
          </a:xfrm>
        </p:spPr>
        <p:txBody>
          <a:bodyPr/>
          <a:lstStyle/>
          <a:p>
            <a:r>
              <a:rPr lang="en-US" dirty="0"/>
              <a:t>HTML Tags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8410-CF22-3847-B7A6-509F79FF614A}"/>
              </a:ext>
            </a:extLst>
          </p:cNvPr>
          <p:cNvSpPr>
            <a:spLocks noGrp="1"/>
          </p:cNvSpPr>
          <p:nvPr>
            <p:ph type="title"/>
          </p:nvPr>
        </p:nvSpPr>
        <p:spPr/>
        <p:txBody>
          <a:bodyPr/>
          <a:lstStyle/>
          <a:p>
            <a:r>
              <a:rPr lang="en-US" dirty="0"/>
              <a:t>Block Level	&amp; Inline	 Tags</a:t>
            </a:r>
          </a:p>
        </p:txBody>
      </p:sp>
      <p:sp>
        <p:nvSpPr>
          <p:cNvPr id="3" name="Content Placeholder 2">
            <a:extLst>
              <a:ext uri="{FF2B5EF4-FFF2-40B4-BE49-F238E27FC236}">
                <a16:creationId xmlns:a16="http://schemas.microsoft.com/office/drawing/2014/main" id="{483A857E-EA1C-2643-81FC-4BD485F12809}"/>
              </a:ext>
            </a:extLst>
          </p:cNvPr>
          <p:cNvSpPr>
            <a:spLocks noGrp="1"/>
          </p:cNvSpPr>
          <p:nvPr>
            <p:ph idx="1"/>
          </p:nvPr>
        </p:nvSpPr>
        <p:spPr>
          <a:xfrm>
            <a:off x="1371599" y="1544595"/>
            <a:ext cx="6506309" cy="4627605"/>
          </a:xfrm>
        </p:spPr>
        <p:txBody>
          <a:bodyPr>
            <a:normAutofit/>
          </a:bodyPr>
          <a:lstStyle/>
          <a:p>
            <a:r>
              <a:rPr lang="en-US" dirty="0"/>
              <a:t>Block &lt;div&gt;  …. &lt;/div&gt;</a:t>
            </a:r>
          </a:p>
          <a:p>
            <a:pPr lvl="1"/>
            <a:r>
              <a:rPr lang="en-US" dirty="0"/>
              <a:t>Start new lines of text</a:t>
            </a:r>
          </a:p>
          <a:p>
            <a:pPr lvl="1"/>
            <a:r>
              <a:rPr lang="en-US" dirty="0"/>
              <a:t>Contain other tags, e.g. &lt;div&gt;, &lt;p&gt;, inline tags</a:t>
            </a:r>
          </a:p>
          <a:p>
            <a:pPr lvl="1"/>
            <a:r>
              <a:rPr lang="en-US" dirty="0"/>
              <a:t>Style them with CSS or to perform certain tasks with JavaScript</a:t>
            </a:r>
          </a:p>
          <a:p>
            <a:endParaRPr lang="en-US" dirty="0"/>
          </a:p>
          <a:p>
            <a:r>
              <a:rPr lang="en-US" dirty="0"/>
              <a:t>Inline tags</a:t>
            </a:r>
          </a:p>
          <a:p>
            <a:pPr lvl="1"/>
            <a:r>
              <a:rPr lang="en-US" dirty="0"/>
              <a:t>To enhance text, e.g. &lt;strong&gt;, &lt;</a:t>
            </a:r>
            <a:r>
              <a:rPr lang="en-US" dirty="0" err="1"/>
              <a:t>em</a:t>
            </a:r>
            <a:r>
              <a:rPr lang="en-US" dirty="0"/>
              <a:t>&gt;, &lt;span&gt;</a:t>
            </a:r>
          </a:p>
          <a:p>
            <a:pPr lvl="1"/>
            <a:r>
              <a:rPr lang="en-US" dirty="0"/>
              <a:t>Do not start new lines</a:t>
            </a:r>
          </a:p>
          <a:p>
            <a:pPr lvl="1"/>
            <a:r>
              <a:rPr lang="en-US" dirty="0"/>
              <a:t>Generally, can contain only other inline tags and text</a:t>
            </a:r>
          </a:p>
          <a:p>
            <a:endParaRPr lang="en-US" dirty="0"/>
          </a:p>
        </p:txBody>
      </p:sp>
      <p:sp>
        <p:nvSpPr>
          <p:cNvPr id="4" name="object 3">
            <a:extLst>
              <a:ext uri="{FF2B5EF4-FFF2-40B4-BE49-F238E27FC236}">
                <a16:creationId xmlns:a16="http://schemas.microsoft.com/office/drawing/2014/main" id="{1105ACCA-B552-C44F-B854-C020A8330748}"/>
              </a:ext>
            </a:extLst>
          </p:cNvPr>
          <p:cNvSpPr/>
          <p:nvPr/>
        </p:nvSpPr>
        <p:spPr>
          <a:xfrm>
            <a:off x="8602622" y="1878824"/>
            <a:ext cx="2755582" cy="3100352"/>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427338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8D7F-747E-574C-9953-6D25678864BE}"/>
              </a:ext>
            </a:extLst>
          </p:cNvPr>
          <p:cNvSpPr>
            <a:spLocks noGrp="1"/>
          </p:cNvSpPr>
          <p:nvPr>
            <p:ph type="title"/>
          </p:nvPr>
        </p:nvSpPr>
        <p:spPr/>
        <p:txBody>
          <a:bodyPr/>
          <a:lstStyle/>
          <a:p>
            <a:r>
              <a:rPr lang="en-US" dirty="0"/>
              <a:t>HTML Tags</a:t>
            </a:r>
          </a:p>
        </p:txBody>
      </p:sp>
      <p:sp>
        <p:nvSpPr>
          <p:cNvPr id="3" name="Content Placeholder 2">
            <a:extLst>
              <a:ext uri="{FF2B5EF4-FFF2-40B4-BE49-F238E27FC236}">
                <a16:creationId xmlns:a16="http://schemas.microsoft.com/office/drawing/2014/main" id="{B7409DB6-87FF-EC45-B7E2-2FD76F4F38E1}"/>
              </a:ext>
            </a:extLst>
          </p:cNvPr>
          <p:cNvSpPr>
            <a:spLocks noGrp="1"/>
          </p:cNvSpPr>
          <p:nvPr>
            <p:ph idx="1"/>
          </p:nvPr>
        </p:nvSpPr>
        <p:spPr>
          <a:xfrm>
            <a:off x="1371598" y="1263409"/>
            <a:ext cx="9984259" cy="5594591"/>
          </a:xfrm>
        </p:spPr>
        <p:txBody>
          <a:bodyPr>
            <a:normAutofit fontScale="70000" lnSpcReduction="20000"/>
          </a:bodyPr>
          <a:lstStyle/>
          <a:p>
            <a:pPr marL="0" indent="0">
              <a:lnSpc>
                <a:spcPct val="100000"/>
              </a:lnSpc>
              <a:buNone/>
            </a:pPr>
            <a:r>
              <a:rPr lang="en-US" spc="-9" dirty="0">
                <a:solidFill>
                  <a:srgbClr val="FF0000"/>
                </a:solidFill>
              </a:rPr>
              <a:t>   &lt;!DOCTYP</a:t>
            </a:r>
            <a:r>
              <a:rPr lang="en-US" spc="-5" dirty="0">
                <a:solidFill>
                  <a:srgbClr val="FF0000"/>
                </a:solidFill>
              </a:rPr>
              <a:t>E</a:t>
            </a:r>
            <a:r>
              <a:rPr lang="en-US" spc="23" dirty="0">
                <a:solidFill>
                  <a:srgbClr val="FF0000"/>
                </a:solidFill>
              </a:rPr>
              <a:t> </a:t>
            </a:r>
            <a:r>
              <a:rPr lang="en-US" spc="-9" dirty="0">
                <a:solidFill>
                  <a:srgbClr val="FF0000"/>
                </a:solidFill>
              </a:rPr>
              <a:t>html&gt;</a:t>
            </a:r>
            <a:endParaRPr lang="en-US" dirty="0"/>
          </a:p>
          <a:p>
            <a:pPr marL="0" indent="0">
              <a:lnSpc>
                <a:spcPct val="100000"/>
              </a:lnSpc>
              <a:buNone/>
            </a:pPr>
            <a:r>
              <a:rPr lang="en-US" spc="-9" dirty="0"/>
              <a:t>   &lt;html&gt;</a:t>
            </a:r>
            <a:endParaRPr lang="en-US" dirty="0"/>
          </a:p>
          <a:p>
            <a:pPr marL="0" indent="0">
              <a:lnSpc>
                <a:spcPct val="100000"/>
              </a:lnSpc>
              <a:buNone/>
            </a:pPr>
            <a:r>
              <a:rPr lang="en-US" spc="-9" dirty="0">
                <a:solidFill>
                  <a:srgbClr val="FF0000"/>
                </a:solidFill>
              </a:rPr>
              <a:t>   &lt;head&gt;</a:t>
            </a:r>
            <a:endParaRPr lang="en-US" dirty="0"/>
          </a:p>
          <a:p>
            <a:pPr marL="215379" indent="0">
              <a:lnSpc>
                <a:spcPct val="100000"/>
              </a:lnSpc>
              <a:buNone/>
            </a:pPr>
            <a:r>
              <a:rPr lang="en-US" spc="-9" dirty="0"/>
              <a:t>             </a:t>
            </a:r>
            <a:r>
              <a:rPr lang="en-US" spc="-9" dirty="0">
                <a:solidFill>
                  <a:srgbClr val="00B050"/>
                </a:solidFill>
              </a:rPr>
              <a:t>&lt;title&gt;</a:t>
            </a:r>
            <a:r>
              <a:rPr lang="en-US" spc="-9" dirty="0"/>
              <a:t>t1</a:t>
            </a:r>
            <a:r>
              <a:rPr lang="en-US" spc="-9" dirty="0">
                <a:solidFill>
                  <a:srgbClr val="00B050"/>
                </a:solidFill>
              </a:rPr>
              <a:t>&lt;/title&gt;</a:t>
            </a:r>
            <a:endParaRPr lang="en-US" dirty="0">
              <a:solidFill>
                <a:srgbClr val="00B050"/>
              </a:solidFill>
            </a:endParaRPr>
          </a:p>
          <a:p>
            <a:pPr marL="0" indent="0">
              <a:lnSpc>
                <a:spcPct val="100000"/>
              </a:lnSpc>
              <a:buNone/>
            </a:pPr>
            <a:r>
              <a:rPr lang="en-US" spc="-9" dirty="0">
                <a:solidFill>
                  <a:srgbClr val="FF0000"/>
                </a:solidFill>
              </a:rPr>
              <a:t>   &lt;/head&gt;</a:t>
            </a:r>
            <a:endParaRPr lang="en-US" dirty="0">
              <a:solidFill>
                <a:srgbClr val="FF0000"/>
              </a:solidFill>
            </a:endParaRPr>
          </a:p>
          <a:p>
            <a:pPr marL="0" indent="0">
              <a:lnSpc>
                <a:spcPct val="100000"/>
              </a:lnSpc>
              <a:buNone/>
            </a:pPr>
            <a:r>
              <a:rPr lang="en-US" spc="-9" dirty="0">
                <a:solidFill>
                  <a:srgbClr val="FF0000"/>
                </a:solidFill>
              </a:rPr>
              <a:t>   &lt;body&gt;</a:t>
            </a:r>
            <a:endParaRPr lang="en-US" dirty="0"/>
          </a:p>
          <a:p>
            <a:pPr marL="215379" indent="0">
              <a:lnSpc>
                <a:spcPct val="100000"/>
              </a:lnSpc>
              <a:buNone/>
            </a:pPr>
            <a:r>
              <a:rPr lang="en-US" spc="-9" dirty="0">
                <a:solidFill>
                  <a:srgbClr val="FF0000"/>
                </a:solidFill>
              </a:rPr>
              <a:t>              </a:t>
            </a:r>
            <a:r>
              <a:rPr lang="en-US" spc="-9" dirty="0">
                <a:solidFill>
                  <a:srgbClr val="00B050"/>
                </a:solidFill>
              </a:rPr>
              <a:t>&lt;h1&gt;</a:t>
            </a:r>
            <a:r>
              <a:rPr lang="en-US" spc="-9" dirty="0"/>
              <a:t>Firs</a:t>
            </a:r>
            <a:r>
              <a:rPr lang="en-US" spc="-5" dirty="0"/>
              <a:t>t </a:t>
            </a:r>
            <a:r>
              <a:rPr lang="en-US" spc="-9" dirty="0"/>
              <a:t>HTML</a:t>
            </a:r>
            <a:r>
              <a:rPr lang="en-US" spc="-9" dirty="0">
                <a:solidFill>
                  <a:srgbClr val="00B050"/>
                </a:solidFill>
              </a:rPr>
              <a:t>&lt;/h1&gt;</a:t>
            </a:r>
            <a:endParaRPr lang="en-US" dirty="0">
              <a:solidFill>
                <a:srgbClr val="00B050"/>
              </a:solidFill>
            </a:endParaRPr>
          </a:p>
          <a:p>
            <a:pPr marL="215379" indent="0">
              <a:lnSpc>
                <a:spcPct val="100000"/>
              </a:lnSpc>
              <a:buNone/>
            </a:pPr>
            <a:r>
              <a:rPr lang="en-US" spc="-9" dirty="0">
                <a:solidFill>
                  <a:srgbClr val="FF0000"/>
                </a:solidFill>
              </a:rPr>
              <a:t>              </a:t>
            </a:r>
            <a:r>
              <a:rPr lang="en-US" spc="-9" dirty="0">
                <a:solidFill>
                  <a:srgbClr val="00B050"/>
                </a:solidFill>
              </a:rPr>
              <a:t>&lt;p&gt;</a:t>
            </a:r>
            <a:r>
              <a:rPr lang="en-US" spc="-9" dirty="0"/>
              <a:t>No</a:t>
            </a:r>
            <a:r>
              <a:rPr lang="en-US" spc="-5" dirty="0"/>
              <a:t>t </a:t>
            </a:r>
            <a:r>
              <a:rPr lang="en-US" spc="-9" dirty="0"/>
              <a:t>to</a:t>
            </a:r>
            <a:r>
              <a:rPr lang="en-US" spc="-5" dirty="0"/>
              <a:t>o </a:t>
            </a:r>
            <a:r>
              <a:rPr lang="en-US" spc="-9" dirty="0"/>
              <a:t>hard</a:t>
            </a:r>
            <a:r>
              <a:rPr lang="en-US" spc="-9" dirty="0">
                <a:solidFill>
                  <a:srgbClr val="00B050"/>
                </a:solidFill>
              </a:rPr>
              <a:t>&lt;/p&gt;</a:t>
            </a:r>
            <a:endParaRPr lang="en-US" dirty="0">
              <a:solidFill>
                <a:srgbClr val="00B050"/>
              </a:solidFill>
            </a:endParaRPr>
          </a:p>
          <a:p>
            <a:pPr marL="215379" indent="0">
              <a:lnSpc>
                <a:spcPts val="1959"/>
              </a:lnSpc>
              <a:buNone/>
            </a:pPr>
            <a:r>
              <a:rPr lang="en-US" spc="-9" dirty="0">
                <a:solidFill>
                  <a:srgbClr val="FF0000"/>
                </a:solidFill>
              </a:rPr>
              <a:t>              </a:t>
            </a:r>
            <a:r>
              <a:rPr lang="en-US" spc="-9" dirty="0">
                <a:solidFill>
                  <a:srgbClr val="00B050"/>
                </a:solidFill>
              </a:rPr>
              <a:t>&lt;div&gt;</a:t>
            </a:r>
            <a:r>
              <a:rPr lang="en-US" spc="-5" dirty="0"/>
              <a:t>div is a block level tag whereas</a:t>
            </a:r>
            <a:r>
              <a:rPr lang="en-US" spc="5" dirty="0"/>
              <a:t> </a:t>
            </a:r>
            <a:r>
              <a:rPr lang="en-US" spc="-5" dirty="0"/>
              <a:t>this is </a:t>
            </a:r>
            <a:r>
              <a:rPr lang="en-US" spc="-5" dirty="0">
                <a:solidFill>
                  <a:srgbClr val="0070C0"/>
                </a:solidFill>
              </a:rPr>
              <a:t>&lt;strong&gt;</a:t>
            </a:r>
            <a:r>
              <a:rPr lang="en-US" spc="-5" dirty="0"/>
              <a:t>an inline</a:t>
            </a:r>
            <a:r>
              <a:rPr lang="en-US" spc="-5" dirty="0">
                <a:solidFill>
                  <a:srgbClr val="0070C0"/>
                </a:solidFill>
              </a:rPr>
              <a:t>&lt;/strong&gt;</a:t>
            </a:r>
            <a:r>
              <a:rPr lang="en-US" spc="-18" dirty="0"/>
              <a:t> </a:t>
            </a:r>
            <a:r>
              <a:rPr lang="en-US" spc="-5" dirty="0"/>
              <a:t>tag</a:t>
            </a:r>
            <a:r>
              <a:rPr lang="en-US" spc="-9" dirty="0">
                <a:solidFill>
                  <a:srgbClr val="00B050"/>
                </a:solidFill>
              </a:rPr>
              <a:t>&lt;</a:t>
            </a:r>
            <a:r>
              <a:rPr lang="en-US" spc="-5" dirty="0">
                <a:solidFill>
                  <a:srgbClr val="00B050"/>
                </a:solidFill>
              </a:rPr>
              <a:t>/div&gt;</a:t>
            </a:r>
            <a:endParaRPr lang="en-US" dirty="0">
              <a:solidFill>
                <a:srgbClr val="00B050"/>
              </a:solidFill>
            </a:endParaRPr>
          </a:p>
          <a:p>
            <a:pPr marL="215379" indent="0">
              <a:lnSpc>
                <a:spcPct val="100000"/>
              </a:lnSpc>
              <a:buNone/>
            </a:pPr>
            <a:r>
              <a:rPr lang="en-US" spc="-9" dirty="0">
                <a:solidFill>
                  <a:srgbClr val="00B04F"/>
                </a:solidFill>
              </a:rPr>
              <a:t>              &lt;tabl</a:t>
            </a:r>
            <a:r>
              <a:rPr lang="en-US" spc="-5" dirty="0">
                <a:solidFill>
                  <a:srgbClr val="00B04F"/>
                </a:solidFill>
              </a:rPr>
              <a:t>e </a:t>
            </a:r>
            <a:r>
              <a:rPr lang="en-US" spc="-9" dirty="0">
                <a:solidFill>
                  <a:srgbClr val="00B04F"/>
                </a:solidFill>
              </a:rPr>
              <a:t>border='1’&gt;</a:t>
            </a:r>
            <a:endParaRPr lang="en-US" dirty="0"/>
          </a:p>
          <a:p>
            <a:pPr marL="215379" indent="0">
              <a:lnSpc>
                <a:spcPct val="100000"/>
              </a:lnSpc>
              <a:buNone/>
            </a:pPr>
            <a:r>
              <a:rPr lang="en-US" spc="-9" dirty="0"/>
              <a:t>                               </a:t>
            </a:r>
            <a:r>
              <a:rPr lang="en-US" spc="-9" dirty="0">
                <a:solidFill>
                  <a:srgbClr val="0070C0"/>
                </a:solidFill>
              </a:rPr>
              <a:t>&lt;tr&gt;</a:t>
            </a:r>
            <a:r>
              <a:rPr lang="en-US" spc="-9" dirty="0"/>
              <a:t>&lt;td&gt;(0,0)&lt;/td&gt;&lt;td&gt;(0,1)&lt;/td&gt;</a:t>
            </a:r>
            <a:r>
              <a:rPr lang="en-US" spc="-9" dirty="0">
                <a:solidFill>
                  <a:srgbClr val="0070C0"/>
                </a:solidFill>
              </a:rPr>
              <a:t>&lt;/tr&gt;</a:t>
            </a:r>
            <a:endParaRPr lang="en-US" dirty="0">
              <a:solidFill>
                <a:srgbClr val="0070C0"/>
              </a:solidFill>
            </a:endParaRPr>
          </a:p>
          <a:p>
            <a:pPr marL="215379" indent="0">
              <a:lnSpc>
                <a:spcPct val="100000"/>
              </a:lnSpc>
              <a:buNone/>
            </a:pPr>
            <a:r>
              <a:rPr lang="en-US" spc="-9" dirty="0"/>
              <a:t>                               </a:t>
            </a:r>
            <a:r>
              <a:rPr lang="en-US" spc="-9" dirty="0">
                <a:solidFill>
                  <a:srgbClr val="0070C0"/>
                </a:solidFill>
              </a:rPr>
              <a:t>&lt;tr&gt;</a:t>
            </a:r>
            <a:r>
              <a:rPr lang="en-US" spc="-9" dirty="0"/>
              <a:t>&lt;td&gt;(1,0)&lt;/td&gt;&lt;td&gt;(1,1)&lt;/td&gt;</a:t>
            </a:r>
            <a:r>
              <a:rPr lang="en-US" spc="-9" dirty="0">
                <a:solidFill>
                  <a:srgbClr val="0070C0"/>
                </a:solidFill>
              </a:rPr>
              <a:t>&lt;/tr&gt;</a:t>
            </a:r>
            <a:endParaRPr lang="en-US" dirty="0">
              <a:solidFill>
                <a:srgbClr val="0070C0"/>
              </a:solidFill>
            </a:endParaRPr>
          </a:p>
          <a:p>
            <a:pPr marL="215379" indent="0">
              <a:lnSpc>
                <a:spcPct val="100000"/>
              </a:lnSpc>
              <a:buNone/>
            </a:pPr>
            <a:r>
              <a:rPr lang="en-US" spc="-9" dirty="0">
                <a:solidFill>
                  <a:srgbClr val="00B04F"/>
                </a:solidFill>
              </a:rPr>
              <a:t>&lt;/table&gt;</a:t>
            </a:r>
          </a:p>
          <a:p>
            <a:pPr marL="215379" indent="0">
              <a:lnSpc>
                <a:spcPct val="100000"/>
              </a:lnSpc>
              <a:buNone/>
            </a:pPr>
            <a:r>
              <a:rPr lang="en-US" spc="-9" dirty="0">
                <a:solidFill>
                  <a:srgbClr val="FF0000"/>
                </a:solidFill>
              </a:rPr>
              <a:t>&lt;/body&gt;</a:t>
            </a:r>
          </a:p>
          <a:p>
            <a:pPr marL="215379" indent="0">
              <a:lnSpc>
                <a:spcPct val="100000"/>
              </a:lnSpc>
              <a:buNone/>
            </a:pPr>
            <a:r>
              <a:rPr lang="en-US" spc="-9" dirty="0">
                <a:solidFill>
                  <a:schemeClr val="tx1"/>
                </a:solidFill>
              </a:rPr>
              <a:t>&lt;/html&gt;</a:t>
            </a:r>
            <a:endParaRPr lang="en-US" dirty="0">
              <a:solidFill>
                <a:schemeClr val="tx1"/>
              </a:solidFill>
            </a:endParaRPr>
          </a:p>
        </p:txBody>
      </p:sp>
    </p:spTree>
    <p:extLst>
      <p:ext uri="{BB962C8B-B14F-4D97-AF65-F5344CB8AC3E}">
        <p14:creationId xmlns:p14="http://schemas.microsoft.com/office/powerpoint/2010/main" val="70705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F86A-7F10-FB48-B8A3-F71B51AA2B5C}"/>
              </a:ext>
            </a:extLst>
          </p:cNvPr>
          <p:cNvSpPr>
            <a:spLocks noGrp="1"/>
          </p:cNvSpPr>
          <p:nvPr>
            <p:ph type="title"/>
          </p:nvPr>
        </p:nvSpPr>
        <p:spPr/>
        <p:txBody>
          <a:bodyPr>
            <a:normAutofit/>
          </a:bodyPr>
          <a:lstStyle/>
          <a:p>
            <a:r>
              <a:rPr lang="en-US" dirty="0"/>
              <a:t>Basic HTML Tags</a:t>
            </a:r>
          </a:p>
        </p:txBody>
      </p:sp>
      <p:sp>
        <p:nvSpPr>
          <p:cNvPr id="3" name="Content Placeholder 2">
            <a:extLst>
              <a:ext uri="{FF2B5EF4-FFF2-40B4-BE49-F238E27FC236}">
                <a16:creationId xmlns:a16="http://schemas.microsoft.com/office/drawing/2014/main" id="{3972E514-C06E-3F4A-9DE9-180EC4A26BD4}"/>
              </a:ext>
            </a:extLst>
          </p:cNvPr>
          <p:cNvSpPr>
            <a:spLocks noGrp="1"/>
          </p:cNvSpPr>
          <p:nvPr>
            <p:ph idx="1"/>
          </p:nvPr>
        </p:nvSpPr>
        <p:spPr/>
        <p:txBody>
          <a:bodyPr/>
          <a:lstStyle/>
          <a:p>
            <a:r>
              <a:rPr lang="en-US" dirty="0"/>
              <a:t>HTML is a fairly straightforward programming language. Each tag starts with a “&lt;“ and ends with a “&gt;” </a:t>
            </a:r>
          </a:p>
          <a:p>
            <a:pPr lvl="1"/>
            <a:r>
              <a:rPr lang="en-US" dirty="0"/>
              <a:t>For example the paragraph tag is &lt;p&gt;</a:t>
            </a:r>
          </a:p>
          <a:p>
            <a:r>
              <a:rPr lang="en-US" dirty="0"/>
              <a:t>There is a range of HTML tags, they help you to design your web page. There are four required tags in HTML. These are html, title, head and body. The table below shows you the opening and closing tag, a description and an example.</a:t>
            </a:r>
          </a:p>
          <a:p>
            <a:endParaRPr lang="en-US" dirty="0"/>
          </a:p>
        </p:txBody>
      </p:sp>
    </p:spTree>
    <p:extLst>
      <p:ext uri="{BB962C8B-B14F-4D97-AF65-F5344CB8AC3E}">
        <p14:creationId xmlns:p14="http://schemas.microsoft.com/office/powerpoint/2010/main" val="30178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7E44-BAFE-C74A-BDCA-B7399B2242C3}"/>
              </a:ext>
            </a:extLst>
          </p:cNvPr>
          <p:cNvSpPr>
            <a:spLocks noGrp="1"/>
          </p:cNvSpPr>
          <p:nvPr>
            <p:ph type="title"/>
          </p:nvPr>
        </p:nvSpPr>
        <p:spPr/>
        <p:txBody>
          <a:bodyPr/>
          <a:lstStyle/>
          <a:p>
            <a:r>
              <a:rPr lang="en-US" dirty="0"/>
              <a:t>&lt;html&gt;&lt;/html&gt;</a:t>
            </a:r>
          </a:p>
        </p:txBody>
      </p:sp>
      <p:graphicFrame>
        <p:nvGraphicFramePr>
          <p:cNvPr id="4" name="Content Placeholder 3">
            <a:extLst>
              <a:ext uri="{FF2B5EF4-FFF2-40B4-BE49-F238E27FC236}">
                <a16:creationId xmlns:a16="http://schemas.microsoft.com/office/drawing/2014/main" id="{FB3F62EE-9ECE-8540-B2F8-D725F6568D9F}"/>
              </a:ext>
            </a:extLst>
          </p:cNvPr>
          <p:cNvGraphicFramePr>
            <a:graphicFrameLocks noGrp="1"/>
          </p:cNvGraphicFramePr>
          <p:nvPr>
            <p:ph idx="1"/>
          </p:nvPr>
        </p:nvGraphicFramePr>
        <p:xfrm>
          <a:off x="1562894" y="1419156"/>
          <a:ext cx="9601200" cy="164592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These are the tags you put at the beginning and end of an HTML file.</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1026" name="Picture 2" descr="Example of HTML tag">
            <a:extLst>
              <a:ext uri="{FF2B5EF4-FFF2-40B4-BE49-F238E27FC236}">
                <a16:creationId xmlns:a16="http://schemas.microsoft.com/office/drawing/2014/main" id="{1D60373A-B874-F94B-A67B-A3FAC5E0D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91" y="3429000"/>
            <a:ext cx="11178149" cy="332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063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AC2F-2D91-E84F-9E41-70E10F150EEA}"/>
              </a:ext>
            </a:extLst>
          </p:cNvPr>
          <p:cNvSpPr>
            <a:spLocks noGrp="1"/>
          </p:cNvSpPr>
          <p:nvPr>
            <p:ph type="title"/>
          </p:nvPr>
        </p:nvSpPr>
        <p:spPr/>
        <p:txBody>
          <a:bodyPr/>
          <a:lstStyle/>
          <a:p>
            <a:r>
              <a:rPr lang="en-US" dirty="0"/>
              <a:t>&lt;head&gt;&lt;/head&gt;</a:t>
            </a:r>
          </a:p>
        </p:txBody>
      </p:sp>
      <p:graphicFrame>
        <p:nvGraphicFramePr>
          <p:cNvPr id="4" name="Content Placeholder 3">
            <a:extLst>
              <a:ext uri="{FF2B5EF4-FFF2-40B4-BE49-F238E27FC236}">
                <a16:creationId xmlns:a16="http://schemas.microsoft.com/office/drawing/2014/main" id="{128BA69A-1414-9340-9246-757CF7BF0A9D}"/>
              </a:ext>
            </a:extLst>
          </p:cNvPr>
          <p:cNvGraphicFramePr>
            <a:graphicFrameLocks/>
          </p:cNvGraphicFramePr>
          <p:nvPr/>
        </p:nvGraphicFramePr>
        <p:xfrm>
          <a:off x="1562894" y="1419156"/>
          <a:ext cx="9601200" cy="192024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includes information including title, meta tags, content type, links to external pages like CSS and JavaScript.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2050" name="Picture 2" descr="Example of head tag">
            <a:extLst>
              <a:ext uri="{FF2B5EF4-FFF2-40B4-BE49-F238E27FC236}">
                <a16:creationId xmlns:a16="http://schemas.microsoft.com/office/drawing/2014/main" id="{EEC146CD-D26C-7E48-A1E1-5FD38BFF5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2553" y="3623094"/>
            <a:ext cx="11287775" cy="308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02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89D5-AEEB-7841-B626-12D63B61747F}"/>
              </a:ext>
            </a:extLst>
          </p:cNvPr>
          <p:cNvSpPr>
            <a:spLocks noGrp="1"/>
          </p:cNvSpPr>
          <p:nvPr>
            <p:ph type="title"/>
          </p:nvPr>
        </p:nvSpPr>
        <p:spPr/>
        <p:txBody>
          <a:bodyPr/>
          <a:lstStyle/>
          <a:p>
            <a:r>
              <a:rPr lang="en-US" dirty="0"/>
              <a:t>&lt;body&gt;&lt;/body&gt;</a:t>
            </a:r>
          </a:p>
        </p:txBody>
      </p:sp>
      <p:sp>
        <p:nvSpPr>
          <p:cNvPr id="3" name="Content Placeholder 2">
            <a:extLst>
              <a:ext uri="{FF2B5EF4-FFF2-40B4-BE49-F238E27FC236}">
                <a16:creationId xmlns:a16="http://schemas.microsoft.com/office/drawing/2014/main" id="{7360545D-BE16-8746-892F-1B2576F644F9}"/>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3DAB4CE7-35B1-AE4A-8C27-EEE2C8463AA3}"/>
              </a:ext>
            </a:extLst>
          </p:cNvPr>
          <p:cNvGraphicFramePr>
            <a:graphicFrameLocks/>
          </p:cNvGraphicFramePr>
          <p:nvPr/>
        </p:nvGraphicFramePr>
        <p:xfrm>
          <a:off x="1562894" y="1419156"/>
          <a:ext cx="9601200" cy="137160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contains the contents of the document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3074" name="Picture 2" descr="Example of head tag">
            <a:extLst>
              <a:ext uri="{FF2B5EF4-FFF2-40B4-BE49-F238E27FC236}">
                <a16:creationId xmlns:a16="http://schemas.microsoft.com/office/drawing/2014/main" id="{A15BCC8D-213E-724B-B580-0B474BDD9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36" y="3448680"/>
            <a:ext cx="11268635" cy="287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3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1291-1307-3341-B154-C6D31C24489A}"/>
              </a:ext>
            </a:extLst>
          </p:cNvPr>
          <p:cNvSpPr>
            <a:spLocks noGrp="1"/>
          </p:cNvSpPr>
          <p:nvPr>
            <p:ph type="title"/>
          </p:nvPr>
        </p:nvSpPr>
        <p:spPr/>
        <p:txBody>
          <a:bodyPr/>
          <a:lstStyle/>
          <a:p>
            <a:r>
              <a:rPr lang="en-US" dirty="0"/>
              <a:t>&lt;p&gt;, &lt;h1&gt;, &lt;h2&gt;, … &lt;h6&gt;</a:t>
            </a:r>
          </a:p>
        </p:txBody>
      </p:sp>
      <p:graphicFrame>
        <p:nvGraphicFramePr>
          <p:cNvPr id="4" name="Content Placeholder 3">
            <a:extLst>
              <a:ext uri="{FF2B5EF4-FFF2-40B4-BE49-F238E27FC236}">
                <a16:creationId xmlns:a16="http://schemas.microsoft.com/office/drawing/2014/main" id="{88C438DC-1452-4A4B-AB25-2A6F37984E11}"/>
              </a:ext>
            </a:extLst>
          </p:cNvPr>
          <p:cNvGraphicFramePr>
            <a:graphicFrameLocks noGrp="1"/>
          </p:cNvGraphicFramePr>
          <p:nvPr>
            <p:ph idx="1"/>
          </p:nvPr>
        </p:nvGraphicFramePr>
        <p:xfrm>
          <a:off x="1779588" y="1544639"/>
          <a:ext cx="9167812" cy="4652324"/>
        </p:xfrm>
        <a:graphic>
          <a:graphicData uri="http://schemas.openxmlformats.org/drawingml/2006/table">
            <a:tbl>
              <a:tblPr/>
              <a:tblGrid>
                <a:gridCol w="2291953">
                  <a:extLst>
                    <a:ext uri="{9D8B030D-6E8A-4147-A177-3AD203B41FA5}">
                      <a16:colId xmlns:a16="http://schemas.microsoft.com/office/drawing/2014/main" val="2398962820"/>
                    </a:ext>
                  </a:extLst>
                </a:gridCol>
                <a:gridCol w="2291953">
                  <a:extLst>
                    <a:ext uri="{9D8B030D-6E8A-4147-A177-3AD203B41FA5}">
                      <a16:colId xmlns:a16="http://schemas.microsoft.com/office/drawing/2014/main" val="3225361409"/>
                    </a:ext>
                  </a:extLst>
                </a:gridCol>
                <a:gridCol w="2291953">
                  <a:extLst>
                    <a:ext uri="{9D8B030D-6E8A-4147-A177-3AD203B41FA5}">
                      <a16:colId xmlns:a16="http://schemas.microsoft.com/office/drawing/2014/main" val="1465473240"/>
                    </a:ext>
                  </a:extLst>
                </a:gridCol>
                <a:gridCol w="2291953">
                  <a:extLst>
                    <a:ext uri="{9D8B030D-6E8A-4147-A177-3AD203B41FA5}">
                      <a16:colId xmlns:a16="http://schemas.microsoft.com/office/drawing/2014/main" val="3154154075"/>
                    </a:ext>
                  </a:extLst>
                </a:gridCol>
              </a:tblGrid>
              <a:tr h="349250">
                <a:tc>
                  <a:txBody>
                    <a:bodyPr/>
                    <a:lstStyle/>
                    <a:p>
                      <a:r>
                        <a:rPr lang="en-US" sz="1700"/>
                        <a:t>Open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Close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Description</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Example</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07830539"/>
                  </a:ext>
                </a:extLst>
              </a:tr>
              <a:tr h="611187">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tag allows you to create paragraphs</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effectLst/>
                          <a:latin typeface="Calibri" panose="020F0502020204030204" pitchFamily="34" charset="0"/>
                        </a:rPr>
                        <a:t>My name is Fred.</a:t>
                      </a:r>
                      <a:br>
                        <a:rPr lang="en-US" sz="1700">
                          <a:effectLst/>
                          <a:latin typeface="Calibri" panose="020F0502020204030204" pitchFamily="34" charset="0"/>
                        </a:rPr>
                      </a:br>
                      <a:r>
                        <a:rPr lang="en-US" sz="1700">
                          <a:effectLst/>
                          <a:latin typeface="Calibri" panose="020F0502020204030204" pitchFamily="34" charset="0"/>
                        </a:rPr>
                        <a:t>I live in Medway</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74894808"/>
                  </a:ext>
                </a:extLst>
              </a:tr>
              <a:tr h="611187">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largest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600" b="1" dirty="0">
                          <a:effectLst/>
                          <a:latin typeface="Calibri" panose="020F0502020204030204" pitchFamily="34" charset="0"/>
                        </a:rPr>
                        <a:t>Heading 1</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1861797885"/>
                  </a:ext>
                </a:extLst>
              </a:tr>
              <a:tr h="611187">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second biggest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200" b="1" dirty="0">
                          <a:effectLst/>
                          <a:latin typeface="Calibri" panose="020F0502020204030204" pitchFamily="34" charset="0"/>
                        </a:rPr>
                        <a:t>Heading 2</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160671363"/>
                  </a:ext>
                </a:extLst>
              </a:tr>
              <a:tr h="611187">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next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800" b="1" dirty="0">
                          <a:effectLst/>
                          <a:latin typeface="Calibri" panose="020F0502020204030204" pitchFamily="34" charset="0"/>
                        </a:rPr>
                        <a:t>Heading 3</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423658897"/>
                  </a:ext>
                </a:extLst>
              </a:tr>
              <a:tr h="611187">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another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400" b="1" dirty="0">
                          <a:effectLst/>
                          <a:latin typeface="Calibri" panose="020F0502020204030204" pitchFamily="34" charset="0"/>
                        </a:rPr>
                        <a:t>Heading 4</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500755972"/>
                  </a:ext>
                </a:extLst>
              </a:tr>
              <a:tr h="611187">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second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000" b="1" dirty="0"/>
                        <a:t>Heading 5</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991135361"/>
                  </a:ext>
                </a:extLst>
              </a:tr>
              <a:tr h="611187">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b="1" dirty="0"/>
                        <a:t>Heading 6</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66282094"/>
                  </a:ext>
                </a:extLst>
              </a:tr>
            </a:tbl>
          </a:graphicData>
        </a:graphic>
      </p:graphicFrame>
    </p:spTree>
    <p:extLst>
      <p:ext uri="{BB962C8B-B14F-4D97-AF65-F5344CB8AC3E}">
        <p14:creationId xmlns:p14="http://schemas.microsoft.com/office/powerpoint/2010/main" val="395595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A5F4-8314-744C-8316-B8CA1F412E56}"/>
              </a:ext>
            </a:extLst>
          </p:cNvPr>
          <p:cNvSpPr>
            <a:spLocks noGrp="1"/>
          </p:cNvSpPr>
          <p:nvPr>
            <p:ph type="title"/>
          </p:nvPr>
        </p:nvSpPr>
        <p:spPr/>
        <p:txBody>
          <a:bodyPr/>
          <a:lstStyle/>
          <a:p>
            <a:r>
              <a:rPr lang="en-US" dirty="0"/>
              <a:t>Course Structure</a:t>
            </a:r>
          </a:p>
        </p:txBody>
      </p:sp>
      <p:sp>
        <p:nvSpPr>
          <p:cNvPr id="3" name="Content Placeholder 2">
            <a:extLst>
              <a:ext uri="{FF2B5EF4-FFF2-40B4-BE49-F238E27FC236}">
                <a16:creationId xmlns:a16="http://schemas.microsoft.com/office/drawing/2014/main" id="{192A62EC-43C3-A241-97D8-34FACE45239C}"/>
              </a:ext>
            </a:extLst>
          </p:cNvPr>
          <p:cNvSpPr>
            <a:spLocks noGrp="1"/>
          </p:cNvSpPr>
          <p:nvPr>
            <p:ph idx="1"/>
          </p:nvPr>
        </p:nvSpPr>
        <p:spPr/>
        <p:txBody>
          <a:bodyPr>
            <a:normAutofit lnSpcReduction="10000"/>
          </a:bodyPr>
          <a:lstStyle/>
          <a:p>
            <a:pPr marL="755650" indent="-742950">
              <a:lnSpc>
                <a:spcPct val="150000"/>
              </a:lnSpc>
              <a:buFont typeface="+mj-lt"/>
              <a:buAutoNum type="arabicPeriod"/>
              <a:tabLst>
                <a:tab pos="354330" algn="l"/>
                <a:tab pos="2334895" algn="l"/>
              </a:tabLst>
            </a:pPr>
            <a:r>
              <a:rPr lang="en-US" sz="3600" b="1" i="1" spc="-5" dirty="0"/>
              <a:t>Basics </a:t>
            </a:r>
            <a:r>
              <a:rPr lang="en-US" sz="3600" b="1" i="1" dirty="0"/>
              <a:t>of</a:t>
            </a:r>
            <a:r>
              <a:rPr lang="en-US" sz="3600" b="1" i="1" spc="-5" dirty="0"/>
              <a:t> </a:t>
            </a:r>
            <a:r>
              <a:rPr lang="en-US" sz="3600" b="1" i="1" spc="-5" dirty="0">
                <a:solidFill>
                  <a:srgbClr val="C00000"/>
                </a:solidFill>
              </a:rPr>
              <a:t>HTML</a:t>
            </a:r>
            <a:endParaRPr lang="en-US" sz="3600" b="1" i="1" dirty="0">
              <a:solidFill>
                <a:srgbClr val="C00000"/>
              </a:solidFill>
            </a:endParaRPr>
          </a:p>
          <a:p>
            <a:pPr marL="755650" indent="-742950">
              <a:lnSpc>
                <a:spcPct val="150000"/>
              </a:lnSpc>
              <a:buFont typeface="+mj-lt"/>
              <a:buAutoNum type="arabicPeriod"/>
              <a:tabLst>
                <a:tab pos="354330" algn="l"/>
                <a:tab pos="2334895" algn="l"/>
              </a:tabLst>
            </a:pPr>
            <a:r>
              <a:rPr lang="en-US" sz="3600" b="1" i="1" spc="-5" dirty="0"/>
              <a:t>Basics </a:t>
            </a:r>
            <a:r>
              <a:rPr lang="en-US" sz="3600" b="1" i="1" dirty="0"/>
              <a:t>of</a:t>
            </a:r>
            <a:r>
              <a:rPr lang="en-US" sz="3600" b="1" i="1" spc="-5" dirty="0"/>
              <a:t> </a:t>
            </a:r>
            <a:r>
              <a:rPr lang="en-US" sz="3600" b="1" i="1" spc="-5" dirty="0">
                <a:solidFill>
                  <a:schemeClr val="accent2">
                    <a:lumMod val="75000"/>
                  </a:schemeClr>
                </a:solidFill>
              </a:rPr>
              <a:t>CSS</a:t>
            </a:r>
            <a:endParaRPr lang="en-US" sz="3600" b="1" i="1" dirty="0">
              <a:solidFill>
                <a:schemeClr val="accent2">
                  <a:lumMod val="75000"/>
                </a:schemeClr>
              </a:solidFill>
            </a:endParaRPr>
          </a:p>
          <a:p>
            <a:pPr marL="755650" indent="-742950">
              <a:lnSpc>
                <a:spcPct val="150000"/>
              </a:lnSpc>
              <a:buFont typeface="+mj-lt"/>
              <a:buAutoNum type="arabicPeriod"/>
              <a:tabLst>
                <a:tab pos="354330" algn="l"/>
                <a:tab pos="2144395" algn="l"/>
              </a:tabLst>
            </a:pPr>
            <a:r>
              <a:rPr lang="en-US" sz="3600" b="1" i="1" spc="-5" dirty="0"/>
              <a:t>Basics </a:t>
            </a:r>
            <a:r>
              <a:rPr lang="en-US" sz="3600" b="1" i="1" dirty="0"/>
              <a:t>of </a:t>
            </a:r>
            <a:r>
              <a:rPr lang="en-US" sz="3600" b="1" i="1" dirty="0">
                <a:solidFill>
                  <a:srgbClr val="0070C0"/>
                </a:solidFill>
              </a:rPr>
              <a:t>J</a:t>
            </a:r>
            <a:r>
              <a:rPr lang="en-US" sz="3600" b="1" i="1" spc="-5" dirty="0">
                <a:solidFill>
                  <a:srgbClr val="0070C0"/>
                </a:solidFill>
              </a:rPr>
              <a:t>avaScrip</a:t>
            </a:r>
            <a:r>
              <a:rPr lang="en-US" sz="3600" b="1" i="1" dirty="0">
                <a:solidFill>
                  <a:srgbClr val="0070C0"/>
                </a:solidFill>
              </a:rPr>
              <a:t>t</a:t>
            </a:r>
          </a:p>
          <a:p>
            <a:pPr marL="755650" indent="-742950">
              <a:lnSpc>
                <a:spcPct val="150000"/>
              </a:lnSpc>
              <a:buFont typeface="+mj-lt"/>
              <a:buAutoNum type="arabicPeriod"/>
              <a:tabLst>
                <a:tab pos="354330" algn="l"/>
                <a:tab pos="2144395" algn="l"/>
              </a:tabLst>
            </a:pPr>
            <a:r>
              <a:rPr lang="en-US" sz="3600" b="1" i="1" spc="-5" dirty="0"/>
              <a:t>Objects, Functions &amp; Conditionals</a:t>
            </a:r>
          </a:p>
          <a:p>
            <a:pPr marL="755650" indent="-742950">
              <a:lnSpc>
                <a:spcPct val="150000"/>
              </a:lnSpc>
              <a:buFont typeface="+mj-lt"/>
              <a:buAutoNum type="arabicPeriod"/>
              <a:tabLst>
                <a:tab pos="354330" algn="l"/>
                <a:tab pos="2144395" algn="l"/>
              </a:tabLst>
            </a:pPr>
            <a:r>
              <a:rPr lang="en-US" sz="3600" b="1" i="1" dirty="0"/>
              <a:t>JavaScript Logics &amp; HTML functions</a:t>
            </a:r>
          </a:p>
        </p:txBody>
      </p:sp>
    </p:spTree>
    <p:extLst>
      <p:ext uri="{BB962C8B-B14F-4D97-AF65-F5344CB8AC3E}">
        <p14:creationId xmlns:p14="http://schemas.microsoft.com/office/powerpoint/2010/main" val="348102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03E7-3810-1A41-B8F2-DC8068E79E8A}"/>
              </a:ext>
            </a:extLst>
          </p:cNvPr>
          <p:cNvSpPr>
            <a:spLocks noGrp="1"/>
          </p:cNvSpPr>
          <p:nvPr>
            <p:ph type="title"/>
          </p:nvPr>
        </p:nvSpPr>
        <p:spPr/>
        <p:txBody>
          <a:bodyPr/>
          <a:lstStyle/>
          <a:p>
            <a:r>
              <a:rPr lang="en-US" dirty="0"/>
              <a:t>&lt;a&gt;&lt;/a&gt;</a:t>
            </a:r>
          </a:p>
        </p:txBody>
      </p:sp>
      <p:sp>
        <p:nvSpPr>
          <p:cNvPr id="3" name="Content Placeholder 2">
            <a:extLst>
              <a:ext uri="{FF2B5EF4-FFF2-40B4-BE49-F238E27FC236}">
                <a16:creationId xmlns:a16="http://schemas.microsoft.com/office/drawing/2014/main" id="{D9610CBA-FDFA-3F4C-9EF3-67D30258A0E7}"/>
              </a:ext>
            </a:extLst>
          </p:cNvPr>
          <p:cNvSpPr>
            <a:spLocks noGrp="1"/>
          </p:cNvSpPr>
          <p:nvPr>
            <p:ph idx="1"/>
          </p:nvPr>
        </p:nvSpPr>
        <p:spPr>
          <a:xfrm>
            <a:off x="1371599" y="1544595"/>
            <a:ext cx="10546598" cy="4627605"/>
          </a:xfrm>
        </p:spPr>
        <p:txBody>
          <a:bodyPr/>
          <a:lstStyle/>
          <a:p>
            <a:r>
              <a:rPr lang="en-US" dirty="0"/>
              <a:t>The &lt;a&gt; tag defines a hyperlink, which is used to link from one page to another.</a:t>
            </a:r>
          </a:p>
          <a:p>
            <a:r>
              <a:rPr lang="en-US" dirty="0"/>
              <a:t>The most important attribute of the &lt;a&gt; element is the </a:t>
            </a:r>
            <a:r>
              <a:rPr lang="en-US" b="1" dirty="0" err="1"/>
              <a:t>href</a:t>
            </a:r>
            <a:r>
              <a:rPr lang="en-US" dirty="0"/>
              <a:t> attribute, which indicates the link's destination.</a:t>
            </a:r>
          </a:p>
          <a:p>
            <a:r>
              <a:rPr lang="en-US" dirty="0"/>
              <a:t>By default, links will appear as follows in all browsers:</a:t>
            </a:r>
          </a:p>
          <a:p>
            <a:pPr lvl="1"/>
            <a:r>
              <a:rPr lang="en-US" dirty="0"/>
              <a:t>An unvisited link is underlined and blue</a:t>
            </a:r>
          </a:p>
          <a:p>
            <a:pPr lvl="1"/>
            <a:r>
              <a:rPr lang="en-US" dirty="0"/>
              <a:t>A visited link is underlined and purple</a:t>
            </a:r>
          </a:p>
          <a:p>
            <a:pPr lvl="1"/>
            <a:r>
              <a:rPr lang="en-US" dirty="0"/>
              <a:t>An active link is underlined and red</a:t>
            </a:r>
          </a:p>
          <a:p>
            <a:endParaRPr lang="en-US" dirty="0"/>
          </a:p>
        </p:txBody>
      </p:sp>
      <p:pic>
        <p:nvPicPr>
          <p:cNvPr id="5" name="Picture 4">
            <a:extLst>
              <a:ext uri="{FF2B5EF4-FFF2-40B4-BE49-F238E27FC236}">
                <a16:creationId xmlns:a16="http://schemas.microsoft.com/office/drawing/2014/main" id="{617232D9-6EFF-494A-AE2E-2F6453E5DE34}"/>
              </a:ext>
            </a:extLst>
          </p:cNvPr>
          <p:cNvPicPr>
            <a:picLocks noChangeAspect="1"/>
          </p:cNvPicPr>
          <p:nvPr/>
        </p:nvPicPr>
        <p:blipFill rotWithShape="1">
          <a:blip r:embed="rId3"/>
          <a:srcRect b="33579"/>
          <a:stretch/>
        </p:blipFill>
        <p:spPr>
          <a:xfrm>
            <a:off x="1569478" y="4718803"/>
            <a:ext cx="9588500" cy="1889566"/>
          </a:xfrm>
          <a:prstGeom prst="rect">
            <a:avLst/>
          </a:prstGeom>
        </p:spPr>
      </p:pic>
    </p:spTree>
    <p:extLst>
      <p:ext uri="{BB962C8B-B14F-4D97-AF65-F5344CB8AC3E}">
        <p14:creationId xmlns:p14="http://schemas.microsoft.com/office/powerpoint/2010/main" val="216078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4207-5286-AF4F-8F22-53336CFFDF18}"/>
              </a:ext>
            </a:extLst>
          </p:cNvPr>
          <p:cNvSpPr>
            <a:spLocks noGrp="1"/>
          </p:cNvSpPr>
          <p:nvPr>
            <p:ph type="title"/>
          </p:nvPr>
        </p:nvSpPr>
        <p:spPr/>
        <p:txBody>
          <a:bodyPr/>
          <a:lstStyle/>
          <a:p>
            <a:r>
              <a:rPr lang="en-US" dirty="0"/>
              <a:t>&lt;</a:t>
            </a:r>
            <a:r>
              <a:rPr lang="en-US" dirty="0" err="1"/>
              <a:t>img</a:t>
            </a:r>
            <a:r>
              <a:rPr lang="en-US" dirty="0"/>
              <a:t>&gt;</a:t>
            </a:r>
          </a:p>
        </p:txBody>
      </p:sp>
      <p:sp>
        <p:nvSpPr>
          <p:cNvPr id="3" name="Content Placeholder 2">
            <a:extLst>
              <a:ext uri="{FF2B5EF4-FFF2-40B4-BE49-F238E27FC236}">
                <a16:creationId xmlns:a16="http://schemas.microsoft.com/office/drawing/2014/main" id="{DBD91805-7245-024D-9C32-7BC471C68CDE}"/>
              </a:ext>
            </a:extLst>
          </p:cNvPr>
          <p:cNvSpPr>
            <a:spLocks noGrp="1"/>
          </p:cNvSpPr>
          <p:nvPr>
            <p:ph idx="1"/>
          </p:nvPr>
        </p:nvSpPr>
        <p:spPr/>
        <p:txBody>
          <a:bodyPr/>
          <a:lstStyle/>
          <a:p>
            <a:r>
              <a:rPr lang="en-US" dirty="0"/>
              <a:t>HTML images are defined with the &lt;</a:t>
            </a:r>
            <a:r>
              <a:rPr lang="en-US" dirty="0" err="1"/>
              <a:t>img</a:t>
            </a:r>
            <a:r>
              <a:rPr lang="en-US" dirty="0"/>
              <a:t>&gt; tag.</a:t>
            </a:r>
          </a:p>
          <a:p>
            <a:r>
              <a:rPr lang="en-US" dirty="0"/>
              <a:t>The source file (</a:t>
            </a:r>
            <a:r>
              <a:rPr lang="en-US" dirty="0" err="1"/>
              <a:t>src</a:t>
            </a:r>
            <a:r>
              <a:rPr lang="en-US" dirty="0"/>
              <a:t>), alternative text (alt), width, and height are provided as attributes:</a:t>
            </a:r>
          </a:p>
          <a:p>
            <a:pPr marL="0" indent="0">
              <a:buNone/>
            </a:pPr>
            <a:br>
              <a:rPr lang="en-US" dirty="0"/>
            </a:br>
            <a:endParaRPr lang="en-US" dirty="0"/>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FA3BBC39-0AD6-7345-BA48-DA3415D31A61}"/>
              </a:ext>
            </a:extLst>
          </p:cNvPr>
          <p:cNvPicPr>
            <a:picLocks noChangeAspect="1"/>
          </p:cNvPicPr>
          <p:nvPr/>
        </p:nvPicPr>
        <p:blipFill rotWithShape="1">
          <a:blip r:embed="rId2"/>
          <a:srcRect t="3289" b="6749"/>
          <a:stretch/>
        </p:blipFill>
        <p:spPr>
          <a:xfrm>
            <a:off x="1635734" y="2984738"/>
            <a:ext cx="9525000" cy="3347644"/>
          </a:xfrm>
          <a:prstGeom prst="rect">
            <a:avLst/>
          </a:prstGeom>
        </p:spPr>
      </p:pic>
      <p:sp>
        <p:nvSpPr>
          <p:cNvPr id="7" name="Frame 6">
            <a:extLst>
              <a:ext uri="{FF2B5EF4-FFF2-40B4-BE49-F238E27FC236}">
                <a16:creationId xmlns:a16="http://schemas.microsoft.com/office/drawing/2014/main" id="{3C0A844D-E38F-C644-8A02-339377E099D7}"/>
              </a:ext>
            </a:extLst>
          </p:cNvPr>
          <p:cNvSpPr/>
          <p:nvPr/>
        </p:nvSpPr>
        <p:spPr>
          <a:xfrm>
            <a:off x="1635734" y="4658560"/>
            <a:ext cx="4730560" cy="1017621"/>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5367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7E94-DF14-E14C-ABC9-69C3ADB3A119}"/>
              </a:ext>
            </a:extLst>
          </p:cNvPr>
          <p:cNvSpPr>
            <a:spLocks noGrp="1"/>
          </p:cNvSpPr>
          <p:nvPr>
            <p:ph type="title"/>
          </p:nvPr>
        </p:nvSpPr>
        <p:spPr/>
        <p:txBody>
          <a:bodyPr/>
          <a:lstStyle/>
          <a:p>
            <a:r>
              <a:rPr lang="en-US" dirty="0"/>
              <a:t>&lt;div&gt;&lt;/div&gt;</a:t>
            </a:r>
          </a:p>
        </p:txBody>
      </p:sp>
      <p:sp>
        <p:nvSpPr>
          <p:cNvPr id="3" name="Content Placeholder 2">
            <a:extLst>
              <a:ext uri="{FF2B5EF4-FFF2-40B4-BE49-F238E27FC236}">
                <a16:creationId xmlns:a16="http://schemas.microsoft.com/office/drawing/2014/main" id="{5B00B927-DA3E-EB42-B65D-DB13B327DD92}"/>
              </a:ext>
            </a:extLst>
          </p:cNvPr>
          <p:cNvSpPr>
            <a:spLocks noGrp="1"/>
          </p:cNvSpPr>
          <p:nvPr>
            <p:ph idx="1"/>
          </p:nvPr>
        </p:nvSpPr>
        <p:spPr/>
        <p:txBody>
          <a:bodyPr/>
          <a:lstStyle/>
          <a:p>
            <a:r>
              <a:rPr lang="en-US" dirty="0"/>
              <a:t>The &lt;div&gt; tag defines a division or a section in an HTML document.</a:t>
            </a:r>
          </a:p>
          <a:p>
            <a:r>
              <a:rPr lang="en-US" dirty="0"/>
              <a:t>The &lt;div&gt; tag is used as a </a:t>
            </a:r>
            <a:r>
              <a:rPr lang="en-US" b="1" dirty="0"/>
              <a:t>container</a:t>
            </a:r>
            <a:r>
              <a:rPr lang="en-US" dirty="0"/>
              <a:t> for HTML elements - which is then styled with CSS or manipulated with JavaScript.</a:t>
            </a:r>
          </a:p>
          <a:p>
            <a:r>
              <a:rPr lang="en-US" dirty="0"/>
              <a:t>The &lt;div&gt; tag is easily styled by using the class or id attribute.</a:t>
            </a:r>
          </a:p>
        </p:txBody>
      </p:sp>
      <p:pic>
        <p:nvPicPr>
          <p:cNvPr id="5" name="Picture 4" descr="Graphical user interface, text, application, Word&#10;&#10;Description automatically generated">
            <a:extLst>
              <a:ext uri="{FF2B5EF4-FFF2-40B4-BE49-F238E27FC236}">
                <a16:creationId xmlns:a16="http://schemas.microsoft.com/office/drawing/2014/main" id="{CA16E8DE-D444-1B4B-9159-D85099EA07FC}"/>
              </a:ext>
            </a:extLst>
          </p:cNvPr>
          <p:cNvPicPr>
            <a:picLocks noChangeAspect="1"/>
          </p:cNvPicPr>
          <p:nvPr/>
        </p:nvPicPr>
        <p:blipFill rotWithShape="1">
          <a:blip r:embed="rId2"/>
          <a:srcRect b="14827"/>
          <a:stretch/>
        </p:blipFill>
        <p:spPr>
          <a:xfrm>
            <a:off x="1782633" y="3371020"/>
            <a:ext cx="9162189" cy="3308749"/>
          </a:xfrm>
          <a:prstGeom prst="rect">
            <a:avLst/>
          </a:prstGeom>
        </p:spPr>
      </p:pic>
      <p:sp>
        <p:nvSpPr>
          <p:cNvPr id="6" name="TextBox 5">
            <a:extLst>
              <a:ext uri="{FF2B5EF4-FFF2-40B4-BE49-F238E27FC236}">
                <a16:creationId xmlns:a16="http://schemas.microsoft.com/office/drawing/2014/main" id="{5F727777-C012-EF48-8055-DF709B38C9BE}"/>
              </a:ext>
            </a:extLst>
          </p:cNvPr>
          <p:cNvSpPr txBox="1"/>
          <p:nvPr/>
        </p:nvSpPr>
        <p:spPr>
          <a:xfrm>
            <a:off x="8384584" y="4990238"/>
            <a:ext cx="3626603" cy="646331"/>
          </a:xfrm>
          <a:prstGeom prst="rect">
            <a:avLst/>
          </a:prstGeom>
          <a:noFill/>
          <a:ln>
            <a:solidFill>
              <a:srgbClr val="00B050"/>
            </a:solidFill>
          </a:ln>
        </p:spPr>
        <p:txBody>
          <a:bodyPr wrap="square" rtlCol="0">
            <a:spAutoFit/>
          </a:bodyPr>
          <a:lstStyle/>
          <a:p>
            <a:r>
              <a:rPr lang="en-US" b="1" dirty="0">
                <a:solidFill>
                  <a:srgbClr val="C00000"/>
                </a:solidFill>
              </a:rPr>
              <a:t>Any sort of content can be put inside the &lt;div&gt; tag! </a:t>
            </a:r>
          </a:p>
        </p:txBody>
      </p:sp>
      <p:cxnSp>
        <p:nvCxnSpPr>
          <p:cNvPr id="8" name="Straight Arrow Connector 7">
            <a:extLst>
              <a:ext uri="{FF2B5EF4-FFF2-40B4-BE49-F238E27FC236}">
                <a16:creationId xmlns:a16="http://schemas.microsoft.com/office/drawing/2014/main" id="{0DB74DAD-E9BA-9846-8F03-516ABBD5D79D}"/>
              </a:ext>
            </a:extLst>
          </p:cNvPr>
          <p:cNvCxnSpPr/>
          <p:nvPr/>
        </p:nvCxnSpPr>
        <p:spPr>
          <a:xfrm>
            <a:off x="10120393" y="4262034"/>
            <a:ext cx="288974" cy="72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rame 8">
            <a:extLst>
              <a:ext uri="{FF2B5EF4-FFF2-40B4-BE49-F238E27FC236}">
                <a16:creationId xmlns:a16="http://schemas.microsoft.com/office/drawing/2014/main" id="{8073A54F-4EC9-204A-B6F6-612F886F80EE}"/>
              </a:ext>
            </a:extLst>
          </p:cNvPr>
          <p:cNvSpPr/>
          <p:nvPr/>
        </p:nvSpPr>
        <p:spPr>
          <a:xfrm>
            <a:off x="1782632" y="5780868"/>
            <a:ext cx="4583661" cy="900142"/>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676E3F9-EA2F-044A-9086-0190D6B931AB}"/>
                  </a:ext>
                </a:extLst>
              </p14:cNvPr>
              <p14:cNvContentPartPr/>
              <p14:nvPr/>
            </p14:nvContentPartPr>
            <p14:xfrm>
              <a:off x="1887028" y="4235455"/>
              <a:ext cx="572760" cy="4680"/>
            </p14:xfrm>
          </p:contentPart>
        </mc:Choice>
        <mc:Fallback xmlns="">
          <p:pic>
            <p:nvPicPr>
              <p:cNvPr id="10" name="Ink 9">
                <a:extLst>
                  <a:ext uri="{FF2B5EF4-FFF2-40B4-BE49-F238E27FC236}">
                    <a16:creationId xmlns:a16="http://schemas.microsoft.com/office/drawing/2014/main" id="{E676E3F9-EA2F-044A-9086-0190D6B931AB}"/>
                  </a:ext>
                </a:extLst>
              </p:cNvPr>
              <p:cNvPicPr/>
              <p:nvPr/>
            </p:nvPicPr>
            <p:blipFill>
              <a:blip r:embed="rId4"/>
              <a:stretch>
                <a:fillRect/>
              </a:stretch>
            </p:blipFill>
            <p:spPr>
              <a:xfrm>
                <a:off x="1833388" y="4127815"/>
                <a:ext cx="6804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181B212D-E571-944F-B5E0-251CCDFF5D8E}"/>
                  </a:ext>
                </a:extLst>
              </p14:cNvPr>
              <p14:cNvContentPartPr/>
              <p14:nvPr/>
            </p14:nvContentPartPr>
            <p14:xfrm>
              <a:off x="2997628" y="5981815"/>
              <a:ext cx="443160" cy="360"/>
            </p14:xfrm>
          </p:contentPart>
        </mc:Choice>
        <mc:Fallback xmlns="">
          <p:pic>
            <p:nvPicPr>
              <p:cNvPr id="11" name="Ink 10">
                <a:extLst>
                  <a:ext uri="{FF2B5EF4-FFF2-40B4-BE49-F238E27FC236}">
                    <a16:creationId xmlns:a16="http://schemas.microsoft.com/office/drawing/2014/main" id="{181B212D-E571-944F-B5E0-251CCDFF5D8E}"/>
                  </a:ext>
                </a:extLst>
              </p:cNvPr>
              <p:cNvPicPr/>
              <p:nvPr/>
            </p:nvPicPr>
            <p:blipFill>
              <a:blip r:embed="rId6"/>
              <a:stretch>
                <a:fillRect/>
              </a:stretch>
            </p:blipFill>
            <p:spPr>
              <a:xfrm>
                <a:off x="2943988" y="5874175"/>
                <a:ext cx="550800" cy="216000"/>
              </a:xfrm>
              <a:prstGeom prst="rect">
                <a:avLst/>
              </a:prstGeom>
            </p:spPr>
          </p:pic>
        </mc:Fallback>
      </mc:AlternateContent>
    </p:spTree>
    <p:extLst>
      <p:ext uri="{BB962C8B-B14F-4D97-AF65-F5344CB8AC3E}">
        <p14:creationId xmlns:p14="http://schemas.microsoft.com/office/powerpoint/2010/main" val="103287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9712-639F-B749-9398-A9B9DC4CB3DA}"/>
              </a:ext>
            </a:extLst>
          </p:cNvPr>
          <p:cNvSpPr>
            <a:spLocks noGrp="1"/>
          </p:cNvSpPr>
          <p:nvPr>
            <p:ph type="title"/>
          </p:nvPr>
        </p:nvSpPr>
        <p:spPr/>
        <p:txBody>
          <a:bodyPr/>
          <a:lstStyle/>
          <a:p>
            <a:r>
              <a:rPr lang="en-US" dirty="0"/>
              <a:t>&lt;span&gt;&lt;/span&gt;</a:t>
            </a:r>
          </a:p>
        </p:txBody>
      </p:sp>
      <p:sp>
        <p:nvSpPr>
          <p:cNvPr id="3" name="Content Placeholder 2">
            <a:extLst>
              <a:ext uri="{FF2B5EF4-FFF2-40B4-BE49-F238E27FC236}">
                <a16:creationId xmlns:a16="http://schemas.microsoft.com/office/drawing/2014/main" id="{39B55C11-93F0-954A-BC3E-115653A60DBA}"/>
              </a:ext>
            </a:extLst>
          </p:cNvPr>
          <p:cNvSpPr>
            <a:spLocks noGrp="1"/>
          </p:cNvSpPr>
          <p:nvPr>
            <p:ph idx="1"/>
          </p:nvPr>
        </p:nvSpPr>
        <p:spPr/>
        <p:txBody>
          <a:bodyPr/>
          <a:lstStyle/>
          <a:p>
            <a:r>
              <a:rPr lang="en-US" dirty="0"/>
              <a:t>The &lt;span&gt; tag is </a:t>
            </a:r>
            <a:r>
              <a:rPr lang="en-US" b="1" dirty="0"/>
              <a:t>an inline container </a:t>
            </a:r>
            <a:r>
              <a:rPr lang="en-US" dirty="0"/>
              <a:t>used to mark up a part of a text, or a part of a document.</a:t>
            </a:r>
          </a:p>
          <a:p>
            <a:r>
              <a:rPr lang="en-US" dirty="0"/>
              <a:t>The &lt;span&gt; tag is much like the </a:t>
            </a:r>
            <a:r>
              <a:rPr lang="en-US" dirty="0">
                <a:hlinkClick r:id="rId2"/>
              </a:rPr>
              <a:t>&lt;div&gt;</a:t>
            </a:r>
            <a:r>
              <a:rPr lang="en-US" dirty="0"/>
              <a:t> element, but &lt;div&gt; is a block-level element and &lt;span&gt; is an inline element.</a:t>
            </a:r>
          </a:p>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BCF97FBC-3F32-7F4C-B4B1-FF57061C5612}"/>
              </a:ext>
            </a:extLst>
          </p:cNvPr>
          <p:cNvPicPr>
            <a:picLocks noChangeAspect="1"/>
          </p:cNvPicPr>
          <p:nvPr/>
        </p:nvPicPr>
        <p:blipFill>
          <a:blip r:embed="rId3"/>
          <a:stretch>
            <a:fillRect/>
          </a:stretch>
        </p:blipFill>
        <p:spPr>
          <a:xfrm>
            <a:off x="1371599" y="3429000"/>
            <a:ext cx="10303941" cy="2901110"/>
          </a:xfrm>
          <a:prstGeom prst="rect">
            <a:avLst/>
          </a:prstGeom>
        </p:spPr>
      </p:pic>
      <p:sp>
        <p:nvSpPr>
          <p:cNvPr id="8" name="Frame 7">
            <a:extLst>
              <a:ext uri="{FF2B5EF4-FFF2-40B4-BE49-F238E27FC236}">
                <a16:creationId xmlns:a16="http://schemas.microsoft.com/office/drawing/2014/main" id="{19AC2F3F-9244-A74D-9FE4-44241AE5B230}"/>
              </a:ext>
            </a:extLst>
          </p:cNvPr>
          <p:cNvSpPr/>
          <p:nvPr/>
        </p:nvSpPr>
        <p:spPr>
          <a:xfrm>
            <a:off x="1365440" y="4724725"/>
            <a:ext cx="5112852" cy="234734"/>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2464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36217" y="1851799"/>
            <a:ext cx="6825754" cy="1368067"/>
          </a:xfrm>
          <a:prstGeom prst="rect">
            <a:avLst/>
          </a:prstGeom>
        </p:spPr>
        <p:txBody>
          <a:bodyPr vert="horz" wrap="square" lIns="0" tIns="0" rIns="0" bIns="0" rtlCol="0">
            <a:spAutoFit/>
          </a:bodyPr>
          <a:lstStyle/>
          <a:p>
            <a:pPr marL="320731" indent="-309214">
              <a:buChar char="•"/>
              <a:tabLst>
                <a:tab pos="321306" algn="l"/>
              </a:tabLst>
            </a:pPr>
            <a:r>
              <a:rPr sz="2630" spc="-9" dirty="0">
                <a:latin typeface="Calibri" panose="020F0502020204030204" pitchFamily="34" charset="0"/>
                <a:cs typeface="Calibri" panose="020F0502020204030204" pitchFamily="34" charset="0"/>
              </a:rPr>
              <a:t>F</a:t>
            </a:r>
            <a:r>
              <a:rPr sz="2630" spc="-5" dirty="0">
                <a:latin typeface="Calibri" panose="020F0502020204030204" pitchFamily="34" charset="0"/>
                <a:cs typeface="Calibri" panose="020F0502020204030204" pitchFamily="34" charset="0"/>
              </a:rPr>
              <a:t>orms</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allow</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user</a:t>
            </a:r>
            <a:r>
              <a:rPr sz="2630" spc="-14" dirty="0">
                <a:latin typeface="Calibri" panose="020F0502020204030204" pitchFamily="34" charset="0"/>
                <a:cs typeface="Calibri" panose="020F0502020204030204" pitchFamily="34" charset="0"/>
              </a:rPr>
              <a:t> </a:t>
            </a: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o</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enter</a:t>
            </a:r>
            <a:r>
              <a:rPr sz="2630" spc="-18"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data</a:t>
            </a:r>
            <a:endParaRPr sz="2630" dirty="0">
              <a:latin typeface="Calibri" panose="020F0502020204030204" pitchFamily="34" charset="0"/>
              <a:cs typeface="Calibri" panose="020F0502020204030204" pitchFamily="34" charset="0"/>
            </a:endParaRPr>
          </a:p>
          <a:p>
            <a:pPr marL="320731" indent="-309214">
              <a:spcBef>
                <a:spcPts val="630"/>
              </a:spcBef>
              <a:buChar char="•"/>
              <a:tabLst>
                <a:tab pos="321306" algn="l"/>
              </a:tabLst>
            </a:pP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he</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data</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can</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be</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passed</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to</a:t>
            </a:r>
            <a:r>
              <a:rPr sz="2630" spc="-14" dirty="0">
                <a:latin typeface="Calibri" panose="020F0502020204030204" pitchFamily="34" charset="0"/>
                <a:cs typeface="Calibri" panose="020F0502020204030204" pitchFamily="34" charset="0"/>
              </a:rPr>
              <a:t> </a:t>
            </a: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he</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server</a:t>
            </a:r>
            <a:endParaRPr sz="2630" dirty="0">
              <a:latin typeface="Calibri" panose="020F0502020204030204" pitchFamily="34" charset="0"/>
              <a:cs typeface="Calibri" panose="020F0502020204030204" pitchFamily="34" charset="0"/>
            </a:endParaRPr>
          </a:p>
          <a:p>
            <a:pPr marL="320731" indent="-309214">
              <a:spcBef>
                <a:spcPts val="630"/>
              </a:spcBef>
              <a:buChar char="•"/>
              <a:tabLst>
                <a:tab pos="321306" algn="l"/>
              </a:tabLst>
            </a:pPr>
            <a:r>
              <a:rPr sz="2630" spc="-5" dirty="0">
                <a:latin typeface="Calibri" panose="020F0502020204030204" pitchFamily="34" charset="0"/>
                <a:cs typeface="Calibri" panose="020F0502020204030204" pitchFamily="34" charset="0"/>
              </a:rPr>
              <a:t>Require container objects to collect the data</a:t>
            </a:r>
            <a:endParaRPr sz="2630" dirty="0">
              <a:latin typeface="Calibri" panose="020F0502020204030204" pitchFamily="34" charset="0"/>
              <a:cs typeface="Calibri" panose="020F0502020204030204" pitchFamily="34" charset="0"/>
            </a:endParaRPr>
          </a:p>
        </p:txBody>
      </p:sp>
      <p:sp>
        <p:nvSpPr>
          <p:cNvPr id="4" name="object 4"/>
          <p:cNvSpPr/>
          <p:nvPr/>
        </p:nvSpPr>
        <p:spPr>
          <a:xfrm>
            <a:off x="2456031" y="3702284"/>
            <a:ext cx="7371630" cy="1647417"/>
          </a:xfrm>
          <a:custGeom>
            <a:avLst/>
            <a:gdLst/>
            <a:ahLst/>
            <a:cxnLst/>
            <a:rect l="l" t="t" r="r" b="b"/>
            <a:pathLst>
              <a:path w="8129270" h="1816735">
                <a:moveTo>
                  <a:pt x="0" y="0"/>
                </a:moveTo>
                <a:lnTo>
                  <a:pt x="0" y="1816608"/>
                </a:lnTo>
                <a:lnTo>
                  <a:pt x="8129016" y="1816607"/>
                </a:lnTo>
                <a:lnTo>
                  <a:pt x="8129016" y="0"/>
                </a:lnTo>
                <a:lnTo>
                  <a:pt x="0" y="0"/>
                </a:lnTo>
                <a:close/>
              </a:path>
            </a:pathLst>
          </a:custGeom>
          <a:solidFill>
            <a:srgbClr val="FFFF00"/>
          </a:solidFill>
        </p:spPr>
        <p:txBody>
          <a:bodyPr wrap="square" lIns="0" tIns="0" rIns="0" bIns="0" rtlCol="0"/>
          <a:lstStyle/>
          <a:p>
            <a:endParaRPr sz="1632"/>
          </a:p>
        </p:txBody>
      </p:sp>
      <p:sp>
        <p:nvSpPr>
          <p:cNvPr id="5" name="object 5"/>
          <p:cNvSpPr txBox="1"/>
          <p:nvPr/>
        </p:nvSpPr>
        <p:spPr>
          <a:xfrm>
            <a:off x="2538254" y="3791278"/>
            <a:ext cx="1157971" cy="1172244"/>
          </a:xfrm>
          <a:prstGeom prst="rect">
            <a:avLst/>
          </a:prstGeom>
        </p:spPr>
        <p:txBody>
          <a:bodyPr vert="horz" wrap="square" lIns="0" tIns="0" rIns="0" bIns="0" rtlCol="0">
            <a:spAutoFit/>
          </a:bodyPr>
          <a:lstStyle/>
          <a:p>
            <a:pPr>
              <a:lnSpc>
                <a:spcPct val="100000"/>
              </a:lnSpc>
            </a:pPr>
            <a:r>
              <a:rPr sz="2539" b="1" spc="-9" dirty="0">
                <a:latin typeface="Courier New"/>
                <a:cs typeface="Courier New"/>
              </a:rPr>
              <a:t>&lt;form</a:t>
            </a:r>
            <a:endParaRPr sz="2539" dirty="0">
              <a:latin typeface="Courier New"/>
              <a:cs typeface="Courier New"/>
            </a:endParaRPr>
          </a:p>
          <a:p>
            <a:pPr>
              <a:lnSpc>
                <a:spcPct val="100000"/>
              </a:lnSpc>
            </a:pPr>
            <a:r>
              <a:rPr sz="2539" spc="-9" dirty="0">
                <a:latin typeface="Courier New"/>
                <a:cs typeface="Courier New"/>
              </a:rPr>
              <a:t>&lt;input</a:t>
            </a:r>
            <a:endParaRPr sz="2539" dirty="0">
              <a:latin typeface="Courier New"/>
              <a:cs typeface="Courier New"/>
            </a:endParaRPr>
          </a:p>
          <a:p>
            <a:pPr>
              <a:lnSpc>
                <a:spcPct val="100000"/>
              </a:lnSpc>
            </a:pPr>
            <a:r>
              <a:rPr sz="2539" spc="-9" dirty="0">
                <a:latin typeface="Courier New"/>
                <a:cs typeface="Courier New"/>
              </a:rPr>
              <a:t>&lt;input</a:t>
            </a:r>
            <a:endParaRPr sz="2539" dirty="0">
              <a:latin typeface="Courier New"/>
              <a:cs typeface="Courier New"/>
            </a:endParaRPr>
          </a:p>
        </p:txBody>
      </p:sp>
      <p:sp>
        <p:nvSpPr>
          <p:cNvPr id="6" name="object 6"/>
          <p:cNvSpPr txBox="1"/>
          <p:nvPr/>
        </p:nvSpPr>
        <p:spPr>
          <a:xfrm>
            <a:off x="3696352" y="3791279"/>
            <a:ext cx="1736669" cy="781496"/>
          </a:xfrm>
          <a:prstGeom prst="rect">
            <a:avLst/>
          </a:prstGeom>
        </p:spPr>
        <p:txBody>
          <a:bodyPr vert="horz" wrap="square" lIns="0" tIns="0" rIns="0" bIns="0" rtlCol="0">
            <a:spAutoFit/>
          </a:bodyPr>
          <a:lstStyle/>
          <a:p>
            <a:pPr marL="192323" indent="-192899"/>
            <a:r>
              <a:rPr sz="2539" spc="-9" dirty="0">
                <a:latin typeface="Courier New"/>
                <a:cs typeface="Courier New"/>
              </a:rPr>
              <a:t>name="f"&gt; name="t"</a:t>
            </a:r>
            <a:endParaRPr sz="2539">
              <a:latin typeface="Courier New"/>
              <a:cs typeface="Courier New"/>
            </a:endParaRPr>
          </a:p>
        </p:txBody>
      </p:sp>
      <p:sp>
        <p:nvSpPr>
          <p:cNvPr id="7" name="object 7"/>
          <p:cNvSpPr txBox="1"/>
          <p:nvPr/>
        </p:nvSpPr>
        <p:spPr>
          <a:xfrm>
            <a:off x="5625288" y="4178214"/>
            <a:ext cx="2701741"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type='text</a:t>
            </a:r>
            <a:r>
              <a:rPr sz="2539" dirty="0">
                <a:latin typeface="Courier New"/>
                <a:cs typeface="Courier New"/>
              </a:rPr>
              <a:t>'</a:t>
            </a:r>
            <a:r>
              <a:rPr sz="2539" spc="-9" dirty="0">
                <a:latin typeface="Courier New"/>
                <a:cs typeface="Courier New"/>
              </a:rPr>
              <a:t> /&gt;</a:t>
            </a:r>
            <a:endParaRPr sz="2539">
              <a:latin typeface="Courier New"/>
              <a:cs typeface="Courier New"/>
            </a:endParaRPr>
          </a:p>
        </p:txBody>
      </p:sp>
      <p:sp>
        <p:nvSpPr>
          <p:cNvPr id="8" name="object 8"/>
          <p:cNvSpPr txBox="1"/>
          <p:nvPr/>
        </p:nvSpPr>
        <p:spPr>
          <a:xfrm>
            <a:off x="3889093" y="4565150"/>
            <a:ext cx="2508266"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type='button'</a:t>
            </a:r>
            <a:endParaRPr sz="2539">
              <a:latin typeface="Courier New"/>
              <a:cs typeface="Courier New"/>
            </a:endParaRPr>
          </a:p>
        </p:txBody>
      </p:sp>
      <p:sp>
        <p:nvSpPr>
          <p:cNvPr id="9" name="object 9"/>
          <p:cNvSpPr txBox="1"/>
          <p:nvPr/>
        </p:nvSpPr>
        <p:spPr>
          <a:xfrm>
            <a:off x="6590708" y="4565150"/>
            <a:ext cx="3087540"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value="Press</a:t>
            </a:r>
            <a:r>
              <a:rPr sz="2539" dirty="0">
                <a:latin typeface="Courier New"/>
                <a:cs typeface="Courier New"/>
              </a:rPr>
              <a:t>"</a:t>
            </a:r>
            <a:r>
              <a:rPr sz="2539" spc="-9" dirty="0">
                <a:latin typeface="Courier New"/>
                <a:cs typeface="Courier New"/>
              </a:rPr>
              <a:t> /&gt;</a:t>
            </a:r>
            <a:endParaRPr sz="2539">
              <a:latin typeface="Courier New"/>
              <a:cs typeface="Courier New"/>
            </a:endParaRPr>
          </a:p>
        </p:txBody>
      </p:sp>
      <p:sp>
        <p:nvSpPr>
          <p:cNvPr id="10" name="object 10"/>
          <p:cNvSpPr txBox="1"/>
          <p:nvPr/>
        </p:nvSpPr>
        <p:spPr>
          <a:xfrm>
            <a:off x="2538253" y="4952086"/>
            <a:ext cx="1350871" cy="390748"/>
          </a:xfrm>
          <a:prstGeom prst="rect">
            <a:avLst/>
          </a:prstGeom>
        </p:spPr>
        <p:txBody>
          <a:bodyPr vert="horz" wrap="square" lIns="0" tIns="0" rIns="0" bIns="0" rtlCol="0">
            <a:spAutoFit/>
          </a:bodyPr>
          <a:lstStyle/>
          <a:p>
            <a:pPr>
              <a:lnSpc>
                <a:spcPct val="100000"/>
              </a:lnSpc>
            </a:pPr>
            <a:r>
              <a:rPr sz="2539" b="1" spc="-9" dirty="0">
                <a:latin typeface="Courier New"/>
                <a:cs typeface="Courier New"/>
              </a:rPr>
              <a:t>&lt;/form&gt;</a:t>
            </a:r>
            <a:endParaRPr sz="2539">
              <a:latin typeface="Courier New"/>
              <a:cs typeface="Courier New"/>
            </a:endParaRPr>
          </a:p>
        </p:txBody>
      </p:sp>
      <p:sp>
        <p:nvSpPr>
          <p:cNvPr id="11" name="object 11"/>
          <p:cNvSpPr/>
          <p:nvPr/>
        </p:nvSpPr>
        <p:spPr>
          <a:xfrm>
            <a:off x="3746787" y="5481564"/>
            <a:ext cx="4145893" cy="705492"/>
          </a:xfrm>
          <a:prstGeom prst="rect">
            <a:avLst/>
          </a:prstGeom>
          <a:blipFill>
            <a:blip r:embed="rId2" cstate="print"/>
            <a:stretch>
              <a:fillRect/>
            </a:stretch>
          </a:blipFill>
        </p:spPr>
        <p:txBody>
          <a:bodyPr wrap="square" lIns="0" tIns="0" rIns="0" bIns="0" rtlCol="0"/>
          <a:lstStyle/>
          <a:p>
            <a:endParaRPr sz="1632"/>
          </a:p>
        </p:txBody>
      </p:sp>
      <p:sp>
        <p:nvSpPr>
          <p:cNvPr id="13" name="Title 12">
            <a:extLst>
              <a:ext uri="{FF2B5EF4-FFF2-40B4-BE49-F238E27FC236}">
                <a16:creationId xmlns:a16="http://schemas.microsoft.com/office/drawing/2014/main" id="{6F4D667F-47DE-7547-B85C-D22E6E8E00CE}"/>
              </a:ext>
            </a:extLst>
          </p:cNvPr>
          <p:cNvSpPr>
            <a:spLocks noGrp="1"/>
          </p:cNvSpPr>
          <p:nvPr>
            <p:ph type="title"/>
          </p:nvPr>
        </p:nvSpPr>
        <p:spPr/>
        <p:txBody>
          <a:bodyPr/>
          <a:lstStyle/>
          <a:p>
            <a:r>
              <a:rPr lang="en-US" dirty="0"/>
              <a:t>Forms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sz="half" idx="2"/>
          </p:nvPr>
        </p:nvSpPr>
        <p:spPr>
          <a:xfrm>
            <a:off x="5015346" y="1263409"/>
            <a:ext cx="7329054" cy="4082913"/>
          </a:xfrm>
          <a:prstGeom prst="rect">
            <a:avLst/>
          </a:prstGeom>
        </p:spPr>
        <p:txBody>
          <a:bodyPr vert="horz" wrap="square" lIns="0" tIns="0" rIns="0" bIns="0" rtlCol="0">
            <a:spAutoFit/>
          </a:bodyPr>
          <a:lstStyle/>
          <a:p>
            <a:pPr marL="0" indent="0">
              <a:lnSpc>
                <a:spcPct val="50000"/>
              </a:lnSpc>
              <a:buNone/>
            </a:pPr>
            <a:r>
              <a:rPr sz="1650" spc="63" dirty="0">
                <a:latin typeface="Calibri" panose="020F0502020204030204" pitchFamily="34" charset="0"/>
                <a:cs typeface="Calibri" panose="020F0502020204030204" pitchFamily="34" charset="0"/>
              </a:rPr>
              <a:t>&lt;body&gt;</a:t>
            </a:r>
          </a:p>
          <a:p>
            <a:pPr marL="0" indent="0">
              <a:lnSpc>
                <a:spcPct val="50000"/>
              </a:lnSpc>
              <a:buNone/>
            </a:pPr>
            <a:r>
              <a:rPr sz="1650" spc="122" dirty="0">
                <a:latin typeface="Calibri" panose="020F0502020204030204" pitchFamily="34" charset="0"/>
                <a:cs typeface="Calibri" panose="020F0502020204030204" pitchFamily="34" charset="0"/>
              </a:rPr>
              <a:t>&lt;h1&gt;First</a:t>
            </a:r>
            <a:r>
              <a:rPr sz="1650" spc="36" dirty="0">
                <a:latin typeface="Calibri" panose="020F0502020204030204" pitchFamily="34" charset="0"/>
                <a:cs typeface="Calibri" panose="020F0502020204030204" pitchFamily="34" charset="0"/>
              </a:rPr>
              <a:t> </a:t>
            </a:r>
            <a:r>
              <a:rPr sz="1650" spc="91" dirty="0">
                <a:latin typeface="Calibri" panose="020F0502020204030204" pitchFamily="34" charset="0"/>
                <a:cs typeface="Calibri" panose="020F0502020204030204" pitchFamily="34" charset="0"/>
              </a:rPr>
              <a:t>HTML&lt;/h1&gt;</a:t>
            </a:r>
          </a:p>
          <a:p>
            <a:pPr marL="0" indent="0">
              <a:lnSpc>
                <a:spcPct val="50000"/>
              </a:lnSpc>
              <a:buNone/>
            </a:pPr>
            <a:r>
              <a:rPr sz="1650" spc="100" dirty="0">
                <a:latin typeface="Calibri" panose="020F0502020204030204" pitchFamily="34" charset="0"/>
                <a:cs typeface="Calibri" panose="020F0502020204030204" pitchFamily="34" charset="0"/>
              </a:rPr>
              <a:t>&lt;p&gt;No</a:t>
            </a:r>
            <a:r>
              <a:rPr sz="1650" spc="50" dirty="0">
                <a:latin typeface="Calibri" panose="020F0502020204030204" pitchFamily="34" charset="0"/>
                <a:cs typeface="Calibri" panose="020F0502020204030204" pitchFamily="34" charset="0"/>
              </a:rPr>
              <a:t>t</a:t>
            </a:r>
            <a:r>
              <a:rPr sz="1650" spc="36" dirty="0">
                <a:latin typeface="Calibri" panose="020F0502020204030204" pitchFamily="34" charset="0"/>
                <a:cs typeface="Calibri" panose="020F0502020204030204" pitchFamily="34" charset="0"/>
              </a:rPr>
              <a:t> </a:t>
            </a:r>
            <a:r>
              <a:rPr sz="1650" spc="50" dirty="0">
                <a:latin typeface="Calibri" panose="020F0502020204030204" pitchFamily="34" charset="0"/>
                <a:cs typeface="Calibri" panose="020F0502020204030204" pitchFamily="34" charset="0"/>
              </a:rPr>
              <a:t>to</a:t>
            </a:r>
            <a:r>
              <a:rPr sz="1650" spc="68" dirty="0">
                <a:latin typeface="Calibri" panose="020F0502020204030204" pitchFamily="34" charset="0"/>
                <a:cs typeface="Calibri" panose="020F0502020204030204" pitchFamily="34" charset="0"/>
              </a:rPr>
              <a:t>o</a:t>
            </a:r>
            <a:r>
              <a:rPr sz="1650" spc="41" dirty="0">
                <a:latin typeface="Calibri" panose="020F0502020204030204" pitchFamily="34" charset="0"/>
                <a:cs typeface="Calibri" panose="020F0502020204030204" pitchFamily="34" charset="0"/>
              </a:rPr>
              <a:t> </a:t>
            </a:r>
            <a:r>
              <a:rPr sz="1650" spc="113" dirty="0">
                <a:latin typeface="Calibri" panose="020F0502020204030204" pitchFamily="34" charset="0"/>
                <a:cs typeface="Calibri" panose="020F0502020204030204" pitchFamily="34" charset="0"/>
              </a:rPr>
              <a:t>hard&lt;/p&gt;</a:t>
            </a:r>
          </a:p>
          <a:p>
            <a:pPr marL="0" indent="0">
              <a:lnSpc>
                <a:spcPct val="50000"/>
              </a:lnSpc>
              <a:buNone/>
            </a:pPr>
            <a:r>
              <a:rPr sz="1650" spc="68" dirty="0">
                <a:latin typeface="Calibri" panose="020F0502020204030204" pitchFamily="34" charset="0"/>
                <a:cs typeface="Calibri" panose="020F0502020204030204" pitchFamily="34" charset="0"/>
              </a:rPr>
              <a:t>&lt;div&gt;di</a:t>
            </a:r>
            <a:r>
              <a:rPr sz="1650" spc="82" dirty="0">
                <a:latin typeface="Calibri" panose="020F0502020204030204" pitchFamily="34" charset="0"/>
                <a:cs typeface="Calibri" panose="020F0502020204030204" pitchFamily="34" charset="0"/>
              </a:rPr>
              <a:t>v</a:t>
            </a:r>
            <a:r>
              <a:rPr sz="1650" spc="36" dirty="0">
                <a:latin typeface="Calibri" panose="020F0502020204030204" pitchFamily="34" charset="0"/>
                <a:cs typeface="Calibri" panose="020F0502020204030204" pitchFamily="34" charset="0"/>
              </a:rPr>
              <a:t> </a:t>
            </a:r>
            <a:r>
              <a:rPr sz="1650" spc="68" dirty="0">
                <a:latin typeface="Calibri" panose="020F0502020204030204" pitchFamily="34" charset="0"/>
                <a:cs typeface="Calibri" panose="020F0502020204030204" pitchFamily="34" charset="0"/>
              </a:rPr>
              <a:t>i</a:t>
            </a:r>
            <a:r>
              <a:rPr sz="1650" spc="103" dirty="0">
                <a:latin typeface="Calibri" panose="020F0502020204030204" pitchFamily="34" charset="0"/>
                <a:cs typeface="Calibri" panose="020F0502020204030204" pitchFamily="34" charset="0"/>
              </a:rPr>
              <a:t>s</a:t>
            </a:r>
            <a:r>
              <a:rPr sz="1650" spc="45" dirty="0">
                <a:latin typeface="Calibri" panose="020F0502020204030204" pitchFamily="34" charset="0"/>
                <a:cs typeface="Calibri" panose="020F0502020204030204" pitchFamily="34" charset="0"/>
              </a:rPr>
              <a:t> </a:t>
            </a:r>
            <a:r>
              <a:rPr sz="1650" spc="181" dirty="0">
                <a:latin typeface="Calibri" panose="020F0502020204030204" pitchFamily="34" charset="0"/>
                <a:cs typeface="Calibri" panose="020F0502020204030204" pitchFamily="34" charset="0"/>
              </a:rPr>
              <a:t>a</a:t>
            </a:r>
            <a:r>
              <a:rPr sz="1650" spc="36" dirty="0">
                <a:latin typeface="Calibri" panose="020F0502020204030204" pitchFamily="34" charset="0"/>
                <a:cs typeface="Calibri" panose="020F0502020204030204" pitchFamily="34" charset="0"/>
              </a:rPr>
              <a:t> </a:t>
            </a:r>
            <a:r>
              <a:rPr sz="1650" spc="50" dirty="0">
                <a:latin typeface="Calibri" panose="020F0502020204030204" pitchFamily="34" charset="0"/>
                <a:cs typeface="Calibri" panose="020F0502020204030204" pitchFamily="34" charset="0"/>
              </a:rPr>
              <a:t>bloc</a:t>
            </a:r>
            <a:r>
              <a:rPr sz="1650" spc="68" dirty="0">
                <a:latin typeface="Calibri" panose="020F0502020204030204" pitchFamily="34" charset="0"/>
                <a:cs typeface="Calibri" panose="020F0502020204030204" pitchFamily="34" charset="0"/>
              </a:rPr>
              <a:t>k</a:t>
            </a:r>
            <a:r>
              <a:rPr sz="1650" spc="41" dirty="0">
                <a:latin typeface="Calibri" panose="020F0502020204030204" pitchFamily="34" charset="0"/>
                <a:cs typeface="Calibri" panose="020F0502020204030204" pitchFamily="34" charset="0"/>
              </a:rPr>
              <a:t> </a:t>
            </a:r>
            <a:r>
              <a:rPr sz="1650" spc="73" dirty="0">
                <a:latin typeface="Calibri" panose="020F0502020204030204" pitchFamily="34" charset="0"/>
                <a:cs typeface="Calibri" panose="020F0502020204030204" pitchFamily="34" charset="0"/>
              </a:rPr>
              <a:t>leve</a:t>
            </a:r>
            <a:r>
              <a:rPr sz="1650" spc="50" dirty="0">
                <a:latin typeface="Calibri" panose="020F0502020204030204" pitchFamily="34" charset="0"/>
                <a:cs typeface="Calibri" panose="020F0502020204030204" pitchFamily="34" charset="0"/>
              </a:rPr>
              <a:t>l</a:t>
            </a:r>
            <a:r>
              <a:rPr sz="1650" spc="36" dirty="0">
                <a:latin typeface="Calibri" panose="020F0502020204030204" pitchFamily="34" charset="0"/>
                <a:cs typeface="Calibri" panose="020F0502020204030204" pitchFamily="34" charset="0"/>
              </a:rPr>
              <a:t> </a:t>
            </a:r>
            <a:r>
              <a:rPr sz="1650" spc="118" dirty="0">
                <a:latin typeface="Calibri" panose="020F0502020204030204" pitchFamily="34" charset="0"/>
                <a:cs typeface="Calibri" panose="020F0502020204030204" pitchFamily="34" charset="0"/>
              </a:rPr>
              <a:t>ta</a:t>
            </a:r>
            <a:r>
              <a:rPr sz="1650" spc="172" dirty="0">
                <a:latin typeface="Calibri" panose="020F0502020204030204" pitchFamily="34" charset="0"/>
                <a:cs typeface="Calibri" panose="020F0502020204030204" pitchFamily="34" charset="0"/>
              </a:rPr>
              <a:t>g</a:t>
            </a:r>
            <a:r>
              <a:rPr sz="1650" spc="36" dirty="0">
                <a:latin typeface="Calibri" panose="020F0502020204030204" pitchFamily="34" charset="0"/>
                <a:cs typeface="Calibri" panose="020F0502020204030204" pitchFamily="34" charset="0"/>
              </a:rPr>
              <a:t> </a:t>
            </a:r>
            <a:r>
              <a:rPr sz="1650" spc="131" dirty="0">
                <a:latin typeface="Calibri" panose="020F0502020204030204" pitchFamily="34" charset="0"/>
                <a:cs typeface="Calibri" panose="020F0502020204030204" pitchFamily="34" charset="0"/>
              </a:rPr>
              <a:t>whereas</a:t>
            </a:r>
          </a:p>
          <a:p>
            <a:pPr marL="0" marR="587910" indent="0">
              <a:lnSpc>
                <a:spcPct val="50000"/>
              </a:lnSpc>
              <a:buNone/>
            </a:pPr>
            <a:r>
              <a:rPr sz="1650" spc="127" dirty="0">
                <a:latin typeface="Calibri" panose="020F0502020204030204" pitchFamily="34" charset="0"/>
                <a:cs typeface="Calibri" panose="020F0502020204030204" pitchFamily="34" charset="0"/>
              </a:rPr>
              <a:t>&lt;spa</a:t>
            </a:r>
            <a:r>
              <a:rPr sz="1650" spc="141" dirty="0">
                <a:latin typeface="Calibri" panose="020F0502020204030204" pitchFamily="34" charset="0"/>
                <a:cs typeface="Calibri" panose="020F0502020204030204" pitchFamily="34" charset="0"/>
              </a:rPr>
              <a:t>n</a:t>
            </a:r>
            <a:r>
              <a:rPr sz="1650" spc="45" dirty="0">
                <a:latin typeface="Calibri" panose="020F0502020204030204" pitchFamily="34" charset="0"/>
                <a:cs typeface="Calibri" panose="020F0502020204030204" pitchFamily="34" charset="0"/>
              </a:rPr>
              <a:t> </a:t>
            </a:r>
            <a:r>
              <a:rPr sz="1650" spc="77" dirty="0">
                <a:latin typeface="Calibri" panose="020F0502020204030204" pitchFamily="34" charset="0"/>
                <a:cs typeface="Calibri" panose="020F0502020204030204" pitchFamily="34" charset="0"/>
              </a:rPr>
              <a:t>class="hilite"&gt;is</a:t>
            </a:r>
            <a:r>
              <a:rPr sz="1650" spc="27" dirty="0">
                <a:latin typeface="Calibri" panose="020F0502020204030204" pitchFamily="34" charset="0"/>
                <a:cs typeface="Calibri" panose="020F0502020204030204" pitchFamily="34" charset="0"/>
              </a:rPr>
              <a:t> </a:t>
            </a:r>
            <a:r>
              <a:rPr sz="1650" spc="163" dirty="0">
                <a:latin typeface="Calibri" panose="020F0502020204030204" pitchFamily="34" charset="0"/>
                <a:cs typeface="Calibri" panose="020F0502020204030204" pitchFamily="34" charset="0"/>
              </a:rPr>
              <a:t>a</a:t>
            </a:r>
            <a:r>
              <a:rPr sz="1650" spc="190" dirty="0">
                <a:latin typeface="Calibri" panose="020F0502020204030204" pitchFamily="34" charset="0"/>
                <a:cs typeface="Calibri" panose="020F0502020204030204" pitchFamily="34" charset="0"/>
              </a:rPr>
              <a:t>n</a:t>
            </a:r>
            <a:r>
              <a:rPr sz="1650" spc="45" dirty="0">
                <a:latin typeface="Calibri" panose="020F0502020204030204" pitchFamily="34" charset="0"/>
                <a:cs typeface="Calibri" panose="020F0502020204030204" pitchFamily="34" charset="0"/>
              </a:rPr>
              <a:t> </a:t>
            </a:r>
            <a:r>
              <a:rPr sz="1650" spc="100" dirty="0">
                <a:latin typeface="Calibri" panose="020F0502020204030204" pitchFamily="34" charset="0"/>
                <a:cs typeface="Calibri" panose="020F0502020204030204" pitchFamily="34" charset="0"/>
              </a:rPr>
              <a:t>inline</a:t>
            </a:r>
            <a:r>
              <a:rPr sz="1650" spc="63" dirty="0">
                <a:latin typeface="Calibri" panose="020F0502020204030204" pitchFamily="34" charset="0"/>
                <a:cs typeface="Calibri" panose="020F0502020204030204" pitchFamily="34" charset="0"/>
              </a:rPr>
              <a:t> </a:t>
            </a:r>
            <a:r>
              <a:rPr sz="1650" spc="91" dirty="0">
                <a:latin typeface="Calibri" panose="020F0502020204030204" pitchFamily="34" charset="0"/>
                <a:cs typeface="Calibri" panose="020F0502020204030204" pitchFamily="34" charset="0"/>
              </a:rPr>
              <a:t>tag&lt;/span&gt;&lt;/div&gt;</a:t>
            </a:r>
          </a:p>
          <a:p>
            <a:pPr marL="0" indent="0">
              <a:lnSpc>
                <a:spcPct val="50000"/>
              </a:lnSpc>
              <a:buNone/>
            </a:pPr>
            <a:r>
              <a:rPr sz="1650" spc="109" dirty="0">
                <a:latin typeface="Calibri" panose="020F0502020204030204" pitchFamily="34" charset="0"/>
                <a:cs typeface="Calibri" panose="020F0502020204030204" pitchFamily="34" charset="0"/>
              </a:rPr>
              <a:t>&lt;table</a:t>
            </a:r>
            <a:r>
              <a:rPr sz="1650" spc="27" dirty="0">
                <a:latin typeface="Calibri" panose="020F0502020204030204" pitchFamily="34" charset="0"/>
                <a:cs typeface="Calibri" panose="020F0502020204030204" pitchFamily="34" charset="0"/>
              </a:rPr>
              <a:t> </a:t>
            </a:r>
            <a:r>
              <a:rPr sz="1650" spc="82" dirty="0">
                <a:latin typeface="Calibri" panose="020F0502020204030204" pitchFamily="34" charset="0"/>
                <a:cs typeface="Calibri" panose="020F0502020204030204" pitchFamily="34" charset="0"/>
              </a:rPr>
              <a:t>border='1'&gt;</a:t>
            </a:r>
          </a:p>
          <a:p>
            <a:pPr marL="0" marR="114587" indent="0">
              <a:lnSpc>
                <a:spcPct val="50000"/>
              </a:lnSpc>
              <a:buNone/>
            </a:pPr>
            <a:r>
              <a:rPr sz="1650" spc="95" dirty="0">
                <a:latin typeface="Calibri" panose="020F0502020204030204" pitchFamily="34" charset="0"/>
                <a:cs typeface="Calibri" panose="020F0502020204030204" pitchFamily="34" charset="0"/>
              </a:rPr>
              <a:t>&lt;tr&gt;&lt;td&gt;(0,0)&lt;/td&gt;&lt;td&gt;&lt;span</a:t>
            </a:r>
            <a:r>
              <a:rPr lang="en-US" sz="1650" spc="95" dirty="0">
                <a:latin typeface="Calibri" panose="020F0502020204030204" pitchFamily="34" charset="0"/>
                <a:cs typeface="Calibri" panose="020F0502020204030204" pitchFamily="34" charset="0"/>
              </a:rPr>
              <a:t> </a:t>
            </a:r>
            <a:r>
              <a:rPr sz="1650" spc="82" dirty="0">
                <a:latin typeface="Calibri" panose="020F0502020204030204" pitchFamily="34" charset="0"/>
                <a:cs typeface="Calibri" panose="020F0502020204030204" pitchFamily="34" charset="0"/>
              </a:rPr>
              <a:t>class="hilite"&gt;(0,1)&lt;/span&gt;&lt;/td&gt;&lt;/tr&gt;</a:t>
            </a:r>
          </a:p>
          <a:p>
            <a:pPr marL="0" indent="0">
              <a:lnSpc>
                <a:spcPct val="50000"/>
              </a:lnSpc>
              <a:buNone/>
            </a:pPr>
            <a:r>
              <a:rPr sz="1650" spc="82" dirty="0">
                <a:latin typeface="Calibri" panose="020F0502020204030204" pitchFamily="34" charset="0"/>
                <a:cs typeface="Calibri" panose="020F0502020204030204" pitchFamily="34" charset="0"/>
              </a:rPr>
              <a:t>&lt;tr&gt;&lt;td&gt;(1,0)&lt;/td&gt;&lt;td&gt;(1,1)&lt;/td&gt;&lt;/tr&gt;</a:t>
            </a:r>
          </a:p>
          <a:p>
            <a:pPr marL="0" indent="0">
              <a:lnSpc>
                <a:spcPct val="50000"/>
              </a:lnSpc>
              <a:buNone/>
            </a:pPr>
            <a:r>
              <a:rPr sz="1650" spc="91" dirty="0">
                <a:latin typeface="Calibri" panose="020F0502020204030204" pitchFamily="34" charset="0"/>
                <a:cs typeface="Calibri" panose="020F0502020204030204" pitchFamily="34" charset="0"/>
              </a:rPr>
              <a:t>&lt;/table&gt;</a:t>
            </a:r>
          </a:p>
          <a:p>
            <a:pPr marL="0" indent="0">
              <a:lnSpc>
                <a:spcPct val="50000"/>
              </a:lnSpc>
              <a:buNone/>
            </a:pPr>
            <a:r>
              <a:rPr sz="1650" spc="86" dirty="0">
                <a:solidFill>
                  <a:srgbClr val="C00000"/>
                </a:solidFill>
                <a:latin typeface="Calibri" panose="020F0502020204030204" pitchFamily="34" charset="0"/>
                <a:cs typeface="Calibri" panose="020F0502020204030204" pitchFamily="34" charset="0"/>
              </a:rPr>
              <a:t>&lt;form</a:t>
            </a:r>
            <a:r>
              <a:rPr sz="1650" spc="41" dirty="0">
                <a:solidFill>
                  <a:srgbClr val="C00000"/>
                </a:solidFill>
                <a:latin typeface="Calibri" panose="020F0502020204030204" pitchFamily="34" charset="0"/>
                <a:cs typeface="Calibri" panose="020F0502020204030204" pitchFamily="34" charset="0"/>
              </a:rPr>
              <a:t> </a:t>
            </a:r>
            <a:r>
              <a:rPr sz="1650" spc="77" dirty="0">
                <a:solidFill>
                  <a:srgbClr val="C00000"/>
                </a:solidFill>
                <a:latin typeface="Calibri" panose="020F0502020204030204" pitchFamily="34" charset="0"/>
                <a:cs typeface="Calibri" panose="020F0502020204030204" pitchFamily="34" charset="0"/>
              </a:rPr>
              <a:t>name="f"&gt;</a:t>
            </a:r>
          </a:p>
          <a:p>
            <a:pPr marL="0" indent="0">
              <a:lnSpc>
                <a:spcPct val="50000"/>
              </a:lnSpc>
              <a:buNone/>
            </a:pPr>
            <a:r>
              <a:rPr sz="1650" spc="131" dirty="0">
                <a:solidFill>
                  <a:srgbClr val="C00000"/>
                </a:solidFill>
                <a:latin typeface="Calibri" panose="020F0502020204030204" pitchFamily="34" charset="0"/>
                <a:cs typeface="Calibri" panose="020F0502020204030204" pitchFamily="34" charset="0"/>
              </a:rPr>
              <a:t>&lt;input</a:t>
            </a:r>
            <a:r>
              <a:rPr sz="1650" spc="45" dirty="0">
                <a:solidFill>
                  <a:srgbClr val="C00000"/>
                </a:solidFill>
                <a:latin typeface="Calibri" panose="020F0502020204030204" pitchFamily="34" charset="0"/>
                <a:cs typeface="Calibri" panose="020F0502020204030204" pitchFamily="34" charset="0"/>
              </a:rPr>
              <a:t> </a:t>
            </a:r>
            <a:r>
              <a:rPr sz="1650" spc="100" dirty="0">
                <a:solidFill>
                  <a:srgbClr val="C00000"/>
                </a:solidFill>
                <a:latin typeface="Calibri" panose="020F0502020204030204" pitchFamily="34" charset="0"/>
                <a:cs typeface="Calibri" panose="020F0502020204030204" pitchFamily="34" charset="0"/>
              </a:rPr>
              <a:t>name="t"</a:t>
            </a:r>
            <a:r>
              <a:rPr sz="1650" spc="27" dirty="0">
                <a:solidFill>
                  <a:srgbClr val="C00000"/>
                </a:solidFill>
                <a:latin typeface="Calibri" panose="020F0502020204030204" pitchFamily="34" charset="0"/>
                <a:cs typeface="Calibri" panose="020F0502020204030204" pitchFamily="34" charset="0"/>
              </a:rPr>
              <a:t> </a:t>
            </a:r>
            <a:r>
              <a:rPr sz="1650" spc="100" dirty="0">
                <a:solidFill>
                  <a:srgbClr val="C00000"/>
                </a:solidFill>
                <a:latin typeface="Calibri" panose="020F0502020204030204" pitchFamily="34" charset="0"/>
                <a:cs typeface="Calibri" panose="020F0502020204030204" pitchFamily="34" charset="0"/>
              </a:rPr>
              <a:t>type='text</a:t>
            </a:r>
            <a:r>
              <a:rPr sz="1650" spc="45" dirty="0">
                <a:solidFill>
                  <a:srgbClr val="C00000"/>
                </a:solidFill>
                <a:latin typeface="Calibri" panose="020F0502020204030204" pitchFamily="34" charset="0"/>
                <a:cs typeface="Calibri" panose="020F0502020204030204" pitchFamily="34" charset="0"/>
              </a:rPr>
              <a:t>'</a:t>
            </a:r>
            <a:r>
              <a:rPr sz="1650" spc="27" dirty="0">
                <a:solidFill>
                  <a:srgbClr val="C00000"/>
                </a:solidFill>
                <a:latin typeface="Calibri" panose="020F0502020204030204" pitchFamily="34" charset="0"/>
                <a:cs typeface="Calibri" panose="020F0502020204030204" pitchFamily="34" charset="0"/>
              </a:rPr>
              <a:t> </a:t>
            </a:r>
            <a:r>
              <a:rPr sz="1650" spc="32" dirty="0">
                <a:solidFill>
                  <a:srgbClr val="C00000"/>
                </a:solidFill>
                <a:latin typeface="Calibri" panose="020F0502020204030204" pitchFamily="34" charset="0"/>
                <a:cs typeface="Calibri" panose="020F0502020204030204" pitchFamily="34" charset="0"/>
              </a:rPr>
              <a:t>/&gt;</a:t>
            </a:r>
          </a:p>
          <a:p>
            <a:pPr marL="0" indent="0">
              <a:lnSpc>
                <a:spcPct val="50000"/>
              </a:lnSpc>
              <a:buNone/>
            </a:pPr>
            <a:r>
              <a:rPr sz="1650" spc="136" dirty="0">
                <a:solidFill>
                  <a:srgbClr val="C00000"/>
                </a:solidFill>
                <a:latin typeface="Calibri" panose="020F0502020204030204" pitchFamily="34" charset="0"/>
                <a:cs typeface="Calibri" panose="020F0502020204030204" pitchFamily="34" charset="0"/>
              </a:rPr>
              <a:t>&lt;inpu</a:t>
            </a:r>
            <a:r>
              <a:rPr sz="1650" spc="82" dirty="0">
                <a:solidFill>
                  <a:srgbClr val="C00000"/>
                </a:solidFill>
                <a:latin typeface="Calibri" panose="020F0502020204030204" pitchFamily="34" charset="0"/>
                <a:cs typeface="Calibri" panose="020F0502020204030204" pitchFamily="34" charset="0"/>
              </a:rPr>
              <a:t>t</a:t>
            </a:r>
            <a:r>
              <a:rPr sz="1650" spc="45" dirty="0">
                <a:solidFill>
                  <a:srgbClr val="C00000"/>
                </a:solidFill>
                <a:latin typeface="Calibri" panose="020F0502020204030204" pitchFamily="34" charset="0"/>
                <a:cs typeface="Calibri" panose="020F0502020204030204" pitchFamily="34" charset="0"/>
              </a:rPr>
              <a:t> </a:t>
            </a:r>
            <a:r>
              <a:rPr sz="1650" spc="109" dirty="0">
                <a:solidFill>
                  <a:srgbClr val="C00000"/>
                </a:solidFill>
                <a:latin typeface="Calibri" panose="020F0502020204030204" pitchFamily="34" charset="0"/>
                <a:cs typeface="Calibri" panose="020F0502020204030204" pitchFamily="34" charset="0"/>
              </a:rPr>
              <a:t>type='button</a:t>
            </a:r>
            <a:r>
              <a:rPr sz="1650" spc="45" dirty="0">
                <a:solidFill>
                  <a:srgbClr val="C00000"/>
                </a:solidFill>
                <a:latin typeface="Calibri" panose="020F0502020204030204" pitchFamily="34" charset="0"/>
                <a:cs typeface="Calibri" panose="020F0502020204030204" pitchFamily="34" charset="0"/>
              </a:rPr>
              <a:t>'</a:t>
            </a:r>
            <a:r>
              <a:rPr sz="1650" spc="36" dirty="0">
                <a:solidFill>
                  <a:srgbClr val="C00000"/>
                </a:solidFill>
                <a:latin typeface="Calibri" panose="020F0502020204030204" pitchFamily="34" charset="0"/>
                <a:cs typeface="Calibri" panose="020F0502020204030204" pitchFamily="34" charset="0"/>
              </a:rPr>
              <a:t> </a:t>
            </a:r>
            <a:r>
              <a:rPr sz="1650" spc="91" dirty="0">
                <a:solidFill>
                  <a:srgbClr val="C00000"/>
                </a:solidFill>
                <a:latin typeface="Calibri" panose="020F0502020204030204" pitchFamily="34" charset="0"/>
                <a:cs typeface="Calibri" panose="020F0502020204030204" pitchFamily="34" charset="0"/>
              </a:rPr>
              <a:t>value="Press"</a:t>
            </a:r>
            <a:r>
              <a:rPr sz="1650" spc="41" dirty="0">
                <a:solidFill>
                  <a:srgbClr val="C00000"/>
                </a:solidFill>
                <a:latin typeface="Calibri" panose="020F0502020204030204" pitchFamily="34" charset="0"/>
                <a:cs typeface="Calibri" panose="020F0502020204030204" pitchFamily="34" charset="0"/>
              </a:rPr>
              <a:t> </a:t>
            </a:r>
            <a:r>
              <a:rPr sz="1650" spc="32" dirty="0">
                <a:solidFill>
                  <a:srgbClr val="C00000"/>
                </a:solidFill>
                <a:latin typeface="Calibri" panose="020F0502020204030204" pitchFamily="34" charset="0"/>
                <a:cs typeface="Calibri" panose="020F0502020204030204" pitchFamily="34" charset="0"/>
              </a:rPr>
              <a:t>/&gt;</a:t>
            </a:r>
          </a:p>
          <a:p>
            <a:pPr marL="0" indent="0">
              <a:lnSpc>
                <a:spcPct val="50000"/>
              </a:lnSpc>
              <a:buNone/>
            </a:pPr>
            <a:r>
              <a:rPr sz="1650" spc="68" dirty="0">
                <a:solidFill>
                  <a:srgbClr val="C00000"/>
                </a:solidFill>
                <a:latin typeface="Calibri" panose="020F0502020204030204" pitchFamily="34" charset="0"/>
                <a:cs typeface="Calibri" panose="020F0502020204030204" pitchFamily="34" charset="0"/>
              </a:rPr>
              <a:t>&lt;/form&gt;</a:t>
            </a:r>
          </a:p>
          <a:p>
            <a:pPr marL="0" indent="0">
              <a:lnSpc>
                <a:spcPct val="50000"/>
              </a:lnSpc>
              <a:buNone/>
            </a:pPr>
            <a:r>
              <a:rPr sz="1650" spc="50" dirty="0">
                <a:latin typeface="Calibri" panose="020F0502020204030204" pitchFamily="34" charset="0"/>
                <a:cs typeface="Calibri" panose="020F0502020204030204" pitchFamily="34" charset="0"/>
              </a:rPr>
              <a:t>&lt;/body&gt;</a:t>
            </a:r>
          </a:p>
          <a:p>
            <a:pPr marL="0" indent="0">
              <a:lnSpc>
                <a:spcPct val="50000"/>
              </a:lnSpc>
              <a:buNone/>
            </a:pPr>
            <a:r>
              <a:rPr sz="1650" spc="100" dirty="0">
                <a:latin typeface="Calibri" panose="020F0502020204030204" pitchFamily="34" charset="0"/>
                <a:cs typeface="Calibri" panose="020F0502020204030204" pitchFamily="34" charset="0"/>
              </a:rPr>
              <a:t>&lt;/html&gt;</a:t>
            </a:r>
          </a:p>
        </p:txBody>
      </p:sp>
      <p:sp>
        <p:nvSpPr>
          <p:cNvPr id="3" name="object 3"/>
          <p:cNvSpPr txBox="1"/>
          <p:nvPr/>
        </p:nvSpPr>
        <p:spPr>
          <a:xfrm>
            <a:off x="1371599" y="1263409"/>
            <a:ext cx="3456638" cy="2742802"/>
          </a:xfrm>
          <a:prstGeom prst="rect">
            <a:avLst/>
          </a:prstGeom>
        </p:spPr>
        <p:txBody>
          <a:bodyPr vert="horz" wrap="square" lIns="0" tIns="0" rIns="0" bIns="0" rtlCol="0">
            <a:spAutoFit/>
          </a:bodyPr>
          <a:lstStyle/>
          <a:p>
            <a:pPr marL="11516"/>
            <a:r>
              <a:rPr sz="1650" dirty="0">
                <a:latin typeface="Calibri" panose="020F0502020204030204" pitchFamily="34" charset="0"/>
                <a:cs typeface="Calibri" panose="020F0502020204030204" pitchFamily="34" charset="0"/>
              </a:rPr>
              <a:t>&lt;!DOCTYPE html&gt;</a:t>
            </a:r>
          </a:p>
          <a:p>
            <a:pPr marL="11516"/>
            <a:r>
              <a:rPr sz="1650" dirty="0">
                <a:latin typeface="Calibri" panose="020F0502020204030204" pitchFamily="34" charset="0"/>
                <a:cs typeface="Calibri" panose="020F0502020204030204" pitchFamily="34" charset="0"/>
              </a:rPr>
              <a:t>&lt;html&gt;</a:t>
            </a:r>
          </a:p>
          <a:p>
            <a:pPr marL="11516"/>
            <a:r>
              <a:rPr sz="1650" dirty="0">
                <a:latin typeface="Calibri" panose="020F0502020204030204" pitchFamily="34" charset="0"/>
                <a:cs typeface="Calibri" panose="020F0502020204030204" pitchFamily="34" charset="0"/>
              </a:rPr>
              <a:t>&lt;head&gt;</a:t>
            </a:r>
          </a:p>
          <a:p>
            <a:pPr marL="11516"/>
            <a:r>
              <a:rPr sz="1650" spc="-5" dirty="0">
                <a:latin typeface="Calibri" panose="020F0502020204030204" pitchFamily="34" charset="0"/>
                <a:cs typeface="Calibri" panose="020F0502020204030204" pitchFamily="34" charset="0"/>
              </a:rPr>
              <a:t>&lt;title&gt;t3&lt;/title&gt;</a:t>
            </a:r>
            <a:endParaRPr sz="1650" dirty="0">
              <a:latin typeface="Calibri" panose="020F0502020204030204" pitchFamily="34" charset="0"/>
              <a:cs typeface="Calibri" panose="020F0502020204030204" pitchFamily="34" charset="0"/>
            </a:endParaRPr>
          </a:p>
          <a:p>
            <a:pPr marL="11516"/>
            <a:r>
              <a:rPr sz="1650" spc="-5" dirty="0">
                <a:latin typeface="Calibri" panose="020F0502020204030204" pitchFamily="34" charset="0"/>
                <a:cs typeface="Calibri" panose="020F0502020204030204" pitchFamily="34" charset="0"/>
              </a:rPr>
              <a:t>&lt;styl</a:t>
            </a:r>
            <a:r>
              <a:rPr sz="1650" dirty="0">
                <a:latin typeface="Calibri" panose="020F0502020204030204" pitchFamily="34" charset="0"/>
                <a:cs typeface="Calibri" panose="020F0502020204030204" pitchFamily="34" charset="0"/>
              </a:rPr>
              <a:t>e</a:t>
            </a:r>
            <a:r>
              <a:rPr sz="1650" spc="-5" dirty="0">
                <a:latin typeface="Calibri" panose="020F0502020204030204" pitchFamily="34" charset="0"/>
                <a:cs typeface="Calibri" panose="020F0502020204030204" pitchFamily="34" charset="0"/>
              </a:rPr>
              <a:t> type="text/css"&gt;</a:t>
            </a:r>
            <a:endParaRPr sz="1650" dirty="0">
              <a:latin typeface="Calibri" panose="020F0502020204030204" pitchFamily="34" charset="0"/>
              <a:cs typeface="Calibri" panose="020F0502020204030204" pitchFamily="34" charset="0"/>
            </a:endParaRPr>
          </a:p>
          <a:p>
            <a:pPr marL="259694" marR="1006530" indent="-248753">
              <a:lnSpc>
                <a:spcPct val="80000"/>
              </a:lnSpc>
              <a:spcBef>
                <a:spcPts val="390"/>
              </a:spcBef>
            </a:pPr>
            <a:r>
              <a:rPr sz="1650" dirty="0">
                <a:latin typeface="Calibri" panose="020F0502020204030204" pitchFamily="34" charset="0"/>
                <a:cs typeface="Calibri" panose="020F0502020204030204" pitchFamily="34" charset="0"/>
              </a:rPr>
              <a:t>h1 {color:red; background- color:yellow;}</a:t>
            </a:r>
          </a:p>
          <a:p>
            <a:pPr marL="11516"/>
            <a:r>
              <a:rPr sz="1650" dirty="0">
                <a:latin typeface="Calibri" panose="020F0502020204030204" pitchFamily="34" charset="0"/>
                <a:cs typeface="Calibri" panose="020F0502020204030204" pitchFamily="34" charset="0"/>
              </a:rPr>
              <a:t>.hilite</a:t>
            </a:r>
            <a:r>
              <a:rPr sz="1650" spc="-9" dirty="0">
                <a:latin typeface="Calibri" panose="020F0502020204030204" pitchFamily="34" charset="0"/>
                <a:cs typeface="Calibri" panose="020F0502020204030204" pitchFamily="34" charset="0"/>
              </a:rPr>
              <a:t> </a:t>
            </a:r>
            <a:r>
              <a:rPr sz="1650" spc="-5" dirty="0">
                <a:latin typeface="Calibri" panose="020F0502020204030204" pitchFamily="34" charset="0"/>
                <a:cs typeface="Calibri" panose="020F0502020204030204" pitchFamily="34" charset="0"/>
              </a:rPr>
              <a:t>{</a:t>
            </a:r>
            <a:r>
              <a:rPr sz="1650" dirty="0">
                <a:latin typeface="Calibri" panose="020F0502020204030204" pitchFamily="34" charset="0"/>
                <a:cs typeface="Calibri" panose="020F0502020204030204" pitchFamily="34" charset="0"/>
              </a:rPr>
              <a:t>color:blue;}</a:t>
            </a:r>
          </a:p>
          <a:p>
            <a:pPr marL="11516"/>
            <a:r>
              <a:rPr sz="1650" dirty="0">
                <a:latin typeface="Calibri" panose="020F0502020204030204" pitchFamily="34" charset="0"/>
                <a:cs typeface="Calibri" panose="020F0502020204030204" pitchFamily="34" charset="0"/>
              </a:rPr>
              <a:t>table</a:t>
            </a:r>
            <a:r>
              <a:rPr sz="1650" spc="-9" dirty="0">
                <a:latin typeface="Calibri" panose="020F0502020204030204" pitchFamily="34" charset="0"/>
                <a:cs typeface="Calibri" panose="020F0502020204030204" pitchFamily="34" charset="0"/>
              </a:rPr>
              <a:t> </a:t>
            </a:r>
            <a:r>
              <a:rPr sz="1650" dirty="0">
                <a:latin typeface="Calibri" panose="020F0502020204030204" pitchFamily="34" charset="0"/>
                <a:cs typeface="Calibri" panose="020F0502020204030204" pitchFamily="34" charset="0"/>
              </a:rPr>
              <a:t>.hilite</a:t>
            </a:r>
            <a:r>
              <a:rPr sz="1650" spc="-5" dirty="0">
                <a:latin typeface="Calibri" panose="020F0502020204030204" pitchFamily="34" charset="0"/>
                <a:cs typeface="Calibri" panose="020F0502020204030204" pitchFamily="34" charset="0"/>
              </a:rPr>
              <a:t> {</a:t>
            </a:r>
            <a:r>
              <a:rPr sz="1650" dirty="0">
                <a:latin typeface="Calibri" panose="020F0502020204030204" pitchFamily="34" charset="0"/>
                <a:cs typeface="Calibri" panose="020F0502020204030204" pitchFamily="34" charset="0"/>
              </a:rPr>
              <a:t>background-color:green;}</a:t>
            </a:r>
          </a:p>
          <a:p>
            <a:pPr marL="11516"/>
            <a:r>
              <a:rPr sz="1650" spc="-5" dirty="0">
                <a:latin typeface="Calibri" panose="020F0502020204030204" pitchFamily="34" charset="0"/>
                <a:cs typeface="Calibri" panose="020F0502020204030204" pitchFamily="34" charset="0"/>
              </a:rPr>
              <a:t>&lt;/style&gt;</a:t>
            </a:r>
            <a:endParaRPr sz="1650" dirty="0">
              <a:latin typeface="Calibri" panose="020F0502020204030204" pitchFamily="34" charset="0"/>
              <a:cs typeface="Calibri" panose="020F0502020204030204" pitchFamily="34" charset="0"/>
            </a:endParaRPr>
          </a:p>
          <a:p>
            <a:pPr marL="11516"/>
            <a:r>
              <a:rPr sz="1650" dirty="0">
                <a:latin typeface="Calibri" panose="020F0502020204030204" pitchFamily="34" charset="0"/>
                <a:cs typeface="Calibri" panose="020F0502020204030204" pitchFamily="34" charset="0"/>
              </a:rPr>
              <a:t>&lt;/head&gt;</a:t>
            </a:r>
          </a:p>
        </p:txBody>
      </p:sp>
      <p:sp>
        <p:nvSpPr>
          <p:cNvPr id="7" name="Title 12">
            <a:extLst>
              <a:ext uri="{FF2B5EF4-FFF2-40B4-BE49-F238E27FC236}">
                <a16:creationId xmlns:a16="http://schemas.microsoft.com/office/drawing/2014/main" id="{015CDD65-D1BB-8242-AC14-9437CDDB14DD}"/>
              </a:ext>
            </a:extLst>
          </p:cNvPr>
          <p:cNvSpPr>
            <a:spLocks noGrp="1"/>
          </p:cNvSpPr>
          <p:nvPr>
            <p:ph type="title"/>
          </p:nvPr>
        </p:nvSpPr>
        <p:spPr>
          <a:xfrm>
            <a:off x="1371599" y="491112"/>
            <a:ext cx="9984259" cy="772297"/>
          </a:xfrm>
        </p:spPr>
        <p:txBody>
          <a:bodyPr/>
          <a:lstStyle/>
          <a:p>
            <a:r>
              <a:rPr lang="en-US" dirty="0"/>
              <a:t>Forms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1629" y="4540387"/>
            <a:ext cx="7390056" cy="1718034"/>
          </a:xfrm>
          <a:prstGeom prst="rect">
            <a:avLst/>
          </a:prstGeom>
        </p:spPr>
        <p:txBody>
          <a:bodyPr vert="horz" wrap="square" lIns="0" tIns="0" rIns="0" bIns="0" rtlCol="0">
            <a:spAutoFit/>
          </a:bodyPr>
          <a:lstStyle/>
          <a:p>
            <a:pPr marL="321306" marR="4607" indent="-309790">
              <a:lnSpc>
                <a:spcPct val="80000"/>
              </a:lnSpc>
              <a:buChar char="•"/>
              <a:tabLst>
                <a:tab pos="321882" algn="l"/>
              </a:tabLst>
            </a:pPr>
            <a:r>
              <a:rPr sz="2539" spc="-5" dirty="0">
                <a:latin typeface="Arial"/>
                <a:cs typeface="Arial"/>
              </a:rPr>
              <a:t>U</a:t>
            </a:r>
            <a:r>
              <a:rPr sz="2539" dirty="0">
                <a:latin typeface="Arial"/>
                <a:cs typeface="Arial"/>
              </a:rPr>
              <a:t>se</a:t>
            </a:r>
            <a:r>
              <a:rPr sz="2539" spc="-5" dirty="0">
                <a:latin typeface="Arial"/>
                <a:cs typeface="Arial"/>
              </a:rPr>
              <a:t> </a:t>
            </a:r>
            <a:r>
              <a:rPr sz="2539" dirty="0">
                <a:solidFill>
                  <a:srgbClr val="3405BB"/>
                </a:solidFill>
                <a:latin typeface="Arial"/>
                <a:cs typeface="Arial"/>
              </a:rPr>
              <a:t>&lt;input&gt; </a:t>
            </a:r>
            <a:r>
              <a:rPr sz="2539" dirty="0">
                <a:latin typeface="Arial"/>
                <a:cs typeface="Arial"/>
              </a:rPr>
              <a:t>in the</a:t>
            </a:r>
            <a:r>
              <a:rPr sz="2539" spc="-5" dirty="0">
                <a:latin typeface="Arial"/>
                <a:cs typeface="Arial"/>
              </a:rPr>
              <a:t> </a:t>
            </a:r>
            <a:r>
              <a:rPr sz="2539" dirty="0">
                <a:solidFill>
                  <a:srgbClr val="0000CC"/>
                </a:solidFill>
                <a:latin typeface="Arial"/>
                <a:cs typeface="Arial"/>
              </a:rPr>
              <a:t>&lt;form&gt;</a:t>
            </a:r>
            <a:r>
              <a:rPr sz="2539" spc="-5" dirty="0">
                <a:solidFill>
                  <a:srgbClr val="0000CC"/>
                </a:solidFill>
                <a:latin typeface="Arial"/>
                <a:cs typeface="Arial"/>
              </a:rPr>
              <a:t> </a:t>
            </a:r>
            <a:r>
              <a:rPr sz="2539" dirty="0">
                <a:latin typeface="Arial"/>
                <a:cs typeface="Arial"/>
              </a:rPr>
              <a:t>tag to declare group of input controls, allowing users to input data.</a:t>
            </a:r>
            <a:endParaRPr sz="2539">
              <a:latin typeface="Arial"/>
              <a:cs typeface="Arial"/>
            </a:endParaRPr>
          </a:p>
          <a:p>
            <a:pPr marL="321306" indent="-309790">
              <a:buChar char="•"/>
              <a:tabLst>
                <a:tab pos="321882" algn="l"/>
              </a:tabLst>
            </a:pPr>
            <a:r>
              <a:rPr sz="2539" dirty="0">
                <a:solidFill>
                  <a:srgbClr val="3405BB"/>
                </a:solidFill>
                <a:latin typeface="Arial"/>
                <a:cs typeface="Arial"/>
              </a:rPr>
              <a:t>type</a:t>
            </a:r>
            <a:r>
              <a:rPr sz="2539" spc="-5" dirty="0">
                <a:solidFill>
                  <a:srgbClr val="3405BB"/>
                </a:solidFill>
                <a:latin typeface="Arial"/>
                <a:cs typeface="Arial"/>
              </a:rPr>
              <a:t> </a:t>
            </a:r>
            <a:r>
              <a:rPr sz="2539" dirty="0">
                <a:latin typeface="Arial"/>
                <a:cs typeface="Arial"/>
              </a:rPr>
              <a:t>attribute</a:t>
            </a:r>
            <a:r>
              <a:rPr sz="2539" dirty="0">
                <a:solidFill>
                  <a:srgbClr val="3405BB"/>
                </a:solidFill>
                <a:latin typeface="Arial"/>
                <a:cs typeface="Arial"/>
              </a:rPr>
              <a:t>:</a:t>
            </a:r>
            <a:r>
              <a:rPr sz="2539" spc="-14" dirty="0">
                <a:solidFill>
                  <a:srgbClr val="3405BB"/>
                </a:solidFill>
                <a:latin typeface="Arial"/>
                <a:cs typeface="Arial"/>
              </a:rPr>
              <a:t> </a:t>
            </a:r>
            <a:r>
              <a:rPr sz="2539" dirty="0">
                <a:solidFill>
                  <a:srgbClr val="3405BB"/>
                </a:solidFill>
                <a:latin typeface="Arial"/>
                <a:cs typeface="Arial"/>
              </a:rPr>
              <a:t>“text”,</a:t>
            </a:r>
            <a:r>
              <a:rPr sz="2539" spc="-14" dirty="0">
                <a:solidFill>
                  <a:srgbClr val="3405BB"/>
                </a:solidFill>
                <a:latin typeface="Arial"/>
                <a:cs typeface="Arial"/>
              </a:rPr>
              <a:t> </a:t>
            </a:r>
            <a:r>
              <a:rPr sz="2539" dirty="0">
                <a:solidFill>
                  <a:srgbClr val="3405BB"/>
                </a:solidFill>
                <a:latin typeface="Arial"/>
                <a:cs typeface="Arial"/>
              </a:rPr>
              <a:t>“submit”,</a:t>
            </a:r>
            <a:endParaRPr sz="2539">
              <a:latin typeface="Arial"/>
              <a:cs typeface="Arial"/>
            </a:endParaRPr>
          </a:p>
          <a:p>
            <a:pPr marL="321306" marR="795780" indent="-309790">
              <a:lnSpc>
                <a:spcPct val="80000"/>
              </a:lnSpc>
              <a:spcBef>
                <a:spcPts val="608"/>
              </a:spcBef>
              <a:buChar char="•"/>
              <a:tabLst>
                <a:tab pos="321882" algn="l"/>
              </a:tabLst>
            </a:pPr>
            <a:r>
              <a:rPr sz="2539" dirty="0">
                <a:solidFill>
                  <a:srgbClr val="3405BB"/>
                </a:solidFill>
                <a:latin typeface="Arial"/>
                <a:cs typeface="Arial"/>
              </a:rPr>
              <a:t>JavaScript</a:t>
            </a:r>
            <a:r>
              <a:rPr sz="2539" spc="-18" dirty="0">
                <a:solidFill>
                  <a:srgbClr val="3405BB"/>
                </a:solidFill>
                <a:latin typeface="Arial"/>
                <a:cs typeface="Arial"/>
              </a:rPr>
              <a:t> </a:t>
            </a:r>
            <a:r>
              <a:rPr sz="2539" dirty="0">
                <a:latin typeface="Arial"/>
                <a:cs typeface="Arial"/>
              </a:rPr>
              <a:t>can be used to create interactive behaviours</a:t>
            </a:r>
            <a:r>
              <a:rPr sz="2539" spc="5" dirty="0">
                <a:latin typeface="Arial"/>
                <a:cs typeface="Arial"/>
              </a:rPr>
              <a:t> </a:t>
            </a:r>
            <a:r>
              <a:rPr sz="2539" dirty="0">
                <a:latin typeface="Arial"/>
                <a:cs typeface="Arial"/>
              </a:rPr>
              <a:t>via </a:t>
            </a:r>
            <a:r>
              <a:rPr sz="2539" dirty="0">
                <a:solidFill>
                  <a:srgbClr val="3405BB"/>
                </a:solidFill>
                <a:latin typeface="Arial"/>
                <a:cs typeface="Arial"/>
              </a:rPr>
              <a:t>event handler</a:t>
            </a:r>
            <a:endParaRPr sz="2539">
              <a:latin typeface="Arial"/>
              <a:cs typeface="Arial"/>
            </a:endParaRPr>
          </a:p>
        </p:txBody>
      </p:sp>
      <p:sp>
        <p:nvSpPr>
          <p:cNvPr id="3" name="object 3"/>
          <p:cNvSpPr txBox="1">
            <a:spLocks noGrp="1"/>
          </p:cNvSpPr>
          <p:nvPr>
            <p:ph type="title"/>
          </p:nvPr>
        </p:nvSpPr>
        <p:spPr>
          <a:xfrm>
            <a:off x="1775095" y="445341"/>
            <a:ext cx="9053736" cy="677108"/>
          </a:xfrm>
          <a:prstGeom prst="rect">
            <a:avLst/>
          </a:prstGeom>
        </p:spPr>
        <p:txBody>
          <a:bodyPr vert="horz" wrap="square" lIns="0" tIns="0" rIns="0" bIns="0" rtlCol="0" anchor="t">
            <a:spAutoFit/>
          </a:bodyPr>
          <a:lstStyle/>
          <a:p>
            <a:pPr marL="27063">
              <a:lnSpc>
                <a:spcPct val="100000"/>
              </a:lnSpc>
            </a:pPr>
            <a:r>
              <a:rPr dirty="0">
                <a:solidFill>
                  <a:srgbClr val="000000"/>
                </a:solidFill>
                <a:latin typeface="Arial"/>
                <a:cs typeface="Arial"/>
              </a:rPr>
              <a:t>HTML</a:t>
            </a:r>
            <a:r>
              <a:rPr lang="en-US" spc="-5" dirty="0">
                <a:solidFill>
                  <a:srgbClr val="000000"/>
                </a:solidFill>
                <a:latin typeface="Arial"/>
                <a:cs typeface="Arial"/>
              </a:rPr>
              <a:t> Forms</a:t>
            </a:r>
            <a:endParaRPr dirty="0">
              <a:solidFill>
                <a:srgbClr val="000000"/>
              </a:solidFill>
              <a:latin typeface="Arial"/>
              <a:cs typeface="Arial"/>
            </a:endParaRPr>
          </a:p>
        </p:txBody>
      </p:sp>
      <p:sp>
        <p:nvSpPr>
          <p:cNvPr id="4" name="object 4"/>
          <p:cNvSpPr/>
          <p:nvPr/>
        </p:nvSpPr>
        <p:spPr>
          <a:xfrm>
            <a:off x="7010296" y="1402002"/>
            <a:ext cx="3092146" cy="2546961"/>
          </a:xfrm>
          <a:prstGeom prst="rect">
            <a:avLst/>
          </a:prstGeom>
          <a:blipFill>
            <a:blip r:embed="rId3" cstate="print"/>
            <a:stretch>
              <a:fillRect/>
            </a:stretch>
          </a:blipFill>
        </p:spPr>
        <p:txBody>
          <a:bodyPr wrap="square" lIns="0" tIns="0" rIns="0" bIns="0" rtlCol="0"/>
          <a:lstStyle/>
          <a:p>
            <a:endParaRPr sz="1632"/>
          </a:p>
        </p:txBody>
      </p:sp>
      <p:sp>
        <p:nvSpPr>
          <p:cNvPr id="5" name="object 5"/>
          <p:cNvSpPr/>
          <p:nvPr/>
        </p:nvSpPr>
        <p:spPr>
          <a:xfrm>
            <a:off x="2371041" y="1593405"/>
            <a:ext cx="4383707" cy="1968148"/>
          </a:xfrm>
          <a:custGeom>
            <a:avLst/>
            <a:gdLst/>
            <a:ahLst/>
            <a:cxnLst/>
            <a:rect l="l" t="t" r="r" b="b"/>
            <a:pathLst>
              <a:path w="4834255" h="2170429">
                <a:moveTo>
                  <a:pt x="4834128" y="2170175"/>
                </a:moveTo>
                <a:lnTo>
                  <a:pt x="4834128" y="0"/>
                </a:lnTo>
                <a:lnTo>
                  <a:pt x="0" y="0"/>
                </a:lnTo>
                <a:lnTo>
                  <a:pt x="0" y="2170176"/>
                </a:lnTo>
                <a:lnTo>
                  <a:pt x="4571" y="2170176"/>
                </a:lnTo>
                <a:lnTo>
                  <a:pt x="4571" y="9905"/>
                </a:lnTo>
                <a:lnTo>
                  <a:pt x="9143" y="5333"/>
                </a:lnTo>
                <a:lnTo>
                  <a:pt x="9143" y="9905"/>
                </a:lnTo>
                <a:lnTo>
                  <a:pt x="4824222" y="9905"/>
                </a:lnTo>
                <a:lnTo>
                  <a:pt x="4824222" y="5333"/>
                </a:lnTo>
                <a:lnTo>
                  <a:pt x="4828794" y="9905"/>
                </a:lnTo>
                <a:lnTo>
                  <a:pt x="4828794" y="2170175"/>
                </a:lnTo>
                <a:lnTo>
                  <a:pt x="4834128" y="2170175"/>
                </a:lnTo>
                <a:close/>
              </a:path>
              <a:path w="4834255" h="2170429">
                <a:moveTo>
                  <a:pt x="9143" y="9905"/>
                </a:moveTo>
                <a:lnTo>
                  <a:pt x="9143" y="5333"/>
                </a:lnTo>
                <a:lnTo>
                  <a:pt x="4571" y="9905"/>
                </a:lnTo>
                <a:lnTo>
                  <a:pt x="9143" y="9905"/>
                </a:lnTo>
                <a:close/>
              </a:path>
              <a:path w="4834255" h="2170429">
                <a:moveTo>
                  <a:pt x="9143" y="2161031"/>
                </a:moveTo>
                <a:lnTo>
                  <a:pt x="9143" y="9905"/>
                </a:lnTo>
                <a:lnTo>
                  <a:pt x="4571" y="9905"/>
                </a:lnTo>
                <a:lnTo>
                  <a:pt x="4571" y="2161031"/>
                </a:lnTo>
                <a:lnTo>
                  <a:pt x="9143" y="2161031"/>
                </a:lnTo>
                <a:close/>
              </a:path>
              <a:path w="4834255" h="2170429">
                <a:moveTo>
                  <a:pt x="4828794" y="2161031"/>
                </a:moveTo>
                <a:lnTo>
                  <a:pt x="4571" y="2161031"/>
                </a:lnTo>
                <a:lnTo>
                  <a:pt x="9143" y="2165604"/>
                </a:lnTo>
                <a:lnTo>
                  <a:pt x="9144" y="2170176"/>
                </a:lnTo>
                <a:lnTo>
                  <a:pt x="4824222" y="2170175"/>
                </a:lnTo>
                <a:lnTo>
                  <a:pt x="4824222" y="2165603"/>
                </a:lnTo>
                <a:lnTo>
                  <a:pt x="4828794" y="2161031"/>
                </a:lnTo>
                <a:close/>
              </a:path>
              <a:path w="4834255" h="2170429">
                <a:moveTo>
                  <a:pt x="9144" y="2170176"/>
                </a:moveTo>
                <a:lnTo>
                  <a:pt x="9143" y="2165604"/>
                </a:lnTo>
                <a:lnTo>
                  <a:pt x="4571" y="2161031"/>
                </a:lnTo>
                <a:lnTo>
                  <a:pt x="4571" y="2170176"/>
                </a:lnTo>
                <a:lnTo>
                  <a:pt x="9144" y="2170176"/>
                </a:lnTo>
                <a:close/>
              </a:path>
              <a:path w="4834255" h="2170429">
                <a:moveTo>
                  <a:pt x="4828794" y="9905"/>
                </a:moveTo>
                <a:lnTo>
                  <a:pt x="4824222" y="5333"/>
                </a:lnTo>
                <a:lnTo>
                  <a:pt x="4824222" y="9905"/>
                </a:lnTo>
                <a:lnTo>
                  <a:pt x="4828794" y="9905"/>
                </a:lnTo>
                <a:close/>
              </a:path>
              <a:path w="4834255" h="2170429">
                <a:moveTo>
                  <a:pt x="4828794" y="2161031"/>
                </a:moveTo>
                <a:lnTo>
                  <a:pt x="4828794" y="9905"/>
                </a:lnTo>
                <a:lnTo>
                  <a:pt x="4824222" y="9905"/>
                </a:lnTo>
                <a:lnTo>
                  <a:pt x="4824222" y="2161031"/>
                </a:lnTo>
                <a:lnTo>
                  <a:pt x="4828794" y="2161031"/>
                </a:lnTo>
                <a:close/>
              </a:path>
              <a:path w="4834255" h="2170429">
                <a:moveTo>
                  <a:pt x="4828794" y="2170175"/>
                </a:moveTo>
                <a:lnTo>
                  <a:pt x="4828794" y="2161031"/>
                </a:lnTo>
                <a:lnTo>
                  <a:pt x="4824222" y="2165603"/>
                </a:lnTo>
                <a:lnTo>
                  <a:pt x="4824222" y="2170175"/>
                </a:lnTo>
                <a:lnTo>
                  <a:pt x="4828794" y="2170175"/>
                </a:lnTo>
                <a:close/>
              </a:path>
            </a:pathLst>
          </a:custGeom>
          <a:solidFill>
            <a:srgbClr val="00B6EF"/>
          </a:solidFill>
        </p:spPr>
        <p:txBody>
          <a:bodyPr wrap="square" lIns="0" tIns="0" rIns="0" bIns="0" rtlCol="0"/>
          <a:lstStyle/>
          <a:p>
            <a:endParaRPr sz="1632"/>
          </a:p>
        </p:txBody>
      </p:sp>
      <p:sp>
        <p:nvSpPr>
          <p:cNvPr id="6" name="object 6"/>
          <p:cNvSpPr txBox="1"/>
          <p:nvPr/>
        </p:nvSpPr>
        <p:spPr>
          <a:xfrm>
            <a:off x="2446583" y="1617128"/>
            <a:ext cx="1043959" cy="418576"/>
          </a:xfrm>
          <a:prstGeom prst="rect">
            <a:avLst/>
          </a:prstGeom>
        </p:spPr>
        <p:txBody>
          <a:bodyPr vert="horz" wrap="square" lIns="0" tIns="0" rIns="0" bIns="0" rtlCol="0">
            <a:spAutoFit/>
          </a:bodyPr>
          <a:lstStyle/>
          <a:p>
            <a:pPr marL="11516"/>
            <a:r>
              <a:rPr sz="2720" spc="-177" dirty="0">
                <a:solidFill>
                  <a:srgbClr val="3405BB"/>
                </a:solidFill>
                <a:latin typeface="Apple SD Gothic Neo"/>
                <a:cs typeface="Apple SD Gothic Neo"/>
              </a:rPr>
              <a:t>&lt;</a:t>
            </a:r>
            <a:r>
              <a:rPr sz="2720" spc="-154" dirty="0">
                <a:solidFill>
                  <a:srgbClr val="3405BB"/>
                </a:solidFill>
                <a:latin typeface="Apple SD Gothic Neo"/>
                <a:cs typeface="Apple SD Gothic Neo"/>
              </a:rPr>
              <a:t>f</a:t>
            </a:r>
            <a:r>
              <a:rPr sz="2720" spc="-63" dirty="0">
                <a:solidFill>
                  <a:srgbClr val="3405BB"/>
                </a:solidFill>
                <a:latin typeface="Apple SD Gothic Neo"/>
                <a:cs typeface="Apple SD Gothic Neo"/>
              </a:rPr>
              <a:t>orm&gt;</a:t>
            </a:r>
            <a:endParaRPr sz="2720">
              <a:latin typeface="Apple SD Gothic Neo"/>
              <a:cs typeface="Apple SD Gothic Neo"/>
            </a:endParaRPr>
          </a:p>
        </p:txBody>
      </p:sp>
      <p:sp>
        <p:nvSpPr>
          <p:cNvPr id="8" name="object 8"/>
          <p:cNvSpPr txBox="1"/>
          <p:nvPr/>
        </p:nvSpPr>
        <p:spPr>
          <a:xfrm>
            <a:off x="2446582" y="3109650"/>
            <a:ext cx="1176973" cy="418576"/>
          </a:xfrm>
          <a:prstGeom prst="rect">
            <a:avLst/>
          </a:prstGeom>
        </p:spPr>
        <p:txBody>
          <a:bodyPr vert="horz" wrap="square" lIns="0" tIns="0" rIns="0" bIns="0" rtlCol="0">
            <a:spAutoFit/>
          </a:bodyPr>
          <a:lstStyle/>
          <a:p>
            <a:pPr marL="11516"/>
            <a:r>
              <a:rPr sz="2720" spc="-54" dirty="0">
                <a:solidFill>
                  <a:srgbClr val="3405BB"/>
                </a:solidFill>
                <a:latin typeface="Apple SD Gothic Neo"/>
                <a:cs typeface="Apple SD Gothic Neo"/>
              </a:rPr>
              <a:t>&lt;/</a:t>
            </a:r>
            <a:r>
              <a:rPr sz="2720" spc="-95" dirty="0">
                <a:solidFill>
                  <a:srgbClr val="3405BB"/>
                </a:solidFill>
                <a:latin typeface="Apple SD Gothic Neo"/>
                <a:cs typeface="Apple SD Gothic Neo"/>
              </a:rPr>
              <a:t>f</a:t>
            </a:r>
            <a:r>
              <a:rPr sz="2720" spc="-23" dirty="0">
                <a:solidFill>
                  <a:srgbClr val="3405BB"/>
                </a:solidFill>
                <a:latin typeface="Apple SD Gothic Neo"/>
                <a:cs typeface="Apple SD Gothic Neo"/>
              </a:rPr>
              <a:t>o</a:t>
            </a:r>
            <a:r>
              <a:rPr sz="2720" spc="-77" dirty="0">
                <a:solidFill>
                  <a:srgbClr val="3405BB"/>
                </a:solidFill>
                <a:latin typeface="Apple SD Gothic Neo"/>
                <a:cs typeface="Apple SD Gothic Neo"/>
              </a:rPr>
              <a:t>rm&gt;</a:t>
            </a:r>
            <a:endParaRPr sz="2720">
              <a:latin typeface="Apple SD Gothic Neo"/>
              <a:cs typeface="Apple SD Gothic Neo"/>
            </a:endParaRPr>
          </a:p>
        </p:txBody>
      </p:sp>
      <p:graphicFrame>
        <p:nvGraphicFramePr>
          <p:cNvPr id="7" name="object 7"/>
          <p:cNvGraphicFramePr>
            <a:graphicFrameLocks noGrp="1"/>
          </p:cNvGraphicFramePr>
          <p:nvPr/>
        </p:nvGraphicFramePr>
        <p:xfrm>
          <a:off x="3247320" y="1997169"/>
          <a:ext cx="3178710" cy="1107421"/>
        </p:xfrm>
        <a:graphic>
          <a:graphicData uri="http://schemas.openxmlformats.org/drawingml/2006/table">
            <a:tbl>
              <a:tblPr firstRow="1" bandRow="1">
                <a:tableStyleId>{2D5ABB26-0587-4C30-8999-92F81FD0307C}</a:tableStyleId>
              </a:tblPr>
              <a:tblGrid>
                <a:gridCol w="927221">
                  <a:extLst>
                    <a:ext uri="{9D8B030D-6E8A-4147-A177-3AD203B41FA5}">
                      <a16:colId xmlns:a16="http://schemas.microsoft.com/office/drawing/2014/main" val="20000"/>
                    </a:ext>
                  </a:extLst>
                </a:gridCol>
                <a:gridCol w="1384930">
                  <a:extLst>
                    <a:ext uri="{9D8B030D-6E8A-4147-A177-3AD203B41FA5}">
                      <a16:colId xmlns:a16="http://schemas.microsoft.com/office/drawing/2014/main" val="20001"/>
                    </a:ext>
                  </a:extLst>
                </a:gridCol>
                <a:gridCol w="511983">
                  <a:extLst>
                    <a:ext uri="{9D8B030D-6E8A-4147-A177-3AD203B41FA5}">
                      <a16:colId xmlns:a16="http://schemas.microsoft.com/office/drawing/2014/main" val="20002"/>
                    </a:ext>
                  </a:extLst>
                </a:gridCol>
                <a:gridCol w="354576">
                  <a:extLst>
                    <a:ext uri="{9D8B030D-6E8A-4147-A177-3AD203B41FA5}">
                      <a16:colId xmlns:a16="http://schemas.microsoft.com/office/drawing/2014/main" val="20003"/>
                    </a:ext>
                  </a:extLst>
                </a:gridCol>
              </a:tblGrid>
              <a:tr h="365814">
                <a:tc>
                  <a:txBody>
                    <a:bodyPr/>
                    <a:lstStyle/>
                    <a:p>
                      <a:pPr marL="43815">
                        <a:lnSpc>
                          <a:spcPct val="100000"/>
                        </a:lnSpc>
                      </a:pPr>
                      <a:r>
                        <a:rPr sz="2400" dirty="0">
                          <a:solidFill>
                            <a:srgbClr val="3405BB"/>
                          </a:solidFill>
                          <a:latin typeface="Apple SD Gothic Neo"/>
                          <a:cs typeface="Apple SD Gothic Neo"/>
                        </a:rPr>
                        <a:t>&lt;input</a:t>
                      </a:r>
                      <a:endParaRPr sz="2400">
                        <a:latin typeface="Apple SD Gothic Neo"/>
                        <a:cs typeface="Apple SD Gothic Neo"/>
                      </a:endParaRPr>
                    </a:p>
                  </a:txBody>
                  <a:tcPr marL="0" marR="0" marT="0" marB="0"/>
                </a:tc>
                <a:tc>
                  <a:txBody>
                    <a:bodyPr/>
                    <a:lstStyle/>
                    <a:p>
                      <a:pPr marL="116839">
                        <a:lnSpc>
                          <a:spcPct val="100000"/>
                        </a:lnSpc>
                      </a:pPr>
                      <a:r>
                        <a:rPr sz="2400" dirty="0">
                          <a:solidFill>
                            <a:srgbClr val="C00000"/>
                          </a:solidFill>
                          <a:latin typeface="Apple SD Gothic Neo"/>
                          <a:cs typeface="Apple SD Gothic Neo"/>
                        </a:rPr>
                        <a:t>typ</a:t>
                      </a:r>
                      <a:r>
                        <a:rPr sz="2400" spc="-10" dirty="0">
                          <a:solidFill>
                            <a:srgbClr val="C00000"/>
                          </a:solidFill>
                          <a:latin typeface="Apple SD Gothic Neo"/>
                          <a:cs typeface="Apple SD Gothic Neo"/>
                        </a:rPr>
                        <a:t>e</a:t>
                      </a:r>
                      <a:r>
                        <a:rPr sz="2400" dirty="0">
                          <a:latin typeface="Apple SD Gothic Neo"/>
                          <a:cs typeface="Apple SD Gothic Neo"/>
                        </a:rPr>
                        <a:t>=</a:t>
                      </a:r>
                      <a:r>
                        <a:rPr sz="2400" spc="-100" dirty="0">
                          <a:latin typeface="Apple SD Gothic Neo"/>
                          <a:cs typeface="Apple SD Gothic Neo"/>
                        </a:rPr>
                        <a:t> </a:t>
                      </a:r>
                      <a:r>
                        <a:rPr sz="2400" dirty="0">
                          <a:latin typeface="Apple SD Gothic Neo"/>
                          <a:cs typeface="Apple SD Gothic Neo"/>
                        </a:rPr>
                        <a:t>“…”</a:t>
                      </a:r>
                      <a:endParaRPr sz="2400">
                        <a:latin typeface="Apple SD Gothic Neo"/>
                        <a:cs typeface="Apple SD Gothic Neo"/>
                      </a:endParaRPr>
                    </a:p>
                  </a:txBody>
                  <a:tcPr marL="0" marR="0" marT="0" marB="0"/>
                </a:tc>
                <a:tc>
                  <a:txBody>
                    <a:bodyPr/>
                    <a:lstStyle/>
                    <a:p>
                      <a:pPr marL="154940">
                        <a:lnSpc>
                          <a:spcPct val="100000"/>
                        </a:lnSpc>
                      </a:pPr>
                      <a:r>
                        <a:rPr sz="2400" dirty="0">
                          <a:latin typeface="Apple SD Gothic Neo"/>
                          <a:cs typeface="Apple SD Gothic Neo"/>
                        </a:rPr>
                        <a:t>…</a:t>
                      </a:r>
                      <a:endParaRPr sz="2400">
                        <a:latin typeface="Apple SD Gothic Neo"/>
                        <a:cs typeface="Apple SD Gothic Neo"/>
                      </a:endParaRPr>
                    </a:p>
                  </a:txBody>
                  <a:tcPr marL="0" marR="0" marT="0" marB="0"/>
                </a:tc>
                <a:tc>
                  <a:txBody>
                    <a:bodyPr/>
                    <a:lstStyle/>
                    <a:p>
                      <a:pPr marL="191770">
                        <a:lnSpc>
                          <a:spcPct val="100000"/>
                        </a:lnSpc>
                      </a:pPr>
                      <a:r>
                        <a:rPr sz="2400" dirty="0">
                          <a:solidFill>
                            <a:srgbClr val="3405BB"/>
                          </a:solidFill>
                          <a:latin typeface="Apple SD Gothic Neo"/>
                          <a:cs typeface="Apple SD Gothic Neo"/>
                        </a:rPr>
                        <a:t>&gt;</a:t>
                      </a:r>
                      <a:endParaRPr sz="2400">
                        <a:latin typeface="Apple SD Gothic Neo"/>
                        <a:cs typeface="Apple SD Gothic Neo"/>
                      </a:endParaRPr>
                    </a:p>
                  </a:txBody>
                  <a:tcPr marL="0" marR="0" marT="0" marB="0"/>
                </a:tc>
                <a:extLst>
                  <a:ext uri="{0D108BD9-81ED-4DB2-BD59-A6C34878D82A}">
                    <a16:rowId xmlns:a16="http://schemas.microsoft.com/office/drawing/2014/main" val="10000"/>
                  </a:ext>
                </a:extLst>
              </a:tr>
              <a:tr h="359311">
                <a:tc>
                  <a:txBody>
                    <a:bodyPr/>
                    <a:lstStyle/>
                    <a:p>
                      <a:pPr marL="34925">
                        <a:lnSpc>
                          <a:spcPct val="100000"/>
                        </a:lnSpc>
                      </a:pPr>
                      <a:r>
                        <a:rPr sz="2400" dirty="0">
                          <a:solidFill>
                            <a:srgbClr val="3405BB"/>
                          </a:solidFill>
                          <a:latin typeface="Apple SD Gothic Neo"/>
                          <a:cs typeface="Apple SD Gothic Neo"/>
                        </a:rPr>
                        <a:t>&lt;input</a:t>
                      </a:r>
                      <a:endParaRPr sz="2400">
                        <a:latin typeface="Apple SD Gothic Neo"/>
                        <a:cs typeface="Apple SD Gothic Neo"/>
                      </a:endParaRPr>
                    </a:p>
                  </a:txBody>
                  <a:tcPr marL="0" marR="0" marT="0" marB="0"/>
                </a:tc>
                <a:tc>
                  <a:txBody>
                    <a:bodyPr/>
                    <a:lstStyle/>
                    <a:p>
                      <a:pPr marL="107314">
                        <a:lnSpc>
                          <a:spcPct val="100000"/>
                        </a:lnSpc>
                      </a:pPr>
                      <a:r>
                        <a:rPr sz="2400" dirty="0">
                          <a:solidFill>
                            <a:srgbClr val="C00000"/>
                          </a:solidFill>
                          <a:latin typeface="Apple SD Gothic Neo"/>
                          <a:cs typeface="Apple SD Gothic Neo"/>
                        </a:rPr>
                        <a:t>typ</a:t>
                      </a:r>
                      <a:r>
                        <a:rPr sz="2400" spc="-10" dirty="0">
                          <a:solidFill>
                            <a:srgbClr val="C00000"/>
                          </a:solidFill>
                          <a:latin typeface="Apple SD Gothic Neo"/>
                          <a:cs typeface="Apple SD Gothic Neo"/>
                        </a:rPr>
                        <a:t>e</a:t>
                      </a:r>
                      <a:r>
                        <a:rPr sz="2400" dirty="0">
                          <a:solidFill>
                            <a:srgbClr val="3405BB"/>
                          </a:solidFill>
                          <a:latin typeface="Apple SD Gothic Neo"/>
                          <a:cs typeface="Apple SD Gothic Neo"/>
                        </a:rPr>
                        <a:t>=</a:t>
                      </a:r>
                      <a:r>
                        <a:rPr sz="2400" spc="-95" dirty="0">
                          <a:solidFill>
                            <a:srgbClr val="3405BB"/>
                          </a:solidFill>
                          <a:latin typeface="Apple SD Gothic Neo"/>
                          <a:cs typeface="Apple SD Gothic Neo"/>
                        </a:rPr>
                        <a:t> </a:t>
                      </a: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pPr marL="69850">
                        <a:lnSpc>
                          <a:spcPct val="100000"/>
                        </a:lnSpc>
                      </a:pP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pPr marL="181610">
                        <a:lnSpc>
                          <a:spcPct val="100000"/>
                        </a:lnSpc>
                      </a:pPr>
                      <a:r>
                        <a:rPr sz="2400" dirty="0">
                          <a:solidFill>
                            <a:srgbClr val="3405BB"/>
                          </a:solidFill>
                          <a:latin typeface="Apple SD Gothic Neo"/>
                          <a:cs typeface="Apple SD Gothic Neo"/>
                        </a:rPr>
                        <a:t>&gt;</a:t>
                      </a:r>
                      <a:endParaRPr sz="2400">
                        <a:latin typeface="Apple SD Gothic Neo"/>
                        <a:cs typeface="Apple SD Gothic Neo"/>
                      </a:endParaRPr>
                    </a:p>
                  </a:txBody>
                  <a:tcPr marL="0" marR="0" marT="0" marB="0"/>
                </a:tc>
                <a:extLst>
                  <a:ext uri="{0D108BD9-81ED-4DB2-BD59-A6C34878D82A}">
                    <a16:rowId xmlns:a16="http://schemas.microsoft.com/office/drawing/2014/main" val="10001"/>
                  </a:ext>
                </a:extLst>
              </a:tr>
              <a:tr h="375847">
                <a:tc>
                  <a:txBody>
                    <a:bodyPr/>
                    <a:lstStyle/>
                    <a:p>
                      <a:pPr marL="43815">
                        <a:lnSpc>
                          <a:spcPct val="100000"/>
                        </a:lnSpc>
                      </a:pP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7504" y="4445723"/>
            <a:ext cx="7211553" cy="1874359"/>
          </a:xfrm>
          <a:prstGeom prst="rect">
            <a:avLst/>
          </a:prstGeom>
        </p:spPr>
        <p:txBody>
          <a:bodyPr vert="horz" wrap="square" lIns="0" tIns="0" rIns="0" bIns="0" rtlCol="0">
            <a:spAutoFit/>
          </a:bodyPr>
          <a:lstStyle/>
          <a:p>
            <a:pPr marL="11516"/>
            <a:r>
              <a:rPr sz="2539" dirty="0">
                <a:latin typeface="Arial"/>
                <a:cs typeface="Arial"/>
              </a:rPr>
              <a:t>Attributes:</a:t>
            </a:r>
            <a:endParaRPr sz="2539">
              <a:latin typeface="Arial"/>
              <a:cs typeface="Arial"/>
            </a:endParaRPr>
          </a:p>
          <a:p>
            <a:pPr marL="11516"/>
            <a:r>
              <a:rPr sz="2539" dirty="0">
                <a:latin typeface="Arial"/>
                <a:cs typeface="Arial"/>
              </a:rPr>
              <a:t>•size: onscreen width of text field</a:t>
            </a:r>
            <a:endParaRPr sz="2539">
              <a:latin typeface="Arial"/>
              <a:cs typeface="Arial"/>
            </a:endParaRPr>
          </a:p>
          <a:p>
            <a:pPr marL="11516" marR="4607">
              <a:lnSpc>
                <a:spcPct val="80000"/>
              </a:lnSpc>
              <a:spcBef>
                <a:spcPts val="608"/>
              </a:spcBef>
            </a:pPr>
            <a:r>
              <a:rPr sz="2539" dirty="0">
                <a:latin typeface="Arial"/>
                <a:cs typeface="Arial"/>
              </a:rPr>
              <a:t>•Maxlength: mix-number characters user is able to type into field</a:t>
            </a:r>
            <a:endParaRPr sz="2539">
              <a:latin typeface="Arial"/>
              <a:cs typeface="Arial"/>
            </a:endParaRPr>
          </a:p>
          <a:p>
            <a:pPr marL="11516"/>
            <a:r>
              <a:rPr sz="2539" dirty="0">
                <a:latin typeface="Arial"/>
                <a:cs typeface="Arial"/>
              </a:rPr>
              <a:t>•Readonly: text cannot be modified</a:t>
            </a:r>
            <a:endParaRPr sz="2539">
              <a:latin typeface="Arial"/>
              <a:cs typeface="Arial"/>
            </a:endParaRPr>
          </a:p>
        </p:txBody>
      </p:sp>
      <p:sp>
        <p:nvSpPr>
          <p:cNvPr id="3" name="object 3"/>
          <p:cNvSpPr txBox="1">
            <a:spLocks noGrp="1"/>
          </p:cNvSpPr>
          <p:nvPr>
            <p:ph type="title"/>
          </p:nvPr>
        </p:nvSpPr>
        <p:spPr>
          <a:xfrm>
            <a:off x="1635937" y="445341"/>
            <a:ext cx="9053736" cy="730564"/>
          </a:xfrm>
          <a:prstGeom prst="rect">
            <a:avLst/>
          </a:prstGeom>
        </p:spPr>
        <p:txBody>
          <a:bodyPr vert="horz" wrap="square" lIns="0" tIns="52939" rIns="0" bIns="0" rtlCol="0" anchor="t">
            <a:spAutoFit/>
          </a:bodyPr>
          <a:lstStyle/>
          <a:p>
            <a:pPr marL="218811">
              <a:lnSpc>
                <a:spcPct val="100000"/>
              </a:lnSpc>
            </a:pPr>
            <a:r>
              <a:rPr dirty="0">
                <a:solidFill>
                  <a:srgbClr val="000000"/>
                </a:solidFill>
                <a:latin typeface="Arial"/>
                <a:cs typeface="Arial"/>
              </a:rPr>
              <a:t>Text </a:t>
            </a:r>
            <a:r>
              <a:rPr lang="en-US" dirty="0">
                <a:solidFill>
                  <a:srgbClr val="000000"/>
                </a:solidFill>
                <a:latin typeface="Arial"/>
                <a:cs typeface="Arial"/>
              </a:rPr>
              <a:t>F</a:t>
            </a:r>
            <a:r>
              <a:rPr dirty="0">
                <a:solidFill>
                  <a:srgbClr val="000000"/>
                </a:solidFill>
                <a:latin typeface="Arial"/>
                <a:cs typeface="Arial"/>
              </a:rPr>
              <a:t>ields</a:t>
            </a:r>
          </a:p>
        </p:txBody>
      </p:sp>
      <p:sp>
        <p:nvSpPr>
          <p:cNvPr id="4" name="object 4"/>
          <p:cNvSpPr/>
          <p:nvPr/>
        </p:nvSpPr>
        <p:spPr>
          <a:xfrm>
            <a:off x="1982017" y="1402002"/>
            <a:ext cx="8435348" cy="956836"/>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4007977" y="3099747"/>
            <a:ext cx="4309657" cy="760081"/>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2375186" y="4209464"/>
            <a:ext cx="7444183" cy="0"/>
          </a:xfrm>
          <a:custGeom>
            <a:avLst/>
            <a:gdLst/>
            <a:ahLst/>
            <a:cxnLst/>
            <a:rect l="l" t="t" r="r" b="b"/>
            <a:pathLst>
              <a:path w="8209280">
                <a:moveTo>
                  <a:pt x="0" y="0"/>
                </a:moveTo>
                <a:lnTo>
                  <a:pt x="8209025" y="0"/>
                </a:lnTo>
              </a:path>
            </a:pathLst>
          </a:custGeom>
          <a:ln w="9144">
            <a:solidFill>
              <a:srgbClr val="00CB97"/>
            </a:solidFill>
          </a:ln>
        </p:spPr>
        <p:txBody>
          <a:bodyPr wrap="square" lIns="0" tIns="0" rIns="0" bIns="0" rtlCol="0"/>
          <a:lstStyle/>
          <a:p>
            <a:endParaRPr sz="1632"/>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42130" y="5065890"/>
            <a:ext cx="5835922" cy="990079"/>
          </a:xfrm>
          <a:prstGeom prst="rect">
            <a:avLst/>
          </a:prstGeom>
        </p:spPr>
        <p:txBody>
          <a:bodyPr vert="horz" wrap="square" lIns="0" tIns="0" rIns="0" bIns="0" rtlCol="0">
            <a:spAutoFit/>
          </a:bodyPr>
          <a:lstStyle/>
          <a:p>
            <a:pPr marL="321306" indent="-309790">
              <a:buChar char="•"/>
              <a:tabLst>
                <a:tab pos="321882" algn="l"/>
              </a:tabLst>
            </a:pPr>
            <a:r>
              <a:rPr sz="2267" dirty="0">
                <a:latin typeface="Arial"/>
                <a:cs typeface="Arial"/>
              </a:rPr>
              <a:t>a multi-line</a:t>
            </a:r>
            <a:r>
              <a:rPr sz="2267" spc="-18" dirty="0">
                <a:latin typeface="Arial"/>
                <a:cs typeface="Arial"/>
              </a:rPr>
              <a:t> </a:t>
            </a:r>
            <a:r>
              <a:rPr sz="2267" dirty="0">
                <a:latin typeface="Arial"/>
                <a:cs typeface="Arial"/>
              </a:rPr>
              <a:t>text input area</a:t>
            </a:r>
            <a:r>
              <a:rPr sz="2267" b="1" dirty="0">
                <a:latin typeface="Arial"/>
                <a:cs typeface="Arial"/>
              </a:rPr>
              <a:t>.</a:t>
            </a:r>
            <a:endParaRPr sz="2267">
              <a:latin typeface="Arial"/>
              <a:cs typeface="Arial"/>
            </a:endParaRPr>
          </a:p>
          <a:p>
            <a:pPr marL="424954">
              <a:lnSpc>
                <a:spcPts val="2281"/>
              </a:lnSpc>
              <a:spcBef>
                <a:spcPts val="9"/>
              </a:spcBef>
              <a:tabLst>
                <a:tab pos="684648" algn="l"/>
              </a:tabLst>
            </a:pPr>
            <a:r>
              <a:rPr sz="1904" dirty="0">
                <a:latin typeface="Arial"/>
                <a:cs typeface="Arial"/>
              </a:rPr>
              <a:t>–	i</a:t>
            </a:r>
            <a:r>
              <a:rPr sz="1904" spc="-5" dirty="0">
                <a:latin typeface="Arial"/>
                <a:cs typeface="Arial"/>
              </a:rPr>
              <a:t>nitia</a:t>
            </a:r>
            <a:r>
              <a:rPr sz="1904" dirty="0">
                <a:latin typeface="Arial"/>
                <a:cs typeface="Arial"/>
              </a:rPr>
              <a:t>l</a:t>
            </a:r>
            <a:r>
              <a:rPr sz="1904" spc="-5" dirty="0">
                <a:latin typeface="Arial"/>
                <a:cs typeface="Arial"/>
              </a:rPr>
              <a:t> tex</a:t>
            </a:r>
            <a:r>
              <a:rPr sz="1904" dirty="0">
                <a:latin typeface="Arial"/>
                <a:cs typeface="Arial"/>
              </a:rPr>
              <a:t>t</a:t>
            </a:r>
            <a:r>
              <a:rPr sz="1904" spc="-5" dirty="0">
                <a:latin typeface="Arial"/>
                <a:cs typeface="Arial"/>
              </a:rPr>
              <a:t> i</a:t>
            </a:r>
            <a:r>
              <a:rPr sz="1904" dirty="0">
                <a:latin typeface="Arial"/>
                <a:cs typeface="Arial"/>
              </a:rPr>
              <a:t>s</a:t>
            </a:r>
            <a:r>
              <a:rPr sz="1904" spc="-5" dirty="0">
                <a:latin typeface="Arial"/>
                <a:cs typeface="Arial"/>
              </a:rPr>
              <a:t> place</a:t>
            </a:r>
            <a:r>
              <a:rPr sz="1904" dirty="0">
                <a:latin typeface="Arial"/>
                <a:cs typeface="Arial"/>
              </a:rPr>
              <a:t>d</a:t>
            </a:r>
            <a:r>
              <a:rPr sz="1904" spc="-5" dirty="0">
                <a:latin typeface="Arial"/>
                <a:cs typeface="Arial"/>
              </a:rPr>
              <a:t> insid</a:t>
            </a:r>
            <a:r>
              <a:rPr sz="1904" dirty="0">
                <a:latin typeface="Arial"/>
                <a:cs typeface="Arial"/>
              </a:rPr>
              <a:t>e</a:t>
            </a:r>
            <a:r>
              <a:rPr sz="1904" spc="-5" dirty="0">
                <a:latin typeface="Arial"/>
                <a:cs typeface="Arial"/>
              </a:rPr>
              <a:t> textare</a:t>
            </a:r>
            <a:r>
              <a:rPr sz="1904" dirty="0">
                <a:latin typeface="Arial"/>
                <a:cs typeface="Arial"/>
              </a:rPr>
              <a:t>a</a:t>
            </a:r>
            <a:r>
              <a:rPr sz="1904" spc="-9" dirty="0">
                <a:latin typeface="Arial"/>
                <a:cs typeface="Arial"/>
              </a:rPr>
              <a:t> </a:t>
            </a:r>
            <a:r>
              <a:rPr sz="1904" spc="-5" dirty="0">
                <a:latin typeface="Arial"/>
                <a:cs typeface="Arial"/>
              </a:rPr>
              <a:t>ta</a:t>
            </a:r>
            <a:r>
              <a:rPr sz="1904" dirty="0">
                <a:latin typeface="Arial"/>
                <a:cs typeface="Arial"/>
              </a:rPr>
              <a:t>g</a:t>
            </a:r>
            <a:r>
              <a:rPr sz="1904" spc="-5" dirty="0">
                <a:latin typeface="Arial"/>
                <a:cs typeface="Arial"/>
              </a:rPr>
              <a:t> (optional)</a:t>
            </a:r>
            <a:endParaRPr sz="1904">
              <a:latin typeface="Arial"/>
              <a:cs typeface="Arial"/>
            </a:endParaRPr>
          </a:p>
          <a:p>
            <a:pPr marL="321306" indent="-309790">
              <a:lnSpc>
                <a:spcPts val="2716"/>
              </a:lnSpc>
              <a:buChar char="•"/>
              <a:tabLst>
                <a:tab pos="321882" algn="l"/>
              </a:tabLst>
            </a:pPr>
            <a:r>
              <a:rPr sz="2267" dirty="0">
                <a:latin typeface="Arial"/>
                <a:cs typeface="Arial"/>
              </a:rPr>
              <a:t>r</a:t>
            </a:r>
            <a:r>
              <a:rPr sz="2267" spc="-5" dirty="0">
                <a:latin typeface="Arial"/>
                <a:cs typeface="Arial"/>
              </a:rPr>
              <a:t>ow</a:t>
            </a:r>
            <a:r>
              <a:rPr sz="2267" dirty="0">
                <a:latin typeface="Arial"/>
                <a:cs typeface="Arial"/>
              </a:rPr>
              <a:t>s</a:t>
            </a:r>
            <a:r>
              <a:rPr sz="2267" spc="-5" dirty="0">
                <a:latin typeface="Arial"/>
                <a:cs typeface="Arial"/>
              </a:rPr>
              <a:t> an</a:t>
            </a:r>
            <a:r>
              <a:rPr sz="2267" dirty="0">
                <a:latin typeface="Arial"/>
                <a:cs typeface="Arial"/>
              </a:rPr>
              <a:t>d</a:t>
            </a:r>
            <a:r>
              <a:rPr sz="2267" spc="-5" dirty="0">
                <a:latin typeface="Arial"/>
                <a:cs typeface="Arial"/>
              </a:rPr>
              <a:t> cols</a:t>
            </a:r>
            <a:r>
              <a:rPr sz="2267" dirty="0">
                <a:latin typeface="Arial"/>
                <a:cs typeface="Arial"/>
              </a:rPr>
              <a:t>:</a:t>
            </a:r>
            <a:r>
              <a:rPr sz="2267" spc="-5" dirty="0">
                <a:latin typeface="Arial"/>
                <a:cs typeface="Arial"/>
              </a:rPr>
              <a:t> height/widt</a:t>
            </a:r>
            <a:r>
              <a:rPr sz="2267" dirty="0">
                <a:latin typeface="Arial"/>
                <a:cs typeface="Arial"/>
              </a:rPr>
              <a:t>h</a:t>
            </a:r>
            <a:r>
              <a:rPr sz="2267" spc="-5" dirty="0">
                <a:latin typeface="Arial"/>
                <a:cs typeface="Arial"/>
              </a:rPr>
              <a:t> i</a:t>
            </a:r>
            <a:r>
              <a:rPr sz="2267" dirty="0">
                <a:latin typeface="Arial"/>
                <a:cs typeface="Arial"/>
              </a:rPr>
              <a:t>n</a:t>
            </a:r>
            <a:r>
              <a:rPr sz="2267" spc="-5" dirty="0">
                <a:latin typeface="Arial"/>
                <a:cs typeface="Arial"/>
              </a:rPr>
              <a:t> characters</a:t>
            </a:r>
            <a:endParaRPr sz="2267">
              <a:latin typeface="Arial"/>
              <a:cs typeface="Arial"/>
            </a:endParaRPr>
          </a:p>
        </p:txBody>
      </p:sp>
      <p:sp>
        <p:nvSpPr>
          <p:cNvPr id="4" name="object 4"/>
          <p:cNvSpPr/>
          <p:nvPr/>
        </p:nvSpPr>
        <p:spPr>
          <a:xfrm>
            <a:off x="2700639" y="1337741"/>
            <a:ext cx="6451701" cy="1370218"/>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4137191" y="2968460"/>
            <a:ext cx="3187501" cy="1442080"/>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2308852" y="4798182"/>
            <a:ext cx="7444183" cy="0"/>
          </a:xfrm>
          <a:custGeom>
            <a:avLst/>
            <a:gdLst/>
            <a:ahLst/>
            <a:cxnLst/>
            <a:rect l="l" t="t" r="r" b="b"/>
            <a:pathLst>
              <a:path w="8209280">
                <a:moveTo>
                  <a:pt x="0" y="0"/>
                </a:moveTo>
                <a:lnTo>
                  <a:pt x="8209025" y="0"/>
                </a:lnTo>
              </a:path>
            </a:pathLst>
          </a:custGeom>
          <a:ln w="9144">
            <a:solidFill>
              <a:srgbClr val="00CB97"/>
            </a:solidFill>
          </a:ln>
        </p:spPr>
        <p:txBody>
          <a:bodyPr wrap="square" lIns="0" tIns="0" rIns="0" bIns="0" rtlCol="0"/>
          <a:lstStyle/>
          <a:p>
            <a:endParaRPr sz="1632"/>
          </a:p>
        </p:txBody>
      </p:sp>
      <p:sp>
        <p:nvSpPr>
          <p:cNvPr id="9" name="Title 8">
            <a:extLst>
              <a:ext uri="{FF2B5EF4-FFF2-40B4-BE49-F238E27FC236}">
                <a16:creationId xmlns:a16="http://schemas.microsoft.com/office/drawing/2014/main" id="{4B7C422F-6197-0344-B389-E8A09A27B5AB}"/>
              </a:ext>
            </a:extLst>
          </p:cNvPr>
          <p:cNvSpPr>
            <a:spLocks noGrp="1"/>
          </p:cNvSpPr>
          <p:nvPr>
            <p:ph type="title"/>
          </p:nvPr>
        </p:nvSpPr>
        <p:spPr/>
        <p:txBody>
          <a:bodyPr>
            <a:normAutofit/>
          </a:bodyPr>
          <a:lstStyle/>
          <a:p>
            <a:r>
              <a:rPr lang="en-US" dirty="0">
                <a:solidFill>
                  <a:srgbClr val="000000"/>
                </a:solidFill>
                <a:latin typeface="Arial"/>
                <a:cs typeface="Arial"/>
              </a:rPr>
              <a:t>&lt;</a:t>
            </a:r>
            <a:r>
              <a:rPr lang="en-US" dirty="0" err="1">
                <a:solidFill>
                  <a:srgbClr val="000000"/>
                </a:solidFill>
                <a:latin typeface="Arial"/>
                <a:cs typeface="Arial"/>
              </a:rPr>
              <a:t>textarea</a:t>
            </a:r>
            <a:r>
              <a:rPr lang="en-US" dirty="0">
                <a:solidFill>
                  <a:srgbClr val="000000"/>
                </a:solidFill>
                <a:latin typeface="Arial"/>
                <a:cs typeface="Arial"/>
              </a:rPr>
              <a:t>&gt;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84009" y="1558748"/>
            <a:ext cx="6315579" cy="867417"/>
          </a:xfrm>
          <a:prstGeom prst="rect">
            <a:avLst/>
          </a:prstGeom>
        </p:spPr>
        <p:txBody>
          <a:bodyPr vert="horz" wrap="square" lIns="0" tIns="0" rIns="0" bIns="0" rtlCol="0">
            <a:spAutoFit/>
          </a:bodyPr>
          <a:lstStyle/>
          <a:p>
            <a:pPr marL="321306" indent="-309790">
              <a:buChar char="•"/>
              <a:tabLst>
                <a:tab pos="321882" algn="l"/>
              </a:tabLst>
            </a:pPr>
            <a:r>
              <a:rPr sz="2720" dirty="0">
                <a:solidFill>
                  <a:srgbClr val="3405BB"/>
                </a:solidFill>
                <a:latin typeface="Arial"/>
                <a:cs typeface="Arial"/>
              </a:rPr>
              <a:t>t</a:t>
            </a:r>
            <a:r>
              <a:rPr sz="2720" spc="-5" dirty="0">
                <a:solidFill>
                  <a:srgbClr val="3405BB"/>
                </a:solidFill>
                <a:latin typeface="Arial"/>
                <a:cs typeface="Arial"/>
              </a:rPr>
              <a:t>e</a:t>
            </a:r>
            <a:r>
              <a:rPr sz="2720" dirty="0">
                <a:solidFill>
                  <a:srgbClr val="3405BB"/>
                </a:solidFill>
                <a:latin typeface="Arial"/>
                <a:cs typeface="Arial"/>
              </a:rPr>
              <a:t>xt</a:t>
            </a:r>
            <a:r>
              <a:rPr sz="2720" spc="-5" dirty="0">
                <a:solidFill>
                  <a:srgbClr val="3405BB"/>
                </a:solidFill>
                <a:latin typeface="Arial"/>
                <a:cs typeface="Arial"/>
              </a:rPr>
              <a:t>/</a:t>
            </a:r>
            <a:r>
              <a:rPr sz="2720" dirty="0">
                <a:solidFill>
                  <a:srgbClr val="FF0000"/>
                </a:solidFill>
                <a:latin typeface="Arial"/>
                <a:cs typeface="Arial"/>
              </a:rPr>
              <a:t>textarea</a:t>
            </a:r>
            <a:r>
              <a:rPr sz="2720" spc="-9" dirty="0">
                <a:solidFill>
                  <a:srgbClr val="FF0000"/>
                </a:solidFill>
                <a:latin typeface="Arial"/>
                <a:cs typeface="Arial"/>
              </a:rPr>
              <a:t> </a:t>
            </a:r>
            <a:r>
              <a:rPr sz="2720" spc="-5" dirty="0">
                <a:latin typeface="Arial"/>
                <a:cs typeface="Arial"/>
              </a:rPr>
              <a:t>(multi-lines)</a:t>
            </a:r>
            <a:endParaRPr sz="2720" dirty="0">
              <a:latin typeface="Arial"/>
              <a:cs typeface="Arial"/>
            </a:endParaRPr>
          </a:p>
          <a:p>
            <a:pPr marL="321306" indent="-309790">
              <a:lnSpc>
                <a:spcPts val="3237"/>
              </a:lnSpc>
              <a:spcBef>
                <a:spcPts val="326"/>
              </a:spcBef>
              <a:buChar char="•"/>
              <a:tabLst>
                <a:tab pos="321882" algn="l"/>
              </a:tabLst>
            </a:pPr>
            <a:r>
              <a:rPr sz="2720" dirty="0">
                <a:solidFill>
                  <a:srgbClr val="3405BB"/>
                </a:solidFill>
                <a:latin typeface="Arial"/>
                <a:cs typeface="Arial"/>
              </a:rPr>
              <a:t>c</a:t>
            </a:r>
            <a:r>
              <a:rPr sz="2720" spc="-5" dirty="0">
                <a:solidFill>
                  <a:srgbClr val="3405BB"/>
                </a:solidFill>
                <a:latin typeface="Arial"/>
                <a:cs typeface="Arial"/>
              </a:rPr>
              <a:t>heckbox/radi</a:t>
            </a:r>
            <a:r>
              <a:rPr sz="2720" dirty="0">
                <a:solidFill>
                  <a:srgbClr val="3405BB"/>
                </a:solidFill>
                <a:latin typeface="Arial"/>
                <a:cs typeface="Arial"/>
              </a:rPr>
              <a:t>o </a:t>
            </a:r>
            <a:r>
              <a:rPr sz="2720" spc="-5" dirty="0">
                <a:latin typeface="Arial"/>
                <a:cs typeface="Arial"/>
              </a:rPr>
              <a:t>(one-out-of-n)/selection</a:t>
            </a:r>
            <a:endParaRPr sz="2720" dirty="0">
              <a:latin typeface="Arial"/>
              <a:cs typeface="Arial"/>
            </a:endParaRPr>
          </a:p>
        </p:txBody>
      </p:sp>
      <p:sp>
        <p:nvSpPr>
          <p:cNvPr id="3" name="object 3"/>
          <p:cNvSpPr txBox="1"/>
          <p:nvPr/>
        </p:nvSpPr>
        <p:spPr>
          <a:xfrm>
            <a:off x="2184009" y="2459328"/>
            <a:ext cx="4475262" cy="1332673"/>
          </a:xfrm>
          <a:prstGeom prst="rect">
            <a:avLst/>
          </a:prstGeom>
        </p:spPr>
        <p:txBody>
          <a:bodyPr vert="horz" wrap="square" lIns="0" tIns="0" rIns="0" bIns="0" rtlCol="0">
            <a:spAutoFit/>
          </a:bodyPr>
          <a:lstStyle/>
          <a:p>
            <a:pPr marL="321306" indent="-309790">
              <a:buChar char="•"/>
              <a:tabLst>
                <a:tab pos="321882" algn="l"/>
              </a:tabLst>
            </a:pPr>
            <a:r>
              <a:rPr sz="2720" spc="-5" dirty="0">
                <a:latin typeface="Arial"/>
                <a:cs typeface="Arial"/>
              </a:rPr>
              <a:t>button/reset</a:t>
            </a:r>
            <a:r>
              <a:rPr sz="2720" dirty="0">
                <a:latin typeface="Arial"/>
                <a:cs typeface="Arial"/>
              </a:rPr>
              <a:t>/</a:t>
            </a:r>
            <a:r>
              <a:rPr sz="2720" dirty="0">
                <a:solidFill>
                  <a:srgbClr val="C00000"/>
                </a:solidFill>
                <a:latin typeface="Arial"/>
                <a:cs typeface="Arial"/>
              </a:rPr>
              <a:t>submit</a:t>
            </a:r>
            <a:endParaRPr sz="2720" dirty="0">
              <a:latin typeface="Arial"/>
              <a:cs typeface="Arial"/>
            </a:endParaRPr>
          </a:p>
          <a:p>
            <a:pPr marL="321306" indent="-309790">
              <a:spcBef>
                <a:spcPts val="326"/>
              </a:spcBef>
              <a:buChar char="•"/>
              <a:tabLst>
                <a:tab pos="321882" algn="l"/>
              </a:tabLst>
            </a:pPr>
            <a:r>
              <a:rPr sz="2720" spc="-5" dirty="0">
                <a:latin typeface="Arial"/>
                <a:cs typeface="Arial"/>
              </a:rPr>
              <a:t>hidden</a:t>
            </a:r>
            <a:r>
              <a:rPr sz="2720" spc="5" dirty="0">
                <a:latin typeface="Arial"/>
                <a:cs typeface="Arial"/>
              </a:rPr>
              <a:t>/</a:t>
            </a:r>
            <a:r>
              <a:rPr sz="2720" spc="-5" dirty="0">
                <a:solidFill>
                  <a:srgbClr val="C00000"/>
                </a:solidFill>
                <a:latin typeface="Arial"/>
                <a:cs typeface="Arial"/>
              </a:rPr>
              <a:t>passwor</a:t>
            </a:r>
            <a:r>
              <a:rPr sz="2720" dirty="0">
                <a:solidFill>
                  <a:srgbClr val="C00000"/>
                </a:solidFill>
                <a:latin typeface="Arial"/>
                <a:cs typeface="Arial"/>
              </a:rPr>
              <a:t>d</a:t>
            </a:r>
            <a:r>
              <a:rPr sz="2720" spc="-18" dirty="0">
                <a:solidFill>
                  <a:srgbClr val="C00000"/>
                </a:solidFill>
                <a:latin typeface="Arial"/>
                <a:cs typeface="Arial"/>
              </a:rPr>
              <a:t> </a:t>
            </a:r>
            <a:r>
              <a:rPr sz="2720" dirty="0">
                <a:latin typeface="Arial"/>
                <a:cs typeface="Arial"/>
              </a:rPr>
              <a:t>(masked)</a:t>
            </a:r>
          </a:p>
          <a:p>
            <a:pPr marL="321306" indent="-309790">
              <a:spcBef>
                <a:spcPts val="326"/>
              </a:spcBef>
              <a:buChar char="•"/>
              <a:tabLst>
                <a:tab pos="321882" algn="l"/>
              </a:tabLst>
            </a:pPr>
            <a:r>
              <a:rPr sz="2720" dirty="0">
                <a:solidFill>
                  <a:srgbClr val="FF0000"/>
                </a:solidFill>
                <a:latin typeface="Arial"/>
                <a:cs typeface="Arial"/>
              </a:rPr>
              <a:t>f</a:t>
            </a:r>
            <a:r>
              <a:rPr sz="2720" spc="-5" dirty="0">
                <a:solidFill>
                  <a:srgbClr val="FF0000"/>
                </a:solidFill>
                <a:latin typeface="Arial"/>
                <a:cs typeface="Arial"/>
              </a:rPr>
              <a:t>ile</a:t>
            </a:r>
            <a:endParaRPr sz="2720" dirty="0">
              <a:latin typeface="Arial"/>
              <a:cs typeface="Arial"/>
            </a:endParaRPr>
          </a:p>
        </p:txBody>
      </p:sp>
      <p:sp>
        <p:nvSpPr>
          <p:cNvPr id="4" name="object 4"/>
          <p:cNvSpPr txBox="1"/>
          <p:nvPr/>
        </p:nvSpPr>
        <p:spPr>
          <a:xfrm>
            <a:off x="7069255" y="2459328"/>
            <a:ext cx="1060082" cy="418576"/>
          </a:xfrm>
          <a:prstGeom prst="rect">
            <a:avLst/>
          </a:prstGeom>
        </p:spPr>
        <p:txBody>
          <a:bodyPr vert="horz" wrap="square" lIns="0" tIns="0" rIns="0" bIns="0" rtlCol="0">
            <a:spAutoFit/>
          </a:bodyPr>
          <a:lstStyle/>
          <a:p>
            <a:pPr marL="11516"/>
            <a:r>
              <a:rPr sz="2720" dirty="0">
                <a:latin typeface="Arial"/>
                <a:cs typeface="Arial"/>
              </a:rPr>
              <a:t>/</a:t>
            </a:r>
            <a:r>
              <a:rPr sz="2720" dirty="0">
                <a:solidFill>
                  <a:srgbClr val="3405BB"/>
                </a:solidFill>
                <a:latin typeface="Arial"/>
                <a:cs typeface="Arial"/>
              </a:rPr>
              <a:t>image</a:t>
            </a:r>
            <a:endParaRPr sz="2720">
              <a:latin typeface="Arial"/>
              <a:cs typeface="Arial"/>
            </a:endParaRPr>
          </a:p>
        </p:txBody>
      </p:sp>
      <p:sp>
        <p:nvSpPr>
          <p:cNvPr id="5" name="object 5"/>
          <p:cNvSpPr/>
          <p:nvPr/>
        </p:nvSpPr>
        <p:spPr>
          <a:xfrm>
            <a:off x="5460422" y="2448841"/>
            <a:ext cx="1549873" cy="389714"/>
          </a:xfrm>
          <a:prstGeom prst="rect">
            <a:avLst/>
          </a:prstGeom>
          <a:blipFill>
            <a:blip r:embed="rId2" cstate="print"/>
            <a:stretch>
              <a:fillRect/>
            </a:stretch>
          </a:blipFill>
        </p:spPr>
        <p:txBody>
          <a:bodyPr wrap="square" lIns="0" tIns="0" rIns="0" bIns="0" rtlCol="0"/>
          <a:lstStyle/>
          <a:p>
            <a:endParaRPr sz="1632"/>
          </a:p>
        </p:txBody>
      </p:sp>
      <p:sp>
        <p:nvSpPr>
          <p:cNvPr id="6" name="object 6"/>
          <p:cNvSpPr/>
          <p:nvPr/>
        </p:nvSpPr>
        <p:spPr>
          <a:xfrm>
            <a:off x="3634847" y="3333990"/>
            <a:ext cx="2235328" cy="418735"/>
          </a:xfrm>
          <a:prstGeom prst="rect">
            <a:avLst/>
          </a:prstGeom>
          <a:blipFill>
            <a:blip r:embed="rId3" cstate="print"/>
            <a:stretch>
              <a:fillRect/>
            </a:stretch>
          </a:blipFill>
        </p:spPr>
        <p:txBody>
          <a:bodyPr wrap="square" lIns="0" tIns="0" rIns="0" bIns="0" rtlCol="0"/>
          <a:lstStyle/>
          <a:p>
            <a:endParaRPr sz="1632"/>
          </a:p>
        </p:txBody>
      </p:sp>
      <p:sp>
        <p:nvSpPr>
          <p:cNvPr id="7" name="object 7"/>
          <p:cNvSpPr/>
          <p:nvPr/>
        </p:nvSpPr>
        <p:spPr>
          <a:xfrm>
            <a:off x="8198095" y="2354867"/>
            <a:ext cx="509944" cy="483688"/>
          </a:xfrm>
          <a:prstGeom prst="rect">
            <a:avLst/>
          </a:prstGeom>
          <a:blipFill>
            <a:blip r:embed="rId4" cstate="print"/>
            <a:stretch>
              <a:fillRect/>
            </a:stretch>
          </a:blipFill>
        </p:spPr>
        <p:txBody>
          <a:bodyPr wrap="square" lIns="0" tIns="0" rIns="0" bIns="0" rtlCol="0"/>
          <a:lstStyle/>
          <a:p>
            <a:endParaRPr sz="1632"/>
          </a:p>
        </p:txBody>
      </p:sp>
      <p:sp>
        <p:nvSpPr>
          <p:cNvPr id="8" name="object 8"/>
          <p:cNvSpPr/>
          <p:nvPr/>
        </p:nvSpPr>
        <p:spPr>
          <a:xfrm>
            <a:off x="6730448" y="2965695"/>
            <a:ext cx="2094368" cy="310942"/>
          </a:xfrm>
          <a:prstGeom prst="rect">
            <a:avLst/>
          </a:prstGeom>
          <a:blipFill>
            <a:blip r:embed="rId5" cstate="print"/>
            <a:stretch>
              <a:fillRect/>
            </a:stretch>
          </a:blipFill>
        </p:spPr>
        <p:txBody>
          <a:bodyPr wrap="square" lIns="0" tIns="0" rIns="0" bIns="0" rtlCol="0"/>
          <a:lstStyle/>
          <a:p>
            <a:endParaRPr sz="1632"/>
          </a:p>
        </p:txBody>
      </p:sp>
      <p:sp>
        <p:nvSpPr>
          <p:cNvPr id="9" name="object 9"/>
          <p:cNvSpPr/>
          <p:nvPr/>
        </p:nvSpPr>
        <p:spPr>
          <a:xfrm>
            <a:off x="7440778" y="4233649"/>
            <a:ext cx="2672029" cy="498197"/>
          </a:xfrm>
          <a:prstGeom prst="rect">
            <a:avLst/>
          </a:prstGeom>
          <a:blipFill>
            <a:blip r:embed="rId6" cstate="print"/>
            <a:stretch>
              <a:fillRect/>
            </a:stretch>
          </a:blipFill>
        </p:spPr>
        <p:txBody>
          <a:bodyPr wrap="square" lIns="0" tIns="0" rIns="0" bIns="0" rtlCol="0"/>
          <a:lstStyle/>
          <a:p>
            <a:endParaRPr sz="1632"/>
          </a:p>
        </p:txBody>
      </p:sp>
      <p:sp>
        <p:nvSpPr>
          <p:cNvPr id="10" name="object 10"/>
          <p:cNvSpPr/>
          <p:nvPr/>
        </p:nvSpPr>
        <p:spPr>
          <a:xfrm>
            <a:off x="6034629" y="4669659"/>
            <a:ext cx="779428" cy="520310"/>
          </a:xfrm>
          <a:prstGeom prst="rect">
            <a:avLst/>
          </a:prstGeom>
          <a:blipFill>
            <a:blip r:embed="rId7" cstate="print"/>
            <a:stretch>
              <a:fillRect/>
            </a:stretch>
          </a:blipFill>
        </p:spPr>
        <p:txBody>
          <a:bodyPr wrap="square" lIns="0" tIns="0" rIns="0" bIns="0" rtlCol="0"/>
          <a:lstStyle/>
          <a:p>
            <a:endParaRPr sz="1632"/>
          </a:p>
        </p:txBody>
      </p:sp>
      <p:sp>
        <p:nvSpPr>
          <p:cNvPr id="11" name="object 11"/>
          <p:cNvSpPr/>
          <p:nvPr/>
        </p:nvSpPr>
        <p:spPr>
          <a:xfrm>
            <a:off x="8381885" y="4854151"/>
            <a:ext cx="1123536" cy="293668"/>
          </a:xfrm>
          <a:prstGeom prst="rect">
            <a:avLst/>
          </a:prstGeom>
          <a:blipFill>
            <a:blip r:embed="rId8" cstate="print"/>
            <a:stretch>
              <a:fillRect/>
            </a:stretch>
          </a:blipFill>
        </p:spPr>
        <p:txBody>
          <a:bodyPr wrap="square" lIns="0" tIns="0" rIns="0" bIns="0" rtlCol="0"/>
          <a:lstStyle/>
          <a:p>
            <a:endParaRPr sz="1632"/>
          </a:p>
        </p:txBody>
      </p:sp>
      <p:sp>
        <p:nvSpPr>
          <p:cNvPr id="12" name="object 12"/>
          <p:cNvSpPr/>
          <p:nvPr/>
        </p:nvSpPr>
        <p:spPr>
          <a:xfrm>
            <a:off x="7142263" y="4732539"/>
            <a:ext cx="847835" cy="402151"/>
          </a:xfrm>
          <a:prstGeom prst="rect">
            <a:avLst/>
          </a:prstGeom>
          <a:blipFill>
            <a:blip r:embed="rId9" cstate="print"/>
            <a:stretch>
              <a:fillRect/>
            </a:stretch>
          </a:blipFill>
        </p:spPr>
        <p:txBody>
          <a:bodyPr wrap="square" lIns="0" tIns="0" rIns="0" bIns="0" rtlCol="0"/>
          <a:lstStyle/>
          <a:p>
            <a:endParaRPr sz="1632"/>
          </a:p>
        </p:txBody>
      </p:sp>
      <p:sp>
        <p:nvSpPr>
          <p:cNvPr id="13" name="object 13"/>
          <p:cNvSpPr/>
          <p:nvPr/>
        </p:nvSpPr>
        <p:spPr>
          <a:xfrm>
            <a:off x="5917853" y="5294307"/>
            <a:ext cx="2151027" cy="354474"/>
          </a:xfrm>
          <a:prstGeom prst="rect">
            <a:avLst/>
          </a:prstGeom>
          <a:blipFill>
            <a:blip r:embed="rId10" cstate="print"/>
            <a:stretch>
              <a:fillRect/>
            </a:stretch>
          </a:blipFill>
        </p:spPr>
        <p:txBody>
          <a:bodyPr wrap="square" lIns="0" tIns="0" rIns="0" bIns="0" rtlCol="0"/>
          <a:lstStyle/>
          <a:p>
            <a:endParaRPr sz="1632"/>
          </a:p>
        </p:txBody>
      </p:sp>
      <p:sp>
        <p:nvSpPr>
          <p:cNvPr id="14" name="object 14"/>
          <p:cNvSpPr/>
          <p:nvPr/>
        </p:nvSpPr>
        <p:spPr>
          <a:xfrm>
            <a:off x="4754239" y="5247320"/>
            <a:ext cx="139924" cy="177352"/>
          </a:xfrm>
          <a:custGeom>
            <a:avLst/>
            <a:gdLst/>
            <a:ahLst/>
            <a:cxnLst/>
            <a:rect l="l" t="t" r="r" b="b"/>
            <a:pathLst>
              <a:path w="154304" h="195579">
                <a:moveTo>
                  <a:pt x="153924" y="28194"/>
                </a:moveTo>
                <a:lnTo>
                  <a:pt x="112014" y="0"/>
                </a:lnTo>
                <a:lnTo>
                  <a:pt x="76962" y="51816"/>
                </a:lnTo>
                <a:lnTo>
                  <a:pt x="41910" y="0"/>
                </a:lnTo>
                <a:lnTo>
                  <a:pt x="0" y="28194"/>
                </a:lnTo>
                <a:lnTo>
                  <a:pt x="46482" y="97536"/>
                </a:lnTo>
                <a:lnTo>
                  <a:pt x="46482" y="188313"/>
                </a:lnTo>
                <a:lnTo>
                  <a:pt x="76962" y="143256"/>
                </a:lnTo>
                <a:lnTo>
                  <a:pt x="107442" y="188313"/>
                </a:lnTo>
                <a:lnTo>
                  <a:pt x="107442" y="97536"/>
                </a:lnTo>
                <a:lnTo>
                  <a:pt x="153924" y="28194"/>
                </a:lnTo>
                <a:close/>
              </a:path>
              <a:path w="154304" h="195579">
                <a:moveTo>
                  <a:pt x="46482" y="188313"/>
                </a:moveTo>
                <a:lnTo>
                  <a:pt x="46482" y="97536"/>
                </a:lnTo>
                <a:lnTo>
                  <a:pt x="0" y="166878"/>
                </a:lnTo>
                <a:lnTo>
                  <a:pt x="41910" y="195072"/>
                </a:lnTo>
                <a:lnTo>
                  <a:pt x="46482" y="188313"/>
                </a:lnTo>
                <a:close/>
              </a:path>
              <a:path w="154304" h="195579">
                <a:moveTo>
                  <a:pt x="153924" y="166878"/>
                </a:moveTo>
                <a:lnTo>
                  <a:pt x="107442" y="97536"/>
                </a:lnTo>
                <a:lnTo>
                  <a:pt x="107442" y="188313"/>
                </a:lnTo>
                <a:lnTo>
                  <a:pt x="112014" y="195072"/>
                </a:lnTo>
                <a:lnTo>
                  <a:pt x="153924" y="166878"/>
                </a:lnTo>
                <a:close/>
              </a:path>
            </a:pathLst>
          </a:custGeom>
          <a:solidFill>
            <a:srgbClr val="FF0000"/>
          </a:solidFill>
        </p:spPr>
        <p:txBody>
          <a:bodyPr wrap="square" lIns="0" tIns="0" rIns="0" bIns="0" rtlCol="0"/>
          <a:lstStyle/>
          <a:p>
            <a:endParaRPr sz="1632"/>
          </a:p>
        </p:txBody>
      </p:sp>
      <p:sp>
        <p:nvSpPr>
          <p:cNvPr id="15" name="object 15"/>
          <p:cNvSpPr/>
          <p:nvPr/>
        </p:nvSpPr>
        <p:spPr>
          <a:xfrm>
            <a:off x="4737655" y="5230737"/>
            <a:ext cx="172170" cy="210174"/>
          </a:xfrm>
          <a:custGeom>
            <a:avLst/>
            <a:gdLst/>
            <a:ahLst/>
            <a:cxnLst/>
            <a:rect l="l" t="t" r="r" b="b"/>
            <a:pathLst>
              <a:path w="189864" h="231775">
                <a:moveTo>
                  <a:pt x="95153" y="47292"/>
                </a:moveTo>
                <a:lnTo>
                  <a:pt x="63246" y="0"/>
                </a:lnTo>
                <a:lnTo>
                  <a:pt x="0" y="42672"/>
                </a:lnTo>
                <a:lnTo>
                  <a:pt x="25146" y="79859"/>
                </a:lnTo>
                <a:lnTo>
                  <a:pt x="25146" y="57150"/>
                </a:lnTo>
                <a:lnTo>
                  <a:pt x="28194" y="38862"/>
                </a:lnTo>
                <a:lnTo>
                  <a:pt x="35629" y="49906"/>
                </a:lnTo>
                <a:lnTo>
                  <a:pt x="49530" y="40302"/>
                </a:lnTo>
                <a:lnTo>
                  <a:pt x="49530" y="25146"/>
                </a:lnTo>
                <a:lnTo>
                  <a:pt x="67056" y="28194"/>
                </a:lnTo>
                <a:lnTo>
                  <a:pt x="67056" y="51142"/>
                </a:lnTo>
                <a:lnTo>
                  <a:pt x="84582" y="77139"/>
                </a:lnTo>
                <a:lnTo>
                  <a:pt x="84582" y="63246"/>
                </a:lnTo>
                <a:lnTo>
                  <a:pt x="95153" y="47292"/>
                </a:lnTo>
                <a:close/>
              </a:path>
              <a:path w="189864" h="231775">
                <a:moveTo>
                  <a:pt x="54102" y="154305"/>
                </a:moveTo>
                <a:lnTo>
                  <a:pt x="54102" y="122682"/>
                </a:lnTo>
                <a:lnTo>
                  <a:pt x="49464" y="115824"/>
                </a:lnTo>
                <a:lnTo>
                  <a:pt x="0" y="188976"/>
                </a:lnTo>
                <a:lnTo>
                  <a:pt x="25146" y="205941"/>
                </a:lnTo>
                <a:lnTo>
                  <a:pt x="25146" y="175260"/>
                </a:lnTo>
                <a:lnTo>
                  <a:pt x="35365" y="182134"/>
                </a:lnTo>
                <a:lnTo>
                  <a:pt x="54102" y="154305"/>
                </a:lnTo>
                <a:close/>
              </a:path>
              <a:path w="189864" h="231775">
                <a:moveTo>
                  <a:pt x="35629" y="49906"/>
                </a:moveTo>
                <a:lnTo>
                  <a:pt x="28194" y="38862"/>
                </a:lnTo>
                <a:lnTo>
                  <a:pt x="25146" y="57150"/>
                </a:lnTo>
                <a:lnTo>
                  <a:pt x="35629" y="49906"/>
                </a:lnTo>
                <a:close/>
              </a:path>
              <a:path w="189864" h="231775">
                <a:moveTo>
                  <a:pt x="80010" y="115824"/>
                </a:moveTo>
                <a:lnTo>
                  <a:pt x="35629" y="49906"/>
                </a:lnTo>
                <a:lnTo>
                  <a:pt x="25146" y="57150"/>
                </a:lnTo>
                <a:lnTo>
                  <a:pt x="25146" y="79859"/>
                </a:lnTo>
                <a:lnTo>
                  <a:pt x="49464" y="115824"/>
                </a:lnTo>
                <a:lnTo>
                  <a:pt x="54102" y="108966"/>
                </a:lnTo>
                <a:lnTo>
                  <a:pt x="54102" y="154305"/>
                </a:lnTo>
                <a:lnTo>
                  <a:pt x="80010" y="115824"/>
                </a:lnTo>
                <a:close/>
              </a:path>
              <a:path w="189864" h="231775">
                <a:moveTo>
                  <a:pt x="35365" y="182134"/>
                </a:moveTo>
                <a:lnTo>
                  <a:pt x="25146" y="175260"/>
                </a:lnTo>
                <a:lnTo>
                  <a:pt x="28194" y="192786"/>
                </a:lnTo>
                <a:lnTo>
                  <a:pt x="35365" y="182134"/>
                </a:lnTo>
                <a:close/>
              </a:path>
              <a:path w="189864" h="231775">
                <a:moveTo>
                  <a:pt x="56412" y="196293"/>
                </a:moveTo>
                <a:lnTo>
                  <a:pt x="35365" y="182134"/>
                </a:lnTo>
                <a:lnTo>
                  <a:pt x="28194" y="192786"/>
                </a:lnTo>
                <a:lnTo>
                  <a:pt x="25146" y="175260"/>
                </a:lnTo>
                <a:lnTo>
                  <a:pt x="25146" y="205941"/>
                </a:lnTo>
                <a:lnTo>
                  <a:pt x="49530" y="222393"/>
                </a:lnTo>
                <a:lnTo>
                  <a:pt x="49530" y="206502"/>
                </a:lnTo>
                <a:lnTo>
                  <a:pt x="56412" y="196293"/>
                </a:lnTo>
                <a:close/>
              </a:path>
              <a:path w="189864" h="231775">
                <a:moveTo>
                  <a:pt x="54102" y="122682"/>
                </a:moveTo>
                <a:lnTo>
                  <a:pt x="54102" y="108966"/>
                </a:lnTo>
                <a:lnTo>
                  <a:pt x="49464" y="115824"/>
                </a:lnTo>
                <a:lnTo>
                  <a:pt x="54102" y="122682"/>
                </a:lnTo>
                <a:close/>
              </a:path>
              <a:path w="189864" h="231775">
                <a:moveTo>
                  <a:pt x="67056" y="28194"/>
                </a:moveTo>
                <a:lnTo>
                  <a:pt x="49530" y="25146"/>
                </a:lnTo>
                <a:lnTo>
                  <a:pt x="56501" y="35486"/>
                </a:lnTo>
                <a:lnTo>
                  <a:pt x="67056" y="28194"/>
                </a:lnTo>
                <a:close/>
              </a:path>
              <a:path w="189864" h="231775">
                <a:moveTo>
                  <a:pt x="56501" y="35486"/>
                </a:moveTo>
                <a:lnTo>
                  <a:pt x="49530" y="25146"/>
                </a:lnTo>
                <a:lnTo>
                  <a:pt x="49530" y="40302"/>
                </a:lnTo>
                <a:lnTo>
                  <a:pt x="56501" y="35486"/>
                </a:lnTo>
                <a:close/>
              </a:path>
              <a:path w="189864" h="231775">
                <a:moveTo>
                  <a:pt x="67056" y="203454"/>
                </a:moveTo>
                <a:lnTo>
                  <a:pt x="56412" y="196293"/>
                </a:lnTo>
                <a:lnTo>
                  <a:pt x="49530" y="206502"/>
                </a:lnTo>
                <a:lnTo>
                  <a:pt x="67056" y="203454"/>
                </a:lnTo>
                <a:close/>
              </a:path>
              <a:path w="189864" h="231775">
                <a:moveTo>
                  <a:pt x="67056" y="226001"/>
                </a:moveTo>
                <a:lnTo>
                  <a:pt x="67056" y="203454"/>
                </a:lnTo>
                <a:lnTo>
                  <a:pt x="49530" y="206502"/>
                </a:lnTo>
                <a:lnTo>
                  <a:pt x="49530" y="222393"/>
                </a:lnTo>
                <a:lnTo>
                  <a:pt x="63246" y="231648"/>
                </a:lnTo>
                <a:lnTo>
                  <a:pt x="67056" y="226001"/>
                </a:lnTo>
                <a:close/>
              </a:path>
              <a:path w="189864" h="231775">
                <a:moveTo>
                  <a:pt x="133912" y="196033"/>
                </a:moveTo>
                <a:lnTo>
                  <a:pt x="95250" y="138684"/>
                </a:lnTo>
                <a:lnTo>
                  <a:pt x="56412" y="196293"/>
                </a:lnTo>
                <a:lnTo>
                  <a:pt x="67056" y="203454"/>
                </a:lnTo>
                <a:lnTo>
                  <a:pt x="67056" y="226001"/>
                </a:lnTo>
                <a:lnTo>
                  <a:pt x="84582" y="200025"/>
                </a:lnTo>
                <a:lnTo>
                  <a:pt x="84582" y="168402"/>
                </a:lnTo>
                <a:lnTo>
                  <a:pt x="105918" y="168402"/>
                </a:lnTo>
                <a:lnTo>
                  <a:pt x="105918" y="200599"/>
                </a:lnTo>
                <a:lnTo>
                  <a:pt x="122682" y="225898"/>
                </a:lnTo>
                <a:lnTo>
                  <a:pt x="122682" y="203454"/>
                </a:lnTo>
                <a:lnTo>
                  <a:pt x="133912" y="196033"/>
                </a:lnTo>
                <a:close/>
              </a:path>
              <a:path w="189864" h="231775">
                <a:moveTo>
                  <a:pt x="67056" y="51142"/>
                </a:moveTo>
                <a:lnTo>
                  <a:pt x="67056" y="28194"/>
                </a:lnTo>
                <a:lnTo>
                  <a:pt x="56501" y="35486"/>
                </a:lnTo>
                <a:lnTo>
                  <a:pt x="67056" y="51142"/>
                </a:lnTo>
                <a:close/>
              </a:path>
              <a:path w="189864" h="231775">
                <a:moveTo>
                  <a:pt x="105918" y="63246"/>
                </a:moveTo>
                <a:lnTo>
                  <a:pt x="95153" y="47292"/>
                </a:lnTo>
                <a:lnTo>
                  <a:pt x="84582" y="63246"/>
                </a:lnTo>
                <a:lnTo>
                  <a:pt x="105918" y="63246"/>
                </a:lnTo>
                <a:close/>
              </a:path>
              <a:path w="189864" h="231775">
                <a:moveTo>
                  <a:pt x="105918" y="77139"/>
                </a:moveTo>
                <a:lnTo>
                  <a:pt x="105918" y="63246"/>
                </a:lnTo>
                <a:lnTo>
                  <a:pt x="84582" y="63246"/>
                </a:lnTo>
                <a:lnTo>
                  <a:pt x="84582" y="77139"/>
                </a:lnTo>
                <a:lnTo>
                  <a:pt x="95250" y="92964"/>
                </a:lnTo>
                <a:lnTo>
                  <a:pt x="105918" y="77139"/>
                </a:lnTo>
                <a:close/>
              </a:path>
              <a:path w="189864" h="231775">
                <a:moveTo>
                  <a:pt x="105918" y="168402"/>
                </a:moveTo>
                <a:lnTo>
                  <a:pt x="84582" y="168402"/>
                </a:lnTo>
                <a:lnTo>
                  <a:pt x="95153" y="184355"/>
                </a:lnTo>
                <a:lnTo>
                  <a:pt x="105918" y="168402"/>
                </a:lnTo>
                <a:close/>
              </a:path>
              <a:path w="189864" h="231775">
                <a:moveTo>
                  <a:pt x="95153" y="184355"/>
                </a:moveTo>
                <a:lnTo>
                  <a:pt x="84582" y="168402"/>
                </a:lnTo>
                <a:lnTo>
                  <a:pt x="84582" y="200025"/>
                </a:lnTo>
                <a:lnTo>
                  <a:pt x="95153" y="184355"/>
                </a:lnTo>
                <a:close/>
              </a:path>
              <a:path w="189864" h="231775">
                <a:moveTo>
                  <a:pt x="189738" y="42672"/>
                </a:moveTo>
                <a:lnTo>
                  <a:pt x="126492" y="0"/>
                </a:lnTo>
                <a:lnTo>
                  <a:pt x="95153" y="47292"/>
                </a:lnTo>
                <a:lnTo>
                  <a:pt x="105918" y="63246"/>
                </a:lnTo>
                <a:lnTo>
                  <a:pt x="105918" y="77139"/>
                </a:lnTo>
                <a:lnTo>
                  <a:pt x="122682" y="52273"/>
                </a:lnTo>
                <a:lnTo>
                  <a:pt x="122682" y="28194"/>
                </a:lnTo>
                <a:lnTo>
                  <a:pt x="140970" y="25146"/>
                </a:lnTo>
                <a:lnTo>
                  <a:pt x="140970" y="40603"/>
                </a:lnTo>
                <a:lnTo>
                  <a:pt x="154360" y="49690"/>
                </a:lnTo>
                <a:lnTo>
                  <a:pt x="161544" y="38862"/>
                </a:lnTo>
                <a:lnTo>
                  <a:pt x="165354" y="57150"/>
                </a:lnTo>
                <a:lnTo>
                  <a:pt x="165354" y="79248"/>
                </a:lnTo>
                <a:lnTo>
                  <a:pt x="189738" y="42672"/>
                </a:lnTo>
                <a:close/>
              </a:path>
              <a:path w="189864" h="231775">
                <a:moveTo>
                  <a:pt x="105918" y="200599"/>
                </a:moveTo>
                <a:lnTo>
                  <a:pt x="105918" y="168402"/>
                </a:lnTo>
                <a:lnTo>
                  <a:pt x="95153" y="184355"/>
                </a:lnTo>
                <a:lnTo>
                  <a:pt x="105918" y="200599"/>
                </a:lnTo>
                <a:close/>
              </a:path>
              <a:path w="189864" h="231775">
                <a:moveTo>
                  <a:pt x="165354" y="79248"/>
                </a:moveTo>
                <a:lnTo>
                  <a:pt x="165354" y="57150"/>
                </a:lnTo>
                <a:lnTo>
                  <a:pt x="154360" y="49690"/>
                </a:lnTo>
                <a:lnTo>
                  <a:pt x="110489" y="115824"/>
                </a:lnTo>
                <a:lnTo>
                  <a:pt x="136398" y="154879"/>
                </a:lnTo>
                <a:lnTo>
                  <a:pt x="136398" y="108966"/>
                </a:lnTo>
                <a:lnTo>
                  <a:pt x="140970" y="115824"/>
                </a:lnTo>
                <a:lnTo>
                  <a:pt x="165354" y="79248"/>
                </a:lnTo>
                <a:close/>
              </a:path>
              <a:path w="189864" h="231775">
                <a:moveTo>
                  <a:pt x="140970" y="25146"/>
                </a:moveTo>
                <a:lnTo>
                  <a:pt x="122682" y="28194"/>
                </a:lnTo>
                <a:lnTo>
                  <a:pt x="133819" y="35751"/>
                </a:lnTo>
                <a:lnTo>
                  <a:pt x="140970" y="25146"/>
                </a:lnTo>
                <a:close/>
              </a:path>
              <a:path w="189864" h="231775">
                <a:moveTo>
                  <a:pt x="133819" y="35751"/>
                </a:moveTo>
                <a:lnTo>
                  <a:pt x="122682" y="28194"/>
                </a:lnTo>
                <a:lnTo>
                  <a:pt x="122682" y="52273"/>
                </a:lnTo>
                <a:lnTo>
                  <a:pt x="133819" y="35751"/>
                </a:lnTo>
                <a:close/>
              </a:path>
              <a:path w="189864" h="231775">
                <a:moveTo>
                  <a:pt x="140970" y="206502"/>
                </a:moveTo>
                <a:lnTo>
                  <a:pt x="133912" y="196033"/>
                </a:lnTo>
                <a:lnTo>
                  <a:pt x="122682" y="203454"/>
                </a:lnTo>
                <a:lnTo>
                  <a:pt x="140970" y="206502"/>
                </a:lnTo>
                <a:close/>
              </a:path>
              <a:path w="189864" h="231775">
                <a:moveTo>
                  <a:pt x="140970" y="221879"/>
                </a:moveTo>
                <a:lnTo>
                  <a:pt x="140970" y="206502"/>
                </a:lnTo>
                <a:lnTo>
                  <a:pt x="122682" y="203454"/>
                </a:lnTo>
                <a:lnTo>
                  <a:pt x="122682" y="225898"/>
                </a:lnTo>
                <a:lnTo>
                  <a:pt x="126492" y="231648"/>
                </a:lnTo>
                <a:lnTo>
                  <a:pt x="140970" y="221879"/>
                </a:lnTo>
                <a:close/>
              </a:path>
              <a:path w="189864" h="231775">
                <a:moveTo>
                  <a:pt x="140970" y="40603"/>
                </a:moveTo>
                <a:lnTo>
                  <a:pt x="140970" y="25146"/>
                </a:lnTo>
                <a:lnTo>
                  <a:pt x="133819" y="35751"/>
                </a:lnTo>
                <a:lnTo>
                  <a:pt x="140970" y="40603"/>
                </a:lnTo>
                <a:close/>
              </a:path>
              <a:path w="189864" h="231775">
                <a:moveTo>
                  <a:pt x="165354" y="205427"/>
                </a:moveTo>
                <a:lnTo>
                  <a:pt x="165354" y="175260"/>
                </a:lnTo>
                <a:lnTo>
                  <a:pt x="161544" y="192786"/>
                </a:lnTo>
                <a:lnTo>
                  <a:pt x="154621" y="182350"/>
                </a:lnTo>
                <a:lnTo>
                  <a:pt x="133912" y="196033"/>
                </a:lnTo>
                <a:lnTo>
                  <a:pt x="140970" y="206502"/>
                </a:lnTo>
                <a:lnTo>
                  <a:pt x="140970" y="221879"/>
                </a:lnTo>
                <a:lnTo>
                  <a:pt x="165354" y="205427"/>
                </a:lnTo>
                <a:close/>
              </a:path>
              <a:path w="189864" h="231775">
                <a:moveTo>
                  <a:pt x="140970" y="115824"/>
                </a:moveTo>
                <a:lnTo>
                  <a:pt x="136398" y="108966"/>
                </a:lnTo>
                <a:lnTo>
                  <a:pt x="136398" y="122682"/>
                </a:lnTo>
                <a:lnTo>
                  <a:pt x="140970" y="115824"/>
                </a:lnTo>
                <a:close/>
              </a:path>
              <a:path w="189864" h="231775">
                <a:moveTo>
                  <a:pt x="189738" y="188976"/>
                </a:moveTo>
                <a:lnTo>
                  <a:pt x="140970" y="115824"/>
                </a:lnTo>
                <a:lnTo>
                  <a:pt x="136398" y="122682"/>
                </a:lnTo>
                <a:lnTo>
                  <a:pt x="136398" y="154879"/>
                </a:lnTo>
                <a:lnTo>
                  <a:pt x="154621" y="182350"/>
                </a:lnTo>
                <a:lnTo>
                  <a:pt x="165354" y="175260"/>
                </a:lnTo>
                <a:lnTo>
                  <a:pt x="165354" y="205427"/>
                </a:lnTo>
                <a:lnTo>
                  <a:pt x="189738" y="188976"/>
                </a:lnTo>
                <a:close/>
              </a:path>
              <a:path w="189864" h="231775">
                <a:moveTo>
                  <a:pt x="165354" y="57150"/>
                </a:moveTo>
                <a:lnTo>
                  <a:pt x="161544" y="38862"/>
                </a:lnTo>
                <a:lnTo>
                  <a:pt x="154360" y="49690"/>
                </a:lnTo>
                <a:lnTo>
                  <a:pt x="165354" y="57150"/>
                </a:lnTo>
                <a:close/>
              </a:path>
              <a:path w="189864" h="231775">
                <a:moveTo>
                  <a:pt x="165354" y="175260"/>
                </a:moveTo>
                <a:lnTo>
                  <a:pt x="154621" y="182350"/>
                </a:lnTo>
                <a:lnTo>
                  <a:pt x="161544" y="192786"/>
                </a:lnTo>
                <a:lnTo>
                  <a:pt x="165354" y="175260"/>
                </a:lnTo>
                <a:close/>
              </a:path>
            </a:pathLst>
          </a:custGeom>
          <a:solidFill>
            <a:srgbClr val="00946E"/>
          </a:solidFill>
        </p:spPr>
        <p:txBody>
          <a:bodyPr wrap="square" lIns="0" tIns="0" rIns="0" bIns="0" rtlCol="0"/>
          <a:lstStyle/>
          <a:p>
            <a:endParaRPr sz="1632"/>
          </a:p>
        </p:txBody>
      </p:sp>
      <p:sp>
        <p:nvSpPr>
          <p:cNvPr id="16" name="object 16"/>
          <p:cNvSpPr/>
          <p:nvPr/>
        </p:nvSpPr>
        <p:spPr>
          <a:xfrm>
            <a:off x="4268478" y="5189969"/>
            <a:ext cx="281920" cy="281920"/>
          </a:xfrm>
          <a:prstGeom prst="rect">
            <a:avLst/>
          </a:prstGeom>
          <a:blipFill>
            <a:blip r:embed="rId11" cstate="print"/>
            <a:stretch>
              <a:fillRect/>
            </a:stretch>
          </a:blipFill>
        </p:spPr>
        <p:txBody>
          <a:bodyPr wrap="square" lIns="0" tIns="0" rIns="0" bIns="0" rtlCol="0"/>
          <a:lstStyle/>
          <a:p>
            <a:endParaRPr sz="1632"/>
          </a:p>
        </p:txBody>
      </p:sp>
      <p:sp>
        <p:nvSpPr>
          <p:cNvPr id="17" name="object 17"/>
          <p:cNvSpPr/>
          <p:nvPr/>
        </p:nvSpPr>
        <p:spPr>
          <a:xfrm>
            <a:off x="4035617" y="3932380"/>
            <a:ext cx="139924" cy="177352"/>
          </a:xfrm>
          <a:custGeom>
            <a:avLst/>
            <a:gdLst/>
            <a:ahLst/>
            <a:cxnLst/>
            <a:rect l="l" t="t" r="r" b="b"/>
            <a:pathLst>
              <a:path w="154305" h="195579">
                <a:moveTo>
                  <a:pt x="153924" y="28193"/>
                </a:moveTo>
                <a:lnTo>
                  <a:pt x="112014" y="0"/>
                </a:lnTo>
                <a:lnTo>
                  <a:pt x="76962" y="51815"/>
                </a:lnTo>
                <a:lnTo>
                  <a:pt x="41910" y="0"/>
                </a:lnTo>
                <a:lnTo>
                  <a:pt x="0" y="28193"/>
                </a:lnTo>
                <a:lnTo>
                  <a:pt x="46482" y="97535"/>
                </a:lnTo>
                <a:lnTo>
                  <a:pt x="46482" y="188313"/>
                </a:lnTo>
                <a:lnTo>
                  <a:pt x="76962" y="143255"/>
                </a:lnTo>
                <a:lnTo>
                  <a:pt x="107442" y="188313"/>
                </a:lnTo>
                <a:lnTo>
                  <a:pt x="107442" y="97535"/>
                </a:lnTo>
                <a:lnTo>
                  <a:pt x="153924" y="28193"/>
                </a:lnTo>
                <a:close/>
              </a:path>
              <a:path w="154305" h="195579">
                <a:moveTo>
                  <a:pt x="46482" y="188313"/>
                </a:moveTo>
                <a:lnTo>
                  <a:pt x="46482" y="97535"/>
                </a:lnTo>
                <a:lnTo>
                  <a:pt x="0" y="166877"/>
                </a:lnTo>
                <a:lnTo>
                  <a:pt x="41910" y="195071"/>
                </a:lnTo>
                <a:lnTo>
                  <a:pt x="46482" y="188313"/>
                </a:lnTo>
                <a:close/>
              </a:path>
              <a:path w="154305" h="195579">
                <a:moveTo>
                  <a:pt x="153924" y="166877"/>
                </a:moveTo>
                <a:lnTo>
                  <a:pt x="107442" y="97535"/>
                </a:lnTo>
                <a:lnTo>
                  <a:pt x="107442" y="188313"/>
                </a:lnTo>
                <a:lnTo>
                  <a:pt x="112014" y="195071"/>
                </a:lnTo>
                <a:lnTo>
                  <a:pt x="153924" y="166877"/>
                </a:lnTo>
                <a:close/>
              </a:path>
            </a:pathLst>
          </a:custGeom>
          <a:solidFill>
            <a:srgbClr val="FF0000"/>
          </a:solidFill>
        </p:spPr>
        <p:txBody>
          <a:bodyPr wrap="square" lIns="0" tIns="0" rIns="0" bIns="0" rtlCol="0"/>
          <a:lstStyle/>
          <a:p>
            <a:endParaRPr sz="1632"/>
          </a:p>
        </p:txBody>
      </p:sp>
      <p:sp>
        <p:nvSpPr>
          <p:cNvPr id="18" name="object 18"/>
          <p:cNvSpPr/>
          <p:nvPr/>
        </p:nvSpPr>
        <p:spPr>
          <a:xfrm>
            <a:off x="4019724" y="3916487"/>
            <a:ext cx="172170" cy="209021"/>
          </a:xfrm>
          <a:custGeom>
            <a:avLst/>
            <a:gdLst/>
            <a:ahLst/>
            <a:cxnLst/>
            <a:rect l="l" t="t" r="r" b="b"/>
            <a:pathLst>
              <a:path w="189864" h="230504">
                <a:moveTo>
                  <a:pt x="94584" y="46722"/>
                </a:moveTo>
                <a:lnTo>
                  <a:pt x="63246" y="0"/>
                </a:lnTo>
                <a:lnTo>
                  <a:pt x="0" y="42672"/>
                </a:lnTo>
                <a:lnTo>
                  <a:pt x="24384" y="78899"/>
                </a:lnTo>
                <a:lnTo>
                  <a:pt x="24384" y="56388"/>
                </a:lnTo>
                <a:lnTo>
                  <a:pt x="28194" y="38862"/>
                </a:lnTo>
                <a:lnTo>
                  <a:pt x="35164" y="49265"/>
                </a:lnTo>
                <a:lnTo>
                  <a:pt x="48768" y="40277"/>
                </a:lnTo>
                <a:lnTo>
                  <a:pt x="48768" y="24384"/>
                </a:lnTo>
                <a:lnTo>
                  <a:pt x="67056" y="28194"/>
                </a:lnTo>
                <a:lnTo>
                  <a:pt x="67056" y="51511"/>
                </a:lnTo>
                <a:lnTo>
                  <a:pt x="83820" y="76377"/>
                </a:lnTo>
                <a:lnTo>
                  <a:pt x="83820" y="62484"/>
                </a:lnTo>
                <a:lnTo>
                  <a:pt x="94584" y="46722"/>
                </a:lnTo>
                <a:close/>
              </a:path>
              <a:path w="189864" h="230504">
                <a:moveTo>
                  <a:pt x="53340" y="153730"/>
                </a:moveTo>
                <a:lnTo>
                  <a:pt x="53340" y="121920"/>
                </a:lnTo>
                <a:lnTo>
                  <a:pt x="48724" y="115062"/>
                </a:lnTo>
                <a:lnTo>
                  <a:pt x="0" y="187452"/>
                </a:lnTo>
                <a:lnTo>
                  <a:pt x="24384" y="203903"/>
                </a:lnTo>
                <a:lnTo>
                  <a:pt x="24384" y="173736"/>
                </a:lnTo>
                <a:lnTo>
                  <a:pt x="35164" y="180858"/>
                </a:lnTo>
                <a:lnTo>
                  <a:pt x="53340" y="153730"/>
                </a:lnTo>
                <a:close/>
              </a:path>
              <a:path w="189864" h="230504">
                <a:moveTo>
                  <a:pt x="35164" y="49265"/>
                </a:moveTo>
                <a:lnTo>
                  <a:pt x="28194" y="38862"/>
                </a:lnTo>
                <a:lnTo>
                  <a:pt x="24384" y="56388"/>
                </a:lnTo>
                <a:lnTo>
                  <a:pt x="35164" y="49265"/>
                </a:lnTo>
                <a:close/>
              </a:path>
              <a:path w="189864" h="230504">
                <a:moveTo>
                  <a:pt x="79248" y="115062"/>
                </a:moveTo>
                <a:lnTo>
                  <a:pt x="35164" y="49265"/>
                </a:lnTo>
                <a:lnTo>
                  <a:pt x="24384" y="56388"/>
                </a:lnTo>
                <a:lnTo>
                  <a:pt x="24384" y="78899"/>
                </a:lnTo>
                <a:lnTo>
                  <a:pt x="48724" y="115062"/>
                </a:lnTo>
                <a:lnTo>
                  <a:pt x="53340" y="108204"/>
                </a:lnTo>
                <a:lnTo>
                  <a:pt x="53340" y="153730"/>
                </a:lnTo>
                <a:lnTo>
                  <a:pt x="79248" y="115062"/>
                </a:lnTo>
                <a:close/>
              </a:path>
              <a:path w="189864" h="230504">
                <a:moveTo>
                  <a:pt x="35164" y="180858"/>
                </a:moveTo>
                <a:lnTo>
                  <a:pt x="24384" y="173736"/>
                </a:lnTo>
                <a:lnTo>
                  <a:pt x="28194" y="191262"/>
                </a:lnTo>
                <a:lnTo>
                  <a:pt x="35164" y="180858"/>
                </a:lnTo>
                <a:close/>
              </a:path>
              <a:path w="189864" h="230504">
                <a:moveTo>
                  <a:pt x="56180" y="194744"/>
                </a:moveTo>
                <a:lnTo>
                  <a:pt x="35164" y="180858"/>
                </a:lnTo>
                <a:lnTo>
                  <a:pt x="28194" y="191262"/>
                </a:lnTo>
                <a:lnTo>
                  <a:pt x="24384" y="173736"/>
                </a:lnTo>
                <a:lnTo>
                  <a:pt x="24384" y="203903"/>
                </a:lnTo>
                <a:lnTo>
                  <a:pt x="48768" y="220355"/>
                </a:lnTo>
                <a:lnTo>
                  <a:pt x="48768" y="205740"/>
                </a:lnTo>
                <a:lnTo>
                  <a:pt x="56180" y="194744"/>
                </a:lnTo>
                <a:close/>
              </a:path>
              <a:path w="189864" h="230504">
                <a:moveTo>
                  <a:pt x="53340" y="121920"/>
                </a:moveTo>
                <a:lnTo>
                  <a:pt x="53340" y="108204"/>
                </a:lnTo>
                <a:lnTo>
                  <a:pt x="48724" y="115062"/>
                </a:lnTo>
                <a:lnTo>
                  <a:pt x="53340" y="121920"/>
                </a:lnTo>
                <a:close/>
              </a:path>
              <a:path w="189864" h="230504">
                <a:moveTo>
                  <a:pt x="67056" y="28194"/>
                </a:moveTo>
                <a:lnTo>
                  <a:pt x="48768" y="24384"/>
                </a:lnTo>
                <a:lnTo>
                  <a:pt x="56180" y="35379"/>
                </a:lnTo>
                <a:lnTo>
                  <a:pt x="67056" y="28194"/>
                </a:lnTo>
                <a:close/>
              </a:path>
              <a:path w="189864" h="230504">
                <a:moveTo>
                  <a:pt x="56180" y="35379"/>
                </a:moveTo>
                <a:lnTo>
                  <a:pt x="48768" y="24384"/>
                </a:lnTo>
                <a:lnTo>
                  <a:pt x="48768" y="40277"/>
                </a:lnTo>
                <a:lnTo>
                  <a:pt x="56180" y="35379"/>
                </a:lnTo>
                <a:close/>
              </a:path>
              <a:path w="189864" h="230504">
                <a:moveTo>
                  <a:pt x="67056" y="201930"/>
                </a:moveTo>
                <a:lnTo>
                  <a:pt x="56180" y="194744"/>
                </a:lnTo>
                <a:lnTo>
                  <a:pt x="48768" y="205740"/>
                </a:lnTo>
                <a:lnTo>
                  <a:pt x="67056" y="201930"/>
                </a:lnTo>
                <a:close/>
              </a:path>
              <a:path w="189864" h="230504">
                <a:moveTo>
                  <a:pt x="67056" y="224443"/>
                </a:moveTo>
                <a:lnTo>
                  <a:pt x="67056" y="201930"/>
                </a:lnTo>
                <a:lnTo>
                  <a:pt x="48768" y="205740"/>
                </a:lnTo>
                <a:lnTo>
                  <a:pt x="48768" y="220355"/>
                </a:lnTo>
                <a:lnTo>
                  <a:pt x="63246" y="230124"/>
                </a:lnTo>
                <a:lnTo>
                  <a:pt x="67056" y="224443"/>
                </a:lnTo>
                <a:close/>
              </a:path>
              <a:path w="189864" h="230504">
                <a:moveTo>
                  <a:pt x="67056" y="51511"/>
                </a:moveTo>
                <a:lnTo>
                  <a:pt x="67056" y="28194"/>
                </a:lnTo>
                <a:lnTo>
                  <a:pt x="56180" y="35379"/>
                </a:lnTo>
                <a:lnTo>
                  <a:pt x="67056" y="51511"/>
                </a:lnTo>
                <a:close/>
              </a:path>
              <a:path w="189864" h="230504">
                <a:moveTo>
                  <a:pt x="132972" y="195007"/>
                </a:moveTo>
                <a:lnTo>
                  <a:pt x="94488" y="137922"/>
                </a:lnTo>
                <a:lnTo>
                  <a:pt x="56180" y="194744"/>
                </a:lnTo>
                <a:lnTo>
                  <a:pt x="67056" y="201930"/>
                </a:lnTo>
                <a:lnTo>
                  <a:pt x="67056" y="224443"/>
                </a:lnTo>
                <a:lnTo>
                  <a:pt x="83820" y="199450"/>
                </a:lnTo>
                <a:lnTo>
                  <a:pt x="83820" y="167640"/>
                </a:lnTo>
                <a:lnTo>
                  <a:pt x="105155" y="167640"/>
                </a:lnTo>
                <a:lnTo>
                  <a:pt x="105155" y="198882"/>
                </a:lnTo>
                <a:lnTo>
                  <a:pt x="122682" y="224545"/>
                </a:lnTo>
                <a:lnTo>
                  <a:pt x="122682" y="201930"/>
                </a:lnTo>
                <a:lnTo>
                  <a:pt x="132972" y="195007"/>
                </a:lnTo>
                <a:close/>
              </a:path>
              <a:path w="189864" h="230504">
                <a:moveTo>
                  <a:pt x="105155" y="62484"/>
                </a:moveTo>
                <a:lnTo>
                  <a:pt x="94584" y="46722"/>
                </a:lnTo>
                <a:lnTo>
                  <a:pt x="83820" y="62484"/>
                </a:lnTo>
                <a:lnTo>
                  <a:pt x="105155" y="62484"/>
                </a:lnTo>
                <a:close/>
              </a:path>
              <a:path w="189864" h="230504">
                <a:moveTo>
                  <a:pt x="105155" y="76377"/>
                </a:moveTo>
                <a:lnTo>
                  <a:pt x="105155" y="62484"/>
                </a:lnTo>
                <a:lnTo>
                  <a:pt x="83820" y="62484"/>
                </a:lnTo>
                <a:lnTo>
                  <a:pt x="83820" y="76377"/>
                </a:lnTo>
                <a:lnTo>
                  <a:pt x="94488" y="92202"/>
                </a:lnTo>
                <a:lnTo>
                  <a:pt x="105155" y="76377"/>
                </a:lnTo>
                <a:close/>
              </a:path>
              <a:path w="189864" h="230504">
                <a:moveTo>
                  <a:pt x="105155" y="167640"/>
                </a:moveTo>
                <a:lnTo>
                  <a:pt x="83820" y="167640"/>
                </a:lnTo>
                <a:lnTo>
                  <a:pt x="94584" y="183401"/>
                </a:lnTo>
                <a:lnTo>
                  <a:pt x="105155" y="167640"/>
                </a:lnTo>
                <a:close/>
              </a:path>
              <a:path w="189864" h="230504">
                <a:moveTo>
                  <a:pt x="94584" y="183401"/>
                </a:moveTo>
                <a:lnTo>
                  <a:pt x="83820" y="167640"/>
                </a:lnTo>
                <a:lnTo>
                  <a:pt x="83820" y="199450"/>
                </a:lnTo>
                <a:lnTo>
                  <a:pt x="94584" y="183401"/>
                </a:lnTo>
                <a:close/>
              </a:path>
              <a:path w="189864" h="230504">
                <a:moveTo>
                  <a:pt x="189738" y="42672"/>
                </a:moveTo>
                <a:lnTo>
                  <a:pt x="126492" y="0"/>
                </a:lnTo>
                <a:lnTo>
                  <a:pt x="94584" y="46722"/>
                </a:lnTo>
                <a:lnTo>
                  <a:pt x="105155" y="62484"/>
                </a:lnTo>
                <a:lnTo>
                  <a:pt x="105155" y="76377"/>
                </a:lnTo>
                <a:lnTo>
                  <a:pt x="122682" y="50380"/>
                </a:lnTo>
                <a:lnTo>
                  <a:pt x="122682" y="28194"/>
                </a:lnTo>
                <a:lnTo>
                  <a:pt x="140208" y="24384"/>
                </a:lnTo>
                <a:lnTo>
                  <a:pt x="140208" y="39984"/>
                </a:lnTo>
                <a:lnTo>
                  <a:pt x="154323" y="49480"/>
                </a:lnTo>
                <a:lnTo>
                  <a:pt x="161544" y="38862"/>
                </a:lnTo>
                <a:lnTo>
                  <a:pt x="164592" y="56388"/>
                </a:lnTo>
                <a:lnTo>
                  <a:pt x="164592" y="79505"/>
                </a:lnTo>
                <a:lnTo>
                  <a:pt x="189738" y="42672"/>
                </a:lnTo>
                <a:close/>
              </a:path>
              <a:path w="189864" h="230504">
                <a:moveTo>
                  <a:pt x="105155" y="198882"/>
                </a:moveTo>
                <a:lnTo>
                  <a:pt x="105155" y="167640"/>
                </a:lnTo>
                <a:lnTo>
                  <a:pt x="94584" y="183401"/>
                </a:lnTo>
                <a:lnTo>
                  <a:pt x="105155" y="198882"/>
                </a:lnTo>
                <a:close/>
              </a:path>
              <a:path w="189864" h="230504">
                <a:moveTo>
                  <a:pt x="164592" y="79505"/>
                </a:moveTo>
                <a:lnTo>
                  <a:pt x="164592" y="56388"/>
                </a:lnTo>
                <a:lnTo>
                  <a:pt x="154323" y="49480"/>
                </a:lnTo>
                <a:lnTo>
                  <a:pt x="109728" y="115062"/>
                </a:lnTo>
                <a:lnTo>
                  <a:pt x="135636" y="153162"/>
                </a:lnTo>
                <a:lnTo>
                  <a:pt x="135636" y="108204"/>
                </a:lnTo>
                <a:lnTo>
                  <a:pt x="140317" y="115062"/>
                </a:lnTo>
                <a:lnTo>
                  <a:pt x="164592" y="79505"/>
                </a:lnTo>
                <a:close/>
              </a:path>
              <a:path w="189864" h="230504">
                <a:moveTo>
                  <a:pt x="140208" y="24384"/>
                </a:moveTo>
                <a:lnTo>
                  <a:pt x="122682" y="28194"/>
                </a:lnTo>
                <a:lnTo>
                  <a:pt x="132972" y="35116"/>
                </a:lnTo>
                <a:lnTo>
                  <a:pt x="140208" y="24384"/>
                </a:lnTo>
                <a:close/>
              </a:path>
              <a:path w="189864" h="230504">
                <a:moveTo>
                  <a:pt x="132972" y="35116"/>
                </a:moveTo>
                <a:lnTo>
                  <a:pt x="122682" y="28194"/>
                </a:lnTo>
                <a:lnTo>
                  <a:pt x="122682" y="50380"/>
                </a:lnTo>
                <a:lnTo>
                  <a:pt x="132972" y="35116"/>
                </a:lnTo>
                <a:close/>
              </a:path>
              <a:path w="189864" h="230504">
                <a:moveTo>
                  <a:pt x="140208" y="205740"/>
                </a:moveTo>
                <a:lnTo>
                  <a:pt x="132972" y="195007"/>
                </a:lnTo>
                <a:lnTo>
                  <a:pt x="122682" y="201930"/>
                </a:lnTo>
                <a:lnTo>
                  <a:pt x="140208" y="205740"/>
                </a:lnTo>
                <a:close/>
              </a:path>
              <a:path w="189864" h="230504">
                <a:moveTo>
                  <a:pt x="140208" y="220869"/>
                </a:moveTo>
                <a:lnTo>
                  <a:pt x="140208" y="205740"/>
                </a:lnTo>
                <a:lnTo>
                  <a:pt x="122682" y="201930"/>
                </a:lnTo>
                <a:lnTo>
                  <a:pt x="122682" y="224545"/>
                </a:lnTo>
                <a:lnTo>
                  <a:pt x="126492" y="230124"/>
                </a:lnTo>
                <a:lnTo>
                  <a:pt x="140208" y="220869"/>
                </a:lnTo>
                <a:close/>
              </a:path>
              <a:path w="189864" h="230504">
                <a:moveTo>
                  <a:pt x="140208" y="39984"/>
                </a:moveTo>
                <a:lnTo>
                  <a:pt x="140208" y="24384"/>
                </a:lnTo>
                <a:lnTo>
                  <a:pt x="132972" y="35116"/>
                </a:lnTo>
                <a:lnTo>
                  <a:pt x="140208" y="39984"/>
                </a:lnTo>
                <a:close/>
              </a:path>
              <a:path w="189864" h="230504">
                <a:moveTo>
                  <a:pt x="164592" y="204417"/>
                </a:moveTo>
                <a:lnTo>
                  <a:pt x="164592" y="173736"/>
                </a:lnTo>
                <a:lnTo>
                  <a:pt x="161544" y="191262"/>
                </a:lnTo>
                <a:lnTo>
                  <a:pt x="154323" y="180643"/>
                </a:lnTo>
                <a:lnTo>
                  <a:pt x="132972" y="195007"/>
                </a:lnTo>
                <a:lnTo>
                  <a:pt x="140208" y="205740"/>
                </a:lnTo>
                <a:lnTo>
                  <a:pt x="140208" y="220869"/>
                </a:lnTo>
                <a:lnTo>
                  <a:pt x="164592" y="204417"/>
                </a:lnTo>
                <a:close/>
              </a:path>
              <a:path w="189864" h="230504">
                <a:moveTo>
                  <a:pt x="140317" y="115062"/>
                </a:moveTo>
                <a:lnTo>
                  <a:pt x="135636" y="108204"/>
                </a:lnTo>
                <a:lnTo>
                  <a:pt x="135636" y="121920"/>
                </a:lnTo>
                <a:lnTo>
                  <a:pt x="140317" y="115062"/>
                </a:lnTo>
                <a:close/>
              </a:path>
              <a:path w="189864" h="230504">
                <a:moveTo>
                  <a:pt x="189738" y="187452"/>
                </a:moveTo>
                <a:lnTo>
                  <a:pt x="140317" y="115062"/>
                </a:lnTo>
                <a:lnTo>
                  <a:pt x="135636" y="121920"/>
                </a:lnTo>
                <a:lnTo>
                  <a:pt x="135636" y="153162"/>
                </a:lnTo>
                <a:lnTo>
                  <a:pt x="154323" y="180643"/>
                </a:lnTo>
                <a:lnTo>
                  <a:pt x="164592" y="173736"/>
                </a:lnTo>
                <a:lnTo>
                  <a:pt x="164592" y="204417"/>
                </a:lnTo>
                <a:lnTo>
                  <a:pt x="189738" y="187452"/>
                </a:lnTo>
                <a:close/>
              </a:path>
              <a:path w="189864" h="230504">
                <a:moveTo>
                  <a:pt x="164592" y="56388"/>
                </a:moveTo>
                <a:lnTo>
                  <a:pt x="161544" y="38862"/>
                </a:lnTo>
                <a:lnTo>
                  <a:pt x="154323" y="49480"/>
                </a:lnTo>
                <a:lnTo>
                  <a:pt x="164592" y="56388"/>
                </a:lnTo>
                <a:close/>
              </a:path>
              <a:path w="189864" h="230504">
                <a:moveTo>
                  <a:pt x="164592" y="173736"/>
                </a:moveTo>
                <a:lnTo>
                  <a:pt x="154323" y="180643"/>
                </a:lnTo>
                <a:lnTo>
                  <a:pt x="161544" y="191262"/>
                </a:lnTo>
                <a:lnTo>
                  <a:pt x="164592" y="173736"/>
                </a:lnTo>
                <a:close/>
              </a:path>
            </a:pathLst>
          </a:custGeom>
          <a:solidFill>
            <a:srgbClr val="00946E"/>
          </a:solidFill>
        </p:spPr>
        <p:txBody>
          <a:bodyPr wrap="square" lIns="0" tIns="0" rIns="0" bIns="0" rtlCol="0"/>
          <a:lstStyle/>
          <a:p>
            <a:endParaRPr sz="1632"/>
          </a:p>
        </p:txBody>
      </p:sp>
      <p:sp>
        <p:nvSpPr>
          <p:cNvPr id="19" name="object 19"/>
          <p:cNvSpPr/>
          <p:nvPr/>
        </p:nvSpPr>
        <p:spPr>
          <a:xfrm>
            <a:off x="3550547" y="3875029"/>
            <a:ext cx="281920" cy="281230"/>
          </a:xfrm>
          <a:prstGeom prst="rect">
            <a:avLst/>
          </a:prstGeom>
          <a:blipFill>
            <a:blip r:embed="rId11" cstate="print"/>
            <a:stretch>
              <a:fillRect/>
            </a:stretch>
          </a:blipFill>
        </p:spPr>
        <p:txBody>
          <a:bodyPr wrap="square" lIns="0" tIns="0" rIns="0" bIns="0" rtlCol="0"/>
          <a:lstStyle/>
          <a:p>
            <a:endParaRPr sz="1632"/>
          </a:p>
        </p:txBody>
      </p:sp>
      <p:sp>
        <p:nvSpPr>
          <p:cNvPr id="20" name="object 20"/>
          <p:cNvSpPr txBox="1"/>
          <p:nvPr/>
        </p:nvSpPr>
        <p:spPr>
          <a:xfrm>
            <a:off x="2184009" y="3827473"/>
            <a:ext cx="5227282" cy="1332673"/>
          </a:xfrm>
          <a:prstGeom prst="rect">
            <a:avLst/>
          </a:prstGeom>
        </p:spPr>
        <p:txBody>
          <a:bodyPr vert="horz" wrap="square" lIns="0" tIns="0" rIns="0" bIns="0" rtlCol="0">
            <a:spAutoFit/>
          </a:bodyPr>
          <a:lstStyle/>
          <a:p>
            <a:pPr marL="321306" indent="-309790">
              <a:buChar char="•"/>
              <a:tabLst>
                <a:tab pos="321882" algn="l"/>
                <a:tab pos="1661235" algn="l"/>
                <a:tab pos="2322274" algn="l"/>
              </a:tabLst>
            </a:pPr>
            <a:r>
              <a:rPr sz="2720" spc="-5" dirty="0">
                <a:solidFill>
                  <a:srgbClr val="3405BB"/>
                </a:solidFill>
                <a:latin typeface="Arial"/>
                <a:cs typeface="Arial"/>
              </a:rPr>
              <a:t>e</a:t>
            </a:r>
            <a:r>
              <a:rPr sz="2720" dirty="0">
                <a:solidFill>
                  <a:srgbClr val="3405BB"/>
                </a:solidFill>
                <a:latin typeface="Arial"/>
                <a:cs typeface="Arial"/>
              </a:rPr>
              <a:t>mail</a:t>
            </a:r>
            <a:r>
              <a:rPr sz="2720" spc="-82" dirty="0">
                <a:latin typeface="Arial"/>
                <a:cs typeface="Arial"/>
              </a:rPr>
              <a:t>(</a:t>
            </a:r>
            <a:r>
              <a:rPr sz="1632" dirty="0">
                <a:latin typeface="Arial"/>
                <a:cs typeface="Arial"/>
              </a:rPr>
              <a:t>&lt;	9	</a:t>
            </a:r>
            <a:r>
              <a:rPr sz="2720" dirty="0">
                <a:latin typeface="Arial"/>
                <a:cs typeface="Arial"/>
              </a:rPr>
              <a:t>)</a:t>
            </a:r>
          </a:p>
          <a:p>
            <a:pPr marL="321306" indent="-309790">
              <a:spcBef>
                <a:spcPts val="326"/>
              </a:spcBef>
              <a:buChar char="•"/>
              <a:tabLst>
                <a:tab pos="321882" algn="l"/>
              </a:tabLst>
            </a:pPr>
            <a:r>
              <a:rPr sz="2720" spc="-5" dirty="0">
                <a:solidFill>
                  <a:srgbClr val="3405BB"/>
                </a:solidFill>
                <a:latin typeface="Arial"/>
                <a:cs typeface="Arial"/>
              </a:rPr>
              <a:t>dat</a:t>
            </a:r>
            <a:r>
              <a:rPr sz="2720" dirty="0">
                <a:solidFill>
                  <a:srgbClr val="3405BB"/>
                </a:solidFill>
                <a:latin typeface="Arial"/>
                <a:cs typeface="Arial"/>
              </a:rPr>
              <a:t>e</a:t>
            </a:r>
            <a:r>
              <a:rPr sz="2720" dirty="0">
                <a:latin typeface="Arial"/>
                <a:cs typeface="Arial"/>
              </a:rPr>
              <a:t>/</a:t>
            </a:r>
            <a:r>
              <a:rPr sz="2720" spc="-5" dirty="0">
                <a:latin typeface="Arial"/>
                <a:cs typeface="Arial"/>
              </a:rPr>
              <a:t> time/datetime/week/month</a:t>
            </a:r>
            <a:endParaRPr sz="2720" dirty="0">
              <a:latin typeface="Arial"/>
              <a:cs typeface="Arial"/>
            </a:endParaRPr>
          </a:p>
          <a:p>
            <a:pPr marL="321306" indent="-309790">
              <a:spcBef>
                <a:spcPts val="326"/>
              </a:spcBef>
              <a:buChar char="•"/>
              <a:tabLst>
                <a:tab pos="321882" algn="l"/>
              </a:tabLst>
            </a:pPr>
            <a:r>
              <a:rPr sz="2720" dirty="0">
                <a:latin typeface="Arial"/>
                <a:cs typeface="Arial"/>
              </a:rPr>
              <a:t>c</a:t>
            </a:r>
            <a:r>
              <a:rPr sz="2720" spc="-5" dirty="0">
                <a:latin typeface="Arial"/>
                <a:cs typeface="Arial"/>
              </a:rPr>
              <a:t>olor/number/range</a:t>
            </a:r>
            <a:endParaRPr sz="2720" dirty="0">
              <a:latin typeface="Arial"/>
              <a:cs typeface="Arial"/>
            </a:endParaRPr>
          </a:p>
        </p:txBody>
      </p:sp>
      <p:sp>
        <p:nvSpPr>
          <p:cNvPr id="21" name="object 21"/>
          <p:cNvSpPr txBox="1"/>
          <p:nvPr/>
        </p:nvSpPr>
        <p:spPr>
          <a:xfrm>
            <a:off x="2184009" y="5195618"/>
            <a:ext cx="3197520" cy="418576"/>
          </a:xfrm>
          <a:prstGeom prst="rect">
            <a:avLst/>
          </a:prstGeom>
        </p:spPr>
        <p:txBody>
          <a:bodyPr vert="horz" wrap="square" lIns="0" tIns="0" rIns="0" bIns="0" rtlCol="0">
            <a:spAutoFit/>
          </a:bodyPr>
          <a:lstStyle/>
          <a:p>
            <a:pPr marL="321306" indent="-309790">
              <a:buChar char="•"/>
              <a:tabLst>
                <a:tab pos="321882" algn="l"/>
                <a:tab pos="3070262" algn="l"/>
              </a:tabLst>
            </a:pPr>
            <a:r>
              <a:rPr sz="2720" spc="-5" dirty="0">
                <a:latin typeface="Arial"/>
                <a:cs typeface="Arial"/>
              </a:rPr>
              <a:t>S</a:t>
            </a:r>
            <a:r>
              <a:rPr sz="2720" dirty="0">
                <a:latin typeface="Arial"/>
                <a:cs typeface="Arial"/>
              </a:rPr>
              <a:t>earch/</a:t>
            </a:r>
            <a:r>
              <a:rPr sz="2720" dirty="0" err="1">
                <a:solidFill>
                  <a:srgbClr val="3405BB"/>
                </a:solidFill>
                <a:latin typeface="Arial"/>
                <a:cs typeface="Arial"/>
              </a:rPr>
              <a:t>url</a:t>
            </a:r>
            <a:r>
              <a:rPr sz="2720" spc="-172" dirty="0">
                <a:solidFill>
                  <a:srgbClr val="3405BB"/>
                </a:solidFill>
                <a:latin typeface="Arial"/>
                <a:cs typeface="Arial"/>
              </a:rPr>
              <a:t> </a:t>
            </a:r>
            <a:r>
              <a:rPr sz="2448" spc="-1190" baseline="13888" dirty="0">
                <a:latin typeface="Arial"/>
                <a:cs typeface="Arial"/>
              </a:rPr>
              <a:t>&lt;</a:t>
            </a:r>
            <a:r>
              <a:rPr sz="2720" dirty="0">
                <a:latin typeface="Arial"/>
                <a:cs typeface="Arial"/>
              </a:rPr>
              <a:t>(</a:t>
            </a:r>
            <a:r>
              <a:rPr lang="en-US" sz="2720" dirty="0">
                <a:latin typeface="Arial"/>
                <a:cs typeface="Arial"/>
              </a:rPr>
              <a:t>	</a:t>
            </a:r>
            <a:r>
              <a:rPr sz="2720" dirty="0">
                <a:latin typeface="Arial"/>
                <a:cs typeface="Arial"/>
              </a:rPr>
              <a:t>)</a:t>
            </a:r>
          </a:p>
        </p:txBody>
      </p:sp>
      <p:sp>
        <p:nvSpPr>
          <p:cNvPr id="23" name="object 23"/>
          <p:cNvSpPr txBox="1"/>
          <p:nvPr/>
        </p:nvSpPr>
        <p:spPr>
          <a:xfrm>
            <a:off x="4552835" y="5253013"/>
            <a:ext cx="138772" cy="251159"/>
          </a:xfrm>
          <a:prstGeom prst="rect">
            <a:avLst/>
          </a:prstGeom>
        </p:spPr>
        <p:txBody>
          <a:bodyPr vert="horz" wrap="square" lIns="0" tIns="0" rIns="0" bIns="0" rtlCol="0">
            <a:spAutoFit/>
          </a:bodyPr>
          <a:lstStyle/>
          <a:p>
            <a:pPr marL="11516"/>
            <a:r>
              <a:rPr sz="1632" dirty="0">
                <a:latin typeface="Arial"/>
                <a:cs typeface="Arial"/>
              </a:rPr>
              <a:t>9</a:t>
            </a:r>
          </a:p>
        </p:txBody>
      </p:sp>
      <p:sp>
        <p:nvSpPr>
          <p:cNvPr id="25" name="object 25"/>
          <p:cNvSpPr txBox="1"/>
          <p:nvPr/>
        </p:nvSpPr>
        <p:spPr>
          <a:xfrm>
            <a:off x="2463857" y="6019779"/>
            <a:ext cx="5349931" cy="390748"/>
          </a:xfrm>
          <a:prstGeom prst="rect">
            <a:avLst/>
          </a:prstGeom>
        </p:spPr>
        <p:txBody>
          <a:bodyPr vert="horz" wrap="square" lIns="0" tIns="0" rIns="0" bIns="0" rtlCol="0">
            <a:spAutoFit/>
          </a:bodyPr>
          <a:lstStyle/>
          <a:p>
            <a:pPr marL="11516"/>
            <a:r>
              <a:rPr sz="2539" dirty="0">
                <a:highlight>
                  <a:srgbClr val="FFFF00"/>
                </a:highlight>
                <a:latin typeface="Arial"/>
                <a:cs typeface="Arial"/>
              </a:rPr>
              <a:t>But no Combo Box &amp; List Box in form</a:t>
            </a:r>
          </a:p>
        </p:txBody>
      </p:sp>
      <p:sp>
        <p:nvSpPr>
          <p:cNvPr id="26" name="object 26"/>
          <p:cNvSpPr/>
          <p:nvPr/>
        </p:nvSpPr>
        <p:spPr>
          <a:xfrm>
            <a:off x="8559479" y="5147819"/>
            <a:ext cx="1395092" cy="1387492"/>
          </a:xfrm>
          <a:prstGeom prst="rect">
            <a:avLst/>
          </a:prstGeom>
          <a:blipFill>
            <a:blip r:embed="rId12" cstate="print"/>
            <a:stretch>
              <a:fillRect/>
            </a:stretch>
          </a:blipFill>
        </p:spPr>
        <p:txBody>
          <a:bodyPr wrap="square" lIns="0" tIns="0" rIns="0" bIns="0" rtlCol="0"/>
          <a:lstStyle/>
          <a:p>
            <a:endParaRPr sz="1632"/>
          </a:p>
        </p:txBody>
      </p:sp>
      <p:sp>
        <p:nvSpPr>
          <p:cNvPr id="27" name="object 27"/>
          <p:cNvSpPr/>
          <p:nvPr/>
        </p:nvSpPr>
        <p:spPr>
          <a:xfrm>
            <a:off x="8685928" y="5240410"/>
            <a:ext cx="803843" cy="1187338"/>
          </a:xfrm>
          <a:custGeom>
            <a:avLst/>
            <a:gdLst/>
            <a:ahLst/>
            <a:cxnLst/>
            <a:rect l="l" t="t" r="r" b="b"/>
            <a:pathLst>
              <a:path w="886459" h="1309370">
                <a:moveTo>
                  <a:pt x="886206" y="31241"/>
                </a:moveTo>
                <a:lnTo>
                  <a:pt x="838200" y="0"/>
                </a:lnTo>
                <a:lnTo>
                  <a:pt x="0" y="1277874"/>
                </a:lnTo>
                <a:lnTo>
                  <a:pt x="48006" y="1309116"/>
                </a:lnTo>
                <a:lnTo>
                  <a:pt x="886206" y="31241"/>
                </a:lnTo>
                <a:close/>
              </a:path>
            </a:pathLst>
          </a:custGeom>
          <a:solidFill>
            <a:srgbClr val="BF0000"/>
          </a:solidFill>
        </p:spPr>
        <p:txBody>
          <a:bodyPr wrap="square" lIns="0" tIns="0" rIns="0" bIns="0" rtlCol="0"/>
          <a:lstStyle/>
          <a:p>
            <a:endParaRPr sz="1632"/>
          </a:p>
        </p:txBody>
      </p:sp>
      <p:sp>
        <p:nvSpPr>
          <p:cNvPr id="28" name="object 28"/>
          <p:cNvSpPr/>
          <p:nvPr/>
        </p:nvSpPr>
        <p:spPr>
          <a:xfrm>
            <a:off x="8670025" y="5315036"/>
            <a:ext cx="856241" cy="1114209"/>
          </a:xfrm>
          <a:custGeom>
            <a:avLst/>
            <a:gdLst/>
            <a:ahLst/>
            <a:cxnLst/>
            <a:rect l="l" t="t" r="r" b="b"/>
            <a:pathLst>
              <a:path w="944245" h="1228725">
                <a:moveTo>
                  <a:pt x="944118" y="1194054"/>
                </a:moveTo>
                <a:lnTo>
                  <a:pt x="45720" y="0"/>
                </a:lnTo>
                <a:lnTo>
                  <a:pt x="0" y="34290"/>
                </a:lnTo>
                <a:lnTo>
                  <a:pt x="898398" y="1228344"/>
                </a:lnTo>
                <a:lnTo>
                  <a:pt x="944118" y="1194054"/>
                </a:lnTo>
                <a:close/>
              </a:path>
            </a:pathLst>
          </a:custGeom>
          <a:solidFill>
            <a:srgbClr val="BF0000"/>
          </a:solidFill>
        </p:spPr>
        <p:txBody>
          <a:bodyPr wrap="square" lIns="0" tIns="0" rIns="0" bIns="0" rtlCol="0"/>
          <a:lstStyle/>
          <a:p>
            <a:endParaRPr sz="1632"/>
          </a:p>
        </p:txBody>
      </p:sp>
      <p:sp>
        <p:nvSpPr>
          <p:cNvPr id="29" name="Title 8">
            <a:extLst>
              <a:ext uri="{FF2B5EF4-FFF2-40B4-BE49-F238E27FC236}">
                <a16:creationId xmlns:a16="http://schemas.microsoft.com/office/drawing/2014/main" id="{9E361491-A4BA-824C-B80A-4B2F57C1A354}"/>
              </a:ext>
            </a:extLst>
          </p:cNvPr>
          <p:cNvSpPr txBox="1">
            <a:spLocks/>
          </p:cNvSpPr>
          <p:nvPr/>
        </p:nvSpPr>
        <p:spPr>
          <a:xfrm>
            <a:off x="1371599" y="491112"/>
            <a:ext cx="9984259" cy="77229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b="1" kern="1200" baseline="0">
                <a:solidFill>
                  <a:schemeClr val="tx2"/>
                </a:solidFill>
                <a:latin typeface="Calibri" panose="020F0502020204030204" pitchFamily="34" charset="0"/>
                <a:ea typeface="+mj-ea"/>
                <a:cs typeface="Calibri" panose="020F0502020204030204" pitchFamily="34" charset="0"/>
              </a:defRPr>
            </a:lvl1pPr>
          </a:lstStyle>
          <a:p>
            <a:r>
              <a:rPr lang="en-US" dirty="0">
                <a:solidFill>
                  <a:srgbClr val="000000"/>
                </a:solidFill>
              </a:rPr>
              <a:t>&lt;input	type = ” ”  … &gt;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0CAB-37EE-924F-937C-DFCA60B8A2E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8B71D6C-A802-B14D-AB45-7743BECA486F}"/>
              </a:ext>
            </a:extLst>
          </p:cNvPr>
          <p:cNvPicPr>
            <a:picLocks noGrp="1" noChangeAspect="1"/>
          </p:cNvPicPr>
          <p:nvPr>
            <p:ph idx="1"/>
          </p:nvPr>
        </p:nvPicPr>
        <p:blipFill>
          <a:blip r:embed="rId2"/>
          <a:stretch>
            <a:fillRect/>
          </a:stretch>
        </p:blipFill>
        <p:spPr>
          <a:xfrm>
            <a:off x="3534911" y="877260"/>
            <a:ext cx="5657166" cy="4627562"/>
          </a:xfrm>
        </p:spPr>
      </p:pic>
    </p:spTree>
    <p:extLst>
      <p:ext uri="{BB962C8B-B14F-4D97-AF65-F5344CB8AC3E}">
        <p14:creationId xmlns:p14="http://schemas.microsoft.com/office/powerpoint/2010/main" val="3429237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9708-BBBD-0A4D-9222-A2B076606E14}"/>
              </a:ext>
            </a:extLst>
          </p:cNvPr>
          <p:cNvSpPr>
            <a:spLocks noGrp="1"/>
          </p:cNvSpPr>
          <p:nvPr>
            <p:ph type="title"/>
          </p:nvPr>
        </p:nvSpPr>
        <p:spPr/>
        <p:txBody>
          <a:bodyPr/>
          <a:lstStyle/>
          <a:p>
            <a:r>
              <a:rPr lang="en-US" dirty="0"/>
              <a:t>&lt;style&gt;&lt;/style&gt;</a:t>
            </a:r>
          </a:p>
        </p:txBody>
      </p:sp>
      <p:sp>
        <p:nvSpPr>
          <p:cNvPr id="3" name="Content Placeholder 2">
            <a:extLst>
              <a:ext uri="{FF2B5EF4-FFF2-40B4-BE49-F238E27FC236}">
                <a16:creationId xmlns:a16="http://schemas.microsoft.com/office/drawing/2014/main" id="{08B4F987-F49F-154F-A3FF-8C6AB5A792C9}"/>
              </a:ext>
            </a:extLst>
          </p:cNvPr>
          <p:cNvSpPr>
            <a:spLocks noGrp="1"/>
          </p:cNvSpPr>
          <p:nvPr>
            <p:ph idx="1"/>
          </p:nvPr>
        </p:nvSpPr>
        <p:spPr/>
        <p:txBody>
          <a:bodyPr/>
          <a:lstStyle/>
          <a:p>
            <a:r>
              <a:rPr lang="en-US" dirty="0"/>
              <a:t>The &lt;style&gt; tag is used to define style information (CSS) for a document.</a:t>
            </a:r>
          </a:p>
          <a:p>
            <a:r>
              <a:rPr lang="en-US" dirty="0"/>
              <a:t>Inside the &lt;style&gt; element you specify how HTML elements should render in a browser.</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6C42D48D-6324-BB4A-B9F6-D0AF97391D72}"/>
              </a:ext>
            </a:extLst>
          </p:cNvPr>
          <p:cNvPicPr>
            <a:picLocks noChangeAspect="1"/>
          </p:cNvPicPr>
          <p:nvPr/>
        </p:nvPicPr>
        <p:blipFill>
          <a:blip r:embed="rId2"/>
          <a:stretch>
            <a:fillRect/>
          </a:stretch>
        </p:blipFill>
        <p:spPr>
          <a:xfrm>
            <a:off x="1740928" y="2841356"/>
            <a:ext cx="9245600" cy="3810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A440F8F-FB89-7B49-A7F5-1BFEBFD4BDF6}"/>
                  </a:ext>
                </a:extLst>
              </p14:cNvPr>
              <p14:cNvContentPartPr/>
              <p14:nvPr/>
            </p14:nvContentPartPr>
            <p14:xfrm>
              <a:off x="1813948" y="3634975"/>
              <a:ext cx="875520" cy="28440"/>
            </p14:xfrm>
          </p:contentPart>
        </mc:Choice>
        <mc:Fallback xmlns="">
          <p:pic>
            <p:nvPicPr>
              <p:cNvPr id="6" name="Ink 5">
                <a:extLst>
                  <a:ext uri="{FF2B5EF4-FFF2-40B4-BE49-F238E27FC236}">
                    <a16:creationId xmlns:a16="http://schemas.microsoft.com/office/drawing/2014/main" id="{AA440F8F-FB89-7B49-A7F5-1BFEBFD4BDF6}"/>
                  </a:ext>
                </a:extLst>
              </p:cNvPr>
              <p:cNvPicPr/>
              <p:nvPr/>
            </p:nvPicPr>
            <p:blipFill>
              <a:blip r:embed="rId4"/>
              <a:stretch>
                <a:fillRect/>
              </a:stretch>
            </p:blipFill>
            <p:spPr>
              <a:xfrm>
                <a:off x="1760308" y="3526975"/>
                <a:ext cx="9831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08041F0-C7B1-2B4C-92B0-BF6520D4E49D}"/>
                  </a:ext>
                </a:extLst>
              </p14:cNvPr>
              <p14:cNvContentPartPr/>
              <p14:nvPr/>
            </p14:nvContentPartPr>
            <p14:xfrm>
              <a:off x="1817548" y="4332295"/>
              <a:ext cx="932760" cy="360"/>
            </p14:xfrm>
          </p:contentPart>
        </mc:Choice>
        <mc:Fallback xmlns="">
          <p:pic>
            <p:nvPicPr>
              <p:cNvPr id="7" name="Ink 6">
                <a:extLst>
                  <a:ext uri="{FF2B5EF4-FFF2-40B4-BE49-F238E27FC236}">
                    <a16:creationId xmlns:a16="http://schemas.microsoft.com/office/drawing/2014/main" id="{308041F0-C7B1-2B4C-92B0-BF6520D4E49D}"/>
                  </a:ext>
                </a:extLst>
              </p:cNvPr>
              <p:cNvPicPr/>
              <p:nvPr/>
            </p:nvPicPr>
            <p:blipFill>
              <a:blip r:embed="rId6"/>
              <a:stretch>
                <a:fillRect/>
              </a:stretch>
            </p:blipFill>
            <p:spPr>
              <a:xfrm>
                <a:off x="1763908" y="4224655"/>
                <a:ext cx="1040400" cy="216000"/>
              </a:xfrm>
              <a:prstGeom prst="rect">
                <a:avLst/>
              </a:prstGeom>
            </p:spPr>
          </p:pic>
        </mc:Fallback>
      </mc:AlternateContent>
    </p:spTree>
    <p:extLst>
      <p:ext uri="{BB962C8B-B14F-4D97-AF65-F5344CB8AC3E}">
        <p14:creationId xmlns:p14="http://schemas.microsoft.com/office/powerpoint/2010/main" val="269008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01F7-E336-AE41-A8A1-E8066DA028F6}"/>
              </a:ext>
            </a:extLst>
          </p:cNvPr>
          <p:cNvSpPr>
            <a:spLocks noGrp="1"/>
          </p:cNvSpPr>
          <p:nvPr>
            <p:ph type="title"/>
          </p:nvPr>
        </p:nvSpPr>
        <p:spPr/>
        <p:txBody>
          <a:bodyPr/>
          <a:lstStyle/>
          <a:p>
            <a:r>
              <a:rPr lang="en-US" dirty="0"/>
              <a:t>&lt;script&gt;&lt;/script&gt;</a:t>
            </a:r>
          </a:p>
        </p:txBody>
      </p:sp>
      <p:sp>
        <p:nvSpPr>
          <p:cNvPr id="3" name="Content Placeholder 2">
            <a:extLst>
              <a:ext uri="{FF2B5EF4-FFF2-40B4-BE49-F238E27FC236}">
                <a16:creationId xmlns:a16="http://schemas.microsoft.com/office/drawing/2014/main" id="{03ABC828-7DD3-0841-971A-B0CEFDAE2C40}"/>
              </a:ext>
            </a:extLst>
          </p:cNvPr>
          <p:cNvSpPr>
            <a:spLocks noGrp="1"/>
          </p:cNvSpPr>
          <p:nvPr>
            <p:ph idx="1"/>
          </p:nvPr>
        </p:nvSpPr>
        <p:spPr/>
        <p:txBody>
          <a:bodyPr/>
          <a:lstStyle/>
          <a:p>
            <a:r>
              <a:rPr lang="en-US" dirty="0"/>
              <a:t>The &lt;script&gt; tag is used to embed a client-side script (JavaScript).</a:t>
            </a:r>
          </a:p>
          <a:p>
            <a:r>
              <a:rPr lang="en-US" dirty="0"/>
              <a:t>The &lt;script&gt; element either contains scripting statements, or it points to an external script file through the </a:t>
            </a:r>
            <a:r>
              <a:rPr lang="en-US" dirty="0" err="1"/>
              <a:t>src</a:t>
            </a:r>
            <a:r>
              <a:rPr lang="en-US" dirty="0"/>
              <a:t> attribute.</a:t>
            </a:r>
          </a:p>
          <a:p>
            <a:r>
              <a:rPr lang="en-US" dirty="0"/>
              <a:t>Common uses for JavaScript are image manipulation, form validation, and dynamic changes of content.</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D6442A65-AF72-0D4A-808F-7C7B8AE1AD74}"/>
              </a:ext>
            </a:extLst>
          </p:cNvPr>
          <p:cNvPicPr>
            <a:picLocks noChangeAspect="1"/>
          </p:cNvPicPr>
          <p:nvPr/>
        </p:nvPicPr>
        <p:blipFill>
          <a:blip r:embed="rId3"/>
          <a:stretch>
            <a:fillRect/>
          </a:stretch>
        </p:blipFill>
        <p:spPr>
          <a:xfrm>
            <a:off x="2211659" y="3673589"/>
            <a:ext cx="7768681" cy="3184411"/>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97E212D-FF31-3744-A979-786EB05DEE2E}"/>
                  </a:ext>
                </a:extLst>
              </p14:cNvPr>
              <p14:cNvContentPartPr/>
              <p14:nvPr/>
            </p14:nvContentPartPr>
            <p14:xfrm>
              <a:off x="2255589" y="5318695"/>
              <a:ext cx="789480" cy="18000"/>
            </p14:xfrm>
          </p:contentPart>
        </mc:Choice>
        <mc:Fallback xmlns="">
          <p:pic>
            <p:nvPicPr>
              <p:cNvPr id="6" name="Ink 5">
                <a:extLst>
                  <a:ext uri="{FF2B5EF4-FFF2-40B4-BE49-F238E27FC236}">
                    <a16:creationId xmlns:a16="http://schemas.microsoft.com/office/drawing/2014/main" id="{797E212D-FF31-3744-A979-786EB05DEE2E}"/>
                  </a:ext>
                </a:extLst>
              </p:cNvPr>
              <p:cNvPicPr/>
              <p:nvPr/>
            </p:nvPicPr>
            <p:blipFill>
              <a:blip r:embed="rId5"/>
              <a:stretch>
                <a:fillRect/>
              </a:stretch>
            </p:blipFill>
            <p:spPr>
              <a:xfrm>
                <a:off x="2201589" y="5210695"/>
                <a:ext cx="8971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37C9B98-DDB3-E542-AE72-43BC6A756546}"/>
                  </a:ext>
                </a:extLst>
              </p14:cNvPr>
              <p14:cNvContentPartPr/>
              <p14:nvPr/>
            </p14:nvContentPartPr>
            <p14:xfrm>
              <a:off x="2277189" y="5942935"/>
              <a:ext cx="909000" cy="42840"/>
            </p14:xfrm>
          </p:contentPart>
        </mc:Choice>
        <mc:Fallback xmlns="">
          <p:pic>
            <p:nvPicPr>
              <p:cNvPr id="7" name="Ink 6">
                <a:extLst>
                  <a:ext uri="{FF2B5EF4-FFF2-40B4-BE49-F238E27FC236}">
                    <a16:creationId xmlns:a16="http://schemas.microsoft.com/office/drawing/2014/main" id="{837C9B98-DDB3-E542-AE72-43BC6A756546}"/>
                  </a:ext>
                </a:extLst>
              </p:cNvPr>
              <p:cNvPicPr/>
              <p:nvPr/>
            </p:nvPicPr>
            <p:blipFill>
              <a:blip r:embed="rId7"/>
              <a:stretch>
                <a:fillRect/>
              </a:stretch>
            </p:blipFill>
            <p:spPr>
              <a:xfrm>
                <a:off x="2223549" y="5834935"/>
                <a:ext cx="1016640" cy="258480"/>
              </a:xfrm>
              <a:prstGeom prst="rect">
                <a:avLst/>
              </a:prstGeom>
            </p:spPr>
          </p:pic>
        </mc:Fallback>
      </mc:AlternateContent>
    </p:spTree>
    <p:extLst>
      <p:ext uri="{BB962C8B-B14F-4D97-AF65-F5344CB8AC3E}">
        <p14:creationId xmlns:p14="http://schemas.microsoft.com/office/powerpoint/2010/main" val="2220328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7578-E44B-E642-AA58-B01523838919}"/>
              </a:ext>
            </a:extLst>
          </p:cNvPr>
          <p:cNvSpPr>
            <a:spLocks noGrp="1"/>
          </p:cNvSpPr>
          <p:nvPr>
            <p:ph type="title"/>
          </p:nvPr>
        </p:nvSpPr>
        <p:spPr/>
        <p:txBody>
          <a:bodyPr/>
          <a:lstStyle/>
          <a:p>
            <a:r>
              <a:rPr lang="en-US" dirty="0"/>
              <a:t>HTML List &amp; Table (not tested)</a:t>
            </a:r>
          </a:p>
        </p:txBody>
      </p:sp>
      <p:sp>
        <p:nvSpPr>
          <p:cNvPr id="3" name="Content Placeholder 2">
            <a:extLst>
              <a:ext uri="{FF2B5EF4-FFF2-40B4-BE49-F238E27FC236}">
                <a16:creationId xmlns:a16="http://schemas.microsoft.com/office/drawing/2014/main" id="{B7FEB660-021E-4343-B562-775526C714C6}"/>
              </a:ext>
            </a:extLst>
          </p:cNvPr>
          <p:cNvSpPr>
            <a:spLocks noGrp="1"/>
          </p:cNvSpPr>
          <p:nvPr>
            <p:ph idx="1"/>
          </p:nvPr>
        </p:nvSpPr>
        <p:spPr/>
        <p:txBody>
          <a:bodyPr/>
          <a:lstStyle/>
          <a:p>
            <a:r>
              <a:rPr lang="en-US" dirty="0"/>
              <a:t>HTML List</a:t>
            </a:r>
          </a:p>
          <a:p>
            <a:pPr lvl="1"/>
            <a:r>
              <a:rPr lang="en-US" dirty="0">
                <a:hlinkClick r:id="rId2"/>
              </a:rPr>
              <a:t>http://www.w3schools.com/html/html_lists.asp</a:t>
            </a:r>
            <a:r>
              <a:rPr lang="en-US" dirty="0"/>
              <a:t> </a:t>
            </a:r>
          </a:p>
          <a:p>
            <a:pPr lvl="1"/>
            <a:r>
              <a:rPr lang="en-US" dirty="0"/>
              <a:t>&lt;ul&gt; &lt;</a:t>
            </a:r>
            <a:r>
              <a:rPr lang="en-US" dirty="0" err="1"/>
              <a:t>ol</a:t>
            </a:r>
            <a:r>
              <a:rPr lang="en-US" dirty="0"/>
              <a:t>&gt; &lt;li&gt;</a:t>
            </a:r>
          </a:p>
          <a:p>
            <a:endParaRPr lang="en-US" dirty="0"/>
          </a:p>
          <a:p>
            <a:r>
              <a:rPr lang="en-US" dirty="0"/>
              <a:t>HTML table</a:t>
            </a:r>
          </a:p>
          <a:p>
            <a:pPr lvl="1"/>
            <a:r>
              <a:rPr lang="en-US" dirty="0"/>
              <a:t>examples </a:t>
            </a:r>
          </a:p>
          <a:p>
            <a:pPr lvl="2"/>
            <a:r>
              <a:rPr lang="en-US" dirty="0">
                <a:hlinkClick r:id="rId3"/>
              </a:rPr>
              <a:t>https://www.w3schools.com/html/html_tables.asp</a:t>
            </a:r>
            <a:r>
              <a:rPr lang="en-US" dirty="0"/>
              <a:t> </a:t>
            </a:r>
          </a:p>
          <a:p>
            <a:pPr lvl="1"/>
            <a:r>
              <a:rPr lang="en-US" dirty="0"/>
              <a:t>&lt;table&gt; tag</a:t>
            </a:r>
          </a:p>
          <a:p>
            <a:pPr lvl="2"/>
            <a:r>
              <a:rPr lang="en-US" dirty="0">
                <a:hlinkClick r:id="rId4"/>
              </a:rPr>
              <a:t>http://www.w3schools.com/tags/tag_table.asp</a:t>
            </a:r>
            <a:r>
              <a:rPr lang="en-US" dirty="0"/>
              <a:t> </a:t>
            </a:r>
          </a:p>
          <a:p>
            <a:pPr lvl="2"/>
            <a:r>
              <a:rPr lang="en-US" dirty="0"/>
              <a:t>&lt;table&gt;, &lt;tr&gt;, &lt;</a:t>
            </a:r>
            <a:r>
              <a:rPr lang="en-US" dirty="0" err="1"/>
              <a:t>th</a:t>
            </a:r>
            <a:r>
              <a:rPr lang="en-US" dirty="0"/>
              <a:t>&gt;, &lt;td&gt;</a:t>
            </a:r>
          </a:p>
          <a:p>
            <a:endParaRPr lang="en-US" dirty="0"/>
          </a:p>
        </p:txBody>
      </p:sp>
    </p:spTree>
    <p:extLst>
      <p:ext uri="{BB962C8B-B14F-4D97-AF65-F5344CB8AC3E}">
        <p14:creationId xmlns:p14="http://schemas.microsoft.com/office/powerpoint/2010/main" val="1429289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B8EC-81C3-4545-8E9C-E4A112A0EA1C}"/>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8C3079E-16F9-6547-9D5B-C07FCFE4DBFE}"/>
              </a:ext>
            </a:extLst>
          </p:cNvPr>
          <p:cNvSpPr>
            <a:spLocks noGrp="1"/>
          </p:cNvSpPr>
          <p:nvPr>
            <p:ph idx="1"/>
          </p:nvPr>
        </p:nvSpPr>
        <p:spPr>
          <a:xfrm>
            <a:off x="1371599" y="1544595"/>
            <a:ext cx="10388992" cy="4627605"/>
          </a:xfrm>
        </p:spPr>
        <p:txBody>
          <a:bodyPr/>
          <a:lstStyle/>
          <a:p>
            <a:pPr marL="11516" marR="524570">
              <a:lnSpc>
                <a:spcPts val="2158"/>
              </a:lnSpc>
            </a:pPr>
            <a:r>
              <a:rPr lang="en-US" dirty="0"/>
              <a:t>Elements/tags</a:t>
            </a:r>
            <a:r>
              <a:rPr lang="en-US" spc="-14" dirty="0"/>
              <a:t> </a:t>
            </a:r>
            <a:r>
              <a:rPr lang="en-US" dirty="0"/>
              <a:t>can have a list</a:t>
            </a:r>
            <a:r>
              <a:rPr lang="en-US" spc="-14" dirty="0"/>
              <a:t> </a:t>
            </a:r>
            <a:r>
              <a:rPr lang="en-US" dirty="0"/>
              <a:t>of </a:t>
            </a:r>
            <a:r>
              <a:rPr lang="en-US" dirty="0">
                <a:solidFill>
                  <a:srgbClr val="006FC0"/>
                </a:solidFill>
              </a:rPr>
              <a:t>attributes,</a:t>
            </a:r>
            <a:r>
              <a:rPr lang="en-US" spc="5" dirty="0">
                <a:solidFill>
                  <a:srgbClr val="006FC0"/>
                </a:solidFill>
              </a:rPr>
              <a:t> </a:t>
            </a:r>
            <a:r>
              <a:rPr lang="en-US" dirty="0"/>
              <a:t>values</a:t>
            </a:r>
            <a:r>
              <a:rPr lang="en-US" spc="-14" dirty="0"/>
              <a:t> </a:t>
            </a:r>
            <a:r>
              <a:rPr lang="en-US" spc="-5" dirty="0"/>
              <a:t>a</a:t>
            </a:r>
            <a:r>
              <a:rPr lang="en-US" dirty="0"/>
              <a:t>re</a:t>
            </a:r>
            <a:r>
              <a:rPr lang="en-US" spc="9" dirty="0"/>
              <a:t> </a:t>
            </a:r>
            <a:r>
              <a:rPr lang="en-US" dirty="0">
                <a:solidFill>
                  <a:srgbClr val="0070C0"/>
                </a:solidFill>
              </a:rPr>
              <a:t>enclosed in </a:t>
            </a:r>
            <a:r>
              <a:rPr lang="en-US" spc="-5" dirty="0">
                <a:solidFill>
                  <a:srgbClr val="0070C0"/>
                </a:solidFill>
              </a:rPr>
              <a:t>quotes</a:t>
            </a:r>
          </a:p>
          <a:p>
            <a:pPr marL="541868" marR="524570" lvl="1">
              <a:lnSpc>
                <a:spcPts val="2158"/>
              </a:lnSpc>
            </a:pPr>
            <a:r>
              <a:rPr lang="en-US" b="1" dirty="0">
                <a:solidFill>
                  <a:srgbClr val="0070C0"/>
                </a:solidFill>
              </a:rPr>
              <a:t>&lt;p </a:t>
            </a:r>
            <a:r>
              <a:rPr lang="en-US" b="1" dirty="0">
                <a:solidFill>
                  <a:srgbClr val="FF0000"/>
                </a:solidFill>
              </a:rPr>
              <a:t>name</a:t>
            </a:r>
            <a:r>
              <a:rPr lang="en-US" b="1" dirty="0">
                <a:solidFill>
                  <a:srgbClr val="0070C0"/>
                </a:solidFill>
              </a:rPr>
              <a:t>=“</a:t>
            </a:r>
            <a:r>
              <a:rPr lang="en-US" dirty="0" err="1"/>
              <a:t>myPara</a:t>
            </a:r>
            <a:r>
              <a:rPr lang="en-US" b="1" dirty="0">
                <a:solidFill>
                  <a:srgbClr val="0070C0"/>
                </a:solidFill>
              </a:rPr>
              <a:t>"</a:t>
            </a:r>
            <a:r>
              <a:rPr lang="en-US" spc="5" dirty="0"/>
              <a:t> </a:t>
            </a:r>
            <a:r>
              <a:rPr lang="en-US" b="1" dirty="0">
                <a:solidFill>
                  <a:srgbClr val="FF0000"/>
                </a:solidFill>
              </a:rPr>
              <a:t>i</a:t>
            </a:r>
            <a:r>
              <a:rPr lang="en-US" b="1" spc="-5" dirty="0">
                <a:solidFill>
                  <a:srgbClr val="FF0000"/>
                </a:solidFill>
              </a:rPr>
              <a:t>d</a:t>
            </a:r>
            <a:r>
              <a:rPr lang="en-US" b="1" spc="-5" dirty="0">
                <a:solidFill>
                  <a:srgbClr val="0070C0"/>
                </a:solidFill>
              </a:rPr>
              <a:t>=“</a:t>
            </a:r>
            <a:r>
              <a:rPr lang="en-US" spc="-5" dirty="0"/>
              <a:t>Para1</a:t>
            </a:r>
            <a:r>
              <a:rPr lang="en-US" b="1" spc="-5" dirty="0">
                <a:solidFill>
                  <a:srgbClr val="0070C0"/>
                </a:solidFill>
              </a:rPr>
              <a:t>"</a:t>
            </a:r>
            <a:r>
              <a:rPr lang="en-US" b="1" dirty="0">
                <a:solidFill>
                  <a:srgbClr val="0070C0"/>
                </a:solidFill>
              </a:rPr>
              <a:t>&gt;</a:t>
            </a:r>
            <a:r>
              <a:rPr lang="en-US" dirty="0"/>
              <a:t> </a:t>
            </a:r>
            <a:r>
              <a:rPr lang="en-US" spc="-5" dirty="0"/>
              <a:t>…</a:t>
            </a:r>
            <a:r>
              <a:rPr lang="en-US" dirty="0"/>
              <a:t>. </a:t>
            </a:r>
            <a:r>
              <a:rPr lang="en-US" b="1" spc="-5" dirty="0">
                <a:solidFill>
                  <a:srgbClr val="0070C0"/>
                </a:solidFill>
              </a:rPr>
              <a:t>&lt;/p&gt;</a:t>
            </a:r>
          </a:p>
          <a:p>
            <a:pPr marL="11516" marR="2924004" indent="-576">
              <a:lnSpc>
                <a:spcPts val="5269"/>
              </a:lnSpc>
              <a:spcBef>
                <a:spcPts val="617"/>
              </a:spcBef>
              <a:tabLst>
                <a:tab pos="3787730" algn="l"/>
                <a:tab pos="4463741" algn="l"/>
              </a:tabLst>
            </a:pPr>
            <a:r>
              <a:rPr lang="en-US" spc="-5" dirty="0"/>
              <a:t>   </a:t>
            </a:r>
            <a:r>
              <a:rPr lang="en-US" dirty="0"/>
              <a:t>Images:</a:t>
            </a:r>
          </a:p>
          <a:p>
            <a:pPr marL="541868" lvl="1">
              <a:lnSpc>
                <a:spcPts val="1977"/>
              </a:lnSpc>
            </a:pPr>
            <a:r>
              <a:rPr lang="en-US" b="1" spc="-5" dirty="0">
                <a:solidFill>
                  <a:srgbClr val="006FC0"/>
                </a:solidFill>
              </a:rPr>
              <a:t>&lt;</a:t>
            </a:r>
            <a:r>
              <a:rPr lang="en-US" b="1" spc="-5" dirty="0" err="1">
                <a:solidFill>
                  <a:srgbClr val="006FC0"/>
                </a:solidFill>
              </a:rPr>
              <a:t>im</a:t>
            </a:r>
            <a:r>
              <a:rPr lang="en-US" b="1" dirty="0" err="1">
                <a:solidFill>
                  <a:srgbClr val="006FC0"/>
                </a:solidFill>
              </a:rPr>
              <a:t>g</a:t>
            </a:r>
            <a:r>
              <a:rPr lang="en-US" b="1" spc="5" dirty="0">
                <a:solidFill>
                  <a:srgbClr val="006FC0"/>
                </a:solidFill>
              </a:rPr>
              <a:t> </a:t>
            </a:r>
            <a:r>
              <a:rPr lang="en-US" b="1" dirty="0" err="1">
                <a:solidFill>
                  <a:srgbClr val="FF0000"/>
                </a:solidFill>
              </a:rPr>
              <a:t>src</a:t>
            </a:r>
            <a:r>
              <a:rPr lang="en-US" b="1" spc="-5" dirty="0">
                <a:solidFill>
                  <a:srgbClr val="006FC0"/>
                </a:solidFill>
              </a:rPr>
              <a:t>=</a:t>
            </a:r>
            <a:r>
              <a:rPr lang="en-US" b="1" dirty="0">
                <a:solidFill>
                  <a:srgbClr val="006FC0"/>
                </a:solidFill>
              </a:rPr>
              <a:t>"</a:t>
            </a:r>
            <a:r>
              <a:rPr lang="en-US" b="1" spc="-14" dirty="0">
                <a:solidFill>
                  <a:srgbClr val="006FC0"/>
                </a:solidFill>
              </a:rPr>
              <a:t> </a:t>
            </a:r>
            <a:r>
              <a:rPr lang="en-US" b="1" spc="-5" dirty="0" err="1">
                <a:solidFill>
                  <a:srgbClr val="006FC0"/>
                </a:solidFill>
              </a:rPr>
              <a:t>smiley</a:t>
            </a:r>
            <a:r>
              <a:rPr lang="en-US" b="1" dirty="0" err="1">
                <a:solidFill>
                  <a:srgbClr val="006FC0"/>
                </a:solidFill>
              </a:rPr>
              <a:t>.</a:t>
            </a:r>
            <a:r>
              <a:rPr lang="en-US" b="1" spc="-5" dirty="0" err="1">
                <a:solidFill>
                  <a:srgbClr val="FF0000"/>
                </a:solidFill>
              </a:rPr>
              <a:t>gif</a:t>
            </a:r>
            <a:r>
              <a:rPr lang="en-US" b="1" dirty="0">
                <a:solidFill>
                  <a:srgbClr val="006FC0"/>
                </a:solidFill>
              </a:rPr>
              <a:t>"</a:t>
            </a:r>
            <a:r>
              <a:rPr lang="en-US" b="1" spc="5" dirty="0">
                <a:solidFill>
                  <a:srgbClr val="006FC0"/>
                </a:solidFill>
              </a:rPr>
              <a:t> </a:t>
            </a:r>
            <a:r>
              <a:rPr lang="en-US" b="1" spc="-5" dirty="0">
                <a:solidFill>
                  <a:srgbClr val="FF0000"/>
                </a:solidFill>
              </a:rPr>
              <a:t>alt</a:t>
            </a:r>
            <a:r>
              <a:rPr lang="en-US" b="1" spc="-5" dirty="0">
                <a:solidFill>
                  <a:srgbClr val="006FC0"/>
                </a:solidFill>
              </a:rPr>
              <a:t>=</a:t>
            </a:r>
            <a:r>
              <a:rPr lang="en-US" b="1" dirty="0">
                <a:solidFill>
                  <a:srgbClr val="006FC0"/>
                </a:solidFill>
              </a:rPr>
              <a:t>"</a:t>
            </a:r>
            <a:r>
              <a:rPr lang="en-US" b="1" spc="-5" dirty="0">
                <a:solidFill>
                  <a:srgbClr val="00B04F"/>
                </a:solidFill>
              </a:rPr>
              <a:t>Smile</a:t>
            </a:r>
            <a:r>
              <a:rPr lang="en-US" b="1" dirty="0">
                <a:solidFill>
                  <a:srgbClr val="00B04F"/>
                </a:solidFill>
              </a:rPr>
              <a:t>y</a:t>
            </a:r>
            <a:r>
              <a:rPr lang="en-US" b="1" spc="-5" dirty="0">
                <a:solidFill>
                  <a:srgbClr val="00B04F"/>
                </a:solidFill>
              </a:rPr>
              <a:t> face</a:t>
            </a:r>
            <a:r>
              <a:rPr lang="en-US" b="1" dirty="0">
                <a:solidFill>
                  <a:srgbClr val="006FC0"/>
                </a:solidFill>
              </a:rPr>
              <a:t>"</a:t>
            </a:r>
            <a:r>
              <a:rPr lang="en-US" b="1" spc="5" dirty="0">
                <a:solidFill>
                  <a:srgbClr val="006FC0"/>
                </a:solidFill>
              </a:rPr>
              <a:t> </a:t>
            </a:r>
            <a:r>
              <a:rPr lang="en-US" b="1" spc="-5" dirty="0">
                <a:solidFill>
                  <a:srgbClr val="FF0000"/>
                </a:solidFill>
              </a:rPr>
              <a:t>height</a:t>
            </a:r>
            <a:r>
              <a:rPr lang="en-US" b="1" spc="-5" dirty="0">
                <a:solidFill>
                  <a:srgbClr val="006FC0"/>
                </a:solidFill>
              </a:rPr>
              <a:t>="42</a:t>
            </a:r>
            <a:r>
              <a:rPr lang="en-US" b="1" dirty="0">
                <a:solidFill>
                  <a:srgbClr val="006FC0"/>
                </a:solidFill>
              </a:rPr>
              <a:t>"</a:t>
            </a:r>
            <a:r>
              <a:rPr lang="en-US" b="1" spc="18" dirty="0">
                <a:solidFill>
                  <a:srgbClr val="006FC0"/>
                </a:solidFill>
              </a:rPr>
              <a:t> </a:t>
            </a:r>
            <a:r>
              <a:rPr lang="en-US" b="1" spc="-5" dirty="0">
                <a:solidFill>
                  <a:srgbClr val="FF0000"/>
                </a:solidFill>
              </a:rPr>
              <a:t>width</a:t>
            </a:r>
            <a:r>
              <a:rPr lang="en-US" b="1" spc="-5" dirty="0">
                <a:solidFill>
                  <a:srgbClr val="006FC0"/>
                </a:solidFill>
              </a:rPr>
              <a:t>="42"&gt;</a:t>
            </a:r>
            <a:endParaRPr lang="en-US" dirty="0"/>
          </a:p>
          <a:p>
            <a:pPr>
              <a:spcBef>
                <a:spcPts val="5"/>
              </a:spcBef>
            </a:pPr>
            <a:endParaRPr lang="en-US" sz="3200" dirty="0"/>
          </a:p>
          <a:p>
            <a:pPr marL="11516"/>
            <a:r>
              <a:rPr lang="en-US" dirty="0"/>
              <a:t>Links</a:t>
            </a:r>
          </a:p>
          <a:p>
            <a:pPr marL="541868" lvl="1">
              <a:spcBef>
                <a:spcPts val="113"/>
              </a:spcBef>
            </a:pPr>
            <a:r>
              <a:rPr lang="en-US" b="1" dirty="0">
                <a:solidFill>
                  <a:srgbClr val="3567C4"/>
                </a:solidFill>
              </a:rPr>
              <a:t>&lt;a</a:t>
            </a:r>
            <a:r>
              <a:rPr lang="en-US" b="1" spc="5" dirty="0">
                <a:solidFill>
                  <a:srgbClr val="3567C4"/>
                </a:solidFill>
              </a:rPr>
              <a:t> </a:t>
            </a:r>
            <a:r>
              <a:rPr lang="en-US" b="1" dirty="0" err="1">
                <a:solidFill>
                  <a:srgbClr val="FF0000"/>
                </a:solidFill>
              </a:rPr>
              <a:t>hre</a:t>
            </a:r>
            <a:r>
              <a:rPr lang="en-US" b="1" spc="-5" dirty="0" err="1">
                <a:solidFill>
                  <a:srgbClr val="FF0000"/>
                </a:solidFill>
              </a:rPr>
              <a:t>f</a:t>
            </a:r>
            <a:r>
              <a:rPr lang="en-US" b="1" dirty="0">
                <a:solidFill>
                  <a:srgbClr val="3567C4"/>
                </a:solidFill>
              </a:rPr>
              <a:t>="</a:t>
            </a:r>
            <a:r>
              <a:rPr lang="en-US" b="1" dirty="0">
                <a:solidFill>
                  <a:srgbClr val="00B04F"/>
                </a:solidFill>
                <a:hlinkClick r:id="rId2"/>
              </a:rPr>
              <a:t>http://www.lboro.ac.uk</a:t>
            </a:r>
            <a:r>
              <a:rPr lang="en-US" b="1" spc="5" dirty="0">
                <a:solidFill>
                  <a:srgbClr val="00B04F"/>
                </a:solidFill>
                <a:hlinkClick r:id="rId2"/>
              </a:rPr>
              <a:t>/</a:t>
            </a:r>
            <a:r>
              <a:rPr lang="en-US" b="1" dirty="0">
                <a:solidFill>
                  <a:srgbClr val="0070C0"/>
                </a:solidFill>
              </a:rPr>
              <a:t>"&gt;Loughborough&lt;/a&gt;</a:t>
            </a:r>
            <a:endParaRPr lang="en-US" dirty="0">
              <a:solidFill>
                <a:srgbClr val="0070C0"/>
              </a:solidFill>
            </a:endParaRPr>
          </a:p>
          <a:p>
            <a:endParaRPr lang="en-US" dirty="0"/>
          </a:p>
        </p:txBody>
      </p:sp>
    </p:spTree>
    <p:extLst>
      <p:ext uri="{BB962C8B-B14F-4D97-AF65-F5344CB8AC3E}">
        <p14:creationId xmlns:p14="http://schemas.microsoft.com/office/powerpoint/2010/main" val="342212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577A-C6C6-5344-AD50-AFC63034DCF0}"/>
              </a:ext>
            </a:extLst>
          </p:cNvPr>
          <p:cNvSpPr>
            <a:spLocks noGrp="1"/>
          </p:cNvSpPr>
          <p:nvPr>
            <p:ph type="title"/>
          </p:nvPr>
        </p:nvSpPr>
        <p:spPr/>
        <p:txBody>
          <a:bodyPr/>
          <a:lstStyle/>
          <a:p>
            <a:r>
              <a:rPr lang="en-US" dirty="0"/>
              <a:t>Class Selector</a:t>
            </a:r>
          </a:p>
        </p:txBody>
      </p:sp>
      <p:sp>
        <p:nvSpPr>
          <p:cNvPr id="3" name="Content Placeholder 2">
            <a:extLst>
              <a:ext uri="{FF2B5EF4-FFF2-40B4-BE49-F238E27FC236}">
                <a16:creationId xmlns:a16="http://schemas.microsoft.com/office/drawing/2014/main" id="{D714B705-37F4-D14A-B6F7-5CDEFEC37CF5}"/>
              </a:ext>
            </a:extLst>
          </p:cNvPr>
          <p:cNvSpPr>
            <a:spLocks noGrp="1"/>
          </p:cNvSpPr>
          <p:nvPr>
            <p:ph idx="1"/>
          </p:nvPr>
        </p:nvSpPr>
        <p:spPr/>
        <p:txBody>
          <a:bodyPr/>
          <a:lstStyle/>
          <a:p>
            <a:pPr marL="354416" indent="-342900">
              <a:tabLst>
                <a:tab pos="268331" algn="l"/>
              </a:tabLst>
            </a:pPr>
            <a:r>
              <a:rPr lang="en-US" spc="-5" dirty="0"/>
              <a:t>Specify a style for</a:t>
            </a:r>
            <a:r>
              <a:rPr lang="en-US" spc="-14" dirty="0"/>
              <a:t> </a:t>
            </a:r>
            <a:r>
              <a:rPr lang="en-US" spc="-5" dirty="0">
                <a:solidFill>
                  <a:srgbClr val="0070C0"/>
                </a:solidFill>
              </a:rPr>
              <a:t>sub-set</a:t>
            </a:r>
            <a:r>
              <a:rPr lang="en-US" spc="-23" dirty="0">
                <a:solidFill>
                  <a:srgbClr val="0070C0"/>
                </a:solidFill>
              </a:rPr>
              <a:t> </a:t>
            </a:r>
            <a:r>
              <a:rPr lang="en-US" spc="-5" dirty="0">
                <a:solidFill>
                  <a:srgbClr val="0070C0"/>
                </a:solidFill>
              </a:rPr>
              <a:t>instances</a:t>
            </a:r>
            <a:r>
              <a:rPr lang="en-US" spc="-9" dirty="0">
                <a:solidFill>
                  <a:srgbClr val="0070C0"/>
                </a:solidFill>
              </a:rPr>
              <a:t> </a:t>
            </a:r>
            <a:r>
              <a:rPr lang="en-US" spc="-5" dirty="0"/>
              <a:t>of</a:t>
            </a:r>
            <a:r>
              <a:rPr lang="en-US" dirty="0"/>
              <a:t> </a:t>
            </a:r>
            <a:r>
              <a:rPr lang="en-US" spc="-5" dirty="0"/>
              <a:t>HTML</a:t>
            </a:r>
            <a:r>
              <a:rPr lang="en-US" dirty="0"/>
              <a:t> </a:t>
            </a:r>
            <a:r>
              <a:rPr lang="en-US" spc="-5" dirty="0"/>
              <a:t>tags</a:t>
            </a:r>
            <a:endParaRPr lang="en-US" dirty="0"/>
          </a:p>
          <a:p>
            <a:pPr>
              <a:spcBef>
                <a:spcPts val="38"/>
              </a:spcBef>
            </a:pPr>
            <a:endParaRPr lang="en-US" sz="3600" dirty="0"/>
          </a:p>
          <a:p>
            <a:pPr marL="354416" indent="-342900">
              <a:tabLst>
                <a:tab pos="268331" algn="l"/>
              </a:tabLst>
            </a:pPr>
            <a:r>
              <a:rPr lang="en-US" spc="-5" dirty="0"/>
              <a:t>Assign</a:t>
            </a:r>
            <a:r>
              <a:rPr lang="en-US" dirty="0"/>
              <a:t> </a:t>
            </a:r>
            <a:r>
              <a:rPr lang="en-US" spc="-5" dirty="0"/>
              <a:t>to</a:t>
            </a:r>
            <a:r>
              <a:rPr lang="en-US" dirty="0"/>
              <a:t> </a:t>
            </a:r>
            <a:r>
              <a:rPr lang="en-US" spc="-5" dirty="0"/>
              <a:t>tag</a:t>
            </a:r>
            <a:r>
              <a:rPr lang="en-US" spc="-14" dirty="0"/>
              <a:t> </a:t>
            </a:r>
            <a:r>
              <a:rPr lang="en-US" spc="-5" dirty="0"/>
              <a:t>of</a:t>
            </a:r>
            <a:r>
              <a:rPr lang="en-US" spc="-14" dirty="0"/>
              <a:t> </a:t>
            </a:r>
            <a:r>
              <a:rPr lang="en-US" spc="-5" dirty="0"/>
              <a:t>a</a:t>
            </a:r>
            <a:r>
              <a:rPr lang="en-US" dirty="0"/>
              <a:t> </a:t>
            </a:r>
            <a:r>
              <a:rPr lang="en-US" spc="-5" dirty="0"/>
              <a:t>class:</a:t>
            </a:r>
            <a:r>
              <a:rPr lang="en-US" spc="-14" dirty="0"/>
              <a:t> </a:t>
            </a:r>
            <a:r>
              <a:rPr lang="en-US" spc="-5" dirty="0">
                <a:solidFill>
                  <a:srgbClr val="0070C0"/>
                </a:solidFill>
              </a:rPr>
              <a:t>class=“</a:t>
            </a:r>
            <a:r>
              <a:rPr lang="en-US" spc="-5" dirty="0" err="1">
                <a:solidFill>
                  <a:srgbClr val="FF0000"/>
                </a:solidFill>
              </a:rPr>
              <a:t>classnam</a:t>
            </a:r>
            <a:r>
              <a:rPr lang="en-US" dirty="0" err="1">
                <a:solidFill>
                  <a:srgbClr val="FF0000"/>
                </a:solidFill>
              </a:rPr>
              <a:t>e</a:t>
            </a:r>
            <a:r>
              <a:rPr lang="en-US" spc="-5" dirty="0">
                <a:solidFill>
                  <a:srgbClr val="0070C0"/>
                </a:solidFill>
              </a:rPr>
              <a:t>"</a:t>
            </a:r>
            <a:endParaRPr lang="en-US" dirty="0">
              <a:solidFill>
                <a:srgbClr val="0070C0"/>
              </a:solidFill>
            </a:endParaRPr>
          </a:p>
          <a:p>
            <a:pPr marL="952162" lvl="1" indent="-342900">
              <a:spcBef>
                <a:spcPts val="553"/>
              </a:spcBef>
            </a:pPr>
            <a:r>
              <a:rPr lang="en-US" sz="1800" dirty="0">
                <a:solidFill>
                  <a:srgbClr val="00B050"/>
                </a:solidFill>
              </a:rPr>
              <a:t>&lt;</a:t>
            </a:r>
            <a:r>
              <a:rPr lang="en-US" sz="1800" dirty="0">
                <a:solidFill>
                  <a:srgbClr val="00B04F"/>
                </a:solidFill>
              </a:rPr>
              <a:t>p </a:t>
            </a:r>
            <a:r>
              <a:rPr lang="en-US" sz="1800" dirty="0">
                <a:solidFill>
                  <a:srgbClr val="0070C0"/>
                </a:solidFill>
              </a:rPr>
              <a:t>class</a:t>
            </a:r>
            <a:r>
              <a:rPr lang="en-US" sz="1800" spc="5" dirty="0">
                <a:solidFill>
                  <a:srgbClr val="0070C0"/>
                </a:solidFill>
              </a:rPr>
              <a:t>=</a:t>
            </a:r>
            <a:r>
              <a:rPr lang="en-US" sz="1800" spc="-5" dirty="0">
                <a:solidFill>
                  <a:srgbClr val="FF0000"/>
                </a:solidFill>
              </a:rPr>
              <a:t>"special"</a:t>
            </a:r>
            <a:r>
              <a:rPr lang="en-US" sz="1800" spc="5" dirty="0">
                <a:solidFill>
                  <a:srgbClr val="00B050"/>
                </a:solidFill>
              </a:rPr>
              <a:t>&gt;</a:t>
            </a:r>
            <a:r>
              <a:rPr lang="en-US" sz="1800" dirty="0"/>
              <a:t>A different class</a:t>
            </a:r>
            <a:r>
              <a:rPr lang="en-US" sz="1800" spc="-18" dirty="0"/>
              <a:t> </a:t>
            </a:r>
            <a:r>
              <a:rPr lang="en-US" sz="1800" dirty="0"/>
              <a:t>of paragraph</a:t>
            </a:r>
            <a:r>
              <a:rPr lang="en-US" sz="1800" spc="-18" dirty="0"/>
              <a:t> </a:t>
            </a:r>
            <a:r>
              <a:rPr lang="en-US" sz="1800" dirty="0">
                <a:solidFill>
                  <a:srgbClr val="00B050"/>
                </a:solidFill>
              </a:rPr>
              <a:t>&lt;/p&gt;</a:t>
            </a:r>
          </a:p>
          <a:p>
            <a:pPr marL="354416" indent="-342900">
              <a:tabLst>
                <a:tab pos="268331" algn="l"/>
              </a:tabLst>
            </a:pPr>
            <a:endParaRPr lang="en-US" spc="-5" dirty="0"/>
          </a:p>
          <a:p>
            <a:pPr marL="354416" indent="-342900">
              <a:tabLst>
                <a:tab pos="268331" algn="l"/>
              </a:tabLst>
            </a:pPr>
            <a:r>
              <a:rPr lang="en-US" spc="-5" dirty="0"/>
              <a:t>Defined</a:t>
            </a:r>
            <a:r>
              <a:rPr lang="en-US" dirty="0"/>
              <a:t> </a:t>
            </a:r>
            <a:r>
              <a:rPr lang="en-US" spc="-5" dirty="0"/>
              <a:t>with</a:t>
            </a:r>
            <a:r>
              <a:rPr lang="en-US" dirty="0"/>
              <a:t> </a:t>
            </a:r>
            <a:r>
              <a:rPr lang="en-US" spc="-5" dirty="0"/>
              <a:t>a</a:t>
            </a:r>
            <a:r>
              <a:rPr lang="en-US" spc="-9" dirty="0"/>
              <a:t> </a:t>
            </a:r>
            <a:r>
              <a:rPr lang="en-US" spc="-9" dirty="0">
                <a:solidFill>
                  <a:srgbClr val="FF0000"/>
                </a:solidFill>
              </a:rPr>
              <a:t>"."</a:t>
            </a:r>
            <a:endParaRPr lang="en-US" dirty="0"/>
          </a:p>
          <a:p>
            <a:pPr marR="548179" lvl="1">
              <a:spcBef>
                <a:spcPts val="553"/>
              </a:spcBef>
            </a:pPr>
            <a:r>
              <a:rPr lang="en-US" sz="1800" b="1" dirty="0">
                <a:solidFill>
                  <a:srgbClr val="C00000"/>
                </a:solidFill>
              </a:rPr>
              <a:t>.</a:t>
            </a:r>
            <a:r>
              <a:rPr lang="en-US" sz="1800" b="1" spc="-5" dirty="0" err="1">
                <a:solidFill>
                  <a:srgbClr val="FF0000"/>
                </a:solidFill>
              </a:rPr>
              <a:t>classnam</a:t>
            </a:r>
            <a:r>
              <a:rPr lang="en-US" sz="1800" b="1" dirty="0" err="1">
                <a:solidFill>
                  <a:srgbClr val="FF0000"/>
                </a:solidFill>
              </a:rPr>
              <a:t>e</a:t>
            </a:r>
            <a:r>
              <a:rPr lang="en-US" sz="1800" b="1" spc="5" dirty="0">
                <a:solidFill>
                  <a:srgbClr val="FF0000"/>
                </a:solidFill>
              </a:rPr>
              <a:t> </a:t>
            </a:r>
            <a:r>
              <a:rPr lang="en-US" sz="1800" b="1" spc="-5" dirty="0">
                <a:solidFill>
                  <a:srgbClr val="0070C0"/>
                </a:solidFill>
              </a:rPr>
              <a:t>{property1</a:t>
            </a:r>
            <a:r>
              <a:rPr lang="en-US" sz="1800" b="1" dirty="0">
                <a:solidFill>
                  <a:srgbClr val="0070C0"/>
                </a:solidFill>
              </a:rPr>
              <a:t>:</a:t>
            </a:r>
            <a:r>
              <a:rPr lang="en-US" sz="1800" b="1" spc="-5" dirty="0">
                <a:solidFill>
                  <a:srgbClr val="0070C0"/>
                </a:solidFill>
              </a:rPr>
              <a:t> value1</a:t>
            </a:r>
            <a:r>
              <a:rPr lang="en-US" sz="1800" b="1" dirty="0">
                <a:solidFill>
                  <a:srgbClr val="0070C0"/>
                </a:solidFill>
              </a:rPr>
              <a:t>;</a:t>
            </a:r>
            <a:r>
              <a:rPr lang="en-US" sz="1800" b="1" spc="-5" dirty="0">
                <a:solidFill>
                  <a:srgbClr val="0070C0"/>
                </a:solidFill>
              </a:rPr>
              <a:t>  property2: </a:t>
            </a:r>
            <a:r>
              <a:rPr lang="en-US" sz="1800" b="1" dirty="0">
                <a:solidFill>
                  <a:srgbClr val="0070C0"/>
                </a:solidFill>
              </a:rPr>
              <a:t>value2;} </a:t>
            </a:r>
            <a:endParaRPr lang="en-US" sz="1800" dirty="0">
              <a:solidFill>
                <a:srgbClr val="0070C0"/>
              </a:solidFill>
            </a:endParaRPr>
          </a:p>
          <a:p>
            <a:pPr lvl="1">
              <a:spcBef>
                <a:spcPts val="544"/>
              </a:spcBef>
            </a:pPr>
            <a:r>
              <a:rPr lang="en-US" sz="1800" dirty="0">
                <a:solidFill>
                  <a:srgbClr val="00B04F"/>
                </a:solidFill>
              </a:rPr>
              <a:t>E.g.:  </a:t>
            </a:r>
            <a:r>
              <a:rPr lang="en-US" sz="1800" dirty="0">
                <a:solidFill>
                  <a:srgbClr val="C00000"/>
                </a:solidFill>
              </a:rPr>
              <a:t>.</a:t>
            </a:r>
            <a:r>
              <a:rPr lang="en-US" sz="1800" spc="-5" dirty="0">
                <a:solidFill>
                  <a:srgbClr val="FF0000"/>
                </a:solidFill>
              </a:rPr>
              <a:t>specia</a:t>
            </a:r>
            <a:r>
              <a:rPr lang="en-US" sz="1800" dirty="0">
                <a:solidFill>
                  <a:srgbClr val="FF0000"/>
                </a:solidFill>
              </a:rPr>
              <a:t>l </a:t>
            </a:r>
            <a:r>
              <a:rPr lang="en-US" sz="1800" dirty="0">
                <a:solidFill>
                  <a:srgbClr val="0070C0"/>
                </a:solidFill>
              </a:rPr>
              <a:t>{text-align: right;  color: green;}</a:t>
            </a:r>
          </a:p>
          <a:p>
            <a:pPr>
              <a:spcBef>
                <a:spcPts val="28"/>
              </a:spcBef>
            </a:pPr>
            <a:endParaRPr lang="en-US" sz="3200" dirty="0"/>
          </a:p>
          <a:p>
            <a:endParaRPr lang="en-US" dirty="0"/>
          </a:p>
        </p:txBody>
      </p:sp>
    </p:spTree>
    <p:extLst>
      <p:ext uri="{BB962C8B-B14F-4D97-AF65-F5344CB8AC3E}">
        <p14:creationId xmlns:p14="http://schemas.microsoft.com/office/powerpoint/2010/main" val="949690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CD32-9F6F-C84A-9E2B-14B4D169C221}"/>
              </a:ext>
            </a:extLst>
          </p:cNvPr>
          <p:cNvSpPr>
            <a:spLocks noGrp="1"/>
          </p:cNvSpPr>
          <p:nvPr>
            <p:ph type="title"/>
          </p:nvPr>
        </p:nvSpPr>
        <p:spPr/>
        <p:txBody>
          <a:bodyPr/>
          <a:lstStyle/>
          <a:p>
            <a:r>
              <a:rPr lang="en-US" dirty="0"/>
              <a:t>ID Selector</a:t>
            </a:r>
          </a:p>
        </p:txBody>
      </p:sp>
      <p:sp>
        <p:nvSpPr>
          <p:cNvPr id="3" name="Content Placeholder 2">
            <a:extLst>
              <a:ext uri="{FF2B5EF4-FFF2-40B4-BE49-F238E27FC236}">
                <a16:creationId xmlns:a16="http://schemas.microsoft.com/office/drawing/2014/main" id="{A56AF375-E41D-4D43-8753-2D5963B3714B}"/>
              </a:ext>
            </a:extLst>
          </p:cNvPr>
          <p:cNvSpPr>
            <a:spLocks noGrp="1"/>
          </p:cNvSpPr>
          <p:nvPr>
            <p:ph idx="1"/>
          </p:nvPr>
        </p:nvSpPr>
        <p:spPr/>
        <p:txBody>
          <a:bodyPr/>
          <a:lstStyle/>
          <a:p>
            <a:pPr marL="320731" indent="-309214">
              <a:buChar char="•"/>
              <a:tabLst>
                <a:tab pos="321306" algn="l"/>
              </a:tabLst>
            </a:pPr>
            <a:r>
              <a:rPr lang="en-US" sz="2176" dirty="0"/>
              <a:t>A</a:t>
            </a:r>
            <a:r>
              <a:rPr lang="en-US" sz="2176" spc="-5" dirty="0"/>
              <a:t>ppl</a:t>
            </a:r>
            <a:r>
              <a:rPr lang="en-US" sz="2176" dirty="0"/>
              <a:t>y</a:t>
            </a:r>
            <a:r>
              <a:rPr lang="en-US" sz="2176" spc="-5" dirty="0"/>
              <a:t> style</a:t>
            </a:r>
            <a:r>
              <a:rPr lang="en-US" sz="2176" dirty="0"/>
              <a:t>s</a:t>
            </a:r>
            <a:r>
              <a:rPr lang="en-US" sz="2176" spc="-5" dirty="0"/>
              <a:t> t</a:t>
            </a:r>
            <a:r>
              <a:rPr lang="en-US" sz="2176" dirty="0"/>
              <a:t>o</a:t>
            </a:r>
            <a:r>
              <a:rPr lang="en-US" sz="2176" spc="-5" dirty="0"/>
              <a:t> </a:t>
            </a:r>
            <a:r>
              <a:rPr lang="en-US" sz="2176" dirty="0"/>
              <a:t>a</a:t>
            </a:r>
            <a:r>
              <a:rPr lang="en-US" sz="2176" spc="-5" dirty="0"/>
              <a:t> </a:t>
            </a:r>
            <a:r>
              <a:rPr lang="en-US" sz="2176" spc="-5" dirty="0">
                <a:solidFill>
                  <a:srgbClr val="0000FF"/>
                </a:solidFill>
              </a:rPr>
              <a:t>singl</a:t>
            </a:r>
            <a:r>
              <a:rPr lang="en-US" sz="2176" dirty="0">
                <a:solidFill>
                  <a:srgbClr val="0000FF"/>
                </a:solidFill>
              </a:rPr>
              <a:t>e</a:t>
            </a:r>
            <a:r>
              <a:rPr lang="en-US" sz="2176" spc="14" dirty="0">
                <a:solidFill>
                  <a:srgbClr val="0000FF"/>
                </a:solidFill>
              </a:rPr>
              <a:t> </a:t>
            </a:r>
            <a:r>
              <a:rPr lang="en-US" sz="2176" spc="-5" dirty="0"/>
              <a:t>elemen</a:t>
            </a:r>
            <a:r>
              <a:rPr lang="en-US" sz="2176" dirty="0"/>
              <a:t>t</a:t>
            </a:r>
            <a:r>
              <a:rPr lang="en-US" sz="2176" spc="18" dirty="0"/>
              <a:t> </a:t>
            </a:r>
            <a:r>
              <a:rPr lang="en-US" sz="2176" spc="-5" dirty="0"/>
              <a:t>i</a:t>
            </a:r>
            <a:r>
              <a:rPr lang="en-US" sz="2176" dirty="0"/>
              <a:t>n</a:t>
            </a:r>
            <a:r>
              <a:rPr lang="en-US" sz="2176" spc="-5" dirty="0"/>
              <a:t> th</a:t>
            </a:r>
            <a:r>
              <a:rPr lang="en-US" sz="2176" dirty="0"/>
              <a:t>e</a:t>
            </a:r>
            <a:r>
              <a:rPr lang="en-US" sz="2176" spc="-5" dirty="0"/>
              <a:t> page</a:t>
            </a:r>
          </a:p>
          <a:p>
            <a:pPr marL="851083" lvl="1" indent="-309214">
              <a:buChar char="•"/>
              <a:tabLst>
                <a:tab pos="321306" algn="l"/>
              </a:tabLst>
            </a:pPr>
            <a:r>
              <a:rPr lang="en-US" sz="1976" dirty="0"/>
              <a:t>an ID is</a:t>
            </a:r>
            <a:r>
              <a:rPr lang="en-US" sz="1976" spc="-5" dirty="0"/>
              <a:t> </a:t>
            </a:r>
            <a:r>
              <a:rPr lang="en-US" sz="1976" i="1" spc="-5" dirty="0"/>
              <a:t>unique</a:t>
            </a:r>
            <a:endParaRPr lang="en-US" sz="1976" dirty="0"/>
          </a:p>
          <a:p>
            <a:pPr marL="320731" indent="-309214">
              <a:spcBef>
                <a:spcPts val="521"/>
              </a:spcBef>
              <a:buChar char="•"/>
              <a:tabLst>
                <a:tab pos="321306" algn="l"/>
              </a:tabLst>
            </a:pPr>
            <a:r>
              <a:rPr lang="en-US" sz="2176" dirty="0"/>
              <a:t>Similar syntax as class, define with a </a:t>
            </a:r>
            <a:r>
              <a:rPr lang="en-US" sz="2176" dirty="0">
                <a:solidFill>
                  <a:srgbClr val="C00000"/>
                </a:solidFill>
              </a:rPr>
              <a:t>“#”</a:t>
            </a:r>
          </a:p>
          <a:p>
            <a:pPr marL="685223" lvl="1" indent="-259118">
              <a:spcBef>
                <a:spcPts val="426"/>
              </a:spcBef>
              <a:buFont typeface="Courier New"/>
              <a:buChar char="–"/>
              <a:tabLst>
                <a:tab pos="685223" algn="l"/>
              </a:tabLst>
            </a:pPr>
            <a:r>
              <a:rPr lang="en-US" sz="2539" b="1" spc="-5" dirty="0">
                <a:solidFill>
                  <a:srgbClr val="FF0000"/>
                </a:solidFill>
              </a:rPr>
              <a:t>#</a:t>
            </a:r>
            <a:r>
              <a:rPr lang="en-US" sz="2539" b="1" spc="-9" dirty="0" err="1">
                <a:solidFill>
                  <a:srgbClr val="FF0000"/>
                </a:solidFill>
              </a:rPr>
              <a:t>idname</a:t>
            </a:r>
            <a:endParaRPr lang="en-US" sz="2539" dirty="0"/>
          </a:p>
          <a:p>
            <a:pPr marL="685223" lvl="1" indent="-259118">
              <a:spcBef>
                <a:spcPts val="608"/>
              </a:spcBef>
              <a:buFont typeface="Courier New"/>
              <a:buChar char="–"/>
              <a:tabLst>
                <a:tab pos="685223" algn="l"/>
              </a:tabLst>
            </a:pPr>
            <a:r>
              <a:rPr lang="en-US" sz="2539" b="1" spc="-5" dirty="0">
                <a:solidFill>
                  <a:srgbClr val="0000FF"/>
                </a:solidFill>
              </a:rPr>
              <a:t>id</a:t>
            </a:r>
            <a:r>
              <a:rPr lang="en-US" sz="2539" b="1" spc="-9" dirty="0">
                <a:solidFill>
                  <a:srgbClr val="0000FF"/>
                </a:solidFill>
              </a:rPr>
              <a:t>=</a:t>
            </a:r>
            <a:r>
              <a:rPr lang="en-US" sz="2539" b="1" spc="-9" dirty="0">
                <a:solidFill>
                  <a:srgbClr val="FF0000"/>
                </a:solidFill>
              </a:rPr>
              <a:t>"</a:t>
            </a:r>
            <a:r>
              <a:rPr lang="en-US" sz="2539" b="1" spc="-9" dirty="0" err="1">
                <a:solidFill>
                  <a:srgbClr val="FF0000"/>
                </a:solidFill>
              </a:rPr>
              <a:t>idnam</a:t>
            </a:r>
            <a:r>
              <a:rPr lang="en-US" sz="2539" b="1" spc="-5" dirty="0" err="1">
                <a:solidFill>
                  <a:srgbClr val="FF0000"/>
                </a:solidFill>
              </a:rPr>
              <a:t>e</a:t>
            </a:r>
            <a:r>
              <a:rPr lang="en-US" sz="2539" b="1" dirty="0">
                <a:solidFill>
                  <a:srgbClr val="FF0000"/>
                </a:solidFill>
              </a:rPr>
              <a:t>"</a:t>
            </a:r>
            <a:endParaRPr lang="en-US" sz="2539" dirty="0"/>
          </a:p>
          <a:p>
            <a:endParaRPr lang="en-US" dirty="0"/>
          </a:p>
        </p:txBody>
      </p:sp>
      <p:sp>
        <p:nvSpPr>
          <p:cNvPr id="4" name="object 13">
            <a:extLst>
              <a:ext uri="{FF2B5EF4-FFF2-40B4-BE49-F238E27FC236}">
                <a16:creationId xmlns:a16="http://schemas.microsoft.com/office/drawing/2014/main" id="{8FD9097B-BF07-884B-93E6-144D5A41BCBA}"/>
              </a:ext>
            </a:extLst>
          </p:cNvPr>
          <p:cNvSpPr/>
          <p:nvPr/>
        </p:nvSpPr>
        <p:spPr>
          <a:xfrm>
            <a:off x="1485529" y="3817678"/>
            <a:ext cx="7444183" cy="0"/>
          </a:xfrm>
          <a:custGeom>
            <a:avLst/>
            <a:gdLst/>
            <a:ahLst/>
            <a:cxnLst/>
            <a:rect l="l" t="t" r="r" b="b"/>
            <a:pathLst>
              <a:path w="8209280">
                <a:moveTo>
                  <a:pt x="0" y="0"/>
                </a:moveTo>
                <a:lnTo>
                  <a:pt x="8209026" y="0"/>
                </a:lnTo>
              </a:path>
            </a:pathLst>
          </a:custGeom>
          <a:ln w="9144">
            <a:solidFill>
              <a:srgbClr val="00CB97"/>
            </a:solidFill>
          </a:ln>
        </p:spPr>
        <p:txBody>
          <a:bodyPr wrap="square" lIns="0" tIns="0" rIns="0" bIns="0" rtlCol="0"/>
          <a:lstStyle/>
          <a:p>
            <a:endParaRPr sz="1632"/>
          </a:p>
        </p:txBody>
      </p:sp>
      <p:grpSp>
        <p:nvGrpSpPr>
          <p:cNvPr id="10" name="Group 9">
            <a:extLst>
              <a:ext uri="{FF2B5EF4-FFF2-40B4-BE49-F238E27FC236}">
                <a16:creationId xmlns:a16="http://schemas.microsoft.com/office/drawing/2014/main" id="{BCC31311-4708-E64D-AF29-03FE38562F77}"/>
              </a:ext>
            </a:extLst>
          </p:cNvPr>
          <p:cNvGrpSpPr/>
          <p:nvPr/>
        </p:nvGrpSpPr>
        <p:grpSpPr>
          <a:xfrm>
            <a:off x="1479123" y="4869425"/>
            <a:ext cx="7469958" cy="334835"/>
            <a:chOff x="2122512" y="4315439"/>
            <a:chExt cx="7469958" cy="334835"/>
          </a:xfrm>
        </p:grpSpPr>
        <p:sp>
          <p:nvSpPr>
            <p:cNvPr id="6" name="object 9">
              <a:extLst>
                <a:ext uri="{FF2B5EF4-FFF2-40B4-BE49-F238E27FC236}">
                  <a16:creationId xmlns:a16="http://schemas.microsoft.com/office/drawing/2014/main" id="{39D92778-1B8A-5043-9031-E0BB59E29AF3}"/>
                </a:ext>
              </a:extLst>
            </p:cNvPr>
            <p:cNvSpPr txBox="1"/>
            <p:nvPr/>
          </p:nvSpPr>
          <p:spPr>
            <a:xfrm>
              <a:off x="2122512" y="4315439"/>
              <a:ext cx="851060" cy="334835"/>
            </a:xfrm>
            <a:prstGeom prst="rect">
              <a:avLst/>
            </a:prstGeom>
          </p:spPr>
          <p:txBody>
            <a:bodyPr vert="horz" wrap="square" lIns="0" tIns="0" rIns="0" bIns="0" rtlCol="0">
              <a:spAutoFit/>
            </a:bodyPr>
            <a:lstStyle/>
            <a:p>
              <a:pPr marL="11516"/>
              <a:r>
                <a:rPr sz="2176" b="1" spc="-5" dirty="0">
                  <a:solidFill>
                    <a:srgbClr val="FF0000"/>
                  </a:solidFill>
                  <a:latin typeface="Courier New"/>
                  <a:cs typeface="Courier New"/>
                </a:rPr>
                <a:t>#myid</a:t>
              </a:r>
              <a:endParaRPr sz="2176" dirty="0">
                <a:latin typeface="Courier New"/>
                <a:cs typeface="Courier New"/>
              </a:endParaRPr>
            </a:p>
          </p:txBody>
        </p:sp>
        <p:sp>
          <p:nvSpPr>
            <p:cNvPr id="7" name="object 10">
              <a:extLst>
                <a:ext uri="{FF2B5EF4-FFF2-40B4-BE49-F238E27FC236}">
                  <a16:creationId xmlns:a16="http://schemas.microsoft.com/office/drawing/2014/main" id="{7CD33747-9E8C-D143-9CB6-820600F960D8}"/>
                </a:ext>
              </a:extLst>
            </p:cNvPr>
            <p:cNvSpPr txBox="1"/>
            <p:nvPr/>
          </p:nvSpPr>
          <p:spPr>
            <a:xfrm>
              <a:off x="3116145" y="4315439"/>
              <a:ext cx="2008455" cy="334835"/>
            </a:xfrm>
            <a:prstGeom prst="rect">
              <a:avLst/>
            </a:prstGeom>
          </p:spPr>
          <p:txBody>
            <a:bodyPr vert="horz" wrap="square" lIns="0" tIns="0" rIns="0" bIns="0" rtlCol="0">
              <a:spAutoFit/>
            </a:bodyPr>
            <a:lstStyle/>
            <a:p>
              <a:pPr marL="11516"/>
              <a:r>
                <a:rPr sz="2176" b="1" spc="-5" dirty="0">
                  <a:latin typeface="Courier New"/>
                  <a:cs typeface="Courier New"/>
                </a:rPr>
                <a:t>{font-style:</a:t>
              </a:r>
              <a:endParaRPr sz="2176" dirty="0">
                <a:latin typeface="Courier New"/>
                <a:cs typeface="Courier New"/>
              </a:endParaRPr>
            </a:p>
          </p:txBody>
        </p:sp>
        <p:sp>
          <p:nvSpPr>
            <p:cNvPr id="8" name="object 11">
              <a:extLst>
                <a:ext uri="{FF2B5EF4-FFF2-40B4-BE49-F238E27FC236}">
                  <a16:creationId xmlns:a16="http://schemas.microsoft.com/office/drawing/2014/main" id="{24473955-6AEE-424F-A8C7-55AC9189EC9C}"/>
                </a:ext>
              </a:extLst>
            </p:cNvPr>
            <p:cNvSpPr txBox="1"/>
            <p:nvPr/>
          </p:nvSpPr>
          <p:spPr>
            <a:xfrm>
              <a:off x="5266980" y="4315439"/>
              <a:ext cx="3167003" cy="334835"/>
            </a:xfrm>
            <a:prstGeom prst="rect">
              <a:avLst/>
            </a:prstGeom>
          </p:spPr>
          <p:txBody>
            <a:bodyPr vert="horz" wrap="square" lIns="0" tIns="0" rIns="0" bIns="0" rtlCol="0">
              <a:spAutoFit/>
            </a:bodyPr>
            <a:lstStyle/>
            <a:p>
              <a:pPr marL="11516"/>
              <a:r>
                <a:rPr sz="2176" b="1" spc="-5" dirty="0">
                  <a:latin typeface="Courier New"/>
                  <a:cs typeface="Courier New"/>
                </a:rPr>
                <a:t>italic;font-weight:</a:t>
              </a:r>
              <a:endParaRPr sz="2176" dirty="0">
                <a:latin typeface="Courier New"/>
                <a:cs typeface="Courier New"/>
              </a:endParaRPr>
            </a:p>
          </p:txBody>
        </p:sp>
        <p:sp>
          <p:nvSpPr>
            <p:cNvPr id="9" name="object 12">
              <a:extLst>
                <a:ext uri="{FF2B5EF4-FFF2-40B4-BE49-F238E27FC236}">
                  <a16:creationId xmlns:a16="http://schemas.microsoft.com/office/drawing/2014/main" id="{3DF14E2B-4501-5045-BEB2-5702DEF03141}"/>
                </a:ext>
              </a:extLst>
            </p:cNvPr>
            <p:cNvSpPr txBox="1"/>
            <p:nvPr/>
          </p:nvSpPr>
          <p:spPr>
            <a:xfrm>
              <a:off x="8576150" y="4315439"/>
              <a:ext cx="1016320" cy="334835"/>
            </a:xfrm>
            <a:prstGeom prst="rect">
              <a:avLst/>
            </a:prstGeom>
          </p:spPr>
          <p:txBody>
            <a:bodyPr vert="horz" wrap="square" lIns="0" tIns="0" rIns="0" bIns="0" rtlCol="0">
              <a:spAutoFit/>
            </a:bodyPr>
            <a:lstStyle/>
            <a:p>
              <a:pPr marL="11516"/>
              <a:r>
                <a:rPr sz="2176" b="1" spc="-5" dirty="0">
                  <a:latin typeface="Courier New"/>
                  <a:cs typeface="Courier New"/>
                </a:rPr>
                <a:t>bold;}</a:t>
              </a:r>
              <a:endParaRPr sz="2176" dirty="0">
                <a:latin typeface="Courier New"/>
                <a:cs typeface="Courier New"/>
              </a:endParaRPr>
            </a:p>
          </p:txBody>
        </p:sp>
      </p:grpSp>
      <p:grpSp>
        <p:nvGrpSpPr>
          <p:cNvPr id="11" name="Group 10">
            <a:extLst>
              <a:ext uri="{FF2B5EF4-FFF2-40B4-BE49-F238E27FC236}">
                <a16:creationId xmlns:a16="http://schemas.microsoft.com/office/drawing/2014/main" id="{96A96E1E-5C73-694E-A213-9D04476D6251}"/>
              </a:ext>
            </a:extLst>
          </p:cNvPr>
          <p:cNvGrpSpPr/>
          <p:nvPr/>
        </p:nvGrpSpPr>
        <p:grpSpPr>
          <a:xfrm>
            <a:off x="1485529" y="4236321"/>
            <a:ext cx="8297371" cy="334835"/>
            <a:chOff x="1952530" y="5154983"/>
            <a:chExt cx="8297371" cy="334835"/>
          </a:xfrm>
        </p:grpSpPr>
        <p:sp>
          <p:nvSpPr>
            <p:cNvPr id="12" name="object 4">
              <a:extLst>
                <a:ext uri="{FF2B5EF4-FFF2-40B4-BE49-F238E27FC236}">
                  <a16:creationId xmlns:a16="http://schemas.microsoft.com/office/drawing/2014/main" id="{3851E5E7-DD32-7147-A937-22063FA5355B}"/>
                </a:ext>
              </a:extLst>
            </p:cNvPr>
            <p:cNvSpPr txBox="1"/>
            <p:nvPr/>
          </p:nvSpPr>
          <p:spPr>
            <a:xfrm>
              <a:off x="1952530" y="5154983"/>
              <a:ext cx="1016896" cy="334835"/>
            </a:xfrm>
            <a:prstGeom prst="rect">
              <a:avLst/>
            </a:prstGeom>
          </p:spPr>
          <p:txBody>
            <a:bodyPr vert="horz" wrap="square" lIns="0" tIns="0" rIns="0" bIns="0" rtlCol="0">
              <a:spAutoFit/>
            </a:bodyPr>
            <a:lstStyle/>
            <a:p>
              <a:pPr marL="11516"/>
              <a:r>
                <a:rPr sz="2176" spc="-5" dirty="0">
                  <a:latin typeface="Courier New"/>
                  <a:cs typeface="Courier New"/>
                </a:rPr>
                <a:t>&lt;p&gt;The</a:t>
              </a:r>
              <a:endParaRPr sz="2176" dirty="0">
                <a:latin typeface="Courier New"/>
                <a:cs typeface="Courier New"/>
              </a:endParaRPr>
            </a:p>
          </p:txBody>
        </p:sp>
        <p:sp>
          <p:nvSpPr>
            <p:cNvPr id="13" name="object 5">
              <a:extLst>
                <a:ext uri="{FF2B5EF4-FFF2-40B4-BE49-F238E27FC236}">
                  <a16:creationId xmlns:a16="http://schemas.microsoft.com/office/drawing/2014/main" id="{201ACCF0-F663-064D-B4C5-3DAF7A946A37}"/>
                </a:ext>
              </a:extLst>
            </p:cNvPr>
            <p:cNvSpPr txBox="1"/>
            <p:nvPr/>
          </p:nvSpPr>
          <p:spPr>
            <a:xfrm>
              <a:off x="3111334" y="5154983"/>
              <a:ext cx="851060" cy="334835"/>
            </a:xfrm>
            <a:prstGeom prst="rect">
              <a:avLst/>
            </a:prstGeom>
          </p:spPr>
          <p:txBody>
            <a:bodyPr vert="horz" wrap="square" lIns="0" tIns="0" rIns="0" bIns="0" rtlCol="0">
              <a:spAutoFit/>
            </a:bodyPr>
            <a:lstStyle/>
            <a:p>
              <a:pPr marL="11516"/>
              <a:r>
                <a:rPr sz="2176" spc="-9" dirty="0">
                  <a:latin typeface="Courier New"/>
                  <a:cs typeface="Courier New"/>
                </a:rPr>
                <a:t>&lt;</a:t>
              </a:r>
              <a:r>
                <a:rPr sz="2176" spc="-5" dirty="0">
                  <a:solidFill>
                    <a:srgbClr val="00B04F"/>
                  </a:solidFill>
                  <a:latin typeface="Courier New"/>
                  <a:cs typeface="Courier New"/>
                </a:rPr>
                <a:t>span</a:t>
              </a:r>
              <a:endParaRPr sz="2176">
                <a:latin typeface="Courier New"/>
                <a:cs typeface="Courier New"/>
              </a:endParaRPr>
            </a:p>
          </p:txBody>
        </p:sp>
        <p:sp>
          <p:nvSpPr>
            <p:cNvPr id="14" name="object 6">
              <a:extLst>
                <a:ext uri="{FF2B5EF4-FFF2-40B4-BE49-F238E27FC236}">
                  <a16:creationId xmlns:a16="http://schemas.microsoft.com/office/drawing/2014/main" id="{5ADD17A6-5C9D-0348-AE74-3A984DCABED2}"/>
                </a:ext>
              </a:extLst>
            </p:cNvPr>
            <p:cNvSpPr txBox="1"/>
            <p:nvPr/>
          </p:nvSpPr>
          <p:spPr>
            <a:xfrm>
              <a:off x="4104249" y="5154983"/>
              <a:ext cx="4821905" cy="334835"/>
            </a:xfrm>
            <a:prstGeom prst="rect">
              <a:avLst/>
            </a:prstGeom>
          </p:spPr>
          <p:txBody>
            <a:bodyPr vert="horz" wrap="square" lIns="0" tIns="0" rIns="0" bIns="0" rtlCol="0">
              <a:spAutoFit/>
            </a:bodyPr>
            <a:lstStyle/>
            <a:p>
              <a:pPr marL="11516"/>
              <a:r>
                <a:rPr sz="2176" spc="-5" dirty="0">
                  <a:solidFill>
                    <a:srgbClr val="0000FF"/>
                  </a:solidFill>
                  <a:latin typeface="Courier New"/>
                  <a:cs typeface="Courier New"/>
                </a:rPr>
                <a:t>id</a:t>
              </a:r>
              <a:r>
                <a:rPr sz="2176" spc="-9" dirty="0">
                  <a:solidFill>
                    <a:srgbClr val="0000FF"/>
                  </a:solidFill>
                  <a:latin typeface="Courier New"/>
                  <a:cs typeface="Courier New"/>
                </a:rPr>
                <a:t>=</a:t>
              </a:r>
              <a:r>
                <a:rPr sz="2176" spc="-5" dirty="0">
                  <a:solidFill>
                    <a:srgbClr val="FF0000"/>
                  </a:solidFill>
                  <a:latin typeface="Courier New"/>
                  <a:cs typeface="Courier New"/>
                </a:rPr>
                <a:t>"myid"</a:t>
              </a:r>
              <a:r>
                <a:rPr sz="2176" spc="-9" dirty="0">
                  <a:solidFill>
                    <a:srgbClr val="FF0000"/>
                  </a:solidFill>
                  <a:latin typeface="Courier New"/>
                  <a:cs typeface="Courier New"/>
                </a:rPr>
                <a:t>&gt;</a:t>
              </a:r>
              <a:r>
                <a:rPr sz="2176" spc="-5" dirty="0">
                  <a:latin typeface="Courier New"/>
                  <a:cs typeface="Courier New"/>
                </a:rPr>
                <a:t>Important&lt;/span&gt;bit</a:t>
              </a:r>
              <a:endParaRPr sz="2176" dirty="0">
                <a:latin typeface="Courier New"/>
                <a:cs typeface="Courier New"/>
              </a:endParaRPr>
            </a:p>
          </p:txBody>
        </p:sp>
        <p:sp>
          <p:nvSpPr>
            <p:cNvPr id="15" name="object 7">
              <a:extLst>
                <a:ext uri="{FF2B5EF4-FFF2-40B4-BE49-F238E27FC236}">
                  <a16:creationId xmlns:a16="http://schemas.microsoft.com/office/drawing/2014/main" id="{951149A5-7AD3-4545-B06D-EABC2715BB81}"/>
                </a:ext>
              </a:extLst>
            </p:cNvPr>
            <p:cNvSpPr txBox="1"/>
            <p:nvPr/>
          </p:nvSpPr>
          <p:spPr>
            <a:xfrm>
              <a:off x="9068321" y="5154983"/>
              <a:ext cx="1181580" cy="334835"/>
            </a:xfrm>
            <a:prstGeom prst="rect">
              <a:avLst/>
            </a:prstGeom>
          </p:spPr>
          <p:txBody>
            <a:bodyPr vert="horz" wrap="square" lIns="0" tIns="0" rIns="0" bIns="0" rtlCol="0">
              <a:spAutoFit/>
            </a:bodyPr>
            <a:lstStyle/>
            <a:p>
              <a:pPr marL="11516"/>
              <a:r>
                <a:rPr sz="2176" spc="-5" dirty="0">
                  <a:latin typeface="Courier New"/>
                  <a:cs typeface="Courier New"/>
                </a:rPr>
                <a:t>of…&lt;/p&gt;</a:t>
              </a:r>
              <a:endParaRPr sz="2176">
                <a:latin typeface="Courier New"/>
                <a:cs typeface="Courier New"/>
              </a:endParaRPr>
            </a:p>
          </p:txBody>
        </p:sp>
      </p:grpSp>
      <p:sp>
        <p:nvSpPr>
          <p:cNvPr id="16" name="object 8">
            <a:extLst>
              <a:ext uri="{FF2B5EF4-FFF2-40B4-BE49-F238E27FC236}">
                <a16:creationId xmlns:a16="http://schemas.microsoft.com/office/drawing/2014/main" id="{E4B8FEF4-7519-0F44-8CD7-91EEA3D57394}"/>
              </a:ext>
            </a:extLst>
          </p:cNvPr>
          <p:cNvSpPr/>
          <p:nvPr/>
        </p:nvSpPr>
        <p:spPr>
          <a:xfrm>
            <a:off x="1485529" y="5591775"/>
            <a:ext cx="2912490" cy="580425"/>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4162988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6883-344D-7F48-B616-CF193A7DFF10}"/>
              </a:ext>
            </a:extLst>
          </p:cNvPr>
          <p:cNvSpPr>
            <a:spLocks noGrp="1"/>
          </p:cNvSpPr>
          <p:nvPr>
            <p:ph type="title"/>
          </p:nvPr>
        </p:nvSpPr>
        <p:spPr>
          <a:xfrm>
            <a:off x="1371599" y="2862352"/>
            <a:ext cx="9984259" cy="772297"/>
          </a:xfrm>
        </p:spPr>
        <p:txBody>
          <a:bodyPr/>
          <a:lstStyle/>
          <a:p>
            <a:pPr algn="ctr"/>
            <a:r>
              <a:rPr lang="en-US" dirty="0"/>
              <a:t>HTML Exercise</a:t>
            </a:r>
          </a:p>
        </p:txBody>
      </p:sp>
    </p:spTree>
    <p:extLst>
      <p:ext uri="{BB962C8B-B14F-4D97-AF65-F5344CB8AC3E}">
        <p14:creationId xmlns:p14="http://schemas.microsoft.com/office/powerpoint/2010/main" val="4124404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8BDC-6650-744C-AF45-A569403437AD}"/>
              </a:ext>
            </a:extLst>
          </p:cNvPr>
          <p:cNvSpPr>
            <a:spLocks noGrp="1"/>
          </p:cNvSpPr>
          <p:nvPr>
            <p:ph type="title"/>
          </p:nvPr>
        </p:nvSpPr>
        <p:spPr/>
        <p:txBody>
          <a:bodyPr/>
          <a:lstStyle/>
          <a:p>
            <a:r>
              <a:rPr lang="en-US" dirty="0"/>
              <a:t>Code this webpage using HTML!</a:t>
            </a:r>
          </a:p>
        </p:txBody>
      </p:sp>
      <p:pic>
        <p:nvPicPr>
          <p:cNvPr id="5" name="Content Placeholder 4" descr="Graphical user interface, text, application&#10;&#10;Description automatically generated">
            <a:extLst>
              <a:ext uri="{FF2B5EF4-FFF2-40B4-BE49-F238E27FC236}">
                <a16:creationId xmlns:a16="http://schemas.microsoft.com/office/drawing/2014/main" id="{5AF517C0-E9EF-7D43-A187-DDC529F20B90}"/>
              </a:ext>
            </a:extLst>
          </p:cNvPr>
          <p:cNvPicPr>
            <a:picLocks noGrp="1" noChangeAspect="1"/>
          </p:cNvPicPr>
          <p:nvPr>
            <p:ph idx="1"/>
          </p:nvPr>
        </p:nvPicPr>
        <p:blipFill>
          <a:blip r:embed="rId2"/>
          <a:stretch>
            <a:fillRect/>
          </a:stretch>
        </p:blipFill>
        <p:spPr>
          <a:xfrm>
            <a:off x="6744709" y="1718469"/>
            <a:ext cx="4445000" cy="4279900"/>
          </a:xfrm>
        </p:spPr>
      </p:pic>
      <p:pic>
        <p:nvPicPr>
          <p:cNvPr id="7" name="Picture 6">
            <a:extLst>
              <a:ext uri="{FF2B5EF4-FFF2-40B4-BE49-F238E27FC236}">
                <a16:creationId xmlns:a16="http://schemas.microsoft.com/office/drawing/2014/main" id="{FCC47A5F-34EE-B14E-8143-ABB47FEEC9A9}"/>
              </a:ext>
            </a:extLst>
          </p:cNvPr>
          <p:cNvPicPr>
            <a:picLocks noChangeAspect="1"/>
          </p:cNvPicPr>
          <p:nvPr/>
        </p:nvPicPr>
        <p:blipFill>
          <a:blip r:embed="rId3"/>
          <a:stretch>
            <a:fillRect/>
          </a:stretch>
        </p:blipFill>
        <p:spPr>
          <a:xfrm>
            <a:off x="7913970" y="3336010"/>
            <a:ext cx="2106478" cy="2106478"/>
          </a:xfrm>
          <a:prstGeom prst="rect">
            <a:avLst/>
          </a:prstGeom>
        </p:spPr>
      </p:pic>
      <p:sp>
        <p:nvSpPr>
          <p:cNvPr id="8" name="TextBox 7">
            <a:extLst>
              <a:ext uri="{FF2B5EF4-FFF2-40B4-BE49-F238E27FC236}">
                <a16:creationId xmlns:a16="http://schemas.microsoft.com/office/drawing/2014/main" id="{83AAA563-F892-C341-888B-CE9BA7475B1C}"/>
              </a:ext>
            </a:extLst>
          </p:cNvPr>
          <p:cNvSpPr txBox="1"/>
          <p:nvPr/>
        </p:nvSpPr>
        <p:spPr>
          <a:xfrm>
            <a:off x="1651000" y="2262753"/>
            <a:ext cx="4445000" cy="2677656"/>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Please use the following tags: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&lt;html&gt;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&lt;body&gt;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&lt;h1&gt;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&lt;p&gt;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t>
            </a:r>
            <a:r>
              <a:rPr lang="en-US" sz="2400" dirty="0" err="1">
                <a:latin typeface="Calibri" panose="020F0502020204030204" pitchFamily="34" charset="0"/>
                <a:cs typeface="Calibri" panose="020F0502020204030204" pitchFamily="34" charset="0"/>
              </a:rPr>
              <a:t>img</a:t>
            </a:r>
            <a:r>
              <a:rPr lang="en-US" sz="2400" dirty="0">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132731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06E0-6AC9-7144-9C4B-C9DE7CC61D4B}"/>
              </a:ext>
            </a:extLst>
          </p:cNvPr>
          <p:cNvSpPr>
            <a:spLocks noGrp="1"/>
          </p:cNvSpPr>
          <p:nvPr>
            <p:ph type="title"/>
          </p:nvPr>
        </p:nvSpPr>
        <p:spPr/>
        <p:txBody>
          <a:bodyPr/>
          <a:lstStyle/>
          <a:p>
            <a:r>
              <a:rPr lang="en-US" dirty="0"/>
              <a:t>World Wide Web (WWW)</a:t>
            </a:r>
          </a:p>
        </p:txBody>
      </p:sp>
      <p:sp>
        <p:nvSpPr>
          <p:cNvPr id="3" name="Content Placeholder 2">
            <a:extLst>
              <a:ext uri="{FF2B5EF4-FFF2-40B4-BE49-F238E27FC236}">
                <a16:creationId xmlns:a16="http://schemas.microsoft.com/office/drawing/2014/main" id="{C2BF7F1C-4AB4-D24B-BDE5-EA758AD7FE41}"/>
              </a:ext>
            </a:extLst>
          </p:cNvPr>
          <p:cNvSpPr>
            <a:spLocks noGrp="1"/>
          </p:cNvSpPr>
          <p:nvPr>
            <p:ph idx="1"/>
          </p:nvPr>
        </p:nvSpPr>
        <p:spPr/>
        <p:txBody>
          <a:bodyPr>
            <a:normAutofit/>
          </a:bodyPr>
          <a:lstStyle/>
          <a:p>
            <a:r>
              <a:rPr lang="en-US" dirty="0"/>
              <a:t>Communication and information</a:t>
            </a:r>
          </a:p>
          <a:p>
            <a:pPr lvl="1"/>
            <a:r>
              <a:rPr lang="en-US" dirty="0"/>
              <a:t>Widely accessible</a:t>
            </a:r>
          </a:p>
          <a:p>
            <a:pPr lvl="1"/>
            <a:r>
              <a:rPr lang="en-US" dirty="0"/>
              <a:t>Platform independent</a:t>
            </a:r>
          </a:p>
          <a:p>
            <a:pPr lvl="1"/>
            <a:r>
              <a:rPr lang="en-US" dirty="0"/>
              <a:t>Multimedia delivery</a:t>
            </a:r>
          </a:p>
          <a:p>
            <a:pPr lvl="1"/>
            <a:r>
              <a:rPr lang="en-US" dirty="0"/>
              <a:t>...</a:t>
            </a:r>
          </a:p>
          <a:p>
            <a:r>
              <a:rPr lang="en-US" dirty="0"/>
              <a:t>Education</a:t>
            </a:r>
          </a:p>
          <a:p>
            <a:r>
              <a:rPr lang="en-US" dirty="0"/>
              <a:t>E-commerce</a:t>
            </a:r>
          </a:p>
          <a:p>
            <a:r>
              <a:rPr lang="en-US" dirty="0"/>
              <a:t>Social networks</a:t>
            </a:r>
          </a:p>
          <a:p>
            <a:r>
              <a:rPr lang="en-US" dirty="0"/>
              <a:t>Entertainment</a:t>
            </a:r>
          </a:p>
          <a:p>
            <a:r>
              <a:rPr lang="en-US" dirty="0"/>
              <a:t>Research</a:t>
            </a:r>
          </a:p>
        </p:txBody>
      </p:sp>
    </p:spTree>
    <p:extLst>
      <p:ext uri="{BB962C8B-B14F-4D97-AF65-F5344CB8AC3E}">
        <p14:creationId xmlns:p14="http://schemas.microsoft.com/office/powerpoint/2010/main" val="375731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92FC-CAF8-BC45-859F-2B1077501960}"/>
              </a:ext>
            </a:extLst>
          </p:cNvPr>
          <p:cNvSpPr>
            <a:spLocks noGrp="1"/>
          </p:cNvSpPr>
          <p:nvPr>
            <p:ph type="title"/>
          </p:nvPr>
        </p:nvSpPr>
        <p:spPr/>
        <p:txBody>
          <a:bodyPr/>
          <a:lstStyle/>
          <a:p>
            <a:r>
              <a:rPr lang="en-US" dirty="0"/>
              <a:t>WWW: Client – Server Architecture</a:t>
            </a:r>
          </a:p>
        </p:txBody>
      </p:sp>
      <p:sp>
        <p:nvSpPr>
          <p:cNvPr id="9" name="object 6">
            <a:extLst>
              <a:ext uri="{FF2B5EF4-FFF2-40B4-BE49-F238E27FC236}">
                <a16:creationId xmlns:a16="http://schemas.microsoft.com/office/drawing/2014/main" id="{1A664FF1-57BE-9741-A8E7-CFCC35B149EB}"/>
              </a:ext>
            </a:extLst>
          </p:cNvPr>
          <p:cNvSpPr txBox="1"/>
          <p:nvPr/>
        </p:nvSpPr>
        <p:spPr>
          <a:xfrm>
            <a:off x="1371598" y="4418423"/>
            <a:ext cx="10515601" cy="2069797"/>
          </a:xfrm>
          <a:prstGeom prst="rect">
            <a:avLst/>
          </a:prstGeom>
        </p:spPr>
        <p:txBody>
          <a:bodyPr vert="horz" wrap="square" lIns="0" tIns="0" rIns="0" bIns="0" rtlCol="0">
            <a:spAutoFit/>
          </a:bodyPr>
          <a:lstStyle/>
          <a:p>
            <a:pPr>
              <a:lnSpc>
                <a:spcPct val="100000"/>
              </a:lnSpc>
              <a:spcBef>
                <a:spcPts val="31"/>
              </a:spcBef>
            </a:pPr>
            <a:endParaRPr sz="1750" dirty="0">
              <a:latin typeface="Times New Roman"/>
              <a:cs typeface="Times New Roman"/>
            </a:endParaRPr>
          </a:p>
          <a:p>
            <a:pPr marL="353695" indent="-340995">
              <a:lnSpc>
                <a:spcPct val="100000"/>
              </a:lnSpc>
              <a:buChar char="•"/>
              <a:tabLst>
                <a:tab pos="354330" algn="l"/>
              </a:tabLst>
            </a:pPr>
            <a:r>
              <a:rPr sz="2000" spc="-10" dirty="0">
                <a:solidFill>
                  <a:srgbClr val="3232CC"/>
                </a:solidFill>
                <a:latin typeface="Arial"/>
                <a:cs typeface="Arial"/>
              </a:rPr>
              <a:t>C</a:t>
            </a:r>
            <a:r>
              <a:rPr sz="2000" spc="-5" dirty="0">
                <a:solidFill>
                  <a:srgbClr val="3232CC"/>
                </a:solidFill>
                <a:latin typeface="Arial"/>
                <a:cs typeface="Arial"/>
              </a:rPr>
              <a:t>lient</a:t>
            </a:r>
            <a:r>
              <a:rPr sz="2000" spc="15" dirty="0">
                <a:solidFill>
                  <a:srgbClr val="3232CC"/>
                </a:solidFill>
                <a:latin typeface="Arial"/>
                <a:cs typeface="Arial"/>
              </a:rPr>
              <a:t> </a:t>
            </a:r>
            <a:r>
              <a:rPr sz="2000" spc="-10" dirty="0">
                <a:latin typeface="Arial"/>
                <a:cs typeface="Arial"/>
              </a:rPr>
              <a:t>send</a:t>
            </a:r>
            <a:r>
              <a:rPr sz="2000" spc="-5" dirty="0">
                <a:latin typeface="Arial"/>
                <a:cs typeface="Arial"/>
              </a:rPr>
              <a:t>s</a:t>
            </a:r>
            <a:r>
              <a:rPr sz="2000" dirty="0">
                <a:latin typeface="Arial"/>
                <a:cs typeface="Arial"/>
              </a:rPr>
              <a:t> </a:t>
            </a:r>
            <a:r>
              <a:rPr sz="2000" spc="-10" dirty="0">
                <a:solidFill>
                  <a:srgbClr val="3232CC"/>
                </a:solidFill>
                <a:latin typeface="Arial"/>
                <a:cs typeface="Arial"/>
              </a:rPr>
              <a:t>UR</a:t>
            </a:r>
            <a:r>
              <a:rPr sz="2000" spc="-5" dirty="0">
                <a:solidFill>
                  <a:srgbClr val="3232CC"/>
                </a:solidFill>
                <a:latin typeface="Arial"/>
                <a:cs typeface="Arial"/>
              </a:rPr>
              <a:t>L</a:t>
            </a:r>
            <a:r>
              <a:rPr sz="2000" spc="15" dirty="0">
                <a:solidFill>
                  <a:srgbClr val="3232CC"/>
                </a:solidFill>
                <a:latin typeface="Arial"/>
                <a:cs typeface="Arial"/>
              </a:rPr>
              <a:t> </a:t>
            </a:r>
            <a:r>
              <a:rPr sz="2000" spc="-5" dirty="0">
                <a:latin typeface="Arial"/>
                <a:cs typeface="Arial"/>
              </a:rPr>
              <a:t>via </a:t>
            </a:r>
            <a:r>
              <a:rPr sz="2000" spc="-10" dirty="0">
                <a:solidFill>
                  <a:srgbClr val="3232CC"/>
                </a:solidFill>
                <a:latin typeface="Arial"/>
                <a:cs typeface="Arial"/>
              </a:rPr>
              <a:t>HTT</a:t>
            </a:r>
            <a:r>
              <a:rPr sz="2000" spc="-5" dirty="0">
                <a:solidFill>
                  <a:srgbClr val="3232CC"/>
                </a:solidFill>
                <a:latin typeface="Arial"/>
                <a:cs typeface="Arial"/>
              </a:rPr>
              <a:t>P</a:t>
            </a:r>
            <a:r>
              <a:rPr sz="2000" spc="20" dirty="0">
                <a:solidFill>
                  <a:srgbClr val="3232CC"/>
                </a:solidFill>
                <a:latin typeface="Arial"/>
                <a:cs typeface="Arial"/>
              </a:rPr>
              <a:t> </a:t>
            </a:r>
            <a:r>
              <a:rPr sz="2000" spc="-10" dirty="0">
                <a:solidFill>
                  <a:srgbClr val="3232CC"/>
                </a:solidFill>
                <a:latin typeface="Arial"/>
                <a:cs typeface="Arial"/>
              </a:rPr>
              <a:t>(</a:t>
            </a:r>
            <a:r>
              <a:rPr sz="2000" spc="-5" dirty="0">
                <a:latin typeface="Arial"/>
                <a:cs typeface="Arial"/>
              </a:rPr>
              <a:t>Hypertext</a:t>
            </a:r>
            <a:r>
              <a:rPr sz="2000" spc="-20" dirty="0">
                <a:latin typeface="Arial"/>
                <a:cs typeface="Arial"/>
              </a:rPr>
              <a:t> </a:t>
            </a:r>
            <a:r>
              <a:rPr sz="2000" spc="-10" dirty="0">
                <a:latin typeface="Arial"/>
                <a:cs typeface="Arial"/>
              </a:rPr>
              <a:t>T</a:t>
            </a:r>
            <a:r>
              <a:rPr sz="2000" spc="-5" dirty="0">
                <a:latin typeface="Arial"/>
                <a:cs typeface="Arial"/>
              </a:rPr>
              <a:t>ransfer Protocol) to</a:t>
            </a:r>
            <a:r>
              <a:rPr sz="2000" spc="-10" dirty="0">
                <a:latin typeface="Arial"/>
                <a:cs typeface="Arial"/>
              </a:rPr>
              <a:t> </a:t>
            </a:r>
            <a:r>
              <a:rPr sz="2000" spc="-5" dirty="0">
                <a:solidFill>
                  <a:srgbClr val="3232CC"/>
                </a:solidFill>
                <a:latin typeface="Arial"/>
                <a:cs typeface="Arial"/>
              </a:rPr>
              <a:t>servers</a:t>
            </a:r>
            <a:endParaRPr sz="2000" dirty="0">
              <a:latin typeface="Arial"/>
              <a:cs typeface="Arial"/>
            </a:endParaRPr>
          </a:p>
          <a:p>
            <a:pPr marL="353695" indent="-340995">
              <a:lnSpc>
                <a:spcPct val="100000"/>
              </a:lnSpc>
              <a:buChar char="•"/>
              <a:tabLst>
                <a:tab pos="354330" algn="l"/>
              </a:tabLst>
            </a:pPr>
            <a:r>
              <a:rPr sz="2000" spc="-10" dirty="0">
                <a:latin typeface="Arial"/>
                <a:cs typeface="Arial"/>
              </a:rPr>
              <a:t>Serve</a:t>
            </a:r>
            <a:r>
              <a:rPr sz="2000" spc="-5" dirty="0">
                <a:latin typeface="Arial"/>
                <a:cs typeface="Arial"/>
              </a:rPr>
              <a:t>r </a:t>
            </a:r>
            <a:r>
              <a:rPr sz="2000" spc="-10" dirty="0">
                <a:latin typeface="Arial"/>
                <a:cs typeface="Arial"/>
              </a:rPr>
              <a:t>respond</a:t>
            </a:r>
            <a:r>
              <a:rPr sz="2000" spc="-5" dirty="0">
                <a:latin typeface="Arial"/>
                <a:cs typeface="Arial"/>
              </a:rPr>
              <a:t>s </a:t>
            </a:r>
            <a:r>
              <a:rPr sz="2000" spc="-10" dirty="0">
                <a:latin typeface="Arial"/>
                <a:cs typeface="Arial"/>
              </a:rPr>
              <a:t>wit</a:t>
            </a:r>
            <a:r>
              <a:rPr sz="2000" spc="-5" dirty="0">
                <a:latin typeface="Arial"/>
                <a:cs typeface="Arial"/>
              </a:rPr>
              <a:t>h </a:t>
            </a:r>
            <a:r>
              <a:rPr sz="2000" spc="-10" dirty="0">
                <a:latin typeface="Arial"/>
                <a:cs typeface="Arial"/>
              </a:rPr>
              <a:t>th</a:t>
            </a:r>
            <a:r>
              <a:rPr sz="2000" spc="-5" dirty="0">
                <a:latin typeface="Arial"/>
                <a:cs typeface="Arial"/>
              </a:rPr>
              <a:t>e </a:t>
            </a:r>
            <a:r>
              <a:rPr sz="2000" spc="-10" dirty="0">
                <a:latin typeface="Arial"/>
                <a:cs typeface="Arial"/>
              </a:rPr>
              <a:t>requeste</a:t>
            </a:r>
            <a:r>
              <a:rPr sz="2000" spc="-5" dirty="0">
                <a:latin typeface="Arial"/>
                <a:cs typeface="Arial"/>
              </a:rPr>
              <a:t>d</a:t>
            </a:r>
            <a:r>
              <a:rPr sz="2000" dirty="0">
                <a:latin typeface="Arial"/>
                <a:cs typeface="Arial"/>
              </a:rPr>
              <a:t> </a:t>
            </a:r>
            <a:r>
              <a:rPr sz="2000" spc="-5" dirty="0">
                <a:solidFill>
                  <a:srgbClr val="3232CC"/>
                </a:solidFill>
                <a:latin typeface="Arial"/>
                <a:cs typeface="Arial"/>
              </a:rPr>
              <a:t>web page (</a:t>
            </a:r>
            <a:r>
              <a:rPr sz="2000" spc="-10" dirty="0">
                <a:latin typeface="Arial"/>
                <a:cs typeface="Arial"/>
              </a:rPr>
              <a:t>o</a:t>
            </a:r>
            <a:r>
              <a:rPr sz="2000" spc="-5" dirty="0">
                <a:latin typeface="Arial"/>
                <a:cs typeface="Arial"/>
              </a:rPr>
              <a:t>r </a:t>
            </a:r>
            <a:r>
              <a:rPr sz="2000" spc="-10" dirty="0">
                <a:latin typeface="Arial"/>
                <a:cs typeface="Arial"/>
              </a:rPr>
              <a:t>erro</a:t>
            </a:r>
            <a:r>
              <a:rPr sz="2000" spc="-5" dirty="0">
                <a:latin typeface="Arial"/>
                <a:cs typeface="Arial"/>
              </a:rPr>
              <a:t>r </a:t>
            </a:r>
            <a:r>
              <a:rPr sz="2000" spc="-10" dirty="0">
                <a:latin typeface="Arial"/>
                <a:cs typeface="Arial"/>
              </a:rPr>
              <a:t>message)</a:t>
            </a:r>
            <a:endParaRPr lang="en-US" sz="2000" dirty="0">
              <a:latin typeface="Arial"/>
              <a:cs typeface="Arial"/>
            </a:endParaRPr>
          </a:p>
          <a:p>
            <a:pPr marL="810895" lvl="1" indent="-340995">
              <a:buChar char="•"/>
              <a:tabLst>
                <a:tab pos="354330" algn="l"/>
              </a:tabLst>
            </a:pPr>
            <a:r>
              <a:rPr sz="1700" spc="-5" dirty="0">
                <a:latin typeface="Arial"/>
                <a:cs typeface="Arial"/>
              </a:rPr>
              <a:t>P</a:t>
            </a:r>
            <a:r>
              <a:rPr sz="1700" spc="-10" dirty="0">
                <a:latin typeface="Arial"/>
                <a:cs typeface="Arial"/>
              </a:rPr>
              <a:t>ag</a:t>
            </a:r>
            <a:r>
              <a:rPr sz="1700" spc="-5" dirty="0">
                <a:latin typeface="Arial"/>
                <a:cs typeface="Arial"/>
              </a:rPr>
              <a:t>e</a:t>
            </a:r>
            <a:r>
              <a:rPr sz="1700" spc="30" dirty="0">
                <a:latin typeface="Arial"/>
                <a:cs typeface="Arial"/>
              </a:rPr>
              <a:t> </a:t>
            </a:r>
            <a:r>
              <a:rPr sz="1700" spc="-10" dirty="0">
                <a:latin typeface="Arial"/>
                <a:cs typeface="Arial"/>
              </a:rPr>
              <a:t>i</a:t>
            </a:r>
            <a:r>
              <a:rPr sz="1700" spc="-5" dirty="0">
                <a:latin typeface="Arial"/>
                <a:cs typeface="Arial"/>
              </a:rPr>
              <a:t>s </a:t>
            </a:r>
            <a:r>
              <a:rPr sz="1700" spc="-10" dirty="0">
                <a:latin typeface="Arial"/>
                <a:cs typeface="Arial"/>
              </a:rPr>
              <a:t>writte</a:t>
            </a:r>
            <a:r>
              <a:rPr sz="1700" spc="-5" dirty="0">
                <a:latin typeface="Arial"/>
                <a:cs typeface="Arial"/>
              </a:rPr>
              <a:t>n</a:t>
            </a:r>
            <a:r>
              <a:rPr sz="1700" spc="15" dirty="0">
                <a:latin typeface="Arial"/>
                <a:cs typeface="Arial"/>
              </a:rPr>
              <a:t> </a:t>
            </a:r>
            <a:r>
              <a:rPr sz="1700" spc="-10" dirty="0">
                <a:latin typeface="Arial"/>
                <a:cs typeface="Arial"/>
              </a:rPr>
              <a:t>usin</a:t>
            </a:r>
            <a:r>
              <a:rPr sz="1700" spc="-5" dirty="0">
                <a:latin typeface="Arial"/>
                <a:cs typeface="Arial"/>
              </a:rPr>
              <a:t>g</a:t>
            </a:r>
            <a:r>
              <a:rPr sz="1700" spc="25" dirty="0">
                <a:latin typeface="Arial"/>
                <a:cs typeface="Arial"/>
              </a:rPr>
              <a:t> </a:t>
            </a:r>
            <a:r>
              <a:rPr sz="1700" spc="-10" dirty="0">
                <a:solidFill>
                  <a:srgbClr val="FF0000"/>
                </a:solidFill>
                <a:latin typeface="Arial"/>
                <a:cs typeface="Arial"/>
              </a:rPr>
              <a:t>HTM</a:t>
            </a:r>
            <a:r>
              <a:rPr sz="1700" spc="-5" dirty="0">
                <a:solidFill>
                  <a:srgbClr val="FF0000"/>
                </a:solidFill>
                <a:latin typeface="Arial"/>
                <a:cs typeface="Arial"/>
              </a:rPr>
              <a:t>L</a:t>
            </a:r>
            <a:r>
              <a:rPr sz="1700" spc="5" dirty="0">
                <a:solidFill>
                  <a:srgbClr val="FF0000"/>
                </a:solidFill>
                <a:latin typeface="Arial"/>
                <a:cs typeface="Arial"/>
              </a:rPr>
              <a:t> </a:t>
            </a:r>
            <a:r>
              <a:rPr sz="1700" spc="-5" dirty="0">
                <a:latin typeface="Arial"/>
                <a:cs typeface="Arial"/>
              </a:rPr>
              <a:t>(Hyper</a:t>
            </a:r>
            <a:r>
              <a:rPr sz="1700" spc="10" dirty="0">
                <a:latin typeface="Arial"/>
                <a:cs typeface="Arial"/>
              </a:rPr>
              <a:t> </a:t>
            </a:r>
            <a:r>
              <a:rPr sz="1700" spc="-5" dirty="0">
                <a:latin typeface="Arial"/>
                <a:cs typeface="Arial"/>
              </a:rPr>
              <a:t>Text</a:t>
            </a:r>
            <a:r>
              <a:rPr sz="1700" spc="5" dirty="0">
                <a:latin typeface="Arial"/>
                <a:cs typeface="Arial"/>
              </a:rPr>
              <a:t> </a:t>
            </a:r>
            <a:r>
              <a:rPr sz="1700" spc="-5" dirty="0">
                <a:latin typeface="Arial"/>
                <a:cs typeface="Arial"/>
              </a:rPr>
              <a:t>Markup</a:t>
            </a:r>
            <a:r>
              <a:rPr sz="1700" spc="15" dirty="0">
                <a:latin typeface="Arial"/>
                <a:cs typeface="Arial"/>
              </a:rPr>
              <a:t> </a:t>
            </a:r>
            <a:r>
              <a:rPr sz="1700" spc="-5" dirty="0">
                <a:latin typeface="Arial"/>
                <a:cs typeface="Arial"/>
              </a:rPr>
              <a:t>Langua</a:t>
            </a:r>
            <a:r>
              <a:rPr sz="1700" dirty="0">
                <a:latin typeface="Arial"/>
                <a:cs typeface="Arial"/>
              </a:rPr>
              <a:t>g</a:t>
            </a:r>
            <a:r>
              <a:rPr sz="1700" spc="-5" dirty="0">
                <a:latin typeface="Arial"/>
                <a:cs typeface="Arial"/>
              </a:rPr>
              <a:t>e)</a:t>
            </a:r>
            <a:r>
              <a:rPr sz="1700" spc="-5" dirty="0">
                <a:solidFill>
                  <a:srgbClr val="3232CC"/>
                </a:solidFill>
                <a:latin typeface="Arial"/>
                <a:cs typeface="Arial"/>
              </a:rPr>
              <a:t>,</a:t>
            </a:r>
            <a:r>
              <a:rPr sz="1700" spc="30" dirty="0">
                <a:solidFill>
                  <a:srgbClr val="3232CC"/>
                </a:solidFill>
                <a:latin typeface="Arial"/>
                <a:cs typeface="Arial"/>
              </a:rPr>
              <a:t> </a:t>
            </a:r>
            <a:r>
              <a:rPr sz="1700" spc="-5" dirty="0">
                <a:solidFill>
                  <a:srgbClr val="FF0000"/>
                </a:solidFill>
                <a:latin typeface="Arial"/>
                <a:cs typeface="Arial"/>
              </a:rPr>
              <a:t>JavaScrip</a:t>
            </a:r>
            <a:r>
              <a:rPr sz="1700" dirty="0">
                <a:solidFill>
                  <a:srgbClr val="FF0000"/>
                </a:solidFill>
                <a:latin typeface="Arial"/>
                <a:cs typeface="Arial"/>
              </a:rPr>
              <a:t>t</a:t>
            </a:r>
            <a:r>
              <a:rPr sz="1700" spc="-5" dirty="0">
                <a:solidFill>
                  <a:srgbClr val="3232CC"/>
                </a:solidFill>
                <a:latin typeface="Arial"/>
                <a:cs typeface="Arial"/>
              </a:rPr>
              <a:t>,</a:t>
            </a:r>
            <a:r>
              <a:rPr sz="1700" spc="25" dirty="0">
                <a:solidFill>
                  <a:srgbClr val="3232CC"/>
                </a:solidFill>
                <a:latin typeface="Arial"/>
                <a:cs typeface="Arial"/>
              </a:rPr>
              <a:t> </a:t>
            </a:r>
            <a:r>
              <a:rPr sz="1700" spc="-5" dirty="0">
                <a:latin typeface="Arial"/>
                <a:cs typeface="Arial"/>
              </a:rPr>
              <a:t>etc.</a:t>
            </a:r>
            <a:endParaRPr sz="1700" dirty="0">
              <a:latin typeface="Arial"/>
              <a:cs typeface="Arial"/>
            </a:endParaRPr>
          </a:p>
          <a:p>
            <a:pPr marL="353695" indent="-340995">
              <a:lnSpc>
                <a:spcPts val="2395"/>
              </a:lnSpc>
              <a:buChar char="•"/>
              <a:tabLst>
                <a:tab pos="354330" algn="l"/>
              </a:tabLst>
            </a:pPr>
            <a:r>
              <a:rPr sz="2000" spc="-10" dirty="0">
                <a:latin typeface="Arial"/>
                <a:cs typeface="Arial"/>
              </a:rPr>
              <a:t>C</a:t>
            </a:r>
            <a:r>
              <a:rPr sz="2000" spc="-5" dirty="0">
                <a:latin typeface="Arial"/>
                <a:cs typeface="Arial"/>
              </a:rPr>
              <a:t>lient</a:t>
            </a:r>
            <a:r>
              <a:rPr sz="2000" spc="10" dirty="0">
                <a:latin typeface="Arial"/>
                <a:cs typeface="Arial"/>
              </a:rPr>
              <a:t> </a:t>
            </a:r>
            <a:r>
              <a:rPr sz="2000" spc="-10" dirty="0">
                <a:latin typeface="Arial"/>
                <a:cs typeface="Arial"/>
              </a:rPr>
              <a:t>b</a:t>
            </a:r>
            <a:r>
              <a:rPr sz="2000" spc="-5" dirty="0">
                <a:latin typeface="Arial"/>
                <a:cs typeface="Arial"/>
              </a:rPr>
              <a:t>rowser</a:t>
            </a:r>
            <a:r>
              <a:rPr sz="2000" dirty="0">
                <a:latin typeface="Arial"/>
                <a:cs typeface="Arial"/>
              </a:rPr>
              <a:t> </a:t>
            </a:r>
            <a:r>
              <a:rPr sz="2000" spc="-10" dirty="0">
                <a:solidFill>
                  <a:srgbClr val="3232CC"/>
                </a:solidFill>
                <a:latin typeface="Arial"/>
                <a:cs typeface="Arial"/>
              </a:rPr>
              <a:t>render</a:t>
            </a:r>
            <a:r>
              <a:rPr sz="2000" spc="-5" dirty="0">
                <a:solidFill>
                  <a:srgbClr val="3232CC"/>
                </a:solidFill>
                <a:latin typeface="Arial"/>
                <a:cs typeface="Arial"/>
              </a:rPr>
              <a:t>s</a:t>
            </a:r>
            <a:r>
              <a:rPr sz="2000" dirty="0">
                <a:solidFill>
                  <a:srgbClr val="3232CC"/>
                </a:solidFill>
                <a:latin typeface="Arial"/>
                <a:cs typeface="Arial"/>
              </a:rPr>
              <a:t> </a:t>
            </a:r>
            <a:r>
              <a:rPr sz="2000" spc="-10" dirty="0">
                <a:latin typeface="Arial"/>
                <a:cs typeface="Arial"/>
              </a:rPr>
              <a:t>returne</a:t>
            </a:r>
            <a:r>
              <a:rPr sz="2000" spc="-5" dirty="0">
                <a:latin typeface="Arial"/>
                <a:cs typeface="Arial"/>
              </a:rPr>
              <a:t>d </a:t>
            </a:r>
            <a:r>
              <a:rPr sz="2000" spc="-10" dirty="0">
                <a:latin typeface="Arial"/>
                <a:cs typeface="Arial"/>
              </a:rPr>
              <a:t>we</a:t>
            </a:r>
            <a:r>
              <a:rPr sz="2000" spc="-5" dirty="0">
                <a:latin typeface="Arial"/>
                <a:cs typeface="Arial"/>
              </a:rPr>
              <a:t>b </a:t>
            </a:r>
            <a:r>
              <a:rPr sz="2000" spc="-10" dirty="0">
                <a:latin typeface="Arial"/>
                <a:cs typeface="Arial"/>
              </a:rPr>
              <a:t>page</a:t>
            </a:r>
            <a:endParaRPr sz="2000" dirty="0">
              <a:latin typeface="Arial"/>
              <a:cs typeface="Arial"/>
            </a:endParaRPr>
          </a:p>
          <a:p>
            <a:pPr marL="353695" marR="5080" indent="-340995">
              <a:lnSpc>
                <a:spcPts val="1920"/>
              </a:lnSpc>
              <a:spcBef>
                <a:spcPts val="459"/>
              </a:spcBef>
              <a:buChar char="•"/>
              <a:tabLst>
                <a:tab pos="354330" algn="l"/>
              </a:tabLst>
            </a:pPr>
            <a:r>
              <a:rPr sz="2000" spc="-10" dirty="0">
                <a:latin typeface="Arial"/>
                <a:cs typeface="Arial"/>
              </a:rPr>
              <a:t>T</a:t>
            </a:r>
            <a:r>
              <a:rPr sz="2000" spc="-5" dirty="0">
                <a:latin typeface="Arial"/>
                <a:cs typeface="Arial"/>
              </a:rPr>
              <a:t>he</a:t>
            </a:r>
            <a:r>
              <a:rPr sz="2000" dirty="0">
                <a:latin typeface="Arial"/>
                <a:cs typeface="Arial"/>
              </a:rPr>
              <a:t> </a:t>
            </a:r>
            <a:r>
              <a:rPr sz="2000" spc="-5" dirty="0">
                <a:latin typeface="Arial"/>
                <a:cs typeface="Arial"/>
              </a:rPr>
              <a:t>entire</a:t>
            </a:r>
            <a:r>
              <a:rPr sz="2000" dirty="0">
                <a:latin typeface="Arial"/>
                <a:cs typeface="Arial"/>
              </a:rPr>
              <a:t> </a:t>
            </a:r>
            <a:r>
              <a:rPr sz="2000" spc="-5" dirty="0">
                <a:latin typeface="Arial"/>
                <a:cs typeface="Arial"/>
              </a:rPr>
              <a:t>system</a:t>
            </a:r>
            <a:r>
              <a:rPr sz="2000" spc="-20" dirty="0">
                <a:latin typeface="Arial"/>
                <a:cs typeface="Arial"/>
              </a:rPr>
              <a:t> </a:t>
            </a:r>
            <a:r>
              <a:rPr sz="2000" spc="-5" dirty="0">
                <a:latin typeface="Arial"/>
                <a:cs typeface="Arial"/>
              </a:rPr>
              <a:t>runs</a:t>
            </a:r>
            <a:r>
              <a:rPr sz="2000" spc="-10" dirty="0">
                <a:latin typeface="Arial"/>
                <a:cs typeface="Arial"/>
              </a:rPr>
              <a:t> </a:t>
            </a:r>
            <a:r>
              <a:rPr sz="2000" spc="-5" dirty="0">
                <a:latin typeface="Arial"/>
                <a:cs typeface="Arial"/>
              </a:rPr>
              <a:t>on</a:t>
            </a:r>
            <a:r>
              <a:rPr sz="2000" dirty="0">
                <a:latin typeface="Arial"/>
                <a:cs typeface="Arial"/>
              </a:rPr>
              <a:t> </a:t>
            </a:r>
            <a:r>
              <a:rPr sz="2000" spc="-5" dirty="0">
                <a:latin typeface="Arial"/>
                <a:cs typeface="Arial"/>
              </a:rPr>
              <a:t>networking</a:t>
            </a:r>
            <a:r>
              <a:rPr sz="2000" dirty="0">
                <a:latin typeface="Arial"/>
                <a:cs typeface="Arial"/>
              </a:rPr>
              <a:t> </a:t>
            </a:r>
            <a:r>
              <a:rPr sz="2000" spc="-5" dirty="0">
                <a:latin typeface="Arial"/>
                <a:cs typeface="Arial"/>
              </a:rPr>
              <a:t>protocols</a:t>
            </a:r>
            <a:r>
              <a:rPr sz="2000" dirty="0">
                <a:latin typeface="Arial"/>
                <a:cs typeface="Arial"/>
              </a:rPr>
              <a:t> </a:t>
            </a:r>
            <a:r>
              <a:rPr sz="2000" spc="-5" dirty="0">
                <a:latin typeface="Arial"/>
                <a:cs typeface="Arial"/>
              </a:rPr>
              <a:t>(e.g.</a:t>
            </a:r>
            <a:r>
              <a:rPr sz="2000" spc="-25" dirty="0">
                <a:latin typeface="Arial"/>
                <a:cs typeface="Arial"/>
              </a:rPr>
              <a:t> </a:t>
            </a:r>
            <a:r>
              <a:rPr sz="2000" spc="-5" dirty="0">
                <a:solidFill>
                  <a:srgbClr val="3232CC"/>
                </a:solidFill>
                <a:latin typeface="Arial"/>
                <a:cs typeface="Arial"/>
              </a:rPr>
              <a:t>TCP/I</a:t>
            </a:r>
            <a:r>
              <a:rPr sz="2000" spc="-10" dirty="0">
                <a:solidFill>
                  <a:srgbClr val="3232CC"/>
                </a:solidFill>
                <a:latin typeface="Arial"/>
                <a:cs typeface="Arial"/>
              </a:rPr>
              <a:t>P</a:t>
            </a:r>
            <a:r>
              <a:rPr sz="2000" spc="-5" dirty="0">
                <a:latin typeface="Arial"/>
                <a:cs typeface="Arial"/>
              </a:rPr>
              <a:t>) over Internet</a:t>
            </a:r>
            <a:r>
              <a:rPr lang="en-US" sz="2000" spc="-5" dirty="0">
                <a:latin typeface="Arial"/>
                <a:cs typeface="Arial"/>
              </a:rPr>
              <a:t> </a:t>
            </a:r>
            <a:r>
              <a:rPr sz="2000" spc="-5" dirty="0">
                <a:latin typeface="Arial"/>
                <a:cs typeface="Arial"/>
              </a:rPr>
              <a:t>(</a:t>
            </a:r>
            <a:r>
              <a:rPr sz="2000" spc="-10" dirty="0">
                <a:solidFill>
                  <a:srgbClr val="3232CC"/>
                </a:solidFill>
                <a:latin typeface="Arial"/>
                <a:cs typeface="Arial"/>
              </a:rPr>
              <a:t>LAN/WAN</a:t>
            </a:r>
            <a:r>
              <a:rPr sz="2000" spc="-5" dirty="0">
                <a:latin typeface="Arial"/>
                <a:cs typeface="Arial"/>
              </a:rPr>
              <a:t>)</a:t>
            </a:r>
            <a:endParaRPr lang="en-US" sz="2000" spc="-5" dirty="0">
              <a:latin typeface="Arial"/>
              <a:cs typeface="Arial"/>
            </a:endParaRPr>
          </a:p>
          <a:p>
            <a:pPr marL="353695" marR="5080" indent="-340995">
              <a:lnSpc>
                <a:spcPts val="1920"/>
              </a:lnSpc>
              <a:spcBef>
                <a:spcPts val="459"/>
              </a:spcBef>
              <a:buChar char="•"/>
              <a:tabLst>
                <a:tab pos="354330" algn="l"/>
              </a:tabLst>
            </a:pPr>
            <a:endParaRPr sz="2000" dirty="0">
              <a:latin typeface="Arial"/>
              <a:cs typeface="Arial"/>
            </a:endParaRPr>
          </a:p>
        </p:txBody>
      </p:sp>
      <p:sp>
        <p:nvSpPr>
          <p:cNvPr id="10" name="object 7">
            <a:extLst>
              <a:ext uri="{FF2B5EF4-FFF2-40B4-BE49-F238E27FC236}">
                <a16:creationId xmlns:a16="http://schemas.microsoft.com/office/drawing/2014/main" id="{4E2C1873-D775-854A-BC32-836F29658325}"/>
              </a:ext>
            </a:extLst>
          </p:cNvPr>
          <p:cNvSpPr txBox="1"/>
          <p:nvPr/>
        </p:nvSpPr>
        <p:spPr>
          <a:xfrm>
            <a:off x="4938273" y="1429126"/>
            <a:ext cx="2403348" cy="276999"/>
          </a:xfrm>
          <a:prstGeom prst="rect">
            <a:avLst/>
          </a:prstGeom>
        </p:spPr>
        <p:txBody>
          <a:bodyPr vert="horz" wrap="square" lIns="0" tIns="0" rIns="0" bIns="0" rtlCol="0">
            <a:spAutoFit/>
          </a:bodyPr>
          <a:lstStyle/>
          <a:p>
            <a:pPr marL="12700" algn="ctr">
              <a:lnSpc>
                <a:spcPct val="100000"/>
              </a:lnSpc>
            </a:pPr>
            <a:r>
              <a:rPr sz="1800" b="1" spc="-5" dirty="0">
                <a:latin typeface="Arial"/>
                <a:cs typeface="Arial"/>
              </a:rPr>
              <a:t>Interne</a:t>
            </a:r>
            <a:r>
              <a:rPr sz="1800" b="1" dirty="0">
                <a:latin typeface="Arial"/>
                <a:cs typeface="Arial"/>
              </a:rPr>
              <a:t>t</a:t>
            </a:r>
            <a:r>
              <a:rPr sz="1800" b="1" spc="-5" dirty="0">
                <a:latin typeface="Arial"/>
                <a:cs typeface="Arial"/>
              </a:rPr>
              <a:t> LAN/</a:t>
            </a:r>
            <a:r>
              <a:rPr sz="1800" b="1" spc="-70" dirty="0">
                <a:latin typeface="Arial"/>
                <a:cs typeface="Arial"/>
              </a:rPr>
              <a:t>W</a:t>
            </a:r>
            <a:r>
              <a:rPr sz="1800" b="1" spc="-5" dirty="0">
                <a:latin typeface="Arial"/>
                <a:cs typeface="Arial"/>
              </a:rPr>
              <a:t>AN</a:t>
            </a:r>
            <a:endParaRPr sz="1800" b="1" dirty="0">
              <a:latin typeface="Arial"/>
              <a:cs typeface="Arial"/>
            </a:endParaRPr>
          </a:p>
        </p:txBody>
      </p:sp>
      <p:sp>
        <p:nvSpPr>
          <p:cNvPr id="11" name="object 8">
            <a:extLst>
              <a:ext uri="{FF2B5EF4-FFF2-40B4-BE49-F238E27FC236}">
                <a16:creationId xmlns:a16="http://schemas.microsoft.com/office/drawing/2014/main" id="{85AB866F-90D5-C644-8A57-87CA8271B661}"/>
              </a:ext>
            </a:extLst>
          </p:cNvPr>
          <p:cNvSpPr/>
          <p:nvPr/>
        </p:nvSpPr>
        <p:spPr>
          <a:xfrm>
            <a:off x="3802765" y="3678065"/>
            <a:ext cx="4825365" cy="589280"/>
          </a:xfrm>
          <a:custGeom>
            <a:avLst/>
            <a:gdLst/>
            <a:ahLst/>
            <a:cxnLst/>
            <a:rect l="l" t="t" r="r" b="b"/>
            <a:pathLst>
              <a:path w="4825365" h="589279">
                <a:moveTo>
                  <a:pt x="294894" y="589026"/>
                </a:moveTo>
                <a:lnTo>
                  <a:pt x="294894" y="0"/>
                </a:lnTo>
                <a:lnTo>
                  <a:pt x="0" y="294894"/>
                </a:lnTo>
                <a:lnTo>
                  <a:pt x="294894" y="589026"/>
                </a:lnTo>
                <a:close/>
              </a:path>
              <a:path w="4825365" h="589279">
                <a:moveTo>
                  <a:pt x="4530090" y="441960"/>
                </a:moveTo>
                <a:lnTo>
                  <a:pt x="4530090" y="147066"/>
                </a:lnTo>
                <a:lnTo>
                  <a:pt x="294894" y="147066"/>
                </a:lnTo>
                <a:lnTo>
                  <a:pt x="294894" y="441960"/>
                </a:lnTo>
                <a:lnTo>
                  <a:pt x="4530090" y="441960"/>
                </a:lnTo>
                <a:close/>
              </a:path>
              <a:path w="4825365" h="589279">
                <a:moveTo>
                  <a:pt x="4824984" y="294894"/>
                </a:moveTo>
                <a:lnTo>
                  <a:pt x="4530090" y="0"/>
                </a:lnTo>
                <a:lnTo>
                  <a:pt x="4530090" y="589026"/>
                </a:lnTo>
                <a:lnTo>
                  <a:pt x="4824984" y="294894"/>
                </a:lnTo>
                <a:close/>
              </a:path>
            </a:pathLst>
          </a:custGeom>
          <a:solidFill>
            <a:srgbClr val="92D050"/>
          </a:solidFill>
        </p:spPr>
        <p:txBody>
          <a:bodyPr wrap="square" lIns="0" tIns="0" rIns="0" bIns="0" rtlCol="0"/>
          <a:lstStyle/>
          <a:p>
            <a:endParaRPr>
              <a:solidFill>
                <a:schemeClr val="accent6">
                  <a:lumMod val="20000"/>
                  <a:lumOff val="80000"/>
                </a:schemeClr>
              </a:solidFill>
            </a:endParaRPr>
          </a:p>
        </p:txBody>
      </p:sp>
      <p:sp>
        <p:nvSpPr>
          <p:cNvPr id="12" name="object 9">
            <a:extLst>
              <a:ext uri="{FF2B5EF4-FFF2-40B4-BE49-F238E27FC236}">
                <a16:creationId xmlns:a16="http://schemas.microsoft.com/office/drawing/2014/main" id="{94EC0D7B-1FDC-464B-9A69-303AA9F882ED}"/>
              </a:ext>
            </a:extLst>
          </p:cNvPr>
          <p:cNvSpPr/>
          <p:nvPr/>
        </p:nvSpPr>
        <p:spPr>
          <a:xfrm>
            <a:off x="3798321" y="3670634"/>
            <a:ext cx="4834255" cy="600075"/>
          </a:xfrm>
          <a:custGeom>
            <a:avLst/>
            <a:gdLst/>
            <a:ahLst/>
            <a:cxnLst/>
            <a:rect l="l" t="t" r="r" b="b"/>
            <a:pathLst>
              <a:path w="4834255" h="600075">
                <a:moveTo>
                  <a:pt x="304038" y="147827"/>
                </a:moveTo>
                <a:lnTo>
                  <a:pt x="304038" y="3809"/>
                </a:lnTo>
                <a:lnTo>
                  <a:pt x="303276" y="1523"/>
                </a:lnTo>
                <a:lnTo>
                  <a:pt x="300990" y="761"/>
                </a:lnTo>
                <a:lnTo>
                  <a:pt x="299466" y="0"/>
                </a:lnTo>
                <a:lnTo>
                  <a:pt x="297180" y="761"/>
                </a:lnTo>
                <a:lnTo>
                  <a:pt x="1524" y="296417"/>
                </a:lnTo>
                <a:lnTo>
                  <a:pt x="0" y="298703"/>
                </a:lnTo>
                <a:lnTo>
                  <a:pt x="0" y="301751"/>
                </a:lnTo>
                <a:lnTo>
                  <a:pt x="8382" y="310133"/>
                </a:lnTo>
                <a:lnTo>
                  <a:pt x="8382" y="296417"/>
                </a:lnTo>
                <a:lnTo>
                  <a:pt x="11806" y="299851"/>
                </a:lnTo>
                <a:lnTo>
                  <a:pt x="294894" y="16763"/>
                </a:lnTo>
                <a:lnTo>
                  <a:pt x="294894" y="5333"/>
                </a:lnTo>
                <a:lnTo>
                  <a:pt x="302514" y="9143"/>
                </a:lnTo>
                <a:lnTo>
                  <a:pt x="302514" y="147827"/>
                </a:lnTo>
                <a:lnTo>
                  <a:pt x="304038" y="147827"/>
                </a:lnTo>
                <a:close/>
              </a:path>
              <a:path w="4834255" h="600075">
                <a:moveTo>
                  <a:pt x="11806" y="299851"/>
                </a:moveTo>
                <a:lnTo>
                  <a:pt x="8382" y="296417"/>
                </a:lnTo>
                <a:lnTo>
                  <a:pt x="8382" y="303275"/>
                </a:lnTo>
                <a:lnTo>
                  <a:pt x="11806" y="299851"/>
                </a:lnTo>
                <a:close/>
              </a:path>
              <a:path w="4834255" h="600075">
                <a:moveTo>
                  <a:pt x="302514" y="591311"/>
                </a:moveTo>
                <a:lnTo>
                  <a:pt x="11806" y="299851"/>
                </a:lnTo>
                <a:lnTo>
                  <a:pt x="8382" y="303275"/>
                </a:lnTo>
                <a:lnTo>
                  <a:pt x="8382" y="310133"/>
                </a:lnTo>
                <a:lnTo>
                  <a:pt x="294894" y="596646"/>
                </a:lnTo>
                <a:lnTo>
                  <a:pt x="294894" y="594360"/>
                </a:lnTo>
                <a:lnTo>
                  <a:pt x="302514" y="591311"/>
                </a:lnTo>
                <a:close/>
              </a:path>
              <a:path w="4834255" h="600075">
                <a:moveTo>
                  <a:pt x="302514" y="9143"/>
                </a:moveTo>
                <a:lnTo>
                  <a:pt x="294894" y="5333"/>
                </a:lnTo>
                <a:lnTo>
                  <a:pt x="294894" y="16763"/>
                </a:lnTo>
                <a:lnTo>
                  <a:pt x="302514" y="9143"/>
                </a:lnTo>
                <a:close/>
              </a:path>
              <a:path w="4834255" h="600075">
                <a:moveTo>
                  <a:pt x="302514" y="147827"/>
                </a:moveTo>
                <a:lnTo>
                  <a:pt x="302514" y="9143"/>
                </a:lnTo>
                <a:lnTo>
                  <a:pt x="294894" y="16763"/>
                </a:lnTo>
                <a:lnTo>
                  <a:pt x="294894" y="155447"/>
                </a:lnTo>
                <a:lnTo>
                  <a:pt x="296418" y="157733"/>
                </a:lnTo>
                <a:lnTo>
                  <a:pt x="299465" y="157733"/>
                </a:lnTo>
                <a:lnTo>
                  <a:pt x="299466" y="147827"/>
                </a:lnTo>
                <a:lnTo>
                  <a:pt x="302514" y="147827"/>
                </a:lnTo>
                <a:close/>
              </a:path>
              <a:path w="4834255" h="600075">
                <a:moveTo>
                  <a:pt x="4539234" y="583672"/>
                </a:moveTo>
                <a:lnTo>
                  <a:pt x="4539234" y="444245"/>
                </a:lnTo>
                <a:lnTo>
                  <a:pt x="4537710" y="442721"/>
                </a:lnTo>
                <a:lnTo>
                  <a:pt x="296418" y="442721"/>
                </a:lnTo>
                <a:lnTo>
                  <a:pt x="294894" y="444245"/>
                </a:lnTo>
                <a:lnTo>
                  <a:pt x="294894" y="583672"/>
                </a:lnTo>
                <a:lnTo>
                  <a:pt x="299466" y="588256"/>
                </a:lnTo>
                <a:lnTo>
                  <a:pt x="299466" y="451865"/>
                </a:lnTo>
                <a:lnTo>
                  <a:pt x="304038" y="447293"/>
                </a:lnTo>
                <a:lnTo>
                  <a:pt x="304038" y="451865"/>
                </a:lnTo>
                <a:lnTo>
                  <a:pt x="4530090" y="451865"/>
                </a:lnTo>
                <a:lnTo>
                  <a:pt x="4530090" y="447293"/>
                </a:lnTo>
                <a:lnTo>
                  <a:pt x="4534662" y="451865"/>
                </a:lnTo>
                <a:lnTo>
                  <a:pt x="4534662" y="588256"/>
                </a:lnTo>
                <a:lnTo>
                  <a:pt x="4539234" y="583672"/>
                </a:lnTo>
                <a:close/>
              </a:path>
              <a:path w="4834255" h="600075">
                <a:moveTo>
                  <a:pt x="302514" y="598423"/>
                </a:moveTo>
                <a:lnTo>
                  <a:pt x="302514" y="591311"/>
                </a:lnTo>
                <a:lnTo>
                  <a:pt x="294894" y="594360"/>
                </a:lnTo>
                <a:lnTo>
                  <a:pt x="294894" y="596646"/>
                </a:lnTo>
                <a:lnTo>
                  <a:pt x="297180" y="598932"/>
                </a:lnTo>
                <a:lnTo>
                  <a:pt x="299466" y="599694"/>
                </a:lnTo>
                <a:lnTo>
                  <a:pt x="300990" y="598932"/>
                </a:lnTo>
                <a:lnTo>
                  <a:pt x="302514" y="598423"/>
                </a:lnTo>
                <a:close/>
              </a:path>
              <a:path w="4834255" h="600075">
                <a:moveTo>
                  <a:pt x="4534662" y="147827"/>
                </a:moveTo>
                <a:lnTo>
                  <a:pt x="299466" y="147827"/>
                </a:lnTo>
                <a:lnTo>
                  <a:pt x="304038" y="152399"/>
                </a:lnTo>
                <a:lnTo>
                  <a:pt x="304038" y="157733"/>
                </a:lnTo>
                <a:lnTo>
                  <a:pt x="4530090" y="157733"/>
                </a:lnTo>
                <a:lnTo>
                  <a:pt x="4530090" y="152399"/>
                </a:lnTo>
                <a:lnTo>
                  <a:pt x="4534662" y="147827"/>
                </a:lnTo>
                <a:close/>
              </a:path>
              <a:path w="4834255" h="600075">
                <a:moveTo>
                  <a:pt x="304038" y="157733"/>
                </a:moveTo>
                <a:lnTo>
                  <a:pt x="304038" y="152399"/>
                </a:lnTo>
                <a:lnTo>
                  <a:pt x="299466" y="147827"/>
                </a:lnTo>
                <a:lnTo>
                  <a:pt x="299465" y="157733"/>
                </a:lnTo>
                <a:lnTo>
                  <a:pt x="304038" y="157733"/>
                </a:lnTo>
                <a:close/>
              </a:path>
              <a:path w="4834255" h="600075">
                <a:moveTo>
                  <a:pt x="304038" y="451865"/>
                </a:moveTo>
                <a:lnTo>
                  <a:pt x="304038" y="447293"/>
                </a:lnTo>
                <a:lnTo>
                  <a:pt x="299466" y="451865"/>
                </a:lnTo>
                <a:lnTo>
                  <a:pt x="304038" y="451865"/>
                </a:lnTo>
                <a:close/>
              </a:path>
              <a:path w="4834255" h="600075">
                <a:moveTo>
                  <a:pt x="304038" y="596646"/>
                </a:moveTo>
                <a:lnTo>
                  <a:pt x="304038" y="451865"/>
                </a:lnTo>
                <a:lnTo>
                  <a:pt x="299466" y="451865"/>
                </a:lnTo>
                <a:lnTo>
                  <a:pt x="299466" y="588256"/>
                </a:lnTo>
                <a:lnTo>
                  <a:pt x="302514" y="591311"/>
                </a:lnTo>
                <a:lnTo>
                  <a:pt x="302514" y="598423"/>
                </a:lnTo>
                <a:lnTo>
                  <a:pt x="303276" y="598169"/>
                </a:lnTo>
                <a:lnTo>
                  <a:pt x="304038" y="596646"/>
                </a:lnTo>
                <a:close/>
              </a:path>
              <a:path w="4834255" h="600075">
                <a:moveTo>
                  <a:pt x="4834128" y="301751"/>
                </a:moveTo>
                <a:lnTo>
                  <a:pt x="4834128" y="298703"/>
                </a:lnTo>
                <a:lnTo>
                  <a:pt x="4832604" y="296417"/>
                </a:lnTo>
                <a:lnTo>
                  <a:pt x="4536948" y="761"/>
                </a:lnTo>
                <a:lnTo>
                  <a:pt x="4534662" y="0"/>
                </a:lnTo>
                <a:lnTo>
                  <a:pt x="4533138" y="761"/>
                </a:lnTo>
                <a:lnTo>
                  <a:pt x="4530852" y="1523"/>
                </a:lnTo>
                <a:lnTo>
                  <a:pt x="4530090" y="3809"/>
                </a:lnTo>
                <a:lnTo>
                  <a:pt x="4530090" y="147827"/>
                </a:lnTo>
                <a:lnTo>
                  <a:pt x="4531614" y="147827"/>
                </a:lnTo>
                <a:lnTo>
                  <a:pt x="4531614" y="9143"/>
                </a:lnTo>
                <a:lnTo>
                  <a:pt x="4539234" y="5333"/>
                </a:lnTo>
                <a:lnTo>
                  <a:pt x="4539234" y="16763"/>
                </a:lnTo>
                <a:lnTo>
                  <a:pt x="4822321" y="299851"/>
                </a:lnTo>
                <a:lnTo>
                  <a:pt x="4825746" y="296417"/>
                </a:lnTo>
                <a:lnTo>
                  <a:pt x="4825746" y="310133"/>
                </a:lnTo>
                <a:lnTo>
                  <a:pt x="4834128" y="301751"/>
                </a:lnTo>
                <a:close/>
              </a:path>
              <a:path w="4834255" h="600075">
                <a:moveTo>
                  <a:pt x="4534662" y="157733"/>
                </a:moveTo>
                <a:lnTo>
                  <a:pt x="4534662" y="147827"/>
                </a:lnTo>
                <a:lnTo>
                  <a:pt x="4530090" y="152399"/>
                </a:lnTo>
                <a:lnTo>
                  <a:pt x="4530090" y="157733"/>
                </a:lnTo>
                <a:lnTo>
                  <a:pt x="4534662" y="157733"/>
                </a:lnTo>
                <a:close/>
              </a:path>
              <a:path w="4834255" h="600075">
                <a:moveTo>
                  <a:pt x="4534662" y="451865"/>
                </a:moveTo>
                <a:lnTo>
                  <a:pt x="4530090" y="447293"/>
                </a:lnTo>
                <a:lnTo>
                  <a:pt x="4530090" y="451865"/>
                </a:lnTo>
                <a:lnTo>
                  <a:pt x="4534662" y="451865"/>
                </a:lnTo>
                <a:close/>
              </a:path>
              <a:path w="4834255" h="600075">
                <a:moveTo>
                  <a:pt x="4534662" y="588256"/>
                </a:moveTo>
                <a:lnTo>
                  <a:pt x="4534662" y="451865"/>
                </a:lnTo>
                <a:lnTo>
                  <a:pt x="4530090" y="451865"/>
                </a:lnTo>
                <a:lnTo>
                  <a:pt x="4530090" y="596645"/>
                </a:lnTo>
                <a:lnTo>
                  <a:pt x="4530852" y="598169"/>
                </a:lnTo>
                <a:lnTo>
                  <a:pt x="4531614" y="598423"/>
                </a:lnTo>
                <a:lnTo>
                  <a:pt x="4531614" y="591311"/>
                </a:lnTo>
                <a:lnTo>
                  <a:pt x="4534662" y="588256"/>
                </a:lnTo>
                <a:close/>
              </a:path>
              <a:path w="4834255" h="600075">
                <a:moveTo>
                  <a:pt x="4539234" y="16763"/>
                </a:moveTo>
                <a:lnTo>
                  <a:pt x="4539234" y="5333"/>
                </a:lnTo>
                <a:lnTo>
                  <a:pt x="4531614" y="9143"/>
                </a:lnTo>
                <a:lnTo>
                  <a:pt x="4539234" y="16763"/>
                </a:lnTo>
                <a:close/>
              </a:path>
              <a:path w="4834255" h="600075">
                <a:moveTo>
                  <a:pt x="4539234" y="155447"/>
                </a:moveTo>
                <a:lnTo>
                  <a:pt x="4539234" y="16763"/>
                </a:lnTo>
                <a:lnTo>
                  <a:pt x="4531614" y="9143"/>
                </a:lnTo>
                <a:lnTo>
                  <a:pt x="4531614" y="147827"/>
                </a:lnTo>
                <a:lnTo>
                  <a:pt x="4534662" y="147827"/>
                </a:lnTo>
                <a:lnTo>
                  <a:pt x="4534662" y="157733"/>
                </a:lnTo>
                <a:lnTo>
                  <a:pt x="4537710" y="157733"/>
                </a:lnTo>
                <a:lnTo>
                  <a:pt x="4539234" y="155447"/>
                </a:lnTo>
                <a:close/>
              </a:path>
              <a:path w="4834255" h="600075">
                <a:moveTo>
                  <a:pt x="4825746" y="310133"/>
                </a:moveTo>
                <a:lnTo>
                  <a:pt x="4825746" y="303275"/>
                </a:lnTo>
                <a:lnTo>
                  <a:pt x="4822321" y="299851"/>
                </a:lnTo>
                <a:lnTo>
                  <a:pt x="4531614" y="591311"/>
                </a:lnTo>
                <a:lnTo>
                  <a:pt x="4539234" y="594359"/>
                </a:lnTo>
                <a:lnTo>
                  <a:pt x="4539234" y="596645"/>
                </a:lnTo>
                <a:lnTo>
                  <a:pt x="4825746" y="310133"/>
                </a:lnTo>
                <a:close/>
              </a:path>
              <a:path w="4834255" h="600075">
                <a:moveTo>
                  <a:pt x="4539234" y="596645"/>
                </a:moveTo>
                <a:lnTo>
                  <a:pt x="4539234" y="594359"/>
                </a:lnTo>
                <a:lnTo>
                  <a:pt x="4531614" y="591311"/>
                </a:lnTo>
                <a:lnTo>
                  <a:pt x="4531614" y="598423"/>
                </a:lnTo>
                <a:lnTo>
                  <a:pt x="4533138" y="598931"/>
                </a:lnTo>
                <a:lnTo>
                  <a:pt x="4534662" y="599693"/>
                </a:lnTo>
                <a:lnTo>
                  <a:pt x="4536948" y="598931"/>
                </a:lnTo>
                <a:lnTo>
                  <a:pt x="4539234" y="596645"/>
                </a:lnTo>
                <a:close/>
              </a:path>
              <a:path w="4834255" h="600075">
                <a:moveTo>
                  <a:pt x="4825746" y="303275"/>
                </a:moveTo>
                <a:lnTo>
                  <a:pt x="4825746" y="296417"/>
                </a:lnTo>
                <a:lnTo>
                  <a:pt x="4822321" y="299851"/>
                </a:lnTo>
                <a:lnTo>
                  <a:pt x="4825746" y="303275"/>
                </a:lnTo>
                <a:close/>
              </a:path>
            </a:pathLst>
          </a:custGeom>
          <a:solidFill>
            <a:srgbClr val="000000"/>
          </a:solidFill>
        </p:spPr>
        <p:txBody>
          <a:bodyPr wrap="square" lIns="0" tIns="0" rIns="0" bIns="0" rtlCol="0"/>
          <a:lstStyle/>
          <a:p>
            <a:endParaRPr/>
          </a:p>
        </p:txBody>
      </p:sp>
      <p:sp>
        <p:nvSpPr>
          <p:cNvPr id="13" name="object 10">
            <a:extLst>
              <a:ext uri="{FF2B5EF4-FFF2-40B4-BE49-F238E27FC236}">
                <a16:creationId xmlns:a16="http://schemas.microsoft.com/office/drawing/2014/main" id="{9524BD34-7E42-9E4B-B76B-D18E65219EBC}"/>
              </a:ext>
            </a:extLst>
          </p:cNvPr>
          <p:cNvSpPr/>
          <p:nvPr/>
        </p:nvSpPr>
        <p:spPr>
          <a:xfrm>
            <a:off x="1448313" y="1332577"/>
            <a:ext cx="2245995" cy="3069590"/>
          </a:xfrm>
          <a:custGeom>
            <a:avLst/>
            <a:gdLst/>
            <a:ahLst/>
            <a:cxnLst/>
            <a:rect l="l" t="t" r="r" b="b"/>
            <a:pathLst>
              <a:path w="2245995" h="3069590">
                <a:moveTo>
                  <a:pt x="2245614" y="3061716"/>
                </a:moveTo>
                <a:lnTo>
                  <a:pt x="2245614" y="7619"/>
                </a:lnTo>
                <a:lnTo>
                  <a:pt x="2237994" y="0"/>
                </a:lnTo>
                <a:lnTo>
                  <a:pt x="8381" y="0"/>
                </a:lnTo>
                <a:lnTo>
                  <a:pt x="0" y="7619"/>
                </a:lnTo>
                <a:lnTo>
                  <a:pt x="0" y="3061716"/>
                </a:lnTo>
                <a:lnTo>
                  <a:pt x="8382" y="3069336"/>
                </a:lnTo>
                <a:lnTo>
                  <a:pt x="18288" y="3069336"/>
                </a:lnTo>
                <a:lnTo>
                  <a:pt x="18288" y="35813"/>
                </a:lnTo>
                <a:lnTo>
                  <a:pt x="35814" y="17525"/>
                </a:lnTo>
                <a:lnTo>
                  <a:pt x="35813" y="35813"/>
                </a:lnTo>
                <a:lnTo>
                  <a:pt x="2209800" y="35813"/>
                </a:lnTo>
                <a:lnTo>
                  <a:pt x="2209800" y="17525"/>
                </a:lnTo>
                <a:lnTo>
                  <a:pt x="2228088" y="35813"/>
                </a:lnTo>
                <a:lnTo>
                  <a:pt x="2228088" y="3069336"/>
                </a:lnTo>
                <a:lnTo>
                  <a:pt x="2237994" y="3069336"/>
                </a:lnTo>
                <a:lnTo>
                  <a:pt x="2245614" y="3061716"/>
                </a:lnTo>
                <a:close/>
              </a:path>
              <a:path w="2245995" h="3069590">
                <a:moveTo>
                  <a:pt x="35813" y="35813"/>
                </a:moveTo>
                <a:lnTo>
                  <a:pt x="35814" y="17525"/>
                </a:lnTo>
                <a:lnTo>
                  <a:pt x="18288" y="35813"/>
                </a:lnTo>
                <a:lnTo>
                  <a:pt x="35813" y="35813"/>
                </a:lnTo>
                <a:close/>
              </a:path>
              <a:path w="2245995" h="3069590">
                <a:moveTo>
                  <a:pt x="35813" y="3033522"/>
                </a:moveTo>
                <a:lnTo>
                  <a:pt x="35813" y="35813"/>
                </a:lnTo>
                <a:lnTo>
                  <a:pt x="18288" y="35813"/>
                </a:lnTo>
                <a:lnTo>
                  <a:pt x="18288" y="3033522"/>
                </a:lnTo>
                <a:lnTo>
                  <a:pt x="35813" y="3033522"/>
                </a:lnTo>
                <a:close/>
              </a:path>
              <a:path w="2245995" h="3069590">
                <a:moveTo>
                  <a:pt x="2228088" y="3033522"/>
                </a:moveTo>
                <a:lnTo>
                  <a:pt x="18288" y="3033522"/>
                </a:lnTo>
                <a:lnTo>
                  <a:pt x="35814" y="3051810"/>
                </a:lnTo>
                <a:lnTo>
                  <a:pt x="35813" y="3069336"/>
                </a:lnTo>
                <a:lnTo>
                  <a:pt x="2209800" y="3069336"/>
                </a:lnTo>
                <a:lnTo>
                  <a:pt x="2209800" y="3051810"/>
                </a:lnTo>
                <a:lnTo>
                  <a:pt x="2228088" y="3033522"/>
                </a:lnTo>
                <a:close/>
              </a:path>
              <a:path w="2245995" h="3069590">
                <a:moveTo>
                  <a:pt x="35813" y="3069336"/>
                </a:moveTo>
                <a:lnTo>
                  <a:pt x="35814" y="3051810"/>
                </a:lnTo>
                <a:lnTo>
                  <a:pt x="18288" y="3033522"/>
                </a:lnTo>
                <a:lnTo>
                  <a:pt x="18288" y="3069336"/>
                </a:lnTo>
                <a:lnTo>
                  <a:pt x="35813" y="3069336"/>
                </a:lnTo>
                <a:close/>
              </a:path>
              <a:path w="2245995" h="3069590">
                <a:moveTo>
                  <a:pt x="2228088" y="35813"/>
                </a:moveTo>
                <a:lnTo>
                  <a:pt x="2209800" y="17525"/>
                </a:lnTo>
                <a:lnTo>
                  <a:pt x="2209800" y="35813"/>
                </a:lnTo>
                <a:lnTo>
                  <a:pt x="2228088" y="35813"/>
                </a:lnTo>
                <a:close/>
              </a:path>
              <a:path w="2245995" h="3069590">
                <a:moveTo>
                  <a:pt x="2228088" y="3033522"/>
                </a:moveTo>
                <a:lnTo>
                  <a:pt x="2228088" y="35813"/>
                </a:lnTo>
                <a:lnTo>
                  <a:pt x="2209800" y="35813"/>
                </a:lnTo>
                <a:lnTo>
                  <a:pt x="2209800" y="3033522"/>
                </a:lnTo>
                <a:lnTo>
                  <a:pt x="2228088" y="3033522"/>
                </a:lnTo>
                <a:close/>
              </a:path>
              <a:path w="2245995" h="3069590">
                <a:moveTo>
                  <a:pt x="2228088" y="3069336"/>
                </a:moveTo>
                <a:lnTo>
                  <a:pt x="2228088" y="3033522"/>
                </a:lnTo>
                <a:lnTo>
                  <a:pt x="2209800" y="3051810"/>
                </a:lnTo>
                <a:lnTo>
                  <a:pt x="2209800" y="3069336"/>
                </a:lnTo>
                <a:lnTo>
                  <a:pt x="2228088" y="3069336"/>
                </a:lnTo>
                <a:close/>
              </a:path>
            </a:pathLst>
          </a:custGeom>
          <a:solidFill>
            <a:srgbClr val="7F7F7F"/>
          </a:solidFill>
        </p:spPr>
        <p:txBody>
          <a:bodyPr wrap="square" lIns="0" tIns="0" rIns="0" bIns="0" rtlCol="0"/>
          <a:lstStyle/>
          <a:p>
            <a:endParaRPr/>
          </a:p>
        </p:txBody>
      </p:sp>
      <p:sp>
        <p:nvSpPr>
          <p:cNvPr id="14" name="object 11">
            <a:extLst>
              <a:ext uri="{FF2B5EF4-FFF2-40B4-BE49-F238E27FC236}">
                <a16:creationId xmlns:a16="http://schemas.microsoft.com/office/drawing/2014/main" id="{F3A1EE10-A7BD-BC43-9E45-3BCA8C981F2C}"/>
              </a:ext>
            </a:extLst>
          </p:cNvPr>
          <p:cNvSpPr/>
          <p:nvPr/>
        </p:nvSpPr>
        <p:spPr>
          <a:xfrm>
            <a:off x="3752601" y="2407758"/>
            <a:ext cx="1295400" cy="504825"/>
          </a:xfrm>
          <a:custGeom>
            <a:avLst/>
            <a:gdLst/>
            <a:ahLst/>
            <a:cxnLst/>
            <a:rect l="l" t="t" r="r" b="b"/>
            <a:pathLst>
              <a:path w="1295400" h="504825">
                <a:moveTo>
                  <a:pt x="251460" y="504444"/>
                </a:moveTo>
                <a:lnTo>
                  <a:pt x="251460" y="0"/>
                </a:lnTo>
                <a:lnTo>
                  <a:pt x="0" y="252222"/>
                </a:lnTo>
                <a:lnTo>
                  <a:pt x="251460" y="504444"/>
                </a:lnTo>
                <a:close/>
              </a:path>
              <a:path w="1295400" h="504825">
                <a:moveTo>
                  <a:pt x="1043178" y="378714"/>
                </a:moveTo>
                <a:lnTo>
                  <a:pt x="1043178" y="126492"/>
                </a:lnTo>
                <a:lnTo>
                  <a:pt x="251460" y="126492"/>
                </a:lnTo>
                <a:lnTo>
                  <a:pt x="251460" y="378714"/>
                </a:lnTo>
                <a:lnTo>
                  <a:pt x="1043178" y="378714"/>
                </a:lnTo>
                <a:close/>
              </a:path>
              <a:path w="1295400" h="504825">
                <a:moveTo>
                  <a:pt x="1295400" y="252222"/>
                </a:moveTo>
                <a:lnTo>
                  <a:pt x="1043178" y="0"/>
                </a:lnTo>
                <a:lnTo>
                  <a:pt x="1043178" y="504444"/>
                </a:lnTo>
                <a:lnTo>
                  <a:pt x="1295400" y="252222"/>
                </a:lnTo>
                <a:close/>
              </a:path>
            </a:pathLst>
          </a:custGeom>
          <a:solidFill>
            <a:srgbClr val="00B7FF"/>
          </a:solidFill>
        </p:spPr>
        <p:txBody>
          <a:bodyPr wrap="square" lIns="0" tIns="0" rIns="0" bIns="0" rtlCol="0"/>
          <a:lstStyle/>
          <a:p>
            <a:endParaRPr/>
          </a:p>
        </p:txBody>
      </p:sp>
      <p:sp>
        <p:nvSpPr>
          <p:cNvPr id="15" name="object 12">
            <a:extLst>
              <a:ext uri="{FF2B5EF4-FFF2-40B4-BE49-F238E27FC236}">
                <a16:creationId xmlns:a16="http://schemas.microsoft.com/office/drawing/2014/main" id="{1A75D43E-C358-0C42-A4C3-8259C02387DB}"/>
              </a:ext>
            </a:extLst>
          </p:cNvPr>
          <p:cNvSpPr/>
          <p:nvPr/>
        </p:nvSpPr>
        <p:spPr>
          <a:xfrm>
            <a:off x="3747267" y="2402424"/>
            <a:ext cx="1306195" cy="515620"/>
          </a:xfrm>
          <a:custGeom>
            <a:avLst/>
            <a:gdLst/>
            <a:ahLst/>
            <a:cxnLst/>
            <a:rect l="l" t="t" r="r" b="b"/>
            <a:pathLst>
              <a:path w="1306195" h="515619">
                <a:moveTo>
                  <a:pt x="262128" y="126491"/>
                </a:moveTo>
                <a:lnTo>
                  <a:pt x="262128" y="3047"/>
                </a:lnTo>
                <a:lnTo>
                  <a:pt x="260604" y="1523"/>
                </a:lnTo>
                <a:lnTo>
                  <a:pt x="259080" y="761"/>
                </a:lnTo>
                <a:lnTo>
                  <a:pt x="256794" y="0"/>
                </a:lnTo>
                <a:lnTo>
                  <a:pt x="255270" y="761"/>
                </a:lnTo>
                <a:lnTo>
                  <a:pt x="0" y="256031"/>
                </a:lnTo>
                <a:lnTo>
                  <a:pt x="0" y="259079"/>
                </a:lnTo>
                <a:lnTo>
                  <a:pt x="1524" y="261365"/>
                </a:lnTo>
                <a:lnTo>
                  <a:pt x="8382" y="268223"/>
                </a:lnTo>
                <a:lnTo>
                  <a:pt x="8382" y="254507"/>
                </a:lnTo>
                <a:lnTo>
                  <a:pt x="11805" y="257931"/>
                </a:lnTo>
                <a:lnTo>
                  <a:pt x="252222" y="16789"/>
                </a:lnTo>
                <a:lnTo>
                  <a:pt x="252222" y="5333"/>
                </a:lnTo>
                <a:lnTo>
                  <a:pt x="260604" y="8381"/>
                </a:lnTo>
                <a:lnTo>
                  <a:pt x="260604" y="126491"/>
                </a:lnTo>
                <a:lnTo>
                  <a:pt x="262128" y="126491"/>
                </a:lnTo>
                <a:close/>
              </a:path>
              <a:path w="1306195" h="515619">
                <a:moveTo>
                  <a:pt x="11805" y="257931"/>
                </a:moveTo>
                <a:lnTo>
                  <a:pt x="8382" y="254507"/>
                </a:lnTo>
                <a:lnTo>
                  <a:pt x="8382" y="261365"/>
                </a:lnTo>
                <a:lnTo>
                  <a:pt x="11805" y="257931"/>
                </a:lnTo>
                <a:close/>
              </a:path>
              <a:path w="1306195" h="515619">
                <a:moveTo>
                  <a:pt x="260604" y="506729"/>
                </a:moveTo>
                <a:lnTo>
                  <a:pt x="11805" y="257931"/>
                </a:lnTo>
                <a:lnTo>
                  <a:pt x="8382" y="261365"/>
                </a:lnTo>
                <a:lnTo>
                  <a:pt x="8382" y="268223"/>
                </a:lnTo>
                <a:lnTo>
                  <a:pt x="252222" y="512063"/>
                </a:lnTo>
                <a:lnTo>
                  <a:pt x="252222" y="509777"/>
                </a:lnTo>
                <a:lnTo>
                  <a:pt x="260604" y="506729"/>
                </a:lnTo>
                <a:close/>
              </a:path>
              <a:path w="1306195" h="515619">
                <a:moveTo>
                  <a:pt x="260604" y="8381"/>
                </a:moveTo>
                <a:lnTo>
                  <a:pt x="252222" y="5333"/>
                </a:lnTo>
                <a:lnTo>
                  <a:pt x="252222" y="16789"/>
                </a:lnTo>
                <a:lnTo>
                  <a:pt x="260604" y="8381"/>
                </a:lnTo>
                <a:close/>
              </a:path>
              <a:path w="1306195" h="515619">
                <a:moveTo>
                  <a:pt x="260604" y="126491"/>
                </a:moveTo>
                <a:lnTo>
                  <a:pt x="260604" y="8381"/>
                </a:lnTo>
                <a:lnTo>
                  <a:pt x="252222" y="16789"/>
                </a:lnTo>
                <a:lnTo>
                  <a:pt x="252222" y="134111"/>
                </a:lnTo>
                <a:lnTo>
                  <a:pt x="254508" y="136397"/>
                </a:lnTo>
                <a:lnTo>
                  <a:pt x="256794" y="136397"/>
                </a:lnTo>
                <a:lnTo>
                  <a:pt x="256794" y="126491"/>
                </a:lnTo>
                <a:lnTo>
                  <a:pt x="260604" y="126491"/>
                </a:lnTo>
                <a:close/>
              </a:path>
              <a:path w="1306195" h="515619">
                <a:moveTo>
                  <a:pt x="1053084" y="499086"/>
                </a:moveTo>
                <a:lnTo>
                  <a:pt x="1053084" y="380999"/>
                </a:lnTo>
                <a:lnTo>
                  <a:pt x="1051560" y="379475"/>
                </a:lnTo>
                <a:lnTo>
                  <a:pt x="254508" y="379475"/>
                </a:lnTo>
                <a:lnTo>
                  <a:pt x="252222" y="380999"/>
                </a:lnTo>
                <a:lnTo>
                  <a:pt x="252222" y="498347"/>
                </a:lnTo>
                <a:lnTo>
                  <a:pt x="256794" y="502919"/>
                </a:lnTo>
                <a:lnTo>
                  <a:pt x="256794" y="388619"/>
                </a:lnTo>
                <a:lnTo>
                  <a:pt x="262128" y="384047"/>
                </a:lnTo>
                <a:lnTo>
                  <a:pt x="262128" y="388619"/>
                </a:lnTo>
                <a:lnTo>
                  <a:pt x="1043940" y="388619"/>
                </a:lnTo>
                <a:lnTo>
                  <a:pt x="1043940" y="384047"/>
                </a:lnTo>
                <a:lnTo>
                  <a:pt x="1048512" y="388619"/>
                </a:lnTo>
                <a:lnTo>
                  <a:pt x="1048512" y="503672"/>
                </a:lnTo>
                <a:lnTo>
                  <a:pt x="1053084" y="499086"/>
                </a:lnTo>
                <a:close/>
              </a:path>
              <a:path w="1306195" h="515619">
                <a:moveTo>
                  <a:pt x="260604" y="513587"/>
                </a:moveTo>
                <a:lnTo>
                  <a:pt x="260604" y="506729"/>
                </a:lnTo>
                <a:lnTo>
                  <a:pt x="252222" y="509777"/>
                </a:lnTo>
                <a:lnTo>
                  <a:pt x="252222" y="512063"/>
                </a:lnTo>
                <a:lnTo>
                  <a:pt x="255270" y="515111"/>
                </a:lnTo>
                <a:lnTo>
                  <a:pt x="256794" y="515111"/>
                </a:lnTo>
                <a:lnTo>
                  <a:pt x="259080" y="514349"/>
                </a:lnTo>
                <a:lnTo>
                  <a:pt x="260604" y="513587"/>
                </a:lnTo>
                <a:close/>
              </a:path>
              <a:path w="1306195" h="515619">
                <a:moveTo>
                  <a:pt x="1048512" y="126491"/>
                </a:moveTo>
                <a:lnTo>
                  <a:pt x="256794" y="126491"/>
                </a:lnTo>
                <a:lnTo>
                  <a:pt x="262128" y="131825"/>
                </a:lnTo>
                <a:lnTo>
                  <a:pt x="262128" y="136397"/>
                </a:lnTo>
                <a:lnTo>
                  <a:pt x="1043940" y="136397"/>
                </a:lnTo>
                <a:lnTo>
                  <a:pt x="1043940" y="131825"/>
                </a:lnTo>
                <a:lnTo>
                  <a:pt x="1048512" y="126491"/>
                </a:lnTo>
                <a:close/>
              </a:path>
              <a:path w="1306195" h="515619">
                <a:moveTo>
                  <a:pt x="262128" y="136397"/>
                </a:moveTo>
                <a:lnTo>
                  <a:pt x="262128" y="131825"/>
                </a:lnTo>
                <a:lnTo>
                  <a:pt x="256794" y="126491"/>
                </a:lnTo>
                <a:lnTo>
                  <a:pt x="256794" y="136397"/>
                </a:lnTo>
                <a:lnTo>
                  <a:pt x="262128" y="136397"/>
                </a:lnTo>
                <a:close/>
              </a:path>
              <a:path w="1306195" h="515619">
                <a:moveTo>
                  <a:pt x="262128" y="388619"/>
                </a:moveTo>
                <a:lnTo>
                  <a:pt x="262128" y="384047"/>
                </a:lnTo>
                <a:lnTo>
                  <a:pt x="256794" y="388619"/>
                </a:lnTo>
                <a:lnTo>
                  <a:pt x="262128" y="388619"/>
                </a:lnTo>
                <a:close/>
              </a:path>
              <a:path w="1306195" h="515619">
                <a:moveTo>
                  <a:pt x="262128" y="512063"/>
                </a:moveTo>
                <a:lnTo>
                  <a:pt x="262128" y="388619"/>
                </a:lnTo>
                <a:lnTo>
                  <a:pt x="256794" y="388619"/>
                </a:lnTo>
                <a:lnTo>
                  <a:pt x="256794" y="502919"/>
                </a:lnTo>
                <a:lnTo>
                  <a:pt x="260604" y="506729"/>
                </a:lnTo>
                <a:lnTo>
                  <a:pt x="260604" y="513587"/>
                </a:lnTo>
                <a:lnTo>
                  <a:pt x="262128" y="512063"/>
                </a:lnTo>
                <a:close/>
              </a:path>
              <a:path w="1306195" h="515619">
                <a:moveTo>
                  <a:pt x="1306068" y="259079"/>
                </a:moveTo>
                <a:lnTo>
                  <a:pt x="1306068" y="256031"/>
                </a:lnTo>
                <a:lnTo>
                  <a:pt x="1303782" y="254507"/>
                </a:lnTo>
                <a:lnTo>
                  <a:pt x="1050798" y="761"/>
                </a:lnTo>
                <a:lnTo>
                  <a:pt x="1048512" y="0"/>
                </a:lnTo>
                <a:lnTo>
                  <a:pt x="1046988" y="761"/>
                </a:lnTo>
                <a:lnTo>
                  <a:pt x="1044702" y="1523"/>
                </a:lnTo>
                <a:lnTo>
                  <a:pt x="1043940" y="3047"/>
                </a:lnTo>
                <a:lnTo>
                  <a:pt x="1043940" y="126491"/>
                </a:lnTo>
                <a:lnTo>
                  <a:pt x="1045464" y="126491"/>
                </a:lnTo>
                <a:lnTo>
                  <a:pt x="1045464" y="8381"/>
                </a:lnTo>
                <a:lnTo>
                  <a:pt x="1053084" y="5333"/>
                </a:lnTo>
                <a:lnTo>
                  <a:pt x="1053084" y="16048"/>
                </a:lnTo>
                <a:lnTo>
                  <a:pt x="1293510" y="257931"/>
                </a:lnTo>
                <a:lnTo>
                  <a:pt x="1296924" y="254507"/>
                </a:lnTo>
                <a:lnTo>
                  <a:pt x="1296924" y="268251"/>
                </a:lnTo>
                <a:lnTo>
                  <a:pt x="1306068" y="259079"/>
                </a:lnTo>
                <a:close/>
              </a:path>
              <a:path w="1306195" h="515619">
                <a:moveTo>
                  <a:pt x="1048512" y="136397"/>
                </a:moveTo>
                <a:lnTo>
                  <a:pt x="1048512" y="126491"/>
                </a:lnTo>
                <a:lnTo>
                  <a:pt x="1043940" y="131825"/>
                </a:lnTo>
                <a:lnTo>
                  <a:pt x="1043940" y="136397"/>
                </a:lnTo>
                <a:lnTo>
                  <a:pt x="1048512" y="136397"/>
                </a:lnTo>
                <a:close/>
              </a:path>
              <a:path w="1306195" h="515619">
                <a:moveTo>
                  <a:pt x="1048512" y="388619"/>
                </a:moveTo>
                <a:lnTo>
                  <a:pt x="1043940" y="384047"/>
                </a:lnTo>
                <a:lnTo>
                  <a:pt x="1043940" y="388619"/>
                </a:lnTo>
                <a:lnTo>
                  <a:pt x="1048512" y="388619"/>
                </a:lnTo>
                <a:close/>
              </a:path>
              <a:path w="1306195" h="515619">
                <a:moveTo>
                  <a:pt x="1048512" y="503672"/>
                </a:moveTo>
                <a:lnTo>
                  <a:pt x="1048512" y="388619"/>
                </a:lnTo>
                <a:lnTo>
                  <a:pt x="1043940" y="388619"/>
                </a:lnTo>
                <a:lnTo>
                  <a:pt x="1043940" y="512063"/>
                </a:lnTo>
                <a:lnTo>
                  <a:pt x="1044702" y="513587"/>
                </a:lnTo>
                <a:lnTo>
                  <a:pt x="1045464" y="513841"/>
                </a:lnTo>
                <a:lnTo>
                  <a:pt x="1045464" y="506729"/>
                </a:lnTo>
                <a:lnTo>
                  <a:pt x="1048512" y="503672"/>
                </a:lnTo>
                <a:close/>
              </a:path>
              <a:path w="1306195" h="515619">
                <a:moveTo>
                  <a:pt x="1053084" y="16048"/>
                </a:moveTo>
                <a:lnTo>
                  <a:pt x="1053084" y="5333"/>
                </a:lnTo>
                <a:lnTo>
                  <a:pt x="1045464" y="8381"/>
                </a:lnTo>
                <a:lnTo>
                  <a:pt x="1053084" y="16048"/>
                </a:lnTo>
                <a:close/>
              </a:path>
              <a:path w="1306195" h="515619">
                <a:moveTo>
                  <a:pt x="1053084" y="134111"/>
                </a:moveTo>
                <a:lnTo>
                  <a:pt x="1053084" y="16048"/>
                </a:lnTo>
                <a:lnTo>
                  <a:pt x="1045464" y="8381"/>
                </a:lnTo>
                <a:lnTo>
                  <a:pt x="1045464" y="126491"/>
                </a:lnTo>
                <a:lnTo>
                  <a:pt x="1048512" y="126491"/>
                </a:lnTo>
                <a:lnTo>
                  <a:pt x="1048512" y="136397"/>
                </a:lnTo>
                <a:lnTo>
                  <a:pt x="1051560" y="136397"/>
                </a:lnTo>
                <a:lnTo>
                  <a:pt x="1053084" y="134111"/>
                </a:lnTo>
                <a:close/>
              </a:path>
              <a:path w="1306195" h="515619">
                <a:moveTo>
                  <a:pt x="1296924" y="268251"/>
                </a:moveTo>
                <a:lnTo>
                  <a:pt x="1296924" y="261365"/>
                </a:lnTo>
                <a:lnTo>
                  <a:pt x="1293510" y="257931"/>
                </a:lnTo>
                <a:lnTo>
                  <a:pt x="1045464" y="506729"/>
                </a:lnTo>
                <a:lnTo>
                  <a:pt x="1053084" y="509777"/>
                </a:lnTo>
                <a:lnTo>
                  <a:pt x="1053084" y="512819"/>
                </a:lnTo>
                <a:lnTo>
                  <a:pt x="1296924" y="268251"/>
                </a:lnTo>
                <a:close/>
              </a:path>
              <a:path w="1306195" h="515619">
                <a:moveTo>
                  <a:pt x="1053084" y="512819"/>
                </a:moveTo>
                <a:lnTo>
                  <a:pt x="1053084" y="509777"/>
                </a:lnTo>
                <a:lnTo>
                  <a:pt x="1045464" y="506729"/>
                </a:lnTo>
                <a:lnTo>
                  <a:pt x="1045464" y="513841"/>
                </a:lnTo>
                <a:lnTo>
                  <a:pt x="1046988" y="514349"/>
                </a:lnTo>
                <a:lnTo>
                  <a:pt x="1048512" y="515111"/>
                </a:lnTo>
                <a:lnTo>
                  <a:pt x="1050798" y="515111"/>
                </a:lnTo>
                <a:lnTo>
                  <a:pt x="1053084" y="512819"/>
                </a:lnTo>
                <a:close/>
              </a:path>
              <a:path w="1306195" h="515619">
                <a:moveTo>
                  <a:pt x="1296924" y="261365"/>
                </a:moveTo>
                <a:lnTo>
                  <a:pt x="1296924" y="254507"/>
                </a:lnTo>
                <a:lnTo>
                  <a:pt x="1293510" y="257931"/>
                </a:lnTo>
                <a:lnTo>
                  <a:pt x="1296924" y="261365"/>
                </a:lnTo>
                <a:close/>
              </a:path>
            </a:pathLst>
          </a:custGeom>
          <a:solidFill>
            <a:srgbClr val="000000"/>
          </a:solidFill>
        </p:spPr>
        <p:txBody>
          <a:bodyPr wrap="square" lIns="0" tIns="0" rIns="0" bIns="0" rtlCol="0"/>
          <a:lstStyle/>
          <a:p>
            <a:endParaRPr/>
          </a:p>
        </p:txBody>
      </p:sp>
      <p:sp>
        <p:nvSpPr>
          <p:cNvPr id="16" name="object 13">
            <a:extLst>
              <a:ext uri="{FF2B5EF4-FFF2-40B4-BE49-F238E27FC236}">
                <a16:creationId xmlns:a16="http://schemas.microsoft.com/office/drawing/2014/main" id="{7F8A63AE-4C2C-AF49-A33C-9D32B66F46DB}"/>
              </a:ext>
            </a:extLst>
          </p:cNvPr>
          <p:cNvSpPr txBox="1"/>
          <p:nvPr/>
        </p:nvSpPr>
        <p:spPr>
          <a:xfrm>
            <a:off x="4144577" y="2078126"/>
            <a:ext cx="483870" cy="276999"/>
          </a:xfrm>
          <a:prstGeom prst="rect">
            <a:avLst/>
          </a:prstGeom>
        </p:spPr>
        <p:txBody>
          <a:bodyPr vert="horz" wrap="square" lIns="0" tIns="0" rIns="0" bIns="0" rtlCol="0">
            <a:spAutoFit/>
          </a:bodyPr>
          <a:lstStyle/>
          <a:p>
            <a:pPr marL="12700">
              <a:lnSpc>
                <a:spcPct val="100000"/>
              </a:lnSpc>
            </a:pPr>
            <a:r>
              <a:rPr sz="1800" b="1" dirty="0">
                <a:latin typeface="Arial"/>
                <a:cs typeface="Arial"/>
              </a:rPr>
              <a:t>URL</a:t>
            </a:r>
          </a:p>
        </p:txBody>
      </p:sp>
      <p:sp>
        <p:nvSpPr>
          <p:cNvPr id="18" name="object 15">
            <a:extLst>
              <a:ext uri="{FF2B5EF4-FFF2-40B4-BE49-F238E27FC236}">
                <a16:creationId xmlns:a16="http://schemas.microsoft.com/office/drawing/2014/main" id="{C6C111E5-7E38-3F42-B582-DC25CDBAA093}"/>
              </a:ext>
            </a:extLst>
          </p:cNvPr>
          <p:cNvSpPr/>
          <p:nvPr/>
        </p:nvSpPr>
        <p:spPr>
          <a:xfrm>
            <a:off x="7130547" y="2422236"/>
            <a:ext cx="1295400" cy="504825"/>
          </a:xfrm>
          <a:custGeom>
            <a:avLst/>
            <a:gdLst/>
            <a:ahLst/>
            <a:cxnLst/>
            <a:rect l="l" t="t" r="r" b="b"/>
            <a:pathLst>
              <a:path w="1295400" h="504825">
                <a:moveTo>
                  <a:pt x="252222" y="504444"/>
                </a:moveTo>
                <a:lnTo>
                  <a:pt x="252222" y="0"/>
                </a:lnTo>
                <a:lnTo>
                  <a:pt x="0" y="252222"/>
                </a:lnTo>
                <a:lnTo>
                  <a:pt x="252222" y="504444"/>
                </a:lnTo>
                <a:close/>
              </a:path>
              <a:path w="1295400" h="504825">
                <a:moveTo>
                  <a:pt x="1043178" y="378714"/>
                </a:moveTo>
                <a:lnTo>
                  <a:pt x="1043178" y="125730"/>
                </a:lnTo>
                <a:lnTo>
                  <a:pt x="252222" y="125730"/>
                </a:lnTo>
                <a:lnTo>
                  <a:pt x="252222" y="378714"/>
                </a:lnTo>
                <a:lnTo>
                  <a:pt x="1043178" y="378714"/>
                </a:lnTo>
                <a:close/>
              </a:path>
              <a:path w="1295400" h="504825">
                <a:moveTo>
                  <a:pt x="1295400" y="252222"/>
                </a:moveTo>
                <a:lnTo>
                  <a:pt x="1043178" y="0"/>
                </a:lnTo>
                <a:lnTo>
                  <a:pt x="1043178" y="504444"/>
                </a:lnTo>
                <a:lnTo>
                  <a:pt x="1295400" y="252222"/>
                </a:lnTo>
                <a:close/>
              </a:path>
            </a:pathLst>
          </a:custGeom>
          <a:solidFill>
            <a:srgbClr val="00B7FF"/>
          </a:solidFill>
        </p:spPr>
        <p:txBody>
          <a:bodyPr wrap="square" lIns="0" tIns="0" rIns="0" bIns="0" rtlCol="0"/>
          <a:lstStyle/>
          <a:p>
            <a:endParaRPr/>
          </a:p>
        </p:txBody>
      </p:sp>
      <p:sp>
        <p:nvSpPr>
          <p:cNvPr id="19" name="object 16">
            <a:extLst>
              <a:ext uri="{FF2B5EF4-FFF2-40B4-BE49-F238E27FC236}">
                <a16:creationId xmlns:a16="http://schemas.microsoft.com/office/drawing/2014/main" id="{CFF385F9-23C0-0540-AF5C-F0A91E274EBF}"/>
              </a:ext>
            </a:extLst>
          </p:cNvPr>
          <p:cNvSpPr/>
          <p:nvPr/>
        </p:nvSpPr>
        <p:spPr>
          <a:xfrm>
            <a:off x="7125214" y="2416902"/>
            <a:ext cx="1306195" cy="515620"/>
          </a:xfrm>
          <a:custGeom>
            <a:avLst/>
            <a:gdLst/>
            <a:ahLst/>
            <a:cxnLst/>
            <a:rect l="l" t="t" r="r" b="b"/>
            <a:pathLst>
              <a:path w="1306195" h="515619">
                <a:moveTo>
                  <a:pt x="262127" y="126491"/>
                </a:moveTo>
                <a:lnTo>
                  <a:pt x="262127" y="3047"/>
                </a:lnTo>
                <a:lnTo>
                  <a:pt x="260603" y="1523"/>
                </a:lnTo>
                <a:lnTo>
                  <a:pt x="257555" y="0"/>
                </a:lnTo>
                <a:lnTo>
                  <a:pt x="255269" y="761"/>
                </a:lnTo>
                <a:lnTo>
                  <a:pt x="253745" y="1523"/>
                </a:lnTo>
                <a:lnTo>
                  <a:pt x="2285" y="254507"/>
                </a:lnTo>
                <a:lnTo>
                  <a:pt x="0" y="256031"/>
                </a:lnTo>
                <a:lnTo>
                  <a:pt x="0" y="259079"/>
                </a:lnTo>
                <a:lnTo>
                  <a:pt x="2285" y="260603"/>
                </a:lnTo>
                <a:lnTo>
                  <a:pt x="8381" y="266736"/>
                </a:lnTo>
                <a:lnTo>
                  <a:pt x="8381" y="254507"/>
                </a:lnTo>
                <a:lnTo>
                  <a:pt x="11429" y="257555"/>
                </a:lnTo>
                <a:lnTo>
                  <a:pt x="252221" y="16763"/>
                </a:lnTo>
                <a:lnTo>
                  <a:pt x="252221" y="5333"/>
                </a:lnTo>
                <a:lnTo>
                  <a:pt x="260603" y="8381"/>
                </a:lnTo>
                <a:lnTo>
                  <a:pt x="260603" y="126491"/>
                </a:lnTo>
                <a:lnTo>
                  <a:pt x="262127" y="126491"/>
                </a:lnTo>
                <a:close/>
              </a:path>
              <a:path w="1306195" h="515619">
                <a:moveTo>
                  <a:pt x="11429" y="257555"/>
                </a:moveTo>
                <a:lnTo>
                  <a:pt x="8381" y="254507"/>
                </a:lnTo>
                <a:lnTo>
                  <a:pt x="8381" y="260603"/>
                </a:lnTo>
                <a:lnTo>
                  <a:pt x="11429" y="257555"/>
                </a:lnTo>
                <a:close/>
              </a:path>
              <a:path w="1306195" h="515619">
                <a:moveTo>
                  <a:pt x="260603" y="506729"/>
                </a:moveTo>
                <a:lnTo>
                  <a:pt x="11429" y="257555"/>
                </a:lnTo>
                <a:lnTo>
                  <a:pt x="8381" y="260603"/>
                </a:lnTo>
                <a:lnTo>
                  <a:pt x="8381" y="266736"/>
                </a:lnTo>
                <a:lnTo>
                  <a:pt x="252221" y="512054"/>
                </a:lnTo>
                <a:lnTo>
                  <a:pt x="252221" y="509777"/>
                </a:lnTo>
                <a:lnTo>
                  <a:pt x="260603" y="506729"/>
                </a:lnTo>
                <a:close/>
              </a:path>
              <a:path w="1306195" h="515619">
                <a:moveTo>
                  <a:pt x="260603" y="8381"/>
                </a:moveTo>
                <a:lnTo>
                  <a:pt x="252221" y="5333"/>
                </a:lnTo>
                <a:lnTo>
                  <a:pt x="252221" y="16763"/>
                </a:lnTo>
                <a:lnTo>
                  <a:pt x="260603" y="8381"/>
                </a:lnTo>
                <a:close/>
              </a:path>
              <a:path w="1306195" h="515619">
                <a:moveTo>
                  <a:pt x="260603" y="126491"/>
                </a:moveTo>
                <a:lnTo>
                  <a:pt x="260603" y="8381"/>
                </a:lnTo>
                <a:lnTo>
                  <a:pt x="252221" y="16763"/>
                </a:lnTo>
                <a:lnTo>
                  <a:pt x="252221" y="134111"/>
                </a:lnTo>
                <a:lnTo>
                  <a:pt x="254507" y="136397"/>
                </a:lnTo>
                <a:lnTo>
                  <a:pt x="257555" y="136397"/>
                </a:lnTo>
                <a:lnTo>
                  <a:pt x="257555" y="126491"/>
                </a:lnTo>
                <a:lnTo>
                  <a:pt x="260603" y="126491"/>
                </a:lnTo>
                <a:close/>
              </a:path>
              <a:path w="1306195" h="515619">
                <a:moveTo>
                  <a:pt x="1053845" y="498347"/>
                </a:moveTo>
                <a:lnTo>
                  <a:pt x="1053845" y="380999"/>
                </a:lnTo>
                <a:lnTo>
                  <a:pt x="1051559" y="378713"/>
                </a:lnTo>
                <a:lnTo>
                  <a:pt x="254507" y="378713"/>
                </a:lnTo>
                <a:lnTo>
                  <a:pt x="252221" y="380999"/>
                </a:lnTo>
                <a:lnTo>
                  <a:pt x="252221" y="498347"/>
                </a:lnTo>
                <a:lnTo>
                  <a:pt x="257555" y="503681"/>
                </a:lnTo>
                <a:lnTo>
                  <a:pt x="257555" y="388619"/>
                </a:lnTo>
                <a:lnTo>
                  <a:pt x="262127" y="384047"/>
                </a:lnTo>
                <a:lnTo>
                  <a:pt x="262127" y="388619"/>
                </a:lnTo>
                <a:lnTo>
                  <a:pt x="1043939" y="388619"/>
                </a:lnTo>
                <a:lnTo>
                  <a:pt x="1043939" y="384047"/>
                </a:lnTo>
                <a:lnTo>
                  <a:pt x="1048511" y="388619"/>
                </a:lnTo>
                <a:lnTo>
                  <a:pt x="1048511" y="503681"/>
                </a:lnTo>
                <a:lnTo>
                  <a:pt x="1053845" y="498347"/>
                </a:lnTo>
                <a:close/>
              </a:path>
              <a:path w="1306195" h="515619">
                <a:moveTo>
                  <a:pt x="260603" y="513587"/>
                </a:moveTo>
                <a:lnTo>
                  <a:pt x="260603" y="506729"/>
                </a:lnTo>
                <a:lnTo>
                  <a:pt x="252221" y="509777"/>
                </a:lnTo>
                <a:lnTo>
                  <a:pt x="252221" y="512054"/>
                </a:lnTo>
                <a:lnTo>
                  <a:pt x="253745" y="513587"/>
                </a:lnTo>
                <a:lnTo>
                  <a:pt x="255269" y="514349"/>
                </a:lnTo>
                <a:lnTo>
                  <a:pt x="257555" y="515111"/>
                </a:lnTo>
                <a:lnTo>
                  <a:pt x="260603" y="513587"/>
                </a:lnTo>
                <a:close/>
              </a:path>
              <a:path w="1306195" h="515619">
                <a:moveTo>
                  <a:pt x="1048511" y="126491"/>
                </a:moveTo>
                <a:lnTo>
                  <a:pt x="257555" y="126491"/>
                </a:lnTo>
                <a:lnTo>
                  <a:pt x="262127" y="131063"/>
                </a:lnTo>
                <a:lnTo>
                  <a:pt x="262127" y="136397"/>
                </a:lnTo>
                <a:lnTo>
                  <a:pt x="1043939" y="136397"/>
                </a:lnTo>
                <a:lnTo>
                  <a:pt x="1043939" y="131063"/>
                </a:lnTo>
                <a:lnTo>
                  <a:pt x="1048511" y="126491"/>
                </a:lnTo>
                <a:close/>
              </a:path>
              <a:path w="1306195" h="515619">
                <a:moveTo>
                  <a:pt x="262127" y="136397"/>
                </a:moveTo>
                <a:lnTo>
                  <a:pt x="262127" y="131063"/>
                </a:lnTo>
                <a:lnTo>
                  <a:pt x="257555" y="126491"/>
                </a:lnTo>
                <a:lnTo>
                  <a:pt x="257555" y="136397"/>
                </a:lnTo>
                <a:lnTo>
                  <a:pt x="262127" y="136397"/>
                </a:lnTo>
                <a:close/>
              </a:path>
              <a:path w="1306195" h="515619">
                <a:moveTo>
                  <a:pt x="262127" y="388619"/>
                </a:moveTo>
                <a:lnTo>
                  <a:pt x="262127" y="384047"/>
                </a:lnTo>
                <a:lnTo>
                  <a:pt x="257555" y="388619"/>
                </a:lnTo>
                <a:lnTo>
                  <a:pt x="262127" y="388619"/>
                </a:lnTo>
                <a:close/>
              </a:path>
              <a:path w="1306195" h="515619">
                <a:moveTo>
                  <a:pt x="262127" y="512063"/>
                </a:moveTo>
                <a:lnTo>
                  <a:pt x="262127" y="388619"/>
                </a:lnTo>
                <a:lnTo>
                  <a:pt x="257555" y="388619"/>
                </a:lnTo>
                <a:lnTo>
                  <a:pt x="257555" y="503681"/>
                </a:lnTo>
                <a:lnTo>
                  <a:pt x="260603" y="506729"/>
                </a:lnTo>
                <a:lnTo>
                  <a:pt x="260603" y="513587"/>
                </a:lnTo>
                <a:lnTo>
                  <a:pt x="262127" y="512063"/>
                </a:lnTo>
                <a:close/>
              </a:path>
              <a:path w="1306195" h="515619">
                <a:moveTo>
                  <a:pt x="1306067" y="259079"/>
                </a:moveTo>
                <a:lnTo>
                  <a:pt x="1306067" y="256031"/>
                </a:lnTo>
                <a:lnTo>
                  <a:pt x="1303781" y="254507"/>
                </a:lnTo>
                <a:lnTo>
                  <a:pt x="1052321" y="1523"/>
                </a:lnTo>
                <a:lnTo>
                  <a:pt x="1050797" y="761"/>
                </a:lnTo>
                <a:lnTo>
                  <a:pt x="1048511" y="0"/>
                </a:lnTo>
                <a:lnTo>
                  <a:pt x="1045463" y="1523"/>
                </a:lnTo>
                <a:lnTo>
                  <a:pt x="1043939" y="3047"/>
                </a:lnTo>
                <a:lnTo>
                  <a:pt x="1043939" y="126491"/>
                </a:lnTo>
                <a:lnTo>
                  <a:pt x="1045463" y="126491"/>
                </a:lnTo>
                <a:lnTo>
                  <a:pt x="1045463" y="8381"/>
                </a:lnTo>
                <a:lnTo>
                  <a:pt x="1053845" y="5333"/>
                </a:lnTo>
                <a:lnTo>
                  <a:pt x="1053845" y="16763"/>
                </a:lnTo>
                <a:lnTo>
                  <a:pt x="1294637" y="257555"/>
                </a:lnTo>
                <a:lnTo>
                  <a:pt x="1297685" y="254507"/>
                </a:lnTo>
                <a:lnTo>
                  <a:pt x="1297685" y="266736"/>
                </a:lnTo>
                <a:lnTo>
                  <a:pt x="1303781" y="260603"/>
                </a:lnTo>
                <a:lnTo>
                  <a:pt x="1306067" y="259079"/>
                </a:lnTo>
                <a:close/>
              </a:path>
              <a:path w="1306195" h="515619">
                <a:moveTo>
                  <a:pt x="1048511" y="136397"/>
                </a:moveTo>
                <a:lnTo>
                  <a:pt x="1048511" y="126491"/>
                </a:lnTo>
                <a:lnTo>
                  <a:pt x="1043939" y="131063"/>
                </a:lnTo>
                <a:lnTo>
                  <a:pt x="1043939" y="136397"/>
                </a:lnTo>
                <a:lnTo>
                  <a:pt x="1048511" y="136397"/>
                </a:lnTo>
                <a:close/>
              </a:path>
              <a:path w="1306195" h="515619">
                <a:moveTo>
                  <a:pt x="1048511" y="388619"/>
                </a:moveTo>
                <a:lnTo>
                  <a:pt x="1043939" y="384047"/>
                </a:lnTo>
                <a:lnTo>
                  <a:pt x="1043939" y="388619"/>
                </a:lnTo>
                <a:lnTo>
                  <a:pt x="1048511" y="388619"/>
                </a:lnTo>
                <a:close/>
              </a:path>
              <a:path w="1306195" h="515619">
                <a:moveTo>
                  <a:pt x="1048511" y="503681"/>
                </a:moveTo>
                <a:lnTo>
                  <a:pt x="1048511" y="388619"/>
                </a:lnTo>
                <a:lnTo>
                  <a:pt x="1043939" y="388619"/>
                </a:lnTo>
                <a:lnTo>
                  <a:pt x="1043939" y="512063"/>
                </a:lnTo>
                <a:lnTo>
                  <a:pt x="1045463" y="513587"/>
                </a:lnTo>
                <a:lnTo>
                  <a:pt x="1045463" y="506729"/>
                </a:lnTo>
                <a:lnTo>
                  <a:pt x="1048511" y="503681"/>
                </a:lnTo>
                <a:close/>
              </a:path>
              <a:path w="1306195" h="515619">
                <a:moveTo>
                  <a:pt x="1053845" y="16763"/>
                </a:moveTo>
                <a:lnTo>
                  <a:pt x="1053845" y="5333"/>
                </a:lnTo>
                <a:lnTo>
                  <a:pt x="1045463" y="8381"/>
                </a:lnTo>
                <a:lnTo>
                  <a:pt x="1053845" y="16763"/>
                </a:lnTo>
                <a:close/>
              </a:path>
              <a:path w="1306195" h="515619">
                <a:moveTo>
                  <a:pt x="1053845" y="134111"/>
                </a:moveTo>
                <a:lnTo>
                  <a:pt x="1053845" y="16763"/>
                </a:lnTo>
                <a:lnTo>
                  <a:pt x="1045463" y="8381"/>
                </a:lnTo>
                <a:lnTo>
                  <a:pt x="1045463" y="126491"/>
                </a:lnTo>
                <a:lnTo>
                  <a:pt x="1048511" y="126491"/>
                </a:lnTo>
                <a:lnTo>
                  <a:pt x="1048511" y="136397"/>
                </a:lnTo>
                <a:lnTo>
                  <a:pt x="1051559" y="136397"/>
                </a:lnTo>
                <a:lnTo>
                  <a:pt x="1053845" y="134111"/>
                </a:lnTo>
                <a:close/>
              </a:path>
              <a:path w="1306195" h="515619">
                <a:moveTo>
                  <a:pt x="1297685" y="266736"/>
                </a:moveTo>
                <a:lnTo>
                  <a:pt x="1297685" y="260603"/>
                </a:lnTo>
                <a:lnTo>
                  <a:pt x="1294637" y="257555"/>
                </a:lnTo>
                <a:lnTo>
                  <a:pt x="1045463" y="506729"/>
                </a:lnTo>
                <a:lnTo>
                  <a:pt x="1053845" y="509777"/>
                </a:lnTo>
                <a:lnTo>
                  <a:pt x="1053845" y="512054"/>
                </a:lnTo>
                <a:lnTo>
                  <a:pt x="1297685" y="266736"/>
                </a:lnTo>
                <a:close/>
              </a:path>
              <a:path w="1306195" h="515619">
                <a:moveTo>
                  <a:pt x="1053845" y="512054"/>
                </a:moveTo>
                <a:lnTo>
                  <a:pt x="1053845" y="509777"/>
                </a:lnTo>
                <a:lnTo>
                  <a:pt x="1045463" y="506729"/>
                </a:lnTo>
                <a:lnTo>
                  <a:pt x="1045463" y="513587"/>
                </a:lnTo>
                <a:lnTo>
                  <a:pt x="1048511" y="515111"/>
                </a:lnTo>
                <a:lnTo>
                  <a:pt x="1050797" y="514349"/>
                </a:lnTo>
                <a:lnTo>
                  <a:pt x="1052321" y="513587"/>
                </a:lnTo>
                <a:lnTo>
                  <a:pt x="1053845" y="512054"/>
                </a:lnTo>
                <a:close/>
              </a:path>
              <a:path w="1306195" h="515619">
                <a:moveTo>
                  <a:pt x="1297685" y="260603"/>
                </a:moveTo>
                <a:lnTo>
                  <a:pt x="1297685" y="254507"/>
                </a:lnTo>
                <a:lnTo>
                  <a:pt x="1294637" y="257555"/>
                </a:lnTo>
                <a:lnTo>
                  <a:pt x="1297685" y="260603"/>
                </a:lnTo>
                <a:close/>
              </a:path>
            </a:pathLst>
          </a:custGeom>
          <a:solidFill>
            <a:srgbClr val="000000"/>
          </a:solidFill>
        </p:spPr>
        <p:txBody>
          <a:bodyPr wrap="square" lIns="0" tIns="0" rIns="0" bIns="0" rtlCol="0"/>
          <a:lstStyle/>
          <a:p>
            <a:endParaRPr/>
          </a:p>
        </p:txBody>
      </p:sp>
      <p:sp>
        <p:nvSpPr>
          <p:cNvPr id="20" name="object 17">
            <a:extLst>
              <a:ext uri="{FF2B5EF4-FFF2-40B4-BE49-F238E27FC236}">
                <a16:creationId xmlns:a16="http://schemas.microsoft.com/office/drawing/2014/main" id="{3636C5B4-3742-9448-8FEC-61B69A9AA859}"/>
              </a:ext>
            </a:extLst>
          </p:cNvPr>
          <p:cNvSpPr txBox="1"/>
          <p:nvPr/>
        </p:nvSpPr>
        <p:spPr>
          <a:xfrm>
            <a:off x="7177268" y="2023893"/>
            <a:ext cx="1408317" cy="276999"/>
          </a:xfrm>
          <a:prstGeom prst="rect">
            <a:avLst/>
          </a:prstGeom>
        </p:spPr>
        <p:txBody>
          <a:bodyPr vert="horz" wrap="square" lIns="0" tIns="0" rIns="0" bIns="0" rtlCol="0">
            <a:spAutoFit/>
          </a:bodyPr>
          <a:lstStyle/>
          <a:p>
            <a:pPr marL="12700">
              <a:lnSpc>
                <a:spcPct val="100000"/>
              </a:lnSpc>
            </a:pPr>
            <a:r>
              <a:rPr sz="1800" b="1" spc="-35" dirty="0">
                <a:latin typeface="Arial"/>
                <a:cs typeface="Arial"/>
              </a:rPr>
              <a:t>W</a:t>
            </a:r>
            <a:r>
              <a:rPr sz="1800" b="1" dirty="0">
                <a:latin typeface="Arial"/>
                <a:cs typeface="Arial"/>
              </a:rPr>
              <a:t>eb </a:t>
            </a:r>
            <a:r>
              <a:rPr lang="en-US" sz="1800" b="1" dirty="0">
                <a:latin typeface="Arial"/>
                <a:cs typeface="Arial"/>
              </a:rPr>
              <a:t>P</a:t>
            </a:r>
            <a:r>
              <a:rPr sz="1800" b="1" dirty="0">
                <a:latin typeface="Arial"/>
                <a:cs typeface="Arial"/>
              </a:rPr>
              <a:t>ages</a:t>
            </a:r>
          </a:p>
        </p:txBody>
      </p:sp>
      <p:sp>
        <p:nvSpPr>
          <p:cNvPr id="21" name="TextBox 20">
            <a:extLst>
              <a:ext uri="{FF2B5EF4-FFF2-40B4-BE49-F238E27FC236}">
                <a16:creationId xmlns:a16="http://schemas.microsoft.com/office/drawing/2014/main" id="{089BD465-A825-5446-8D54-57D9ABA1EA23}"/>
              </a:ext>
            </a:extLst>
          </p:cNvPr>
          <p:cNvSpPr txBox="1"/>
          <p:nvPr/>
        </p:nvSpPr>
        <p:spPr>
          <a:xfrm>
            <a:off x="5040690" y="3802146"/>
            <a:ext cx="2533338" cy="646331"/>
          </a:xfrm>
          <a:prstGeom prst="rect">
            <a:avLst/>
          </a:prstGeom>
          <a:noFill/>
        </p:spPr>
        <p:txBody>
          <a:bodyPr wrap="square" rtlCol="0">
            <a:spAutoFit/>
          </a:bodyPr>
          <a:lstStyle/>
          <a:p>
            <a:pPr algn="ctr"/>
            <a:r>
              <a:rPr lang="en-US" b="1" spc="-5" dirty="0">
                <a:latin typeface="Arial"/>
                <a:cs typeface="Arial"/>
              </a:rPr>
              <a:t>TCP/I</a:t>
            </a:r>
            <a:r>
              <a:rPr lang="en-US" b="1" spc="-235" dirty="0">
                <a:latin typeface="Arial"/>
                <a:cs typeface="Arial"/>
              </a:rPr>
              <a:t>P</a:t>
            </a:r>
            <a:r>
              <a:rPr lang="en-US" b="1" dirty="0">
                <a:latin typeface="Arial"/>
                <a:cs typeface="Arial"/>
              </a:rPr>
              <a:t>,</a:t>
            </a:r>
            <a:r>
              <a:rPr lang="en-US" b="1" spc="5" dirty="0">
                <a:latin typeface="Arial"/>
                <a:cs typeface="Arial"/>
              </a:rPr>
              <a:t> </a:t>
            </a:r>
            <a:r>
              <a:rPr lang="en-US" b="1" spc="-5" dirty="0">
                <a:latin typeface="Arial"/>
                <a:cs typeface="Arial"/>
              </a:rPr>
              <a:t>HTTP/FTP</a:t>
            </a:r>
            <a:endParaRPr lang="en-US" dirty="0">
              <a:latin typeface="Arial"/>
              <a:cs typeface="Arial"/>
            </a:endParaRPr>
          </a:p>
          <a:p>
            <a:pPr algn="ctr"/>
            <a:endParaRPr lang="en-US" dirty="0"/>
          </a:p>
        </p:txBody>
      </p:sp>
      <p:sp>
        <p:nvSpPr>
          <p:cNvPr id="22" name="TextBox 21">
            <a:extLst>
              <a:ext uri="{FF2B5EF4-FFF2-40B4-BE49-F238E27FC236}">
                <a16:creationId xmlns:a16="http://schemas.microsoft.com/office/drawing/2014/main" id="{0BF25953-893E-FA4E-A633-8C6469A7942A}"/>
              </a:ext>
            </a:extLst>
          </p:cNvPr>
          <p:cNvSpPr txBox="1"/>
          <p:nvPr/>
        </p:nvSpPr>
        <p:spPr>
          <a:xfrm>
            <a:off x="8839603" y="3849339"/>
            <a:ext cx="1514007" cy="369332"/>
          </a:xfrm>
          <a:prstGeom prst="rect">
            <a:avLst/>
          </a:prstGeom>
          <a:noFill/>
        </p:spPr>
        <p:txBody>
          <a:bodyPr wrap="square" rtlCol="0">
            <a:spAutoFit/>
          </a:bodyPr>
          <a:lstStyle/>
          <a:p>
            <a:pPr algn="ctr"/>
            <a:r>
              <a:rPr lang="en-US" b="1" spc="-35" dirty="0">
                <a:latin typeface="Arial"/>
                <a:cs typeface="Arial"/>
              </a:rPr>
              <a:t>W</a:t>
            </a:r>
            <a:r>
              <a:rPr lang="en-US" b="1" dirty="0">
                <a:latin typeface="Arial"/>
                <a:cs typeface="Arial"/>
              </a:rPr>
              <a:t>eb Server</a:t>
            </a:r>
          </a:p>
        </p:txBody>
      </p:sp>
      <p:sp>
        <p:nvSpPr>
          <p:cNvPr id="23" name="TextBox 22">
            <a:extLst>
              <a:ext uri="{FF2B5EF4-FFF2-40B4-BE49-F238E27FC236}">
                <a16:creationId xmlns:a16="http://schemas.microsoft.com/office/drawing/2014/main" id="{B201D0DE-8929-414D-B7E5-0570DB9FE2DF}"/>
              </a:ext>
            </a:extLst>
          </p:cNvPr>
          <p:cNvSpPr txBox="1"/>
          <p:nvPr/>
        </p:nvSpPr>
        <p:spPr>
          <a:xfrm>
            <a:off x="1220996" y="3998989"/>
            <a:ext cx="2627489" cy="369332"/>
          </a:xfrm>
          <a:prstGeom prst="rect">
            <a:avLst/>
          </a:prstGeom>
          <a:noFill/>
        </p:spPr>
        <p:txBody>
          <a:bodyPr wrap="square" rtlCol="0">
            <a:spAutoFit/>
          </a:bodyPr>
          <a:lstStyle/>
          <a:p>
            <a:pPr algn="ctr"/>
            <a:r>
              <a:rPr lang="en-US" b="1" dirty="0">
                <a:latin typeface="Arial"/>
                <a:cs typeface="Arial"/>
              </a:rPr>
              <a:t>Client</a:t>
            </a:r>
            <a:r>
              <a:rPr lang="en-US" b="1" spc="-10" dirty="0">
                <a:latin typeface="Arial"/>
                <a:cs typeface="Arial"/>
              </a:rPr>
              <a:t> B</a:t>
            </a:r>
            <a:r>
              <a:rPr lang="en-US" b="1" dirty="0">
                <a:latin typeface="Arial"/>
                <a:cs typeface="Arial"/>
              </a:rPr>
              <a:t>rowsers</a:t>
            </a:r>
          </a:p>
        </p:txBody>
      </p:sp>
      <p:pic>
        <p:nvPicPr>
          <p:cNvPr id="2054" name="Picture 6" descr="Computer Server Icon PNG Transparent Background, Free Download #3705 -  FreeIconsPNG">
            <a:extLst>
              <a:ext uri="{FF2B5EF4-FFF2-40B4-BE49-F238E27FC236}">
                <a16:creationId xmlns:a16="http://schemas.microsoft.com/office/drawing/2014/main" id="{372FF932-A63B-B349-93A8-A4278AA41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017" y="1652157"/>
            <a:ext cx="2136670" cy="213667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Domain Svg Png Icon Free Download (#431698) - OnlineWebFonts.COM">
            <a:extLst>
              <a:ext uri="{FF2B5EF4-FFF2-40B4-BE49-F238E27FC236}">
                <a16:creationId xmlns:a16="http://schemas.microsoft.com/office/drawing/2014/main" id="{DA57D6EA-FB42-8347-80CC-976533B55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0306" y="1882423"/>
            <a:ext cx="1646946" cy="17135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7BC98943-A7B3-664D-BEB9-9591E1F96CAD}"/>
              </a:ext>
            </a:extLst>
          </p:cNvPr>
          <p:cNvGrpSpPr/>
          <p:nvPr/>
        </p:nvGrpSpPr>
        <p:grpSpPr>
          <a:xfrm>
            <a:off x="1903283" y="2575299"/>
            <a:ext cx="1280519" cy="1344639"/>
            <a:chOff x="1241286" y="1649834"/>
            <a:chExt cx="1997222" cy="2097229"/>
          </a:xfrm>
        </p:grpSpPr>
        <p:pic>
          <p:nvPicPr>
            <p:cNvPr id="2070" name="Picture 22" descr="High-res browser logos - Paul Irish">
              <a:extLst>
                <a:ext uri="{FF2B5EF4-FFF2-40B4-BE49-F238E27FC236}">
                  <a16:creationId xmlns:a16="http://schemas.microsoft.com/office/drawing/2014/main" id="{E7D16BF1-91E1-8842-952F-8AA58D383B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59759" b="-1256"/>
            <a:stretch/>
          </p:blipFill>
          <p:spPr bwMode="auto">
            <a:xfrm>
              <a:off x="1242449" y="1649834"/>
              <a:ext cx="1996059" cy="100450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2" descr="High-res browser logos - Paul Irish">
              <a:extLst>
                <a:ext uri="{FF2B5EF4-FFF2-40B4-BE49-F238E27FC236}">
                  <a16:creationId xmlns:a16="http://schemas.microsoft.com/office/drawing/2014/main" id="{CCD48658-24EA-CF4D-90FD-BA662FA439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241" t="2" r="39714" b="-1256"/>
            <a:stretch/>
          </p:blipFill>
          <p:spPr bwMode="auto">
            <a:xfrm>
              <a:off x="1241286" y="2742560"/>
              <a:ext cx="994279" cy="100450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2" descr="High-res browser logos - Paul Irish">
              <a:extLst>
                <a:ext uri="{FF2B5EF4-FFF2-40B4-BE49-F238E27FC236}">
                  <a16:creationId xmlns:a16="http://schemas.microsoft.com/office/drawing/2014/main" id="{8655FC3C-DC3D-384E-8192-5E0EC642CF5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9954" t="1" b="5420"/>
            <a:stretch/>
          </p:blipFill>
          <p:spPr bwMode="auto">
            <a:xfrm>
              <a:off x="2226226" y="2761596"/>
              <a:ext cx="994279" cy="938271"/>
            </a:xfrm>
            <a:prstGeom prst="rect">
              <a:avLst/>
            </a:prstGeom>
            <a:noFill/>
            <a:extLst>
              <a:ext uri="{909E8E84-426E-40DD-AFC4-6F175D3DCCD1}">
                <a14:hiddenFill xmlns:a14="http://schemas.microsoft.com/office/drawing/2010/main">
                  <a:solidFill>
                    <a:srgbClr val="FFFFFF"/>
                  </a:solidFill>
                </a14:hiddenFill>
              </a:ext>
            </a:extLst>
          </p:spPr>
        </p:pic>
      </p:grpSp>
      <p:pic>
        <p:nvPicPr>
          <p:cNvPr id="2080" name="Picture 32" descr="Browser Window Picol Icon - Browser Window Icon Png PNG Image | Transparent  PNG Free Download on SeekPNG">
            <a:extLst>
              <a:ext uri="{FF2B5EF4-FFF2-40B4-BE49-F238E27FC236}">
                <a16:creationId xmlns:a16="http://schemas.microsoft.com/office/drawing/2014/main" id="{E676D26C-253E-B14D-96A7-7DBEDB0F9C2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22" t="5539" r="1822" b="2359"/>
          <a:stretch/>
        </p:blipFill>
        <p:spPr bwMode="auto">
          <a:xfrm>
            <a:off x="1997811" y="1473071"/>
            <a:ext cx="1148651" cy="101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95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AFA2-E884-EA45-B200-D4C36EF36F20}"/>
              </a:ext>
            </a:extLst>
          </p:cNvPr>
          <p:cNvSpPr>
            <a:spLocks noGrp="1"/>
          </p:cNvSpPr>
          <p:nvPr>
            <p:ph type="title"/>
          </p:nvPr>
        </p:nvSpPr>
        <p:spPr/>
        <p:txBody>
          <a:bodyPr/>
          <a:lstStyle/>
          <a:p>
            <a:r>
              <a:rPr lang="en-US" dirty="0"/>
              <a:t>Web Programming</a:t>
            </a:r>
          </a:p>
        </p:txBody>
      </p:sp>
      <p:sp>
        <p:nvSpPr>
          <p:cNvPr id="4" name="TextBox 3">
            <a:extLst>
              <a:ext uri="{FF2B5EF4-FFF2-40B4-BE49-F238E27FC236}">
                <a16:creationId xmlns:a16="http://schemas.microsoft.com/office/drawing/2014/main" id="{E34A315B-9BBB-D84C-9E7A-0CF256F83F08}"/>
              </a:ext>
            </a:extLst>
          </p:cNvPr>
          <p:cNvSpPr txBox="1"/>
          <p:nvPr/>
        </p:nvSpPr>
        <p:spPr>
          <a:xfrm>
            <a:off x="3761874" y="5936001"/>
            <a:ext cx="4668252" cy="430887"/>
          </a:xfrm>
          <a:prstGeom prst="rect">
            <a:avLst/>
          </a:prstGeom>
          <a:noFill/>
        </p:spPr>
        <p:txBody>
          <a:bodyPr wrap="square" rtlCol="0">
            <a:spAutoFit/>
          </a:bodyPr>
          <a:lstStyle/>
          <a:p>
            <a:pPr algn="ctr"/>
            <a:r>
              <a:rPr lang="en-US" sz="2200" b="1" spc="-5" dirty="0">
                <a:solidFill>
                  <a:srgbClr val="FF0000"/>
                </a:solidFill>
                <a:latin typeface="Arial"/>
                <a:cs typeface="Arial"/>
              </a:rPr>
              <a:t>Client-Serve</a:t>
            </a:r>
            <a:r>
              <a:rPr lang="en-US" sz="2200" b="1" dirty="0">
                <a:solidFill>
                  <a:srgbClr val="FF0000"/>
                </a:solidFill>
                <a:latin typeface="Arial"/>
                <a:cs typeface="Arial"/>
              </a:rPr>
              <a:t>r</a:t>
            </a:r>
            <a:r>
              <a:rPr lang="en-US" sz="2200" b="1" spc="20" dirty="0">
                <a:solidFill>
                  <a:srgbClr val="FF0000"/>
                </a:solidFill>
                <a:latin typeface="Arial"/>
                <a:cs typeface="Arial"/>
              </a:rPr>
              <a:t> </a:t>
            </a:r>
            <a:r>
              <a:rPr lang="en-US" sz="2200" b="1" spc="-5" dirty="0">
                <a:latin typeface="Arial"/>
                <a:cs typeface="Arial"/>
              </a:rPr>
              <a:t>we</a:t>
            </a:r>
            <a:r>
              <a:rPr lang="en-US" sz="2200" b="1" dirty="0">
                <a:latin typeface="Arial"/>
                <a:cs typeface="Arial"/>
              </a:rPr>
              <a:t>b</a:t>
            </a:r>
            <a:r>
              <a:rPr lang="en-US" sz="2200" b="1" spc="-5" dirty="0">
                <a:latin typeface="Arial"/>
                <a:cs typeface="Arial"/>
              </a:rPr>
              <a:t> programming</a:t>
            </a:r>
            <a:endParaRPr lang="en-US" sz="2200" dirty="0">
              <a:latin typeface="Arial"/>
              <a:cs typeface="Arial"/>
            </a:endParaRPr>
          </a:p>
        </p:txBody>
      </p:sp>
      <p:sp>
        <p:nvSpPr>
          <p:cNvPr id="6" name="Content Placeholder 2">
            <a:extLst>
              <a:ext uri="{FF2B5EF4-FFF2-40B4-BE49-F238E27FC236}">
                <a16:creationId xmlns:a16="http://schemas.microsoft.com/office/drawing/2014/main" id="{422D7060-7261-D948-958A-971D30FD6C7C}"/>
              </a:ext>
            </a:extLst>
          </p:cNvPr>
          <p:cNvSpPr txBox="1">
            <a:spLocks/>
          </p:cNvSpPr>
          <p:nvPr/>
        </p:nvSpPr>
        <p:spPr>
          <a:xfrm>
            <a:off x="3761874" y="4315131"/>
            <a:ext cx="2927684" cy="152449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400" kern="1200" baseline="0">
                <a:solidFill>
                  <a:schemeClr val="tx2"/>
                </a:solidFill>
                <a:latin typeface="Calibri" panose="020F0502020204030204" pitchFamily="34" charset="0"/>
                <a:ea typeface="+mn-ea"/>
                <a:cs typeface="Calibri" panose="020F0502020204030204" pitchFamily="34" charset="0"/>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200" i="1" kern="1200" baseline="0">
                <a:solidFill>
                  <a:schemeClr val="tx2"/>
                </a:solidFill>
                <a:latin typeface="Calibri" panose="020F0502020204030204" pitchFamily="34" charset="0"/>
                <a:ea typeface="+mn-ea"/>
                <a:cs typeface="Calibri" panose="020F0502020204030204" pitchFamily="34" charset="0"/>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Calibri" panose="020F0502020204030204" pitchFamily="34" charset="0"/>
                <a:ea typeface="+mn-ea"/>
                <a:cs typeface="Calibri" panose="020F0502020204030204" pitchFamily="34"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Calibri" panose="020F0502020204030204" pitchFamily="34" charset="0"/>
                <a:ea typeface="+mn-ea"/>
                <a:cs typeface="Calibri" panose="020F0502020204030204" pitchFamily="34"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Calibri" panose="020F0502020204030204" pitchFamily="34" charset="0"/>
                <a:ea typeface="+mn-ea"/>
                <a:cs typeface="Calibri" panose="020F0502020204030204" pitchFamily="34"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solidFill>
                  <a:srgbClr val="0070C0"/>
                </a:solidFill>
              </a:rPr>
              <a:t>HTML</a:t>
            </a:r>
          </a:p>
          <a:p>
            <a:r>
              <a:rPr lang="en-US" b="1" dirty="0">
                <a:solidFill>
                  <a:srgbClr val="0070C0"/>
                </a:solidFill>
              </a:rPr>
              <a:t>CSS</a:t>
            </a:r>
          </a:p>
          <a:p>
            <a:r>
              <a:rPr lang="en-US" b="1" dirty="0">
                <a:solidFill>
                  <a:srgbClr val="0070C0"/>
                </a:solidFill>
              </a:rPr>
              <a:t>JavaScript</a:t>
            </a:r>
          </a:p>
        </p:txBody>
      </p:sp>
      <p:pic>
        <p:nvPicPr>
          <p:cNvPr id="1026" name="Picture 2" descr="Client–server model - Wikipedia">
            <a:extLst>
              <a:ext uri="{FF2B5EF4-FFF2-40B4-BE49-F238E27FC236}">
                <a16:creationId xmlns:a16="http://schemas.microsoft.com/office/drawing/2014/main" id="{BDAF012D-8D6A-6A43-A58A-A88A27523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275" y="1311095"/>
            <a:ext cx="4521868" cy="27131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B27CC9-021B-C244-AC96-A434843FCC20}"/>
              </a:ext>
            </a:extLst>
          </p:cNvPr>
          <p:cNvSpPr txBox="1"/>
          <p:nvPr/>
        </p:nvSpPr>
        <p:spPr>
          <a:xfrm>
            <a:off x="2427475" y="6375838"/>
            <a:ext cx="8231000" cy="369332"/>
          </a:xfrm>
          <a:prstGeom prst="rect">
            <a:avLst/>
          </a:prstGeom>
          <a:noFill/>
        </p:spPr>
        <p:txBody>
          <a:bodyPr wrap="square" rtlCol="0">
            <a:spAutoFit/>
          </a:bodyPr>
          <a:lstStyle/>
          <a:p>
            <a:pPr algn="ctr"/>
            <a:r>
              <a:rPr lang="en-US" dirty="0"/>
              <a:t>*In this course, we are only teaching client-side web programming!</a:t>
            </a:r>
          </a:p>
        </p:txBody>
      </p:sp>
    </p:spTree>
    <p:extLst>
      <p:ext uri="{BB962C8B-B14F-4D97-AF65-F5344CB8AC3E}">
        <p14:creationId xmlns:p14="http://schemas.microsoft.com/office/powerpoint/2010/main" val="16224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830" y="445341"/>
            <a:ext cx="9053736" cy="677108"/>
          </a:xfrm>
          <a:prstGeom prst="rect">
            <a:avLst/>
          </a:prstGeom>
        </p:spPr>
        <p:txBody>
          <a:bodyPr vert="horz" wrap="square" lIns="0" tIns="0" rIns="0" bIns="0" rtlCol="0" anchor="t">
            <a:spAutoFit/>
          </a:bodyPr>
          <a:lstStyle/>
          <a:p>
            <a:pPr marL="559695">
              <a:lnSpc>
                <a:spcPct val="100000"/>
              </a:lnSpc>
            </a:pPr>
            <a:r>
              <a:rPr dirty="0"/>
              <a:t>Main </a:t>
            </a:r>
            <a:r>
              <a:rPr lang="en-US" dirty="0"/>
              <a:t>E</a:t>
            </a:r>
            <a:r>
              <a:rPr dirty="0"/>
              <a:t>lements</a:t>
            </a:r>
          </a:p>
        </p:txBody>
      </p:sp>
      <p:sp>
        <p:nvSpPr>
          <p:cNvPr id="5" name="object 5"/>
          <p:cNvSpPr txBox="1">
            <a:spLocks noGrp="1"/>
          </p:cNvSpPr>
          <p:nvPr>
            <p:ph idx="1"/>
          </p:nvPr>
        </p:nvSpPr>
        <p:spPr>
          <a:xfrm>
            <a:off x="1371599" y="1544595"/>
            <a:ext cx="9424737" cy="2769989"/>
          </a:xfrm>
          <a:prstGeom prst="rect">
            <a:avLst/>
          </a:prstGeom>
        </p:spPr>
        <p:txBody>
          <a:bodyPr vert="horz" wrap="square" lIns="0" tIns="0" rIns="0" bIns="0" rtlCol="0">
            <a:spAutoFit/>
          </a:bodyPr>
          <a:lstStyle/>
          <a:p>
            <a:pPr marL="11516">
              <a:lnSpc>
                <a:spcPct val="100000"/>
              </a:lnSpc>
              <a:spcBef>
                <a:spcPts val="721"/>
              </a:spcBef>
            </a:pPr>
            <a:r>
              <a:rPr sz="2500" b="1" dirty="0">
                <a:solidFill>
                  <a:srgbClr val="0070C0"/>
                </a:solidFill>
              </a:rPr>
              <a:t>HTML</a:t>
            </a:r>
            <a:r>
              <a:rPr lang="en-US" sz="2500" b="1" dirty="0">
                <a:solidFill>
                  <a:srgbClr val="0070C0"/>
                </a:solidFill>
              </a:rPr>
              <a:t> (</a:t>
            </a:r>
            <a:r>
              <a:rPr lang="en-US" sz="2500" b="1" dirty="0" err="1">
                <a:solidFill>
                  <a:srgbClr val="0070C0"/>
                </a:solidFill>
              </a:rPr>
              <a:t>H</a:t>
            </a:r>
            <a:r>
              <a:rPr lang="en-US" sz="2500" dirty="0" err="1">
                <a:solidFill>
                  <a:schemeClr val="tx1"/>
                </a:solidFill>
              </a:rPr>
              <a:t>yper</a:t>
            </a:r>
            <a:r>
              <a:rPr lang="en-US" sz="2500" b="1" dirty="0" err="1">
                <a:solidFill>
                  <a:srgbClr val="0070C0"/>
                </a:solidFill>
              </a:rPr>
              <a:t>T</a:t>
            </a:r>
            <a:r>
              <a:rPr lang="en-US" sz="2500" dirty="0" err="1">
                <a:solidFill>
                  <a:schemeClr val="tx1"/>
                </a:solidFill>
              </a:rPr>
              <a:t>ext</a:t>
            </a:r>
            <a:r>
              <a:rPr lang="en-US" sz="2500" b="1" dirty="0">
                <a:solidFill>
                  <a:srgbClr val="0070C0"/>
                </a:solidFill>
              </a:rPr>
              <a:t> M</a:t>
            </a:r>
            <a:r>
              <a:rPr lang="en-US" sz="2500" dirty="0">
                <a:solidFill>
                  <a:schemeClr val="tx1"/>
                </a:solidFill>
              </a:rPr>
              <a:t>arkup</a:t>
            </a:r>
            <a:r>
              <a:rPr lang="en-US" sz="2500" b="1" dirty="0">
                <a:solidFill>
                  <a:srgbClr val="0070C0"/>
                </a:solidFill>
              </a:rPr>
              <a:t> L</a:t>
            </a:r>
            <a:r>
              <a:rPr lang="en-US" sz="2500" dirty="0">
                <a:solidFill>
                  <a:schemeClr val="tx1"/>
                </a:solidFill>
              </a:rPr>
              <a:t>anguage</a:t>
            </a:r>
            <a:r>
              <a:rPr lang="en-US" sz="2500" b="1" dirty="0">
                <a:solidFill>
                  <a:srgbClr val="0070C0"/>
                </a:solidFill>
              </a:rPr>
              <a:t>)</a:t>
            </a:r>
            <a:r>
              <a:rPr sz="2500" dirty="0"/>
              <a:t>: markup</a:t>
            </a:r>
            <a:r>
              <a:rPr sz="2500" spc="5" dirty="0"/>
              <a:t> </a:t>
            </a:r>
            <a:r>
              <a:rPr sz="2500" dirty="0"/>
              <a:t>language</a:t>
            </a:r>
            <a:endParaRPr lang="en-US" sz="2500" dirty="0"/>
          </a:p>
          <a:p>
            <a:pPr marL="541868" lvl="1">
              <a:lnSpc>
                <a:spcPct val="100000"/>
              </a:lnSpc>
              <a:spcBef>
                <a:spcPts val="721"/>
              </a:spcBef>
            </a:pPr>
            <a:r>
              <a:rPr lang="en-US" sz="2500" dirty="0"/>
              <a:t>Document Object Model (DOM): programmatic access to each web elements via a tree structure</a:t>
            </a:r>
            <a:endParaRPr sz="2500" dirty="0"/>
          </a:p>
          <a:p>
            <a:pPr marL="11516">
              <a:lnSpc>
                <a:spcPct val="100000"/>
              </a:lnSpc>
              <a:spcBef>
                <a:spcPts val="721"/>
              </a:spcBef>
            </a:pPr>
            <a:r>
              <a:rPr sz="2500" b="1" spc="-5" dirty="0">
                <a:solidFill>
                  <a:srgbClr val="0070C0"/>
                </a:solidFill>
              </a:rPr>
              <a:t>CS</a:t>
            </a:r>
            <a:r>
              <a:rPr sz="2500" b="1" dirty="0">
                <a:solidFill>
                  <a:srgbClr val="0070C0"/>
                </a:solidFill>
              </a:rPr>
              <a:t>S</a:t>
            </a:r>
            <a:r>
              <a:rPr sz="2500" b="1" spc="-5" dirty="0">
                <a:solidFill>
                  <a:srgbClr val="428BC4"/>
                </a:solidFill>
              </a:rPr>
              <a:t> </a:t>
            </a:r>
            <a:r>
              <a:rPr sz="2500" b="1" dirty="0">
                <a:solidFill>
                  <a:srgbClr val="0070C0"/>
                </a:solidFill>
              </a:rPr>
              <a:t>(</a:t>
            </a:r>
            <a:r>
              <a:rPr lang="en-US" sz="2500" b="1" dirty="0">
                <a:solidFill>
                  <a:srgbClr val="0070C0"/>
                </a:solidFill>
              </a:rPr>
              <a:t>C</a:t>
            </a:r>
            <a:r>
              <a:rPr sz="2500" dirty="0"/>
              <a:t>ascading </a:t>
            </a:r>
            <a:r>
              <a:rPr lang="en-US" sz="2500" b="1" dirty="0" err="1">
                <a:solidFill>
                  <a:srgbClr val="0070C0"/>
                </a:solidFill>
              </a:rPr>
              <a:t>S</a:t>
            </a:r>
            <a:r>
              <a:rPr sz="2500" dirty="0" err="1"/>
              <a:t>tyle</a:t>
            </a:r>
            <a:r>
              <a:rPr lang="en-US" sz="2500" b="1" dirty="0" err="1">
                <a:solidFill>
                  <a:srgbClr val="0070C0"/>
                </a:solidFill>
              </a:rPr>
              <a:t>S</a:t>
            </a:r>
            <a:r>
              <a:rPr sz="2500" dirty="0" err="1"/>
              <a:t>heets</a:t>
            </a:r>
            <a:r>
              <a:rPr sz="2500" dirty="0"/>
              <a:t>):</a:t>
            </a:r>
            <a:r>
              <a:rPr sz="2500" spc="-23" dirty="0"/>
              <a:t> </a:t>
            </a:r>
            <a:r>
              <a:rPr sz="2500" dirty="0"/>
              <a:t>specify presentation</a:t>
            </a:r>
          </a:p>
          <a:p>
            <a:pPr marL="11516" marR="594244">
              <a:lnSpc>
                <a:spcPct val="100000"/>
              </a:lnSpc>
              <a:spcBef>
                <a:spcPts val="730"/>
              </a:spcBef>
            </a:pPr>
            <a:r>
              <a:rPr sz="2500" b="1" dirty="0">
                <a:solidFill>
                  <a:srgbClr val="0070C0"/>
                </a:solidFill>
              </a:rPr>
              <a:t>JavaScript: </a:t>
            </a:r>
            <a:r>
              <a:rPr sz="2500" dirty="0"/>
              <a:t>client-side scripting language</a:t>
            </a:r>
            <a:r>
              <a:rPr sz="2500" spc="18" dirty="0"/>
              <a:t> </a:t>
            </a:r>
            <a:r>
              <a:rPr sz="2500" dirty="0"/>
              <a:t>for user interaction</a:t>
            </a:r>
            <a:endParaRPr lang="en-US" sz="2500" dirty="0"/>
          </a:p>
          <a:p>
            <a:pPr marL="0" marR="594244" indent="0">
              <a:lnSpc>
                <a:spcPct val="100000"/>
              </a:lnSpc>
              <a:spcBef>
                <a:spcPts val="730"/>
              </a:spcBef>
              <a:buNone/>
            </a:pPr>
            <a:endParaRPr sz="2500" dirty="0"/>
          </a:p>
        </p:txBody>
      </p:sp>
      <p:sp>
        <p:nvSpPr>
          <p:cNvPr id="3" name="object 3"/>
          <p:cNvSpPr/>
          <p:nvPr/>
        </p:nvSpPr>
        <p:spPr>
          <a:xfrm>
            <a:off x="1132546" y="1371599"/>
            <a:ext cx="10412565" cy="2622885"/>
          </a:xfrm>
          <a:custGeom>
            <a:avLst/>
            <a:gdLst/>
            <a:ahLst/>
            <a:cxnLst/>
            <a:rect l="l" t="t" r="r" b="b"/>
            <a:pathLst>
              <a:path w="9001760" h="3547110">
                <a:moveTo>
                  <a:pt x="9001506" y="3547110"/>
                </a:moveTo>
                <a:lnTo>
                  <a:pt x="9001506" y="0"/>
                </a:lnTo>
                <a:lnTo>
                  <a:pt x="0" y="0"/>
                </a:lnTo>
                <a:lnTo>
                  <a:pt x="0" y="3547110"/>
                </a:lnTo>
                <a:lnTo>
                  <a:pt x="14477" y="3547110"/>
                </a:lnTo>
                <a:lnTo>
                  <a:pt x="14478" y="28194"/>
                </a:lnTo>
                <a:lnTo>
                  <a:pt x="28193" y="13716"/>
                </a:lnTo>
                <a:lnTo>
                  <a:pt x="28193" y="28194"/>
                </a:lnTo>
                <a:lnTo>
                  <a:pt x="8973312" y="28194"/>
                </a:lnTo>
                <a:lnTo>
                  <a:pt x="8973312" y="13716"/>
                </a:lnTo>
                <a:lnTo>
                  <a:pt x="8987015" y="28194"/>
                </a:lnTo>
                <a:lnTo>
                  <a:pt x="8987015" y="3547110"/>
                </a:lnTo>
                <a:lnTo>
                  <a:pt x="9001506" y="3547110"/>
                </a:lnTo>
                <a:close/>
              </a:path>
              <a:path w="9001760" h="3547110">
                <a:moveTo>
                  <a:pt x="28193" y="28194"/>
                </a:moveTo>
                <a:lnTo>
                  <a:pt x="28193" y="13716"/>
                </a:lnTo>
                <a:lnTo>
                  <a:pt x="14478" y="28194"/>
                </a:lnTo>
                <a:lnTo>
                  <a:pt x="28193" y="28194"/>
                </a:lnTo>
                <a:close/>
              </a:path>
              <a:path w="9001760" h="3547110">
                <a:moveTo>
                  <a:pt x="28194" y="3518916"/>
                </a:moveTo>
                <a:lnTo>
                  <a:pt x="28193" y="28194"/>
                </a:lnTo>
                <a:lnTo>
                  <a:pt x="14478" y="28194"/>
                </a:lnTo>
                <a:lnTo>
                  <a:pt x="14478" y="3518916"/>
                </a:lnTo>
                <a:lnTo>
                  <a:pt x="28194" y="3518916"/>
                </a:lnTo>
                <a:close/>
              </a:path>
              <a:path w="9001760" h="3547110">
                <a:moveTo>
                  <a:pt x="8987015" y="3518916"/>
                </a:moveTo>
                <a:lnTo>
                  <a:pt x="14478" y="3518916"/>
                </a:lnTo>
                <a:lnTo>
                  <a:pt x="28194" y="3532632"/>
                </a:lnTo>
                <a:lnTo>
                  <a:pt x="28194" y="3547110"/>
                </a:lnTo>
                <a:lnTo>
                  <a:pt x="8973312" y="3547110"/>
                </a:lnTo>
                <a:lnTo>
                  <a:pt x="8973312" y="3532632"/>
                </a:lnTo>
                <a:lnTo>
                  <a:pt x="8987015" y="3518916"/>
                </a:lnTo>
                <a:close/>
              </a:path>
              <a:path w="9001760" h="3547110">
                <a:moveTo>
                  <a:pt x="28194" y="3547110"/>
                </a:moveTo>
                <a:lnTo>
                  <a:pt x="28194" y="3532632"/>
                </a:lnTo>
                <a:lnTo>
                  <a:pt x="14478" y="3518916"/>
                </a:lnTo>
                <a:lnTo>
                  <a:pt x="14477" y="3547110"/>
                </a:lnTo>
                <a:lnTo>
                  <a:pt x="28194" y="3547110"/>
                </a:lnTo>
                <a:close/>
              </a:path>
              <a:path w="9001760" h="3547110">
                <a:moveTo>
                  <a:pt x="8987015" y="28194"/>
                </a:moveTo>
                <a:lnTo>
                  <a:pt x="8973312" y="13716"/>
                </a:lnTo>
                <a:lnTo>
                  <a:pt x="8973312" y="28194"/>
                </a:lnTo>
                <a:lnTo>
                  <a:pt x="8987015" y="28194"/>
                </a:lnTo>
                <a:close/>
              </a:path>
              <a:path w="9001760" h="3547110">
                <a:moveTo>
                  <a:pt x="8987015" y="3518916"/>
                </a:moveTo>
                <a:lnTo>
                  <a:pt x="8987015" y="28194"/>
                </a:lnTo>
                <a:lnTo>
                  <a:pt x="8973312" y="28194"/>
                </a:lnTo>
                <a:lnTo>
                  <a:pt x="8973312" y="3518916"/>
                </a:lnTo>
                <a:lnTo>
                  <a:pt x="8987015" y="3518916"/>
                </a:lnTo>
                <a:close/>
              </a:path>
              <a:path w="9001760" h="3547110">
                <a:moveTo>
                  <a:pt x="8987015" y="3547110"/>
                </a:moveTo>
                <a:lnTo>
                  <a:pt x="8987015" y="3518916"/>
                </a:lnTo>
                <a:lnTo>
                  <a:pt x="8973312" y="3532632"/>
                </a:lnTo>
                <a:lnTo>
                  <a:pt x="8973312" y="3547110"/>
                </a:lnTo>
                <a:lnTo>
                  <a:pt x="8987015" y="3547110"/>
                </a:lnTo>
                <a:close/>
              </a:path>
            </a:pathLst>
          </a:custGeom>
          <a:solidFill>
            <a:srgbClr val="006FBF"/>
          </a:solidFill>
        </p:spPr>
        <p:txBody>
          <a:bodyPr wrap="square" lIns="0" tIns="0" rIns="0" bIns="0" rtlCol="0"/>
          <a:lstStyle/>
          <a:p>
            <a:endParaRPr sz="1632"/>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BB41BE2-E26A-6D49-B6DA-C645004C4D34}"/>
              </a:ext>
            </a:extLst>
          </p:cNvPr>
          <p:cNvSpPr txBox="1">
            <a:spLocks noGrp="1"/>
          </p:cNvSpPr>
          <p:nvPr>
            <p:ph type="title"/>
          </p:nvPr>
        </p:nvSpPr>
        <p:spPr>
          <a:xfrm>
            <a:off x="859830" y="445341"/>
            <a:ext cx="10731948" cy="677108"/>
          </a:xfrm>
          <a:prstGeom prst="rect">
            <a:avLst/>
          </a:prstGeom>
        </p:spPr>
        <p:txBody>
          <a:bodyPr vert="horz" wrap="square" lIns="0" tIns="0" rIns="0" bIns="0" rtlCol="0" anchor="t">
            <a:spAutoFit/>
          </a:bodyPr>
          <a:lstStyle/>
          <a:p>
            <a:pPr marL="559695">
              <a:lnSpc>
                <a:spcPct val="100000"/>
              </a:lnSpc>
            </a:pPr>
            <a:r>
              <a:rPr lang="en-US" dirty="0"/>
              <a:t>Software (course pre-requisites)</a:t>
            </a:r>
            <a:endParaRPr dirty="0"/>
          </a:p>
        </p:txBody>
      </p:sp>
      <p:sp>
        <p:nvSpPr>
          <p:cNvPr id="5" name="Content Placeholder 2">
            <a:extLst>
              <a:ext uri="{FF2B5EF4-FFF2-40B4-BE49-F238E27FC236}">
                <a16:creationId xmlns:a16="http://schemas.microsoft.com/office/drawing/2014/main" id="{BF0E06A6-B053-8B43-A5F4-026E7FDCC5E8}"/>
              </a:ext>
            </a:extLst>
          </p:cNvPr>
          <p:cNvSpPr>
            <a:spLocks noGrp="1"/>
          </p:cNvSpPr>
          <p:nvPr>
            <p:ph idx="1"/>
          </p:nvPr>
        </p:nvSpPr>
        <p:spPr>
          <a:xfrm>
            <a:off x="1371598" y="1544595"/>
            <a:ext cx="10220179" cy="4627605"/>
          </a:xfrm>
        </p:spPr>
        <p:txBody>
          <a:bodyPr>
            <a:normAutofit/>
          </a:bodyPr>
          <a:lstStyle/>
          <a:p>
            <a:r>
              <a:rPr lang="en-US" dirty="0"/>
              <a:t>Have </a:t>
            </a:r>
            <a:r>
              <a:rPr lang="en-US" u="sng" dirty="0"/>
              <a:t>Windows</a:t>
            </a:r>
            <a:r>
              <a:rPr lang="en-US" dirty="0"/>
              <a:t> or </a:t>
            </a:r>
            <a:r>
              <a:rPr lang="en-US" u="sng" dirty="0"/>
              <a:t>Mac OS</a:t>
            </a:r>
            <a:r>
              <a:rPr lang="en-US" dirty="0"/>
              <a:t> and above installed on your computer</a:t>
            </a:r>
          </a:p>
          <a:p>
            <a:r>
              <a:rPr lang="en-US" dirty="0"/>
              <a:t>Have </a:t>
            </a:r>
            <a:r>
              <a:rPr lang="en-US" u="sng" dirty="0"/>
              <a:t>Google Chrome / Firefox / Brave Browser</a:t>
            </a:r>
            <a:r>
              <a:rPr lang="en-US" dirty="0"/>
              <a:t> installed </a:t>
            </a:r>
          </a:p>
          <a:p>
            <a:pPr lvl="1"/>
            <a:r>
              <a:rPr lang="en-US" dirty="0"/>
              <a:t>so long 1 of the 3 is install, it is sufficient</a:t>
            </a:r>
          </a:p>
          <a:p>
            <a:r>
              <a:rPr lang="en-US" dirty="0"/>
              <a:t>Have </a:t>
            </a:r>
            <a:r>
              <a:rPr lang="en-US" u="sng" dirty="0"/>
              <a:t>Visual Studio Code</a:t>
            </a:r>
            <a:r>
              <a:rPr lang="en-US" dirty="0"/>
              <a:t> installed</a:t>
            </a:r>
          </a:p>
          <a:p>
            <a:r>
              <a:rPr lang="en-US" dirty="0"/>
              <a:t>Know the </a:t>
            </a:r>
            <a:r>
              <a:rPr lang="en-US" u="sng" dirty="0"/>
              <a:t>basics of internet </a:t>
            </a:r>
          </a:p>
          <a:p>
            <a:pPr lvl="1"/>
            <a:r>
              <a:rPr lang="en-US" dirty="0"/>
              <a:t>how to browse the internet, how to install a web browser, etc.</a:t>
            </a:r>
          </a:p>
        </p:txBody>
      </p:sp>
      <p:pic>
        <p:nvPicPr>
          <p:cNvPr id="2" name="Picture 1">
            <a:extLst>
              <a:ext uri="{FF2B5EF4-FFF2-40B4-BE49-F238E27FC236}">
                <a16:creationId xmlns:a16="http://schemas.microsoft.com/office/drawing/2014/main" id="{BE6E83E6-F42B-A04E-8A55-D5BF025B1DEB}"/>
              </a:ext>
            </a:extLst>
          </p:cNvPr>
          <p:cNvPicPr>
            <a:picLocks noChangeAspect="1"/>
          </p:cNvPicPr>
          <p:nvPr/>
        </p:nvPicPr>
        <p:blipFill>
          <a:blip r:embed="rId2"/>
          <a:stretch>
            <a:fillRect/>
          </a:stretch>
        </p:blipFill>
        <p:spPr>
          <a:xfrm>
            <a:off x="1717962" y="4572169"/>
            <a:ext cx="1840490" cy="1840490"/>
          </a:xfrm>
          <a:prstGeom prst="rect">
            <a:avLst/>
          </a:prstGeom>
        </p:spPr>
      </p:pic>
      <p:pic>
        <p:nvPicPr>
          <p:cNvPr id="3" name="Picture 2">
            <a:extLst>
              <a:ext uri="{FF2B5EF4-FFF2-40B4-BE49-F238E27FC236}">
                <a16:creationId xmlns:a16="http://schemas.microsoft.com/office/drawing/2014/main" id="{9446EF5C-246A-CD4D-8BC6-331CBBF28F12}"/>
              </a:ext>
            </a:extLst>
          </p:cNvPr>
          <p:cNvPicPr>
            <a:picLocks noChangeAspect="1"/>
          </p:cNvPicPr>
          <p:nvPr/>
        </p:nvPicPr>
        <p:blipFill>
          <a:blip r:embed="rId3"/>
          <a:stretch>
            <a:fillRect/>
          </a:stretch>
        </p:blipFill>
        <p:spPr>
          <a:xfrm>
            <a:off x="4802910" y="4572169"/>
            <a:ext cx="1840491" cy="1840491"/>
          </a:xfrm>
          <a:prstGeom prst="rect">
            <a:avLst/>
          </a:prstGeom>
        </p:spPr>
      </p:pic>
      <p:pic>
        <p:nvPicPr>
          <p:cNvPr id="6" name="Picture 5">
            <a:extLst>
              <a:ext uri="{FF2B5EF4-FFF2-40B4-BE49-F238E27FC236}">
                <a16:creationId xmlns:a16="http://schemas.microsoft.com/office/drawing/2014/main" id="{ED7E0558-6554-CD46-BE79-EFBF4B15EAAA}"/>
              </a:ext>
            </a:extLst>
          </p:cNvPr>
          <p:cNvPicPr>
            <a:picLocks noChangeAspect="1"/>
          </p:cNvPicPr>
          <p:nvPr/>
        </p:nvPicPr>
        <p:blipFill>
          <a:blip r:embed="rId4"/>
          <a:stretch>
            <a:fillRect/>
          </a:stretch>
        </p:blipFill>
        <p:spPr>
          <a:xfrm>
            <a:off x="7887860" y="4572169"/>
            <a:ext cx="1840491" cy="1732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DE6B-7B18-4540-9CB8-57591715AEC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0CD1B559-2E43-4540-AC02-8BA39354E8EE}"/>
              </a:ext>
            </a:extLst>
          </p:cNvPr>
          <p:cNvSpPr>
            <a:spLocks noGrp="1"/>
          </p:cNvSpPr>
          <p:nvPr>
            <p:ph idx="1"/>
          </p:nvPr>
        </p:nvSpPr>
        <p:spPr>
          <a:xfrm>
            <a:off x="1371599" y="1544596"/>
            <a:ext cx="9984259" cy="3449436"/>
          </a:xfrm>
        </p:spPr>
        <p:txBody>
          <a:bodyPr/>
          <a:lstStyle/>
          <a:p>
            <a:r>
              <a:rPr lang="en-US" dirty="0"/>
              <a:t>Online code editors:</a:t>
            </a:r>
          </a:p>
          <a:p>
            <a:pPr lvl="1"/>
            <a:r>
              <a:rPr lang="en-US" dirty="0" err="1"/>
              <a:t>codepen.io</a:t>
            </a:r>
            <a:endParaRPr lang="en-US" dirty="0"/>
          </a:p>
          <a:p>
            <a:pPr lvl="1"/>
            <a:r>
              <a:rPr lang="en-US" dirty="0" err="1"/>
              <a:t>replit.com</a:t>
            </a:r>
            <a:endParaRPr lang="en-US" dirty="0"/>
          </a:p>
          <a:p>
            <a:r>
              <a:rPr lang="en-US" dirty="0"/>
              <a:t>Documentation References:</a:t>
            </a:r>
          </a:p>
          <a:p>
            <a:pPr lvl="1"/>
            <a:r>
              <a:rPr lang="en-US" dirty="0"/>
              <a:t>w3schools.com</a:t>
            </a:r>
          </a:p>
          <a:p>
            <a:pPr lvl="1"/>
            <a:r>
              <a:rPr lang="en-US" dirty="0" err="1"/>
              <a:t>codecademy.com</a:t>
            </a:r>
            <a:endParaRPr lang="en-US" dirty="0"/>
          </a:p>
          <a:p>
            <a:pPr lvl="1"/>
            <a:r>
              <a:rPr lang="en-US" dirty="0"/>
              <a:t>MDN JS Web Docs</a:t>
            </a:r>
          </a:p>
          <a:p>
            <a:endParaRPr lang="en-US" dirty="0"/>
          </a:p>
        </p:txBody>
      </p:sp>
    </p:spTree>
    <p:extLst>
      <p:ext uri="{BB962C8B-B14F-4D97-AF65-F5344CB8AC3E}">
        <p14:creationId xmlns:p14="http://schemas.microsoft.com/office/powerpoint/2010/main" val="81683496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2793</TotalTime>
  <Words>2218</Words>
  <Application>Microsoft Macintosh PowerPoint</Application>
  <PresentationFormat>Widescreen</PresentationFormat>
  <Paragraphs>353</Paragraphs>
  <Slides>37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Apple SD Gothic Neo</vt:lpstr>
      <vt:lpstr>Arial</vt:lpstr>
      <vt:lpstr>Calibri</vt:lpstr>
      <vt:lpstr>Courier New</vt:lpstr>
      <vt:lpstr>Franklin Gothic Book</vt:lpstr>
      <vt:lpstr>Times New Roman</vt:lpstr>
      <vt:lpstr>Crop</vt:lpstr>
      <vt:lpstr>Introduction to Web Technologies</vt:lpstr>
      <vt:lpstr>Course Structure</vt:lpstr>
      <vt:lpstr>PowerPoint Presentation</vt:lpstr>
      <vt:lpstr>World Wide Web (WWW)</vt:lpstr>
      <vt:lpstr>WWW: Client – Server Architecture</vt:lpstr>
      <vt:lpstr>Web Programming</vt:lpstr>
      <vt:lpstr>Main Elements</vt:lpstr>
      <vt:lpstr>Software (course pre-requisites)</vt:lpstr>
      <vt:lpstr>Resources</vt:lpstr>
      <vt:lpstr>Topic 1:  Introduction to HTML</vt:lpstr>
      <vt:lpstr>Basic HTML Structure</vt:lpstr>
      <vt:lpstr>HTML Tags</vt:lpstr>
      <vt:lpstr>Block Level &amp; Inline  Tags</vt:lpstr>
      <vt:lpstr>HTML Tags</vt:lpstr>
      <vt:lpstr>Basic HTML Tags</vt:lpstr>
      <vt:lpstr>&lt;html&gt;&lt;/html&gt;</vt:lpstr>
      <vt:lpstr>&lt;head&gt;&lt;/head&gt;</vt:lpstr>
      <vt:lpstr>&lt;body&gt;&lt;/body&gt;</vt:lpstr>
      <vt:lpstr>&lt;p&gt;, &lt;h1&gt;, &lt;h2&gt;, … &lt;h6&gt;</vt:lpstr>
      <vt:lpstr>&lt;a&gt;&lt;/a&gt;</vt:lpstr>
      <vt:lpstr>&lt;img&gt;</vt:lpstr>
      <vt:lpstr>&lt;div&gt;&lt;/div&gt;</vt:lpstr>
      <vt:lpstr>&lt;span&gt;&lt;/span&gt;</vt:lpstr>
      <vt:lpstr>Forms</vt:lpstr>
      <vt:lpstr>Forms</vt:lpstr>
      <vt:lpstr>HTML Forms</vt:lpstr>
      <vt:lpstr>Text Fields</vt:lpstr>
      <vt:lpstr>&lt;textarea&gt;</vt:lpstr>
      <vt:lpstr>PowerPoint Presentation</vt:lpstr>
      <vt:lpstr>&lt;style&gt;&lt;/style&gt;</vt:lpstr>
      <vt:lpstr>&lt;script&gt;&lt;/script&gt;</vt:lpstr>
      <vt:lpstr>HTML List &amp; Table (not tested)</vt:lpstr>
      <vt:lpstr>HTML Attributes</vt:lpstr>
      <vt:lpstr>Class Selector</vt:lpstr>
      <vt:lpstr>ID Selector</vt:lpstr>
      <vt:lpstr>HTML Exercise</vt:lpstr>
      <vt:lpstr>Code this webpage using 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Technologies</dc:title>
  <dc:creator>CAO Wanyue</dc:creator>
  <cp:lastModifiedBy>CAO Wanyue</cp:lastModifiedBy>
  <cp:revision>81</cp:revision>
  <dcterms:created xsi:type="dcterms:W3CDTF">2021-12-19T11:51:58Z</dcterms:created>
  <dcterms:modified xsi:type="dcterms:W3CDTF">2022-01-25T17:23:07Z</dcterms:modified>
</cp:coreProperties>
</file>