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48"/>
  </p:normalViewPr>
  <p:slideViewPr>
    <p:cSldViewPr>
      <p:cViewPr varScale="1">
        <p:scale>
          <a:sx n="114" d="100"/>
          <a:sy n="114" d="100"/>
        </p:scale>
        <p:origin x="2632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2005" y="1485384"/>
            <a:ext cx="9089390" cy="88975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5"/>
          </a:p>
        </p:txBody>
      </p:sp>
      <p:sp>
        <p:nvSpPr>
          <p:cNvPr id="8" name="Rectangle 7"/>
          <p:cNvSpPr/>
          <p:nvPr/>
        </p:nvSpPr>
        <p:spPr>
          <a:xfrm>
            <a:off x="802005" y="4722937"/>
            <a:ext cx="9089390" cy="88975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5"/>
          </a:p>
        </p:txBody>
      </p:sp>
      <p:sp>
        <p:nvSpPr>
          <p:cNvPr id="9" name="Rectangle 8"/>
          <p:cNvSpPr/>
          <p:nvPr/>
        </p:nvSpPr>
        <p:spPr>
          <a:xfrm>
            <a:off x="802005" y="1637381"/>
            <a:ext cx="9089390" cy="302514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5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8460673" y="4529134"/>
            <a:ext cx="1069340" cy="100838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008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6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08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8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306" y="1579423"/>
            <a:ext cx="8879978" cy="3347822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058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8346" y="4840224"/>
            <a:ext cx="6921303" cy="1179805"/>
          </a:xfrm>
        </p:spPr>
        <p:txBody>
          <a:bodyPr>
            <a:normAutofit/>
          </a:bodyPr>
          <a:lstStyle>
            <a:lvl1pPr marL="0" indent="0" algn="l">
              <a:buNone/>
              <a:defRPr sz="1985" b="0">
                <a:solidFill>
                  <a:schemeClr val="tx1"/>
                </a:solidFill>
              </a:defRPr>
            </a:lvl1pPr>
            <a:lvl2pPr marL="504200" indent="0" algn="ctr">
              <a:buNone/>
              <a:defRPr sz="3088"/>
            </a:lvl2pPr>
            <a:lvl3pPr marL="1008400" indent="0" algn="ctr">
              <a:buNone/>
              <a:defRPr sz="2647"/>
            </a:lvl3pPr>
            <a:lvl4pPr marL="1512600" indent="0" algn="ctr">
              <a:buNone/>
              <a:defRPr sz="2206"/>
            </a:lvl4pPr>
            <a:lvl5pPr marL="2016801" indent="0" algn="ctr">
              <a:buNone/>
              <a:defRPr sz="2206"/>
            </a:lvl5pPr>
            <a:lvl6pPr marL="2521001" indent="0" algn="ctr">
              <a:buNone/>
              <a:defRPr sz="2206"/>
            </a:lvl6pPr>
            <a:lvl7pPr marL="3025201" indent="0" algn="ctr">
              <a:buNone/>
              <a:defRPr sz="2206"/>
            </a:lvl7pPr>
            <a:lvl8pPr marL="3529401" indent="0" algn="ctr">
              <a:buNone/>
              <a:defRPr sz="2206"/>
            </a:lvl8pPr>
            <a:lvl9pPr marL="4033601" indent="0" algn="ctr">
              <a:buNone/>
              <a:defRPr sz="22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50530" y="6917488"/>
            <a:ext cx="5549875" cy="40265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1783" y="4661657"/>
            <a:ext cx="1047122" cy="705866"/>
          </a:xfrm>
        </p:spPr>
        <p:txBody>
          <a:bodyPr/>
          <a:lstStyle>
            <a:lvl1pPr>
              <a:defRPr sz="3088" b="1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1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588222"/>
            <a:ext cx="2238931" cy="6218343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5673" y="588222"/>
            <a:ext cx="6583124" cy="6218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65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973" y="1742114"/>
            <a:ext cx="3936365" cy="5064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425565" y="1903722"/>
            <a:ext cx="4079875" cy="4643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435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4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423449"/>
            <a:ext cx="10693400" cy="21394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5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752" y="1351229"/>
            <a:ext cx="8140351" cy="3882263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05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9563" y="5536006"/>
            <a:ext cx="7939850" cy="1176443"/>
          </a:xfrm>
        </p:spPr>
        <p:txBody>
          <a:bodyPr anchor="t">
            <a:normAutofit/>
          </a:bodyPr>
          <a:lstStyle>
            <a:lvl1pPr marL="0" indent="0">
              <a:buNone/>
              <a:defRPr sz="1985" b="0">
                <a:solidFill>
                  <a:schemeClr val="accent1">
                    <a:lumMod val="50000"/>
                  </a:schemeClr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37363" y="6917488"/>
            <a:ext cx="2319280" cy="402652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3327" y="6917487"/>
            <a:ext cx="5549875" cy="402652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741266" y="2680437"/>
            <a:ext cx="1069340" cy="100838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008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6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08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8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818" y="2766436"/>
            <a:ext cx="1042237" cy="794366"/>
          </a:xfrm>
        </p:spPr>
        <p:txBody>
          <a:bodyPr/>
          <a:lstStyle>
            <a:lvl1pPr>
              <a:defRPr sz="3088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5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005" y="2420112"/>
            <a:ext cx="4277360" cy="4386453"/>
          </a:xfrm>
        </p:spPr>
        <p:txBody>
          <a:bodyPr/>
          <a:lstStyle>
            <a:lvl1pPr>
              <a:defRPr sz="2206"/>
            </a:lvl1pPr>
            <a:lvl2pPr>
              <a:defRPr sz="1985"/>
            </a:lvl2pPr>
            <a:lvl3pPr>
              <a:defRPr sz="1764"/>
            </a:lvl3pPr>
            <a:lvl4pPr>
              <a:defRPr sz="1764"/>
            </a:lvl4pPr>
            <a:lvl5pPr>
              <a:defRPr sz="1764"/>
            </a:lvl5pPr>
            <a:lvl6pPr>
              <a:defRPr sz="1985"/>
            </a:lvl6pPr>
            <a:lvl7pPr>
              <a:defRPr sz="1985"/>
            </a:lvl7pPr>
            <a:lvl8pPr>
              <a:defRPr sz="1985"/>
            </a:lvl8pPr>
            <a:lvl9pPr>
              <a:defRPr sz="198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04233" y="2420112"/>
            <a:ext cx="4277360" cy="4386453"/>
          </a:xfrm>
        </p:spPr>
        <p:txBody>
          <a:bodyPr/>
          <a:lstStyle>
            <a:lvl1pPr>
              <a:defRPr sz="2206"/>
            </a:lvl1pPr>
            <a:lvl2pPr>
              <a:defRPr sz="1985"/>
            </a:lvl2pPr>
            <a:lvl3pPr>
              <a:defRPr sz="1764"/>
            </a:lvl3pPr>
            <a:lvl4pPr>
              <a:defRPr sz="1764"/>
            </a:lvl4pPr>
            <a:lvl5pPr>
              <a:defRPr sz="1764"/>
            </a:lvl5pPr>
            <a:lvl6pPr>
              <a:defRPr sz="1985"/>
            </a:lvl6pPr>
            <a:lvl7pPr>
              <a:defRPr sz="1985"/>
            </a:lvl7pPr>
            <a:lvl8pPr>
              <a:defRPr sz="1985"/>
            </a:lvl8pPr>
            <a:lvl9pPr>
              <a:defRPr sz="198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5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005" y="2258771"/>
            <a:ext cx="4277360" cy="705866"/>
          </a:xfrm>
        </p:spPr>
        <p:txBody>
          <a:bodyPr anchor="ctr">
            <a:normAutofit/>
          </a:bodyPr>
          <a:lstStyle>
            <a:lvl1pPr marL="0" indent="0">
              <a:buNone/>
              <a:defRPr sz="2206" b="1">
                <a:solidFill>
                  <a:schemeClr val="accent1">
                    <a:lumMod val="75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005" y="3025140"/>
            <a:ext cx="4277360" cy="3630168"/>
          </a:xfrm>
        </p:spPr>
        <p:txBody>
          <a:bodyPr/>
          <a:lstStyle>
            <a:lvl1pPr>
              <a:defRPr sz="2206"/>
            </a:lvl1pPr>
            <a:lvl2pPr>
              <a:defRPr sz="1985"/>
            </a:lvl2pPr>
            <a:lvl3pPr>
              <a:defRPr sz="176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37650" y="2258771"/>
            <a:ext cx="4277360" cy="705866"/>
          </a:xfrm>
        </p:spPr>
        <p:txBody>
          <a:bodyPr anchor="ctr">
            <a:normAutofit/>
          </a:bodyPr>
          <a:lstStyle>
            <a:lvl1pPr marL="0" indent="0">
              <a:buNone/>
              <a:defRPr sz="2206" b="1">
                <a:solidFill>
                  <a:schemeClr val="accent1">
                    <a:lumMod val="75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37650" y="3025140"/>
            <a:ext cx="4277360" cy="3630168"/>
          </a:xfrm>
        </p:spPr>
        <p:txBody>
          <a:bodyPr/>
          <a:lstStyle>
            <a:lvl1pPr>
              <a:defRPr sz="2206"/>
            </a:lvl1pPr>
            <a:lvl2pPr>
              <a:defRPr sz="1985"/>
            </a:lvl2pPr>
            <a:lvl3pPr>
              <a:defRPr sz="176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57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69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83073" y="2"/>
            <a:ext cx="3410327" cy="756284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5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747" y="756285"/>
            <a:ext cx="2807018" cy="1915922"/>
          </a:xfrm>
        </p:spPr>
        <p:txBody>
          <a:bodyPr anchor="b">
            <a:normAutofit/>
          </a:bodyPr>
          <a:lstStyle>
            <a:lvl1pPr>
              <a:defRPr sz="308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171" y="756285"/>
            <a:ext cx="5886717" cy="5536006"/>
          </a:xfrm>
        </p:spPr>
        <p:txBody>
          <a:bodyPr/>
          <a:lstStyle>
            <a:lvl1pPr>
              <a:defRPr sz="2206"/>
            </a:lvl1pPr>
            <a:lvl2pPr>
              <a:defRPr sz="1985"/>
            </a:lvl2pPr>
            <a:lvl3pPr>
              <a:defRPr sz="1764"/>
            </a:lvl3pPr>
            <a:lvl4pPr>
              <a:defRPr sz="1764"/>
            </a:lvl4pPr>
            <a:lvl5pPr>
              <a:defRPr sz="1764"/>
            </a:lvl5pPr>
            <a:lvl6pPr>
              <a:defRPr sz="2206"/>
            </a:lvl6pPr>
            <a:lvl7pPr>
              <a:defRPr sz="2206"/>
            </a:lvl7pPr>
            <a:lvl8pPr>
              <a:defRPr sz="2206"/>
            </a:lvl8pPr>
            <a:lvl9pPr>
              <a:defRPr sz="220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8747" y="2672207"/>
            <a:ext cx="2807018" cy="363016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103"/>
              </a:spcBef>
              <a:buNone/>
              <a:defRPr sz="1489">
                <a:solidFill>
                  <a:schemeClr val="accent1">
                    <a:lumMod val="50000"/>
                  </a:schemeClr>
                </a:solidFill>
              </a:defRPr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966782" y="6898160"/>
            <a:ext cx="459816" cy="433603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008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6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08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8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7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283073" y="2"/>
            <a:ext cx="3410327" cy="756284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5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747" y="756285"/>
            <a:ext cx="2807018" cy="1915922"/>
          </a:xfrm>
        </p:spPr>
        <p:txBody>
          <a:bodyPr anchor="b">
            <a:normAutofit/>
          </a:bodyPr>
          <a:lstStyle>
            <a:lvl1pPr>
              <a:defRPr sz="308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7283072" cy="756285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529"/>
            </a:lvl1pPr>
            <a:lvl2pPr marL="504200" indent="0">
              <a:buNone/>
              <a:defRPr sz="3088"/>
            </a:lvl2pPr>
            <a:lvl3pPr marL="1008400" indent="0">
              <a:buNone/>
              <a:defRPr sz="2647"/>
            </a:lvl3pPr>
            <a:lvl4pPr marL="1512600" indent="0">
              <a:buNone/>
              <a:defRPr sz="2206"/>
            </a:lvl4pPr>
            <a:lvl5pPr marL="2016801" indent="0">
              <a:buNone/>
              <a:defRPr sz="2206"/>
            </a:lvl5pPr>
            <a:lvl6pPr marL="2521001" indent="0">
              <a:buNone/>
              <a:defRPr sz="2206"/>
            </a:lvl6pPr>
            <a:lvl7pPr marL="3025201" indent="0">
              <a:buNone/>
              <a:defRPr sz="2206"/>
            </a:lvl7pPr>
            <a:lvl8pPr marL="3529401" indent="0">
              <a:buNone/>
              <a:defRPr sz="2206"/>
            </a:lvl8pPr>
            <a:lvl9pPr marL="4033601" indent="0">
              <a:buNone/>
              <a:defRPr sz="22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8747" y="2672207"/>
            <a:ext cx="2807018" cy="363016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103"/>
              </a:spcBef>
              <a:buNone/>
              <a:defRPr sz="1489">
                <a:solidFill>
                  <a:schemeClr val="accent1">
                    <a:lumMod val="50000"/>
                  </a:schemeClr>
                </a:solidFill>
              </a:defRPr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966782" y="6898160"/>
            <a:ext cx="459816" cy="433603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008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6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08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8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0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9966782" y="6898160"/>
            <a:ext cx="459816" cy="433603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008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6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08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8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005" y="534441"/>
            <a:ext cx="9089390" cy="1774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005" y="2339442"/>
            <a:ext cx="9089390" cy="446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7741" y="6917488"/>
            <a:ext cx="2871178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3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2005" y="6917488"/>
            <a:ext cx="554987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20802" y="6917488"/>
            <a:ext cx="561404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13" b="1" spc="-77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4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xStyles>
    <p:titleStyle>
      <a:lvl1pPr algn="l" defTabSz="1008400" rtl="0" eaLnBrk="1" latinLnBrk="0" hangingPunct="1">
        <a:lnSpc>
          <a:spcPct val="90000"/>
        </a:lnSpc>
        <a:spcBef>
          <a:spcPct val="0"/>
        </a:spcBef>
        <a:buNone/>
        <a:defRPr sz="4632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01680" indent="-201680" algn="l" defTabSz="1008400" rtl="0" eaLnBrk="1" latinLnBrk="0" hangingPunct="1">
        <a:lnSpc>
          <a:spcPct val="90000"/>
        </a:lnSpc>
        <a:spcBef>
          <a:spcPts val="1323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06" kern="1200">
          <a:solidFill>
            <a:schemeClr val="tx1"/>
          </a:solidFill>
          <a:latin typeface="+mn-lt"/>
          <a:ea typeface="+mn-ea"/>
          <a:cs typeface="+mn-cs"/>
        </a:defRPr>
      </a:lvl1pPr>
      <a:lvl2pPr marL="504200" indent="-201680" algn="l" defTabSz="1008400" rtl="0" eaLnBrk="1" latinLnBrk="0" hangingPunct="1">
        <a:lnSpc>
          <a:spcPct val="90000"/>
        </a:lnSpc>
        <a:spcBef>
          <a:spcPts val="441"/>
        </a:spcBef>
        <a:spcAft>
          <a:spcPts val="221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806720" indent="-201680" algn="l" defTabSz="1008400" rtl="0" eaLnBrk="1" latinLnBrk="0" hangingPunct="1">
        <a:lnSpc>
          <a:spcPct val="90000"/>
        </a:lnSpc>
        <a:spcBef>
          <a:spcPts val="441"/>
        </a:spcBef>
        <a:spcAft>
          <a:spcPts val="221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109240" indent="-201680" algn="l" defTabSz="1008400" rtl="0" eaLnBrk="1" latinLnBrk="0" hangingPunct="1">
        <a:lnSpc>
          <a:spcPct val="90000"/>
        </a:lnSpc>
        <a:spcBef>
          <a:spcPts val="441"/>
        </a:spcBef>
        <a:spcAft>
          <a:spcPts val="221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1411760" indent="-201680" algn="l" defTabSz="1008400" rtl="0" eaLnBrk="1" latinLnBrk="0" hangingPunct="1">
        <a:lnSpc>
          <a:spcPct val="90000"/>
        </a:lnSpc>
        <a:spcBef>
          <a:spcPts val="441"/>
        </a:spcBef>
        <a:spcAft>
          <a:spcPts val="221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1764480" indent="-252100" algn="l" defTabSz="1008400" rtl="0" eaLnBrk="1" latinLnBrk="0" hangingPunct="1">
        <a:lnSpc>
          <a:spcPct val="90000"/>
        </a:lnSpc>
        <a:spcBef>
          <a:spcPts val="441"/>
        </a:spcBef>
        <a:spcAft>
          <a:spcPts val="221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2095320" indent="-252100" algn="l" defTabSz="1008400" rtl="0" eaLnBrk="1" latinLnBrk="0" hangingPunct="1">
        <a:lnSpc>
          <a:spcPct val="90000"/>
        </a:lnSpc>
        <a:spcBef>
          <a:spcPts val="441"/>
        </a:spcBef>
        <a:spcAft>
          <a:spcPts val="221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2426160" indent="-252100" algn="l" defTabSz="1008400" rtl="0" eaLnBrk="1" latinLnBrk="0" hangingPunct="1">
        <a:lnSpc>
          <a:spcPct val="90000"/>
        </a:lnSpc>
        <a:spcBef>
          <a:spcPts val="441"/>
        </a:spcBef>
        <a:spcAft>
          <a:spcPts val="221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2757000" indent="-252100" algn="l" defTabSz="1008400" rtl="0" eaLnBrk="1" latinLnBrk="0" hangingPunct="1">
        <a:lnSpc>
          <a:spcPct val="90000"/>
        </a:lnSpc>
        <a:spcBef>
          <a:spcPts val="441"/>
        </a:spcBef>
        <a:spcAft>
          <a:spcPts val="221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2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4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6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8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10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52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4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6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www.w3schools.com/tag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html_tables.asp" TargetMode="External"/><Relationship Id="rId2" Type="http://schemas.openxmlformats.org/officeDocument/2006/relationships/hyperlink" Target="http://www.w3schools.com/html/html_list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tags/tag_table.asp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boro.ac.uk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tmlhelp.com/reference/cs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6629" y="1330562"/>
            <a:ext cx="599503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252599"/>
                </a:solidFill>
              </a:rPr>
              <a:t>COA12</a:t>
            </a:r>
            <a:r>
              <a:rPr dirty="0">
                <a:solidFill>
                  <a:srgbClr val="252599"/>
                </a:solidFill>
              </a:rPr>
              <a:t>3</a:t>
            </a:r>
            <a:r>
              <a:rPr spc="-5" dirty="0">
                <a:solidFill>
                  <a:srgbClr val="252599"/>
                </a:solidFill>
              </a:rPr>
              <a:t> We</a:t>
            </a:r>
            <a:r>
              <a:rPr dirty="0">
                <a:solidFill>
                  <a:srgbClr val="252599"/>
                </a:solidFill>
              </a:rPr>
              <a:t>b</a:t>
            </a:r>
            <a:r>
              <a:rPr spc="-5" dirty="0">
                <a:solidFill>
                  <a:srgbClr val="252599"/>
                </a:solidFill>
              </a:rPr>
              <a:t> Programming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15973" y="2289094"/>
            <a:ext cx="2960370" cy="16337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800" spc="350" dirty="0">
                <a:solidFill>
                  <a:srgbClr val="C00000"/>
                </a:solidFill>
                <a:latin typeface="Times New Roman"/>
                <a:cs typeface="Times New Roman"/>
              </a:rPr>
              <a:t>W</a:t>
            </a:r>
            <a:r>
              <a:rPr sz="4800" spc="270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4800" spc="409" dirty="0">
                <a:solidFill>
                  <a:srgbClr val="C00000"/>
                </a:solidFill>
                <a:latin typeface="Times New Roman"/>
                <a:cs typeface="Times New Roman"/>
              </a:rPr>
              <a:t>l</a:t>
            </a:r>
            <a:r>
              <a:rPr sz="4800" spc="390" dirty="0">
                <a:solidFill>
                  <a:srgbClr val="C00000"/>
                </a:solidFill>
                <a:latin typeface="Times New Roman"/>
                <a:cs typeface="Times New Roman"/>
              </a:rPr>
              <a:t>c</a:t>
            </a:r>
            <a:r>
              <a:rPr sz="4800" spc="484" dirty="0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sz="4800" spc="885" dirty="0">
                <a:solidFill>
                  <a:srgbClr val="C00000"/>
                </a:solidFill>
                <a:latin typeface="Times New Roman"/>
                <a:cs typeface="Times New Roman"/>
              </a:rPr>
              <a:t>m</a:t>
            </a:r>
            <a:r>
              <a:rPr sz="4800" spc="405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4800" spc="-120" dirty="0">
                <a:solidFill>
                  <a:srgbClr val="C00000"/>
                </a:solidFill>
                <a:latin typeface="Times New Roman"/>
                <a:cs typeface="Times New Roman"/>
              </a:rPr>
              <a:t>!</a:t>
            </a:r>
            <a:endParaRPr sz="4800" dirty="0">
              <a:latin typeface="Times New Roman"/>
              <a:cs typeface="Times New Roman"/>
            </a:endParaRPr>
          </a:p>
          <a:p>
            <a:pPr marL="27305" algn="ctr">
              <a:lnSpc>
                <a:spcPct val="100000"/>
              </a:lnSpc>
              <a:spcBef>
                <a:spcPts val="4140"/>
              </a:spcBef>
            </a:pPr>
            <a:r>
              <a:rPr lang="en-US" altLang="zh-CN" sz="2400" b="1" spc="-5" dirty="0">
                <a:latin typeface="Arial"/>
                <a:cs typeface="Arial"/>
              </a:rPr>
              <a:t>Topic</a:t>
            </a:r>
            <a:r>
              <a:rPr lang="zh-CN" altLang="en-US" sz="2400" b="1" spc="-5" dirty="0">
                <a:latin typeface="Arial"/>
                <a:cs typeface="Arial"/>
              </a:rPr>
              <a:t> </a:t>
            </a:r>
            <a:r>
              <a:rPr lang="en-US" altLang="zh-CN" sz="2400" b="1" spc="-5" dirty="0">
                <a:latin typeface="Arial"/>
                <a:cs typeface="Arial"/>
              </a:rPr>
              <a:t>1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1975" y="4100872"/>
            <a:ext cx="4417060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97280">
              <a:lnSpc>
                <a:spcPct val="100000"/>
              </a:lnSpc>
            </a:pPr>
            <a:r>
              <a:rPr sz="2100" b="1" dirty="0">
                <a:solidFill>
                  <a:srgbClr val="FF0000"/>
                </a:solidFill>
                <a:latin typeface="Arial"/>
                <a:cs typeface="Arial"/>
              </a:rPr>
              <a:t>Module Overview Introduction</a:t>
            </a:r>
            <a:r>
              <a:rPr sz="210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0000"/>
                </a:solidFill>
                <a:latin typeface="Arial"/>
                <a:cs typeface="Arial"/>
              </a:rPr>
              <a:t>to HTML &amp; JavaScript</a:t>
            </a:r>
            <a:endParaRPr sz="2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7220">
              <a:lnSpc>
                <a:spcPct val="100000"/>
              </a:lnSpc>
            </a:pPr>
            <a:r>
              <a:rPr dirty="0"/>
              <a:t>Resources-</a:t>
            </a:r>
            <a:r>
              <a:rPr spc="-25" dirty="0"/>
              <a:t> </a:t>
            </a:r>
            <a:r>
              <a:rPr dirty="0"/>
              <a:t>JS/DHTML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079" y="1957907"/>
            <a:ext cx="3755390" cy="3286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har char="•"/>
              <a:tabLst>
                <a:tab pos="354330" algn="l"/>
              </a:tabLst>
            </a:pPr>
            <a:r>
              <a:rPr sz="2500" spc="-5" dirty="0">
                <a:latin typeface="Arial"/>
                <a:cs typeface="Arial"/>
              </a:rPr>
              <a:t>P</a:t>
            </a:r>
            <a:r>
              <a:rPr sz="2500" dirty="0">
                <a:latin typeface="Arial"/>
                <a:cs typeface="Arial"/>
              </a:rPr>
              <a:t>le</a:t>
            </a:r>
            <a:r>
              <a:rPr sz="2500" spc="-10" dirty="0">
                <a:latin typeface="Arial"/>
                <a:cs typeface="Arial"/>
              </a:rPr>
              <a:t>n</a:t>
            </a:r>
            <a:r>
              <a:rPr sz="2500" dirty="0">
                <a:latin typeface="Arial"/>
                <a:cs typeface="Arial"/>
              </a:rPr>
              <a:t>ty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of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3232CC"/>
                </a:solidFill>
                <a:latin typeface="Arial"/>
                <a:cs typeface="Arial"/>
              </a:rPr>
              <a:t>onlin</a:t>
            </a:r>
            <a:r>
              <a:rPr sz="2500" dirty="0">
                <a:solidFill>
                  <a:srgbClr val="3232CC"/>
                </a:solidFill>
                <a:latin typeface="Arial"/>
                <a:cs typeface="Arial"/>
              </a:rPr>
              <a:t>e</a:t>
            </a:r>
            <a:r>
              <a:rPr sz="2500" spc="-5" dirty="0">
                <a:solidFill>
                  <a:srgbClr val="3232CC"/>
                </a:solidFill>
                <a:latin typeface="Arial"/>
                <a:cs typeface="Arial"/>
              </a:rPr>
              <a:t> material</a:t>
            </a:r>
            <a:endParaRPr sz="25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10"/>
              </a:spcBef>
              <a:buChar char="–"/>
              <a:tabLst>
                <a:tab pos="755650" algn="l"/>
                <a:tab pos="2430145" algn="l"/>
              </a:tabLst>
            </a:pPr>
            <a:r>
              <a:rPr sz="2100" spc="-5" dirty="0">
                <a:latin typeface="Arial"/>
                <a:cs typeface="Arial"/>
              </a:rPr>
              <a:t>W</a:t>
            </a:r>
            <a:r>
              <a:rPr sz="2100" dirty="0">
                <a:latin typeface="Arial"/>
                <a:cs typeface="Arial"/>
              </a:rPr>
              <a:t>3schools:	</a:t>
            </a:r>
            <a:r>
              <a:rPr sz="2100" u="heavy" dirty="0">
                <a:solidFill>
                  <a:srgbClr val="B2B2B2"/>
                </a:solidFill>
                <a:latin typeface="Arial"/>
                <a:cs typeface="Arial"/>
              </a:rPr>
              <a:t>here</a:t>
            </a:r>
            <a:endParaRPr sz="21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buChar char="–"/>
              <a:tabLst>
                <a:tab pos="755650" algn="l"/>
                <a:tab pos="2545715" algn="l"/>
              </a:tabLst>
            </a:pPr>
            <a:r>
              <a:rPr sz="2100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odecademy</a:t>
            </a:r>
            <a:r>
              <a:rPr sz="2100" dirty="0">
                <a:latin typeface="Arial"/>
                <a:cs typeface="Arial"/>
              </a:rPr>
              <a:t>:	</a:t>
            </a:r>
            <a:r>
              <a:rPr sz="2100" u="heavy" dirty="0">
                <a:solidFill>
                  <a:srgbClr val="CCCCFF"/>
                </a:solidFill>
                <a:latin typeface="Arial"/>
                <a:cs typeface="Arial"/>
              </a:rPr>
              <a:t>here</a:t>
            </a:r>
            <a:endParaRPr sz="21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buChar char="–"/>
              <a:tabLst>
                <a:tab pos="755650" algn="l"/>
              </a:tabLst>
            </a:pPr>
            <a:r>
              <a:rPr sz="2100" dirty="0">
                <a:latin typeface="Arial"/>
                <a:cs typeface="Arial"/>
              </a:rPr>
              <a:t>MDN JS Web Docs: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u="heavy" spc="-5" dirty="0">
                <a:solidFill>
                  <a:srgbClr val="B2B2B2"/>
                </a:solidFill>
                <a:latin typeface="Arial"/>
                <a:cs typeface="Arial"/>
              </a:rPr>
              <a:t>here</a:t>
            </a:r>
            <a:endParaRPr sz="21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buChar char="–"/>
              <a:tabLst>
                <a:tab pos="755650" algn="l"/>
              </a:tabLst>
            </a:pPr>
            <a:r>
              <a:rPr sz="2100" dirty="0">
                <a:latin typeface="Arial"/>
                <a:cs typeface="Arial"/>
              </a:rPr>
              <a:t>no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specific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t</a:t>
            </a:r>
            <a:r>
              <a:rPr sz="2100" dirty="0">
                <a:latin typeface="Arial"/>
                <a:cs typeface="Arial"/>
              </a:rPr>
              <a:t>extbooks</a:t>
            </a:r>
            <a:endParaRPr sz="2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7"/>
              </a:spcBef>
              <a:buFont typeface="Arial"/>
              <a:buChar char="–"/>
            </a:pPr>
            <a:endParaRPr sz="215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Char char="•"/>
              <a:tabLst>
                <a:tab pos="354330" algn="l"/>
              </a:tabLst>
            </a:pPr>
            <a:r>
              <a:rPr sz="2500" spc="-5" dirty="0">
                <a:solidFill>
                  <a:srgbClr val="3232CC"/>
                </a:solidFill>
                <a:latin typeface="Arial"/>
                <a:cs typeface="Arial"/>
              </a:rPr>
              <a:t>Universit</a:t>
            </a:r>
            <a:r>
              <a:rPr sz="2500" dirty="0">
                <a:solidFill>
                  <a:srgbClr val="3232CC"/>
                </a:solidFill>
                <a:latin typeface="Arial"/>
                <a:cs typeface="Arial"/>
              </a:rPr>
              <a:t>y</a:t>
            </a:r>
            <a:r>
              <a:rPr sz="2500" spc="-5" dirty="0">
                <a:solidFill>
                  <a:srgbClr val="3232CC"/>
                </a:solidFill>
                <a:latin typeface="Arial"/>
                <a:cs typeface="Arial"/>
              </a:rPr>
              <a:t> library</a:t>
            </a:r>
            <a:endParaRPr sz="25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10"/>
              </a:spcBef>
              <a:buChar char="–"/>
              <a:tabLst>
                <a:tab pos="755650" algn="l"/>
                <a:tab pos="2147570" algn="l"/>
              </a:tabLst>
            </a:pPr>
            <a:r>
              <a:rPr sz="2100" dirty="0">
                <a:latin typeface="Arial"/>
                <a:cs typeface="Arial"/>
              </a:rPr>
              <a:t>J</a:t>
            </a:r>
            <a:r>
              <a:rPr sz="2100" spc="-5" dirty="0">
                <a:latin typeface="Arial"/>
                <a:cs typeface="Arial"/>
              </a:rPr>
              <a:t>avaScrip</a:t>
            </a:r>
            <a:r>
              <a:rPr sz="2100" dirty="0">
                <a:latin typeface="Arial"/>
                <a:cs typeface="Arial"/>
              </a:rPr>
              <a:t>t	</a:t>
            </a:r>
            <a:r>
              <a:rPr sz="2100" u="heavy" spc="-5" dirty="0">
                <a:solidFill>
                  <a:srgbClr val="B2B2B2"/>
                </a:solidFill>
                <a:latin typeface="Arial"/>
                <a:cs typeface="Arial"/>
              </a:rPr>
              <a:t>here</a:t>
            </a:r>
            <a:endParaRPr sz="21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buChar char="–"/>
              <a:tabLst>
                <a:tab pos="755650" algn="l"/>
              </a:tabLst>
            </a:pPr>
            <a:r>
              <a:rPr sz="2100" dirty="0">
                <a:latin typeface="Arial"/>
                <a:cs typeface="Arial"/>
              </a:rPr>
              <a:t>DHTML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u="heavy" dirty="0">
                <a:solidFill>
                  <a:srgbClr val="CCCCFF"/>
                </a:solidFill>
                <a:latin typeface="Arial"/>
                <a:cs typeface="Arial"/>
              </a:rPr>
              <a:t>here</a:t>
            </a:r>
            <a:endParaRPr sz="21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buChar char="–"/>
              <a:tabLst>
                <a:tab pos="755650" algn="l"/>
              </a:tabLst>
            </a:pPr>
            <a:r>
              <a:rPr sz="2100" dirty="0">
                <a:latin typeface="Arial"/>
                <a:cs typeface="Arial"/>
              </a:rPr>
              <a:t>HTML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u="heavy" dirty="0">
                <a:solidFill>
                  <a:srgbClr val="CCCCFF"/>
                </a:solidFill>
                <a:latin typeface="Arial"/>
                <a:cs typeface="Arial"/>
              </a:rPr>
              <a:t>here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89977" y="4768596"/>
            <a:ext cx="2228850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99239" y="4768596"/>
            <a:ext cx="2286000" cy="228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75439" y="2359151"/>
            <a:ext cx="2285999" cy="228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32827" y="2359151"/>
            <a:ext cx="2286000" cy="228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33885" y="1491996"/>
            <a:ext cx="4319015" cy="5036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49565" y="6226302"/>
            <a:ext cx="3992879" cy="838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5277" y="617330"/>
            <a:ext cx="3583304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18335" algn="l"/>
                <a:tab pos="2375535" algn="l"/>
              </a:tabLst>
            </a:pPr>
            <a:r>
              <a:rPr dirty="0"/>
              <a:t>Practise	&amp;	enjoy</a:t>
            </a:r>
          </a:p>
        </p:txBody>
      </p:sp>
      <p:sp>
        <p:nvSpPr>
          <p:cNvPr id="3" name="object 3"/>
          <p:cNvSpPr/>
          <p:nvPr/>
        </p:nvSpPr>
        <p:spPr>
          <a:xfrm>
            <a:off x="1079639" y="1658873"/>
            <a:ext cx="8708135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348995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84859" y="2236198"/>
            <a:ext cx="38862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2900" spc="-5" dirty="0"/>
              <a:t>Topic</a:t>
            </a:r>
            <a:r>
              <a:rPr lang="zh-CN" altLang="en-US" sz="2900" spc="-5" dirty="0"/>
              <a:t> </a:t>
            </a:r>
            <a:r>
              <a:rPr sz="2900" spc="-5" dirty="0"/>
              <a:t>1:</a:t>
            </a:r>
            <a:r>
              <a:rPr sz="2900" spc="-10" dirty="0"/>
              <a:t> </a:t>
            </a:r>
            <a:r>
              <a:rPr sz="3200" spc="-10" dirty="0"/>
              <a:t>Introduction</a:t>
            </a:r>
            <a:endParaRPr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3967110" y="3421343"/>
            <a:ext cx="4419600" cy="1950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03200">
              <a:lnSpc>
                <a:spcPct val="120700"/>
              </a:lnSpc>
              <a:buSzPct val="103571"/>
              <a:buChar char="•"/>
              <a:tabLst>
                <a:tab pos="446405" algn="l"/>
                <a:tab pos="2542540" algn="l"/>
              </a:tabLst>
            </a:pPr>
            <a:r>
              <a:rPr sz="2800" dirty="0">
                <a:latin typeface="Arial"/>
                <a:cs typeface="Arial"/>
              </a:rPr>
              <a:t>HTML/CSS,	JavaScript (Write your own homepage)</a:t>
            </a: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3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7220">
              <a:lnSpc>
                <a:spcPct val="100000"/>
              </a:lnSpc>
            </a:pPr>
            <a:r>
              <a:rPr spc="-5" dirty="0"/>
              <a:t>Basi</a:t>
            </a:r>
            <a:r>
              <a:rPr dirty="0"/>
              <a:t>c</a:t>
            </a:r>
            <a:r>
              <a:rPr spc="-5" dirty="0"/>
              <a:t> HTM</a:t>
            </a:r>
            <a:r>
              <a:rPr dirty="0"/>
              <a:t>L</a:t>
            </a:r>
            <a:r>
              <a:rPr spc="-5" dirty="0"/>
              <a:t> Structure</a:t>
            </a:r>
          </a:p>
        </p:txBody>
      </p:sp>
      <p:sp>
        <p:nvSpPr>
          <p:cNvPr id="3" name="object 3"/>
          <p:cNvSpPr/>
          <p:nvPr/>
        </p:nvSpPr>
        <p:spPr>
          <a:xfrm>
            <a:off x="1159649" y="1901951"/>
            <a:ext cx="8073390" cy="3180080"/>
          </a:xfrm>
          <a:custGeom>
            <a:avLst/>
            <a:gdLst/>
            <a:ahLst/>
            <a:cxnLst/>
            <a:rect l="l" t="t" r="r" b="b"/>
            <a:pathLst>
              <a:path w="8073390" h="3180079">
                <a:moveTo>
                  <a:pt x="8073390" y="3179826"/>
                </a:moveTo>
                <a:lnTo>
                  <a:pt x="8073390" y="0"/>
                </a:lnTo>
                <a:lnTo>
                  <a:pt x="0" y="0"/>
                </a:lnTo>
                <a:lnTo>
                  <a:pt x="0" y="3179826"/>
                </a:lnTo>
                <a:lnTo>
                  <a:pt x="4572" y="3179826"/>
                </a:lnTo>
                <a:lnTo>
                  <a:pt x="4571" y="9144"/>
                </a:lnTo>
                <a:lnTo>
                  <a:pt x="9143" y="4572"/>
                </a:lnTo>
                <a:lnTo>
                  <a:pt x="9143" y="9144"/>
                </a:lnTo>
                <a:lnTo>
                  <a:pt x="8064246" y="9143"/>
                </a:lnTo>
                <a:lnTo>
                  <a:pt x="8064246" y="4572"/>
                </a:lnTo>
                <a:lnTo>
                  <a:pt x="8068817" y="9143"/>
                </a:lnTo>
                <a:lnTo>
                  <a:pt x="8068817" y="3179826"/>
                </a:lnTo>
                <a:lnTo>
                  <a:pt x="8073390" y="3179826"/>
                </a:lnTo>
                <a:close/>
              </a:path>
              <a:path w="8073390" h="3180079">
                <a:moveTo>
                  <a:pt x="9143" y="9144"/>
                </a:moveTo>
                <a:lnTo>
                  <a:pt x="9143" y="4572"/>
                </a:lnTo>
                <a:lnTo>
                  <a:pt x="4571" y="9144"/>
                </a:lnTo>
                <a:lnTo>
                  <a:pt x="9143" y="9144"/>
                </a:lnTo>
                <a:close/>
              </a:path>
              <a:path w="8073390" h="3180079">
                <a:moveTo>
                  <a:pt x="9144" y="3169920"/>
                </a:moveTo>
                <a:lnTo>
                  <a:pt x="9143" y="9144"/>
                </a:lnTo>
                <a:lnTo>
                  <a:pt x="4571" y="9144"/>
                </a:lnTo>
                <a:lnTo>
                  <a:pt x="4572" y="3169920"/>
                </a:lnTo>
                <a:lnTo>
                  <a:pt x="9144" y="3169920"/>
                </a:lnTo>
                <a:close/>
              </a:path>
              <a:path w="8073390" h="3180079">
                <a:moveTo>
                  <a:pt x="8068817" y="3169920"/>
                </a:moveTo>
                <a:lnTo>
                  <a:pt x="4572" y="3169920"/>
                </a:lnTo>
                <a:lnTo>
                  <a:pt x="9144" y="3175254"/>
                </a:lnTo>
                <a:lnTo>
                  <a:pt x="9144" y="3179826"/>
                </a:lnTo>
                <a:lnTo>
                  <a:pt x="8064246" y="3179826"/>
                </a:lnTo>
                <a:lnTo>
                  <a:pt x="8064246" y="3175254"/>
                </a:lnTo>
                <a:lnTo>
                  <a:pt x="8068817" y="3169920"/>
                </a:lnTo>
                <a:close/>
              </a:path>
              <a:path w="8073390" h="3180079">
                <a:moveTo>
                  <a:pt x="9144" y="3179826"/>
                </a:moveTo>
                <a:lnTo>
                  <a:pt x="9144" y="3175254"/>
                </a:lnTo>
                <a:lnTo>
                  <a:pt x="4572" y="3169920"/>
                </a:lnTo>
                <a:lnTo>
                  <a:pt x="4572" y="3179826"/>
                </a:lnTo>
                <a:lnTo>
                  <a:pt x="9144" y="3179826"/>
                </a:lnTo>
                <a:close/>
              </a:path>
              <a:path w="8073390" h="3180079">
                <a:moveTo>
                  <a:pt x="8068817" y="9143"/>
                </a:moveTo>
                <a:lnTo>
                  <a:pt x="8064246" y="4572"/>
                </a:lnTo>
                <a:lnTo>
                  <a:pt x="8064246" y="9143"/>
                </a:lnTo>
                <a:lnTo>
                  <a:pt x="8068817" y="9143"/>
                </a:lnTo>
                <a:close/>
              </a:path>
              <a:path w="8073390" h="3180079">
                <a:moveTo>
                  <a:pt x="8068817" y="3169920"/>
                </a:moveTo>
                <a:lnTo>
                  <a:pt x="8068817" y="9143"/>
                </a:lnTo>
                <a:lnTo>
                  <a:pt x="8064246" y="9143"/>
                </a:lnTo>
                <a:lnTo>
                  <a:pt x="8064246" y="3169920"/>
                </a:lnTo>
                <a:lnTo>
                  <a:pt x="8068817" y="3169920"/>
                </a:lnTo>
                <a:close/>
              </a:path>
              <a:path w="8073390" h="3180079">
                <a:moveTo>
                  <a:pt x="8068817" y="3179826"/>
                </a:moveTo>
                <a:lnTo>
                  <a:pt x="8068817" y="3169920"/>
                </a:lnTo>
                <a:lnTo>
                  <a:pt x="8064246" y="3175254"/>
                </a:lnTo>
                <a:lnTo>
                  <a:pt x="8064246" y="3179826"/>
                </a:lnTo>
                <a:lnTo>
                  <a:pt x="8068817" y="3179826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42193" y="1977090"/>
            <a:ext cx="5003165" cy="4951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&lt;html&gt;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&lt;head&gt;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&lt;/head&gt;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&lt;body&gt;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&lt;/body&gt;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&lt;/html&gt;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450">
              <a:latin typeface="Times New Roman"/>
              <a:cs typeface="Times New Roman"/>
            </a:endParaRPr>
          </a:p>
          <a:p>
            <a:pPr marL="433705" indent="-340995">
              <a:lnSpc>
                <a:spcPct val="100000"/>
              </a:lnSpc>
              <a:buChar char="•"/>
              <a:tabLst>
                <a:tab pos="434340" algn="l"/>
              </a:tabLst>
            </a:pPr>
            <a:r>
              <a:rPr sz="2200" dirty="0">
                <a:latin typeface="Arial"/>
                <a:cs typeface="Arial"/>
              </a:rPr>
              <a:t>Each .HTML has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6FC0"/>
                </a:solidFill>
                <a:latin typeface="Arial"/>
                <a:cs typeface="Arial"/>
              </a:rPr>
              <a:t>a head and a bod</a:t>
            </a:r>
            <a:r>
              <a:rPr sz="2200" spc="5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220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835025" lvl="1" indent="-285115">
              <a:lnSpc>
                <a:spcPct val="100000"/>
              </a:lnSpc>
              <a:spcBef>
                <a:spcPts val="5"/>
              </a:spcBef>
              <a:buChar char="–"/>
              <a:tabLst>
                <a:tab pos="835660" algn="l"/>
              </a:tabLst>
            </a:pPr>
            <a:r>
              <a:rPr sz="1900" dirty="0">
                <a:latin typeface="Arial"/>
                <a:cs typeface="Arial"/>
              </a:rPr>
              <a:t>H</a:t>
            </a:r>
            <a:r>
              <a:rPr sz="1900" spc="-5" dirty="0">
                <a:latin typeface="Arial"/>
                <a:cs typeface="Arial"/>
              </a:rPr>
              <a:t>ead</a:t>
            </a:r>
            <a:r>
              <a:rPr sz="1900" dirty="0">
                <a:latin typeface="Arial"/>
                <a:cs typeface="Arial"/>
              </a:rPr>
              <a:t>: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title</a:t>
            </a:r>
            <a:r>
              <a:rPr sz="1900" dirty="0">
                <a:latin typeface="Arial"/>
                <a:cs typeface="Arial"/>
              </a:rPr>
              <a:t>,</a:t>
            </a:r>
            <a:r>
              <a:rPr sz="1900" spc="-5" dirty="0">
                <a:latin typeface="Arial"/>
                <a:cs typeface="Arial"/>
              </a:rPr>
              <a:t> CSS</a:t>
            </a:r>
            <a:r>
              <a:rPr sz="1900" dirty="0">
                <a:latin typeface="Arial"/>
                <a:cs typeface="Arial"/>
              </a:rPr>
              <a:t>,</a:t>
            </a:r>
            <a:r>
              <a:rPr sz="1900" spc="-1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J</a:t>
            </a:r>
            <a:r>
              <a:rPr sz="1900" spc="-5" dirty="0">
                <a:latin typeface="Arial"/>
                <a:cs typeface="Arial"/>
              </a:rPr>
              <a:t>avaScript</a:t>
            </a:r>
            <a:r>
              <a:rPr sz="1900" dirty="0">
                <a:latin typeface="Arial"/>
                <a:cs typeface="Arial"/>
              </a:rPr>
              <a:t>,</a:t>
            </a:r>
            <a:r>
              <a:rPr sz="1900" spc="-5" dirty="0">
                <a:latin typeface="Arial"/>
                <a:cs typeface="Arial"/>
              </a:rPr>
              <a:t> etc.</a:t>
            </a:r>
            <a:endParaRPr sz="1900">
              <a:latin typeface="Arial"/>
              <a:cs typeface="Arial"/>
            </a:endParaRPr>
          </a:p>
          <a:p>
            <a:pPr marL="835025" lvl="1" indent="-285115">
              <a:lnSpc>
                <a:spcPts val="2275"/>
              </a:lnSpc>
              <a:buChar char="–"/>
              <a:tabLst>
                <a:tab pos="835660" algn="l"/>
              </a:tabLst>
            </a:pPr>
            <a:r>
              <a:rPr sz="1900" spc="-5" dirty="0">
                <a:latin typeface="Arial"/>
                <a:cs typeface="Arial"/>
              </a:rPr>
              <a:t>B</a:t>
            </a:r>
            <a:r>
              <a:rPr sz="1900" dirty="0">
                <a:latin typeface="Arial"/>
                <a:cs typeface="Arial"/>
              </a:rPr>
              <a:t>ody: headings,</a:t>
            </a:r>
            <a:r>
              <a:rPr sz="1900" spc="2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parag</a:t>
            </a:r>
            <a:r>
              <a:rPr sz="1900" spc="5" dirty="0">
                <a:latin typeface="Arial"/>
                <a:cs typeface="Arial"/>
              </a:rPr>
              <a:t>r</a:t>
            </a:r>
            <a:r>
              <a:rPr sz="1900" dirty="0">
                <a:latin typeface="Arial"/>
                <a:cs typeface="Arial"/>
              </a:rPr>
              <a:t>aphs,</a:t>
            </a:r>
            <a:r>
              <a:rPr sz="1900" spc="1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f</a:t>
            </a:r>
            <a:r>
              <a:rPr sz="1900" dirty="0">
                <a:latin typeface="Arial"/>
                <a:cs typeface="Arial"/>
              </a:rPr>
              <a:t>orms</a:t>
            </a:r>
            <a:endParaRPr sz="1900">
              <a:latin typeface="Arial"/>
              <a:cs typeface="Arial"/>
            </a:endParaRPr>
          </a:p>
          <a:p>
            <a:pPr marL="433705" indent="-340995">
              <a:lnSpc>
                <a:spcPts val="2635"/>
              </a:lnSpc>
              <a:buChar char="•"/>
              <a:tabLst>
                <a:tab pos="434340" algn="l"/>
              </a:tabLst>
            </a:pPr>
            <a:r>
              <a:rPr sz="2200" spc="-5" dirty="0">
                <a:latin typeface="Arial"/>
                <a:cs typeface="Arial"/>
              </a:rPr>
              <a:t>&lt;</a:t>
            </a:r>
            <a:r>
              <a:rPr sz="2200" dirty="0">
                <a:latin typeface="Arial"/>
                <a:cs typeface="Arial"/>
              </a:rPr>
              <a:t>!</a:t>
            </a:r>
            <a:r>
              <a:rPr sz="2200" spc="-5" dirty="0">
                <a:latin typeface="Arial"/>
                <a:cs typeface="Arial"/>
              </a:rPr>
              <a:t>-</a:t>
            </a:r>
            <a:r>
              <a:rPr sz="2200" dirty="0">
                <a:latin typeface="Arial"/>
                <a:cs typeface="Arial"/>
              </a:rPr>
              <a:t>-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6FC0"/>
                </a:solidFill>
                <a:latin typeface="Arial"/>
                <a:cs typeface="Arial"/>
              </a:rPr>
              <a:t>html comment</a:t>
            </a:r>
            <a:r>
              <a:rPr sz="2200" spc="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--&gt;</a:t>
            </a:r>
            <a:endParaRPr sz="2200">
              <a:latin typeface="Arial"/>
              <a:cs typeface="Arial"/>
            </a:endParaRPr>
          </a:p>
          <a:p>
            <a:pPr marL="433705" indent="-340995">
              <a:lnSpc>
                <a:spcPct val="100000"/>
              </a:lnSpc>
              <a:buClr>
                <a:srgbClr val="006FC0"/>
              </a:buClr>
              <a:buChar char="•"/>
              <a:tabLst>
                <a:tab pos="434340" algn="l"/>
              </a:tabLst>
            </a:pPr>
            <a:r>
              <a:rPr sz="2200" u="heavy" dirty="0">
                <a:solidFill>
                  <a:srgbClr val="CCCCFF"/>
                </a:solidFill>
                <a:latin typeface="Arial"/>
                <a:cs typeface="Arial"/>
              </a:rPr>
              <a:t>W3school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7220">
              <a:lnSpc>
                <a:spcPct val="100000"/>
              </a:lnSpc>
            </a:pPr>
            <a:r>
              <a:rPr dirty="0"/>
              <a:t>HTML Tags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773" y="2042122"/>
            <a:ext cx="7056755" cy="434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har char="•"/>
              <a:tabLst>
                <a:tab pos="354330" algn="l"/>
              </a:tabLst>
            </a:pPr>
            <a:r>
              <a:rPr sz="2900" spc="-10" dirty="0">
                <a:latin typeface="Arial"/>
                <a:cs typeface="Arial"/>
              </a:rPr>
              <a:t>A</a:t>
            </a:r>
            <a:r>
              <a:rPr sz="2900" spc="-5" dirty="0">
                <a:latin typeface="Arial"/>
                <a:cs typeface="Arial"/>
              </a:rPr>
              <a:t>lso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referred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to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as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0000FF"/>
                </a:solidFill>
                <a:latin typeface="Arial"/>
                <a:cs typeface="Arial"/>
              </a:rPr>
              <a:t>elements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Font typeface="Arial"/>
              <a:buChar char="•"/>
            </a:pPr>
            <a:endParaRPr sz="42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Char char="•"/>
              <a:tabLst>
                <a:tab pos="354330" algn="l"/>
              </a:tabLst>
            </a:pPr>
            <a:r>
              <a:rPr sz="2900" spc="-5" dirty="0">
                <a:latin typeface="Arial"/>
                <a:cs typeface="Arial"/>
              </a:rPr>
              <a:t>presented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by </a:t>
            </a:r>
            <a:r>
              <a:rPr sz="2900" spc="-5" dirty="0">
                <a:solidFill>
                  <a:srgbClr val="0000FF"/>
                </a:solidFill>
                <a:latin typeface="Arial"/>
                <a:cs typeface="Arial"/>
              </a:rPr>
              <a:t>start/closing</a:t>
            </a:r>
            <a:r>
              <a:rPr sz="29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0000FF"/>
                </a:solidFill>
                <a:latin typeface="Arial"/>
                <a:cs typeface="Arial"/>
              </a:rPr>
              <a:t>angle</a:t>
            </a:r>
            <a:r>
              <a:rPr sz="29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0000FF"/>
                </a:solidFill>
                <a:latin typeface="Arial"/>
                <a:cs typeface="Arial"/>
              </a:rPr>
              <a:t>brackets</a:t>
            </a:r>
            <a:endParaRPr sz="2900">
              <a:latin typeface="Arial"/>
              <a:cs typeface="Arial"/>
            </a:endParaRPr>
          </a:p>
          <a:p>
            <a:pPr marL="379730">
              <a:lnSpc>
                <a:spcPct val="100000"/>
              </a:lnSpc>
              <a:spcBef>
                <a:spcPts val="385"/>
              </a:spcBef>
            </a:pPr>
            <a:r>
              <a:rPr sz="2500" b="1" spc="-5" dirty="0">
                <a:latin typeface="Courier New"/>
                <a:cs typeface="Courier New"/>
              </a:rPr>
              <a:t>&lt;h1&gt;</a:t>
            </a:r>
            <a:r>
              <a:rPr sz="2500" spc="-5" dirty="0">
                <a:latin typeface="Courier New"/>
                <a:cs typeface="Courier New"/>
              </a:rPr>
              <a:t>Thi</a:t>
            </a:r>
            <a:r>
              <a:rPr sz="2500" dirty="0">
                <a:latin typeface="Courier New"/>
                <a:cs typeface="Courier New"/>
              </a:rPr>
              <a:t>s</a:t>
            </a:r>
            <a:r>
              <a:rPr sz="2500" spc="-5" dirty="0">
                <a:latin typeface="Courier New"/>
                <a:cs typeface="Courier New"/>
              </a:rPr>
              <a:t> i</a:t>
            </a:r>
            <a:r>
              <a:rPr sz="2500" dirty="0">
                <a:latin typeface="Courier New"/>
                <a:cs typeface="Courier New"/>
              </a:rPr>
              <a:t>s</a:t>
            </a:r>
            <a:r>
              <a:rPr sz="2500" spc="-5" dirty="0">
                <a:latin typeface="Courier New"/>
                <a:cs typeface="Courier New"/>
              </a:rPr>
              <a:t> </a:t>
            </a:r>
            <a:r>
              <a:rPr sz="2500" dirty="0">
                <a:latin typeface="Courier New"/>
                <a:cs typeface="Courier New"/>
              </a:rPr>
              <a:t>a</a:t>
            </a:r>
            <a:r>
              <a:rPr sz="2500" spc="-5" dirty="0">
                <a:latin typeface="Courier New"/>
                <a:cs typeface="Courier New"/>
              </a:rPr>
              <a:t> Headin</a:t>
            </a:r>
            <a:r>
              <a:rPr sz="2500" dirty="0">
                <a:latin typeface="Courier New"/>
                <a:cs typeface="Courier New"/>
              </a:rPr>
              <a:t>g</a:t>
            </a:r>
            <a:r>
              <a:rPr sz="2500" b="1" spc="-5" dirty="0">
                <a:latin typeface="Courier New"/>
                <a:cs typeface="Courier New"/>
              </a:rPr>
              <a:t>&lt;/h1&gt;</a:t>
            </a:r>
            <a:endParaRPr sz="2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spcBef>
                <a:spcPts val="1630"/>
              </a:spcBef>
              <a:buChar char="•"/>
              <a:tabLst>
                <a:tab pos="354330" algn="l"/>
              </a:tabLst>
            </a:pPr>
            <a:r>
              <a:rPr sz="2900" spc="-5" dirty="0">
                <a:latin typeface="Arial"/>
                <a:cs typeface="Arial"/>
              </a:rPr>
              <a:t>…but some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are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not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paired!</a:t>
            </a:r>
            <a:endParaRPr sz="2900">
              <a:latin typeface="Arial"/>
              <a:cs typeface="Arial"/>
            </a:endParaRPr>
          </a:p>
          <a:p>
            <a:pPr marL="379730">
              <a:lnSpc>
                <a:spcPct val="100000"/>
              </a:lnSpc>
              <a:spcBef>
                <a:spcPts val="440"/>
              </a:spcBef>
              <a:tabLst>
                <a:tab pos="3313429" algn="l"/>
              </a:tabLst>
            </a:pPr>
            <a:r>
              <a:rPr sz="2500" b="1" spc="-5" dirty="0">
                <a:latin typeface="Courier New"/>
                <a:cs typeface="Courier New"/>
              </a:rPr>
              <a:t>Ne</a:t>
            </a:r>
            <a:r>
              <a:rPr sz="2500" b="1" dirty="0">
                <a:latin typeface="Courier New"/>
                <a:cs typeface="Courier New"/>
              </a:rPr>
              <a:t>w</a:t>
            </a:r>
            <a:r>
              <a:rPr sz="2500" b="1" spc="-5" dirty="0">
                <a:latin typeface="Courier New"/>
                <a:cs typeface="Courier New"/>
              </a:rPr>
              <a:t> lin</a:t>
            </a:r>
            <a:r>
              <a:rPr sz="2500" b="1" dirty="0">
                <a:latin typeface="Courier New"/>
                <a:cs typeface="Courier New"/>
              </a:rPr>
              <a:t>e</a:t>
            </a:r>
            <a:r>
              <a:rPr sz="2500" b="1" spc="-5" dirty="0">
                <a:latin typeface="Courier New"/>
                <a:cs typeface="Courier New"/>
              </a:rPr>
              <a:t> &lt;br/</a:t>
            </a:r>
            <a:r>
              <a:rPr sz="2500" b="1" dirty="0">
                <a:latin typeface="Courier New"/>
                <a:cs typeface="Courier New"/>
              </a:rPr>
              <a:t>&gt;</a:t>
            </a:r>
            <a:r>
              <a:rPr sz="2500" dirty="0">
                <a:latin typeface="Arial"/>
                <a:cs typeface="Arial"/>
              </a:rPr>
              <a:t>,	</a:t>
            </a:r>
            <a:r>
              <a:rPr sz="2500" b="1" spc="-5" dirty="0">
                <a:latin typeface="Courier New"/>
                <a:cs typeface="Courier New"/>
              </a:rPr>
              <a:t>&lt;hr/&gt;</a:t>
            </a:r>
            <a:endParaRPr sz="2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385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Char char="•"/>
              <a:tabLst>
                <a:tab pos="354330" algn="l"/>
              </a:tabLst>
            </a:pPr>
            <a:r>
              <a:rPr sz="2900" spc="-10" dirty="0">
                <a:latin typeface="Arial"/>
                <a:cs typeface="Arial"/>
              </a:rPr>
              <a:t>T</a:t>
            </a:r>
            <a:r>
              <a:rPr sz="2900" spc="-5" dirty="0">
                <a:latin typeface="Arial"/>
                <a:cs typeface="Arial"/>
              </a:rPr>
              <a:t>hey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are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nested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68373" y="669956"/>
            <a:ext cx="43427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u="heavy" spc="-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http://ww</a:t>
            </a:r>
            <a:r>
              <a:rPr sz="2400" u="heavy" spc="-13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w</a:t>
            </a:r>
            <a:r>
              <a:rPr sz="2400" u="heavy" spc="-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.w3schools.com/tags/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74015" y="4252721"/>
            <a:ext cx="1511808" cy="27089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25663" y="4370832"/>
            <a:ext cx="1607819" cy="25793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0675" y="701912"/>
            <a:ext cx="553974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84300" algn="l"/>
                <a:tab pos="2680335" algn="l"/>
                <a:tab pos="3137535" algn="l"/>
                <a:tab pos="4458970" algn="l"/>
              </a:tabLst>
            </a:pPr>
            <a:r>
              <a:rPr dirty="0"/>
              <a:t>Block	Level	&amp;	Inline	Tags</a:t>
            </a:r>
          </a:p>
        </p:txBody>
      </p:sp>
      <p:sp>
        <p:nvSpPr>
          <p:cNvPr id="3" name="object 3"/>
          <p:cNvSpPr/>
          <p:nvPr/>
        </p:nvSpPr>
        <p:spPr>
          <a:xfrm>
            <a:off x="7087996" y="1332738"/>
            <a:ext cx="2448305" cy="2754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2173" y="1813522"/>
            <a:ext cx="8055609" cy="4967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634" indent="-341630">
              <a:lnSpc>
                <a:spcPct val="100000"/>
              </a:lnSpc>
              <a:buChar char="•"/>
              <a:tabLst>
                <a:tab pos="509270" algn="l"/>
              </a:tabLst>
            </a:pPr>
            <a:r>
              <a:rPr sz="2900" spc="-10" dirty="0">
                <a:latin typeface="Arial"/>
                <a:cs typeface="Arial"/>
              </a:rPr>
              <a:t>B</a:t>
            </a:r>
            <a:r>
              <a:rPr sz="2900" spc="-5" dirty="0">
                <a:latin typeface="Arial"/>
                <a:cs typeface="Arial"/>
              </a:rPr>
              <a:t>lock</a:t>
            </a:r>
            <a:r>
              <a:rPr sz="2900" spc="5" dirty="0">
                <a:latin typeface="Arial"/>
                <a:cs typeface="Arial"/>
              </a:rPr>
              <a:t> </a:t>
            </a:r>
            <a:r>
              <a:rPr sz="2900" u="heavy" spc="-10" dirty="0">
                <a:solidFill>
                  <a:srgbClr val="CCCCFF"/>
                </a:solidFill>
                <a:latin typeface="Arial"/>
                <a:cs typeface="Arial"/>
              </a:rPr>
              <a:t>&lt;div&gt;</a:t>
            </a:r>
            <a:r>
              <a:rPr sz="2900" u="heavy" spc="-5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900" u="heavy" spc="-10" dirty="0">
                <a:solidFill>
                  <a:srgbClr val="CCCCFF"/>
                </a:solidFill>
                <a:latin typeface="Arial"/>
                <a:cs typeface="Arial"/>
              </a:rPr>
              <a:t>…. &lt;/div&gt;</a:t>
            </a:r>
            <a:endParaRPr sz="2900">
              <a:latin typeface="Arial"/>
              <a:cs typeface="Arial"/>
            </a:endParaRPr>
          </a:p>
          <a:p>
            <a:pPr marL="909955" lvl="1" indent="-285750">
              <a:lnSpc>
                <a:spcPct val="100000"/>
              </a:lnSpc>
              <a:spcBef>
                <a:spcPts val="610"/>
              </a:spcBef>
              <a:buChar char="–"/>
              <a:tabLst>
                <a:tab pos="910590" algn="l"/>
              </a:tabLst>
            </a:pPr>
            <a:r>
              <a:rPr sz="2500" spc="-5" dirty="0">
                <a:latin typeface="Arial"/>
                <a:cs typeface="Arial"/>
              </a:rPr>
              <a:t>S</a:t>
            </a:r>
            <a:r>
              <a:rPr sz="2500" dirty="0">
                <a:latin typeface="Arial"/>
                <a:cs typeface="Arial"/>
              </a:rPr>
              <a:t>tart new lines of text</a:t>
            </a:r>
            <a:endParaRPr sz="2500">
              <a:latin typeface="Arial"/>
              <a:cs typeface="Arial"/>
            </a:endParaRPr>
          </a:p>
          <a:p>
            <a:pPr marL="909955" lvl="1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910590" algn="l"/>
              </a:tabLst>
            </a:pPr>
            <a:r>
              <a:rPr sz="2500" spc="-5" dirty="0">
                <a:latin typeface="Arial"/>
                <a:cs typeface="Arial"/>
              </a:rPr>
              <a:t>C</a:t>
            </a:r>
            <a:r>
              <a:rPr sz="2500" dirty="0">
                <a:latin typeface="Arial"/>
                <a:cs typeface="Arial"/>
              </a:rPr>
              <a:t>ontain other tags, e.g. &lt;div&gt;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,</a:t>
            </a:r>
            <a:endParaRPr sz="2500">
              <a:latin typeface="Arial"/>
              <a:cs typeface="Arial"/>
            </a:endParaRPr>
          </a:p>
          <a:p>
            <a:pPr marL="909955">
              <a:lnSpc>
                <a:spcPct val="100000"/>
              </a:lnSpc>
            </a:pPr>
            <a:r>
              <a:rPr sz="2500" dirty="0">
                <a:latin typeface="Arial"/>
                <a:cs typeface="Arial"/>
              </a:rPr>
              <a:t>&lt;p&gt;, inline tags</a:t>
            </a:r>
            <a:endParaRPr sz="2500">
              <a:latin typeface="Arial"/>
              <a:cs typeface="Arial"/>
            </a:endParaRPr>
          </a:p>
          <a:p>
            <a:pPr marL="909955" marR="2246630" lvl="1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999490" algn="l"/>
              </a:tabLst>
            </a:pPr>
            <a:r>
              <a:rPr sz="2500" spc="-5" dirty="0">
                <a:latin typeface="Arial"/>
                <a:cs typeface="Arial"/>
              </a:rPr>
              <a:t>S</a:t>
            </a:r>
            <a:r>
              <a:rPr sz="2500" dirty="0">
                <a:latin typeface="Arial"/>
                <a:cs typeface="Arial"/>
              </a:rPr>
              <a:t>tyle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them with CSS or to perform certain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tasks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with JavaScript.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spcBef>
                <a:spcPts val="2035"/>
              </a:spcBef>
              <a:buChar char="•"/>
              <a:tabLst>
                <a:tab pos="354330" algn="l"/>
              </a:tabLst>
            </a:pPr>
            <a:r>
              <a:rPr sz="2900" spc="-10" dirty="0">
                <a:latin typeface="Arial"/>
                <a:cs typeface="Arial"/>
              </a:rPr>
              <a:t>I</a:t>
            </a:r>
            <a:r>
              <a:rPr sz="2900" spc="-5" dirty="0">
                <a:latin typeface="Arial"/>
                <a:cs typeface="Arial"/>
              </a:rPr>
              <a:t>nline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tags</a:t>
            </a:r>
            <a:endParaRPr sz="29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610"/>
              </a:spcBef>
              <a:buChar char="–"/>
              <a:tabLst>
                <a:tab pos="755650" algn="l"/>
              </a:tabLst>
            </a:pPr>
            <a:r>
              <a:rPr sz="2500" dirty="0">
                <a:latin typeface="Arial"/>
                <a:cs typeface="Arial"/>
              </a:rPr>
              <a:t>to enhance text, e.g. &lt;strong&gt;, &lt;em&gt;, &lt;span&gt;</a:t>
            </a:r>
            <a:endParaRPr sz="25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600"/>
              </a:spcBef>
              <a:buChar char="–"/>
              <a:tabLst>
                <a:tab pos="755650" algn="l"/>
              </a:tabLst>
            </a:pPr>
            <a:r>
              <a:rPr sz="2500" spc="-5" dirty="0">
                <a:latin typeface="Arial"/>
                <a:cs typeface="Arial"/>
              </a:rPr>
              <a:t>D</a:t>
            </a:r>
            <a:r>
              <a:rPr sz="2500" dirty="0">
                <a:latin typeface="Arial"/>
                <a:cs typeface="Arial"/>
              </a:rPr>
              <a:t>o </a:t>
            </a:r>
            <a:r>
              <a:rPr sz="2500" spc="-5" dirty="0">
                <a:latin typeface="Arial"/>
                <a:cs typeface="Arial"/>
              </a:rPr>
              <a:t>no</a:t>
            </a:r>
            <a:r>
              <a:rPr sz="2500" dirty="0">
                <a:latin typeface="Arial"/>
                <a:cs typeface="Arial"/>
              </a:rPr>
              <a:t>t </a:t>
            </a:r>
            <a:r>
              <a:rPr sz="2500" spc="-5" dirty="0">
                <a:latin typeface="Arial"/>
                <a:cs typeface="Arial"/>
              </a:rPr>
              <a:t>star</a:t>
            </a:r>
            <a:r>
              <a:rPr sz="2500" dirty="0">
                <a:latin typeface="Arial"/>
                <a:cs typeface="Arial"/>
              </a:rPr>
              <a:t>t </a:t>
            </a:r>
            <a:r>
              <a:rPr sz="2500" spc="-5" dirty="0">
                <a:latin typeface="Arial"/>
                <a:cs typeface="Arial"/>
              </a:rPr>
              <a:t>ne</a:t>
            </a:r>
            <a:r>
              <a:rPr sz="2500" dirty="0">
                <a:latin typeface="Arial"/>
                <a:cs typeface="Arial"/>
              </a:rPr>
              <a:t>w </a:t>
            </a:r>
            <a:r>
              <a:rPr sz="2500" spc="-5" dirty="0">
                <a:latin typeface="Arial"/>
                <a:cs typeface="Arial"/>
              </a:rPr>
              <a:t>lines</a:t>
            </a:r>
            <a:endParaRPr sz="25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600"/>
              </a:spcBef>
              <a:buChar char="–"/>
              <a:tabLst>
                <a:tab pos="755650" algn="l"/>
              </a:tabLst>
            </a:pPr>
            <a:r>
              <a:rPr sz="2500" spc="-5" dirty="0">
                <a:latin typeface="Arial"/>
                <a:cs typeface="Arial"/>
              </a:rPr>
              <a:t>Generall</a:t>
            </a:r>
            <a:r>
              <a:rPr sz="2500" dirty="0">
                <a:latin typeface="Arial"/>
                <a:cs typeface="Arial"/>
              </a:rPr>
              <a:t>y</a:t>
            </a:r>
            <a:r>
              <a:rPr sz="2500" spc="-5" dirty="0">
                <a:latin typeface="Arial"/>
                <a:cs typeface="Arial"/>
              </a:rPr>
              <a:t> ca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</a:t>
            </a:r>
            <a:r>
              <a:rPr sz="2500" spc="-5" dirty="0">
                <a:latin typeface="Arial"/>
                <a:cs typeface="Arial"/>
              </a:rPr>
              <a:t>ontai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 onl</a:t>
            </a:r>
            <a:r>
              <a:rPr sz="2500" dirty="0">
                <a:latin typeface="Arial"/>
                <a:cs typeface="Arial"/>
              </a:rPr>
              <a:t>y</a:t>
            </a:r>
            <a:r>
              <a:rPr sz="2500" spc="-5" dirty="0">
                <a:latin typeface="Arial"/>
                <a:cs typeface="Arial"/>
              </a:rPr>
              <a:t> othe</a:t>
            </a:r>
            <a:r>
              <a:rPr sz="2500" dirty="0">
                <a:latin typeface="Arial"/>
                <a:cs typeface="Arial"/>
              </a:rPr>
              <a:t>r</a:t>
            </a:r>
            <a:r>
              <a:rPr sz="2500" spc="-5" dirty="0">
                <a:latin typeface="Arial"/>
                <a:cs typeface="Arial"/>
              </a:rPr>
              <a:t> inlin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 tag</a:t>
            </a:r>
            <a:r>
              <a:rPr sz="2500" dirty="0">
                <a:latin typeface="Arial"/>
                <a:cs typeface="Arial"/>
              </a:rPr>
              <a:t>s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an</a:t>
            </a:r>
            <a:r>
              <a:rPr sz="2500" dirty="0">
                <a:latin typeface="Arial"/>
                <a:cs typeface="Arial"/>
              </a:rPr>
              <a:t>d</a:t>
            </a:r>
            <a:r>
              <a:rPr sz="2500" spc="-5" dirty="0">
                <a:latin typeface="Arial"/>
                <a:cs typeface="Arial"/>
              </a:rPr>
              <a:t> text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1373" y="656192"/>
            <a:ext cx="475043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u="heavy" dirty="0">
                <a:solidFill>
                  <a:srgbClr val="CCCCFF"/>
                </a:solidFill>
              </a:rPr>
              <a:t>T1.HTM</a:t>
            </a:r>
            <a:r>
              <a:rPr spc="-15" dirty="0">
                <a:solidFill>
                  <a:srgbClr val="CCCCFF"/>
                </a:solidFill>
              </a:rPr>
              <a:t> </a:t>
            </a:r>
            <a:r>
              <a:rPr dirty="0"/>
              <a:t>: HTML TAGS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86549" rIns="0" bIns="0" rtlCol="0">
            <a:spAutoFit/>
          </a:bodyPr>
          <a:lstStyle/>
          <a:p>
            <a:pPr marL="386715">
              <a:lnSpc>
                <a:spcPct val="100000"/>
              </a:lnSpc>
            </a:pPr>
            <a:r>
              <a:rPr sz="2000" spc="-10" dirty="0">
                <a:solidFill>
                  <a:srgbClr val="FF0000"/>
                </a:solidFill>
              </a:rPr>
              <a:t>&lt;!DOCTYP</a:t>
            </a:r>
            <a:r>
              <a:rPr sz="2000" spc="-5" dirty="0">
                <a:solidFill>
                  <a:srgbClr val="FF0000"/>
                </a:solidFill>
              </a:rPr>
              <a:t>E</a:t>
            </a:r>
            <a:r>
              <a:rPr sz="2000" spc="25" dirty="0">
                <a:solidFill>
                  <a:srgbClr val="FF0000"/>
                </a:solidFill>
              </a:rPr>
              <a:t> </a:t>
            </a:r>
            <a:r>
              <a:rPr sz="2000" spc="-10" dirty="0">
                <a:solidFill>
                  <a:srgbClr val="FF0000"/>
                </a:solidFill>
              </a:rPr>
              <a:t>html&gt;</a:t>
            </a:r>
            <a:endParaRPr sz="2000"/>
          </a:p>
          <a:p>
            <a:pPr marL="386715">
              <a:lnSpc>
                <a:spcPct val="100000"/>
              </a:lnSpc>
            </a:pPr>
            <a:r>
              <a:rPr sz="2000" spc="-10" dirty="0"/>
              <a:t>&lt;html&gt;</a:t>
            </a:r>
            <a:endParaRPr sz="2000"/>
          </a:p>
          <a:p>
            <a:pPr marL="386715">
              <a:lnSpc>
                <a:spcPct val="100000"/>
              </a:lnSpc>
            </a:pPr>
            <a:r>
              <a:rPr sz="2000" spc="-10" dirty="0">
                <a:solidFill>
                  <a:srgbClr val="FF0000"/>
                </a:solidFill>
              </a:rPr>
              <a:t>&lt;head&gt;</a:t>
            </a:r>
            <a:endParaRPr sz="2000"/>
          </a:p>
          <a:p>
            <a:pPr marL="661035">
              <a:lnSpc>
                <a:spcPct val="100000"/>
              </a:lnSpc>
            </a:pPr>
            <a:r>
              <a:rPr sz="2000" spc="-10" dirty="0"/>
              <a:t>&lt;title&gt;t1&lt;/title&gt;</a:t>
            </a:r>
            <a:endParaRPr sz="2000"/>
          </a:p>
          <a:p>
            <a:pPr marL="386715">
              <a:lnSpc>
                <a:spcPct val="100000"/>
              </a:lnSpc>
            </a:pPr>
            <a:r>
              <a:rPr sz="2000" spc="-10" dirty="0"/>
              <a:t>&lt;/head&gt;</a:t>
            </a:r>
            <a:endParaRPr sz="2000"/>
          </a:p>
          <a:p>
            <a:pPr marL="386715">
              <a:lnSpc>
                <a:spcPct val="100000"/>
              </a:lnSpc>
            </a:pPr>
            <a:r>
              <a:rPr sz="2000" spc="-10" dirty="0">
                <a:solidFill>
                  <a:srgbClr val="FF0000"/>
                </a:solidFill>
              </a:rPr>
              <a:t>&lt;body&gt;</a:t>
            </a:r>
            <a:endParaRPr sz="2000"/>
          </a:p>
          <a:p>
            <a:pPr marL="661035">
              <a:lnSpc>
                <a:spcPct val="100000"/>
              </a:lnSpc>
            </a:pPr>
            <a:r>
              <a:rPr sz="2000" spc="-10" dirty="0">
                <a:solidFill>
                  <a:srgbClr val="FF0000"/>
                </a:solidFill>
              </a:rPr>
              <a:t>&lt;h1&gt;</a:t>
            </a:r>
            <a:r>
              <a:rPr sz="2000" spc="-10" dirty="0"/>
              <a:t>Firs</a:t>
            </a:r>
            <a:r>
              <a:rPr sz="2000" spc="-5" dirty="0"/>
              <a:t>t </a:t>
            </a:r>
            <a:r>
              <a:rPr sz="2000" spc="-10" dirty="0"/>
              <a:t>HTML&lt;/h1&gt;</a:t>
            </a:r>
            <a:endParaRPr sz="2000"/>
          </a:p>
          <a:p>
            <a:pPr marL="661035">
              <a:lnSpc>
                <a:spcPct val="100000"/>
              </a:lnSpc>
            </a:pPr>
            <a:r>
              <a:rPr sz="2000" spc="-10" dirty="0">
                <a:solidFill>
                  <a:srgbClr val="FF0000"/>
                </a:solidFill>
              </a:rPr>
              <a:t>&lt;p&gt;</a:t>
            </a:r>
            <a:r>
              <a:rPr sz="2000" spc="-10" dirty="0"/>
              <a:t>No</a:t>
            </a:r>
            <a:r>
              <a:rPr sz="2000" spc="-5" dirty="0"/>
              <a:t>t </a:t>
            </a:r>
            <a:r>
              <a:rPr sz="2000" spc="-10" dirty="0"/>
              <a:t>to</a:t>
            </a:r>
            <a:r>
              <a:rPr sz="2000" spc="-5" dirty="0"/>
              <a:t>o </a:t>
            </a:r>
            <a:r>
              <a:rPr sz="2000" spc="-10" dirty="0"/>
              <a:t>hard&lt;/p&gt;</a:t>
            </a:r>
            <a:endParaRPr sz="2000"/>
          </a:p>
          <a:p>
            <a:pPr marL="661035">
              <a:lnSpc>
                <a:spcPts val="2160"/>
              </a:lnSpc>
            </a:pPr>
            <a:r>
              <a:rPr sz="2000" spc="-10" dirty="0">
                <a:solidFill>
                  <a:srgbClr val="FF0000"/>
                </a:solidFill>
              </a:rPr>
              <a:t>&lt;div&gt;</a:t>
            </a:r>
            <a:r>
              <a:rPr sz="2000" spc="-5" dirty="0"/>
              <a:t>div is a block level tag whereas</a:t>
            </a:r>
            <a:r>
              <a:rPr sz="2000" spc="5" dirty="0"/>
              <a:t> </a:t>
            </a:r>
            <a:r>
              <a:rPr sz="2000" spc="-5" dirty="0"/>
              <a:t>this is &lt;strong&gt;</a:t>
            </a:r>
            <a:r>
              <a:rPr sz="2000" spc="-20" dirty="0"/>
              <a:t> </a:t>
            </a:r>
            <a:r>
              <a:rPr sz="2000" spc="-5" dirty="0"/>
              <a:t>an inline</a:t>
            </a:r>
            <a:endParaRPr sz="2000"/>
          </a:p>
          <a:p>
            <a:pPr marL="1300480">
              <a:lnSpc>
                <a:spcPts val="2160"/>
              </a:lnSpc>
            </a:pPr>
            <a:r>
              <a:rPr sz="2000" spc="-5" dirty="0"/>
              <a:t>&lt;/strong&gt;</a:t>
            </a:r>
            <a:r>
              <a:rPr sz="2000" spc="-20" dirty="0"/>
              <a:t> </a:t>
            </a:r>
            <a:r>
              <a:rPr sz="2000" spc="-5" dirty="0"/>
              <a:t>tag.</a:t>
            </a:r>
            <a:r>
              <a:rPr sz="2000" spc="-20" dirty="0"/>
              <a:t> </a:t>
            </a:r>
            <a:r>
              <a:rPr sz="2000" spc="-10" dirty="0"/>
              <a:t>&lt;</a:t>
            </a:r>
            <a:r>
              <a:rPr sz="2000" spc="-5" dirty="0"/>
              <a:t>/div&gt;</a:t>
            </a:r>
            <a:endParaRPr sz="2000"/>
          </a:p>
          <a:p>
            <a:pPr marL="661035">
              <a:lnSpc>
                <a:spcPct val="100000"/>
              </a:lnSpc>
            </a:pPr>
            <a:r>
              <a:rPr sz="2000" spc="-10" dirty="0">
                <a:solidFill>
                  <a:srgbClr val="00B04F"/>
                </a:solidFill>
              </a:rPr>
              <a:t>&lt;tabl</a:t>
            </a:r>
            <a:r>
              <a:rPr sz="2000" spc="-5" dirty="0">
                <a:solidFill>
                  <a:srgbClr val="00B04F"/>
                </a:solidFill>
              </a:rPr>
              <a:t>e </a:t>
            </a:r>
            <a:r>
              <a:rPr sz="2000" spc="-10" dirty="0">
                <a:solidFill>
                  <a:srgbClr val="00B04F"/>
                </a:solidFill>
              </a:rPr>
              <a:t>border='1'&gt;</a:t>
            </a:r>
            <a:endParaRPr sz="2000"/>
          </a:p>
          <a:p>
            <a:pPr marL="661035">
              <a:lnSpc>
                <a:spcPct val="100000"/>
              </a:lnSpc>
            </a:pPr>
            <a:r>
              <a:rPr sz="2000" spc="-10" dirty="0"/>
              <a:t>&lt;tr&gt;&lt;td&gt;(0,0)&lt;/td&gt;&lt;td&gt;(0,1)&lt;/td&gt;&lt;/tr&gt;</a:t>
            </a:r>
            <a:endParaRPr sz="2000"/>
          </a:p>
          <a:p>
            <a:pPr marL="661035">
              <a:lnSpc>
                <a:spcPct val="100000"/>
              </a:lnSpc>
            </a:pPr>
            <a:r>
              <a:rPr sz="2000" spc="-10" dirty="0"/>
              <a:t>&lt;tr&gt;&lt;td&gt;(1,0)&lt;/td&gt;&lt;td&gt;(1,1)&lt;/td&gt;&lt;/tr&gt;</a:t>
            </a:r>
            <a:endParaRPr sz="2000"/>
          </a:p>
          <a:p>
            <a:pPr marL="661035">
              <a:lnSpc>
                <a:spcPct val="100000"/>
              </a:lnSpc>
            </a:pPr>
            <a:r>
              <a:rPr sz="2000" spc="-10" dirty="0">
                <a:solidFill>
                  <a:srgbClr val="00B04F"/>
                </a:solidFill>
              </a:rPr>
              <a:t>&lt;/table&gt;</a:t>
            </a:r>
            <a:endParaRPr sz="2000"/>
          </a:p>
          <a:p>
            <a:pPr marL="386715">
              <a:lnSpc>
                <a:spcPct val="100000"/>
              </a:lnSpc>
            </a:pPr>
            <a:r>
              <a:rPr sz="2000" spc="-10" dirty="0"/>
              <a:t>&lt;/body&gt;</a:t>
            </a:r>
            <a:endParaRPr sz="2000"/>
          </a:p>
          <a:p>
            <a:pPr marL="386715">
              <a:lnSpc>
                <a:spcPct val="100000"/>
              </a:lnSpc>
            </a:pPr>
            <a:r>
              <a:rPr sz="2000" spc="-10" dirty="0"/>
              <a:t>&lt;/html&gt;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935">
              <a:lnSpc>
                <a:spcPct val="100000"/>
              </a:lnSpc>
            </a:pPr>
            <a:r>
              <a:rPr dirty="0"/>
              <a:t>HTML List &amp; 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3173" y="1813522"/>
            <a:ext cx="7670165" cy="4431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har char="•"/>
              <a:tabLst>
                <a:tab pos="354330" algn="l"/>
              </a:tabLst>
            </a:pPr>
            <a:r>
              <a:rPr sz="2900" spc="-5" dirty="0">
                <a:latin typeface="Arial"/>
                <a:cs typeface="Arial"/>
              </a:rPr>
              <a:t>HTML List</a:t>
            </a:r>
            <a:endParaRPr sz="2900">
              <a:latin typeface="Arial"/>
              <a:cs typeface="Arial"/>
            </a:endParaRPr>
          </a:p>
          <a:p>
            <a:pPr marL="379730">
              <a:lnSpc>
                <a:spcPct val="100000"/>
              </a:lnSpc>
              <a:spcBef>
                <a:spcPts val="610"/>
              </a:spcBef>
            </a:pPr>
            <a:r>
              <a:rPr sz="2500" u="heavy" spc="-5" dirty="0">
                <a:solidFill>
                  <a:srgbClr val="B2B2B2"/>
                </a:solidFill>
                <a:latin typeface="Arial"/>
                <a:cs typeface="Arial"/>
                <a:hlinkClick r:id="rId2"/>
              </a:rPr>
              <a:t>http://www.w3schools.com/html/html_lists.asp</a:t>
            </a:r>
            <a:endParaRPr sz="2500">
              <a:latin typeface="Arial"/>
              <a:cs typeface="Arial"/>
            </a:endParaRPr>
          </a:p>
          <a:p>
            <a:pPr marL="379730">
              <a:lnSpc>
                <a:spcPct val="100000"/>
              </a:lnSpc>
              <a:spcBef>
                <a:spcPts val="600"/>
              </a:spcBef>
              <a:tabLst>
                <a:tab pos="1881505" algn="l"/>
              </a:tabLst>
            </a:pPr>
            <a:r>
              <a:rPr sz="2500" dirty="0">
                <a:latin typeface="Arial"/>
                <a:cs typeface="Arial"/>
              </a:rPr>
              <a:t>&lt;ul&gt;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&lt;ol&gt;	&lt;li&gt;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37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Char char="•"/>
              <a:tabLst>
                <a:tab pos="354330" algn="l"/>
              </a:tabLst>
            </a:pPr>
            <a:r>
              <a:rPr sz="2900" spc="-5" dirty="0">
                <a:latin typeface="Arial"/>
                <a:cs typeface="Arial"/>
              </a:rPr>
              <a:t>HTML table</a:t>
            </a:r>
            <a:endParaRPr sz="2900">
              <a:latin typeface="Arial"/>
              <a:cs typeface="Arial"/>
            </a:endParaRPr>
          </a:p>
          <a:p>
            <a:pPr marL="755650" marR="5080" indent="-285750">
              <a:lnSpc>
                <a:spcPct val="100000"/>
              </a:lnSpc>
              <a:spcBef>
                <a:spcPts val="610"/>
              </a:spcBef>
            </a:pPr>
            <a:r>
              <a:rPr sz="2500" dirty="0">
                <a:latin typeface="Arial"/>
                <a:cs typeface="Arial"/>
              </a:rPr>
              <a:t>–</a:t>
            </a:r>
            <a:r>
              <a:rPr sz="2500" spc="16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exa</a:t>
            </a:r>
            <a:r>
              <a:rPr sz="2500" spc="-5" dirty="0">
                <a:latin typeface="Arial"/>
                <a:cs typeface="Arial"/>
              </a:rPr>
              <a:t>m</a:t>
            </a:r>
            <a:r>
              <a:rPr sz="2500" dirty="0">
                <a:latin typeface="Arial"/>
                <a:cs typeface="Arial"/>
              </a:rPr>
              <a:t>pl</a:t>
            </a:r>
            <a:r>
              <a:rPr sz="2500" spc="-1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s</a:t>
            </a:r>
            <a:r>
              <a:rPr sz="2500" dirty="0">
                <a:latin typeface="Arial"/>
                <a:cs typeface="Arial"/>
              </a:rPr>
              <a:t>: </a:t>
            </a:r>
            <a:r>
              <a:rPr sz="2500" u="heavy" spc="-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https://www.w3schools.com/html/html_tables.asp</a:t>
            </a:r>
            <a:endParaRPr sz="2500">
              <a:latin typeface="Arial"/>
              <a:cs typeface="Arial"/>
            </a:endParaRPr>
          </a:p>
          <a:p>
            <a:pPr marL="379730">
              <a:lnSpc>
                <a:spcPct val="100000"/>
              </a:lnSpc>
              <a:spcBef>
                <a:spcPts val="600"/>
              </a:spcBef>
              <a:tabLst>
                <a:tab pos="722630" algn="l"/>
              </a:tabLst>
            </a:pPr>
            <a:r>
              <a:rPr sz="2500" dirty="0">
                <a:latin typeface="Arial"/>
                <a:cs typeface="Arial"/>
              </a:rPr>
              <a:t>–	</a:t>
            </a:r>
            <a:r>
              <a:rPr sz="2500" b="1" dirty="0">
                <a:latin typeface="Arial"/>
                <a:cs typeface="Arial"/>
              </a:rPr>
              <a:t>&lt;table&gt; Tag</a:t>
            </a:r>
            <a:endParaRPr sz="2500">
              <a:latin typeface="Arial"/>
              <a:cs typeface="Arial"/>
            </a:endParaRPr>
          </a:p>
          <a:p>
            <a:pPr marL="722630">
              <a:lnSpc>
                <a:spcPct val="100000"/>
              </a:lnSpc>
            </a:pPr>
            <a:r>
              <a:rPr sz="2500" u="heavy" spc="-5" dirty="0">
                <a:solidFill>
                  <a:srgbClr val="B2B2B2"/>
                </a:solidFill>
                <a:latin typeface="Arial"/>
                <a:cs typeface="Arial"/>
                <a:hlinkClick r:id="rId4"/>
              </a:rPr>
              <a:t>http://www.w3schools.com/tags/tag_table.asp</a:t>
            </a:r>
            <a:endParaRPr sz="2500">
              <a:latin typeface="Arial"/>
              <a:cs typeface="Arial"/>
            </a:endParaRPr>
          </a:p>
          <a:p>
            <a:pPr marL="379730">
              <a:lnSpc>
                <a:spcPct val="100000"/>
              </a:lnSpc>
              <a:spcBef>
                <a:spcPts val="600"/>
              </a:spcBef>
            </a:pPr>
            <a:r>
              <a:rPr sz="2500" dirty="0">
                <a:latin typeface="Arial"/>
                <a:cs typeface="Arial"/>
              </a:rPr>
              <a:t>&lt;table&gt;, &lt;tr&gt; &lt;th&gt; &lt;td&gt;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7220">
              <a:lnSpc>
                <a:spcPct val="100000"/>
              </a:lnSpc>
            </a:pPr>
            <a:r>
              <a:rPr dirty="0"/>
              <a:t>HTML 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4318" y="2070314"/>
            <a:ext cx="8715375" cy="3561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8485">
              <a:lnSpc>
                <a:spcPts val="2380"/>
              </a:lnSpc>
            </a:pPr>
            <a:r>
              <a:rPr sz="2200" dirty="0">
                <a:latin typeface="Arial"/>
                <a:cs typeface="Arial"/>
              </a:rPr>
              <a:t>Elements/tags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can have a list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dirty="0">
                <a:solidFill>
                  <a:srgbClr val="006FC0"/>
                </a:solidFill>
                <a:latin typeface="Arial"/>
                <a:cs typeface="Arial"/>
              </a:rPr>
              <a:t>attributes,</a:t>
            </a:r>
            <a:r>
              <a:rPr sz="2200" spc="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values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re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enclosed in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quotes</a:t>
            </a:r>
            <a:endParaRPr sz="2200">
              <a:latin typeface="Arial"/>
              <a:cs typeface="Arial"/>
            </a:endParaRPr>
          </a:p>
          <a:p>
            <a:pPr marL="12700" marR="3224530" indent="-635">
              <a:lnSpc>
                <a:spcPts val="5810"/>
              </a:lnSpc>
              <a:spcBef>
                <a:spcPts val="680"/>
              </a:spcBef>
              <a:tabLst>
                <a:tab pos="4177029" algn="l"/>
                <a:tab pos="4922520" algn="l"/>
              </a:tabLst>
            </a:pPr>
            <a:r>
              <a:rPr sz="2200" dirty="0">
                <a:latin typeface="Arial"/>
                <a:cs typeface="Arial"/>
              </a:rPr>
              <a:t>&lt;p name=“myPara"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=“Para1"</a:t>
            </a:r>
            <a:r>
              <a:rPr sz="2200" dirty="0">
                <a:latin typeface="Arial"/>
                <a:cs typeface="Arial"/>
              </a:rPr>
              <a:t>&gt;	</a:t>
            </a:r>
            <a:r>
              <a:rPr sz="2200" spc="-5" dirty="0">
                <a:latin typeface="Arial"/>
                <a:cs typeface="Arial"/>
              </a:rPr>
              <a:t>…</a:t>
            </a:r>
            <a:r>
              <a:rPr sz="2200" dirty="0">
                <a:latin typeface="Arial"/>
                <a:cs typeface="Arial"/>
              </a:rPr>
              <a:t>.	</a:t>
            </a:r>
            <a:r>
              <a:rPr sz="2200" spc="-5" dirty="0">
                <a:latin typeface="Arial"/>
                <a:cs typeface="Arial"/>
              </a:rPr>
              <a:t>&lt;/p&gt; </a:t>
            </a:r>
            <a:r>
              <a:rPr sz="2200" dirty="0">
                <a:latin typeface="Arial"/>
                <a:cs typeface="Arial"/>
              </a:rPr>
              <a:t>Images: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180"/>
              </a:lnSpc>
            </a:pPr>
            <a:r>
              <a:rPr sz="2200" b="1" spc="-5" dirty="0">
                <a:solidFill>
                  <a:srgbClr val="006FC0"/>
                </a:solidFill>
                <a:latin typeface="Arial"/>
                <a:cs typeface="Arial"/>
              </a:rPr>
              <a:t>&lt;im</a:t>
            </a:r>
            <a:r>
              <a:rPr sz="2200" b="1" dirty="0">
                <a:solidFill>
                  <a:srgbClr val="006FC0"/>
                </a:solidFill>
                <a:latin typeface="Arial"/>
                <a:cs typeface="Arial"/>
              </a:rPr>
              <a:t>g</a:t>
            </a:r>
            <a:r>
              <a:rPr sz="2200" b="1" spc="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src</a:t>
            </a:r>
            <a:r>
              <a:rPr sz="2200" b="1" spc="-5" dirty="0">
                <a:solidFill>
                  <a:srgbClr val="006FC0"/>
                </a:solidFill>
                <a:latin typeface="Arial"/>
                <a:cs typeface="Arial"/>
              </a:rPr>
              <a:t>=</a:t>
            </a:r>
            <a:r>
              <a:rPr sz="2200" b="1" dirty="0">
                <a:solidFill>
                  <a:srgbClr val="006FC0"/>
                </a:solidFill>
                <a:latin typeface="Arial"/>
                <a:cs typeface="Arial"/>
              </a:rPr>
              <a:t>"</a:t>
            </a:r>
            <a:r>
              <a:rPr sz="2200" b="1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Arial"/>
                <a:cs typeface="Arial"/>
              </a:rPr>
              <a:t>smiley</a:t>
            </a:r>
            <a:r>
              <a:rPr sz="2200" b="1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gif</a:t>
            </a:r>
            <a:r>
              <a:rPr sz="2200" b="1" dirty="0">
                <a:solidFill>
                  <a:srgbClr val="006FC0"/>
                </a:solidFill>
                <a:latin typeface="Arial"/>
                <a:cs typeface="Arial"/>
              </a:rPr>
              <a:t>"</a:t>
            </a:r>
            <a:r>
              <a:rPr sz="2200" b="1" spc="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alt</a:t>
            </a:r>
            <a:r>
              <a:rPr sz="2200" b="1" spc="-5" dirty="0">
                <a:solidFill>
                  <a:srgbClr val="006FC0"/>
                </a:solidFill>
                <a:latin typeface="Arial"/>
                <a:cs typeface="Arial"/>
              </a:rPr>
              <a:t>=</a:t>
            </a:r>
            <a:r>
              <a:rPr sz="2200" b="1" dirty="0">
                <a:solidFill>
                  <a:srgbClr val="006FC0"/>
                </a:solidFill>
                <a:latin typeface="Arial"/>
                <a:cs typeface="Arial"/>
              </a:rPr>
              <a:t>"</a:t>
            </a:r>
            <a:r>
              <a:rPr sz="2200" b="1" spc="-5" dirty="0">
                <a:solidFill>
                  <a:srgbClr val="00B04F"/>
                </a:solidFill>
                <a:latin typeface="Arial"/>
                <a:cs typeface="Arial"/>
              </a:rPr>
              <a:t>Smile</a:t>
            </a:r>
            <a:r>
              <a:rPr sz="2200" b="1" dirty="0">
                <a:solidFill>
                  <a:srgbClr val="00B04F"/>
                </a:solidFill>
                <a:latin typeface="Arial"/>
                <a:cs typeface="Arial"/>
              </a:rPr>
              <a:t>y</a:t>
            </a:r>
            <a:r>
              <a:rPr sz="2200" b="1" spc="-5" dirty="0">
                <a:solidFill>
                  <a:srgbClr val="00B04F"/>
                </a:solidFill>
                <a:latin typeface="Arial"/>
                <a:cs typeface="Arial"/>
              </a:rPr>
              <a:t> face</a:t>
            </a:r>
            <a:r>
              <a:rPr sz="2200" b="1" dirty="0">
                <a:solidFill>
                  <a:srgbClr val="006FC0"/>
                </a:solidFill>
                <a:latin typeface="Arial"/>
                <a:cs typeface="Arial"/>
              </a:rPr>
              <a:t>"</a:t>
            </a:r>
            <a:r>
              <a:rPr sz="2200" b="1" spc="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height</a:t>
            </a:r>
            <a:r>
              <a:rPr sz="2200" b="1" spc="-5" dirty="0">
                <a:solidFill>
                  <a:srgbClr val="006FC0"/>
                </a:solidFill>
                <a:latin typeface="Arial"/>
                <a:cs typeface="Arial"/>
              </a:rPr>
              <a:t>="42</a:t>
            </a:r>
            <a:r>
              <a:rPr sz="2200" b="1" dirty="0">
                <a:solidFill>
                  <a:srgbClr val="006FC0"/>
                </a:solidFill>
                <a:latin typeface="Arial"/>
                <a:cs typeface="Arial"/>
              </a:rPr>
              <a:t>"</a:t>
            </a:r>
            <a:r>
              <a:rPr sz="2200" b="1" spc="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width</a:t>
            </a:r>
            <a:r>
              <a:rPr sz="2200" b="1" spc="-5" dirty="0">
                <a:solidFill>
                  <a:srgbClr val="006FC0"/>
                </a:solidFill>
                <a:latin typeface="Arial"/>
                <a:cs typeface="Arial"/>
              </a:rPr>
              <a:t>="42"&gt;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Links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b="1" dirty="0">
                <a:solidFill>
                  <a:srgbClr val="3567C4"/>
                </a:solidFill>
                <a:latin typeface="Courier New"/>
                <a:cs typeface="Courier New"/>
              </a:rPr>
              <a:t>&lt;a</a:t>
            </a:r>
            <a:r>
              <a:rPr sz="2200" b="1" spc="5" dirty="0">
                <a:solidFill>
                  <a:srgbClr val="3567C4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hre</a:t>
            </a:r>
            <a:r>
              <a:rPr sz="2200" b="1" spc="-5" dirty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2200" b="1" dirty="0">
                <a:solidFill>
                  <a:srgbClr val="3567C4"/>
                </a:solidFill>
                <a:latin typeface="Courier New"/>
                <a:cs typeface="Courier New"/>
              </a:rPr>
              <a:t>="</a:t>
            </a:r>
            <a:r>
              <a:rPr sz="2200" b="1" dirty="0">
                <a:solidFill>
                  <a:srgbClr val="00B04F"/>
                </a:solidFill>
                <a:latin typeface="Courier New"/>
                <a:cs typeface="Courier New"/>
                <a:hlinkClick r:id="rId2"/>
              </a:rPr>
              <a:t>http://www.lboro.ac.uk</a:t>
            </a:r>
            <a:r>
              <a:rPr sz="2200" b="1" spc="5" dirty="0">
                <a:solidFill>
                  <a:srgbClr val="00B04F"/>
                </a:solidFill>
                <a:latin typeface="Courier New"/>
                <a:cs typeface="Courier New"/>
                <a:hlinkClick r:id="rId2"/>
              </a:rPr>
              <a:t>/</a:t>
            </a:r>
            <a:r>
              <a:rPr sz="2200" b="1" dirty="0">
                <a:solidFill>
                  <a:srgbClr val="3567C4"/>
                </a:solidFill>
                <a:latin typeface="Courier New"/>
                <a:cs typeface="Courier New"/>
              </a:rPr>
              <a:t>"&gt;Loughborough&lt;/a&gt;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5277" y="617330"/>
            <a:ext cx="419163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89100" algn="l"/>
              </a:tabLst>
            </a:pPr>
            <a:r>
              <a:rPr dirty="0">
                <a:solidFill>
                  <a:srgbClr val="425577"/>
                </a:solidFill>
              </a:rPr>
              <a:t>CLASS	SELECTOR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4470" y="1889722"/>
            <a:ext cx="8590280" cy="4196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275" indent="-282575">
              <a:lnSpc>
                <a:spcPct val="100000"/>
              </a:lnSpc>
              <a:buFont typeface="Wingdings 2"/>
              <a:buChar char=""/>
              <a:tabLst>
                <a:tab pos="295910" algn="l"/>
              </a:tabLst>
            </a:pPr>
            <a:r>
              <a:rPr sz="2900" spc="-5" dirty="0">
                <a:latin typeface="Arial"/>
                <a:cs typeface="Arial"/>
              </a:rPr>
              <a:t>Specify a style for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0000FF"/>
                </a:solidFill>
                <a:latin typeface="Arial"/>
                <a:cs typeface="Arial"/>
              </a:rPr>
              <a:t>sub-set</a:t>
            </a:r>
            <a:r>
              <a:rPr sz="29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0000FF"/>
                </a:solidFill>
                <a:latin typeface="Arial"/>
                <a:cs typeface="Arial"/>
              </a:rPr>
              <a:t>instances</a:t>
            </a:r>
            <a:r>
              <a:rPr sz="29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of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HTML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tags.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Font typeface="Wingdings 2"/>
              <a:buChar char=""/>
            </a:pPr>
            <a:endParaRPr sz="4200">
              <a:latin typeface="Times New Roman"/>
              <a:cs typeface="Times New Roman"/>
            </a:endParaRPr>
          </a:p>
          <a:p>
            <a:pPr marL="295275" indent="-282575">
              <a:lnSpc>
                <a:spcPct val="100000"/>
              </a:lnSpc>
              <a:buFont typeface="Wingdings 2"/>
              <a:buChar char=""/>
              <a:tabLst>
                <a:tab pos="295910" algn="l"/>
              </a:tabLst>
            </a:pPr>
            <a:r>
              <a:rPr sz="2900" spc="-5" dirty="0">
                <a:latin typeface="Arial"/>
                <a:cs typeface="Arial"/>
              </a:rPr>
              <a:t>Defined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with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a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spc="-10" dirty="0">
                <a:solidFill>
                  <a:srgbClr val="FF0000"/>
                </a:solidFill>
                <a:latin typeface="Arial"/>
                <a:cs typeface="Arial"/>
              </a:rPr>
              <a:t>"."</a:t>
            </a:r>
            <a:endParaRPr sz="2900">
              <a:latin typeface="Arial"/>
              <a:cs typeface="Arial"/>
            </a:endParaRPr>
          </a:p>
          <a:p>
            <a:pPr marL="333375" marR="604520">
              <a:lnSpc>
                <a:spcPct val="100000"/>
              </a:lnSpc>
              <a:spcBef>
                <a:spcPts val="610"/>
              </a:spcBef>
            </a:pPr>
            <a:r>
              <a:rPr sz="2500" b="1" dirty="0">
                <a:solidFill>
                  <a:srgbClr val="00B04F"/>
                </a:solidFill>
                <a:latin typeface="Arial"/>
                <a:cs typeface="Arial"/>
              </a:rPr>
              <a:t>selector.</a:t>
            </a:r>
            <a:r>
              <a:rPr sz="2500" b="1" spc="-5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FF0000"/>
                </a:solidFill>
                <a:latin typeface="Arial"/>
                <a:cs typeface="Arial"/>
              </a:rPr>
              <a:t>classnam</a:t>
            </a:r>
            <a:r>
              <a:rPr sz="2500" b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5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00FF"/>
                </a:solidFill>
                <a:latin typeface="Arial"/>
                <a:cs typeface="Arial"/>
              </a:rPr>
              <a:t>{property1</a:t>
            </a:r>
            <a:r>
              <a:rPr sz="2500" b="1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r>
              <a:rPr sz="2500" b="1" spc="-5" dirty="0">
                <a:solidFill>
                  <a:srgbClr val="0000FF"/>
                </a:solidFill>
                <a:latin typeface="Arial"/>
                <a:cs typeface="Arial"/>
              </a:rPr>
              <a:t> value1</a:t>
            </a:r>
            <a:r>
              <a:rPr sz="2500" b="1" dirty="0">
                <a:solidFill>
                  <a:srgbClr val="0000FF"/>
                </a:solidFill>
                <a:latin typeface="Arial"/>
                <a:cs typeface="Arial"/>
              </a:rPr>
              <a:t>;</a:t>
            </a:r>
            <a:r>
              <a:rPr sz="2500" b="1" spc="-5" dirty="0">
                <a:solidFill>
                  <a:srgbClr val="0000FF"/>
                </a:solidFill>
                <a:latin typeface="Arial"/>
                <a:cs typeface="Arial"/>
              </a:rPr>
              <a:t> property2: </a:t>
            </a:r>
            <a:r>
              <a:rPr sz="2500" b="1" dirty="0">
                <a:solidFill>
                  <a:srgbClr val="0000FF"/>
                </a:solidFill>
                <a:latin typeface="Arial"/>
                <a:cs typeface="Arial"/>
              </a:rPr>
              <a:t>value2;}</a:t>
            </a:r>
            <a:endParaRPr sz="2500">
              <a:latin typeface="Arial"/>
              <a:cs typeface="Arial"/>
            </a:endParaRPr>
          </a:p>
          <a:p>
            <a:pPr marL="333375">
              <a:lnSpc>
                <a:spcPct val="100000"/>
              </a:lnSpc>
              <a:spcBef>
                <a:spcPts val="600"/>
              </a:spcBef>
            </a:pPr>
            <a:r>
              <a:rPr sz="2500" dirty="0">
                <a:solidFill>
                  <a:srgbClr val="00B04F"/>
                </a:solidFill>
                <a:latin typeface="Arial"/>
                <a:cs typeface="Arial"/>
              </a:rPr>
              <a:t>p.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specia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5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{text-align: right; color: green;}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3700">
              <a:latin typeface="Times New Roman"/>
              <a:cs typeface="Times New Roman"/>
            </a:endParaRPr>
          </a:p>
          <a:p>
            <a:pPr marL="295275" indent="-282575">
              <a:lnSpc>
                <a:spcPct val="100000"/>
              </a:lnSpc>
              <a:buFont typeface="Wingdings 2"/>
              <a:buChar char=""/>
              <a:tabLst>
                <a:tab pos="295910" algn="l"/>
              </a:tabLst>
            </a:pPr>
            <a:r>
              <a:rPr sz="2900" spc="-5" dirty="0">
                <a:latin typeface="Arial"/>
                <a:cs typeface="Arial"/>
              </a:rPr>
              <a:t>Assign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to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tag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of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class: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0000FF"/>
                </a:solidFill>
                <a:latin typeface="Arial"/>
                <a:cs typeface="Arial"/>
              </a:rPr>
              <a:t>class=“</a:t>
            </a:r>
            <a:r>
              <a:rPr sz="2900" spc="-5" dirty="0">
                <a:solidFill>
                  <a:srgbClr val="FF0000"/>
                </a:solidFill>
                <a:latin typeface="Arial"/>
                <a:cs typeface="Arial"/>
              </a:rPr>
              <a:t>classnam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900" spc="-5" dirty="0">
                <a:solidFill>
                  <a:srgbClr val="0000FF"/>
                </a:solidFill>
                <a:latin typeface="Arial"/>
                <a:cs typeface="Arial"/>
              </a:rPr>
              <a:t>"</a:t>
            </a:r>
            <a:endParaRPr sz="2900">
              <a:latin typeface="Arial"/>
              <a:cs typeface="Arial"/>
            </a:endParaRPr>
          </a:p>
          <a:p>
            <a:pPr marL="510540">
              <a:lnSpc>
                <a:spcPct val="100000"/>
              </a:lnSpc>
              <a:spcBef>
                <a:spcPts val="610"/>
              </a:spcBef>
            </a:pPr>
            <a:r>
              <a:rPr sz="2500" dirty="0">
                <a:latin typeface="Arial"/>
                <a:cs typeface="Arial"/>
              </a:rPr>
              <a:t>&lt;</a:t>
            </a:r>
            <a:r>
              <a:rPr sz="2500" dirty="0">
                <a:solidFill>
                  <a:srgbClr val="00B04F"/>
                </a:solidFill>
                <a:latin typeface="Arial"/>
                <a:cs typeface="Arial"/>
              </a:rPr>
              <a:t>p </a:t>
            </a:r>
            <a:r>
              <a:rPr sz="2500" dirty="0">
                <a:solidFill>
                  <a:srgbClr val="0000FF"/>
                </a:solidFill>
                <a:latin typeface="Arial"/>
                <a:cs typeface="Arial"/>
              </a:rPr>
              <a:t>class</a:t>
            </a:r>
            <a:r>
              <a:rPr sz="2500" spc="5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"special"</a:t>
            </a:r>
            <a:r>
              <a:rPr sz="2500" spc="5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2500" dirty="0">
                <a:latin typeface="Arial"/>
                <a:cs typeface="Arial"/>
              </a:rPr>
              <a:t>A different class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of paragraph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&lt;/p&gt;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7220">
              <a:lnSpc>
                <a:spcPct val="100000"/>
              </a:lnSpc>
            </a:pPr>
            <a:r>
              <a:rPr dirty="0"/>
              <a:t>Learning</a:t>
            </a:r>
            <a:r>
              <a:rPr spc="-15" dirty="0"/>
              <a:t> </a:t>
            </a:r>
            <a:r>
              <a:rPr dirty="0"/>
              <a:t>outcome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7893" y="1731790"/>
            <a:ext cx="6394450" cy="4759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har char="•"/>
              <a:tabLst>
                <a:tab pos="354330" algn="l"/>
              </a:tabLst>
            </a:pPr>
            <a:r>
              <a:rPr sz="2700" dirty="0">
                <a:latin typeface="Arial"/>
                <a:cs typeface="Arial"/>
              </a:rPr>
              <a:t>M</a:t>
            </a:r>
            <a:r>
              <a:rPr sz="2700" spc="-5" dirty="0">
                <a:latin typeface="Arial"/>
                <a:cs typeface="Arial"/>
              </a:rPr>
              <a:t>odul</a:t>
            </a:r>
            <a:r>
              <a:rPr sz="2700" dirty="0">
                <a:latin typeface="Arial"/>
                <a:cs typeface="Arial"/>
              </a:rPr>
              <a:t>e</a:t>
            </a:r>
            <a:r>
              <a:rPr sz="2700" spc="-5" dirty="0">
                <a:latin typeface="Arial"/>
                <a:cs typeface="Arial"/>
              </a:rPr>
              <a:t> overview</a:t>
            </a:r>
            <a:endParaRPr sz="27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10"/>
              </a:spcBef>
              <a:buChar char="–"/>
              <a:tabLst>
                <a:tab pos="755650" algn="l"/>
              </a:tabLst>
            </a:pPr>
            <a:r>
              <a:rPr sz="2300" spc="-5" dirty="0">
                <a:latin typeface="Arial"/>
                <a:cs typeface="Arial"/>
              </a:rPr>
              <a:t>s</a:t>
            </a:r>
            <a:r>
              <a:rPr sz="2300" spc="-10" dirty="0">
                <a:latin typeface="Arial"/>
                <a:cs typeface="Arial"/>
              </a:rPr>
              <a:t>tructur</a:t>
            </a:r>
            <a:r>
              <a:rPr sz="2300" spc="-5" dirty="0">
                <a:latin typeface="Arial"/>
                <a:cs typeface="Arial"/>
              </a:rPr>
              <a:t>e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of </a:t>
            </a:r>
            <a:r>
              <a:rPr sz="2300" spc="-10" dirty="0">
                <a:latin typeface="Arial"/>
                <a:cs typeface="Arial"/>
              </a:rPr>
              <a:t>thi</a:t>
            </a:r>
            <a:r>
              <a:rPr sz="2300" spc="-5" dirty="0">
                <a:latin typeface="Arial"/>
                <a:cs typeface="Arial"/>
              </a:rPr>
              <a:t>s </a:t>
            </a:r>
            <a:r>
              <a:rPr sz="2300" spc="-10" dirty="0">
                <a:latin typeface="Arial"/>
                <a:cs typeface="Arial"/>
              </a:rPr>
              <a:t>module</a:t>
            </a:r>
            <a:endParaRPr sz="23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buChar char="–"/>
              <a:tabLst>
                <a:tab pos="755650" algn="l"/>
              </a:tabLst>
            </a:pPr>
            <a:r>
              <a:rPr sz="2300" spc="-10" dirty="0">
                <a:latin typeface="Arial"/>
                <a:cs typeface="Arial"/>
              </a:rPr>
              <a:t>A</a:t>
            </a:r>
            <a:r>
              <a:rPr sz="2300" spc="-5" dirty="0">
                <a:latin typeface="Arial"/>
                <a:cs typeface="Arial"/>
              </a:rPr>
              <a:t>ssessment</a:t>
            </a:r>
            <a:endParaRPr sz="23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buChar char="–"/>
              <a:tabLst>
                <a:tab pos="755650" algn="l"/>
              </a:tabLst>
            </a:pPr>
            <a:r>
              <a:rPr sz="2300" spc="-5" dirty="0">
                <a:latin typeface="Arial"/>
                <a:cs typeface="Arial"/>
              </a:rPr>
              <a:t>Resources</a:t>
            </a:r>
            <a:endParaRPr sz="23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–"/>
            </a:pPr>
            <a:endParaRPr sz="28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Char char="•"/>
              <a:tabLst>
                <a:tab pos="354330" algn="l"/>
                <a:tab pos="2334895" algn="l"/>
              </a:tabLst>
            </a:pPr>
            <a:r>
              <a:rPr sz="2700" spc="-5" dirty="0">
                <a:latin typeface="Arial"/>
                <a:cs typeface="Arial"/>
              </a:rPr>
              <a:t>Introductio</a:t>
            </a:r>
            <a:r>
              <a:rPr sz="2700" dirty="0">
                <a:latin typeface="Arial"/>
                <a:cs typeface="Arial"/>
              </a:rPr>
              <a:t>n	</a:t>
            </a:r>
            <a:r>
              <a:rPr sz="2700" spc="-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o</a:t>
            </a:r>
            <a:r>
              <a:rPr sz="2700" spc="-5" dirty="0">
                <a:latin typeface="Arial"/>
                <a:cs typeface="Arial"/>
              </a:rPr>
              <a:t> HTML</a:t>
            </a:r>
            <a:endParaRPr sz="27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10"/>
              </a:spcBef>
              <a:buChar char="–"/>
              <a:tabLst>
                <a:tab pos="755650" algn="l"/>
              </a:tabLst>
            </a:pPr>
            <a:r>
              <a:rPr sz="2300" spc="-5" dirty="0">
                <a:latin typeface="Arial"/>
                <a:cs typeface="Arial"/>
              </a:rPr>
              <a:t>T</a:t>
            </a:r>
            <a:r>
              <a:rPr sz="2300" spc="-10" dirty="0">
                <a:latin typeface="Arial"/>
                <a:cs typeface="Arial"/>
              </a:rPr>
              <a:t>ags</a:t>
            </a:r>
            <a:r>
              <a:rPr sz="2300" spc="-5" dirty="0">
                <a:latin typeface="Arial"/>
                <a:cs typeface="Arial"/>
              </a:rPr>
              <a:t>, </a:t>
            </a:r>
            <a:r>
              <a:rPr sz="2300" spc="-10" dirty="0">
                <a:latin typeface="Arial"/>
                <a:cs typeface="Arial"/>
              </a:rPr>
              <a:t>attributes</a:t>
            </a:r>
            <a:r>
              <a:rPr sz="2300" spc="-5" dirty="0">
                <a:latin typeface="Arial"/>
                <a:cs typeface="Arial"/>
              </a:rPr>
              <a:t>,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class/I</a:t>
            </a:r>
            <a:r>
              <a:rPr sz="2300" spc="-5" dirty="0">
                <a:latin typeface="Arial"/>
                <a:cs typeface="Arial"/>
              </a:rPr>
              <a:t>D </a:t>
            </a:r>
            <a:r>
              <a:rPr sz="2300" spc="-10" dirty="0">
                <a:latin typeface="Arial"/>
                <a:cs typeface="Arial"/>
              </a:rPr>
              <a:t>selector</a:t>
            </a:r>
            <a:r>
              <a:rPr sz="2300" spc="-5" dirty="0">
                <a:latin typeface="Arial"/>
                <a:cs typeface="Arial"/>
              </a:rPr>
              <a:t>,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C</a:t>
            </a:r>
            <a:r>
              <a:rPr sz="2300" spc="-10" dirty="0">
                <a:latin typeface="Arial"/>
                <a:cs typeface="Arial"/>
              </a:rPr>
              <a:t>S</a:t>
            </a:r>
            <a:r>
              <a:rPr sz="2300" spc="-5" dirty="0">
                <a:latin typeface="Arial"/>
                <a:cs typeface="Arial"/>
              </a:rPr>
              <a:t>S</a:t>
            </a:r>
            <a:r>
              <a:rPr sz="2300" spc="10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etc.</a:t>
            </a:r>
            <a:endParaRPr sz="23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7"/>
              </a:spcBef>
              <a:buFont typeface="Arial"/>
              <a:buChar char="–"/>
            </a:pPr>
            <a:endParaRPr sz="235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Char char="•"/>
              <a:tabLst>
                <a:tab pos="354330" algn="l"/>
                <a:tab pos="2144395" algn="l"/>
              </a:tabLst>
            </a:pPr>
            <a:r>
              <a:rPr sz="2700" dirty="0">
                <a:latin typeface="Arial"/>
                <a:cs typeface="Arial"/>
              </a:rPr>
              <a:t>J</a:t>
            </a:r>
            <a:r>
              <a:rPr sz="2700" spc="-5" dirty="0">
                <a:latin typeface="Arial"/>
                <a:cs typeface="Arial"/>
              </a:rPr>
              <a:t>avaScrip</a:t>
            </a:r>
            <a:r>
              <a:rPr sz="2700" dirty="0">
                <a:latin typeface="Arial"/>
                <a:cs typeface="Arial"/>
              </a:rPr>
              <a:t>t	</a:t>
            </a:r>
            <a:r>
              <a:rPr sz="2700" spc="-5" dirty="0">
                <a:latin typeface="Arial"/>
                <a:cs typeface="Arial"/>
              </a:rPr>
              <a:t>Basics</a:t>
            </a:r>
            <a:endParaRPr sz="27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10"/>
              </a:spcBef>
              <a:buChar char="–"/>
              <a:tabLst>
                <a:tab pos="755650" algn="l"/>
              </a:tabLst>
            </a:pPr>
            <a:r>
              <a:rPr sz="2300" spc="-5" dirty="0">
                <a:latin typeface="Arial"/>
                <a:cs typeface="Arial"/>
              </a:rPr>
              <a:t>O</a:t>
            </a:r>
            <a:r>
              <a:rPr sz="2300" spc="-10" dirty="0">
                <a:latin typeface="Arial"/>
                <a:cs typeface="Arial"/>
              </a:rPr>
              <a:t>utpu</a:t>
            </a:r>
            <a:r>
              <a:rPr sz="2300" spc="-5" dirty="0">
                <a:latin typeface="Arial"/>
                <a:cs typeface="Arial"/>
              </a:rPr>
              <a:t>t </a:t>
            </a:r>
            <a:r>
              <a:rPr sz="2300" spc="-10" dirty="0">
                <a:latin typeface="Arial"/>
                <a:cs typeface="Arial"/>
              </a:rPr>
              <a:t>messages</a:t>
            </a:r>
            <a:endParaRPr sz="23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buChar char="–"/>
              <a:tabLst>
                <a:tab pos="755650" algn="l"/>
              </a:tabLst>
            </a:pPr>
            <a:r>
              <a:rPr sz="2300" spc="-5" dirty="0">
                <a:latin typeface="Arial"/>
                <a:cs typeface="Arial"/>
              </a:rPr>
              <a:t>G</a:t>
            </a:r>
            <a:r>
              <a:rPr sz="2300" spc="-10" dirty="0">
                <a:latin typeface="Arial"/>
                <a:cs typeface="Arial"/>
              </a:rPr>
              <a:t>e</a:t>
            </a:r>
            <a:r>
              <a:rPr sz="2300" spc="-5" dirty="0">
                <a:latin typeface="Arial"/>
                <a:cs typeface="Arial"/>
              </a:rPr>
              <a:t>t </a:t>
            </a:r>
            <a:r>
              <a:rPr sz="2300" spc="-10" dirty="0">
                <a:latin typeface="Arial"/>
                <a:cs typeface="Arial"/>
              </a:rPr>
              <a:t>dat</a:t>
            </a:r>
            <a:r>
              <a:rPr sz="2300" spc="-5" dirty="0">
                <a:latin typeface="Arial"/>
                <a:cs typeface="Arial"/>
              </a:rPr>
              <a:t>a </a:t>
            </a:r>
            <a:r>
              <a:rPr sz="2300" spc="-10" dirty="0">
                <a:latin typeface="Arial"/>
                <a:cs typeface="Arial"/>
              </a:rPr>
              <a:t>fro</a:t>
            </a:r>
            <a:r>
              <a:rPr sz="2300" spc="-5" dirty="0">
                <a:latin typeface="Arial"/>
                <a:cs typeface="Arial"/>
              </a:rPr>
              <a:t>m </a:t>
            </a:r>
            <a:r>
              <a:rPr sz="2300" spc="-10" dirty="0">
                <a:latin typeface="Arial"/>
                <a:cs typeface="Arial"/>
              </a:rPr>
              <a:t>th</a:t>
            </a:r>
            <a:r>
              <a:rPr sz="2300" spc="-5" dirty="0">
                <a:latin typeface="Arial"/>
                <a:cs typeface="Arial"/>
              </a:rPr>
              <a:t>e </a:t>
            </a:r>
            <a:r>
              <a:rPr sz="2300" spc="-10" dirty="0">
                <a:latin typeface="Arial"/>
                <a:cs typeface="Arial"/>
              </a:rPr>
              <a:t>user</a:t>
            </a:r>
            <a:endParaRPr sz="23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buChar char="–"/>
              <a:tabLst>
                <a:tab pos="755650" algn="l"/>
              </a:tabLst>
            </a:pPr>
            <a:r>
              <a:rPr sz="2300" spc="-5" dirty="0">
                <a:latin typeface="Arial"/>
                <a:cs typeface="Arial"/>
              </a:rPr>
              <a:t>Use of variables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&amp; data types</a:t>
            </a:r>
            <a:endParaRPr sz="23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buChar char="–"/>
              <a:tabLst>
                <a:tab pos="755650" algn="l"/>
              </a:tabLst>
            </a:pPr>
            <a:r>
              <a:rPr sz="2300" spc="-10" dirty="0">
                <a:latin typeface="Arial"/>
                <a:cs typeface="Arial"/>
              </a:rPr>
              <a:t>Mat</a:t>
            </a:r>
            <a:r>
              <a:rPr sz="2300" spc="-5" dirty="0">
                <a:latin typeface="Arial"/>
                <a:cs typeface="Arial"/>
              </a:rPr>
              <a:t>h </a:t>
            </a:r>
            <a:r>
              <a:rPr sz="2300" spc="-10" dirty="0">
                <a:latin typeface="Arial"/>
                <a:cs typeface="Arial"/>
              </a:rPr>
              <a:t>operator</a:t>
            </a:r>
            <a:r>
              <a:rPr sz="2300" spc="-5" dirty="0">
                <a:latin typeface="Arial"/>
                <a:cs typeface="Arial"/>
              </a:rPr>
              <a:t>s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&amp; </a:t>
            </a:r>
            <a:r>
              <a:rPr sz="2300" spc="-10" dirty="0">
                <a:latin typeface="Arial"/>
                <a:cs typeface="Arial"/>
              </a:rPr>
              <a:t>functions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1195">
              <a:lnSpc>
                <a:spcPct val="100000"/>
              </a:lnSpc>
            </a:pPr>
            <a:r>
              <a:rPr dirty="0">
                <a:solidFill>
                  <a:srgbClr val="6F1000"/>
                </a:solidFill>
              </a:rPr>
              <a:t>ID SELECTOR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3070" y="1803050"/>
            <a:ext cx="6229985" cy="2233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ppl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5" dirty="0">
                <a:latin typeface="Arial"/>
                <a:cs typeface="Arial"/>
              </a:rPr>
              <a:t> style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 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singl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elemen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 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page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 ID is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unique</a:t>
            </a:r>
            <a:endParaRPr sz="24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575"/>
              </a:spcBef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Similar syntax as class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70"/>
              </a:spcBef>
              <a:buFont typeface="Courier New"/>
              <a:buChar char="–"/>
              <a:tabLst>
                <a:tab pos="755650" algn="l"/>
              </a:tabLst>
            </a:pPr>
            <a:r>
              <a:rPr sz="2800" b="1" spc="-10" dirty="0">
                <a:solidFill>
                  <a:srgbClr val="00B04F"/>
                </a:solidFill>
                <a:latin typeface="Courier New"/>
                <a:cs typeface="Courier New"/>
              </a:rPr>
              <a:t>slecto</a:t>
            </a:r>
            <a:r>
              <a:rPr sz="2800" b="1" spc="-5" dirty="0">
                <a:solidFill>
                  <a:srgbClr val="00B04F"/>
                </a:solidFill>
                <a:latin typeface="Courier New"/>
                <a:cs typeface="Courier New"/>
              </a:rPr>
              <a:t>r</a:t>
            </a:r>
            <a:r>
              <a:rPr sz="2800" b="1" spc="-5" dirty="0">
                <a:solidFill>
                  <a:srgbClr val="FF0000"/>
                </a:solidFill>
                <a:latin typeface="Courier New"/>
                <a:cs typeface="Courier New"/>
              </a:rPr>
              <a:t>#</a:t>
            </a:r>
            <a:r>
              <a:rPr sz="2800" b="1" i="1" spc="-10" dirty="0">
                <a:solidFill>
                  <a:srgbClr val="FF0000"/>
                </a:solidFill>
                <a:latin typeface="Courier New"/>
                <a:cs typeface="Courier New"/>
              </a:rPr>
              <a:t>idname</a:t>
            </a:r>
            <a:endParaRPr sz="2800">
              <a:latin typeface="Courier New"/>
              <a:cs typeface="Courier New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Font typeface="Courier New"/>
              <a:buChar char="–"/>
              <a:tabLst>
                <a:tab pos="755650" algn="l"/>
              </a:tabLst>
            </a:pPr>
            <a:r>
              <a:rPr sz="2800" b="1" spc="-5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800" b="1" spc="-1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2800" b="1" spc="-10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2800" b="1" i="1" spc="-10" dirty="0">
                <a:solidFill>
                  <a:srgbClr val="FF0000"/>
                </a:solidFill>
                <a:latin typeface="Courier New"/>
                <a:cs typeface="Courier New"/>
              </a:rPr>
              <a:t>idnam</a:t>
            </a:r>
            <a:r>
              <a:rPr sz="2800" b="1" i="1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800" b="1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7373" y="5684800"/>
            <a:ext cx="11214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&lt;p&gt;The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5277" y="5684800"/>
            <a:ext cx="9385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Courier New"/>
                <a:cs typeface="Courier New"/>
              </a:rPr>
              <a:t>&lt;</a:t>
            </a:r>
            <a:r>
              <a:rPr sz="2400" spc="-5" dirty="0">
                <a:solidFill>
                  <a:srgbClr val="00B04F"/>
                </a:solidFill>
                <a:latin typeface="Courier New"/>
                <a:cs typeface="Courier New"/>
              </a:rPr>
              <a:t>span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50241" y="5684800"/>
            <a:ext cx="53174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400" spc="-1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"myid"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2400" spc="-5" dirty="0">
                <a:latin typeface="Courier New"/>
                <a:cs typeface="Courier New"/>
              </a:rPr>
              <a:t>Important&lt;/span&gt;bit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24510" y="5684800"/>
            <a:ext cx="13030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of…&lt;/p&gt;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71991" y="6284976"/>
            <a:ext cx="3211829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64826" y="4758970"/>
            <a:ext cx="9385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#myid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0582" y="4758970"/>
            <a:ext cx="22148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{font-style: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32475" y="4758970"/>
            <a:ext cx="34925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italic;font-weight: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81754" y="4758970"/>
            <a:ext cx="11207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bold;}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26299" y="4210050"/>
            <a:ext cx="8209280" cy="0"/>
          </a:xfrm>
          <a:custGeom>
            <a:avLst/>
            <a:gdLst/>
            <a:ahLst/>
            <a:cxnLst/>
            <a:rect l="l" t="t" r="r" b="b"/>
            <a:pathLst>
              <a:path w="8209280">
                <a:moveTo>
                  <a:pt x="0" y="0"/>
                </a:moveTo>
                <a:lnTo>
                  <a:pt x="8209026" y="0"/>
                </a:lnTo>
              </a:path>
            </a:pathLst>
          </a:custGeom>
          <a:ln w="9144">
            <a:solidFill>
              <a:srgbClr val="00CB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5277" y="617330"/>
            <a:ext cx="655574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79500" algn="l"/>
                <a:tab pos="3670935" algn="l"/>
                <a:tab pos="4890770" algn="l"/>
              </a:tabLst>
            </a:pPr>
            <a:r>
              <a:rPr dirty="0"/>
              <a:t>CSS	(Cascading	Style	Sheets)</a:t>
            </a:r>
          </a:p>
        </p:txBody>
      </p:sp>
      <p:sp>
        <p:nvSpPr>
          <p:cNvPr id="3" name="object 3"/>
          <p:cNvSpPr/>
          <p:nvPr/>
        </p:nvSpPr>
        <p:spPr>
          <a:xfrm>
            <a:off x="1613039" y="1575053"/>
            <a:ext cx="8003540" cy="3786504"/>
          </a:xfrm>
          <a:custGeom>
            <a:avLst/>
            <a:gdLst/>
            <a:ahLst/>
            <a:cxnLst/>
            <a:rect l="l" t="t" r="r" b="b"/>
            <a:pathLst>
              <a:path w="8003540" h="3786504">
                <a:moveTo>
                  <a:pt x="0" y="0"/>
                </a:moveTo>
                <a:lnTo>
                  <a:pt x="0" y="3786378"/>
                </a:lnTo>
                <a:lnTo>
                  <a:pt x="8003285" y="3786377"/>
                </a:lnTo>
                <a:lnTo>
                  <a:pt x="80032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64697" y="5010355"/>
            <a:ext cx="7348855" cy="176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395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&lt;/style&gt;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2450">
              <a:latin typeface="Times New Roman"/>
              <a:cs typeface="Times New Roman"/>
            </a:endParaRPr>
          </a:p>
          <a:p>
            <a:pPr marL="353695" indent="-340995">
              <a:lnSpc>
                <a:spcPts val="2375"/>
              </a:lnSpc>
              <a:buChar char="•"/>
              <a:tabLst>
                <a:tab pos="354330" algn="l"/>
              </a:tabLst>
            </a:pP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SS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specifies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style rules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 th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&lt;head&gt; section</a:t>
            </a:r>
            <a:endParaRPr sz="2200">
              <a:latin typeface="Arial"/>
              <a:cs typeface="Arial"/>
            </a:endParaRPr>
          </a:p>
          <a:p>
            <a:pPr marL="353695" indent="-340995">
              <a:lnSpc>
                <a:spcPts val="2110"/>
              </a:lnSpc>
              <a:buChar char="•"/>
              <a:tabLst>
                <a:tab pos="354330" algn="l"/>
              </a:tabLst>
            </a:pPr>
            <a:r>
              <a:rPr sz="2200" dirty="0">
                <a:latin typeface="Arial"/>
                <a:cs typeface="Arial"/>
              </a:rPr>
              <a:t>Each rule is made up of 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B04F"/>
                </a:solidFill>
                <a:latin typeface="Arial"/>
                <a:cs typeface="Arial"/>
              </a:rPr>
              <a:t>selector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sz="2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e.g. tags, class,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id</a:t>
            </a:r>
            <a:endParaRPr sz="2200">
              <a:latin typeface="Arial"/>
              <a:cs typeface="Arial"/>
            </a:endParaRPr>
          </a:p>
          <a:p>
            <a:pPr marL="353695" indent="-340995">
              <a:lnSpc>
                <a:spcPts val="2110"/>
              </a:lnSpc>
              <a:buChar char="•"/>
              <a:tabLst>
                <a:tab pos="354330" algn="l"/>
              </a:tabLst>
            </a:pPr>
            <a:r>
              <a:rPr sz="2200" dirty="0">
                <a:latin typeface="Arial"/>
                <a:cs typeface="Arial"/>
              </a:rPr>
              <a:t>/* </a:t>
            </a:r>
            <a:r>
              <a:rPr sz="2200" spc="-5" dirty="0">
                <a:latin typeface="Arial"/>
                <a:cs typeface="Arial"/>
              </a:rPr>
              <a:t>CS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COMMENT</a:t>
            </a:r>
            <a:r>
              <a:rPr sz="2200" dirty="0">
                <a:latin typeface="Arial"/>
                <a:cs typeface="Arial"/>
              </a:rPr>
              <a:t>S </a:t>
            </a:r>
            <a:r>
              <a:rPr sz="2200" spc="-5" dirty="0">
                <a:latin typeface="Arial"/>
                <a:cs typeface="Arial"/>
              </a:rPr>
              <a:t>*/</a:t>
            </a:r>
            <a:endParaRPr sz="2200">
              <a:latin typeface="Arial"/>
              <a:cs typeface="Arial"/>
            </a:endParaRPr>
          </a:p>
          <a:p>
            <a:pPr marL="353695" indent="-340995">
              <a:lnSpc>
                <a:spcPts val="2375"/>
              </a:lnSpc>
              <a:buChar char="•"/>
              <a:tabLst>
                <a:tab pos="354330" algn="l"/>
              </a:tabLst>
            </a:pP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ef: </a:t>
            </a:r>
            <a:r>
              <a:rPr sz="2200" u="sng" dirty="0">
                <a:solidFill>
                  <a:srgbClr val="CCCCFF"/>
                </a:solidFill>
                <a:latin typeface="Courier New"/>
                <a:cs typeface="Courier New"/>
                <a:hlinkClick r:id="rId2"/>
              </a:rPr>
              <a:t>http://www.htmlhelp.com/reference/css/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4473" y="1657558"/>
            <a:ext cx="4572000" cy="177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58545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&lt;style type="text/css"&gt; </a:t>
            </a:r>
            <a:r>
              <a:rPr sz="2000" b="1" spc="-5" dirty="0">
                <a:latin typeface="Courier New"/>
                <a:cs typeface="Courier New"/>
              </a:rPr>
              <a:t>h1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913765" algn="l"/>
              </a:tabLst>
            </a:pPr>
            <a:r>
              <a:rPr sz="2000" b="1" spc="-5" dirty="0">
                <a:latin typeface="Courier New"/>
                <a:cs typeface="Courier New"/>
              </a:rPr>
              <a:t>{	color:red;</a:t>
            </a:r>
            <a:endParaRPr sz="2000">
              <a:latin typeface="Courier New"/>
              <a:cs typeface="Courier New"/>
            </a:endParaRPr>
          </a:p>
          <a:p>
            <a:pPr marL="91376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background-color:yellow;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.hilite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4473" y="3486356"/>
            <a:ext cx="4419600" cy="147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table .hilite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913765" algn="l"/>
              </a:tabLst>
            </a:pPr>
            <a:r>
              <a:rPr sz="2000" b="1" spc="-5" dirty="0">
                <a:latin typeface="Courier New"/>
                <a:cs typeface="Courier New"/>
              </a:rPr>
              <a:t>{	background-color:green;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18847" y="3486356"/>
            <a:ext cx="16764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color:blue;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7220">
              <a:lnSpc>
                <a:spcPct val="100000"/>
              </a:lnSpc>
            </a:pPr>
            <a:r>
              <a:rPr u="heavy" dirty="0">
                <a:solidFill>
                  <a:srgbClr val="CCCCFF"/>
                </a:solidFill>
              </a:rPr>
              <a:t>t2.htm</a:t>
            </a:r>
            <a:r>
              <a:rPr spc="-10" dirty="0">
                <a:solidFill>
                  <a:srgbClr val="CCCCFF"/>
                </a:solidFill>
              </a:rPr>
              <a:t> </a:t>
            </a:r>
            <a:r>
              <a:rPr dirty="0"/>
              <a:t>:</a:t>
            </a:r>
            <a:r>
              <a:rPr spc="-5" dirty="0"/>
              <a:t> CSS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56949" y="1501886"/>
            <a:ext cx="3868420" cy="3740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&lt;!DOCTYP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html&gt;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Arial"/>
                <a:cs typeface="Arial"/>
              </a:rPr>
              <a:t>&lt;html&gt;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Arial"/>
                <a:cs typeface="Arial"/>
              </a:rPr>
              <a:t>&lt;head&gt;</a:t>
            </a:r>
            <a:endParaRPr sz="1600">
              <a:latin typeface="Arial"/>
              <a:cs typeface="Arial"/>
            </a:endParaRPr>
          </a:p>
          <a:p>
            <a:pPr marL="285115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Arial"/>
                <a:cs typeface="Arial"/>
              </a:rPr>
              <a:t>&lt;title&gt;t2</a:t>
            </a:r>
            <a:r>
              <a:rPr sz="1600" dirty="0">
                <a:latin typeface="Arial"/>
                <a:cs typeface="Arial"/>
              </a:rPr>
              <a:t>: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,CS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 style</a:t>
            </a:r>
            <a:r>
              <a:rPr sz="1600" dirty="0">
                <a:latin typeface="Arial"/>
                <a:cs typeface="Arial"/>
              </a:rPr>
              <a:t>s </a:t>
            </a:r>
            <a:r>
              <a:rPr sz="1600" spc="-5" dirty="0">
                <a:latin typeface="Arial"/>
                <a:cs typeface="Arial"/>
              </a:rPr>
              <a:t> &lt;/title&gt;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solidFill>
                  <a:srgbClr val="C00000"/>
                </a:solidFill>
                <a:latin typeface="Arial"/>
                <a:cs typeface="Arial"/>
              </a:rPr>
              <a:t>&lt;style type="text/css"&gt;</a:t>
            </a:r>
            <a:endParaRPr sz="1600">
              <a:latin typeface="Arial"/>
              <a:cs typeface="Arial"/>
            </a:endParaRPr>
          </a:p>
          <a:p>
            <a:pPr marL="285115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h</a:t>
            </a:r>
            <a:r>
              <a:rPr sz="1600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 {color:red</a:t>
            </a:r>
            <a:r>
              <a:rPr sz="1600" dirty="0">
                <a:solidFill>
                  <a:srgbClr val="C00000"/>
                </a:solidFill>
                <a:latin typeface="Arial"/>
                <a:cs typeface="Arial"/>
              </a:rPr>
              <a:t>;</a:t>
            </a:r>
            <a:r>
              <a:rPr sz="1600" spc="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background-color:yellow;}</a:t>
            </a:r>
            <a:endParaRPr sz="1600">
              <a:latin typeface="Arial"/>
              <a:cs typeface="Arial"/>
            </a:endParaRPr>
          </a:p>
          <a:p>
            <a:pPr marL="285115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.hilit</a:t>
            </a:r>
            <a:r>
              <a:rPr sz="160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 {color:blue;}</a:t>
            </a:r>
            <a:endParaRPr sz="1600">
              <a:latin typeface="Arial"/>
              <a:cs typeface="Arial"/>
            </a:endParaRPr>
          </a:p>
          <a:p>
            <a:pPr marL="285115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tabl</a:t>
            </a:r>
            <a:r>
              <a:rPr sz="160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 .hilit</a:t>
            </a:r>
            <a:r>
              <a:rPr sz="160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 {background-color:green;}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&lt;/style&gt;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Arial"/>
                <a:cs typeface="Arial"/>
              </a:rPr>
              <a:t>&lt;/head&gt;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Arial"/>
                <a:cs typeface="Arial"/>
              </a:rPr>
              <a:t>&lt;body&gt;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Arial"/>
                <a:cs typeface="Arial"/>
              </a:rPr>
              <a:t>&lt;h1&gt;Firs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HTML&lt;/h1&gt;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Arial"/>
                <a:cs typeface="Arial"/>
              </a:rPr>
              <a:t>&lt;p&gt;No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to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hard&lt;/p&gt;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6949" y="5305784"/>
            <a:ext cx="7838440" cy="1985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&lt;div&gt;di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5" dirty="0">
                <a:latin typeface="Arial"/>
                <a:cs typeface="Arial"/>
              </a:rPr>
              <a:t> 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bloc</a:t>
            </a:r>
            <a:r>
              <a:rPr sz="1600" dirty="0">
                <a:latin typeface="Arial"/>
                <a:cs typeface="Arial"/>
              </a:rPr>
              <a:t>k</a:t>
            </a:r>
            <a:r>
              <a:rPr sz="1600" spc="-5" dirty="0">
                <a:latin typeface="Arial"/>
                <a:cs typeface="Arial"/>
              </a:rPr>
              <a:t> leve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 ta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wherea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 &lt;spa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class="hilite"&gt;i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 a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inlin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tag&lt;/span&gt;&lt;/div&gt;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Arial"/>
                <a:cs typeface="Arial"/>
              </a:rPr>
              <a:t>&lt;tabl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border='1'&gt;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Arial"/>
                <a:cs typeface="Arial"/>
              </a:rPr>
              <a:t>&lt;tr&gt;&lt;td&gt;(0,0)&lt;/td&gt;&lt;td&gt;&lt;spa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class="hilite"&gt;(0,1)&lt;/span&gt;&lt;/td&gt;&lt;/t</a:t>
            </a:r>
            <a:r>
              <a:rPr sz="1600" dirty="0">
                <a:latin typeface="Arial"/>
                <a:cs typeface="Arial"/>
              </a:rPr>
              <a:t>r&gt;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latin typeface="Arial"/>
                <a:cs typeface="Arial"/>
              </a:rPr>
              <a:t>&lt;tr&gt;&lt;td&gt;(1,0)&lt;/td&gt;&lt;td&gt;(1,1)&lt;/td&gt;&lt;/tr&gt;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Arial"/>
                <a:cs typeface="Arial"/>
              </a:rPr>
              <a:t>&lt;/table&gt;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Arial"/>
                <a:cs typeface="Arial"/>
              </a:rPr>
              <a:t>&lt;/body&gt;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latin typeface="Arial"/>
                <a:cs typeface="Arial"/>
              </a:rPr>
              <a:t>&lt;/html&gt;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78123" y="1546034"/>
            <a:ext cx="2576830" cy="383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u="heavy" dirty="0">
                <a:solidFill>
                  <a:srgbClr val="CCCCFF"/>
                </a:solidFill>
                <a:latin typeface="Arial"/>
                <a:cs typeface="Arial"/>
              </a:rPr>
              <a:t>CSS</a:t>
            </a:r>
            <a:r>
              <a:rPr sz="2800" u="heavy" spc="75" dirty="0">
                <a:solidFill>
                  <a:srgbClr val="CCCCFF"/>
                </a:solidFill>
                <a:latin typeface="Times New Roman"/>
                <a:cs typeface="Times New Roman"/>
              </a:rPr>
              <a:t> </a:t>
            </a:r>
            <a:r>
              <a:rPr sz="2800" b="1" u="heavy" dirty="0">
                <a:solidFill>
                  <a:srgbClr val="CCCCFF"/>
                </a:solidFill>
                <a:latin typeface="Arial"/>
                <a:cs typeface="Arial"/>
              </a:rPr>
              <a:t>Reference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7220">
              <a:lnSpc>
                <a:spcPct val="100000"/>
              </a:lnSpc>
            </a:pPr>
            <a:r>
              <a:rPr spc="-5" dirty="0"/>
              <a:t>Forms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773" y="2042122"/>
            <a:ext cx="7527290" cy="145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har char="•"/>
              <a:tabLst>
                <a:tab pos="354330" algn="l"/>
              </a:tabLst>
            </a:pPr>
            <a:r>
              <a:rPr sz="2900" spc="-10" dirty="0">
                <a:latin typeface="Arial"/>
                <a:cs typeface="Arial"/>
              </a:rPr>
              <a:t>F</a:t>
            </a:r>
            <a:r>
              <a:rPr sz="2900" spc="-5" dirty="0">
                <a:latin typeface="Arial"/>
                <a:cs typeface="Arial"/>
              </a:rPr>
              <a:t>orms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allow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user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10" dirty="0">
                <a:latin typeface="Arial"/>
                <a:cs typeface="Arial"/>
              </a:rPr>
              <a:t>t</a:t>
            </a:r>
            <a:r>
              <a:rPr sz="2900" spc="-5" dirty="0">
                <a:latin typeface="Arial"/>
                <a:cs typeface="Arial"/>
              </a:rPr>
              <a:t>o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enter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data</a:t>
            </a:r>
            <a:endParaRPr sz="29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695"/>
              </a:spcBef>
              <a:buChar char="•"/>
              <a:tabLst>
                <a:tab pos="354330" algn="l"/>
              </a:tabLst>
            </a:pPr>
            <a:r>
              <a:rPr sz="2900" spc="-10" dirty="0">
                <a:latin typeface="Arial"/>
                <a:cs typeface="Arial"/>
              </a:rPr>
              <a:t>T</a:t>
            </a:r>
            <a:r>
              <a:rPr sz="2900" spc="-5" dirty="0">
                <a:latin typeface="Arial"/>
                <a:cs typeface="Arial"/>
              </a:rPr>
              <a:t>he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data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can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be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passed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to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10" dirty="0">
                <a:latin typeface="Arial"/>
                <a:cs typeface="Arial"/>
              </a:rPr>
              <a:t>t</a:t>
            </a:r>
            <a:r>
              <a:rPr sz="2900" spc="-5" dirty="0">
                <a:latin typeface="Arial"/>
                <a:cs typeface="Arial"/>
              </a:rPr>
              <a:t>he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server</a:t>
            </a:r>
            <a:endParaRPr sz="29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695"/>
              </a:spcBef>
              <a:buChar char="•"/>
              <a:tabLst>
                <a:tab pos="354330" algn="l"/>
              </a:tabLst>
            </a:pPr>
            <a:r>
              <a:rPr sz="2900" spc="-5" dirty="0">
                <a:latin typeface="Arial"/>
                <a:cs typeface="Arial"/>
              </a:rPr>
              <a:t>Require container objects to collect the data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2623" y="4082796"/>
            <a:ext cx="8129270" cy="1816735"/>
          </a:xfrm>
          <a:custGeom>
            <a:avLst/>
            <a:gdLst/>
            <a:ahLst/>
            <a:cxnLst/>
            <a:rect l="l" t="t" r="r" b="b"/>
            <a:pathLst>
              <a:path w="8129270" h="1816735">
                <a:moveTo>
                  <a:pt x="0" y="0"/>
                </a:moveTo>
                <a:lnTo>
                  <a:pt x="0" y="1816608"/>
                </a:lnTo>
                <a:lnTo>
                  <a:pt x="8129016" y="1816607"/>
                </a:lnTo>
                <a:lnTo>
                  <a:pt x="81290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23296" y="4180937"/>
            <a:ext cx="1276985" cy="1209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b="1" spc="-10" dirty="0">
                <a:latin typeface="Courier New"/>
                <a:cs typeface="Courier New"/>
              </a:rPr>
              <a:t>&lt;form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2800" spc="-10" dirty="0">
                <a:latin typeface="Courier New"/>
                <a:cs typeface="Courier New"/>
              </a:rPr>
              <a:t>&lt;input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2800" spc="-10" dirty="0">
                <a:latin typeface="Courier New"/>
                <a:cs typeface="Courier New"/>
              </a:rPr>
              <a:t>&lt;input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00421" y="4180937"/>
            <a:ext cx="1915160" cy="782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090" indent="-212725">
              <a:lnSpc>
                <a:spcPct val="100000"/>
              </a:lnSpc>
            </a:pPr>
            <a:r>
              <a:rPr sz="2800" spc="-10" dirty="0">
                <a:latin typeface="Courier New"/>
                <a:cs typeface="Courier New"/>
              </a:rPr>
              <a:t>name="f"&gt; name="t"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27609" y="4607642"/>
            <a:ext cx="2979420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spc="-10" dirty="0">
                <a:latin typeface="Courier New"/>
                <a:cs typeface="Courier New"/>
              </a:rPr>
              <a:t>type='text</a:t>
            </a:r>
            <a:r>
              <a:rPr sz="2800" dirty="0">
                <a:latin typeface="Courier New"/>
                <a:cs typeface="Courier New"/>
              </a:rPr>
              <a:t>'</a:t>
            </a:r>
            <a:r>
              <a:rPr sz="2800" spc="-10" dirty="0">
                <a:latin typeface="Courier New"/>
                <a:cs typeface="Courier New"/>
              </a:rPr>
              <a:t> /&gt;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12972" y="5034346"/>
            <a:ext cx="2766060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spc="-10" dirty="0">
                <a:latin typeface="Courier New"/>
                <a:cs typeface="Courier New"/>
              </a:rPr>
              <a:t>type='button'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92253" y="5034346"/>
            <a:ext cx="3404870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spc="-10" dirty="0">
                <a:latin typeface="Courier New"/>
                <a:cs typeface="Courier New"/>
              </a:rPr>
              <a:t>value="Press</a:t>
            </a:r>
            <a:r>
              <a:rPr sz="2800" dirty="0">
                <a:latin typeface="Courier New"/>
                <a:cs typeface="Courier New"/>
              </a:rPr>
              <a:t>"</a:t>
            </a:r>
            <a:r>
              <a:rPr sz="2800" spc="-10" dirty="0">
                <a:latin typeface="Courier New"/>
                <a:cs typeface="Courier New"/>
              </a:rPr>
              <a:t> /&gt;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3296" y="5461051"/>
            <a:ext cx="1489710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b="1" spc="-10" dirty="0">
                <a:latin typeface="Courier New"/>
                <a:cs typeface="Courier New"/>
              </a:rPr>
              <a:t>&lt;/form&gt;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56039" y="6044946"/>
            <a:ext cx="4571999" cy="778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7220">
              <a:lnSpc>
                <a:spcPct val="100000"/>
              </a:lnSpc>
            </a:pPr>
            <a:r>
              <a:rPr u="heavy" dirty="0">
                <a:solidFill>
                  <a:srgbClr val="CCCCFF"/>
                </a:solidFill>
              </a:rPr>
              <a:t>t3.htm</a:t>
            </a:r>
            <a:r>
              <a:rPr spc="-10" dirty="0">
                <a:solidFill>
                  <a:srgbClr val="CCCCFF"/>
                </a:solidFill>
              </a:rPr>
              <a:t> </a:t>
            </a:r>
            <a:r>
              <a:rPr dirty="0"/>
              <a:t>:</a:t>
            </a:r>
            <a:r>
              <a:rPr spc="-5" dirty="0"/>
              <a:t> Forms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&lt;body&gt;</a:t>
            </a:r>
          </a:p>
          <a:p>
            <a:pPr marL="12700">
              <a:lnSpc>
                <a:spcPct val="100000"/>
              </a:lnSpc>
            </a:pPr>
            <a:r>
              <a:rPr spc="135" dirty="0"/>
              <a:t>&lt;h1&gt;First</a:t>
            </a:r>
            <a:r>
              <a:rPr spc="40" dirty="0"/>
              <a:t> </a:t>
            </a:r>
            <a:r>
              <a:rPr spc="100" dirty="0"/>
              <a:t>HTML&lt;/h1&gt;</a:t>
            </a:r>
          </a:p>
          <a:p>
            <a:pPr marL="12700">
              <a:lnSpc>
                <a:spcPct val="100000"/>
              </a:lnSpc>
            </a:pPr>
            <a:r>
              <a:rPr spc="110" dirty="0"/>
              <a:t>&lt;p&gt;No</a:t>
            </a:r>
            <a:r>
              <a:rPr spc="55" dirty="0"/>
              <a:t>t</a:t>
            </a:r>
            <a:r>
              <a:rPr spc="40" dirty="0"/>
              <a:t> </a:t>
            </a:r>
            <a:r>
              <a:rPr spc="55" dirty="0"/>
              <a:t>to</a:t>
            </a:r>
            <a:r>
              <a:rPr spc="75" dirty="0"/>
              <a:t>o</a:t>
            </a:r>
            <a:r>
              <a:rPr spc="45" dirty="0"/>
              <a:t> </a:t>
            </a:r>
            <a:r>
              <a:rPr spc="125" dirty="0"/>
              <a:t>hard&lt;/p&gt;</a:t>
            </a:r>
          </a:p>
          <a:p>
            <a:pPr marL="12700">
              <a:lnSpc>
                <a:spcPct val="100000"/>
              </a:lnSpc>
            </a:pPr>
            <a:r>
              <a:rPr spc="75" dirty="0"/>
              <a:t>&lt;div&gt;di</a:t>
            </a:r>
            <a:r>
              <a:rPr spc="90" dirty="0"/>
              <a:t>v</a:t>
            </a:r>
            <a:r>
              <a:rPr spc="40" dirty="0"/>
              <a:t> </a:t>
            </a:r>
            <a:r>
              <a:rPr spc="75" dirty="0"/>
              <a:t>i</a:t>
            </a:r>
            <a:r>
              <a:rPr spc="114" dirty="0"/>
              <a:t>s</a:t>
            </a:r>
            <a:r>
              <a:rPr spc="50" dirty="0"/>
              <a:t> </a:t>
            </a:r>
            <a:r>
              <a:rPr spc="200" dirty="0"/>
              <a:t>a</a:t>
            </a:r>
            <a:r>
              <a:rPr spc="40" dirty="0"/>
              <a:t> </a:t>
            </a:r>
            <a:r>
              <a:rPr spc="55" dirty="0"/>
              <a:t>bloc</a:t>
            </a:r>
            <a:r>
              <a:rPr spc="75" dirty="0"/>
              <a:t>k</a:t>
            </a:r>
            <a:r>
              <a:rPr spc="45" dirty="0"/>
              <a:t> </a:t>
            </a:r>
            <a:r>
              <a:rPr spc="80" dirty="0"/>
              <a:t>leve</a:t>
            </a:r>
            <a:r>
              <a:rPr spc="55" dirty="0"/>
              <a:t>l</a:t>
            </a:r>
            <a:r>
              <a:rPr spc="40" dirty="0"/>
              <a:t> </a:t>
            </a:r>
            <a:r>
              <a:rPr spc="130" dirty="0"/>
              <a:t>ta</a:t>
            </a:r>
            <a:r>
              <a:rPr spc="190" dirty="0"/>
              <a:t>g</a:t>
            </a:r>
            <a:r>
              <a:rPr spc="40" dirty="0"/>
              <a:t> </a:t>
            </a:r>
            <a:r>
              <a:rPr spc="145" dirty="0"/>
              <a:t>whereas</a:t>
            </a:r>
          </a:p>
          <a:p>
            <a:pPr marL="12700" marR="648335">
              <a:lnSpc>
                <a:spcPct val="100000"/>
              </a:lnSpc>
            </a:pPr>
            <a:r>
              <a:rPr spc="140" dirty="0"/>
              <a:t>&lt;spa</a:t>
            </a:r>
            <a:r>
              <a:rPr spc="155" dirty="0"/>
              <a:t>n</a:t>
            </a:r>
            <a:r>
              <a:rPr spc="50" dirty="0"/>
              <a:t> </a:t>
            </a:r>
            <a:r>
              <a:rPr spc="85" dirty="0"/>
              <a:t>class="hilite"&gt;is</a:t>
            </a:r>
            <a:r>
              <a:rPr spc="30" dirty="0"/>
              <a:t> </a:t>
            </a:r>
            <a:r>
              <a:rPr spc="180" dirty="0"/>
              <a:t>a</a:t>
            </a:r>
            <a:r>
              <a:rPr spc="210" dirty="0"/>
              <a:t>n</a:t>
            </a:r>
            <a:r>
              <a:rPr spc="50" dirty="0"/>
              <a:t> </a:t>
            </a:r>
            <a:r>
              <a:rPr spc="110" dirty="0"/>
              <a:t>inline</a:t>
            </a:r>
            <a:r>
              <a:rPr spc="70" dirty="0"/>
              <a:t> </a:t>
            </a:r>
            <a:r>
              <a:rPr spc="100" dirty="0"/>
              <a:t>tag&lt;/span&gt;&lt;/div&gt;</a:t>
            </a:r>
          </a:p>
          <a:p>
            <a:pPr marL="12700">
              <a:lnSpc>
                <a:spcPct val="100000"/>
              </a:lnSpc>
            </a:pPr>
            <a:r>
              <a:rPr spc="120" dirty="0"/>
              <a:t>&lt;table</a:t>
            </a:r>
            <a:r>
              <a:rPr spc="30" dirty="0"/>
              <a:t> </a:t>
            </a:r>
            <a:r>
              <a:rPr spc="90" dirty="0"/>
              <a:t>border='1'&gt;</a:t>
            </a:r>
          </a:p>
          <a:p>
            <a:pPr marL="12700" marR="126364">
              <a:lnSpc>
                <a:spcPct val="100000"/>
              </a:lnSpc>
            </a:pPr>
            <a:r>
              <a:rPr spc="105" dirty="0"/>
              <a:t>&lt;tr&gt;&lt;td&gt;(0,0)&lt;/td&gt;&lt;td&gt;&lt;span </a:t>
            </a:r>
            <a:r>
              <a:rPr spc="90" dirty="0"/>
              <a:t>class="hilite"&gt;(0,1)&lt;/span&gt;&lt;/td&gt;&lt;/tr&gt;</a:t>
            </a:r>
          </a:p>
          <a:p>
            <a:pPr marL="12700">
              <a:lnSpc>
                <a:spcPct val="100000"/>
              </a:lnSpc>
            </a:pPr>
            <a:r>
              <a:rPr spc="90" dirty="0"/>
              <a:t>&lt;tr&gt;&lt;td&gt;(1,0)&lt;/td&gt;&lt;td&gt;(1,1)&lt;/td&gt;&lt;/tr&gt;</a:t>
            </a:r>
          </a:p>
          <a:p>
            <a:pPr marL="12700">
              <a:lnSpc>
                <a:spcPct val="100000"/>
              </a:lnSpc>
            </a:pPr>
            <a:r>
              <a:rPr spc="100" dirty="0"/>
              <a:t>&lt;/table&gt;</a:t>
            </a:r>
          </a:p>
          <a:p>
            <a:pPr marL="12700">
              <a:lnSpc>
                <a:spcPct val="100000"/>
              </a:lnSpc>
            </a:pPr>
            <a:r>
              <a:rPr spc="95" dirty="0">
                <a:solidFill>
                  <a:srgbClr val="C00000"/>
                </a:solidFill>
              </a:rPr>
              <a:t>&lt;form</a:t>
            </a:r>
            <a:r>
              <a:rPr spc="45" dirty="0">
                <a:solidFill>
                  <a:srgbClr val="C00000"/>
                </a:solidFill>
              </a:rPr>
              <a:t> </a:t>
            </a:r>
            <a:r>
              <a:rPr spc="85" dirty="0">
                <a:solidFill>
                  <a:srgbClr val="C00000"/>
                </a:solidFill>
              </a:rPr>
              <a:t>name="f"&gt;</a:t>
            </a:r>
          </a:p>
          <a:p>
            <a:pPr marL="12700">
              <a:lnSpc>
                <a:spcPct val="100000"/>
              </a:lnSpc>
            </a:pPr>
            <a:r>
              <a:rPr spc="145" dirty="0">
                <a:solidFill>
                  <a:srgbClr val="C00000"/>
                </a:solidFill>
              </a:rPr>
              <a:t>&lt;input</a:t>
            </a:r>
            <a:r>
              <a:rPr spc="50" dirty="0">
                <a:solidFill>
                  <a:srgbClr val="C00000"/>
                </a:solidFill>
              </a:rPr>
              <a:t> </a:t>
            </a:r>
            <a:r>
              <a:rPr spc="110" dirty="0">
                <a:solidFill>
                  <a:srgbClr val="C00000"/>
                </a:solidFill>
              </a:rPr>
              <a:t>name="t"</a:t>
            </a:r>
            <a:r>
              <a:rPr spc="30" dirty="0">
                <a:solidFill>
                  <a:srgbClr val="C00000"/>
                </a:solidFill>
              </a:rPr>
              <a:t> </a:t>
            </a:r>
            <a:r>
              <a:rPr spc="110" dirty="0">
                <a:solidFill>
                  <a:srgbClr val="C00000"/>
                </a:solidFill>
              </a:rPr>
              <a:t>type='text</a:t>
            </a:r>
            <a:r>
              <a:rPr spc="50" dirty="0">
                <a:solidFill>
                  <a:srgbClr val="C00000"/>
                </a:solidFill>
              </a:rPr>
              <a:t>'</a:t>
            </a:r>
            <a:r>
              <a:rPr spc="30" dirty="0">
                <a:solidFill>
                  <a:srgbClr val="C00000"/>
                </a:solidFill>
              </a:rPr>
              <a:t> </a:t>
            </a:r>
            <a:r>
              <a:rPr spc="35" dirty="0">
                <a:solidFill>
                  <a:srgbClr val="C00000"/>
                </a:solidFill>
              </a:rPr>
              <a:t>/&gt;</a:t>
            </a:r>
          </a:p>
          <a:p>
            <a:pPr marL="12700">
              <a:lnSpc>
                <a:spcPct val="100000"/>
              </a:lnSpc>
            </a:pPr>
            <a:r>
              <a:rPr spc="150" dirty="0">
                <a:solidFill>
                  <a:srgbClr val="C00000"/>
                </a:solidFill>
              </a:rPr>
              <a:t>&lt;inpu</a:t>
            </a:r>
            <a:r>
              <a:rPr spc="90" dirty="0">
                <a:solidFill>
                  <a:srgbClr val="C00000"/>
                </a:solidFill>
              </a:rPr>
              <a:t>t</a:t>
            </a:r>
            <a:r>
              <a:rPr spc="50" dirty="0">
                <a:solidFill>
                  <a:srgbClr val="C00000"/>
                </a:solidFill>
              </a:rPr>
              <a:t> </a:t>
            </a:r>
            <a:r>
              <a:rPr spc="120" dirty="0">
                <a:solidFill>
                  <a:srgbClr val="C00000"/>
                </a:solidFill>
              </a:rPr>
              <a:t>type='button</a:t>
            </a:r>
            <a:r>
              <a:rPr spc="50" dirty="0">
                <a:solidFill>
                  <a:srgbClr val="C00000"/>
                </a:solidFill>
              </a:rPr>
              <a:t>'</a:t>
            </a:r>
            <a:r>
              <a:rPr spc="40" dirty="0">
                <a:solidFill>
                  <a:srgbClr val="C00000"/>
                </a:solidFill>
              </a:rPr>
              <a:t> </a:t>
            </a:r>
            <a:r>
              <a:rPr spc="100" dirty="0">
                <a:solidFill>
                  <a:srgbClr val="C00000"/>
                </a:solidFill>
              </a:rPr>
              <a:t>value="Press"</a:t>
            </a:r>
            <a:r>
              <a:rPr spc="45" dirty="0">
                <a:solidFill>
                  <a:srgbClr val="C00000"/>
                </a:solidFill>
              </a:rPr>
              <a:t> </a:t>
            </a:r>
            <a:r>
              <a:rPr spc="35" dirty="0">
                <a:solidFill>
                  <a:srgbClr val="C00000"/>
                </a:solidFill>
              </a:rPr>
              <a:t>/&gt;</a:t>
            </a:r>
          </a:p>
          <a:p>
            <a:pPr marL="12700">
              <a:lnSpc>
                <a:spcPct val="100000"/>
              </a:lnSpc>
            </a:pPr>
            <a:r>
              <a:rPr spc="75" dirty="0">
                <a:solidFill>
                  <a:srgbClr val="C00000"/>
                </a:solidFill>
              </a:rPr>
              <a:t>&lt;/form&gt;</a:t>
            </a:r>
          </a:p>
          <a:p>
            <a:pPr marL="12700">
              <a:lnSpc>
                <a:spcPct val="100000"/>
              </a:lnSpc>
            </a:pPr>
            <a:r>
              <a:rPr spc="55" dirty="0"/>
              <a:t>&lt;/body&gt;</a:t>
            </a:r>
          </a:p>
          <a:p>
            <a:pPr marL="12700">
              <a:lnSpc>
                <a:spcPct val="100000"/>
              </a:lnSpc>
            </a:pPr>
            <a:r>
              <a:rPr spc="110" dirty="0"/>
              <a:t>&lt;/html&gt;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4271" y="2064440"/>
            <a:ext cx="3811904" cy="294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&lt;!DOCTYPE html&gt;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&lt;html&gt;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&lt;head&gt;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&lt;title&gt;t3&lt;/title&gt;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&lt;styl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type="text/css"&gt;</a:t>
            </a:r>
            <a:endParaRPr sz="1800">
              <a:latin typeface="Arial"/>
              <a:cs typeface="Arial"/>
            </a:endParaRPr>
          </a:p>
          <a:p>
            <a:pPr marL="286385" marR="1109980" indent="-274320">
              <a:lnSpc>
                <a:spcPct val="80000"/>
              </a:lnSpc>
              <a:spcBef>
                <a:spcPts val="430"/>
              </a:spcBef>
            </a:pPr>
            <a:r>
              <a:rPr sz="1800" dirty="0">
                <a:latin typeface="Arial"/>
                <a:cs typeface="Arial"/>
              </a:rPr>
              <a:t>h1 {color:red; background- color:yellow;}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.hilite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{</a:t>
            </a:r>
            <a:r>
              <a:rPr sz="1800" dirty="0">
                <a:latin typeface="Arial"/>
                <a:cs typeface="Arial"/>
              </a:rPr>
              <a:t>color:blue;}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table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.hilite</a:t>
            </a:r>
            <a:r>
              <a:rPr sz="1800" spc="-5" dirty="0">
                <a:latin typeface="Arial"/>
                <a:cs typeface="Arial"/>
              </a:rPr>
              <a:t> {</a:t>
            </a:r>
            <a:r>
              <a:rPr sz="1800" dirty="0">
                <a:latin typeface="Arial"/>
                <a:cs typeface="Arial"/>
              </a:rPr>
              <a:t>background-color:green;}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&lt;/style&gt;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&lt;/head&gt;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7220">
              <a:lnSpc>
                <a:spcPct val="100000"/>
              </a:lnSpc>
            </a:pPr>
            <a:r>
              <a:rPr spc="-5" dirty="0"/>
              <a:t>JavaScrip</a:t>
            </a:r>
            <a:r>
              <a:rPr dirty="0"/>
              <a:t>t</a:t>
            </a:r>
            <a:r>
              <a:rPr spc="-5" dirty="0"/>
              <a:t> (JS)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773" y="2042122"/>
            <a:ext cx="7872095" cy="2353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250825" indent="-340995">
              <a:lnSpc>
                <a:spcPct val="100000"/>
              </a:lnSpc>
              <a:buChar char="•"/>
              <a:tabLst>
                <a:tab pos="354330" algn="l"/>
              </a:tabLst>
            </a:pPr>
            <a:r>
              <a:rPr sz="2900" spc="-5" dirty="0">
                <a:latin typeface="Arial"/>
                <a:cs typeface="Arial"/>
              </a:rPr>
              <a:t>JavaScript is code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run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at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the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browser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(client- side)</a:t>
            </a:r>
            <a:endParaRPr sz="29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695"/>
              </a:spcBef>
              <a:buChar char="•"/>
              <a:tabLst>
                <a:tab pos="354330" algn="l"/>
              </a:tabLst>
            </a:pPr>
            <a:r>
              <a:rPr sz="2900" spc="-5" dirty="0">
                <a:latin typeface="Arial"/>
                <a:cs typeface="Arial"/>
              </a:rPr>
              <a:t>Usually placed in the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&lt;head&gt;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section</a:t>
            </a:r>
            <a:endParaRPr sz="29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2500" dirty="0">
                <a:latin typeface="Arial"/>
                <a:cs typeface="Arial"/>
              </a:rPr>
              <a:t>–</a:t>
            </a:r>
            <a:r>
              <a:rPr sz="2500" spc="16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Ca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 b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 inlin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 withi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 containe</a:t>
            </a:r>
            <a:r>
              <a:rPr sz="2500" dirty="0">
                <a:latin typeface="Arial"/>
                <a:cs typeface="Arial"/>
              </a:rPr>
              <a:t>r</a:t>
            </a:r>
            <a:r>
              <a:rPr sz="2500" spc="-5" dirty="0">
                <a:latin typeface="Arial"/>
                <a:cs typeface="Arial"/>
              </a:rPr>
              <a:t> objects</a:t>
            </a:r>
            <a:endParaRPr sz="25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685"/>
              </a:spcBef>
              <a:buChar char="•"/>
              <a:tabLst>
                <a:tab pos="354330" algn="l"/>
              </a:tabLst>
            </a:pPr>
            <a:r>
              <a:rPr sz="2900" spc="-5" dirty="0">
                <a:latin typeface="Arial"/>
                <a:cs typeface="Arial"/>
              </a:rPr>
              <a:t>Can access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the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DOM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(Document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Obj.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Model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)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043" y="4875276"/>
            <a:ext cx="5988050" cy="193865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90805" marR="23241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&lt;scrip</a:t>
            </a:r>
            <a:r>
              <a:rPr sz="2400" b="1" dirty="0">
                <a:latin typeface="Courier New"/>
                <a:cs typeface="Courier New"/>
              </a:rPr>
              <a:t>t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type="text/javascript"&gt; functio</a:t>
            </a:r>
            <a:r>
              <a:rPr sz="2400" b="1" dirty="0">
                <a:latin typeface="Courier New"/>
                <a:cs typeface="Courier New"/>
              </a:rPr>
              <a:t>n</a:t>
            </a:r>
            <a:r>
              <a:rPr sz="2400" b="1" spc="-5" dirty="0">
                <a:latin typeface="Courier New"/>
                <a:cs typeface="Courier New"/>
              </a:rPr>
              <a:t> doClick()</a:t>
            </a:r>
            <a:endParaRPr sz="2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005205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alert(document.f.t.value);</a:t>
            </a:r>
            <a:endParaRPr sz="2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02665" y="4875276"/>
            <a:ext cx="2808732" cy="1762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7220">
              <a:lnSpc>
                <a:spcPct val="100000"/>
              </a:lnSpc>
            </a:pPr>
            <a:r>
              <a:rPr u="heavy" dirty="0">
                <a:solidFill>
                  <a:srgbClr val="CCCCFF"/>
                </a:solidFill>
              </a:rPr>
              <a:t>t4.htm</a:t>
            </a:r>
            <a:r>
              <a:rPr spc="-10" dirty="0">
                <a:solidFill>
                  <a:srgbClr val="CCCCFF"/>
                </a:solidFill>
              </a:rPr>
              <a:t> </a:t>
            </a:r>
            <a:r>
              <a:rPr dirty="0"/>
              <a:t>: JavaScript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&lt;!DOCTYPE html&gt;</a:t>
            </a:r>
          </a:p>
          <a:p>
            <a:pPr marL="12700">
              <a:lnSpc>
                <a:spcPct val="100000"/>
              </a:lnSpc>
            </a:pPr>
            <a:r>
              <a:rPr dirty="0"/>
              <a:t>&lt;html&gt;</a:t>
            </a:r>
          </a:p>
          <a:p>
            <a:pPr marL="12700">
              <a:lnSpc>
                <a:spcPct val="100000"/>
              </a:lnSpc>
            </a:pPr>
            <a:r>
              <a:rPr dirty="0"/>
              <a:t>&lt;head&gt;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&lt;title&gt;t4&lt;/title&gt;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&lt;styl</a:t>
            </a:r>
            <a:r>
              <a:rPr dirty="0"/>
              <a:t>e</a:t>
            </a:r>
            <a:r>
              <a:rPr spc="-5" dirty="0"/>
              <a:t> type="text/css"&gt;</a:t>
            </a:r>
          </a:p>
          <a:p>
            <a:pPr marL="286385" marR="1234440" indent="-274320">
              <a:lnSpc>
                <a:spcPct val="80000"/>
              </a:lnSpc>
              <a:spcBef>
                <a:spcPts val="430"/>
              </a:spcBef>
            </a:pPr>
            <a:r>
              <a:rPr dirty="0"/>
              <a:t>h1 {color:red; background- color:yellow;}</a:t>
            </a:r>
          </a:p>
          <a:p>
            <a:pPr marL="12700">
              <a:lnSpc>
                <a:spcPct val="100000"/>
              </a:lnSpc>
            </a:pPr>
            <a:r>
              <a:rPr dirty="0"/>
              <a:t>.hilite</a:t>
            </a:r>
            <a:r>
              <a:rPr spc="-10" dirty="0"/>
              <a:t> </a:t>
            </a:r>
            <a:r>
              <a:rPr spc="-5" dirty="0"/>
              <a:t>{</a:t>
            </a:r>
            <a:r>
              <a:rPr dirty="0"/>
              <a:t>color:blue;}</a:t>
            </a:r>
          </a:p>
          <a:p>
            <a:pPr marL="12700">
              <a:lnSpc>
                <a:spcPct val="100000"/>
              </a:lnSpc>
            </a:pPr>
            <a:r>
              <a:rPr dirty="0"/>
              <a:t>table</a:t>
            </a:r>
            <a:r>
              <a:rPr spc="-10" dirty="0"/>
              <a:t> </a:t>
            </a:r>
            <a:r>
              <a:rPr dirty="0"/>
              <a:t>.hilite</a:t>
            </a:r>
            <a:r>
              <a:rPr spc="-5" dirty="0"/>
              <a:t> {</a:t>
            </a:r>
            <a:r>
              <a:rPr dirty="0"/>
              <a:t>background-color:green;}</a:t>
            </a:r>
          </a:p>
          <a:p>
            <a:pPr marL="12700">
              <a:lnSpc>
                <a:spcPts val="2150"/>
              </a:lnSpc>
            </a:pPr>
            <a:r>
              <a:rPr spc="-5" dirty="0"/>
              <a:t>&lt;/style&gt;</a:t>
            </a:r>
          </a:p>
          <a:p>
            <a:pPr marL="287020" marR="321945" indent="-274320">
              <a:lnSpc>
                <a:spcPts val="2300"/>
              </a:lnSpc>
              <a:spcBef>
                <a:spcPts val="550"/>
              </a:spcBef>
            </a:pP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&lt;script type="text/javascript"&gt;</a:t>
            </a:r>
            <a:endParaRPr sz="2400">
              <a:latin typeface="Arial"/>
              <a:cs typeface="Arial"/>
            </a:endParaRPr>
          </a:p>
          <a:p>
            <a:pPr marL="287020" marR="5080" indent="-274320">
              <a:lnSpc>
                <a:spcPct val="100000"/>
              </a:lnSpc>
              <a:spcBef>
                <a:spcPts val="20"/>
              </a:spcBef>
            </a:pP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functio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 doClick(){ alert(document.f.t.value);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&lt;/script&gt;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&lt;/</a:t>
            </a:r>
            <a:r>
              <a:rPr i="1" dirty="0">
                <a:latin typeface="Arial"/>
                <a:cs typeface="Arial"/>
              </a:rPr>
              <a:t>hea</a:t>
            </a:r>
            <a:r>
              <a:rPr dirty="0"/>
              <a:t>d&gt;</a:t>
            </a:r>
          </a:p>
        </p:txBody>
      </p:sp>
      <p:sp>
        <p:nvSpPr>
          <p:cNvPr id="3" name="object 3"/>
          <p:cNvSpPr/>
          <p:nvPr/>
        </p:nvSpPr>
        <p:spPr>
          <a:xfrm>
            <a:off x="922667" y="1722882"/>
            <a:ext cx="4124960" cy="5148580"/>
          </a:xfrm>
          <a:custGeom>
            <a:avLst/>
            <a:gdLst/>
            <a:ahLst/>
            <a:cxnLst/>
            <a:rect l="l" t="t" r="r" b="b"/>
            <a:pathLst>
              <a:path w="4124960" h="5148580">
                <a:moveTo>
                  <a:pt x="4124705" y="5145786"/>
                </a:moveTo>
                <a:lnTo>
                  <a:pt x="4124705" y="1523"/>
                </a:lnTo>
                <a:lnTo>
                  <a:pt x="4122420" y="0"/>
                </a:lnTo>
                <a:lnTo>
                  <a:pt x="2285" y="0"/>
                </a:lnTo>
                <a:lnTo>
                  <a:pt x="0" y="1524"/>
                </a:lnTo>
                <a:lnTo>
                  <a:pt x="0" y="5145786"/>
                </a:lnTo>
                <a:lnTo>
                  <a:pt x="2286" y="5148072"/>
                </a:lnTo>
                <a:lnTo>
                  <a:pt x="4572" y="5148072"/>
                </a:lnTo>
                <a:lnTo>
                  <a:pt x="4572" y="9144"/>
                </a:lnTo>
                <a:lnTo>
                  <a:pt x="9906" y="4572"/>
                </a:lnTo>
                <a:lnTo>
                  <a:pt x="9905" y="9144"/>
                </a:lnTo>
                <a:lnTo>
                  <a:pt x="4114800" y="9143"/>
                </a:lnTo>
                <a:lnTo>
                  <a:pt x="4114800" y="4571"/>
                </a:lnTo>
                <a:lnTo>
                  <a:pt x="4119372" y="9143"/>
                </a:lnTo>
                <a:lnTo>
                  <a:pt x="4119372" y="5148072"/>
                </a:lnTo>
                <a:lnTo>
                  <a:pt x="4122420" y="5148072"/>
                </a:lnTo>
                <a:lnTo>
                  <a:pt x="4124705" y="5145786"/>
                </a:lnTo>
                <a:close/>
              </a:path>
              <a:path w="4124960" h="5148580">
                <a:moveTo>
                  <a:pt x="9905" y="9144"/>
                </a:moveTo>
                <a:lnTo>
                  <a:pt x="9906" y="4572"/>
                </a:lnTo>
                <a:lnTo>
                  <a:pt x="4572" y="9144"/>
                </a:lnTo>
                <a:lnTo>
                  <a:pt x="9905" y="9144"/>
                </a:lnTo>
                <a:close/>
              </a:path>
              <a:path w="4124960" h="5148580">
                <a:moveTo>
                  <a:pt x="9905" y="5138166"/>
                </a:moveTo>
                <a:lnTo>
                  <a:pt x="9905" y="9144"/>
                </a:lnTo>
                <a:lnTo>
                  <a:pt x="4572" y="9144"/>
                </a:lnTo>
                <a:lnTo>
                  <a:pt x="4572" y="5138166"/>
                </a:lnTo>
                <a:lnTo>
                  <a:pt x="9905" y="5138166"/>
                </a:lnTo>
                <a:close/>
              </a:path>
              <a:path w="4124960" h="5148580">
                <a:moveTo>
                  <a:pt x="4119372" y="5138166"/>
                </a:moveTo>
                <a:lnTo>
                  <a:pt x="4572" y="5138166"/>
                </a:lnTo>
                <a:lnTo>
                  <a:pt x="9906" y="5143500"/>
                </a:lnTo>
                <a:lnTo>
                  <a:pt x="9905" y="5148072"/>
                </a:lnTo>
                <a:lnTo>
                  <a:pt x="4114800" y="5148072"/>
                </a:lnTo>
                <a:lnTo>
                  <a:pt x="4114800" y="5143500"/>
                </a:lnTo>
                <a:lnTo>
                  <a:pt x="4119372" y="5138166"/>
                </a:lnTo>
                <a:close/>
              </a:path>
              <a:path w="4124960" h="5148580">
                <a:moveTo>
                  <a:pt x="9905" y="5148072"/>
                </a:moveTo>
                <a:lnTo>
                  <a:pt x="9906" y="5143500"/>
                </a:lnTo>
                <a:lnTo>
                  <a:pt x="4572" y="5138166"/>
                </a:lnTo>
                <a:lnTo>
                  <a:pt x="4572" y="5148072"/>
                </a:lnTo>
                <a:lnTo>
                  <a:pt x="9905" y="5148072"/>
                </a:lnTo>
                <a:close/>
              </a:path>
              <a:path w="4124960" h="5148580">
                <a:moveTo>
                  <a:pt x="4119372" y="9143"/>
                </a:moveTo>
                <a:lnTo>
                  <a:pt x="4114800" y="4571"/>
                </a:lnTo>
                <a:lnTo>
                  <a:pt x="4114800" y="9143"/>
                </a:lnTo>
                <a:lnTo>
                  <a:pt x="4119372" y="9143"/>
                </a:lnTo>
                <a:close/>
              </a:path>
              <a:path w="4124960" h="5148580">
                <a:moveTo>
                  <a:pt x="4119372" y="5138166"/>
                </a:moveTo>
                <a:lnTo>
                  <a:pt x="4119372" y="9143"/>
                </a:lnTo>
                <a:lnTo>
                  <a:pt x="4114800" y="9143"/>
                </a:lnTo>
                <a:lnTo>
                  <a:pt x="4114800" y="5138166"/>
                </a:lnTo>
                <a:lnTo>
                  <a:pt x="4119372" y="5138166"/>
                </a:lnTo>
                <a:close/>
              </a:path>
              <a:path w="4124960" h="5148580">
                <a:moveTo>
                  <a:pt x="4119372" y="5148072"/>
                </a:moveTo>
                <a:lnTo>
                  <a:pt x="4119372" y="5138166"/>
                </a:lnTo>
                <a:lnTo>
                  <a:pt x="4114800" y="5143500"/>
                </a:lnTo>
                <a:lnTo>
                  <a:pt x="4114800" y="5148072"/>
                </a:lnTo>
                <a:lnTo>
                  <a:pt x="4119372" y="5148072"/>
                </a:lnTo>
                <a:close/>
              </a:path>
            </a:pathLst>
          </a:custGeom>
          <a:solidFill>
            <a:srgbClr val="3232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13667" y="1532382"/>
            <a:ext cx="4734560" cy="5339080"/>
          </a:xfrm>
          <a:custGeom>
            <a:avLst/>
            <a:gdLst/>
            <a:ahLst/>
            <a:cxnLst/>
            <a:rect l="l" t="t" r="r" b="b"/>
            <a:pathLst>
              <a:path w="4734559" h="5339080">
                <a:moveTo>
                  <a:pt x="4734306" y="5336286"/>
                </a:moveTo>
                <a:lnTo>
                  <a:pt x="4734306" y="1523"/>
                </a:lnTo>
                <a:lnTo>
                  <a:pt x="4732020" y="0"/>
                </a:lnTo>
                <a:lnTo>
                  <a:pt x="2285" y="0"/>
                </a:lnTo>
                <a:lnTo>
                  <a:pt x="0" y="1524"/>
                </a:lnTo>
                <a:lnTo>
                  <a:pt x="0" y="5336286"/>
                </a:lnTo>
                <a:lnTo>
                  <a:pt x="2286" y="5338572"/>
                </a:lnTo>
                <a:lnTo>
                  <a:pt x="4572" y="5338572"/>
                </a:lnTo>
                <a:lnTo>
                  <a:pt x="4572" y="9144"/>
                </a:lnTo>
                <a:lnTo>
                  <a:pt x="9906" y="4572"/>
                </a:lnTo>
                <a:lnTo>
                  <a:pt x="9905" y="9144"/>
                </a:lnTo>
                <a:lnTo>
                  <a:pt x="4724400" y="9143"/>
                </a:lnTo>
                <a:lnTo>
                  <a:pt x="4724400" y="4571"/>
                </a:lnTo>
                <a:lnTo>
                  <a:pt x="4728972" y="9143"/>
                </a:lnTo>
                <a:lnTo>
                  <a:pt x="4728972" y="5338572"/>
                </a:lnTo>
                <a:lnTo>
                  <a:pt x="4732020" y="5338572"/>
                </a:lnTo>
                <a:lnTo>
                  <a:pt x="4734306" y="5336286"/>
                </a:lnTo>
                <a:close/>
              </a:path>
              <a:path w="4734559" h="5339080">
                <a:moveTo>
                  <a:pt x="9905" y="9144"/>
                </a:moveTo>
                <a:lnTo>
                  <a:pt x="9906" y="4572"/>
                </a:lnTo>
                <a:lnTo>
                  <a:pt x="4572" y="9144"/>
                </a:lnTo>
                <a:lnTo>
                  <a:pt x="9905" y="9144"/>
                </a:lnTo>
                <a:close/>
              </a:path>
              <a:path w="4734559" h="5339080">
                <a:moveTo>
                  <a:pt x="9905" y="5328666"/>
                </a:moveTo>
                <a:lnTo>
                  <a:pt x="9905" y="9144"/>
                </a:lnTo>
                <a:lnTo>
                  <a:pt x="4572" y="9144"/>
                </a:lnTo>
                <a:lnTo>
                  <a:pt x="4572" y="5328666"/>
                </a:lnTo>
                <a:lnTo>
                  <a:pt x="9905" y="5328666"/>
                </a:lnTo>
                <a:close/>
              </a:path>
              <a:path w="4734559" h="5339080">
                <a:moveTo>
                  <a:pt x="4728972" y="5328666"/>
                </a:moveTo>
                <a:lnTo>
                  <a:pt x="4572" y="5328666"/>
                </a:lnTo>
                <a:lnTo>
                  <a:pt x="9906" y="5334000"/>
                </a:lnTo>
                <a:lnTo>
                  <a:pt x="9905" y="5338572"/>
                </a:lnTo>
                <a:lnTo>
                  <a:pt x="4724400" y="5338572"/>
                </a:lnTo>
                <a:lnTo>
                  <a:pt x="4724400" y="5334000"/>
                </a:lnTo>
                <a:lnTo>
                  <a:pt x="4728972" y="5328666"/>
                </a:lnTo>
                <a:close/>
              </a:path>
              <a:path w="4734559" h="5339080">
                <a:moveTo>
                  <a:pt x="9905" y="5338572"/>
                </a:moveTo>
                <a:lnTo>
                  <a:pt x="9906" y="5334000"/>
                </a:lnTo>
                <a:lnTo>
                  <a:pt x="4572" y="5328666"/>
                </a:lnTo>
                <a:lnTo>
                  <a:pt x="4572" y="5338572"/>
                </a:lnTo>
                <a:lnTo>
                  <a:pt x="9905" y="5338572"/>
                </a:lnTo>
                <a:close/>
              </a:path>
              <a:path w="4734559" h="5339080">
                <a:moveTo>
                  <a:pt x="4728972" y="9143"/>
                </a:moveTo>
                <a:lnTo>
                  <a:pt x="4724400" y="4571"/>
                </a:lnTo>
                <a:lnTo>
                  <a:pt x="4724400" y="9143"/>
                </a:lnTo>
                <a:lnTo>
                  <a:pt x="4728972" y="9143"/>
                </a:lnTo>
                <a:close/>
              </a:path>
              <a:path w="4734559" h="5339080">
                <a:moveTo>
                  <a:pt x="4728972" y="5328666"/>
                </a:moveTo>
                <a:lnTo>
                  <a:pt x="4728972" y="9143"/>
                </a:lnTo>
                <a:lnTo>
                  <a:pt x="4724400" y="9143"/>
                </a:lnTo>
                <a:lnTo>
                  <a:pt x="4724400" y="5328666"/>
                </a:lnTo>
                <a:lnTo>
                  <a:pt x="4728972" y="5328666"/>
                </a:lnTo>
                <a:close/>
              </a:path>
              <a:path w="4734559" h="5339080">
                <a:moveTo>
                  <a:pt x="4728972" y="5338572"/>
                </a:moveTo>
                <a:lnTo>
                  <a:pt x="4728972" y="5328666"/>
                </a:lnTo>
                <a:lnTo>
                  <a:pt x="4724400" y="5334000"/>
                </a:lnTo>
                <a:lnTo>
                  <a:pt x="4724400" y="5338572"/>
                </a:lnTo>
                <a:lnTo>
                  <a:pt x="4728972" y="5338572"/>
                </a:lnTo>
                <a:close/>
              </a:path>
            </a:pathLst>
          </a:custGeom>
          <a:solidFill>
            <a:srgbClr val="3232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96973" y="1552966"/>
            <a:ext cx="4389120" cy="493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10" dirty="0">
                <a:latin typeface="Arial"/>
                <a:cs typeface="Arial"/>
              </a:rPr>
              <a:t>&lt;body&gt;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700" spc="-10" dirty="0">
                <a:latin typeface="Arial"/>
                <a:cs typeface="Arial"/>
              </a:rPr>
              <a:t>&lt;h1&gt;Firs</a:t>
            </a:r>
            <a:r>
              <a:rPr sz="1700" spc="-5" dirty="0">
                <a:latin typeface="Arial"/>
                <a:cs typeface="Arial"/>
              </a:rPr>
              <a:t>t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HTML&lt;/h1&gt;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700" spc="-10" dirty="0">
                <a:latin typeface="Arial"/>
                <a:cs typeface="Arial"/>
              </a:rPr>
              <a:t>&lt;p&gt;No</a:t>
            </a:r>
            <a:r>
              <a:rPr sz="1700" spc="-5" dirty="0">
                <a:latin typeface="Arial"/>
                <a:cs typeface="Arial"/>
              </a:rPr>
              <a:t>t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</a:t>
            </a:r>
            <a:r>
              <a:rPr sz="1700" spc="-10" dirty="0">
                <a:latin typeface="Arial"/>
                <a:cs typeface="Arial"/>
              </a:rPr>
              <a:t>o</a:t>
            </a:r>
            <a:r>
              <a:rPr sz="1700" spc="-5" dirty="0">
                <a:latin typeface="Arial"/>
                <a:cs typeface="Arial"/>
              </a:rPr>
              <a:t>o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hard&lt;/p&gt;</a:t>
            </a:r>
            <a:endParaRPr sz="1700">
              <a:latin typeface="Arial"/>
              <a:cs typeface="Arial"/>
            </a:endParaRPr>
          </a:p>
          <a:p>
            <a:pPr marL="287020" marR="5080" indent="-274320">
              <a:lnSpc>
                <a:spcPct val="80000"/>
              </a:lnSpc>
              <a:spcBef>
                <a:spcPts val="600"/>
              </a:spcBef>
            </a:pPr>
            <a:r>
              <a:rPr sz="1700" spc="-10" dirty="0">
                <a:latin typeface="Arial"/>
                <a:cs typeface="Arial"/>
              </a:rPr>
              <a:t>&lt;div&gt;di</a:t>
            </a:r>
            <a:r>
              <a:rPr sz="1700" spc="-5" dirty="0">
                <a:latin typeface="Arial"/>
                <a:cs typeface="Arial"/>
              </a:rPr>
              <a:t>v </a:t>
            </a:r>
            <a:r>
              <a:rPr sz="1700" spc="-10" dirty="0">
                <a:latin typeface="Arial"/>
                <a:cs typeface="Arial"/>
              </a:rPr>
              <a:t>i</a:t>
            </a:r>
            <a:r>
              <a:rPr sz="1700" spc="-5" dirty="0">
                <a:latin typeface="Arial"/>
                <a:cs typeface="Arial"/>
              </a:rPr>
              <a:t>s a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bloc</a:t>
            </a:r>
            <a:r>
              <a:rPr sz="1700" spc="-5" dirty="0">
                <a:latin typeface="Arial"/>
                <a:cs typeface="Arial"/>
              </a:rPr>
              <a:t>k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leve</a:t>
            </a:r>
            <a:r>
              <a:rPr sz="1700" spc="-5" dirty="0">
                <a:latin typeface="Arial"/>
                <a:cs typeface="Arial"/>
              </a:rPr>
              <a:t>l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ta</a:t>
            </a:r>
            <a:r>
              <a:rPr sz="1700" spc="-5" dirty="0">
                <a:latin typeface="Arial"/>
                <a:cs typeface="Arial"/>
              </a:rPr>
              <a:t>g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wherea</a:t>
            </a:r>
            <a:r>
              <a:rPr sz="1700" spc="-5" dirty="0">
                <a:latin typeface="Arial"/>
                <a:cs typeface="Arial"/>
              </a:rPr>
              <a:t>s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&lt;span </a:t>
            </a:r>
            <a:r>
              <a:rPr sz="1700" spc="-5" dirty="0">
                <a:latin typeface="Arial"/>
                <a:cs typeface="Arial"/>
              </a:rPr>
              <a:t>class="hilite"&gt;is an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inline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tag&lt;/span&gt;&lt;/div&gt;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700" spc="-10" dirty="0">
                <a:latin typeface="Arial"/>
                <a:cs typeface="Arial"/>
              </a:rPr>
              <a:t>&lt;tabl</a:t>
            </a:r>
            <a:r>
              <a:rPr sz="1700" spc="-5" dirty="0">
                <a:latin typeface="Arial"/>
                <a:cs typeface="Arial"/>
              </a:rPr>
              <a:t>e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border='1'&gt;</a:t>
            </a:r>
            <a:endParaRPr sz="1700">
              <a:latin typeface="Arial"/>
              <a:cs typeface="Arial"/>
            </a:endParaRPr>
          </a:p>
          <a:p>
            <a:pPr marL="287020" marR="596265" indent="-274320">
              <a:lnSpc>
                <a:spcPct val="80000"/>
              </a:lnSpc>
              <a:spcBef>
                <a:spcPts val="600"/>
              </a:spcBef>
            </a:pPr>
            <a:r>
              <a:rPr sz="1700" spc="-10" dirty="0">
                <a:latin typeface="Arial"/>
                <a:cs typeface="Arial"/>
              </a:rPr>
              <a:t>&lt;tr&gt;&lt;td&gt;(0,0)&lt;/td&gt;&lt;td&gt;&lt;span </a:t>
            </a:r>
            <a:r>
              <a:rPr sz="1700" spc="-5" dirty="0">
                <a:latin typeface="Arial"/>
                <a:cs typeface="Arial"/>
              </a:rPr>
              <a:t>class="hilite"&gt;(0,1)&lt;/span&gt;&lt;/td&gt;&lt;/tr&gt;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700" spc="-10" dirty="0">
                <a:latin typeface="Arial"/>
                <a:cs typeface="Arial"/>
              </a:rPr>
              <a:t>&lt;tr&gt;&lt;td&gt;(1,0)&lt;/td&gt;&lt;td&gt;(1</a:t>
            </a:r>
            <a:r>
              <a:rPr sz="1700" dirty="0">
                <a:latin typeface="Arial"/>
                <a:cs typeface="Arial"/>
              </a:rPr>
              <a:t>,</a:t>
            </a:r>
            <a:r>
              <a:rPr sz="1700" spc="-10" dirty="0">
                <a:latin typeface="Arial"/>
                <a:cs typeface="Arial"/>
              </a:rPr>
              <a:t>1)&lt;/</a:t>
            </a:r>
            <a:r>
              <a:rPr sz="1700" dirty="0">
                <a:latin typeface="Arial"/>
                <a:cs typeface="Arial"/>
              </a:rPr>
              <a:t>t</a:t>
            </a:r>
            <a:r>
              <a:rPr sz="1700" spc="-10" dirty="0">
                <a:latin typeface="Arial"/>
                <a:cs typeface="Arial"/>
              </a:rPr>
              <a:t>d&gt;&lt;/tr&gt;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700" spc="-10" dirty="0">
                <a:latin typeface="Arial"/>
                <a:cs typeface="Arial"/>
              </a:rPr>
              <a:t>&lt;/table&gt;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700" spc="-10" dirty="0">
                <a:latin typeface="Arial"/>
                <a:cs typeface="Arial"/>
              </a:rPr>
              <a:t>&lt;for</a:t>
            </a:r>
            <a:r>
              <a:rPr sz="1700" spc="-5" dirty="0">
                <a:latin typeface="Arial"/>
                <a:cs typeface="Arial"/>
              </a:rPr>
              <a:t>m </a:t>
            </a:r>
            <a:r>
              <a:rPr sz="1700" spc="-10" dirty="0">
                <a:latin typeface="Arial"/>
                <a:cs typeface="Arial"/>
              </a:rPr>
              <a:t>name="f"&gt;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700" spc="-10" dirty="0">
                <a:latin typeface="Arial"/>
                <a:cs typeface="Arial"/>
              </a:rPr>
              <a:t>&lt;inpu</a:t>
            </a:r>
            <a:r>
              <a:rPr sz="1700" spc="-5" dirty="0">
                <a:latin typeface="Arial"/>
                <a:cs typeface="Arial"/>
              </a:rPr>
              <a:t>t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name="t</a:t>
            </a:r>
            <a:r>
              <a:rPr sz="1700" spc="-5" dirty="0">
                <a:latin typeface="Arial"/>
                <a:cs typeface="Arial"/>
              </a:rPr>
              <a:t>"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type='text</a:t>
            </a:r>
            <a:r>
              <a:rPr sz="1700" spc="-5" dirty="0">
                <a:latin typeface="Arial"/>
                <a:cs typeface="Arial"/>
              </a:rPr>
              <a:t>'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/&gt;</a:t>
            </a:r>
            <a:endParaRPr sz="1700">
              <a:latin typeface="Arial"/>
              <a:cs typeface="Arial"/>
            </a:endParaRPr>
          </a:p>
          <a:p>
            <a:pPr marL="286385" marR="1172210" indent="-274320">
              <a:lnSpc>
                <a:spcPct val="80000"/>
              </a:lnSpc>
              <a:spcBef>
                <a:spcPts val="585"/>
              </a:spcBef>
            </a:pPr>
            <a:r>
              <a:rPr sz="2200" b="1" dirty="0">
                <a:solidFill>
                  <a:srgbClr val="C00000"/>
                </a:solidFill>
                <a:latin typeface="Arial"/>
                <a:cs typeface="Arial"/>
              </a:rPr>
              <a:t>&lt;input</a:t>
            </a:r>
            <a:r>
              <a:rPr sz="2200" b="1" spc="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200" b="1" dirty="0">
                <a:solidFill>
                  <a:srgbClr val="C00000"/>
                </a:solidFill>
                <a:latin typeface="Arial"/>
                <a:cs typeface="Arial"/>
              </a:rPr>
              <a:t>ype='button' </a:t>
            </a:r>
            <a:r>
              <a:rPr sz="2200" b="1" spc="-5" dirty="0">
                <a:solidFill>
                  <a:srgbClr val="C00000"/>
                </a:solidFill>
                <a:latin typeface="Arial"/>
                <a:cs typeface="Arial"/>
              </a:rPr>
              <a:t>value="Press" </a:t>
            </a:r>
            <a:r>
              <a:rPr sz="2200" b="1" dirty="0">
                <a:solidFill>
                  <a:srgbClr val="C00000"/>
                </a:solidFill>
                <a:latin typeface="Arial"/>
                <a:cs typeface="Arial"/>
              </a:rPr>
              <a:t>onclick="doClick();"/&gt;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700" spc="-5" dirty="0">
                <a:latin typeface="Arial"/>
                <a:cs typeface="Arial"/>
              </a:rPr>
              <a:t>&lt;/form&gt;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700" spc="-10" dirty="0">
                <a:latin typeface="Arial"/>
                <a:cs typeface="Arial"/>
              </a:rPr>
              <a:t>&lt;/body&gt;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700" spc="-5" dirty="0">
                <a:latin typeface="Arial"/>
                <a:cs typeface="Arial"/>
              </a:rPr>
              <a:t>&lt;/html&gt;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5173" y="904430"/>
            <a:ext cx="6731634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/>
              <a:t>PH</a:t>
            </a:r>
            <a:r>
              <a:rPr sz="2800" dirty="0"/>
              <a:t>P</a:t>
            </a:r>
            <a:r>
              <a:rPr sz="2800" spc="-5" dirty="0"/>
              <a:t> </a:t>
            </a:r>
            <a:r>
              <a:rPr sz="2800" dirty="0"/>
              <a:t>(</a:t>
            </a:r>
            <a:r>
              <a:rPr sz="2800" spc="-5" dirty="0">
                <a:solidFill>
                  <a:srgbClr val="0000CC"/>
                </a:solidFill>
              </a:rPr>
              <a:t>P</a:t>
            </a:r>
            <a:r>
              <a:rPr sz="2800" dirty="0"/>
              <a:t>ersonal</a:t>
            </a:r>
            <a:r>
              <a:rPr sz="2800" spc="-5" dirty="0"/>
              <a:t> </a:t>
            </a:r>
            <a:r>
              <a:rPr sz="2800" spc="-5" dirty="0">
                <a:solidFill>
                  <a:srgbClr val="0000CC"/>
                </a:solidFill>
              </a:rPr>
              <a:t>H</a:t>
            </a:r>
            <a:r>
              <a:rPr sz="2800" dirty="0"/>
              <a:t>ypertext</a:t>
            </a:r>
            <a:r>
              <a:rPr sz="2800" spc="10" dirty="0"/>
              <a:t> </a:t>
            </a:r>
            <a:r>
              <a:rPr sz="2800" spc="-5" dirty="0">
                <a:solidFill>
                  <a:srgbClr val="0000FF"/>
                </a:solidFill>
              </a:rPr>
              <a:t>P</a:t>
            </a:r>
            <a:r>
              <a:rPr sz="2800" dirty="0"/>
              <a:t>reprocessor)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155839" y="4235196"/>
            <a:ext cx="8579485" cy="2678430"/>
          </a:xfrm>
          <a:custGeom>
            <a:avLst/>
            <a:gdLst/>
            <a:ahLst/>
            <a:cxnLst/>
            <a:rect l="l" t="t" r="r" b="b"/>
            <a:pathLst>
              <a:path w="8579485" h="2678429">
                <a:moveTo>
                  <a:pt x="0" y="0"/>
                </a:moveTo>
                <a:lnTo>
                  <a:pt x="0" y="2678430"/>
                </a:lnTo>
                <a:lnTo>
                  <a:pt x="8579358" y="2678430"/>
                </a:lnTo>
                <a:lnTo>
                  <a:pt x="857935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47273" y="1709129"/>
            <a:ext cx="8050530" cy="3406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2445" indent="-340995">
              <a:lnSpc>
                <a:spcPct val="100000"/>
              </a:lnSpc>
              <a:buChar char="•"/>
              <a:tabLst>
                <a:tab pos="513080" algn="l"/>
              </a:tabLst>
            </a:pPr>
            <a:r>
              <a:rPr sz="2900" spc="-10" dirty="0">
                <a:latin typeface="Arial"/>
                <a:cs typeface="Arial"/>
              </a:rPr>
              <a:t>A</a:t>
            </a:r>
            <a:r>
              <a:rPr sz="2900" spc="-5" dirty="0">
                <a:latin typeface="Arial"/>
                <a:cs typeface="Arial"/>
              </a:rPr>
              <a:t>ccess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databases/files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on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server</a:t>
            </a:r>
            <a:endParaRPr sz="2900">
              <a:latin typeface="Arial"/>
              <a:cs typeface="Arial"/>
            </a:endParaRPr>
          </a:p>
          <a:p>
            <a:pPr marL="512445" marR="353695" indent="-340995">
              <a:lnSpc>
                <a:spcPct val="100000"/>
              </a:lnSpc>
              <a:spcBef>
                <a:spcPts val="695"/>
              </a:spcBef>
              <a:buChar char="•"/>
              <a:tabLst>
                <a:tab pos="513080" algn="l"/>
              </a:tabLst>
            </a:pPr>
            <a:r>
              <a:rPr sz="2900" spc="-5" dirty="0">
                <a:latin typeface="Arial"/>
                <a:cs typeface="Arial"/>
              </a:rPr>
              <a:t>Code is executed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at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10" dirty="0">
                <a:latin typeface="Arial"/>
                <a:cs typeface="Arial"/>
              </a:rPr>
              <a:t>t</a:t>
            </a:r>
            <a:r>
              <a:rPr sz="2900" spc="-5" dirty="0">
                <a:latin typeface="Arial"/>
                <a:cs typeface="Arial"/>
              </a:rPr>
              <a:t>he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server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running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PHP (server-side)</a:t>
            </a:r>
            <a:endParaRPr sz="2900">
              <a:latin typeface="Arial"/>
              <a:cs typeface="Arial"/>
            </a:endParaRPr>
          </a:p>
          <a:p>
            <a:pPr marL="512445" marR="5080" indent="-340995">
              <a:lnSpc>
                <a:spcPct val="100000"/>
              </a:lnSpc>
              <a:spcBef>
                <a:spcPts val="695"/>
              </a:spcBef>
              <a:buChar char="•"/>
              <a:tabLst>
                <a:tab pos="513080" algn="l"/>
                <a:tab pos="4768850" algn="l"/>
              </a:tabLst>
            </a:pPr>
            <a:r>
              <a:rPr sz="2900" spc="-5" dirty="0">
                <a:solidFill>
                  <a:srgbClr val="0000CC"/>
                </a:solidFill>
                <a:latin typeface="Arial"/>
                <a:cs typeface="Arial"/>
              </a:rPr>
              <a:t>Output</a:t>
            </a:r>
            <a:r>
              <a:rPr sz="2900" spc="-3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from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10" dirty="0">
                <a:latin typeface="Arial"/>
                <a:cs typeface="Arial"/>
              </a:rPr>
              <a:t>P</a:t>
            </a:r>
            <a:r>
              <a:rPr sz="2900" spc="-5" dirty="0">
                <a:latin typeface="Arial"/>
                <a:cs typeface="Arial"/>
              </a:rPr>
              <a:t>HP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goes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into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the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html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document </a:t>
            </a:r>
            <a:r>
              <a:rPr sz="2900" spc="-5" dirty="0">
                <a:solidFill>
                  <a:srgbClr val="0000CC"/>
                </a:solidFill>
                <a:latin typeface="Arial"/>
                <a:cs typeface="Arial"/>
              </a:rPr>
              <a:t>replacing</a:t>
            </a:r>
            <a:r>
              <a:rPr sz="29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2900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0000CC"/>
                </a:solidFill>
                <a:latin typeface="Arial"/>
                <a:cs typeface="Arial"/>
              </a:rPr>
              <a:t>PHP</a:t>
            </a:r>
            <a:r>
              <a:rPr sz="29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0000CC"/>
                </a:solidFill>
                <a:latin typeface="Arial"/>
                <a:cs typeface="Arial"/>
              </a:rPr>
              <a:t>codes</a:t>
            </a:r>
            <a:r>
              <a:rPr sz="2900" dirty="0">
                <a:solidFill>
                  <a:srgbClr val="0000CC"/>
                </a:solidFill>
                <a:latin typeface="Arial"/>
                <a:cs typeface="Arial"/>
              </a:rPr>
              <a:t>	</a:t>
            </a:r>
            <a:r>
              <a:rPr sz="2900" spc="-5" dirty="0">
                <a:latin typeface="Arial"/>
                <a:cs typeface="Arial"/>
              </a:rPr>
              <a:t>-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i="1" spc="-5" dirty="0">
                <a:solidFill>
                  <a:srgbClr val="0000FF"/>
                </a:solidFill>
                <a:latin typeface="Arial"/>
                <a:cs typeface="Arial"/>
              </a:rPr>
              <a:t>Preprocessor!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80"/>
              </a:spcBef>
            </a:pPr>
            <a:r>
              <a:rPr sz="2800" b="1" spc="-10" dirty="0">
                <a:solidFill>
                  <a:srgbClr val="FF0000"/>
                </a:solidFill>
                <a:latin typeface="Courier New"/>
                <a:cs typeface="Courier New"/>
              </a:rPr>
              <a:t>&lt;?php</a:t>
            </a:r>
            <a:endParaRPr sz="2800">
              <a:latin typeface="Courier New"/>
              <a:cs typeface="Courier New"/>
            </a:endParaRPr>
          </a:p>
          <a:p>
            <a:pPr marL="914400">
              <a:lnSpc>
                <a:spcPct val="100000"/>
              </a:lnSpc>
            </a:pPr>
            <a:r>
              <a:rPr sz="2800" b="1" spc="-10" dirty="0">
                <a:latin typeface="Courier New"/>
                <a:cs typeface="Courier New"/>
              </a:rPr>
              <a:t>$v="fro</a:t>
            </a:r>
            <a:r>
              <a:rPr sz="2800" b="1" dirty="0">
                <a:latin typeface="Courier New"/>
                <a:cs typeface="Courier New"/>
              </a:rPr>
              <a:t>m</a:t>
            </a:r>
            <a:r>
              <a:rPr sz="2800" b="1" spc="-1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DB";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61675" y="5186746"/>
            <a:ext cx="851535" cy="782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b="1" spc="-10" dirty="0">
                <a:latin typeface="Courier New"/>
                <a:cs typeface="Courier New"/>
              </a:rPr>
              <a:t>echo echo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5750" y="5186746"/>
            <a:ext cx="5959475" cy="782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b="1" spc="-10" dirty="0">
                <a:latin typeface="Courier New"/>
                <a:cs typeface="Courier New"/>
              </a:rPr>
              <a:t>"&lt;p&gt;Thi</a:t>
            </a:r>
            <a:r>
              <a:rPr sz="2800" b="1" dirty="0">
                <a:latin typeface="Courier New"/>
                <a:cs typeface="Courier New"/>
              </a:rPr>
              <a:t>s</a:t>
            </a:r>
            <a:r>
              <a:rPr sz="2800" b="1" spc="-10" dirty="0">
                <a:latin typeface="Courier New"/>
                <a:cs typeface="Courier New"/>
              </a:rPr>
              <a:t> cam</a:t>
            </a:r>
            <a:r>
              <a:rPr sz="2800" b="1" dirty="0">
                <a:latin typeface="Courier New"/>
                <a:cs typeface="Courier New"/>
              </a:rPr>
              <a:t>e</a:t>
            </a:r>
            <a:r>
              <a:rPr sz="2800" b="1" spc="-10" dirty="0">
                <a:latin typeface="Courier New"/>
                <a:cs typeface="Courier New"/>
              </a:rPr>
              <a:t> fro</a:t>
            </a:r>
            <a:r>
              <a:rPr sz="2800" b="1" dirty="0">
                <a:latin typeface="Courier New"/>
                <a:cs typeface="Courier New"/>
              </a:rPr>
              <a:t>m</a:t>
            </a:r>
            <a:r>
              <a:rPr sz="2800" b="1" spc="-10" dirty="0">
                <a:latin typeface="Courier New"/>
                <a:cs typeface="Courier New"/>
              </a:rPr>
              <a:t> PHP&lt;/p&gt;"; "&lt;inpu</a:t>
            </a:r>
            <a:r>
              <a:rPr sz="2800" b="1" dirty="0">
                <a:latin typeface="Courier New"/>
                <a:cs typeface="Courier New"/>
              </a:rPr>
              <a:t>t</a:t>
            </a:r>
            <a:r>
              <a:rPr sz="2800" b="1" spc="-10" dirty="0">
                <a:latin typeface="Courier New"/>
                <a:cs typeface="Courier New"/>
              </a:rPr>
              <a:t> name='t</a:t>
            </a:r>
            <a:r>
              <a:rPr sz="2800" b="1" dirty="0">
                <a:latin typeface="Courier New"/>
                <a:cs typeface="Courier New"/>
              </a:rPr>
              <a:t>'</a:t>
            </a:r>
            <a:r>
              <a:rPr sz="2800" b="1" spc="-10" dirty="0">
                <a:latin typeface="Courier New"/>
                <a:cs typeface="Courier New"/>
              </a:rPr>
              <a:t> type='text’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7273" y="6040156"/>
            <a:ext cx="4107179" cy="782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0">
              <a:lnSpc>
                <a:spcPct val="100000"/>
              </a:lnSpc>
            </a:pPr>
            <a:r>
              <a:rPr sz="2800" b="1" spc="-10" dirty="0">
                <a:latin typeface="Courier New"/>
                <a:cs typeface="Courier New"/>
              </a:rPr>
              <a:t>value='$v</a:t>
            </a:r>
            <a:r>
              <a:rPr sz="2800" b="1" dirty="0">
                <a:latin typeface="Courier New"/>
                <a:cs typeface="Courier New"/>
              </a:rPr>
              <a:t>'</a:t>
            </a:r>
            <a:r>
              <a:rPr sz="2800" b="1" spc="-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/&gt;";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2800" b="1" spc="-10" dirty="0">
                <a:solidFill>
                  <a:srgbClr val="FF0000"/>
                </a:solidFill>
                <a:latin typeface="Courier New"/>
                <a:cs typeface="Courier New"/>
              </a:rPr>
              <a:t>?&gt;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7220">
              <a:lnSpc>
                <a:spcPct val="100000"/>
              </a:lnSpc>
            </a:pPr>
            <a:r>
              <a:rPr u="heavy" dirty="0">
                <a:solidFill>
                  <a:srgbClr val="CCCCFF"/>
                </a:solidFill>
              </a:rPr>
              <a:t>t5.php</a:t>
            </a:r>
            <a:r>
              <a:rPr spc="-15" dirty="0">
                <a:solidFill>
                  <a:srgbClr val="CCCCFF"/>
                </a:solidFill>
              </a:rPr>
              <a:t> </a:t>
            </a:r>
            <a:r>
              <a:rPr dirty="0"/>
              <a:t>(</a:t>
            </a:r>
            <a:r>
              <a:rPr u="heavy" dirty="0">
                <a:solidFill>
                  <a:srgbClr val="CCCCFF"/>
                </a:solidFill>
              </a:rPr>
              <a:t>t5.txt</a:t>
            </a:r>
            <a:r>
              <a:rPr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773" y="1968649"/>
            <a:ext cx="3307715" cy="33610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&lt;html&gt;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&lt;head&gt;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&lt;title&gt;t5&lt;/title&gt;</a:t>
            </a:r>
            <a:endParaRPr sz="1400">
              <a:latin typeface="Arial"/>
              <a:cs typeface="Arial"/>
            </a:endParaRPr>
          </a:p>
          <a:p>
            <a:pPr marL="287020" marR="5080" indent="-274320">
              <a:lnSpc>
                <a:spcPts val="1340"/>
              </a:lnSpc>
              <a:spcBef>
                <a:spcPts val="325"/>
              </a:spcBef>
            </a:pPr>
            <a:r>
              <a:rPr sz="1400" spc="-10" dirty="0">
                <a:latin typeface="Arial"/>
                <a:cs typeface="Arial"/>
              </a:rPr>
              <a:t>&lt;met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http-equiv="Content-Type" content</a:t>
            </a:r>
            <a:r>
              <a:rPr sz="1400" spc="-15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"text/plain</a:t>
            </a:r>
            <a:r>
              <a:rPr sz="1400" spc="-5" dirty="0">
                <a:latin typeface="Arial"/>
                <a:cs typeface="Arial"/>
              </a:rPr>
              <a:t>;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</a:t>
            </a:r>
            <a:r>
              <a:rPr sz="1400" spc="-10" dirty="0">
                <a:latin typeface="Arial"/>
                <a:cs typeface="Arial"/>
              </a:rPr>
              <a:t>harset=UTF-8</a:t>
            </a:r>
            <a:r>
              <a:rPr sz="1400" spc="-5" dirty="0">
                <a:latin typeface="Arial"/>
                <a:cs typeface="Arial"/>
              </a:rPr>
              <a:t>"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/&gt;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spc="-5" dirty="0">
                <a:latin typeface="Arial"/>
                <a:cs typeface="Arial"/>
              </a:rPr>
              <a:t>&lt;style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type="text</a:t>
            </a:r>
            <a:r>
              <a:rPr sz="1400" spc="-10" dirty="0">
                <a:latin typeface="Arial"/>
                <a:cs typeface="Arial"/>
              </a:rPr>
              <a:t>/</a:t>
            </a:r>
            <a:r>
              <a:rPr sz="1400" spc="-5" dirty="0">
                <a:latin typeface="Arial"/>
                <a:cs typeface="Arial"/>
              </a:rPr>
              <a:t>css"&gt;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h1 {color:red;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backg</a:t>
            </a:r>
            <a:r>
              <a:rPr sz="1400" spc="-10" dirty="0">
                <a:latin typeface="Arial"/>
                <a:cs typeface="Arial"/>
              </a:rPr>
              <a:t>round-color:yellow;}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.hilite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{color:blue;}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tabl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.hilit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{</a:t>
            </a:r>
            <a:r>
              <a:rPr sz="1400" spc="-10" dirty="0">
                <a:latin typeface="Arial"/>
                <a:cs typeface="Arial"/>
              </a:rPr>
              <a:t>background-color:green;}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&lt;/style&gt;</a:t>
            </a:r>
            <a:endParaRPr sz="1400">
              <a:latin typeface="Arial"/>
              <a:cs typeface="Arial"/>
            </a:endParaRPr>
          </a:p>
          <a:p>
            <a:pPr marL="12700" marR="95504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&lt;script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type="text</a:t>
            </a:r>
            <a:r>
              <a:rPr sz="1400" spc="-10" dirty="0">
                <a:latin typeface="Arial"/>
                <a:cs typeface="Arial"/>
              </a:rPr>
              <a:t>/</a:t>
            </a:r>
            <a:r>
              <a:rPr sz="1400" spc="-5" dirty="0">
                <a:latin typeface="Arial"/>
                <a:cs typeface="Arial"/>
              </a:rPr>
              <a:t>javascript"&gt; function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doClick(){</a:t>
            </a:r>
            <a:endParaRPr sz="140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alert(document.f.t.value);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&lt;/scrip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&lt;/head&gt;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38292" y="1969173"/>
            <a:ext cx="3920490" cy="447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5" dirty="0">
                <a:latin typeface="Times New Roman"/>
                <a:cs typeface="Times New Roman"/>
              </a:rPr>
              <a:t>&lt;body&gt;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105" dirty="0">
                <a:latin typeface="Times New Roman"/>
                <a:cs typeface="Times New Roman"/>
              </a:rPr>
              <a:t>&lt;h1&gt;Firs</a:t>
            </a:r>
            <a:r>
              <a:rPr sz="1400" spc="65" dirty="0">
                <a:latin typeface="Times New Roman"/>
                <a:cs typeface="Times New Roman"/>
              </a:rPr>
              <a:t>t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75" dirty="0">
                <a:latin typeface="Times New Roman"/>
                <a:cs typeface="Times New Roman"/>
              </a:rPr>
              <a:t>HTML&lt;/h1&gt;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80" dirty="0">
                <a:latin typeface="Times New Roman"/>
                <a:cs typeface="Times New Roman"/>
              </a:rPr>
              <a:t>&lt;p&gt;Not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too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95" dirty="0">
                <a:latin typeface="Times New Roman"/>
                <a:cs typeface="Times New Roman"/>
              </a:rPr>
              <a:t>hard&lt;/p&gt;</a:t>
            </a:r>
            <a:endParaRPr sz="1400">
              <a:latin typeface="Times New Roman"/>
              <a:cs typeface="Times New Roman"/>
            </a:endParaRPr>
          </a:p>
          <a:p>
            <a:pPr marL="12700" marR="311150">
              <a:lnSpc>
                <a:spcPct val="100000"/>
              </a:lnSpc>
            </a:pPr>
            <a:r>
              <a:rPr sz="1400" spc="65" dirty="0">
                <a:latin typeface="Times New Roman"/>
                <a:cs typeface="Times New Roman"/>
              </a:rPr>
              <a:t>&lt;div&gt;div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75" dirty="0">
                <a:latin typeface="Times New Roman"/>
                <a:cs typeface="Times New Roman"/>
              </a:rPr>
              <a:t>is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155" dirty="0">
                <a:latin typeface="Times New Roman"/>
                <a:cs typeface="Times New Roman"/>
              </a:rPr>
              <a:t>a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bloc</a:t>
            </a:r>
            <a:r>
              <a:rPr sz="1400" spc="55" dirty="0">
                <a:latin typeface="Times New Roman"/>
                <a:cs typeface="Times New Roman"/>
              </a:rPr>
              <a:t>k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60" dirty="0">
                <a:latin typeface="Times New Roman"/>
                <a:cs typeface="Times New Roman"/>
              </a:rPr>
              <a:t>level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100" dirty="0">
                <a:latin typeface="Times New Roman"/>
                <a:cs typeface="Times New Roman"/>
              </a:rPr>
              <a:t>ta</a:t>
            </a:r>
            <a:r>
              <a:rPr sz="1400" spc="145" dirty="0">
                <a:latin typeface="Times New Roman"/>
                <a:cs typeface="Times New Roman"/>
              </a:rPr>
              <a:t>g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110" dirty="0">
                <a:latin typeface="Times New Roman"/>
                <a:cs typeface="Times New Roman"/>
              </a:rPr>
              <a:t>whereas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110" dirty="0">
                <a:latin typeface="Times New Roman"/>
                <a:cs typeface="Times New Roman"/>
              </a:rPr>
              <a:t>&lt;span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imes New Roman"/>
                <a:cs typeface="Times New Roman"/>
              </a:rPr>
              <a:t>class="hilite"&gt;is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140" dirty="0">
                <a:latin typeface="Times New Roman"/>
                <a:cs typeface="Times New Roman"/>
              </a:rPr>
              <a:t>a</a:t>
            </a:r>
            <a:r>
              <a:rPr sz="1400" spc="160" dirty="0">
                <a:latin typeface="Times New Roman"/>
                <a:cs typeface="Times New Roman"/>
              </a:rPr>
              <a:t>n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85" dirty="0">
                <a:latin typeface="Times New Roman"/>
                <a:cs typeface="Times New Roman"/>
              </a:rPr>
              <a:t>inline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75" dirty="0">
                <a:latin typeface="Times New Roman"/>
                <a:cs typeface="Times New Roman"/>
              </a:rPr>
              <a:t>tag&lt;/span&gt;&lt;/div&gt;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95" dirty="0">
                <a:latin typeface="Times New Roman"/>
                <a:cs typeface="Times New Roman"/>
              </a:rPr>
              <a:t>&lt;table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75" dirty="0">
                <a:latin typeface="Times New Roman"/>
                <a:cs typeface="Times New Roman"/>
              </a:rPr>
              <a:t>border='1'&gt;</a:t>
            </a:r>
            <a:endParaRPr sz="1400">
              <a:latin typeface="Times New Roman"/>
              <a:cs typeface="Times New Roman"/>
            </a:endParaRPr>
          </a:p>
          <a:p>
            <a:pPr marL="12700" marR="842644">
              <a:lnSpc>
                <a:spcPct val="100000"/>
              </a:lnSpc>
            </a:pPr>
            <a:r>
              <a:rPr sz="1400" spc="80" dirty="0">
                <a:latin typeface="Times New Roman"/>
                <a:cs typeface="Times New Roman"/>
              </a:rPr>
              <a:t>&lt;tr&gt;&lt;td&gt;(0,0)&lt;/td&gt;&lt;td&gt;&lt;span </a:t>
            </a:r>
            <a:r>
              <a:rPr sz="1400" spc="70" dirty="0">
                <a:latin typeface="Times New Roman"/>
                <a:cs typeface="Times New Roman"/>
              </a:rPr>
              <a:t>class="hilite"&gt;(0,1)&lt;/span&gt;&lt;/td&gt;&lt;/tr&gt;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70" dirty="0">
                <a:latin typeface="Times New Roman"/>
                <a:cs typeface="Times New Roman"/>
              </a:rPr>
              <a:t>&lt;tr&gt;&lt;td&gt;(1,0)&lt;/td&gt;&lt;td&gt;(1,1)&lt;/td&gt;&lt;/tr&gt;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75" dirty="0">
                <a:latin typeface="Times New Roman"/>
                <a:cs typeface="Times New Roman"/>
              </a:rPr>
              <a:t>&lt;/table&gt;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70" dirty="0">
                <a:latin typeface="Times New Roman"/>
                <a:cs typeface="Times New Roman"/>
              </a:rPr>
              <a:t>&lt;form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imes New Roman"/>
                <a:cs typeface="Times New Roman"/>
              </a:rPr>
              <a:t>name="f"&gt;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75" dirty="0">
                <a:solidFill>
                  <a:srgbClr val="C00000"/>
                </a:solidFill>
                <a:latin typeface="Times New Roman"/>
                <a:cs typeface="Times New Roman"/>
              </a:rPr>
              <a:t>&lt;?php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55" dirty="0">
                <a:solidFill>
                  <a:srgbClr val="C00000"/>
                </a:solidFill>
                <a:latin typeface="Times New Roman"/>
                <a:cs typeface="Times New Roman"/>
              </a:rPr>
              <a:t>$v="from</a:t>
            </a:r>
            <a:r>
              <a:rPr sz="1400" spc="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400" spc="30" dirty="0">
                <a:solidFill>
                  <a:srgbClr val="C00000"/>
                </a:solidFill>
                <a:latin typeface="Times New Roman"/>
                <a:cs typeface="Times New Roman"/>
              </a:rPr>
              <a:t>DB";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55" dirty="0">
                <a:solidFill>
                  <a:srgbClr val="C00000"/>
                </a:solidFill>
                <a:latin typeface="Times New Roman"/>
                <a:cs typeface="Times New Roman"/>
              </a:rPr>
              <a:t>echo</a:t>
            </a:r>
            <a:r>
              <a:rPr sz="1400" spc="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400" spc="65" dirty="0">
                <a:solidFill>
                  <a:srgbClr val="C00000"/>
                </a:solidFill>
                <a:latin typeface="Times New Roman"/>
                <a:cs typeface="Times New Roman"/>
              </a:rPr>
              <a:t>"&lt;p&gt;Thi</a:t>
            </a:r>
            <a:r>
              <a:rPr sz="1400" spc="55" dirty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sz="1400" spc="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400" spc="95" dirty="0">
                <a:solidFill>
                  <a:srgbClr val="C00000"/>
                </a:solidFill>
                <a:latin typeface="Times New Roman"/>
                <a:cs typeface="Times New Roman"/>
              </a:rPr>
              <a:t>came</a:t>
            </a:r>
            <a:r>
              <a:rPr sz="1400" spc="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400" spc="75" dirty="0">
                <a:solidFill>
                  <a:srgbClr val="C00000"/>
                </a:solidFill>
                <a:latin typeface="Times New Roman"/>
                <a:cs typeface="Times New Roman"/>
              </a:rPr>
              <a:t>from</a:t>
            </a:r>
            <a:r>
              <a:rPr sz="1400" spc="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400" spc="70" dirty="0">
                <a:solidFill>
                  <a:srgbClr val="C00000"/>
                </a:solidFill>
                <a:latin typeface="Times New Roman"/>
                <a:cs typeface="Times New Roman"/>
              </a:rPr>
              <a:t>PHP&lt;/p&gt;";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55" dirty="0">
                <a:solidFill>
                  <a:srgbClr val="C00000"/>
                </a:solidFill>
                <a:latin typeface="Times New Roman"/>
                <a:cs typeface="Times New Roman"/>
              </a:rPr>
              <a:t>echo</a:t>
            </a:r>
            <a:r>
              <a:rPr sz="1400" spc="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C00000"/>
                </a:solidFill>
                <a:latin typeface="Times New Roman"/>
                <a:cs typeface="Times New Roman"/>
              </a:rPr>
              <a:t>"&lt;input</a:t>
            </a:r>
            <a:r>
              <a:rPr sz="1400" spc="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400" spc="100" dirty="0">
                <a:solidFill>
                  <a:srgbClr val="C00000"/>
                </a:solidFill>
                <a:latin typeface="Times New Roman"/>
                <a:cs typeface="Times New Roman"/>
              </a:rPr>
              <a:t>name='t'</a:t>
            </a:r>
            <a:r>
              <a:rPr sz="1400" spc="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400" spc="85" dirty="0">
                <a:solidFill>
                  <a:srgbClr val="C00000"/>
                </a:solidFill>
                <a:latin typeface="Times New Roman"/>
                <a:cs typeface="Times New Roman"/>
              </a:rPr>
              <a:t>type='text'</a:t>
            </a:r>
            <a:r>
              <a:rPr sz="1400" spc="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400" spc="70" dirty="0">
                <a:solidFill>
                  <a:srgbClr val="C00000"/>
                </a:solidFill>
                <a:latin typeface="Times New Roman"/>
                <a:cs typeface="Times New Roman"/>
              </a:rPr>
              <a:t>value='$v'</a:t>
            </a:r>
            <a:r>
              <a:rPr sz="1400" spc="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C00000"/>
                </a:solidFill>
                <a:latin typeface="Times New Roman"/>
                <a:cs typeface="Times New Roman"/>
              </a:rPr>
              <a:t>/&gt;";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20" dirty="0">
                <a:solidFill>
                  <a:srgbClr val="C00000"/>
                </a:solidFill>
                <a:latin typeface="Times New Roman"/>
                <a:cs typeface="Times New Roman"/>
              </a:rPr>
              <a:t>?&gt;</a:t>
            </a:r>
            <a:endParaRPr sz="1400">
              <a:latin typeface="Times New Roman"/>
              <a:cs typeface="Times New Roman"/>
            </a:endParaRPr>
          </a:p>
          <a:p>
            <a:pPr marL="12700" marR="1028065">
              <a:lnSpc>
                <a:spcPct val="100000"/>
              </a:lnSpc>
            </a:pPr>
            <a:r>
              <a:rPr sz="1400" spc="110" dirty="0">
                <a:latin typeface="Times New Roman"/>
                <a:cs typeface="Times New Roman"/>
              </a:rPr>
              <a:t>&lt;input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90" dirty="0">
                <a:latin typeface="Times New Roman"/>
                <a:cs typeface="Times New Roman"/>
              </a:rPr>
              <a:t>type='button</a:t>
            </a:r>
            <a:r>
              <a:rPr sz="1400" spc="40" dirty="0">
                <a:latin typeface="Times New Roman"/>
                <a:cs typeface="Times New Roman"/>
              </a:rPr>
              <a:t>' </a:t>
            </a:r>
            <a:r>
              <a:rPr sz="1400" spc="80" dirty="0">
                <a:latin typeface="Times New Roman"/>
                <a:cs typeface="Times New Roman"/>
              </a:rPr>
              <a:t>value="Press"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onClick="doClick();"/&gt;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60" dirty="0">
                <a:latin typeface="Times New Roman"/>
                <a:cs typeface="Times New Roman"/>
              </a:rPr>
              <a:t>&lt;/form&gt;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45" dirty="0">
                <a:latin typeface="Times New Roman"/>
                <a:cs typeface="Times New Roman"/>
              </a:rPr>
              <a:t>&lt;/body&gt;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80" dirty="0">
                <a:latin typeface="Times New Roman"/>
                <a:cs typeface="Times New Roman"/>
              </a:rPr>
              <a:t>&lt;/html&gt;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30329" y="6334686"/>
            <a:ext cx="11264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u="heavy" spc="-5" dirty="0">
                <a:solidFill>
                  <a:srgbClr val="CCCCFF"/>
                </a:solidFill>
                <a:latin typeface="Arial"/>
                <a:cs typeface="Arial"/>
              </a:rPr>
              <a:t>PHP</a:t>
            </a:r>
            <a:r>
              <a:rPr sz="1800" u="heavy" spc="-35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1800" u="heavy" spc="-5" dirty="0">
                <a:solidFill>
                  <a:srgbClr val="CCCCFF"/>
                </a:solidFill>
                <a:latin typeface="Arial"/>
                <a:cs typeface="Arial"/>
              </a:rPr>
              <a:t>tester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348995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3929" y="1719010"/>
            <a:ext cx="3831590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0" dirty="0">
                <a:solidFill>
                  <a:srgbClr val="FF0000"/>
                </a:solidFill>
              </a:rPr>
              <a:t>JavaScrip</a:t>
            </a:r>
            <a:r>
              <a:rPr sz="3500" spc="-5" dirty="0">
                <a:solidFill>
                  <a:srgbClr val="FF0000"/>
                </a:solidFill>
              </a:rPr>
              <a:t>t</a:t>
            </a:r>
            <a:r>
              <a:rPr sz="3500" spc="25" dirty="0">
                <a:solidFill>
                  <a:srgbClr val="FF0000"/>
                </a:solidFill>
              </a:rPr>
              <a:t> </a:t>
            </a:r>
            <a:r>
              <a:rPr sz="3500" spc="-10" dirty="0">
                <a:solidFill>
                  <a:srgbClr val="FF0000"/>
                </a:solidFill>
              </a:rPr>
              <a:t>Basics</a:t>
            </a:r>
            <a:endParaRPr sz="3500"/>
          </a:p>
        </p:txBody>
      </p:sp>
      <p:sp>
        <p:nvSpPr>
          <p:cNvPr id="4" name="object 4"/>
          <p:cNvSpPr txBox="1"/>
          <p:nvPr/>
        </p:nvSpPr>
        <p:spPr>
          <a:xfrm>
            <a:off x="3444373" y="3390074"/>
            <a:ext cx="4942205" cy="2439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buChar char="–"/>
              <a:tabLst>
                <a:tab pos="298450" algn="l"/>
              </a:tabLst>
            </a:pP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utput messages</a:t>
            </a:r>
          </a:p>
          <a:p>
            <a:pPr marL="297815" indent="-285115">
              <a:lnSpc>
                <a:spcPct val="100000"/>
              </a:lnSpc>
              <a:spcBef>
                <a:spcPts val="670"/>
              </a:spcBef>
              <a:buChar char="–"/>
              <a:tabLst>
                <a:tab pos="298450" algn="l"/>
              </a:tabLst>
            </a:pPr>
            <a:r>
              <a:rPr sz="2800" spc="-5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et data from the user</a:t>
            </a:r>
          </a:p>
          <a:p>
            <a:pPr marL="297815" indent="-285115">
              <a:lnSpc>
                <a:spcPct val="100000"/>
              </a:lnSpc>
              <a:spcBef>
                <a:spcPts val="670"/>
              </a:spcBef>
              <a:buChar char="–"/>
              <a:tabLst>
                <a:tab pos="298450" algn="l"/>
              </a:tabLst>
            </a:pPr>
            <a:r>
              <a:rPr sz="2800" spc="-5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se of variables &amp; data types</a:t>
            </a:r>
          </a:p>
          <a:p>
            <a:pPr marL="297815" indent="-285115">
              <a:lnSpc>
                <a:spcPct val="100000"/>
              </a:lnSpc>
              <a:spcBef>
                <a:spcPts val="670"/>
              </a:spcBef>
              <a:buChar char="–"/>
              <a:tabLst>
                <a:tab pos="298450" algn="l"/>
              </a:tabLst>
            </a:pPr>
            <a:r>
              <a:rPr sz="2800" dirty="0">
                <a:latin typeface="Arial"/>
                <a:cs typeface="Arial"/>
              </a:rPr>
              <a:t>Math operators &amp; functions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22839" y="2253995"/>
            <a:ext cx="6095999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5277" y="617330"/>
            <a:ext cx="535876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34465" algn="l"/>
                <a:tab pos="2654300" algn="l"/>
                <a:tab pos="3746500" algn="l"/>
              </a:tabLst>
            </a:pPr>
            <a:r>
              <a:rPr dirty="0"/>
              <a:t>World	Wide	Web	(WWW)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27893" y="1731790"/>
            <a:ext cx="5320665" cy="4392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buChar char="•"/>
              <a:tabLst>
                <a:tab pos="469900" algn="l"/>
              </a:tabLst>
            </a:pPr>
            <a:r>
              <a:rPr sz="2700" dirty="0">
                <a:latin typeface="Arial"/>
                <a:cs typeface="Arial"/>
              </a:rPr>
              <a:t>C</a:t>
            </a:r>
            <a:r>
              <a:rPr sz="2700" spc="-5" dirty="0">
                <a:latin typeface="Arial"/>
                <a:cs typeface="Arial"/>
              </a:rPr>
              <a:t>ommunicatio</a:t>
            </a:r>
            <a:r>
              <a:rPr sz="2700" dirty="0">
                <a:latin typeface="Arial"/>
                <a:cs typeface="Arial"/>
              </a:rPr>
              <a:t>n</a:t>
            </a:r>
            <a:r>
              <a:rPr sz="2700" spc="-5" dirty="0">
                <a:latin typeface="Arial"/>
                <a:cs typeface="Arial"/>
              </a:rPr>
              <a:t> an</a:t>
            </a:r>
            <a:r>
              <a:rPr sz="2700" dirty="0">
                <a:latin typeface="Arial"/>
                <a:cs typeface="Arial"/>
              </a:rPr>
              <a:t>d</a:t>
            </a:r>
            <a:r>
              <a:rPr sz="2700" spc="-5" dirty="0">
                <a:latin typeface="Arial"/>
                <a:cs typeface="Arial"/>
              </a:rPr>
              <a:t> information</a:t>
            </a:r>
            <a:endParaRPr sz="2700">
              <a:latin typeface="Arial"/>
              <a:cs typeface="Arial"/>
            </a:endParaRPr>
          </a:p>
          <a:p>
            <a:pPr marL="869315" lvl="1" indent="-456565">
              <a:lnSpc>
                <a:spcPct val="100000"/>
              </a:lnSpc>
              <a:spcBef>
                <a:spcPts val="5"/>
              </a:spcBef>
              <a:buChar char="•"/>
              <a:tabLst>
                <a:tab pos="869950" algn="l"/>
              </a:tabLst>
            </a:pPr>
            <a:r>
              <a:rPr sz="2400" dirty="0">
                <a:latin typeface="Arial"/>
                <a:cs typeface="Arial"/>
              </a:rPr>
              <a:t>Widely accessible</a:t>
            </a:r>
            <a:endParaRPr sz="2400">
              <a:latin typeface="Arial"/>
              <a:cs typeface="Arial"/>
            </a:endParaRPr>
          </a:p>
          <a:p>
            <a:pPr marL="869315" lvl="1" indent="-456565">
              <a:lnSpc>
                <a:spcPct val="100000"/>
              </a:lnSpc>
              <a:buChar char="•"/>
              <a:tabLst>
                <a:tab pos="869950" algn="l"/>
              </a:tabLst>
            </a:pPr>
            <a:r>
              <a:rPr sz="2400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latfor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 independent</a:t>
            </a:r>
            <a:endParaRPr sz="2400">
              <a:latin typeface="Arial"/>
              <a:cs typeface="Arial"/>
            </a:endParaRPr>
          </a:p>
          <a:p>
            <a:pPr marL="869315" lvl="1" indent="-456565">
              <a:lnSpc>
                <a:spcPct val="100000"/>
              </a:lnSpc>
              <a:buChar char="•"/>
              <a:tabLst>
                <a:tab pos="869950" algn="l"/>
              </a:tabLst>
            </a:pPr>
            <a:r>
              <a:rPr sz="2400" spc="-5" dirty="0">
                <a:latin typeface="Arial"/>
                <a:cs typeface="Arial"/>
              </a:rPr>
              <a:t>Multimedi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delivery</a:t>
            </a:r>
            <a:endParaRPr sz="240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tabLst>
                <a:tab pos="869315" algn="l"/>
              </a:tabLst>
            </a:pPr>
            <a:r>
              <a:rPr sz="2400" dirty="0">
                <a:latin typeface="Arial"/>
                <a:cs typeface="Arial"/>
              </a:rPr>
              <a:t>•	….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Char char="•"/>
              <a:tabLst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ducation</a:t>
            </a:r>
            <a:endParaRPr sz="24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buChar char="•"/>
              <a:tabLst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-commerce</a:t>
            </a:r>
            <a:endParaRPr sz="24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buChar char="•"/>
              <a:tabLst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ocia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 networks</a:t>
            </a:r>
            <a:endParaRPr sz="24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buChar char="•"/>
              <a:tabLst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ntertainment</a:t>
            </a:r>
            <a:endParaRPr sz="24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buChar char="•"/>
              <a:tabLst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esearch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400" dirty="0">
                <a:latin typeface="Arial"/>
                <a:cs typeface="Arial"/>
              </a:rPr>
              <a:t>•	….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7220">
              <a:lnSpc>
                <a:spcPct val="100000"/>
              </a:lnSpc>
            </a:pPr>
            <a:r>
              <a:rPr dirty="0"/>
              <a:t>JavaScript</a:t>
            </a:r>
          </a:p>
        </p:txBody>
      </p:sp>
      <p:sp>
        <p:nvSpPr>
          <p:cNvPr id="3" name="object 3"/>
          <p:cNvSpPr/>
          <p:nvPr/>
        </p:nvSpPr>
        <p:spPr>
          <a:xfrm>
            <a:off x="7480427" y="5581650"/>
            <a:ext cx="1885950" cy="11910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59115" y="6535673"/>
            <a:ext cx="4728210" cy="471805"/>
          </a:xfrm>
          <a:custGeom>
            <a:avLst/>
            <a:gdLst/>
            <a:ahLst/>
            <a:cxnLst/>
            <a:rect l="l" t="t" r="r" b="b"/>
            <a:pathLst>
              <a:path w="4728210" h="471804">
                <a:moveTo>
                  <a:pt x="4728210" y="471677"/>
                </a:moveTo>
                <a:lnTo>
                  <a:pt x="4728210" y="0"/>
                </a:lnTo>
                <a:lnTo>
                  <a:pt x="0" y="0"/>
                </a:lnTo>
                <a:lnTo>
                  <a:pt x="0" y="471677"/>
                </a:lnTo>
                <a:lnTo>
                  <a:pt x="5334" y="471677"/>
                </a:lnTo>
                <a:lnTo>
                  <a:pt x="5334" y="9905"/>
                </a:lnTo>
                <a:lnTo>
                  <a:pt x="9906" y="5333"/>
                </a:lnTo>
                <a:lnTo>
                  <a:pt x="9905" y="9905"/>
                </a:lnTo>
                <a:lnTo>
                  <a:pt x="4718304" y="9905"/>
                </a:lnTo>
                <a:lnTo>
                  <a:pt x="4718304" y="5333"/>
                </a:lnTo>
                <a:lnTo>
                  <a:pt x="4722876" y="9905"/>
                </a:lnTo>
                <a:lnTo>
                  <a:pt x="4722876" y="471677"/>
                </a:lnTo>
                <a:lnTo>
                  <a:pt x="4728210" y="471677"/>
                </a:lnTo>
                <a:close/>
              </a:path>
              <a:path w="4728210" h="471804">
                <a:moveTo>
                  <a:pt x="9905" y="9905"/>
                </a:moveTo>
                <a:lnTo>
                  <a:pt x="9906" y="5333"/>
                </a:lnTo>
                <a:lnTo>
                  <a:pt x="5334" y="9905"/>
                </a:lnTo>
                <a:lnTo>
                  <a:pt x="9905" y="9905"/>
                </a:lnTo>
                <a:close/>
              </a:path>
              <a:path w="4728210" h="471804">
                <a:moveTo>
                  <a:pt x="9905" y="461772"/>
                </a:moveTo>
                <a:lnTo>
                  <a:pt x="9905" y="9905"/>
                </a:lnTo>
                <a:lnTo>
                  <a:pt x="5334" y="9905"/>
                </a:lnTo>
                <a:lnTo>
                  <a:pt x="5334" y="461772"/>
                </a:lnTo>
                <a:lnTo>
                  <a:pt x="9905" y="461772"/>
                </a:lnTo>
                <a:close/>
              </a:path>
              <a:path w="4728210" h="471804">
                <a:moveTo>
                  <a:pt x="4722876" y="461772"/>
                </a:moveTo>
                <a:lnTo>
                  <a:pt x="5334" y="461772"/>
                </a:lnTo>
                <a:lnTo>
                  <a:pt x="9906" y="467105"/>
                </a:lnTo>
                <a:lnTo>
                  <a:pt x="9905" y="471677"/>
                </a:lnTo>
                <a:lnTo>
                  <a:pt x="4718304" y="471677"/>
                </a:lnTo>
                <a:lnTo>
                  <a:pt x="4718304" y="467105"/>
                </a:lnTo>
                <a:lnTo>
                  <a:pt x="4722876" y="461772"/>
                </a:lnTo>
                <a:close/>
              </a:path>
              <a:path w="4728210" h="471804">
                <a:moveTo>
                  <a:pt x="9905" y="471677"/>
                </a:moveTo>
                <a:lnTo>
                  <a:pt x="9906" y="467105"/>
                </a:lnTo>
                <a:lnTo>
                  <a:pt x="5334" y="461772"/>
                </a:lnTo>
                <a:lnTo>
                  <a:pt x="5334" y="471677"/>
                </a:lnTo>
                <a:lnTo>
                  <a:pt x="9905" y="471677"/>
                </a:lnTo>
                <a:close/>
              </a:path>
              <a:path w="4728210" h="471804">
                <a:moveTo>
                  <a:pt x="4722876" y="9905"/>
                </a:moveTo>
                <a:lnTo>
                  <a:pt x="4718304" y="5333"/>
                </a:lnTo>
                <a:lnTo>
                  <a:pt x="4718304" y="9905"/>
                </a:lnTo>
                <a:lnTo>
                  <a:pt x="4722876" y="9905"/>
                </a:lnTo>
                <a:close/>
              </a:path>
              <a:path w="4728210" h="471804">
                <a:moveTo>
                  <a:pt x="4722876" y="461772"/>
                </a:moveTo>
                <a:lnTo>
                  <a:pt x="4722876" y="9905"/>
                </a:lnTo>
                <a:lnTo>
                  <a:pt x="4718304" y="9905"/>
                </a:lnTo>
                <a:lnTo>
                  <a:pt x="4718304" y="461772"/>
                </a:lnTo>
                <a:lnTo>
                  <a:pt x="4722876" y="461772"/>
                </a:lnTo>
                <a:close/>
              </a:path>
              <a:path w="4728210" h="471804">
                <a:moveTo>
                  <a:pt x="4722876" y="471677"/>
                </a:moveTo>
                <a:lnTo>
                  <a:pt x="4722876" y="461772"/>
                </a:lnTo>
                <a:lnTo>
                  <a:pt x="4718304" y="467105"/>
                </a:lnTo>
                <a:lnTo>
                  <a:pt x="4718304" y="471677"/>
                </a:lnTo>
                <a:lnTo>
                  <a:pt x="4722876" y="4716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8102" y="1650428"/>
            <a:ext cx="7849870" cy="530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9050" indent="-342900">
              <a:lnSpc>
                <a:spcPct val="80000"/>
              </a:lnSpc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Mostly used programming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language</a:t>
            </a:r>
            <a:r>
              <a:rPr sz="2800" spc="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of HTML &amp; Web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It can:</a:t>
            </a:r>
            <a:endParaRPr sz="2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add on interactive HCI features</a:t>
            </a:r>
            <a:endParaRPr sz="2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change attributes and styles</a:t>
            </a:r>
            <a:endParaRPr sz="2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send HTTP requests behind the scenes (AJAX)</a:t>
            </a:r>
            <a:endParaRPr sz="2800">
              <a:latin typeface="Arial"/>
              <a:cs typeface="Arial"/>
            </a:endParaRPr>
          </a:p>
          <a:p>
            <a:pPr marL="453390" indent="-440690">
              <a:lnSpc>
                <a:spcPct val="100000"/>
              </a:lnSpc>
              <a:buChar char="•"/>
              <a:tabLst>
                <a:tab pos="454025" algn="l"/>
              </a:tabLst>
            </a:pPr>
            <a:r>
              <a:rPr sz="2800" dirty="0">
                <a:latin typeface="Arial"/>
                <a:cs typeface="Arial"/>
              </a:rPr>
              <a:t>… produce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dynamic HTML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232CC"/>
                </a:solidFill>
                <a:latin typeface="Arial"/>
                <a:cs typeface="Arial"/>
              </a:rPr>
              <a:t>page</a:t>
            </a:r>
            <a:r>
              <a:rPr sz="2800" spc="10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!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5600" algn="l"/>
              </a:tabLst>
            </a:pPr>
            <a:r>
              <a:rPr sz="2800" b="1" u="heavy" spc="-5" dirty="0">
                <a:solidFill>
                  <a:srgbClr val="B2B2B2"/>
                </a:solidFill>
                <a:latin typeface="Arial"/>
                <a:cs typeface="Arial"/>
              </a:rPr>
              <a:t>Light</a:t>
            </a:r>
            <a:r>
              <a:rPr sz="2800" u="heavy" spc="7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2800" b="1" u="heavy" spc="-5" dirty="0">
                <a:solidFill>
                  <a:srgbClr val="B2B2B2"/>
                </a:solidFill>
                <a:latin typeface="Arial"/>
                <a:cs typeface="Arial"/>
              </a:rPr>
              <a:t>bulb</a:t>
            </a:r>
            <a:r>
              <a:rPr sz="2800" u="heavy" spc="7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2800" b="1" u="heavy" spc="-5" dirty="0">
                <a:solidFill>
                  <a:srgbClr val="B2B2B2"/>
                </a:solidFill>
                <a:latin typeface="Arial"/>
                <a:cs typeface="Arial"/>
              </a:rPr>
              <a:t>demo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5600" algn="l"/>
              </a:tabLst>
            </a:pPr>
            <a:r>
              <a:rPr sz="2800" b="1" u="heavy" spc="-5" dirty="0">
                <a:solidFill>
                  <a:srgbClr val="B2B2B2"/>
                </a:solidFill>
                <a:latin typeface="Arial"/>
                <a:cs typeface="Arial"/>
              </a:rPr>
              <a:t>Game</a:t>
            </a:r>
            <a:r>
              <a:rPr sz="2800" u="heavy" spc="7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2800" b="1" u="heavy" spc="-5" dirty="0">
                <a:solidFill>
                  <a:srgbClr val="B2B2B2"/>
                </a:solidFill>
                <a:latin typeface="Arial"/>
                <a:cs typeface="Arial"/>
              </a:rPr>
              <a:t>demo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265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400" spc="-5" dirty="0">
                <a:solidFill>
                  <a:srgbClr val="3232CC"/>
                </a:solidFill>
                <a:latin typeface="Arial"/>
                <a:cs typeface="Arial"/>
              </a:rPr>
              <a:t>Complet</a:t>
            </a:r>
            <a:r>
              <a:rPr sz="2400" dirty="0">
                <a:solidFill>
                  <a:srgbClr val="3232CC"/>
                </a:solidFill>
                <a:latin typeface="Arial"/>
                <a:cs typeface="Arial"/>
              </a:rPr>
              <a:t>e</a:t>
            </a:r>
            <a:r>
              <a:rPr sz="2400" spc="20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232CC"/>
                </a:solidFill>
                <a:latin typeface="Arial"/>
                <a:cs typeface="Arial"/>
              </a:rPr>
              <a:t>JS</a:t>
            </a:r>
            <a:r>
              <a:rPr sz="2400" spc="-5" dirty="0">
                <a:solidFill>
                  <a:srgbClr val="3232CC"/>
                </a:solidFill>
                <a:latin typeface="Arial"/>
                <a:cs typeface="Arial"/>
              </a:rPr>
              <a:t> Referenc</a:t>
            </a:r>
            <a:r>
              <a:rPr sz="2400" dirty="0">
                <a:solidFill>
                  <a:srgbClr val="3232CC"/>
                </a:solidFill>
                <a:latin typeface="Arial"/>
                <a:cs typeface="Arial"/>
              </a:rPr>
              <a:t>e</a:t>
            </a:r>
            <a:r>
              <a:rPr sz="2400" spc="25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u="heavy" dirty="0">
                <a:solidFill>
                  <a:srgbClr val="CCCCFF"/>
                </a:solidFill>
                <a:latin typeface="Arial"/>
                <a:cs typeface="Arial"/>
              </a:rPr>
              <a:t>W3S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56067" y="5930646"/>
            <a:ext cx="2677667" cy="3169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60639" y="6240779"/>
            <a:ext cx="2668270" cy="0"/>
          </a:xfrm>
          <a:custGeom>
            <a:avLst/>
            <a:gdLst/>
            <a:ahLst/>
            <a:cxnLst/>
            <a:rect l="l" t="t" r="r" b="b"/>
            <a:pathLst>
              <a:path w="2668270">
                <a:moveTo>
                  <a:pt x="0" y="0"/>
                </a:moveTo>
                <a:lnTo>
                  <a:pt x="2667762" y="0"/>
                </a:lnTo>
              </a:path>
            </a:pathLst>
          </a:custGeom>
          <a:ln w="28955">
            <a:solidFill>
              <a:srgbClr val="3232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839" y="4513326"/>
            <a:ext cx="381000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5277" y="617330"/>
            <a:ext cx="510667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30300" algn="l"/>
                <a:tab pos="3213100" algn="l"/>
              </a:tabLst>
            </a:pPr>
            <a:r>
              <a:rPr dirty="0"/>
              <a:t>First	HTML/JS	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80927" y="1600924"/>
            <a:ext cx="335534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-5" dirty="0">
                <a:solidFill>
                  <a:srgbClr val="006FC0"/>
                </a:solidFill>
                <a:latin typeface="Arial"/>
                <a:cs typeface="Arial"/>
              </a:rPr>
              <a:t>alert("Hello World!");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7443" y="2193798"/>
            <a:ext cx="6769607" cy="4105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83499" y="3543300"/>
            <a:ext cx="7311390" cy="1118870"/>
          </a:xfrm>
          <a:custGeom>
            <a:avLst/>
            <a:gdLst/>
            <a:ahLst/>
            <a:cxnLst/>
            <a:rect l="l" t="t" r="r" b="b"/>
            <a:pathLst>
              <a:path w="7311390" h="1118870">
                <a:moveTo>
                  <a:pt x="7311390" y="1099566"/>
                </a:moveTo>
                <a:lnTo>
                  <a:pt x="7311308" y="17243"/>
                </a:lnTo>
                <a:lnTo>
                  <a:pt x="7305264" y="4949"/>
                </a:lnTo>
                <a:lnTo>
                  <a:pt x="7292340" y="0"/>
                </a:lnTo>
                <a:lnTo>
                  <a:pt x="17243" y="81"/>
                </a:lnTo>
                <a:lnTo>
                  <a:pt x="4949" y="6125"/>
                </a:lnTo>
                <a:lnTo>
                  <a:pt x="0" y="19050"/>
                </a:lnTo>
                <a:lnTo>
                  <a:pt x="81" y="1101372"/>
                </a:lnTo>
                <a:lnTo>
                  <a:pt x="6125" y="1113666"/>
                </a:lnTo>
                <a:lnTo>
                  <a:pt x="19050" y="1118616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7273290" y="38100"/>
                </a:lnTo>
                <a:lnTo>
                  <a:pt x="7273290" y="19050"/>
                </a:lnTo>
                <a:lnTo>
                  <a:pt x="7292340" y="38100"/>
                </a:lnTo>
                <a:lnTo>
                  <a:pt x="7292340" y="1118534"/>
                </a:lnTo>
                <a:lnTo>
                  <a:pt x="7294146" y="1118534"/>
                </a:lnTo>
                <a:lnTo>
                  <a:pt x="7306440" y="1112490"/>
                </a:lnTo>
                <a:lnTo>
                  <a:pt x="7311390" y="1099566"/>
                </a:lnTo>
                <a:close/>
              </a:path>
              <a:path w="7311390" h="111887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311390" h="1118870">
                <a:moveTo>
                  <a:pt x="38100" y="1080516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1080516"/>
                </a:lnTo>
                <a:lnTo>
                  <a:pt x="38100" y="1080516"/>
                </a:lnTo>
                <a:close/>
              </a:path>
              <a:path w="7311390" h="1118870">
                <a:moveTo>
                  <a:pt x="7292340" y="1080516"/>
                </a:moveTo>
                <a:lnTo>
                  <a:pt x="19050" y="1080516"/>
                </a:lnTo>
                <a:lnTo>
                  <a:pt x="38100" y="1099566"/>
                </a:lnTo>
                <a:lnTo>
                  <a:pt x="38100" y="1118615"/>
                </a:lnTo>
                <a:lnTo>
                  <a:pt x="7273290" y="1118535"/>
                </a:lnTo>
                <a:lnTo>
                  <a:pt x="7273290" y="1099566"/>
                </a:lnTo>
                <a:lnTo>
                  <a:pt x="7292340" y="1080516"/>
                </a:lnTo>
                <a:close/>
              </a:path>
              <a:path w="7311390" h="1118870">
                <a:moveTo>
                  <a:pt x="38100" y="1118615"/>
                </a:moveTo>
                <a:lnTo>
                  <a:pt x="38100" y="1099566"/>
                </a:lnTo>
                <a:lnTo>
                  <a:pt x="19050" y="1080516"/>
                </a:lnTo>
                <a:lnTo>
                  <a:pt x="19050" y="1118616"/>
                </a:lnTo>
                <a:lnTo>
                  <a:pt x="38100" y="1118615"/>
                </a:lnTo>
                <a:close/>
              </a:path>
              <a:path w="7311390" h="1118870">
                <a:moveTo>
                  <a:pt x="7292340" y="38100"/>
                </a:moveTo>
                <a:lnTo>
                  <a:pt x="7273290" y="19050"/>
                </a:lnTo>
                <a:lnTo>
                  <a:pt x="7273290" y="38100"/>
                </a:lnTo>
                <a:lnTo>
                  <a:pt x="7292340" y="38100"/>
                </a:lnTo>
                <a:close/>
              </a:path>
              <a:path w="7311390" h="1118870">
                <a:moveTo>
                  <a:pt x="7292340" y="1080516"/>
                </a:moveTo>
                <a:lnTo>
                  <a:pt x="7292340" y="38100"/>
                </a:lnTo>
                <a:lnTo>
                  <a:pt x="7273290" y="38100"/>
                </a:lnTo>
                <a:lnTo>
                  <a:pt x="7273290" y="1080516"/>
                </a:lnTo>
                <a:lnTo>
                  <a:pt x="7292340" y="1080516"/>
                </a:lnTo>
                <a:close/>
              </a:path>
              <a:path w="7311390" h="1118870">
                <a:moveTo>
                  <a:pt x="7292340" y="1118534"/>
                </a:moveTo>
                <a:lnTo>
                  <a:pt x="7292340" y="1080516"/>
                </a:lnTo>
                <a:lnTo>
                  <a:pt x="7273290" y="1099566"/>
                </a:lnTo>
                <a:lnTo>
                  <a:pt x="7273290" y="1118535"/>
                </a:lnTo>
                <a:lnTo>
                  <a:pt x="7292340" y="11185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5553" y="6689215"/>
            <a:ext cx="730186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Client-sid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J</a:t>
            </a:r>
            <a:r>
              <a:rPr sz="2000" spc="-5" dirty="0">
                <a:latin typeface="Arial"/>
                <a:cs typeface="Arial"/>
              </a:rPr>
              <a:t>S </a:t>
            </a:r>
            <a:r>
              <a:rPr sz="2000" spc="-10" dirty="0">
                <a:latin typeface="Arial"/>
                <a:cs typeface="Arial"/>
              </a:rPr>
              <a:t>mus</a:t>
            </a:r>
            <a:r>
              <a:rPr sz="2000" spc="-5" dirty="0">
                <a:latin typeface="Arial"/>
                <a:cs typeface="Arial"/>
              </a:rPr>
              <a:t>t </a:t>
            </a:r>
            <a:r>
              <a:rPr sz="2000" spc="-10" dirty="0">
                <a:latin typeface="Arial"/>
                <a:cs typeface="Arial"/>
              </a:rPr>
              <a:t>b</a:t>
            </a:r>
            <a:r>
              <a:rPr sz="2000" spc="-5" dirty="0">
                <a:latin typeface="Arial"/>
                <a:cs typeface="Arial"/>
              </a:rPr>
              <a:t>e </a:t>
            </a:r>
            <a:r>
              <a:rPr sz="2000" spc="-10" dirty="0">
                <a:latin typeface="Arial"/>
                <a:cs typeface="Arial"/>
              </a:rPr>
              <a:t>place</a:t>
            </a:r>
            <a:r>
              <a:rPr sz="2000" spc="-5" dirty="0">
                <a:latin typeface="Arial"/>
                <a:cs typeface="Arial"/>
              </a:rPr>
              <a:t>d </a:t>
            </a:r>
            <a:r>
              <a:rPr sz="2000" spc="-10" dirty="0">
                <a:latin typeface="Arial"/>
                <a:cs typeface="Arial"/>
              </a:rPr>
              <a:t>insid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&lt;script</a:t>
            </a:r>
            <a:r>
              <a:rPr sz="2000" spc="-5" dirty="0">
                <a:latin typeface="Arial"/>
                <a:cs typeface="Arial"/>
              </a:rPr>
              <a:t>&gt;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elemen</a:t>
            </a:r>
            <a:r>
              <a:rPr sz="2000" spc="-5" dirty="0">
                <a:latin typeface="Arial"/>
                <a:cs typeface="Arial"/>
              </a:rPr>
              <a:t>t 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n </a:t>
            </a:r>
            <a:r>
              <a:rPr sz="2000" spc="-10" dirty="0">
                <a:latin typeface="Arial"/>
                <a:cs typeface="Arial"/>
              </a:rPr>
              <a:t>HTML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61227" y="1584197"/>
            <a:ext cx="3362960" cy="462915"/>
          </a:xfrm>
          <a:prstGeom prst="rect">
            <a:avLst/>
          </a:prstGeom>
          <a:solidFill>
            <a:srgbClr val="252598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2400" u="heavy" spc="-5" dirty="0">
                <a:solidFill>
                  <a:srgbClr val="B2B2B2"/>
                </a:solidFill>
                <a:latin typeface="Arial"/>
                <a:cs typeface="Arial"/>
              </a:rPr>
              <a:t>JS-htm-Hello</a:t>
            </a:r>
            <a:r>
              <a:rPr sz="2400" u="heavy" spc="-40" dirty="0">
                <a:solidFill>
                  <a:srgbClr val="B2B2B2"/>
                </a:solidFill>
                <a:latin typeface="Arial"/>
                <a:cs typeface="Arial"/>
              </a:rPr>
              <a:t>W</a:t>
            </a:r>
            <a:r>
              <a:rPr sz="2400" u="heavy" spc="-5" dirty="0">
                <a:solidFill>
                  <a:srgbClr val="B2B2B2"/>
                </a:solidFill>
                <a:latin typeface="Arial"/>
                <a:cs typeface="Arial"/>
              </a:rPr>
              <a:t>orld.htm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1039" y="6614921"/>
            <a:ext cx="381000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25375" y="1543050"/>
            <a:ext cx="381000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6123" y="671432"/>
            <a:ext cx="399034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Output a message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3173" y="1674986"/>
            <a:ext cx="7356475" cy="412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8525">
              <a:lnSpc>
                <a:spcPct val="100000"/>
              </a:lnSpc>
              <a:tabLst>
                <a:tab pos="1991360" algn="l"/>
                <a:tab pos="3743960" algn="l"/>
              </a:tabLst>
            </a:pPr>
            <a:r>
              <a:rPr sz="3600" b="1" dirty="0">
                <a:solidFill>
                  <a:srgbClr val="0084D1"/>
                </a:solidFill>
                <a:latin typeface="Arial"/>
                <a:cs typeface="Arial"/>
              </a:rPr>
              <a:t>alert	(“Hello,	world!”);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4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900" spc="-5" dirty="0">
                <a:latin typeface="Arial"/>
                <a:cs typeface="Arial"/>
              </a:rPr>
              <a:t>•strings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with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i="1" spc="-5" dirty="0">
                <a:solidFill>
                  <a:srgbClr val="C00000"/>
                </a:solidFill>
                <a:latin typeface="Arial"/>
                <a:cs typeface="Arial"/>
              </a:rPr>
              <a:t>single</a:t>
            </a:r>
            <a:r>
              <a:rPr sz="2900" i="1" dirty="0">
                <a:solidFill>
                  <a:srgbClr val="C00000"/>
                </a:solidFill>
                <a:latin typeface="Arial"/>
                <a:cs typeface="Arial"/>
              </a:rPr>
              <a:t> ‘ </a:t>
            </a:r>
            <a:r>
              <a:rPr sz="2900" i="1" spc="-5" dirty="0">
                <a:solidFill>
                  <a:srgbClr val="C00000"/>
                </a:solidFill>
                <a:latin typeface="Arial"/>
                <a:cs typeface="Arial"/>
              </a:rPr>
              <a:t>…’</a:t>
            </a:r>
            <a:r>
              <a:rPr sz="2900" i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i="1" spc="-5" dirty="0">
                <a:latin typeface="Arial"/>
                <a:cs typeface="Arial"/>
              </a:rPr>
              <a:t>or</a:t>
            </a:r>
            <a:r>
              <a:rPr sz="2900" i="1" spc="-15" dirty="0">
                <a:latin typeface="Arial"/>
                <a:cs typeface="Arial"/>
              </a:rPr>
              <a:t> </a:t>
            </a:r>
            <a:r>
              <a:rPr sz="2900" i="1" spc="-5" dirty="0">
                <a:solidFill>
                  <a:srgbClr val="C00000"/>
                </a:solidFill>
                <a:latin typeface="Arial"/>
                <a:cs typeface="Arial"/>
              </a:rPr>
              <a:t>double “…”</a:t>
            </a:r>
            <a:r>
              <a:rPr sz="2900" i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i="1" spc="-5" dirty="0">
                <a:solidFill>
                  <a:srgbClr val="C00000"/>
                </a:solidFill>
                <a:latin typeface="Arial"/>
                <a:cs typeface="Arial"/>
              </a:rPr>
              <a:t>quotes</a:t>
            </a: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900" spc="-10" dirty="0">
                <a:latin typeface="Arial"/>
                <a:cs typeface="Arial"/>
              </a:rPr>
              <a:t>•</a:t>
            </a:r>
            <a:r>
              <a:rPr sz="2900" i="1" spc="-5" dirty="0">
                <a:latin typeface="Arial"/>
                <a:cs typeface="Arial"/>
              </a:rPr>
              <a:t>escape</a:t>
            </a:r>
            <a:r>
              <a:rPr sz="2900" i="1" spc="-10" dirty="0">
                <a:latin typeface="Arial"/>
                <a:cs typeface="Arial"/>
              </a:rPr>
              <a:t> </a:t>
            </a:r>
            <a:r>
              <a:rPr sz="2900" i="1" spc="-5" dirty="0">
                <a:latin typeface="Arial"/>
                <a:cs typeface="Arial"/>
              </a:rPr>
              <a:t>character</a:t>
            </a:r>
            <a:r>
              <a:rPr sz="2900" i="1" spc="-15" dirty="0">
                <a:latin typeface="Arial"/>
                <a:cs typeface="Arial"/>
              </a:rPr>
              <a:t> </a:t>
            </a:r>
            <a:r>
              <a:rPr sz="2900" i="1" spc="-5" dirty="0">
                <a:solidFill>
                  <a:srgbClr val="C00000"/>
                </a:solidFill>
                <a:latin typeface="Arial"/>
                <a:cs typeface="Arial"/>
              </a:rPr>
              <a:t>\</a:t>
            </a:r>
            <a:endParaRPr sz="290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spcBef>
                <a:spcPts val="610"/>
              </a:spcBef>
            </a:pPr>
            <a:r>
              <a:rPr sz="2500" spc="-5" dirty="0">
                <a:solidFill>
                  <a:srgbClr val="006FC0"/>
                </a:solidFill>
                <a:latin typeface="Arial"/>
                <a:cs typeface="Arial"/>
              </a:rPr>
              <a:t>alert("H</a:t>
            </a:r>
            <a:r>
              <a:rPr sz="250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500" spc="-5" dirty="0">
                <a:solidFill>
                  <a:srgbClr val="006FC0"/>
                </a:solidFill>
                <a:latin typeface="Arial"/>
                <a:cs typeface="Arial"/>
              </a:rPr>
              <a:t> sai</a:t>
            </a:r>
            <a:r>
              <a:rPr sz="2500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sz="2500" spc="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\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sz="2500" spc="-5" dirty="0">
                <a:solidFill>
                  <a:srgbClr val="006FC0"/>
                </a:solidFill>
                <a:latin typeface="Arial"/>
                <a:cs typeface="Arial"/>
              </a:rPr>
              <a:t>GOOD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\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sz="2500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r>
              <a:rPr sz="2500" spc="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6FC0"/>
                </a:solidFill>
                <a:latin typeface="Arial"/>
                <a:cs typeface="Arial"/>
              </a:rPr>
              <a:t>");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900" spc="-10" dirty="0">
                <a:solidFill>
                  <a:srgbClr val="C00000"/>
                </a:solidFill>
                <a:latin typeface="Arial"/>
                <a:cs typeface="Arial"/>
              </a:rPr>
              <a:t>/</a:t>
            </a:r>
            <a:r>
              <a:rPr sz="2900" spc="-5" dirty="0">
                <a:solidFill>
                  <a:srgbClr val="C00000"/>
                </a:solidFill>
                <a:latin typeface="Arial"/>
                <a:cs typeface="Arial"/>
              </a:rPr>
              <a:t>/</a:t>
            </a:r>
            <a:r>
              <a:rPr sz="29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i="1" spc="-5" dirty="0">
                <a:latin typeface="Arial"/>
                <a:cs typeface="Arial"/>
              </a:rPr>
              <a:t>comment</a:t>
            </a:r>
            <a:r>
              <a:rPr sz="2900" i="1" spc="-2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to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end of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line</a:t>
            </a: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1263650" algn="l"/>
                <a:tab pos="1710055" algn="l"/>
              </a:tabLst>
            </a:pPr>
            <a:r>
              <a:rPr sz="2900" spc="-10" dirty="0">
                <a:solidFill>
                  <a:srgbClr val="C00000"/>
                </a:solidFill>
                <a:latin typeface="Arial"/>
                <a:cs typeface="Arial"/>
              </a:rPr>
              <a:t>•/</a:t>
            </a:r>
            <a:r>
              <a:rPr sz="2900" spc="-5" dirty="0">
                <a:solidFill>
                  <a:srgbClr val="C00000"/>
                </a:solidFill>
                <a:latin typeface="Arial"/>
                <a:cs typeface="Arial"/>
              </a:rPr>
              <a:t>*</a:t>
            </a:r>
            <a:r>
              <a:rPr sz="2900" spc="-10" dirty="0">
                <a:solidFill>
                  <a:srgbClr val="C00000"/>
                </a:solidFill>
                <a:latin typeface="Arial"/>
                <a:cs typeface="Arial"/>
              </a:rPr>
              <a:t> ….</a:t>
            </a:r>
            <a:r>
              <a:rPr sz="2900" spc="-5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2900" spc="-10" dirty="0">
                <a:solidFill>
                  <a:srgbClr val="C00000"/>
                </a:solidFill>
                <a:latin typeface="Arial"/>
                <a:cs typeface="Arial"/>
              </a:rPr>
              <a:t>*</a:t>
            </a:r>
            <a:r>
              <a:rPr sz="2900" spc="-5" dirty="0">
                <a:solidFill>
                  <a:srgbClr val="C00000"/>
                </a:solidFill>
                <a:latin typeface="Arial"/>
                <a:cs typeface="Arial"/>
              </a:rPr>
              <a:t>/</a:t>
            </a: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2900" spc="-5" dirty="0">
                <a:latin typeface="Arial"/>
                <a:cs typeface="Arial"/>
              </a:rPr>
              <a:t>comment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10" dirty="0">
                <a:latin typeface="Arial"/>
                <a:cs typeface="Arial"/>
              </a:rPr>
              <a:t>i</a:t>
            </a:r>
            <a:r>
              <a:rPr sz="2900" spc="-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between</a:t>
            </a: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900" spc="-5" dirty="0">
                <a:latin typeface="Arial"/>
                <a:cs typeface="Arial"/>
              </a:rPr>
              <a:t>•syntax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errors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: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b="1" spc="-5" dirty="0">
                <a:latin typeface="Arial"/>
                <a:cs typeface="Arial"/>
              </a:rPr>
              <a:t>JS</a:t>
            </a:r>
            <a:r>
              <a:rPr sz="2900" b="1" dirty="0">
                <a:latin typeface="Arial"/>
                <a:cs typeface="Arial"/>
              </a:rPr>
              <a:t> </a:t>
            </a:r>
            <a:r>
              <a:rPr sz="2900" b="1" spc="-5" dirty="0">
                <a:latin typeface="Arial"/>
                <a:cs typeface="Arial"/>
              </a:rPr>
              <a:t>console</a:t>
            </a:r>
            <a:r>
              <a:rPr sz="2900" b="1" dirty="0">
                <a:latin typeface="Arial"/>
                <a:cs typeface="Arial"/>
              </a:rPr>
              <a:t> </a:t>
            </a:r>
            <a:r>
              <a:rPr sz="2900" b="1" spc="-5" dirty="0">
                <a:latin typeface="Arial"/>
                <a:cs typeface="Arial"/>
              </a:rPr>
              <a:t>(F12)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3439" y="6440423"/>
            <a:ext cx="3810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63973" y="736250"/>
            <a:ext cx="15646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u="heavy" spc="-5" dirty="0">
                <a:solidFill>
                  <a:srgbClr val="CCCCFF"/>
                </a:solidFill>
                <a:latin typeface="Arial"/>
                <a:cs typeface="Arial"/>
              </a:rPr>
              <a:t>1.1 </a:t>
            </a:r>
            <a:r>
              <a:rPr sz="2400" u="heavy" dirty="0">
                <a:solidFill>
                  <a:srgbClr val="CCCCFF"/>
                </a:solidFill>
                <a:latin typeface="Arial"/>
                <a:cs typeface="Arial"/>
              </a:rPr>
              <a:t>-</a:t>
            </a:r>
            <a:r>
              <a:rPr sz="2400" u="heavy" spc="-10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400" u="heavy" spc="-5" dirty="0">
                <a:solidFill>
                  <a:srgbClr val="CCCCFF"/>
                </a:solidFill>
                <a:latin typeface="Arial"/>
                <a:cs typeface="Arial"/>
              </a:rPr>
              <a:t>output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92465" y="5968746"/>
            <a:ext cx="8326373" cy="1162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7220">
              <a:lnSpc>
                <a:spcPct val="100000"/>
              </a:lnSpc>
            </a:pPr>
            <a:r>
              <a:rPr dirty="0"/>
              <a:t>JS sequencing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7893" y="2348446"/>
            <a:ext cx="4008754" cy="3575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20000"/>
              </a:lnSpc>
              <a:buChar char="•"/>
              <a:tabLst>
                <a:tab pos="354330" algn="l"/>
              </a:tabLst>
            </a:pPr>
            <a:r>
              <a:rPr sz="2900" spc="-5" dirty="0">
                <a:latin typeface="Arial"/>
                <a:cs typeface="Arial"/>
              </a:rPr>
              <a:t>Denoted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by </a:t>
            </a:r>
            <a:r>
              <a:rPr sz="2900" spc="-5" dirty="0">
                <a:solidFill>
                  <a:srgbClr val="3232CC"/>
                </a:solidFill>
                <a:latin typeface="Arial"/>
                <a:cs typeface="Arial"/>
              </a:rPr>
              <a:t>semicolon </a:t>
            </a:r>
            <a:r>
              <a:rPr sz="2900" spc="-10" dirty="0">
                <a:latin typeface="Arial"/>
                <a:cs typeface="Arial"/>
              </a:rPr>
              <a:t>alert(“Hello,”); </a:t>
            </a:r>
            <a:r>
              <a:rPr sz="2900" spc="-5" dirty="0">
                <a:latin typeface="Arial"/>
                <a:cs typeface="Arial"/>
              </a:rPr>
              <a:t>alert(“world!”);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"/>
              </a:spcBef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926465" marR="414020" indent="-913765">
              <a:lnSpc>
                <a:spcPct val="120000"/>
              </a:lnSpc>
              <a:buChar char="•"/>
              <a:tabLst>
                <a:tab pos="354330" algn="l"/>
              </a:tabLst>
            </a:pPr>
            <a:r>
              <a:rPr sz="2900" spc="-5" dirty="0">
                <a:latin typeface="Arial"/>
                <a:cs typeface="Arial"/>
              </a:rPr>
              <a:t>Denoted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by </a:t>
            </a:r>
            <a:r>
              <a:rPr sz="2900" spc="-5" dirty="0">
                <a:solidFill>
                  <a:srgbClr val="3232CC"/>
                </a:solidFill>
                <a:latin typeface="Arial"/>
                <a:cs typeface="Arial"/>
              </a:rPr>
              <a:t>newline </a:t>
            </a:r>
            <a:r>
              <a:rPr sz="2900" spc="-5" dirty="0">
                <a:latin typeface="Arial"/>
                <a:cs typeface="Arial"/>
              </a:rPr>
              <a:t>alert(“Hello,”) alert(“world!”);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839" y="6444996"/>
            <a:ext cx="3810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68573" y="5835554"/>
            <a:ext cx="22771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u="heavy" spc="-5" dirty="0">
                <a:solidFill>
                  <a:srgbClr val="CCCCFF"/>
                </a:solidFill>
                <a:latin typeface="Arial"/>
                <a:cs typeface="Arial"/>
              </a:rPr>
              <a:t>1.2 </a:t>
            </a:r>
            <a:r>
              <a:rPr sz="2400" u="heavy" dirty="0">
                <a:solidFill>
                  <a:srgbClr val="CCCCFF"/>
                </a:solidFill>
                <a:latin typeface="Arial"/>
                <a:cs typeface="Arial"/>
              </a:rPr>
              <a:t>-</a:t>
            </a:r>
            <a:r>
              <a:rPr sz="2400" u="heavy" spc="-10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400" u="heavy" dirty="0">
                <a:solidFill>
                  <a:srgbClr val="CCCCFF"/>
                </a:solidFill>
                <a:latin typeface="Arial"/>
                <a:cs typeface="Arial"/>
              </a:rPr>
              <a:t>s</a:t>
            </a:r>
            <a:r>
              <a:rPr sz="2400" u="heavy" spc="-5" dirty="0">
                <a:solidFill>
                  <a:srgbClr val="CCCCFF"/>
                </a:solidFill>
                <a:latin typeface="Arial"/>
                <a:cs typeface="Arial"/>
              </a:rPr>
              <a:t>equencing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7220">
              <a:lnSpc>
                <a:spcPct val="100000"/>
              </a:lnSpc>
            </a:pPr>
            <a:r>
              <a:rPr dirty="0"/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8373" y="2554948"/>
            <a:ext cx="7655559" cy="285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har char="•"/>
              <a:tabLst>
                <a:tab pos="354330" algn="l"/>
              </a:tabLst>
            </a:pPr>
            <a:r>
              <a:rPr sz="2900" spc="-5" dirty="0">
                <a:latin typeface="Arial"/>
                <a:cs typeface="Arial"/>
              </a:rPr>
              <a:t>Use a </a:t>
            </a:r>
            <a:r>
              <a:rPr sz="2900" spc="-5" dirty="0">
                <a:solidFill>
                  <a:srgbClr val="006FC0"/>
                </a:solidFill>
                <a:latin typeface="Arial"/>
                <a:cs typeface="Arial"/>
              </a:rPr>
              <a:t>meaningful</a:t>
            </a:r>
            <a:r>
              <a:rPr sz="290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006FC0"/>
                </a:solidFill>
                <a:latin typeface="Arial"/>
                <a:cs typeface="Arial"/>
              </a:rPr>
              <a:t>name</a:t>
            </a:r>
            <a:r>
              <a:rPr sz="2900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–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006FC0"/>
                </a:solidFill>
                <a:latin typeface="Arial"/>
                <a:cs typeface="Arial"/>
              </a:rPr>
              <a:t>identifier</a:t>
            </a:r>
            <a:endParaRPr sz="29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695"/>
              </a:spcBef>
              <a:buChar char="•"/>
              <a:tabLst>
                <a:tab pos="354330" algn="l"/>
              </a:tabLst>
            </a:pPr>
            <a:r>
              <a:rPr sz="2900" spc="-5" dirty="0">
                <a:latin typeface="Arial"/>
                <a:cs typeface="Arial"/>
              </a:rPr>
              <a:t>Naming rules</a:t>
            </a:r>
            <a:endParaRPr sz="2900">
              <a:latin typeface="Arial"/>
              <a:cs typeface="Arial"/>
            </a:endParaRPr>
          </a:p>
          <a:p>
            <a:pPr marL="755015" lvl="1" indent="-456565">
              <a:lnSpc>
                <a:spcPct val="100000"/>
              </a:lnSpc>
              <a:spcBef>
                <a:spcPts val="805"/>
              </a:spcBef>
              <a:buChar char="—"/>
              <a:tabLst>
                <a:tab pos="755650" algn="l"/>
              </a:tabLst>
            </a:pPr>
            <a:r>
              <a:rPr sz="2500" dirty="0">
                <a:latin typeface="Arial"/>
                <a:cs typeface="Arial"/>
              </a:rPr>
              <a:t>can be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6FC0"/>
                </a:solidFill>
                <a:latin typeface="Arial"/>
                <a:cs typeface="Arial"/>
              </a:rPr>
              <a:t>letters, digits, underscore (_) or $</a:t>
            </a:r>
            <a:endParaRPr sz="2500">
              <a:latin typeface="Arial"/>
              <a:cs typeface="Arial"/>
            </a:endParaRPr>
          </a:p>
          <a:p>
            <a:pPr marL="755015" lvl="1" indent="-456565">
              <a:lnSpc>
                <a:spcPct val="100000"/>
              </a:lnSpc>
              <a:spcBef>
                <a:spcPts val="805"/>
              </a:spcBef>
              <a:buChar char="—"/>
              <a:tabLst>
                <a:tab pos="755650" algn="l"/>
              </a:tabLst>
            </a:pPr>
            <a:r>
              <a:rPr sz="2500" dirty="0">
                <a:solidFill>
                  <a:srgbClr val="006FC0"/>
                </a:solidFill>
                <a:latin typeface="Arial"/>
                <a:cs typeface="Arial"/>
              </a:rPr>
              <a:t>case</a:t>
            </a:r>
            <a:r>
              <a:rPr sz="2500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6FC0"/>
                </a:solidFill>
                <a:latin typeface="Arial"/>
                <a:cs typeface="Arial"/>
              </a:rPr>
              <a:t>sensitive</a:t>
            </a:r>
            <a:endParaRPr sz="2500">
              <a:latin typeface="Arial"/>
              <a:cs typeface="Arial"/>
            </a:endParaRPr>
          </a:p>
          <a:p>
            <a:pPr marL="755015" lvl="1" indent="-456565">
              <a:lnSpc>
                <a:spcPct val="100000"/>
              </a:lnSpc>
              <a:spcBef>
                <a:spcPts val="795"/>
              </a:spcBef>
              <a:buChar char="—"/>
              <a:tabLst>
                <a:tab pos="755650" algn="l"/>
              </a:tabLst>
            </a:pPr>
            <a:r>
              <a:rPr sz="2500" spc="-5" dirty="0">
                <a:solidFill>
                  <a:srgbClr val="C00000"/>
                </a:solidFill>
                <a:latin typeface="Arial"/>
                <a:cs typeface="Arial"/>
              </a:rPr>
              <a:t>canno</a:t>
            </a:r>
            <a:r>
              <a:rPr sz="250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5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begi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 wit</a:t>
            </a:r>
            <a:r>
              <a:rPr sz="2500" dirty="0">
                <a:latin typeface="Arial"/>
                <a:cs typeface="Arial"/>
              </a:rPr>
              <a:t>h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a </a:t>
            </a:r>
            <a:r>
              <a:rPr sz="2500" spc="-5" dirty="0">
                <a:solidFill>
                  <a:srgbClr val="006FC0"/>
                </a:solidFill>
                <a:latin typeface="Arial"/>
                <a:cs typeface="Arial"/>
              </a:rPr>
              <a:t>digit</a:t>
            </a:r>
            <a:endParaRPr sz="2500">
              <a:latin typeface="Arial"/>
              <a:cs typeface="Arial"/>
            </a:endParaRPr>
          </a:p>
          <a:p>
            <a:pPr marL="755015" lvl="1" indent="-456565">
              <a:lnSpc>
                <a:spcPct val="100000"/>
              </a:lnSpc>
              <a:spcBef>
                <a:spcPts val="795"/>
              </a:spcBef>
              <a:buChar char="—"/>
              <a:tabLst>
                <a:tab pos="755650" algn="l"/>
              </a:tabLst>
            </a:pPr>
            <a:r>
              <a:rPr sz="2500" dirty="0">
                <a:solidFill>
                  <a:srgbClr val="C00000"/>
                </a:solidFill>
                <a:latin typeface="Arial"/>
                <a:cs typeface="Arial"/>
              </a:rPr>
              <a:t>cannot</a:t>
            </a:r>
            <a:r>
              <a:rPr sz="25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use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6FC0"/>
                </a:solidFill>
                <a:latin typeface="Arial"/>
                <a:cs typeface="Arial"/>
              </a:rPr>
              <a:t>reserved words</a:t>
            </a:r>
            <a:r>
              <a:rPr sz="2500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(e.g. function names)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4173" y="1530746"/>
            <a:ext cx="138303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dirty="0">
                <a:solidFill>
                  <a:srgbClr val="FF0000"/>
                </a:solidFill>
                <a:latin typeface="Arial"/>
                <a:cs typeface="Arial"/>
              </a:rPr>
              <a:t>var</a:t>
            </a:r>
            <a:r>
              <a:rPr sz="40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3232CC"/>
                </a:solidFill>
                <a:latin typeface="Arial"/>
                <a:cs typeface="Arial"/>
              </a:rPr>
              <a:t>x;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3997" y="1757353"/>
            <a:ext cx="2857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/</a:t>
            </a:r>
            <a:r>
              <a:rPr sz="1800" b="1" dirty="0">
                <a:latin typeface="Arial"/>
                <a:cs typeface="Arial"/>
              </a:rPr>
              <a:t>/ </a:t>
            </a:r>
            <a:r>
              <a:rPr sz="1800" dirty="0">
                <a:latin typeface="Arial"/>
                <a:cs typeface="Arial"/>
              </a:rPr>
              <a:t>declare a variable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called x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7220">
              <a:lnSpc>
                <a:spcPct val="100000"/>
              </a:lnSpc>
            </a:pPr>
            <a:r>
              <a:rPr dirty="0"/>
              <a:t>Declare and assign</a:t>
            </a:r>
            <a:r>
              <a:rPr spc="-25" dirty="0"/>
              <a:t> </a:t>
            </a:r>
            <a:r>
              <a:rPr dirty="0"/>
              <a:t>variables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70789" rIns="0" bIns="0" rtlCol="0">
            <a:spAutoFit/>
          </a:bodyPr>
          <a:lstStyle/>
          <a:p>
            <a:pPr marL="982980">
              <a:lnSpc>
                <a:spcPct val="100000"/>
              </a:lnSpc>
            </a:pPr>
            <a:r>
              <a:rPr dirty="0">
                <a:solidFill>
                  <a:srgbClr val="3232CC"/>
                </a:solidFill>
              </a:rPr>
              <a:t>var</a:t>
            </a:r>
            <a:r>
              <a:rPr spc="-5" dirty="0">
                <a:solidFill>
                  <a:srgbClr val="3232CC"/>
                </a:solidFill>
              </a:rPr>
              <a:t> </a:t>
            </a:r>
            <a:r>
              <a:rPr dirty="0"/>
              <a:t>x</a:t>
            </a:r>
            <a:r>
              <a:rPr spc="-5" dirty="0"/>
              <a:t> </a:t>
            </a:r>
            <a:r>
              <a:rPr dirty="0"/>
              <a:t>=</a:t>
            </a:r>
            <a:r>
              <a:rPr spc="-5" dirty="0"/>
              <a:t> 4</a:t>
            </a:r>
            <a:r>
              <a:rPr dirty="0"/>
              <a:t>2</a:t>
            </a:r>
            <a:r>
              <a:rPr spc="-5" dirty="0"/>
              <a:t> </a:t>
            </a:r>
            <a:r>
              <a:rPr dirty="0"/>
              <a:t>;</a:t>
            </a:r>
          </a:p>
          <a:p>
            <a:pPr marL="982980">
              <a:lnSpc>
                <a:spcPct val="100000"/>
              </a:lnSpc>
            </a:pPr>
            <a:r>
              <a:rPr dirty="0">
                <a:solidFill>
                  <a:srgbClr val="3232CC"/>
                </a:solidFill>
              </a:rPr>
              <a:t>var</a:t>
            </a:r>
            <a:r>
              <a:rPr spc="-5" dirty="0">
                <a:solidFill>
                  <a:srgbClr val="3232CC"/>
                </a:solidFill>
              </a:rPr>
              <a:t> </a:t>
            </a:r>
            <a:r>
              <a:rPr spc="-5" dirty="0"/>
              <a:t>name="</a:t>
            </a:r>
            <a:r>
              <a:rPr spc="-600" dirty="0"/>
              <a:t>T</a:t>
            </a:r>
            <a:r>
              <a:rPr spc="-5" dirty="0"/>
              <a:t>om";</a:t>
            </a:r>
          </a:p>
        </p:txBody>
      </p:sp>
      <p:sp>
        <p:nvSpPr>
          <p:cNvPr id="4" name="object 4"/>
          <p:cNvSpPr/>
          <p:nvPr/>
        </p:nvSpPr>
        <p:spPr>
          <a:xfrm>
            <a:off x="1746389" y="3625977"/>
            <a:ext cx="7417434" cy="0"/>
          </a:xfrm>
          <a:custGeom>
            <a:avLst/>
            <a:gdLst/>
            <a:ahLst/>
            <a:cxnLst/>
            <a:rect l="l" t="t" r="r" b="b"/>
            <a:pathLst>
              <a:path w="7417434">
                <a:moveTo>
                  <a:pt x="0" y="0"/>
                </a:moveTo>
                <a:lnTo>
                  <a:pt x="7417308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17226" y="4147529"/>
            <a:ext cx="8408670" cy="273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har char="•"/>
              <a:tabLst>
                <a:tab pos="354330" algn="l"/>
              </a:tabLst>
            </a:pPr>
            <a:r>
              <a:rPr sz="2900" spc="-5" dirty="0">
                <a:solidFill>
                  <a:srgbClr val="006FC0"/>
                </a:solidFill>
                <a:latin typeface="Arial"/>
                <a:cs typeface="Arial"/>
              </a:rPr>
              <a:t>Loosely typed</a:t>
            </a:r>
            <a:endParaRPr sz="29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10"/>
              </a:spcBef>
            </a:pPr>
            <a:r>
              <a:rPr sz="2500" dirty="0">
                <a:latin typeface="Arial"/>
                <a:cs typeface="Arial"/>
              </a:rPr>
              <a:t>–</a:t>
            </a:r>
            <a:r>
              <a:rPr sz="2500" spc="16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d</a:t>
            </a:r>
            <a:r>
              <a:rPr sz="2500" dirty="0">
                <a:latin typeface="Arial"/>
                <a:cs typeface="Arial"/>
              </a:rPr>
              <a:t>o</a:t>
            </a:r>
            <a:r>
              <a:rPr sz="2500" spc="-5" dirty="0">
                <a:latin typeface="Arial"/>
                <a:cs typeface="Arial"/>
              </a:rPr>
              <a:t> no</a:t>
            </a:r>
            <a:r>
              <a:rPr sz="2500" dirty="0">
                <a:latin typeface="Arial"/>
                <a:cs typeface="Arial"/>
              </a:rPr>
              <a:t>t</a:t>
            </a:r>
            <a:r>
              <a:rPr sz="2500" spc="-5" dirty="0">
                <a:latin typeface="Arial"/>
                <a:cs typeface="Arial"/>
              </a:rPr>
              <a:t> hav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 t</a:t>
            </a:r>
            <a:r>
              <a:rPr sz="2500" dirty="0">
                <a:latin typeface="Arial"/>
                <a:cs typeface="Arial"/>
              </a:rPr>
              <a:t>o</a:t>
            </a:r>
            <a:r>
              <a:rPr sz="2500" spc="-5" dirty="0">
                <a:latin typeface="Arial"/>
                <a:cs typeface="Arial"/>
              </a:rPr>
              <a:t> declar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 th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 variabl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u</a:t>
            </a:r>
            <a:r>
              <a:rPr sz="2500" spc="-5" dirty="0">
                <a:latin typeface="Arial"/>
                <a:cs typeface="Arial"/>
              </a:rPr>
              <a:t>sin</a:t>
            </a:r>
            <a:r>
              <a:rPr sz="2500" dirty="0">
                <a:latin typeface="Arial"/>
                <a:cs typeface="Arial"/>
              </a:rPr>
              <a:t>g</a:t>
            </a:r>
            <a:r>
              <a:rPr sz="2500" spc="-5" dirty="0">
                <a:latin typeface="Arial"/>
                <a:cs typeface="Arial"/>
              </a:rPr>
              <a:t> var</a:t>
            </a:r>
            <a:endParaRPr sz="2500">
              <a:latin typeface="Arial"/>
              <a:cs typeface="Arial"/>
            </a:endParaRPr>
          </a:p>
          <a:p>
            <a:pPr marL="353695" marR="515620" indent="-340995">
              <a:lnSpc>
                <a:spcPct val="100000"/>
              </a:lnSpc>
              <a:spcBef>
                <a:spcPts val="685"/>
              </a:spcBef>
              <a:buChar char="•"/>
              <a:tabLst>
                <a:tab pos="354330" algn="l"/>
              </a:tabLst>
            </a:pPr>
            <a:r>
              <a:rPr sz="2900" spc="-10" dirty="0">
                <a:latin typeface="Arial"/>
                <a:cs typeface="Arial"/>
              </a:rPr>
              <a:t>It'</a:t>
            </a:r>
            <a:r>
              <a:rPr sz="2900" spc="-5" dirty="0">
                <a:latin typeface="Arial"/>
                <a:cs typeface="Arial"/>
              </a:rPr>
              <a:t>s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10" dirty="0">
                <a:latin typeface="Arial"/>
                <a:cs typeface="Arial"/>
              </a:rPr>
              <a:t>goo</a:t>
            </a:r>
            <a:r>
              <a:rPr sz="2900" spc="-5" dirty="0">
                <a:latin typeface="Arial"/>
                <a:cs typeface="Arial"/>
              </a:rPr>
              <a:t>d </a:t>
            </a:r>
            <a:r>
              <a:rPr sz="2900" spc="-10" dirty="0">
                <a:latin typeface="Arial"/>
                <a:cs typeface="Arial"/>
              </a:rPr>
              <a:t>programmin</a:t>
            </a:r>
            <a:r>
              <a:rPr sz="2900" spc="-5" dirty="0">
                <a:latin typeface="Arial"/>
                <a:cs typeface="Arial"/>
              </a:rPr>
              <a:t>g </a:t>
            </a:r>
            <a:r>
              <a:rPr sz="2900" spc="-10" dirty="0">
                <a:latin typeface="Arial"/>
                <a:cs typeface="Arial"/>
              </a:rPr>
              <a:t>practic</a:t>
            </a:r>
            <a:r>
              <a:rPr sz="2900" spc="-5" dirty="0">
                <a:latin typeface="Arial"/>
                <a:cs typeface="Arial"/>
              </a:rPr>
              <a:t>e </a:t>
            </a:r>
            <a:r>
              <a:rPr sz="2900" spc="-10" dirty="0">
                <a:latin typeface="Arial"/>
                <a:cs typeface="Arial"/>
              </a:rPr>
              <a:t>t</a:t>
            </a:r>
            <a:r>
              <a:rPr sz="2900" spc="-5" dirty="0">
                <a:latin typeface="Arial"/>
                <a:cs typeface="Arial"/>
              </a:rPr>
              <a:t>o </a:t>
            </a:r>
            <a:r>
              <a:rPr sz="2900" spc="-10" dirty="0">
                <a:latin typeface="Arial"/>
                <a:cs typeface="Arial"/>
              </a:rPr>
              <a:t>declar</a:t>
            </a:r>
            <a:r>
              <a:rPr sz="2900" spc="-5" dirty="0">
                <a:latin typeface="Arial"/>
                <a:cs typeface="Arial"/>
              </a:rPr>
              <a:t>e </a:t>
            </a:r>
            <a:r>
              <a:rPr sz="2900" spc="-10" dirty="0">
                <a:latin typeface="Arial"/>
                <a:cs typeface="Arial"/>
              </a:rPr>
              <a:t>all </a:t>
            </a:r>
            <a:r>
              <a:rPr sz="2900" spc="-5" dirty="0">
                <a:latin typeface="Arial"/>
                <a:cs typeface="Arial"/>
              </a:rPr>
              <a:t>variables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at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the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beginning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of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script.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00">
              <a:latin typeface="Times New Roman"/>
              <a:cs typeface="Times New Roman"/>
            </a:endParaRPr>
          </a:p>
          <a:p>
            <a:pPr marL="4336415">
              <a:lnSpc>
                <a:spcPct val="100000"/>
              </a:lnSpc>
            </a:pPr>
            <a:r>
              <a:rPr sz="2800" u="heavy" dirty="0">
                <a:solidFill>
                  <a:srgbClr val="CCCCFF"/>
                </a:solidFill>
                <a:latin typeface="Arial"/>
                <a:cs typeface="Arial"/>
              </a:rPr>
              <a:t>1.3 - identifiers, variables,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7220">
              <a:lnSpc>
                <a:spcPct val="100000"/>
              </a:lnSpc>
            </a:pPr>
            <a:r>
              <a:rPr dirty="0"/>
              <a:t>How to get data from user?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2701" y="1879345"/>
            <a:ext cx="8682355" cy="404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31520">
              <a:lnSpc>
                <a:spcPct val="118500"/>
              </a:lnSpc>
            </a:pPr>
            <a:r>
              <a:rPr sz="3600" spc="-275" dirty="0">
                <a:latin typeface="Arial"/>
                <a:cs typeface="Arial"/>
              </a:rPr>
              <a:t>ans=</a:t>
            </a:r>
            <a:r>
              <a:rPr sz="3600" spc="-45" dirty="0">
                <a:solidFill>
                  <a:srgbClr val="3232CC"/>
                </a:solidFill>
                <a:latin typeface="Arial"/>
                <a:cs typeface="Arial"/>
              </a:rPr>
              <a:t>p</a:t>
            </a:r>
            <a:r>
              <a:rPr sz="3600" spc="-90" dirty="0">
                <a:solidFill>
                  <a:srgbClr val="3232CC"/>
                </a:solidFill>
                <a:latin typeface="Arial"/>
                <a:cs typeface="Arial"/>
              </a:rPr>
              <a:t>r</a:t>
            </a:r>
            <a:r>
              <a:rPr sz="3600" spc="-50" dirty="0">
                <a:solidFill>
                  <a:srgbClr val="3232CC"/>
                </a:solidFill>
                <a:latin typeface="Arial"/>
                <a:cs typeface="Arial"/>
              </a:rPr>
              <a:t>omp</a:t>
            </a:r>
            <a:r>
              <a:rPr sz="3600" spc="-15" dirty="0">
                <a:solidFill>
                  <a:srgbClr val="3232CC"/>
                </a:solidFill>
                <a:latin typeface="Arial"/>
                <a:cs typeface="Arial"/>
              </a:rPr>
              <a:t>t</a:t>
            </a:r>
            <a:r>
              <a:rPr sz="3600" spc="25" dirty="0">
                <a:latin typeface="Arial"/>
                <a:cs typeface="Arial"/>
              </a:rPr>
              <a:t>(</a:t>
            </a:r>
            <a:r>
              <a:rPr sz="3600" spc="20" dirty="0">
                <a:latin typeface="Arial"/>
                <a:cs typeface="Arial"/>
              </a:rPr>
              <a:t>"</a:t>
            </a:r>
            <a:r>
              <a:rPr sz="3600" i="1" spc="-190" dirty="0">
                <a:latin typeface="Arial"/>
                <a:cs typeface="Arial"/>
              </a:rPr>
              <a:t>...message..</a:t>
            </a:r>
            <a:r>
              <a:rPr sz="3600" i="1" spc="-114" dirty="0">
                <a:latin typeface="Arial"/>
                <a:cs typeface="Arial"/>
              </a:rPr>
              <a:t>.</a:t>
            </a:r>
            <a:r>
              <a:rPr sz="3600" spc="5" dirty="0">
                <a:latin typeface="Arial"/>
                <a:cs typeface="Arial"/>
              </a:rPr>
              <a:t>"); </a:t>
            </a:r>
            <a:r>
              <a:rPr sz="3600" spc="-275" dirty="0">
                <a:latin typeface="Arial"/>
                <a:cs typeface="Arial"/>
              </a:rPr>
              <a:t>ans=</a:t>
            </a:r>
            <a:r>
              <a:rPr sz="3600" spc="-45" dirty="0">
                <a:solidFill>
                  <a:srgbClr val="3232CC"/>
                </a:solidFill>
                <a:latin typeface="Arial"/>
                <a:cs typeface="Arial"/>
              </a:rPr>
              <a:t>p</a:t>
            </a:r>
            <a:r>
              <a:rPr sz="3600" spc="-90" dirty="0">
                <a:solidFill>
                  <a:srgbClr val="3232CC"/>
                </a:solidFill>
                <a:latin typeface="Arial"/>
                <a:cs typeface="Arial"/>
              </a:rPr>
              <a:t>r</a:t>
            </a:r>
            <a:r>
              <a:rPr sz="3600" spc="-50" dirty="0">
                <a:solidFill>
                  <a:srgbClr val="3232CC"/>
                </a:solidFill>
                <a:latin typeface="Arial"/>
                <a:cs typeface="Arial"/>
              </a:rPr>
              <a:t>omp</a:t>
            </a:r>
            <a:r>
              <a:rPr sz="3600" spc="-15" dirty="0">
                <a:solidFill>
                  <a:srgbClr val="3232CC"/>
                </a:solidFill>
                <a:latin typeface="Arial"/>
                <a:cs typeface="Arial"/>
              </a:rPr>
              <a:t>t</a:t>
            </a:r>
            <a:r>
              <a:rPr sz="3600" spc="25" dirty="0">
                <a:latin typeface="Arial"/>
                <a:cs typeface="Arial"/>
              </a:rPr>
              <a:t>(</a:t>
            </a:r>
            <a:r>
              <a:rPr sz="3600" spc="20" dirty="0">
                <a:latin typeface="Arial"/>
                <a:cs typeface="Arial"/>
              </a:rPr>
              <a:t>"</a:t>
            </a:r>
            <a:r>
              <a:rPr sz="3600" i="1" spc="-190" dirty="0">
                <a:latin typeface="Arial"/>
                <a:cs typeface="Arial"/>
              </a:rPr>
              <a:t>...message..</a:t>
            </a:r>
            <a:r>
              <a:rPr sz="3600" i="1" spc="-114" dirty="0">
                <a:latin typeface="Arial"/>
                <a:cs typeface="Arial"/>
              </a:rPr>
              <a:t>.</a:t>
            </a:r>
            <a:r>
              <a:rPr sz="3600" spc="165" dirty="0">
                <a:latin typeface="Arial"/>
                <a:cs typeface="Arial"/>
              </a:rPr>
              <a:t>"</a:t>
            </a:r>
            <a:r>
              <a:rPr sz="3600" spc="-105" dirty="0">
                <a:solidFill>
                  <a:srgbClr val="C00000"/>
                </a:solidFill>
                <a:latin typeface="Arial"/>
                <a:cs typeface="Arial"/>
              </a:rPr>
              <a:t>,</a:t>
            </a:r>
            <a:r>
              <a:rPr sz="3600" spc="-1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600" spc="165" dirty="0">
                <a:solidFill>
                  <a:srgbClr val="C00000"/>
                </a:solidFill>
                <a:latin typeface="Arial"/>
                <a:cs typeface="Arial"/>
              </a:rPr>
              <a:t>"</a:t>
            </a:r>
            <a:r>
              <a:rPr sz="3600" i="1" spc="-114" dirty="0">
                <a:solidFill>
                  <a:srgbClr val="C00000"/>
                </a:solidFill>
                <a:latin typeface="Arial"/>
                <a:cs typeface="Arial"/>
              </a:rPr>
              <a:t>...de</a:t>
            </a:r>
            <a:r>
              <a:rPr sz="3600" i="1" spc="-125" dirty="0">
                <a:solidFill>
                  <a:srgbClr val="C00000"/>
                </a:solidFill>
                <a:latin typeface="Arial"/>
                <a:cs typeface="Arial"/>
              </a:rPr>
              <a:t>f</a:t>
            </a:r>
            <a:r>
              <a:rPr sz="3600" i="1" spc="-60" dirty="0">
                <a:solidFill>
                  <a:srgbClr val="C00000"/>
                </a:solidFill>
                <a:latin typeface="Arial"/>
                <a:cs typeface="Arial"/>
              </a:rPr>
              <a:t>ault..</a:t>
            </a:r>
            <a:r>
              <a:rPr sz="3600" i="1" spc="-35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3600" spc="165" dirty="0">
                <a:solidFill>
                  <a:srgbClr val="C00000"/>
                </a:solidFill>
                <a:latin typeface="Arial"/>
                <a:cs typeface="Arial"/>
              </a:rPr>
              <a:t>"</a:t>
            </a:r>
            <a:r>
              <a:rPr sz="3600" spc="-75" dirty="0">
                <a:latin typeface="Arial"/>
                <a:cs typeface="Arial"/>
              </a:rPr>
              <a:t>);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4050">
              <a:latin typeface="Times New Roman"/>
              <a:cs typeface="Times New Roman"/>
            </a:endParaRPr>
          </a:p>
          <a:p>
            <a:pPr marL="173355">
              <a:lnSpc>
                <a:spcPct val="100000"/>
              </a:lnSpc>
            </a:pPr>
            <a:r>
              <a:rPr sz="3600" dirty="0">
                <a:solidFill>
                  <a:srgbClr val="21218B"/>
                </a:solidFill>
                <a:latin typeface="Arial"/>
                <a:cs typeface="Arial"/>
              </a:rPr>
              <a:t>var</a:t>
            </a:r>
            <a:r>
              <a:rPr sz="3600" spc="-5" dirty="0">
                <a:solidFill>
                  <a:srgbClr val="21218B"/>
                </a:solidFill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x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=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3232CC"/>
                </a:solidFill>
                <a:latin typeface="Arial"/>
                <a:cs typeface="Arial"/>
              </a:rPr>
              <a:t>prompt</a:t>
            </a:r>
            <a:r>
              <a:rPr sz="3600" dirty="0">
                <a:latin typeface="Arial"/>
                <a:cs typeface="Arial"/>
              </a:rPr>
              <a:t>(</a:t>
            </a:r>
            <a:r>
              <a:rPr sz="3600" spc="600" dirty="0">
                <a:latin typeface="Arial"/>
                <a:cs typeface="Arial"/>
              </a:rPr>
              <a:t>“</a:t>
            </a:r>
            <a:r>
              <a:rPr sz="3600" spc="-5" dirty="0">
                <a:latin typeface="Arial"/>
                <a:cs typeface="Arial"/>
              </a:rPr>
              <a:t>pleas</a:t>
            </a:r>
            <a:r>
              <a:rPr sz="3600" dirty="0">
                <a:latin typeface="Arial"/>
                <a:cs typeface="Arial"/>
              </a:rPr>
              <a:t>e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g</a:t>
            </a:r>
            <a:r>
              <a:rPr sz="3600" spc="-5" dirty="0">
                <a:latin typeface="Arial"/>
                <a:cs typeface="Arial"/>
              </a:rPr>
              <a:t>iv</a:t>
            </a:r>
            <a:r>
              <a:rPr sz="3600" dirty="0">
                <a:latin typeface="Arial"/>
                <a:cs typeface="Arial"/>
              </a:rPr>
              <a:t>e</a:t>
            </a:r>
            <a:r>
              <a:rPr sz="3600" spc="-5" dirty="0">
                <a:latin typeface="Arial"/>
                <a:cs typeface="Arial"/>
              </a:rPr>
              <a:t> valu</a:t>
            </a:r>
            <a:r>
              <a:rPr sz="3600" dirty="0">
                <a:latin typeface="Arial"/>
                <a:cs typeface="Arial"/>
              </a:rPr>
              <a:t>e</a:t>
            </a:r>
            <a:r>
              <a:rPr sz="3600" spc="-5" dirty="0">
                <a:latin typeface="Arial"/>
                <a:cs typeface="Arial"/>
              </a:rPr>
              <a:t> fo</a:t>
            </a:r>
            <a:r>
              <a:rPr sz="3600" dirty="0">
                <a:latin typeface="Arial"/>
                <a:cs typeface="Arial"/>
              </a:rPr>
              <a:t>r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5" dirty="0">
                <a:latin typeface="Arial"/>
                <a:cs typeface="Arial"/>
              </a:rPr>
              <a:t>x</a:t>
            </a:r>
            <a:r>
              <a:rPr sz="3600" spc="600" dirty="0">
                <a:latin typeface="Arial"/>
                <a:cs typeface="Arial"/>
              </a:rPr>
              <a:t>”</a:t>
            </a:r>
            <a:r>
              <a:rPr sz="3600" dirty="0">
                <a:latin typeface="Arial"/>
                <a:cs typeface="Arial"/>
              </a:rPr>
              <a:t>)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;</a:t>
            </a:r>
            <a:endParaRPr sz="3600">
              <a:latin typeface="Arial"/>
              <a:cs typeface="Arial"/>
            </a:endParaRPr>
          </a:p>
          <a:p>
            <a:pPr marL="379095" marR="441325" indent="-341630">
              <a:lnSpc>
                <a:spcPct val="100000"/>
              </a:lnSpc>
              <a:spcBef>
                <a:spcPts val="3060"/>
              </a:spcBef>
              <a:buChar char="•"/>
              <a:tabLst>
                <a:tab pos="379730" algn="l"/>
              </a:tabLst>
            </a:pPr>
            <a:r>
              <a:rPr sz="2900" spc="-5" dirty="0">
                <a:latin typeface="Arial"/>
                <a:cs typeface="Arial"/>
              </a:rPr>
              <a:t>Declare a variable called x,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and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let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user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enter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10" dirty="0">
                <a:latin typeface="Arial"/>
                <a:cs typeface="Arial"/>
              </a:rPr>
              <a:t>i</a:t>
            </a:r>
            <a:r>
              <a:rPr sz="2900" spc="-5" dirty="0">
                <a:latin typeface="Arial"/>
                <a:cs typeface="Arial"/>
              </a:rPr>
              <a:t>ts value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9619" y="3706748"/>
            <a:ext cx="8891905" cy="0"/>
          </a:xfrm>
          <a:custGeom>
            <a:avLst/>
            <a:gdLst/>
            <a:ahLst/>
            <a:cxnLst/>
            <a:rect l="l" t="t" r="r" b="b"/>
            <a:pathLst>
              <a:path w="8891905">
                <a:moveTo>
                  <a:pt x="0" y="0"/>
                </a:moveTo>
                <a:lnTo>
                  <a:pt x="8891777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7220">
              <a:lnSpc>
                <a:spcPct val="100000"/>
              </a:lnSpc>
            </a:pPr>
            <a:r>
              <a:rPr dirty="0">
                <a:solidFill>
                  <a:srgbClr val="FF0000"/>
                </a:solidFill>
              </a:rPr>
              <a:t>Tryout:</a:t>
            </a:r>
            <a:r>
              <a:rPr spc="-10" dirty="0">
                <a:solidFill>
                  <a:srgbClr val="FF0000"/>
                </a:solidFill>
              </a:rPr>
              <a:t> </a:t>
            </a:r>
            <a:r>
              <a:rPr spc="-175" dirty="0">
                <a:solidFill>
                  <a:srgbClr val="3232CC"/>
                </a:solidFill>
                <a:latin typeface="Arial"/>
                <a:cs typeface="Arial"/>
              </a:rPr>
              <a:t>prompt(</a:t>
            </a:r>
            <a:r>
              <a:rPr spc="-190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pc="-235" dirty="0">
                <a:solidFill>
                  <a:srgbClr val="3232CC"/>
                </a:solidFill>
                <a:latin typeface="Arial"/>
                <a:cs typeface="Arial"/>
              </a:rPr>
              <a:t>“</a:t>
            </a:r>
            <a:r>
              <a:rPr spc="-190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pc="-1045" dirty="0">
                <a:solidFill>
                  <a:srgbClr val="3232CC"/>
                </a:solidFill>
                <a:latin typeface="Arial"/>
                <a:cs typeface="Arial"/>
              </a:rPr>
              <a:t>…</a:t>
            </a:r>
            <a:r>
              <a:rPr spc="-190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pc="-155" dirty="0">
                <a:solidFill>
                  <a:srgbClr val="3232CC"/>
                </a:solidFill>
                <a:latin typeface="Arial"/>
                <a:cs typeface="Arial"/>
              </a:rPr>
              <a:t>”)</a:t>
            </a:r>
          </a:p>
        </p:txBody>
      </p:sp>
      <p:sp>
        <p:nvSpPr>
          <p:cNvPr id="3" name="object 3"/>
          <p:cNvSpPr/>
          <p:nvPr/>
        </p:nvSpPr>
        <p:spPr>
          <a:xfrm>
            <a:off x="1152791" y="6475476"/>
            <a:ext cx="387095" cy="465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3549" y="5281358"/>
            <a:ext cx="7986395" cy="161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85670" indent="-2173605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declaring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list of variables </a:t>
            </a:r>
            <a:r>
              <a:rPr sz="2800" dirty="0">
                <a:latin typeface="Arial"/>
                <a:cs typeface="Arial"/>
              </a:rPr>
              <a:t>with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comma</a:t>
            </a:r>
            <a:r>
              <a:rPr sz="2800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separation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2700">
              <a:latin typeface="Times New Roman"/>
              <a:cs typeface="Times New Roman"/>
            </a:endParaRPr>
          </a:p>
          <a:p>
            <a:pPr marL="2185670">
              <a:lnSpc>
                <a:spcPct val="100000"/>
              </a:lnSpc>
            </a:pPr>
            <a:r>
              <a:rPr sz="2800" u="heavy" dirty="0">
                <a:solidFill>
                  <a:srgbClr val="CCCCFF"/>
                </a:solidFill>
                <a:latin typeface="Arial"/>
                <a:cs typeface="Arial"/>
              </a:rPr>
              <a:t>1.3 - identifiers, variables,… input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40243" y="1944623"/>
            <a:ext cx="8011159" cy="2256790"/>
          </a:xfrm>
          <a:custGeom>
            <a:avLst/>
            <a:gdLst/>
            <a:ahLst/>
            <a:cxnLst/>
            <a:rect l="l" t="t" r="r" b="b"/>
            <a:pathLst>
              <a:path w="8011159" h="2256790">
                <a:moveTo>
                  <a:pt x="8010905" y="2256282"/>
                </a:moveTo>
                <a:lnTo>
                  <a:pt x="8010905" y="0"/>
                </a:lnTo>
                <a:lnTo>
                  <a:pt x="0" y="0"/>
                </a:lnTo>
                <a:lnTo>
                  <a:pt x="0" y="2256282"/>
                </a:lnTo>
                <a:lnTo>
                  <a:pt x="4571" y="2256282"/>
                </a:lnTo>
                <a:lnTo>
                  <a:pt x="4571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8000999" y="9906"/>
                </a:lnTo>
                <a:lnTo>
                  <a:pt x="8000999" y="4572"/>
                </a:lnTo>
                <a:lnTo>
                  <a:pt x="8005571" y="9906"/>
                </a:lnTo>
                <a:lnTo>
                  <a:pt x="8005571" y="2256282"/>
                </a:lnTo>
                <a:lnTo>
                  <a:pt x="8010905" y="2256282"/>
                </a:lnTo>
                <a:close/>
              </a:path>
              <a:path w="8011159" h="2256790">
                <a:moveTo>
                  <a:pt x="9906" y="9906"/>
                </a:moveTo>
                <a:lnTo>
                  <a:pt x="9906" y="4572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8011159" h="2256790">
                <a:moveTo>
                  <a:pt x="9906" y="2246376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2246376"/>
                </a:lnTo>
                <a:lnTo>
                  <a:pt x="9906" y="2246376"/>
                </a:lnTo>
                <a:close/>
              </a:path>
              <a:path w="8011159" h="2256790">
                <a:moveTo>
                  <a:pt x="8005571" y="2246376"/>
                </a:moveTo>
                <a:lnTo>
                  <a:pt x="4571" y="2246376"/>
                </a:lnTo>
                <a:lnTo>
                  <a:pt x="9906" y="2250948"/>
                </a:lnTo>
                <a:lnTo>
                  <a:pt x="9906" y="2256282"/>
                </a:lnTo>
                <a:lnTo>
                  <a:pt x="8000999" y="2256282"/>
                </a:lnTo>
                <a:lnTo>
                  <a:pt x="8000999" y="2250948"/>
                </a:lnTo>
                <a:lnTo>
                  <a:pt x="8005571" y="2246376"/>
                </a:lnTo>
                <a:close/>
              </a:path>
              <a:path w="8011159" h="2256790">
                <a:moveTo>
                  <a:pt x="9906" y="2256282"/>
                </a:moveTo>
                <a:lnTo>
                  <a:pt x="9906" y="2250948"/>
                </a:lnTo>
                <a:lnTo>
                  <a:pt x="4571" y="2246376"/>
                </a:lnTo>
                <a:lnTo>
                  <a:pt x="4571" y="2256282"/>
                </a:lnTo>
                <a:lnTo>
                  <a:pt x="9906" y="2256282"/>
                </a:lnTo>
                <a:close/>
              </a:path>
              <a:path w="8011159" h="2256790">
                <a:moveTo>
                  <a:pt x="8005571" y="9906"/>
                </a:moveTo>
                <a:lnTo>
                  <a:pt x="8000999" y="4572"/>
                </a:lnTo>
                <a:lnTo>
                  <a:pt x="8000999" y="9906"/>
                </a:lnTo>
                <a:lnTo>
                  <a:pt x="8005571" y="9906"/>
                </a:lnTo>
                <a:close/>
              </a:path>
              <a:path w="8011159" h="2256790">
                <a:moveTo>
                  <a:pt x="8005571" y="2246376"/>
                </a:moveTo>
                <a:lnTo>
                  <a:pt x="8005571" y="9906"/>
                </a:lnTo>
                <a:lnTo>
                  <a:pt x="8000999" y="9906"/>
                </a:lnTo>
                <a:lnTo>
                  <a:pt x="8000999" y="2246376"/>
                </a:lnTo>
                <a:lnTo>
                  <a:pt x="8005571" y="2246376"/>
                </a:lnTo>
                <a:close/>
              </a:path>
              <a:path w="8011159" h="2256790">
                <a:moveTo>
                  <a:pt x="8005571" y="2256282"/>
                </a:moveTo>
                <a:lnTo>
                  <a:pt x="8005571" y="2246376"/>
                </a:lnTo>
                <a:lnTo>
                  <a:pt x="8000999" y="2250948"/>
                </a:lnTo>
                <a:lnTo>
                  <a:pt x="8000999" y="2256282"/>
                </a:lnTo>
                <a:lnTo>
                  <a:pt x="8005571" y="2256282"/>
                </a:lnTo>
                <a:close/>
              </a:path>
            </a:pathLst>
          </a:custGeom>
          <a:solidFill>
            <a:srgbClr val="00CB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23549" y="2040572"/>
            <a:ext cx="7226300" cy="20885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latin typeface="Arial"/>
                <a:cs typeface="Arial"/>
              </a:rPr>
              <a:t>var Z1 = prompt('</a:t>
            </a:r>
            <a:r>
              <a:rPr sz="2800" b="1" spc="-215" dirty="0">
                <a:latin typeface="Arial"/>
                <a:cs typeface="Arial"/>
              </a:rPr>
              <a:t>T</a:t>
            </a:r>
            <a:r>
              <a:rPr sz="2800" b="1" dirty="0">
                <a:latin typeface="Arial"/>
                <a:cs typeface="Arial"/>
              </a:rPr>
              <a:t>ype any text:'), z1=2, z3;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200000"/>
              </a:lnSpc>
            </a:pPr>
            <a:r>
              <a:rPr sz="2800" b="1" dirty="0">
                <a:latin typeface="Arial"/>
                <a:cs typeface="Arial"/>
              </a:rPr>
              <a:t>alert(Z1); alert(z1); alert(z3) alert(prompt("What day is it?","Monday"));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7220">
              <a:lnSpc>
                <a:spcPct val="100000"/>
              </a:lnSpc>
            </a:pPr>
            <a:r>
              <a:rPr dirty="0"/>
              <a:t>Data 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7893" y="1773898"/>
            <a:ext cx="5991225" cy="429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har char="•"/>
              <a:tabLst>
                <a:tab pos="354330" algn="l"/>
              </a:tabLst>
            </a:pPr>
            <a:r>
              <a:rPr sz="2900" spc="-10" dirty="0">
                <a:solidFill>
                  <a:srgbClr val="3232CC"/>
                </a:solidFill>
                <a:latin typeface="Arial"/>
                <a:cs typeface="Arial"/>
              </a:rPr>
              <a:t>S</a:t>
            </a:r>
            <a:r>
              <a:rPr sz="2900" spc="-5" dirty="0">
                <a:solidFill>
                  <a:srgbClr val="3232CC"/>
                </a:solidFill>
                <a:latin typeface="Arial"/>
                <a:cs typeface="Arial"/>
              </a:rPr>
              <a:t>trings</a:t>
            </a:r>
            <a:r>
              <a:rPr sz="2900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(a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sequence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of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characters)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850">
              <a:latin typeface="Times New Roman"/>
              <a:cs typeface="Times New Roman"/>
            </a:endParaRPr>
          </a:p>
          <a:p>
            <a:pPr marL="467995" marR="1978025">
              <a:lnSpc>
                <a:spcPts val="2700"/>
              </a:lnSpc>
            </a:pPr>
            <a:r>
              <a:rPr sz="2500" dirty="0">
                <a:latin typeface="Arial"/>
                <a:cs typeface="Arial"/>
              </a:rPr>
              <a:t>var person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=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C00000"/>
                </a:solidFill>
                <a:latin typeface="Arial"/>
                <a:cs typeface="Arial"/>
              </a:rPr>
              <a:t>"</a:t>
            </a:r>
            <a:r>
              <a:rPr sz="2500" spc="-5" dirty="0">
                <a:latin typeface="Arial"/>
                <a:cs typeface="Arial"/>
              </a:rPr>
              <a:t>Joh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 Do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solidFill>
                  <a:srgbClr val="C00000"/>
                </a:solidFill>
                <a:latin typeface="Arial"/>
                <a:cs typeface="Arial"/>
              </a:rPr>
              <a:t>"</a:t>
            </a:r>
            <a:r>
              <a:rPr sz="2500" dirty="0">
                <a:latin typeface="Arial"/>
                <a:cs typeface="Arial"/>
              </a:rPr>
              <a:t>; </a:t>
            </a:r>
            <a:r>
              <a:rPr sz="2500" spc="-5" dirty="0">
                <a:latin typeface="Arial"/>
                <a:cs typeface="Arial"/>
              </a:rPr>
              <a:t>va</a:t>
            </a:r>
            <a:r>
              <a:rPr sz="2500" dirty="0">
                <a:latin typeface="Arial"/>
                <a:cs typeface="Arial"/>
              </a:rPr>
              <a:t>r </a:t>
            </a:r>
            <a:r>
              <a:rPr sz="2500" spc="-5" dirty="0">
                <a:latin typeface="Arial"/>
                <a:cs typeface="Arial"/>
              </a:rPr>
              <a:t>answe</a:t>
            </a:r>
            <a:r>
              <a:rPr sz="2500" dirty="0">
                <a:latin typeface="Arial"/>
                <a:cs typeface="Arial"/>
              </a:rPr>
              <a:t>r =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C00000"/>
                </a:solidFill>
                <a:latin typeface="Arial"/>
                <a:cs typeface="Arial"/>
              </a:rPr>
              <a:t>'</a:t>
            </a:r>
            <a:r>
              <a:rPr sz="2500" spc="-5" dirty="0">
                <a:latin typeface="Arial"/>
                <a:cs typeface="Arial"/>
              </a:rPr>
              <a:t>Yes</a:t>
            </a:r>
            <a:r>
              <a:rPr sz="2500" dirty="0">
                <a:latin typeface="Arial"/>
                <a:cs typeface="Arial"/>
              </a:rPr>
              <a:t>!</a:t>
            </a:r>
            <a:r>
              <a:rPr sz="2500" dirty="0">
                <a:solidFill>
                  <a:srgbClr val="C00000"/>
                </a:solidFill>
                <a:latin typeface="Arial"/>
                <a:cs typeface="Arial"/>
              </a:rPr>
              <a:t>'</a:t>
            </a:r>
            <a:r>
              <a:rPr sz="2500" dirty="0">
                <a:latin typeface="Arial"/>
                <a:cs typeface="Arial"/>
              </a:rPr>
              <a:t>;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31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Char char="•"/>
              <a:tabLst>
                <a:tab pos="354330" algn="l"/>
              </a:tabLst>
            </a:pPr>
            <a:r>
              <a:rPr sz="2900" spc="-5" dirty="0">
                <a:solidFill>
                  <a:srgbClr val="3232CC"/>
                </a:solidFill>
                <a:latin typeface="Arial"/>
                <a:cs typeface="Arial"/>
              </a:rPr>
              <a:t>Numbers</a:t>
            </a:r>
            <a:endParaRPr sz="2900">
              <a:latin typeface="Arial"/>
              <a:cs typeface="Arial"/>
            </a:endParaRPr>
          </a:p>
          <a:p>
            <a:pPr marL="467995" marR="2289810">
              <a:lnSpc>
                <a:spcPct val="110000"/>
              </a:lnSpc>
              <a:spcBef>
                <a:spcPts val="10"/>
              </a:spcBef>
              <a:tabLst>
                <a:tab pos="2406015" algn="l"/>
              </a:tabLst>
            </a:pPr>
            <a:r>
              <a:rPr sz="2500" dirty="0">
                <a:latin typeface="Arial"/>
                <a:cs typeface="Arial"/>
              </a:rPr>
              <a:t>var pi = 3.14; // floating var i=10;	// integer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Char char="•"/>
              <a:tabLst>
                <a:tab pos="354330" algn="l"/>
              </a:tabLst>
            </a:pPr>
            <a:r>
              <a:rPr sz="2900" spc="-5" dirty="0">
                <a:latin typeface="Arial"/>
                <a:cs typeface="Arial"/>
              </a:rPr>
              <a:t>others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later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5277" y="562466"/>
            <a:ext cx="553910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We can do stuff with 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2137" y="1802066"/>
            <a:ext cx="8731885" cy="520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Wingdings"/>
              <a:buChar char=""/>
              <a:tabLst>
                <a:tab pos="354330" algn="l"/>
                <a:tab pos="4396740" algn="l"/>
              </a:tabLst>
            </a:pPr>
            <a:r>
              <a:rPr sz="2800" dirty="0">
                <a:latin typeface="Arial"/>
                <a:cs typeface="Arial"/>
              </a:rPr>
              <a:t>Math operators: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CC"/>
                </a:solidFill>
                <a:latin typeface="Arial"/>
                <a:cs typeface="Arial"/>
              </a:rPr>
              <a:t>+</a:t>
            </a:r>
            <a:r>
              <a:rPr sz="2800" dirty="0">
                <a:solidFill>
                  <a:srgbClr val="3232CC"/>
                </a:solidFill>
                <a:latin typeface="Arial"/>
                <a:cs typeface="Arial"/>
              </a:rPr>
              <a:t>,</a:t>
            </a:r>
            <a:r>
              <a:rPr sz="2800" spc="-5" dirty="0">
                <a:solidFill>
                  <a:srgbClr val="3232CC"/>
                </a:solidFill>
                <a:latin typeface="Arial"/>
                <a:cs typeface="Arial"/>
              </a:rPr>
              <a:t> *</a:t>
            </a:r>
            <a:r>
              <a:rPr sz="2800" dirty="0">
                <a:solidFill>
                  <a:srgbClr val="3232CC"/>
                </a:solidFill>
                <a:latin typeface="Arial"/>
                <a:cs typeface="Arial"/>
              </a:rPr>
              <a:t>,</a:t>
            </a:r>
            <a:r>
              <a:rPr sz="2800" spc="-5" dirty="0">
                <a:solidFill>
                  <a:srgbClr val="3232CC"/>
                </a:solidFill>
                <a:latin typeface="Arial"/>
                <a:cs typeface="Arial"/>
              </a:rPr>
              <a:t> -</a:t>
            </a:r>
            <a:r>
              <a:rPr sz="2800" dirty="0">
                <a:solidFill>
                  <a:srgbClr val="3232CC"/>
                </a:solidFill>
                <a:latin typeface="Arial"/>
                <a:cs typeface="Arial"/>
              </a:rPr>
              <a:t>,</a:t>
            </a:r>
            <a:r>
              <a:rPr sz="2800" spc="-5" dirty="0">
                <a:solidFill>
                  <a:srgbClr val="3232CC"/>
                </a:solidFill>
                <a:latin typeface="Arial"/>
                <a:cs typeface="Arial"/>
              </a:rPr>
              <a:t> /</a:t>
            </a:r>
            <a:r>
              <a:rPr sz="2800" dirty="0">
                <a:solidFill>
                  <a:srgbClr val="3232CC"/>
                </a:solidFill>
                <a:latin typeface="Arial"/>
                <a:cs typeface="Arial"/>
              </a:rPr>
              <a:t>,	%</a:t>
            </a:r>
            <a:r>
              <a:rPr sz="2800" spc="-5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232CC"/>
                </a:solidFill>
                <a:latin typeface="Arial"/>
                <a:cs typeface="Arial"/>
              </a:rPr>
              <a:t>(</a:t>
            </a:r>
            <a:r>
              <a:rPr sz="2800" dirty="0">
                <a:latin typeface="Arial"/>
                <a:cs typeface="Arial"/>
              </a:rPr>
              <a:t>modulo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operator)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0"/>
              </a:spcBef>
              <a:buFont typeface="Wingdings"/>
              <a:buChar char=""/>
              <a:tabLst>
                <a:tab pos="756285" algn="l"/>
              </a:tabLst>
            </a:pPr>
            <a:r>
              <a:rPr sz="2400" dirty="0">
                <a:solidFill>
                  <a:srgbClr val="252599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52599"/>
                </a:solidFill>
                <a:latin typeface="Arial"/>
                <a:cs typeface="Arial"/>
              </a:rPr>
              <a:t>%</a:t>
            </a:r>
            <a:r>
              <a:rPr sz="2400" spc="-5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52599"/>
                </a:solidFill>
                <a:latin typeface="Arial"/>
                <a:cs typeface="Arial"/>
              </a:rPr>
              <a:t>d</a:t>
            </a:r>
            <a:r>
              <a:rPr sz="2400" spc="-5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52599"/>
                </a:solidFill>
                <a:latin typeface="Arial"/>
                <a:cs typeface="Arial"/>
              </a:rPr>
              <a:t>:</a:t>
            </a:r>
            <a:r>
              <a:rPr sz="2400" spc="-10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remainde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 dividin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 b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2"/>
              </a:spcBef>
              <a:buClr>
                <a:srgbClr val="252599"/>
              </a:buClr>
              <a:buFont typeface="Wingdings"/>
              <a:buChar char=""/>
            </a:pPr>
            <a:endParaRPr sz="245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Wingdings"/>
              <a:buChar char=""/>
              <a:tabLst>
                <a:tab pos="354330" algn="l"/>
              </a:tabLst>
            </a:pPr>
            <a:r>
              <a:rPr sz="2800" dirty="0">
                <a:latin typeface="Arial"/>
                <a:cs typeface="Arial"/>
              </a:rPr>
              <a:t>Get input into a variable: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232CC"/>
                </a:solidFill>
                <a:latin typeface="Arial"/>
                <a:cs typeface="Arial"/>
              </a:rPr>
              <a:t>var count = prompt(...);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29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Wingdings"/>
              <a:buChar char=""/>
              <a:tabLst>
                <a:tab pos="354330" algn="l"/>
              </a:tabLst>
            </a:pPr>
            <a:r>
              <a:rPr sz="2800" dirty="0">
                <a:latin typeface="Arial"/>
                <a:cs typeface="Arial"/>
              </a:rPr>
              <a:t>or in literals: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232CC"/>
                </a:solidFill>
                <a:latin typeface="Arial"/>
                <a:cs typeface="Arial"/>
              </a:rPr>
              <a:t>alert(42 * 2);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452120" indent="-439420">
              <a:lnSpc>
                <a:spcPct val="100000"/>
              </a:lnSpc>
              <a:buChar char="•"/>
              <a:tabLst>
                <a:tab pos="452755" algn="l"/>
              </a:tabLst>
            </a:pPr>
            <a:r>
              <a:rPr sz="2800" dirty="0">
                <a:latin typeface="Arial"/>
                <a:cs typeface="Arial"/>
              </a:rPr>
              <a:t>“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800" dirty="0">
                <a:latin typeface="Arial"/>
                <a:cs typeface="Arial"/>
              </a:rPr>
              <a:t>” may do different things based on the type of data</a:t>
            </a:r>
            <a:endParaRPr sz="2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buChar char="•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link two strings –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B0EF"/>
                </a:solidFill>
                <a:latin typeface="Arial"/>
                <a:cs typeface="Arial"/>
              </a:rPr>
              <a:t>concatenated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•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Math addition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Times New Roman"/>
              <a:cs typeface="Times New Roman"/>
            </a:endParaRPr>
          </a:p>
          <a:p>
            <a:pPr marL="2908300">
              <a:lnSpc>
                <a:spcPct val="100000"/>
              </a:lnSpc>
            </a:pPr>
            <a:r>
              <a:rPr sz="3600" u="heavy" dirty="0">
                <a:solidFill>
                  <a:srgbClr val="CCCCFF"/>
                </a:solidFill>
                <a:latin typeface="Arial"/>
                <a:cs typeface="Arial"/>
              </a:rPr>
              <a:t>1.6 - arithmetic operators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961" rIns="0" bIns="0" rtlCol="0">
            <a:spAutoFit/>
          </a:bodyPr>
          <a:lstStyle/>
          <a:p>
            <a:pPr marL="546735">
              <a:lnSpc>
                <a:spcPct val="100000"/>
              </a:lnSpc>
            </a:pPr>
            <a:r>
              <a:rPr sz="2400" spc="-5" dirty="0"/>
              <a:t>WWW</a:t>
            </a:r>
            <a:r>
              <a:rPr sz="2400" dirty="0"/>
              <a:t>:</a:t>
            </a:r>
            <a:r>
              <a:rPr sz="2400" spc="-20" dirty="0"/>
              <a:t> </a:t>
            </a:r>
            <a:r>
              <a:rPr sz="2400" dirty="0"/>
              <a:t>C</a:t>
            </a:r>
            <a:r>
              <a:rPr sz="2400" spc="-5" dirty="0"/>
              <a:t>lien</a:t>
            </a:r>
            <a:r>
              <a:rPr sz="2400" dirty="0"/>
              <a:t>t</a:t>
            </a:r>
            <a:r>
              <a:rPr sz="2400" spc="-5" dirty="0"/>
              <a:t> </a:t>
            </a:r>
            <a:r>
              <a:rPr sz="2400" dirty="0"/>
              <a:t>–</a:t>
            </a:r>
            <a:r>
              <a:rPr sz="2400" spc="-5" dirty="0"/>
              <a:t> Serve</a:t>
            </a:r>
            <a:r>
              <a:rPr sz="2400" dirty="0"/>
              <a:t>r</a:t>
            </a:r>
            <a:r>
              <a:rPr sz="2400" spc="15" dirty="0"/>
              <a:t> </a:t>
            </a:r>
            <a:r>
              <a:rPr sz="2400" spc="-5" dirty="0"/>
              <a:t>architecture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573415" y="1738122"/>
            <a:ext cx="1236725" cy="1242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6517" y="3078479"/>
            <a:ext cx="1885950" cy="1190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56645" y="2090166"/>
            <a:ext cx="2403348" cy="23782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89971" y="3468044"/>
            <a:ext cx="8741410" cy="3392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9960" algn="ctr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TCP/I</a:t>
            </a:r>
            <a:r>
              <a:rPr sz="1800" b="1" spc="-23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,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HTTP/FTP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800">
              <a:latin typeface="Times New Roman"/>
              <a:cs typeface="Times New Roman"/>
            </a:endParaRPr>
          </a:p>
          <a:p>
            <a:pPr marR="313690" algn="r">
              <a:lnSpc>
                <a:spcPct val="100000"/>
              </a:lnSpc>
            </a:pPr>
            <a:r>
              <a:rPr sz="1800" spc="-3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eb Server</a:t>
            </a:r>
            <a:endParaRPr sz="1800">
              <a:latin typeface="Arial"/>
              <a:cs typeface="Arial"/>
            </a:endParaRPr>
          </a:p>
          <a:p>
            <a:pPr marL="347980">
              <a:lnSpc>
                <a:spcPct val="100000"/>
              </a:lnSpc>
              <a:spcBef>
                <a:spcPts val="590"/>
              </a:spcBef>
            </a:pPr>
            <a:r>
              <a:rPr sz="1800" dirty="0">
                <a:latin typeface="Arial"/>
                <a:cs typeface="Arial"/>
              </a:rPr>
              <a:t>Client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browsers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75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Char char="•"/>
              <a:tabLst>
                <a:tab pos="354330" algn="l"/>
              </a:tabLst>
            </a:pPr>
            <a:r>
              <a:rPr sz="2000" spc="-10" dirty="0">
                <a:solidFill>
                  <a:srgbClr val="3232CC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lient</a:t>
            </a:r>
            <a:r>
              <a:rPr sz="2000" spc="15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send</a:t>
            </a:r>
            <a:r>
              <a:rPr sz="2000" spc="-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232CC"/>
                </a:solidFill>
                <a:latin typeface="Arial"/>
                <a:cs typeface="Arial"/>
              </a:rPr>
              <a:t>UR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L</a:t>
            </a:r>
            <a:r>
              <a:rPr sz="2000" spc="15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via </a:t>
            </a:r>
            <a:r>
              <a:rPr sz="2000" spc="-10" dirty="0">
                <a:solidFill>
                  <a:srgbClr val="3232CC"/>
                </a:solidFill>
                <a:latin typeface="Arial"/>
                <a:cs typeface="Arial"/>
              </a:rPr>
              <a:t>HTT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P</a:t>
            </a:r>
            <a:r>
              <a:rPr sz="2000" spc="20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232CC"/>
                </a:solidFill>
                <a:latin typeface="Arial"/>
                <a:cs typeface="Arial"/>
              </a:rPr>
              <a:t>(</a:t>
            </a:r>
            <a:r>
              <a:rPr sz="2000" spc="-5" dirty="0">
                <a:latin typeface="Arial"/>
                <a:cs typeface="Arial"/>
              </a:rPr>
              <a:t>Hypertext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ransfer Protocol) 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servers</a:t>
            </a:r>
            <a:endParaRPr sz="20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buChar char="•"/>
              <a:tabLst>
                <a:tab pos="354330" algn="l"/>
              </a:tabLst>
            </a:pPr>
            <a:r>
              <a:rPr sz="2000" spc="-10" dirty="0">
                <a:latin typeface="Arial"/>
                <a:cs typeface="Arial"/>
              </a:rPr>
              <a:t>Serve</a:t>
            </a:r>
            <a:r>
              <a:rPr sz="2000" spc="-5" dirty="0">
                <a:latin typeface="Arial"/>
                <a:cs typeface="Arial"/>
              </a:rPr>
              <a:t>r </a:t>
            </a:r>
            <a:r>
              <a:rPr sz="2000" spc="-10" dirty="0">
                <a:latin typeface="Arial"/>
                <a:cs typeface="Arial"/>
              </a:rPr>
              <a:t>respond</a:t>
            </a:r>
            <a:r>
              <a:rPr sz="2000" spc="-5" dirty="0">
                <a:latin typeface="Arial"/>
                <a:cs typeface="Arial"/>
              </a:rPr>
              <a:t>s </a:t>
            </a:r>
            <a:r>
              <a:rPr sz="2000" spc="-10" dirty="0">
                <a:latin typeface="Arial"/>
                <a:cs typeface="Arial"/>
              </a:rPr>
              <a:t>wit</a:t>
            </a:r>
            <a:r>
              <a:rPr sz="2000" spc="-5" dirty="0">
                <a:latin typeface="Arial"/>
                <a:cs typeface="Arial"/>
              </a:rPr>
              <a:t>h </a:t>
            </a:r>
            <a:r>
              <a:rPr sz="2000" spc="-10" dirty="0">
                <a:latin typeface="Arial"/>
                <a:cs typeface="Arial"/>
              </a:rPr>
              <a:t>th</a:t>
            </a:r>
            <a:r>
              <a:rPr sz="2000" spc="-5" dirty="0">
                <a:latin typeface="Arial"/>
                <a:cs typeface="Arial"/>
              </a:rPr>
              <a:t>e </a:t>
            </a:r>
            <a:r>
              <a:rPr sz="2000" spc="-10" dirty="0">
                <a:latin typeface="Arial"/>
                <a:cs typeface="Arial"/>
              </a:rPr>
              <a:t>requeste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web page (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r </a:t>
            </a:r>
            <a:r>
              <a:rPr sz="2000" spc="-10" dirty="0">
                <a:latin typeface="Arial"/>
                <a:cs typeface="Arial"/>
              </a:rPr>
              <a:t>erro</a:t>
            </a:r>
            <a:r>
              <a:rPr sz="2000" spc="-5" dirty="0">
                <a:latin typeface="Arial"/>
                <a:cs typeface="Arial"/>
              </a:rPr>
              <a:t>r </a:t>
            </a:r>
            <a:r>
              <a:rPr sz="2000" spc="-10" dirty="0">
                <a:latin typeface="Arial"/>
                <a:cs typeface="Arial"/>
              </a:rPr>
              <a:t>message)</a:t>
            </a:r>
            <a:endParaRPr sz="2000">
              <a:latin typeface="Arial"/>
              <a:cs typeface="Arial"/>
            </a:endParaRPr>
          </a:p>
          <a:p>
            <a:pPr marL="752475" lvl="1" indent="-341630">
              <a:lnSpc>
                <a:spcPts val="2035"/>
              </a:lnSpc>
              <a:spcBef>
                <a:spcPts val="10"/>
              </a:spcBef>
              <a:buChar char="•"/>
              <a:tabLst>
                <a:tab pos="753110" algn="l"/>
              </a:tabLst>
            </a:pPr>
            <a:r>
              <a:rPr sz="1700" spc="-5" dirty="0">
                <a:latin typeface="Arial"/>
                <a:cs typeface="Arial"/>
              </a:rPr>
              <a:t>P</a:t>
            </a:r>
            <a:r>
              <a:rPr sz="1700" spc="-10" dirty="0">
                <a:latin typeface="Arial"/>
                <a:cs typeface="Arial"/>
              </a:rPr>
              <a:t>ag</a:t>
            </a:r>
            <a:r>
              <a:rPr sz="1700" spc="-5" dirty="0">
                <a:latin typeface="Arial"/>
                <a:cs typeface="Arial"/>
              </a:rPr>
              <a:t>e</a:t>
            </a:r>
            <a:r>
              <a:rPr sz="1700" spc="3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i</a:t>
            </a:r>
            <a:r>
              <a:rPr sz="1700" spc="-5" dirty="0">
                <a:latin typeface="Arial"/>
                <a:cs typeface="Arial"/>
              </a:rPr>
              <a:t>s </a:t>
            </a:r>
            <a:r>
              <a:rPr sz="1700" spc="-10" dirty="0">
                <a:latin typeface="Arial"/>
                <a:cs typeface="Arial"/>
              </a:rPr>
              <a:t>writte</a:t>
            </a:r>
            <a:r>
              <a:rPr sz="1700" spc="-5" dirty="0">
                <a:latin typeface="Arial"/>
                <a:cs typeface="Arial"/>
              </a:rPr>
              <a:t>n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usin</a:t>
            </a:r>
            <a:r>
              <a:rPr sz="1700" spc="-5" dirty="0">
                <a:latin typeface="Arial"/>
                <a:cs typeface="Arial"/>
              </a:rPr>
              <a:t>g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FF0000"/>
                </a:solidFill>
                <a:latin typeface="Arial"/>
                <a:cs typeface="Arial"/>
              </a:rPr>
              <a:t>HTM</a:t>
            </a:r>
            <a:r>
              <a:rPr sz="1700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7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(Hyper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Text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Markup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Langua</a:t>
            </a:r>
            <a:r>
              <a:rPr sz="1700" dirty="0">
                <a:latin typeface="Arial"/>
                <a:cs typeface="Arial"/>
              </a:rPr>
              <a:t>g</a:t>
            </a:r>
            <a:r>
              <a:rPr sz="1700" spc="-5" dirty="0">
                <a:latin typeface="Arial"/>
                <a:cs typeface="Arial"/>
              </a:rPr>
              <a:t>e)</a:t>
            </a:r>
            <a:r>
              <a:rPr sz="1700" spc="-5" dirty="0">
                <a:solidFill>
                  <a:srgbClr val="3232CC"/>
                </a:solidFill>
                <a:latin typeface="Arial"/>
                <a:cs typeface="Arial"/>
              </a:rPr>
              <a:t>,</a:t>
            </a:r>
            <a:r>
              <a:rPr sz="1700" spc="30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Arial"/>
                <a:cs typeface="Arial"/>
              </a:rPr>
              <a:t>JavaScrip</a:t>
            </a: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700" spc="-5" dirty="0">
                <a:solidFill>
                  <a:srgbClr val="3232CC"/>
                </a:solidFill>
                <a:latin typeface="Arial"/>
                <a:cs typeface="Arial"/>
              </a:rPr>
              <a:t>,</a:t>
            </a:r>
            <a:r>
              <a:rPr sz="1700" spc="25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etc.</a:t>
            </a:r>
            <a:endParaRPr sz="1700">
              <a:latin typeface="Arial"/>
              <a:cs typeface="Arial"/>
            </a:endParaRPr>
          </a:p>
          <a:p>
            <a:pPr marL="353695" indent="-340995">
              <a:lnSpc>
                <a:spcPts val="2395"/>
              </a:lnSpc>
              <a:buChar char="•"/>
              <a:tabLst>
                <a:tab pos="354330" algn="l"/>
              </a:tabLst>
            </a:pP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lient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</a:t>
            </a:r>
            <a:r>
              <a:rPr sz="2000" spc="-5" dirty="0">
                <a:latin typeface="Arial"/>
                <a:cs typeface="Arial"/>
              </a:rPr>
              <a:t>rowser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232CC"/>
                </a:solidFill>
                <a:latin typeface="Arial"/>
                <a:cs typeface="Arial"/>
              </a:rPr>
              <a:t>render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returne</a:t>
            </a:r>
            <a:r>
              <a:rPr sz="2000" spc="-5" dirty="0">
                <a:latin typeface="Arial"/>
                <a:cs typeface="Arial"/>
              </a:rPr>
              <a:t>d </a:t>
            </a:r>
            <a:r>
              <a:rPr sz="2000" spc="-10" dirty="0">
                <a:latin typeface="Arial"/>
                <a:cs typeface="Arial"/>
              </a:rPr>
              <a:t>we</a:t>
            </a:r>
            <a:r>
              <a:rPr sz="2000" spc="-5" dirty="0">
                <a:latin typeface="Arial"/>
                <a:cs typeface="Arial"/>
              </a:rPr>
              <a:t>b </a:t>
            </a:r>
            <a:r>
              <a:rPr sz="2000" spc="-10" dirty="0">
                <a:latin typeface="Arial"/>
                <a:cs typeface="Arial"/>
              </a:rPr>
              <a:t>page</a:t>
            </a:r>
            <a:endParaRPr sz="2000">
              <a:latin typeface="Arial"/>
              <a:cs typeface="Arial"/>
            </a:endParaRPr>
          </a:p>
          <a:p>
            <a:pPr marL="353695" marR="5080" indent="-340995">
              <a:lnSpc>
                <a:spcPts val="1920"/>
              </a:lnSpc>
              <a:spcBef>
                <a:spcPts val="459"/>
              </a:spcBef>
              <a:buChar char="•"/>
              <a:tabLst>
                <a:tab pos="354330" algn="l"/>
              </a:tabLst>
            </a:pP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entire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system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runs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networking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protocols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(e.g.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TCP/I</a:t>
            </a:r>
            <a:r>
              <a:rPr sz="2000" spc="-10" dirty="0">
                <a:solidFill>
                  <a:srgbClr val="3232CC"/>
                </a:solidFill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) over Internet (</a:t>
            </a:r>
            <a:r>
              <a:rPr sz="2000" spc="-10" dirty="0">
                <a:solidFill>
                  <a:srgbClr val="3232CC"/>
                </a:solidFill>
                <a:latin typeface="Arial"/>
                <a:cs typeface="Arial"/>
              </a:rPr>
              <a:t>LAN/WAN</a:t>
            </a:r>
            <a:r>
              <a:rPr sz="2000" spc="-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87373" y="1838888"/>
            <a:ext cx="18961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Interne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 LAN/</a:t>
            </a:r>
            <a:r>
              <a:rPr sz="1800" spc="-7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21265" y="3295650"/>
            <a:ext cx="4825365" cy="589280"/>
          </a:xfrm>
          <a:custGeom>
            <a:avLst/>
            <a:gdLst/>
            <a:ahLst/>
            <a:cxnLst/>
            <a:rect l="l" t="t" r="r" b="b"/>
            <a:pathLst>
              <a:path w="4825365" h="589279">
                <a:moveTo>
                  <a:pt x="294894" y="589026"/>
                </a:moveTo>
                <a:lnTo>
                  <a:pt x="294894" y="0"/>
                </a:lnTo>
                <a:lnTo>
                  <a:pt x="0" y="294894"/>
                </a:lnTo>
                <a:lnTo>
                  <a:pt x="294894" y="589026"/>
                </a:lnTo>
                <a:close/>
              </a:path>
              <a:path w="4825365" h="589279">
                <a:moveTo>
                  <a:pt x="4530090" y="441960"/>
                </a:moveTo>
                <a:lnTo>
                  <a:pt x="4530090" y="147066"/>
                </a:lnTo>
                <a:lnTo>
                  <a:pt x="294894" y="147066"/>
                </a:lnTo>
                <a:lnTo>
                  <a:pt x="294894" y="441960"/>
                </a:lnTo>
                <a:lnTo>
                  <a:pt x="4530090" y="441960"/>
                </a:lnTo>
                <a:close/>
              </a:path>
              <a:path w="4825365" h="589279">
                <a:moveTo>
                  <a:pt x="4824984" y="294894"/>
                </a:moveTo>
                <a:lnTo>
                  <a:pt x="4530090" y="0"/>
                </a:lnTo>
                <a:lnTo>
                  <a:pt x="4530090" y="589026"/>
                </a:lnTo>
                <a:lnTo>
                  <a:pt x="4824984" y="294894"/>
                </a:lnTo>
                <a:close/>
              </a:path>
            </a:pathLst>
          </a:custGeom>
          <a:solidFill>
            <a:srgbClr val="0065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16693" y="3290315"/>
            <a:ext cx="4834255" cy="600075"/>
          </a:xfrm>
          <a:custGeom>
            <a:avLst/>
            <a:gdLst/>
            <a:ahLst/>
            <a:cxnLst/>
            <a:rect l="l" t="t" r="r" b="b"/>
            <a:pathLst>
              <a:path w="4834255" h="600075">
                <a:moveTo>
                  <a:pt x="304038" y="147827"/>
                </a:moveTo>
                <a:lnTo>
                  <a:pt x="304038" y="3809"/>
                </a:lnTo>
                <a:lnTo>
                  <a:pt x="303276" y="1523"/>
                </a:lnTo>
                <a:lnTo>
                  <a:pt x="300990" y="761"/>
                </a:lnTo>
                <a:lnTo>
                  <a:pt x="299466" y="0"/>
                </a:lnTo>
                <a:lnTo>
                  <a:pt x="297180" y="761"/>
                </a:lnTo>
                <a:lnTo>
                  <a:pt x="1524" y="296417"/>
                </a:lnTo>
                <a:lnTo>
                  <a:pt x="0" y="298703"/>
                </a:lnTo>
                <a:lnTo>
                  <a:pt x="0" y="301751"/>
                </a:lnTo>
                <a:lnTo>
                  <a:pt x="8382" y="310133"/>
                </a:lnTo>
                <a:lnTo>
                  <a:pt x="8382" y="296417"/>
                </a:lnTo>
                <a:lnTo>
                  <a:pt x="11806" y="299851"/>
                </a:lnTo>
                <a:lnTo>
                  <a:pt x="294894" y="16763"/>
                </a:lnTo>
                <a:lnTo>
                  <a:pt x="294894" y="5333"/>
                </a:lnTo>
                <a:lnTo>
                  <a:pt x="302514" y="9143"/>
                </a:lnTo>
                <a:lnTo>
                  <a:pt x="302514" y="147827"/>
                </a:lnTo>
                <a:lnTo>
                  <a:pt x="304038" y="147827"/>
                </a:lnTo>
                <a:close/>
              </a:path>
              <a:path w="4834255" h="600075">
                <a:moveTo>
                  <a:pt x="11806" y="299851"/>
                </a:moveTo>
                <a:lnTo>
                  <a:pt x="8382" y="296417"/>
                </a:lnTo>
                <a:lnTo>
                  <a:pt x="8382" y="303275"/>
                </a:lnTo>
                <a:lnTo>
                  <a:pt x="11806" y="299851"/>
                </a:lnTo>
                <a:close/>
              </a:path>
              <a:path w="4834255" h="600075">
                <a:moveTo>
                  <a:pt x="302514" y="591311"/>
                </a:moveTo>
                <a:lnTo>
                  <a:pt x="11806" y="299851"/>
                </a:lnTo>
                <a:lnTo>
                  <a:pt x="8382" y="303275"/>
                </a:lnTo>
                <a:lnTo>
                  <a:pt x="8382" y="310133"/>
                </a:lnTo>
                <a:lnTo>
                  <a:pt x="294894" y="596646"/>
                </a:lnTo>
                <a:lnTo>
                  <a:pt x="294894" y="594360"/>
                </a:lnTo>
                <a:lnTo>
                  <a:pt x="302514" y="591311"/>
                </a:lnTo>
                <a:close/>
              </a:path>
              <a:path w="4834255" h="600075">
                <a:moveTo>
                  <a:pt x="302514" y="9143"/>
                </a:moveTo>
                <a:lnTo>
                  <a:pt x="294894" y="5333"/>
                </a:lnTo>
                <a:lnTo>
                  <a:pt x="294894" y="16763"/>
                </a:lnTo>
                <a:lnTo>
                  <a:pt x="302514" y="9143"/>
                </a:lnTo>
                <a:close/>
              </a:path>
              <a:path w="4834255" h="600075">
                <a:moveTo>
                  <a:pt x="302514" y="147827"/>
                </a:moveTo>
                <a:lnTo>
                  <a:pt x="302514" y="9143"/>
                </a:lnTo>
                <a:lnTo>
                  <a:pt x="294894" y="16763"/>
                </a:lnTo>
                <a:lnTo>
                  <a:pt x="294894" y="155447"/>
                </a:lnTo>
                <a:lnTo>
                  <a:pt x="296418" y="157733"/>
                </a:lnTo>
                <a:lnTo>
                  <a:pt x="299465" y="157733"/>
                </a:lnTo>
                <a:lnTo>
                  <a:pt x="299466" y="147827"/>
                </a:lnTo>
                <a:lnTo>
                  <a:pt x="302514" y="147827"/>
                </a:lnTo>
                <a:close/>
              </a:path>
              <a:path w="4834255" h="600075">
                <a:moveTo>
                  <a:pt x="4539234" y="583672"/>
                </a:moveTo>
                <a:lnTo>
                  <a:pt x="4539234" y="444245"/>
                </a:lnTo>
                <a:lnTo>
                  <a:pt x="4537710" y="442721"/>
                </a:lnTo>
                <a:lnTo>
                  <a:pt x="296418" y="442721"/>
                </a:lnTo>
                <a:lnTo>
                  <a:pt x="294894" y="444245"/>
                </a:lnTo>
                <a:lnTo>
                  <a:pt x="294894" y="583672"/>
                </a:lnTo>
                <a:lnTo>
                  <a:pt x="299466" y="588256"/>
                </a:lnTo>
                <a:lnTo>
                  <a:pt x="299466" y="451865"/>
                </a:lnTo>
                <a:lnTo>
                  <a:pt x="304038" y="447293"/>
                </a:lnTo>
                <a:lnTo>
                  <a:pt x="304038" y="451865"/>
                </a:lnTo>
                <a:lnTo>
                  <a:pt x="4530090" y="451865"/>
                </a:lnTo>
                <a:lnTo>
                  <a:pt x="4530090" y="447293"/>
                </a:lnTo>
                <a:lnTo>
                  <a:pt x="4534662" y="451865"/>
                </a:lnTo>
                <a:lnTo>
                  <a:pt x="4534662" y="588256"/>
                </a:lnTo>
                <a:lnTo>
                  <a:pt x="4539234" y="583672"/>
                </a:lnTo>
                <a:close/>
              </a:path>
              <a:path w="4834255" h="600075">
                <a:moveTo>
                  <a:pt x="302514" y="598423"/>
                </a:moveTo>
                <a:lnTo>
                  <a:pt x="302514" y="591311"/>
                </a:lnTo>
                <a:lnTo>
                  <a:pt x="294894" y="594360"/>
                </a:lnTo>
                <a:lnTo>
                  <a:pt x="294894" y="596646"/>
                </a:lnTo>
                <a:lnTo>
                  <a:pt x="297180" y="598932"/>
                </a:lnTo>
                <a:lnTo>
                  <a:pt x="299466" y="599694"/>
                </a:lnTo>
                <a:lnTo>
                  <a:pt x="300990" y="598932"/>
                </a:lnTo>
                <a:lnTo>
                  <a:pt x="302514" y="598423"/>
                </a:lnTo>
                <a:close/>
              </a:path>
              <a:path w="4834255" h="600075">
                <a:moveTo>
                  <a:pt x="4534662" y="147827"/>
                </a:moveTo>
                <a:lnTo>
                  <a:pt x="299466" y="147827"/>
                </a:lnTo>
                <a:lnTo>
                  <a:pt x="304038" y="152399"/>
                </a:lnTo>
                <a:lnTo>
                  <a:pt x="304038" y="157733"/>
                </a:lnTo>
                <a:lnTo>
                  <a:pt x="4530090" y="157733"/>
                </a:lnTo>
                <a:lnTo>
                  <a:pt x="4530090" y="152399"/>
                </a:lnTo>
                <a:lnTo>
                  <a:pt x="4534662" y="147827"/>
                </a:lnTo>
                <a:close/>
              </a:path>
              <a:path w="4834255" h="600075">
                <a:moveTo>
                  <a:pt x="304038" y="157733"/>
                </a:moveTo>
                <a:lnTo>
                  <a:pt x="304038" y="152399"/>
                </a:lnTo>
                <a:lnTo>
                  <a:pt x="299466" y="147827"/>
                </a:lnTo>
                <a:lnTo>
                  <a:pt x="299465" y="157733"/>
                </a:lnTo>
                <a:lnTo>
                  <a:pt x="304038" y="157733"/>
                </a:lnTo>
                <a:close/>
              </a:path>
              <a:path w="4834255" h="600075">
                <a:moveTo>
                  <a:pt x="304038" y="451865"/>
                </a:moveTo>
                <a:lnTo>
                  <a:pt x="304038" y="447293"/>
                </a:lnTo>
                <a:lnTo>
                  <a:pt x="299466" y="451865"/>
                </a:lnTo>
                <a:lnTo>
                  <a:pt x="304038" y="451865"/>
                </a:lnTo>
                <a:close/>
              </a:path>
              <a:path w="4834255" h="600075">
                <a:moveTo>
                  <a:pt x="304038" y="596646"/>
                </a:moveTo>
                <a:lnTo>
                  <a:pt x="304038" y="451865"/>
                </a:lnTo>
                <a:lnTo>
                  <a:pt x="299466" y="451865"/>
                </a:lnTo>
                <a:lnTo>
                  <a:pt x="299466" y="588256"/>
                </a:lnTo>
                <a:lnTo>
                  <a:pt x="302514" y="591311"/>
                </a:lnTo>
                <a:lnTo>
                  <a:pt x="302514" y="598423"/>
                </a:lnTo>
                <a:lnTo>
                  <a:pt x="303276" y="598169"/>
                </a:lnTo>
                <a:lnTo>
                  <a:pt x="304038" y="596646"/>
                </a:lnTo>
                <a:close/>
              </a:path>
              <a:path w="4834255" h="600075">
                <a:moveTo>
                  <a:pt x="4834128" y="301751"/>
                </a:moveTo>
                <a:lnTo>
                  <a:pt x="4834128" y="298703"/>
                </a:lnTo>
                <a:lnTo>
                  <a:pt x="4832604" y="296417"/>
                </a:lnTo>
                <a:lnTo>
                  <a:pt x="4536948" y="761"/>
                </a:lnTo>
                <a:lnTo>
                  <a:pt x="4534662" y="0"/>
                </a:lnTo>
                <a:lnTo>
                  <a:pt x="4533138" y="761"/>
                </a:lnTo>
                <a:lnTo>
                  <a:pt x="4530852" y="1523"/>
                </a:lnTo>
                <a:lnTo>
                  <a:pt x="4530090" y="3809"/>
                </a:lnTo>
                <a:lnTo>
                  <a:pt x="4530090" y="147827"/>
                </a:lnTo>
                <a:lnTo>
                  <a:pt x="4531614" y="147827"/>
                </a:lnTo>
                <a:lnTo>
                  <a:pt x="4531614" y="9143"/>
                </a:lnTo>
                <a:lnTo>
                  <a:pt x="4539234" y="5333"/>
                </a:lnTo>
                <a:lnTo>
                  <a:pt x="4539234" y="16763"/>
                </a:lnTo>
                <a:lnTo>
                  <a:pt x="4822321" y="299851"/>
                </a:lnTo>
                <a:lnTo>
                  <a:pt x="4825746" y="296417"/>
                </a:lnTo>
                <a:lnTo>
                  <a:pt x="4825746" y="310133"/>
                </a:lnTo>
                <a:lnTo>
                  <a:pt x="4834128" y="301751"/>
                </a:lnTo>
                <a:close/>
              </a:path>
              <a:path w="4834255" h="600075">
                <a:moveTo>
                  <a:pt x="4534662" y="157733"/>
                </a:moveTo>
                <a:lnTo>
                  <a:pt x="4534662" y="147827"/>
                </a:lnTo>
                <a:lnTo>
                  <a:pt x="4530090" y="152399"/>
                </a:lnTo>
                <a:lnTo>
                  <a:pt x="4530090" y="157733"/>
                </a:lnTo>
                <a:lnTo>
                  <a:pt x="4534662" y="157733"/>
                </a:lnTo>
                <a:close/>
              </a:path>
              <a:path w="4834255" h="600075">
                <a:moveTo>
                  <a:pt x="4534662" y="451865"/>
                </a:moveTo>
                <a:lnTo>
                  <a:pt x="4530090" y="447293"/>
                </a:lnTo>
                <a:lnTo>
                  <a:pt x="4530090" y="451865"/>
                </a:lnTo>
                <a:lnTo>
                  <a:pt x="4534662" y="451865"/>
                </a:lnTo>
                <a:close/>
              </a:path>
              <a:path w="4834255" h="600075">
                <a:moveTo>
                  <a:pt x="4534662" y="588256"/>
                </a:moveTo>
                <a:lnTo>
                  <a:pt x="4534662" y="451865"/>
                </a:lnTo>
                <a:lnTo>
                  <a:pt x="4530090" y="451865"/>
                </a:lnTo>
                <a:lnTo>
                  <a:pt x="4530090" y="596645"/>
                </a:lnTo>
                <a:lnTo>
                  <a:pt x="4530852" y="598169"/>
                </a:lnTo>
                <a:lnTo>
                  <a:pt x="4531614" y="598423"/>
                </a:lnTo>
                <a:lnTo>
                  <a:pt x="4531614" y="591311"/>
                </a:lnTo>
                <a:lnTo>
                  <a:pt x="4534662" y="588256"/>
                </a:lnTo>
                <a:close/>
              </a:path>
              <a:path w="4834255" h="600075">
                <a:moveTo>
                  <a:pt x="4539234" y="16763"/>
                </a:moveTo>
                <a:lnTo>
                  <a:pt x="4539234" y="5333"/>
                </a:lnTo>
                <a:lnTo>
                  <a:pt x="4531614" y="9143"/>
                </a:lnTo>
                <a:lnTo>
                  <a:pt x="4539234" y="16763"/>
                </a:lnTo>
                <a:close/>
              </a:path>
              <a:path w="4834255" h="600075">
                <a:moveTo>
                  <a:pt x="4539234" y="155447"/>
                </a:moveTo>
                <a:lnTo>
                  <a:pt x="4539234" y="16763"/>
                </a:lnTo>
                <a:lnTo>
                  <a:pt x="4531614" y="9143"/>
                </a:lnTo>
                <a:lnTo>
                  <a:pt x="4531614" y="147827"/>
                </a:lnTo>
                <a:lnTo>
                  <a:pt x="4534662" y="147827"/>
                </a:lnTo>
                <a:lnTo>
                  <a:pt x="4534662" y="157733"/>
                </a:lnTo>
                <a:lnTo>
                  <a:pt x="4537710" y="157733"/>
                </a:lnTo>
                <a:lnTo>
                  <a:pt x="4539234" y="155447"/>
                </a:lnTo>
                <a:close/>
              </a:path>
              <a:path w="4834255" h="600075">
                <a:moveTo>
                  <a:pt x="4825746" y="310133"/>
                </a:moveTo>
                <a:lnTo>
                  <a:pt x="4825746" y="303275"/>
                </a:lnTo>
                <a:lnTo>
                  <a:pt x="4822321" y="299851"/>
                </a:lnTo>
                <a:lnTo>
                  <a:pt x="4531614" y="591311"/>
                </a:lnTo>
                <a:lnTo>
                  <a:pt x="4539234" y="594359"/>
                </a:lnTo>
                <a:lnTo>
                  <a:pt x="4539234" y="596645"/>
                </a:lnTo>
                <a:lnTo>
                  <a:pt x="4825746" y="310133"/>
                </a:lnTo>
                <a:close/>
              </a:path>
              <a:path w="4834255" h="600075">
                <a:moveTo>
                  <a:pt x="4539234" y="596645"/>
                </a:moveTo>
                <a:lnTo>
                  <a:pt x="4539234" y="594359"/>
                </a:lnTo>
                <a:lnTo>
                  <a:pt x="4531614" y="591311"/>
                </a:lnTo>
                <a:lnTo>
                  <a:pt x="4531614" y="598423"/>
                </a:lnTo>
                <a:lnTo>
                  <a:pt x="4533138" y="598931"/>
                </a:lnTo>
                <a:lnTo>
                  <a:pt x="4534662" y="599693"/>
                </a:lnTo>
                <a:lnTo>
                  <a:pt x="4536948" y="598931"/>
                </a:lnTo>
                <a:lnTo>
                  <a:pt x="4539234" y="596645"/>
                </a:lnTo>
                <a:close/>
              </a:path>
              <a:path w="4834255" h="600075">
                <a:moveTo>
                  <a:pt x="4825746" y="303275"/>
                </a:moveTo>
                <a:lnTo>
                  <a:pt x="4825746" y="296417"/>
                </a:lnTo>
                <a:lnTo>
                  <a:pt x="4822321" y="299851"/>
                </a:lnTo>
                <a:lnTo>
                  <a:pt x="4825746" y="3032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6685" y="1626870"/>
            <a:ext cx="2245995" cy="3069590"/>
          </a:xfrm>
          <a:custGeom>
            <a:avLst/>
            <a:gdLst/>
            <a:ahLst/>
            <a:cxnLst/>
            <a:rect l="l" t="t" r="r" b="b"/>
            <a:pathLst>
              <a:path w="2245995" h="3069590">
                <a:moveTo>
                  <a:pt x="2245614" y="3061716"/>
                </a:moveTo>
                <a:lnTo>
                  <a:pt x="2245614" y="7619"/>
                </a:lnTo>
                <a:lnTo>
                  <a:pt x="2237994" y="0"/>
                </a:lnTo>
                <a:lnTo>
                  <a:pt x="8381" y="0"/>
                </a:lnTo>
                <a:lnTo>
                  <a:pt x="0" y="7619"/>
                </a:lnTo>
                <a:lnTo>
                  <a:pt x="0" y="3061716"/>
                </a:lnTo>
                <a:lnTo>
                  <a:pt x="8382" y="3069336"/>
                </a:lnTo>
                <a:lnTo>
                  <a:pt x="18288" y="3069336"/>
                </a:lnTo>
                <a:lnTo>
                  <a:pt x="18288" y="35813"/>
                </a:lnTo>
                <a:lnTo>
                  <a:pt x="35814" y="17525"/>
                </a:lnTo>
                <a:lnTo>
                  <a:pt x="35813" y="35813"/>
                </a:lnTo>
                <a:lnTo>
                  <a:pt x="2209800" y="35813"/>
                </a:lnTo>
                <a:lnTo>
                  <a:pt x="2209800" y="17525"/>
                </a:lnTo>
                <a:lnTo>
                  <a:pt x="2228088" y="35813"/>
                </a:lnTo>
                <a:lnTo>
                  <a:pt x="2228088" y="3069336"/>
                </a:lnTo>
                <a:lnTo>
                  <a:pt x="2237994" y="3069336"/>
                </a:lnTo>
                <a:lnTo>
                  <a:pt x="2245614" y="3061716"/>
                </a:lnTo>
                <a:close/>
              </a:path>
              <a:path w="2245995" h="3069590">
                <a:moveTo>
                  <a:pt x="35813" y="35813"/>
                </a:moveTo>
                <a:lnTo>
                  <a:pt x="35814" y="17525"/>
                </a:lnTo>
                <a:lnTo>
                  <a:pt x="18288" y="35813"/>
                </a:lnTo>
                <a:lnTo>
                  <a:pt x="35813" y="35813"/>
                </a:lnTo>
                <a:close/>
              </a:path>
              <a:path w="2245995" h="3069590">
                <a:moveTo>
                  <a:pt x="35813" y="3033522"/>
                </a:moveTo>
                <a:lnTo>
                  <a:pt x="35813" y="35813"/>
                </a:lnTo>
                <a:lnTo>
                  <a:pt x="18288" y="35813"/>
                </a:lnTo>
                <a:lnTo>
                  <a:pt x="18288" y="3033522"/>
                </a:lnTo>
                <a:lnTo>
                  <a:pt x="35813" y="3033522"/>
                </a:lnTo>
                <a:close/>
              </a:path>
              <a:path w="2245995" h="3069590">
                <a:moveTo>
                  <a:pt x="2228088" y="3033522"/>
                </a:moveTo>
                <a:lnTo>
                  <a:pt x="18288" y="3033522"/>
                </a:lnTo>
                <a:lnTo>
                  <a:pt x="35814" y="3051810"/>
                </a:lnTo>
                <a:lnTo>
                  <a:pt x="35813" y="3069336"/>
                </a:lnTo>
                <a:lnTo>
                  <a:pt x="2209800" y="3069336"/>
                </a:lnTo>
                <a:lnTo>
                  <a:pt x="2209800" y="3051810"/>
                </a:lnTo>
                <a:lnTo>
                  <a:pt x="2228088" y="3033522"/>
                </a:lnTo>
                <a:close/>
              </a:path>
              <a:path w="2245995" h="3069590">
                <a:moveTo>
                  <a:pt x="35813" y="3069336"/>
                </a:moveTo>
                <a:lnTo>
                  <a:pt x="35814" y="3051810"/>
                </a:lnTo>
                <a:lnTo>
                  <a:pt x="18288" y="3033522"/>
                </a:lnTo>
                <a:lnTo>
                  <a:pt x="18288" y="3069336"/>
                </a:lnTo>
                <a:lnTo>
                  <a:pt x="35813" y="3069336"/>
                </a:lnTo>
                <a:close/>
              </a:path>
              <a:path w="2245995" h="3069590">
                <a:moveTo>
                  <a:pt x="2228088" y="35813"/>
                </a:moveTo>
                <a:lnTo>
                  <a:pt x="2209800" y="17525"/>
                </a:lnTo>
                <a:lnTo>
                  <a:pt x="2209800" y="35813"/>
                </a:lnTo>
                <a:lnTo>
                  <a:pt x="2228088" y="35813"/>
                </a:lnTo>
                <a:close/>
              </a:path>
              <a:path w="2245995" h="3069590">
                <a:moveTo>
                  <a:pt x="2228088" y="3033522"/>
                </a:moveTo>
                <a:lnTo>
                  <a:pt x="2228088" y="35813"/>
                </a:lnTo>
                <a:lnTo>
                  <a:pt x="2209800" y="35813"/>
                </a:lnTo>
                <a:lnTo>
                  <a:pt x="2209800" y="3033522"/>
                </a:lnTo>
                <a:lnTo>
                  <a:pt x="2228088" y="3033522"/>
                </a:lnTo>
                <a:close/>
              </a:path>
              <a:path w="2245995" h="3069590">
                <a:moveTo>
                  <a:pt x="2228088" y="3069336"/>
                </a:moveTo>
                <a:lnTo>
                  <a:pt x="2228088" y="3033522"/>
                </a:lnTo>
                <a:lnTo>
                  <a:pt x="2209800" y="3051810"/>
                </a:lnTo>
                <a:lnTo>
                  <a:pt x="2209800" y="3069336"/>
                </a:lnTo>
                <a:lnTo>
                  <a:pt x="2228088" y="306933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70973" y="2702051"/>
            <a:ext cx="1295400" cy="504825"/>
          </a:xfrm>
          <a:custGeom>
            <a:avLst/>
            <a:gdLst/>
            <a:ahLst/>
            <a:cxnLst/>
            <a:rect l="l" t="t" r="r" b="b"/>
            <a:pathLst>
              <a:path w="1295400" h="504825">
                <a:moveTo>
                  <a:pt x="251460" y="504444"/>
                </a:moveTo>
                <a:lnTo>
                  <a:pt x="251460" y="0"/>
                </a:lnTo>
                <a:lnTo>
                  <a:pt x="0" y="252222"/>
                </a:lnTo>
                <a:lnTo>
                  <a:pt x="251460" y="504444"/>
                </a:lnTo>
                <a:close/>
              </a:path>
              <a:path w="1295400" h="504825">
                <a:moveTo>
                  <a:pt x="1043178" y="378714"/>
                </a:moveTo>
                <a:lnTo>
                  <a:pt x="1043178" y="126492"/>
                </a:lnTo>
                <a:lnTo>
                  <a:pt x="251460" y="126492"/>
                </a:lnTo>
                <a:lnTo>
                  <a:pt x="251460" y="378714"/>
                </a:lnTo>
                <a:lnTo>
                  <a:pt x="1043178" y="378714"/>
                </a:lnTo>
                <a:close/>
              </a:path>
              <a:path w="1295400" h="504825">
                <a:moveTo>
                  <a:pt x="1295400" y="252222"/>
                </a:moveTo>
                <a:lnTo>
                  <a:pt x="1043178" y="0"/>
                </a:lnTo>
                <a:lnTo>
                  <a:pt x="1043178" y="504444"/>
                </a:lnTo>
                <a:lnTo>
                  <a:pt x="1295400" y="252222"/>
                </a:lnTo>
                <a:close/>
              </a:path>
            </a:pathLst>
          </a:custGeom>
          <a:solidFill>
            <a:srgbClr val="00B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65639" y="2696717"/>
            <a:ext cx="1306195" cy="515620"/>
          </a:xfrm>
          <a:custGeom>
            <a:avLst/>
            <a:gdLst/>
            <a:ahLst/>
            <a:cxnLst/>
            <a:rect l="l" t="t" r="r" b="b"/>
            <a:pathLst>
              <a:path w="1306195" h="515619">
                <a:moveTo>
                  <a:pt x="262128" y="126491"/>
                </a:moveTo>
                <a:lnTo>
                  <a:pt x="262128" y="3047"/>
                </a:lnTo>
                <a:lnTo>
                  <a:pt x="260604" y="1523"/>
                </a:lnTo>
                <a:lnTo>
                  <a:pt x="259080" y="761"/>
                </a:lnTo>
                <a:lnTo>
                  <a:pt x="256794" y="0"/>
                </a:lnTo>
                <a:lnTo>
                  <a:pt x="255270" y="761"/>
                </a:lnTo>
                <a:lnTo>
                  <a:pt x="0" y="256031"/>
                </a:lnTo>
                <a:lnTo>
                  <a:pt x="0" y="259079"/>
                </a:lnTo>
                <a:lnTo>
                  <a:pt x="1524" y="261365"/>
                </a:lnTo>
                <a:lnTo>
                  <a:pt x="8382" y="268223"/>
                </a:lnTo>
                <a:lnTo>
                  <a:pt x="8382" y="254507"/>
                </a:lnTo>
                <a:lnTo>
                  <a:pt x="11805" y="257931"/>
                </a:lnTo>
                <a:lnTo>
                  <a:pt x="252222" y="16789"/>
                </a:lnTo>
                <a:lnTo>
                  <a:pt x="252222" y="5333"/>
                </a:lnTo>
                <a:lnTo>
                  <a:pt x="260604" y="8381"/>
                </a:lnTo>
                <a:lnTo>
                  <a:pt x="260604" y="126491"/>
                </a:lnTo>
                <a:lnTo>
                  <a:pt x="262128" y="126491"/>
                </a:lnTo>
                <a:close/>
              </a:path>
              <a:path w="1306195" h="515619">
                <a:moveTo>
                  <a:pt x="11805" y="257931"/>
                </a:moveTo>
                <a:lnTo>
                  <a:pt x="8382" y="254507"/>
                </a:lnTo>
                <a:lnTo>
                  <a:pt x="8382" y="261365"/>
                </a:lnTo>
                <a:lnTo>
                  <a:pt x="11805" y="257931"/>
                </a:lnTo>
                <a:close/>
              </a:path>
              <a:path w="1306195" h="515619">
                <a:moveTo>
                  <a:pt x="260604" y="506729"/>
                </a:moveTo>
                <a:lnTo>
                  <a:pt x="11805" y="257931"/>
                </a:lnTo>
                <a:lnTo>
                  <a:pt x="8382" y="261365"/>
                </a:lnTo>
                <a:lnTo>
                  <a:pt x="8382" y="268223"/>
                </a:lnTo>
                <a:lnTo>
                  <a:pt x="252222" y="512063"/>
                </a:lnTo>
                <a:lnTo>
                  <a:pt x="252222" y="509777"/>
                </a:lnTo>
                <a:lnTo>
                  <a:pt x="260604" y="506729"/>
                </a:lnTo>
                <a:close/>
              </a:path>
              <a:path w="1306195" h="515619">
                <a:moveTo>
                  <a:pt x="260604" y="8381"/>
                </a:moveTo>
                <a:lnTo>
                  <a:pt x="252222" y="5333"/>
                </a:lnTo>
                <a:lnTo>
                  <a:pt x="252222" y="16789"/>
                </a:lnTo>
                <a:lnTo>
                  <a:pt x="260604" y="8381"/>
                </a:lnTo>
                <a:close/>
              </a:path>
              <a:path w="1306195" h="515619">
                <a:moveTo>
                  <a:pt x="260604" y="126491"/>
                </a:moveTo>
                <a:lnTo>
                  <a:pt x="260604" y="8381"/>
                </a:lnTo>
                <a:lnTo>
                  <a:pt x="252222" y="16789"/>
                </a:lnTo>
                <a:lnTo>
                  <a:pt x="252222" y="134111"/>
                </a:lnTo>
                <a:lnTo>
                  <a:pt x="254508" y="136397"/>
                </a:lnTo>
                <a:lnTo>
                  <a:pt x="256794" y="136397"/>
                </a:lnTo>
                <a:lnTo>
                  <a:pt x="256794" y="126491"/>
                </a:lnTo>
                <a:lnTo>
                  <a:pt x="260604" y="126491"/>
                </a:lnTo>
                <a:close/>
              </a:path>
              <a:path w="1306195" h="515619">
                <a:moveTo>
                  <a:pt x="1053084" y="499086"/>
                </a:moveTo>
                <a:lnTo>
                  <a:pt x="1053084" y="380999"/>
                </a:lnTo>
                <a:lnTo>
                  <a:pt x="1051560" y="379475"/>
                </a:lnTo>
                <a:lnTo>
                  <a:pt x="254508" y="379475"/>
                </a:lnTo>
                <a:lnTo>
                  <a:pt x="252222" y="380999"/>
                </a:lnTo>
                <a:lnTo>
                  <a:pt x="252222" y="498347"/>
                </a:lnTo>
                <a:lnTo>
                  <a:pt x="256794" y="502919"/>
                </a:lnTo>
                <a:lnTo>
                  <a:pt x="256794" y="388619"/>
                </a:lnTo>
                <a:lnTo>
                  <a:pt x="262128" y="384047"/>
                </a:lnTo>
                <a:lnTo>
                  <a:pt x="262128" y="388619"/>
                </a:lnTo>
                <a:lnTo>
                  <a:pt x="1043940" y="388619"/>
                </a:lnTo>
                <a:lnTo>
                  <a:pt x="1043940" y="384047"/>
                </a:lnTo>
                <a:lnTo>
                  <a:pt x="1048512" y="388619"/>
                </a:lnTo>
                <a:lnTo>
                  <a:pt x="1048512" y="503672"/>
                </a:lnTo>
                <a:lnTo>
                  <a:pt x="1053084" y="499086"/>
                </a:lnTo>
                <a:close/>
              </a:path>
              <a:path w="1306195" h="515619">
                <a:moveTo>
                  <a:pt x="260604" y="513587"/>
                </a:moveTo>
                <a:lnTo>
                  <a:pt x="260604" y="506729"/>
                </a:lnTo>
                <a:lnTo>
                  <a:pt x="252222" y="509777"/>
                </a:lnTo>
                <a:lnTo>
                  <a:pt x="252222" y="512063"/>
                </a:lnTo>
                <a:lnTo>
                  <a:pt x="255270" y="515111"/>
                </a:lnTo>
                <a:lnTo>
                  <a:pt x="256794" y="515111"/>
                </a:lnTo>
                <a:lnTo>
                  <a:pt x="259080" y="514349"/>
                </a:lnTo>
                <a:lnTo>
                  <a:pt x="260604" y="513587"/>
                </a:lnTo>
                <a:close/>
              </a:path>
              <a:path w="1306195" h="515619">
                <a:moveTo>
                  <a:pt x="1048512" y="126491"/>
                </a:moveTo>
                <a:lnTo>
                  <a:pt x="256794" y="126491"/>
                </a:lnTo>
                <a:lnTo>
                  <a:pt x="262128" y="131825"/>
                </a:lnTo>
                <a:lnTo>
                  <a:pt x="262128" y="136397"/>
                </a:lnTo>
                <a:lnTo>
                  <a:pt x="1043940" y="136397"/>
                </a:lnTo>
                <a:lnTo>
                  <a:pt x="1043940" y="131825"/>
                </a:lnTo>
                <a:lnTo>
                  <a:pt x="1048512" y="126491"/>
                </a:lnTo>
                <a:close/>
              </a:path>
              <a:path w="1306195" h="515619">
                <a:moveTo>
                  <a:pt x="262128" y="136397"/>
                </a:moveTo>
                <a:lnTo>
                  <a:pt x="262128" y="131825"/>
                </a:lnTo>
                <a:lnTo>
                  <a:pt x="256794" y="126491"/>
                </a:lnTo>
                <a:lnTo>
                  <a:pt x="256794" y="136397"/>
                </a:lnTo>
                <a:lnTo>
                  <a:pt x="262128" y="136397"/>
                </a:lnTo>
                <a:close/>
              </a:path>
              <a:path w="1306195" h="515619">
                <a:moveTo>
                  <a:pt x="262128" y="388619"/>
                </a:moveTo>
                <a:lnTo>
                  <a:pt x="262128" y="384047"/>
                </a:lnTo>
                <a:lnTo>
                  <a:pt x="256794" y="388619"/>
                </a:lnTo>
                <a:lnTo>
                  <a:pt x="262128" y="388619"/>
                </a:lnTo>
                <a:close/>
              </a:path>
              <a:path w="1306195" h="515619">
                <a:moveTo>
                  <a:pt x="262128" y="512063"/>
                </a:moveTo>
                <a:lnTo>
                  <a:pt x="262128" y="388619"/>
                </a:lnTo>
                <a:lnTo>
                  <a:pt x="256794" y="388619"/>
                </a:lnTo>
                <a:lnTo>
                  <a:pt x="256794" y="502919"/>
                </a:lnTo>
                <a:lnTo>
                  <a:pt x="260604" y="506729"/>
                </a:lnTo>
                <a:lnTo>
                  <a:pt x="260604" y="513587"/>
                </a:lnTo>
                <a:lnTo>
                  <a:pt x="262128" y="512063"/>
                </a:lnTo>
                <a:close/>
              </a:path>
              <a:path w="1306195" h="515619">
                <a:moveTo>
                  <a:pt x="1306068" y="259079"/>
                </a:moveTo>
                <a:lnTo>
                  <a:pt x="1306068" y="256031"/>
                </a:lnTo>
                <a:lnTo>
                  <a:pt x="1303782" y="254507"/>
                </a:lnTo>
                <a:lnTo>
                  <a:pt x="1050798" y="761"/>
                </a:lnTo>
                <a:lnTo>
                  <a:pt x="1048512" y="0"/>
                </a:lnTo>
                <a:lnTo>
                  <a:pt x="1046988" y="761"/>
                </a:lnTo>
                <a:lnTo>
                  <a:pt x="1044702" y="1523"/>
                </a:lnTo>
                <a:lnTo>
                  <a:pt x="1043940" y="3047"/>
                </a:lnTo>
                <a:lnTo>
                  <a:pt x="1043940" y="126491"/>
                </a:lnTo>
                <a:lnTo>
                  <a:pt x="1045464" y="126491"/>
                </a:lnTo>
                <a:lnTo>
                  <a:pt x="1045464" y="8381"/>
                </a:lnTo>
                <a:lnTo>
                  <a:pt x="1053084" y="5333"/>
                </a:lnTo>
                <a:lnTo>
                  <a:pt x="1053084" y="16048"/>
                </a:lnTo>
                <a:lnTo>
                  <a:pt x="1293510" y="257931"/>
                </a:lnTo>
                <a:lnTo>
                  <a:pt x="1296924" y="254507"/>
                </a:lnTo>
                <a:lnTo>
                  <a:pt x="1296924" y="268251"/>
                </a:lnTo>
                <a:lnTo>
                  <a:pt x="1306068" y="259079"/>
                </a:lnTo>
                <a:close/>
              </a:path>
              <a:path w="1306195" h="515619">
                <a:moveTo>
                  <a:pt x="1048512" y="136397"/>
                </a:moveTo>
                <a:lnTo>
                  <a:pt x="1048512" y="126491"/>
                </a:lnTo>
                <a:lnTo>
                  <a:pt x="1043940" y="131825"/>
                </a:lnTo>
                <a:lnTo>
                  <a:pt x="1043940" y="136397"/>
                </a:lnTo>
                <a:lnTo>
                  <a:pt x="1048512" y="136397"/>
                </a:lnTo>
                <a:close/>
              </a:path>
              <a:path w="1306195" h="515619">
                <a:moveTo>
                  <a:pt x="1048512" y="388619"/>
                </a:moveTo>
                <a:lnTo>
                  <a:pt x="1043940" y="384047"/>
                </a:lnTo>
                <a:lnTo>
                  <a:pt x="1043940" y="388619"/>
                </a:lnTo>
                <a:lnTo>
                  <a:pt x="1048512" y="388619"/>
                </a:lnTo>
                <a:close/>
              </a:path>
              <a:path w="1306195" h="515619">
                <a:moveTo>
                  <a:pt x="1048512" y="503672"/>
                </a:moveTo>
                <a:lnTo>
                  <a:pt x="1048512" y="388619"/>
                </a:lnTo>
                <a:lnTo>
                  <a:pt x="1043940" y="388619"/>
                </a:lnTo>
                <a:lnTo>
                  <a:pt x="1043940" y="512063"/>
                </a:lnTo>
                <a:lnTo>
                  <a:pt x="1044702" y="513587"/>
                </a:lnTo>
                <a:lnTo>
                  <a:pt x="1045464" y="513841"/>
                </a:lnTo>
                <a:lnTo>
                  <a:pt x="1045464" y="506729"/>
                </a:lnTo>
                <a:lnTo>
                  <a:pt x="1048512" y="503672"/>
                </a:lnTo>
                <a:close/>
              </a:path>
              <a:path w="1306195" h="515619">
                <a:moveTo>
                  <a:pt x="1053084" y="16048"/>
                </a:moveTo>
                <a:lnTo>
                  <a:pt x="1053084" y="5333"/>
                </a:lnTo>
                <a:lnTo>
                  <a:pt x="1045464" y="8381"/>
                </a:lnTo>
                <a:lnTo>
                  <a:pt x="1053084" y="16048"/>
                </a:lnTo>
                <a:close/>
              </a:path>
              <a:path w="1306195" h="515619">
                <a:moveTo>
                  <a:pt x="1053084" y="134111"/>
                </a:moveTo>
                <a:lnTo>
                  <a:pt x="1053084" y="16048"/>
                </a:lnTo>
                <a:lnTo>
                  <a:pt x="1045464" y="8381"/>
                </a:lnTo>
                <a:lnTo>
                  <a:pt x="1045464" y="126491"/>
                </a:lnTo>
                <a:lnTo>
                  <a:pt x="1048512" y="126491"/>
                </a:lnTo>
                <a:lnTo>
                  <a:pt x="1048512" y="136397"/>
                </a:lnTo>
                <a:lnTo>
                  <a:pt x="1051560" y="136397"/>
                </a:lnTo>
                <a:lnTo>
                  <a:pt x="1053084" y="134111"/>
                </a:lnTo>
                <a:close/>
              </a:path>
              <a:path w="1306195" h="515619">
                <a:moveTo>
                  <a:pt x="1296924" y="268251"/>
                </a:moveTo>
                <a:lnTo>
                  <a:pt x="1296924" y="261365"/>
                </a:lnTo>
                <a:lnTo>
                  <a:pt x="1293510" y="257931"/>
                </a:lnTo>
                <a:lnTo>
                  <a:pt x="1045464" y="506729"/>
                </a:lnTo>
                <a:lnTo>
                  <a:pt x="1053084" y="509777"/>
                </a:lnTo>
                <a:lnTo>
                  <a:pt x="1053084" y="512819"/>
                </a:lnTo>
                <a:lnTo>
                  <a:pt x="1296924" y="268251"/>
                </a:lnTo>
                <a:close/>
              </a:path>
              <a:path w="1306195" h="515619">
                <a:moveTo>
                  <a:pt x="1053084" y="512819"/>
                </a:moveTo>
                <a:lnTo>
                  <a:pt x="1053084" y="509777"/>
                </a:lnTo>
                <a:lnTo>
                  <a:pt x="1045464" y="506729"/>
                </a:lnTo>
                <a:lnTo>
                  <a:pt x="1045464" y="513841"/>
                </a:lnTo>
                <a:lnTo>
                  <a:pt x="1046988" y="514349"/>
                </a:lnTo>
                <a:lnTo>
                  <a:pt x="1048512" y="515111"/>
                </a:lnTo>
                <a:lnTo>
                  <a:pt x="1050798" y="515111"/>
                </a:lnTo>
                <a:lnTo>
                  <a:pt x="1053084" y="512819"/>
                </a:lnTo>
                <a:close/>
              </a:path>
              <a:path w="1306195" h="515619">
                <a:moveTo>
                  <a:pt x="1296924" y="261365"/>
                </a:moveTo>
                <a:lnTo>
                  <a:pt x="1296924" y="254507"/>
                </a:lnTo>
                <a:lnTo>
                  <a:pt x="1293510" y="257931"/>
                </a:lnTo>
                <a:lnTo>
                  <a:pt x="1296924" y="2613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02869" y="2402768"/>
            <a:ext cx="4838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URL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39748" y="2364486"/>
            <a:ext cx="1226819" cy="1231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48919" y="2716529"/>
            <a:ext cx="1295400" cy="504825"/>
          </a:xfrm>
          <a:custGeom>
            <a:avLst/>
            <a:gdLst/>
            <a:ahLst/>
            <a:cxnLst/>
            <a:rect l="l" t="t" r="r" b="b"/>
            <a:pathLst>
              <a:path w="1295400" h="504825">
                <a:moveTo>
                  <a:pt x="252222" y="504444"/>
                </a:moveTo>
                <a:lnTo>
                  <a:pt x="252222" y="0"/>
                </a:lnTo>
                <a:lnTo>
                  <a:pt x="0" y="252222"/>
                </a:lnTo>
                <a:lnTo>
                  <a:pt x="252222" y="504444"/>
                </a:lnTo>
                <a:close/>
              </a:path>
              <a:path w="1295400" h="504825">
                <a:moveTo>
                  <a:pt x="1043178" y="378714"/>
                </a:moveTo>
                <a:lnTo>
                  <a:pt x="1043178" y="125730"/>
                </a:lnTo>
                <a:lnTo>
                  <a:pt x="252222" y="125730"/>
                </a:lnTo>
                <a:lnTo>
                  <a:pt x="252222" y="378714"/>
                </a:lnTo>
                <a:lnTo>
                  <a:pt x="1043178" y="378714"/>
                </a:lnTo>
                <a:close/>
              </a:path>
              <a:path w="1295400" h="504825">
                <a:moveTo>
                  <a:pt x="1295400" y="252222"/>
                </a:moveTo>
                <a:lnTo>
                  <a:pt x="1043178" y="0"/>
                </a:lnTo>
                <a:lnTo>
                  <a:pt x="1043178" y="504444"/>
                </a:lnTo>
                <a:lnTo>
                  <a:pt x="1295400" y="252222"/>
                </a:lnTo>
                <a:close/>
              </a:path>
            </a:pathLst>
          </a:custGeom>
          <a:solidFill>
            <a:srgbClr val="00B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43586" y="2711195"/>
            <a:ext cx="1306195" cy="515620"/>
          </a:xfrm>
          <a:custGeom>
            <a:avLst/>
            <a:gdLst/>
            <a:ahLst/>
            <a:cxnLst/>
            <a:rect l="l" t="t" r="r" b="b"/>
            <a:pathLst>
              <a:path w="1306195" h="515619">
                <a:moveTo>
                  <a:pt x="262127" y="126491"/>
                </a:moveTo>
                <a:lnTo>
                  <a:pt x="262127" y="3047"/>
                </a:lnTo>
                <a:lnTo>
                  <a:pt x="260603" y="1523"/>
                </a:lnTo>
                <a:lnTo>
                  <a:pt x="257555" y="0"/>
                </a:lnTo>
                <a:lnTo>
                  <a:pt x="255269" y="761"/>
                </a:lnTo>
                <a:lnTo>
                  <a:pt x="253745" y="1523"/>
                </a:lnTo>
                <a:lnTo>
                  <a:pt x="2285" y="254507"/>
                </a:lnTo>
                <a:lnTo>
                  <a:pt x="0" y="256031"/>
                </a:lnTo>
                <a:lnTo>
                  <a:pt x="0" y="259079"/>
                </a:lnTo>
                <a:lnTo>
                  <a:pt x="2285" y="260603"/>
                </a:lnTo>
                <a:lnTo>
                  <a:pt x="8381" y="266736"/>
                </a:lnTo>
                <a:lnTo>
                  <a:pt x="8381" y="254507"/>
                </a:lnTo>
                <a:lnTo>
                  <a:pt x="11429" y="257555"/>
                </a:lnTo>
                <a:lnTo>
                  <a:pt x="252221" y="16763"/>
                </a:lnTo>
                <a:lnTo>
                  <a:pt x="252221" y="5333"/>
                </a:lnTo>
                <a:lnTo>
                  <a:pt x="260603" y="8381"/>
                </a:lnTo>
                <a:lnTo>
                  <a:pt x="260603" y="126491"/>
                </a:lnTo>
                <a:lnTo>
                  <a:pt x="262127" y="126491"/>
                </a:lnTo>
                <a:close/>
              </a:path>
              <a:path w="1306195" h="515619">
                <a:moveTo>
                  <a:pt x="11429" y="257555"/>
                </a:moveTo>
                <a:lnTo>
                  <a:pt x="8381" y="254507"/>
                </a:lnTo>
                <a:lnTo>
                  <a:pt x="8381" y="260603"/>
                </a:lnTo>
                <a:lnTo>
                  <a:pt x="11429" y="257555"/>
                </a:lnTo>
                <a:close/>
              </a:path>
              <a:path w="1306195" h="515619">
                <a:moveTo>
                  <a:pt x="260603" y="506729"/>
                </a:moveTo>
                <a:lnTo>
                  <a:pt x="11429" y="257555"/>
                </a:lnTo>
                <a:lnTo>
                  <a:pt x="8381" y="260603"/>
                </a:lnTo>
                <a:lnTo>
                  <a:pt x="8381" y="266736"/>
                </a:lnTo>
                <a:lnTo>
                  <a:pt x="252221" y="512054"/>
                </a:lnTo>
                <a:lnTo>
                  <a:pt x="252221" y="509777"/>
                </a:lnTo>
                <a:lnTo>
                  <a:pt x="260603" y="506729"/>
                </a:lnTo>
                <a:close/>
              </a:path>
              <a:path w="1306195" h="515619">
                <a:moveTo>
                  <a:pt x="260603" y="8381"/>
                </a:moveTo>
                <a:lnTo>
                  <a:pt x="252221" y="5333"/>
                </a:lnTo>
                <a:lnTo>
                  <a:pt x="252221" y="16763"/>
                </a:lnTo>
                <a:lnTo>
                  <a:pt x="260603" y="8381"/>
                </a:lnTo>
                <a:close/>
              </a:path>
              <a:path w="1306195" h="515619">
                <a:moveTo>
                  <a:pt x="260603" y="126491"/>
                </a:moveTo>
                <a:lnTo>
                  <a:pt x="260603" y="8381"/>
                </a:lnTo>
                <a:lnTo>
                  <a:pt x="252221" y="16763"/>
                </a:lnTo>
                <a:lnTo>
                  <a:pt x="252221" y="134111"/>
                </a:lnTo>
                <a:lnTo>
                  <a:pt x="254507" y="136397"/>
                </a:lnTo>
                <a:lnTo>
                  <a:pt x="257555" y="136397"/>
                </a:lnTo>
                <a:lnTo>
                  <a:pt x="257555" y="126491"/>
                </a:lnTo>
                <a:lnTo>
                  <a:pt x="260603" y="126491"/>
                </a:lnTo>
                <a:close/>
              </a:path>
              <a:path w="1306195" h="515619">
                <a:moveTo>
                  <a:pt x="1053845" y="498347"/>
                </a:moveTo>
                <a:lnTo>
                  <a:pt x="1053845" y="380999"/>
                </a:lnTo>
                <a:lnTo>
                  <a:pt x="1051559" y="378713"/>
                </a:lnTo>
                <a:lnTo>
                  <a:pt x="254507" y="378713"/>
                </a:lnTo>
                <a:lnTo>
                  <a:pt x="252221" y="380999"/>
                </a:lnTo>
                <a:lnTo>
                  <a:pt x="252221" y="498347"/>
                </a:lnTo>
                <a:lnTo>
                  <a:pt x="257555" y="503681"/>
                </a:lnTo>
                <a:lnTo>
                  <a:pt x="257555" y="388619"/>
                </a:lnTo>
                <a:lnTo>
                  <a:pt x="262127" y="384047"/>
                </a:lnTo>
                <a:lnTo>
                  <a:pt x="262127" y="388619"/>
                </a:lnTo>
                <a:lnTo>
                  <a:pt x="1043939" y="388619"/>
                </a:lnTo>
                <a:lnTo>
                  <a:pt x="1043939" y="384047"/>
                </a:lnTo>
                <a:lnTo>
                  <a:pt x="1048511" y="388619"/>
                </a:lnTo>
                <a:lnTo>
                  <a:pt x="1048511" y="503681"/>
                </a:lnTo>
                <a:lnTo>
                  <a:pt x="1053845" y="498347"/>
                </a:lnTo>
                <a:close/>
              </a:path>
              <a:path w="1306195" h="515619">
                <a:moveTo>
                  <a:pt x="260603" y="513587"/>
                </a:moveTo>
                <a:lnTo>
                  <a:pt x="260603" y="506729"/>
                </a:lnTo>
                <a:lnTo>
                  <a:pt x="252221" y="509777"/>
                </a:lnTo>
                <a:lnTo>
                  <a:pt x="252221" y="512054"/>
                </a:lnTo>
                <a:lnTo>
                  <a:pt x="253745" y="513587"/>
                </a:lnTo>
                <a:lnTo>
                  <a:pt x="255269" y="514349"/>
                </a:lnTo>
                <a:lnTo>
                  <a:pt x="257555" y="515111"/>
                </a:lnTo>
                <a:lnTo>
                  <a:pt x="260603" y="513587"/>
                </a:lnTo>
                <a:close/>
              </a:path>
              <a:path w="1306195" h="515619">
                <a:moveTo>
                  <a:pt x="1048511" y="126491"/>
                </a:moveTo>
                <a:lnTo>
                  <a:pt x="257555" y="126491"/>
                </a:lnTo>
                <a:lnTo>
                  <a:pt x="262127" y="131063"/>
                </a:lnTo>
                <a:lnTo>
                  <a:pt x="262127" y="136397"/>
                </a:lnTo>
                <a:lnTo>
                  <a:pt x="1043939" y="136397"/>
                </a:lnTo>
                <a:lnTo>
                  <a:pt x="1043939" y="131063"/>
                </a:lnTo>
                <a:lnTo>
                  <a:pt x="1048511" y="126491"/>
                </a:lnTo>
                <a:close/>
              </a:path>
              <a:path w="1306195" h="515619">
                <a:moveTo>
                  <a:pt x="262127" y="136397"/>
                </a:moveTo>
                <a:lnTo>
                  <a:pt x="262127" y="131063"/>
                </a:lnTo>
                <a:lnTo>
                  <a:pt x="257555" y="126491"/>
                </a:lnTo>
                <a:lnTo>
                  <a:pt x="257555" y="136397"/>
                </a:lnTo>
                <a:lnTo>
                  <a:pt x="262127" y="136397"/>
                </a:lnTo>
                <a:close/>
              </a:path>
              <a:path w="1306195" h="515619">
                <a:moveTo>
                  <a:pt x="262127" y="388619"/>
                </a:moveTo>
                <a:lnTo>
                  <a:pt x="262127" y="384047"/>
                </a:lnTo>
                <a:lnTo>
                  <a:pt x="257555" y="388619"/>
                </a:lnTo>
                <a:lnTo>
                  <a:pt x="262127" y="388619"/>
                </a:lnTo>
                <a:close/>
              </a:path>
              <a:path w="1306195" h="515619">
                <a:moveTo>
                  <a:pt x="262127" y="512063"/>
                </a:moveTo>
                <a:lnTo>
                  <a:pt x="262127" y="388619"/>
                </a:lnTo>
                <a:lnTo>
                  <a:pt x="257555" y="388619"/>
                </a:lnTo>
                <a:lnTo>
                  <a:pt x="257555" y="503681"/>
                </a:lnTo>
                <a:lnTo>
                  <a:pt x="260603" y="506729"/>
                </a:lnTo>
                <a:lnTo>
                  <a:pt x="260603" y="513587"/>
                </a:lnTo>
                <a:lnTo>
                  <a:pt x="262127" y="512063"/>
                </a:lnTo>
                <a:close/>
              </a:path>
              <a:path w="1306195" h="515619">
                <a:moveTo>
                  <a:pt x="1306067" y="259079"/>
                </a:moveTo>
                <a:lnTo>
                  <a:pt x="1306067" y="256031"/>
                </a:lnTo>
                <a:lnTo>
                  <a:pt x="1303781" y="254507"/>
                </a:lnTo>
                <a:lnTo>
                  <a:pt x="1052321" y="1523"/>
                </a:lnTo>
                <a:lnTo>
                  <a:pt x="1050797" y="761"/>
                </a:lnTo>
                <a:lnTo>
                  <a:pt x="1048511" y="0"/>
                </a:lnTo>
                <a:lnTo>
                  <a:pt x="1045463" y="1523"/>
                </a:lnTo>
                <a:lnTo>
                  <a:pt x="1043939" y="3047"/>
                </a:lnTo>
                <a:lnTo>
                  <a:pt x="1043939" y="126491"/>
                </a:lnTo>
                <a:lnTo>
                  <a:pt x="1045463" y="126491"/>
                </a:lnTo>
                <a:lnTo>
                  <a:pt x="1045463" y="8381"/>
                </a:lnTo>
                <a:lnTo>
                  <a:pt x="1053845" y="5333"/>
                </a:lnTo>
                <a:lnTo>
                  <a:pt x="1053845" y="16763"/>
                </a:lnTo>
                <a:lnTo>
                  <a:pt x="1294637" y="257555"/>
                </a:lnTo>
                <a:lnTo>
                  <a:pt x="1297685" y="254507"/>
                </a:lnTo>
                <a:lnTo>
                  <a:pt x="1297685" y="266736"/>
                </a:lnTo>
                <a:lnTo>
                  <a:pt x="1303781" y="260603"/>
                </a:lnTo>
                <a:lnTo>
                  <a:pt x="1306067" y="259079"/>
                </a:lnTo>
                <a:close/>
              </a:path>
              <a:path w="1306195" h="515619">
                <a:moveTo>
                  <a:pt x="1048511" y="136397"/>
                </a:moveTo>
                <a:lnTo>
                  <a:pt x="1048511" y="126491"/>
                </a:lnTo>
                <a:lnTo>
                  <a:pt x="1043939" y="131063"/>
                </a:lnTo>
                <a:lnTo>
                  <a:pt x="1043939" y="136397"/>
                </a:lnTo>
                <a:lnTo>
                  <a:pt x="1048511" y="136397"/>
                </a:lnTo>
                <a:close/>
              </a:path>
              <a:path w="1306195" h="515619">
                <a:moveTo>
                  <a:pt x="1048511" y="388619"/>
                </a:moveTo>
                <a:lnTo>
                  <a:pt x="1043939" y="384047"/>
                </a:lnTo>
                <a:lnTo>
                  <a:pt x="1043939" y="388619"/>
                </a:lnTo>
                <a:lnTo>
                  <a:pt x="1048511" y="388619"/>
                </a:lnTo>
                <a:close/>
              </a:path>
              <a:path w="1306195" h="515619">
                <a:moveTo>
                  <a:pt x="1048511" y="503681"/>
                </a:moveTo>
                <a:lnTo>
                  <a:pt x="1048511" y="388619"/>
                </a:lnTo>
                <a:lnTo>
                  <a:pt x="1043939" y="388619"/>
                </a:lnTo>
                <a:lnTo>
                  <a:pt x="1043939" y="512063"/>
                </a:lnTo>
                <a:lnTo>
                  <a:pt x="1045463" y="513587"/>
                </a:lnTo>
                <a:lnTo>
                  <a:pt x="1045463" y="506729"/>
                </a:lnTo>
                <a:lnTo>
                  <a:pt x="1048511" y="503681"/>
                </a:lnTo>
                <a:close/>
              </a:path>
              <a:path w="1306195" h="515619">
                <a:moveTo>
                  <a:pt x="1053845" y="16763"/>
                </a:moveTo>
                <a:lnTo>
                  <a:pt x="1053845" y="5333"/>
                </a:lnTo>
                <a:lnTo>
                  <a:pt x="1045463" y="8381"/>
                </a:lnTo>
                <a:lnTo>
                  <a:pt x="1053845" y="16763"/>
                </a:lnTo>
                <a:close/>
              </a:path>
              <a:path w="1306195" h="515619">
                <a:moveTo>
                  <a:pt x="1053845" y="134111"/>
                </a:moveTo>
                <a:lnTo>
                  <a:pt x="1053845" y="16763"/>
                </a:lnTo>
                <a:lnTo>
                  <a:pt x="1045463" y="8381"/>
                </a:lnTo>
                <a:lnTo>
                  <a:pt x="1045463" y="126491"/>
                </a:lnTo>
                <a:lnTo>
                  <a:pt x="1048511" y="126491"/>
                </a:lnTo>
                <a:lnTo>
                  <a:pt x="1048511" y="136397"/>
                </a:lnTo>
                <a:lnTo>
                  <a:pt x="1051559" y="136397"/>
                </a:lnTo>
                <a:lnTo>
                  <a:pt x="1053845" y="134111"/>
                </a:lnTo>
                <a:close/>
              </a:path>
              <a:path w="1306195" h="515619">
                <a:moveTo>
                  <a:pt x="1297685" y="266736"/>
                </a:moveTo>
                <a:lnTo>
                  <a:pt x="1297685" y="260603"/>
                </a:lnTo>
                <a:lnTo>
                  <a:pt x="1294637" y="257555"/>
                </a:lnTo>
                <a:lnTo>
                  <a:pt x="1045463" y="506729"/>
                </a:lnTo>
                <a:lnTo>
                  <a:pt x="1053845" y="509777"/>
                </a:lnTo>
                <a:lnTo>
                  <a:pt x="1053845" y="512054"/>
                </a:lnTo>
                <a:lnTo>
                  <a:pt x="1297685" y="266736"/>
                </a:lnTo>
                <a:close/>
              </a:path>
              <a:path w="1306195" h="515619">
                <a:moveTo>
                  <a:pt x="1053845" y="512054"/>
                </a:moveTo>
                <a:lnTo>
                  <a:pt x="1053845" y="509777"/>
                </a:lnTo>
                <a:lnTo>
                  <a:pt x="1045463" y="506729"/>
                </a:lnTo>
                <a:lnTo>
                  <a:pt x="1045463" y="513587"/>
                </a:lnTo>
                <a:lnTo>
                  <a:pt x="1048511" y="515111"/>
                </a:lnTo>
                <a:lnTo>
                  <a:pt x="1050797" y="514349"/>
                </a:lnTo>
                <a:lnTo>
                  <a:pt x="1052321" y="513587"/>
                </a:lnTo>
                <a:lnTo>
                  <a:pt x="1053845" y="512054"/>
                </a:lnTo>
                <a:close/>
              </a:path>
              <a:path w="1306195" h="515619">
                <a:moveTo>
                  <a:pt x="1297685" y="260603"/>
                </a:moveTo>
                <a:lnTo>
                  <a:pt x="1297685" y="254507"/>
                </a:lnTo>
                <a:lnTo>
                  <a:pt x="1294637" y="257555"/>
                </a:lnTo>
                <a:lnTo>
                  <a:pt x="1297685" y="2606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795641" y="2318186"/>
            <a:ext cx="11785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35" dirty="0">
                <a:solidFill>
                  <a:srgbClr val="006FC0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eb pages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7220">
              <a:lnSpc>
                <a:spcPct val="100000"/>
              </a:lnSpc>
            </a:pPr>
            <a:r>
              <a:rPr dirty="0">
                <a:solidFill>
                  <a:srgbClr val="FF0000"/>
                </a:solidFill>
              </a:rPr>
              <a:t>Try: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dirty="0"/>
              <a:t>Dual meaning</a:t>
            </a:r>
            <a:r>
              <a:rPr spc="-20" dirty="0"/>
              <a:t> </a:t>
            </a:r>
            <a:r>
              <a:rPr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3" name="object 3"/>
          <p:cNvSpPr/>
          <p:nvPr/>
        </p:nvSpPr>
        <p:spPr>
          <a:xfrm>
            <a:off x="1334147" y="1716023"/>
            <a:ext cx="7324725" cy="1579880"/>
          </a:xfrm>
          <a:custGeom>
            <a:avLst/>
            <a:gdLst/>
            <a:ahLst/>
            <a:cxnLst/>
            <a:rect l="l" t="t" r="r" b="b"/>
            <a:pathLst>
              <a:path w="7324725" h="1579879">
                <a:moveTo>
                  <a:pt x="7324344" y="1579625"/>
                </a:moveTo>
                <a:lnTo>
                  <a:pt x="7324344" y="0"/>
                </a:lnTo>
                <a:lnTo>
                  <a:pt x="0" y="0"/>
                </a:lnTo>
                <a:lnTo>
                  <a:pt x="0" y="1579626"/>
                </a:lnTo>
                <a:lnTo>
                  <a:pt x="4571" y="1579626"/>
                </a:lnTo>
                <a:lnTo>
                  <a:pt x="4571" y="9906"/>
                </a:lnTo>
                <a:lnTo>
                  <a:pt x="9143" y="4571"/>
                </a:lnTo>
                <a:lnTo>
                  <a:pt x="9143" y="9906"/>
                </a:lnTo>
                <a:lnTo>
                  <a:pt x="7315200" y="9905"/>
                </a:lnTo>
                <a:lnTo>
                  <a:pt x="7315200" y="4571"/>
                </a:lnTo>
                <a:lnTo>
                  <a:pt x="7319771" y="9905"/>
                </a:lnTo>
                <a:lnTo>
                  <a:pt x="7319771" y="1579625"/>
                </a:lnTo>
                <a:lnTo>
                  <a:pt x="7324344" y="1579625"/>
                </a:lnTo>
                <a:close/>
              </a:path>
              <a:path w="7324725" h="1579879">
                <a:moveTo>
                  <a:pt x="9143" y="9906"/>
                </a:moveTo>
                <a:lnTo>
                  <a:pt x="9143" y="4571"/>
                </a:lnTo>
                <a:lnTo>
                  <a:pt x="4571" y="9906"/>
                </a:lnTo>
                <a:lnTo>
                  <a:pt x="9143" y="9906"/>
                </a:lnTo>
                <a:close/>
              </a:path>
              <a:path w="7324725" h="1579879">
                <a:moveTo>
                  <a:pt x="9143" y="1570481"/>
                </a:moveTo>
                <a:lnTo>
                  <a:pt x="9143" y="9906"/>
                </a:lnTo>
                <a:lnTo>
                  <a:pt x="4571" y="9906"/>
                </a:lnTo>
                <a:lnTo>
                  <a:pt x="4571" y="1570481"/>
                </a:lnTo>
                <a:lnTo>
                  <a:pt x="9143" y="1570481"/>
                </a:lnTo>
                <a:close/>
              </a:path>
              <a:path w="7324725" h="1579879">
                <a:moveTo>
                  <a:pt x="7319771" y="1570481"/>
                </a:moveTo>
                <a:lnTo>
                  <a:pt x="4571" y="1570481"/>
                </a:lnTo>
                <a:lnTo>
                  <a:pt x="9143" y="1575053"/>
                </a:lnTo>
                <a:lnTo>
                  <a:pt x="9143" y="1579626"/>
                </a:lnTo>
                <a:lnTo>
                  <a:pt x="7315200" y="1579625"/>
                </a:lnTo>
                <a:lnTo>
                  <a:pt x="7315200" y="1575053"/>
                </a:lnTo>
                <a:lnTo>
                  <a:pt x="7319771" y="1570481"/>
                </a:lnTo>
                <a:close/>
              </a:path>
              <a:path w="7324725" h="1579879">
                <a:moveTo>
                  <a:pt x="9143" y="1579626"/>
                </a:moveTo>
                <a:lnTo>
                  <a:pt x="9143" y="1575053"/>
                </a:lnTo>
                <a:lnTo>
                  <a:pt x="4571" y="1570481"/>
                </a:lnTo>
                <a:lnTo>
                  <a:pt x="4571" y="1579626"/>
                </a:lnTo>
                <a:lnTo>
                  <a:pt x="9143" y="1579626"/>
                </a:lnTo>
                <a:close/>
              </a:path>
              <a:path w="7324725" h="1579879">
                <a:moveTo>
                  <a:pt x="7319771" y="9905"/>
                </a:moveTo>
                <a:lnTo>
                  <a:pt x="7315200" y="4571"/>
                </a:lnTo>
                <a:lnTo>
                  <a:pt x="7315200" y="9905"/>
                </a:lnTo>
                <a:lnTo>
                  <a:pt x="7319771" y="9905"/>
                </a:lnTo>
                <a:close/>
              </a:path>
              <a:path w="7324725" h="1579879">
                <a:moveTo>
                  <a:pt x="7319771" y="1570481"/>
                </a:moveTo>
                <a:lnTo>
                  <a:pt x="7319771" y="9905"/>
                </a:lnTo>
                <a:lnTo>
                  <a:pt x="7315200" y="9905"/>
                </a:lnTo>
                <a:lnTo>
                  <a:pt x="7315200" y="1570481"/>
                </a:lnTo>
                <a:lnTo>
                  <a:pt x="7319771" y="1570481"/>
                </a:lnTo>
                <a:close/>
              </a:path>
              <a:path w="7324725" h="1579879">
                <a:moveTo>
                  <a:pt x="7319771" y="1579625"/>
                </a:moveTo>
                <a:lnTo>
                  <a:pt x="7319771" y="1570481"/>
                </a:lnTo>
                <a:lnTo>
                  <a:pt x="7315200" y="1575053"/>
                </a:lnTo>
                <a:lnTo>
                  <a:pt x="7315200" y="1579625"/>
                </a:lnTo>
                <a:lnTo>
                  <a:pt x="7319771" y="1579625"/>
                </a:lnTo>
                <a:close/>
              </a:path>
            </a:pathLst>
          </a:custGeom>
          <a:solidFill>
            <a:srgbClr val="3232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3667" y="3499103"/>
            <a:ext cx="7630159" cy="1209675"/>
          </a:xfrm>
          <a:custGeom>
            <a:avLst/>
            <a:gdLst/>
            <a:ahLst/>
            <a:cxnLst/>
            <a:rect l="l" t="t" r="r" b="b"/>
            <a:pathLst>
              <a:path w="7630159" h="1209675">
                <a:moveTo>
                  <a:pt x="7629906" y="1209294"/>
                </a:moveTo>
                <a:lnTo>
                  <a:pt x="7629906" y="0"/>
                </a:lnTo>
                <a:lnTo>
                  <a:pt x="0" y="0"/>
                </a:lnTo>
                <a:lnTo>
                  <a:pt x="0" y="1209294"/>
                </a:lnTo>
                <a:lnTo>
                  <a:pt x="4571" y="1209294"/>
                </a:lnTo>
                <a:lnTo>
                  <a:pt x="4571" y="9144"/>
                </a:lnTo>
                <a:lnTo>
                  <a:pt x="9906" y="4572"/>
                </a:lnTo>
                <a:lnTo>
                  <a:pt x="9906" y="9144"/>
                </a:lnTo>
                <a:lnTo>
                  <a:pt x="7620000" y="9144"/>
                </a:lnTo>
                <a:lnTo>
                  <a:pt x="7620000" y="4572"/>
                </a:lnTo>
                <a:lnTo>
                  <a:pt x="7624559" y="9144"/>
                </a:lnTo>
                <a:lnTo>
                  <a:pt x="7624559" y="1209294"/>
                </a:lnTo>
                <a:lnTo>
                  <a:pt x="7629906" y="1209294"/>
                </a:lnTo>
                <a:close/>
              </a:path>
              <a:path w="7630159" h="1209675">
                <a:moveTo>
                  <a:pt x="9906" y="9144"/>
                </a:moveTo>
                <a:lnTo>
                  <a:pt x="9906" y="4572"/>
                </a:lnTo>
                <a:lnTo>
                  <a:pt x="4571" y="9144"/>
                </a:lnTo>
                <a:lnTo>
                  <a:pt x="9906" y="9144"/>
                </a:lnTo>
                <a:close/>
              </a:path>
              <a:path w="7630159" h="1209675">
                <a:moveTo>
                  <a:pt x="9906" y="1200150"/>
                </a:moveTo>
                <a:lnTo>
                  <a:pt x="9906" y="9144"/>
                </a:lnTo>
                <a:lnTo>
                  <a:pt x="4571" y="9144"/>
                </a:lnTo>
                <a:lnTo>
                  <a:pt x="4572" y="1200150"/>
                </a:lnTo>
                <a:lnTo>
                  <a:pt x="9906" y="1200150"/>
                </a:lnTo>
                <a:close/>
              </a:path>
              <a:path w="7630159" h="1209675">
                <a:moveTo>
                  <a:pt x="7624559" y="1200150"/>
                </a:moveTo>
                <a:lnTo>
                  <a:pt x="4572" y="1200150"/>
                </a:lnTo>
                <a:lnTo>
                  <a:pt x="9906" y="1204722"/>
                </a:lnTo>
                <a:lnTo>
                  <a:pt x="9906" y="1209294"/>
                </a:lnTo>
                <a:lnTo>
                  <a:pt x="7620000" y="1209294"/>
                </a:lnTo>
                <a:lnTo>
                  <a:pt x="7620000" y="1204722"/>
                </a:lnTo>
                <a:lnTo>
                  <a:pt x="7624559" y="1200150"/>
                </a:lnTo>
                <a:close/>
              </a:path>
              <a:path w="7630159" h="1209675">
                <a:moveTo>
                  <a:pt x="9906" y="1209294"/>
                </a:moveTo>
                <a:lnTo>
                  <a:pt x="9906" y="1204722"/>
                </a:lnTo>
                <a:lnTo>
                  <a:pt x="4572" y="1200150"/>
                </a:lnTo>
                <a:lnTo>
                  <a:pt x="4571" y="1209294"/>
                </a:lnTo>
                <a:lnTo>
                  <a:pt x="9906" y="1209294"/>
                </a:lnTo>
                <a:close/>
              </a:path>
              <a:path w="7630159" h="1209675">
                <a:moveTo>
                  <a:pt x="7624559" y="9144"/>
                </a:moveTo>
                <a:lnTo>
                  <a:pt x="7620000" y="4572"/>
                </a:lnTo>
                <a:lnTo>
                  <a:pt x="7620000" y="9144"/>
                </a:lnTo>
                <a:lnTo>
                  <a:pt x="7624559" y="9144"/>
                </a:lnTo>
                <a:close/>
              </a:path>
              <a:path w="7630159" h="1209675">
                <a:moveTo>
                  <a:pt x="7624559" y="1200150"/>
                </a:moveTo>
                <a:lnTo>
                  <a:pt x="7624559" y="9144"/>
                </a:lnTo>
                <a:lnTo>
                  <a:pt x="7620000" y="9144"/>
                </a:lnTo>
                <a:lnTo>
                  <a:pt x="7620000" y="1200150"/>
                </a:lnTo>
                <a:lnTo>
                  <a:pt x="7624559" y="1200150"/>
                </a:lnTo>
                <a:close/>
              </a:path>
              <a:path w="7630159" h="1209675">
                <a:moveTo>
                  <a:pt x="7624559" y="1209294"/>
                </a:moveTo>
                <a:lnTo>
                  <a:pt x="7624559" y="1200150"/>
                </a:lnTo>
                <a:lnTo>
                  <a:pt x="7620000" y="1204722"/>
                </a:lnTo>
                <a:lnTo>
                  <a:pt x="7620000" y="1209294"/>
                </a:lnTo>
                <a:lnTo>
                  <a:pt x="7624559" y="1209294"/>
                </a:lnTo>
                <a:close/>
              </a:path>
            </a:pathLst>
          </a:custGeom>
          <a:solidFill>
            <a:srgbClr val="3232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05973" y="1803050"/>
            <a:ext cx="8432800" cy="453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0744">
              <a:lnSpc>
                <a:spcPct val="100000"/>
              </a:lnSpc>
            </a:pPr>
            <a:r>
              <a:rPr sz="2400" spc="-5" dirty="0">
                <a:solidFill>
                  <a:srgbClr val="3232CC"/>
                </a:solidFill>
                <a:latin typeface="Arial"/>
                <a:cs typeface="Arial"/>
              </a:rPr>
              <a:t>alert("Hello</a:t>
            </a:r>
            <a:r>
              <a:rPr sz="2400" dirty="0">
                <a:solidFill>
                  <a:srgbClr val="3232CC"/>
                </a:solidFill>
                <a:latin typeface="Arial"/>
                <a:cs typeface="Arial"/>
              </a:rPr>
              <a:t>,</a:t>
            </a:r>
            <a:r>
              <a:rPr sz="2400" spc="20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232CC"/>
                </a:solidFill>
                <a:latin typeface="Arial"/>
                <a:cs typeface="Arial"/>
              </a:rPr>
              <a:t>"</a:t>
            </a:r>
            <a:r>
              <a:rPr sz="2400" spc="-5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232CC"/>
                </a:solidFill>
                <a:latin typeface="Arial"/>
                <a:cs typeface="Arial"/>
              </a:rPr>
              <a:t>+</a:t>
            </a:r>
            <a:r>
              <a:rPr sz="2400" spc="-5" dirty="0">
                <a:solidFill>
                  <a:srgbClr val="3232CC"/>
                </a:solidFill>
                <a:latin typeface="Arial"/>
                <a:cs typeface="Arial"/>
              </a:rPr>
              <a:t> prompt("Ente</a:t>
            </a:r>
            <a:r>
              <a:rPr sz="2400" dirty="0">
                <a:solidFill>
                  <a:srgbClr val="3232CC"/>
                </a:solidFill>
                <a:latin typeface="Arial"/>
                <a:cs typeface="Arial"/>
              </a:rPr>
              <a:t>r</a:t>
            </a:r>
            <a:r>
              <a:rPr sz="2400" spc="20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232CC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3232CC"/>
                </a:solidFill>
                <a:latin typeface="Arial"/>
                <a:cs typeface="Arial"/>
              </a:rPr>
              <a:t> nam</a:t>
            </a:r>
            <a:r>
              <a:rPr sz="2400" dirty="0">
                <a:solidFill>
                  <a:srgbClr val="3232CC"/>
                </a:solidFill>
                <a:latin typeface="Arial"/>
                <a:cs typeface="Arial"/>
              </a:rPr>
              <a:t>e</a:t>
            </a:r>
            <a:r>
              <a:rPr sz="2400" spc="15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232CC"/>
                </a:solidFill>
                <a:latin typeface="Arial"/>
                <a:cs typeface="Arial"/>
              </a:rPr>
              <a:t>:</a:t>
            </a:r>
            <a:r>
              <a:rPr sz="2400" spc="-5" dirty="0">
                <a:solidFill>
                  <a:srgbClr val="3232CC"/>
                </a:solidFill>
                <a:latin typeface="Arial"/>
                <a:cs typeface="Arial"/>
              </a:rPr>
              <a:t> "));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880744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[</a:t>
            </a:r>
            <a:r>
              <a:rPr sz="2400" spc="-5" dirty="0">
                <a:latin typeface="Arial"/>
                <a:cs typeface="Arial"/>
              </a:rPr>
              <a:t> use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 enter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27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Arial"/>
                <a:cs typeface="Arial"/>
              </a:rPr>
              <a:t>Hello</a:t>
            </a:r>
            <a:r>
              <a:rPr sz="2400" dirty="0">
                <a:solidFill>
                  <a:srgbClr val="653200"/>
                </a:solidFill>
                <a:latin typeface="Arial"/>
                <a:cs typeface="Arial"/>
              </a:rPr>
              <a:t>,</a:t>
            </a:r>
            <a:r>
              <a:rPr sz="2400" spc="-30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2400" spc="-270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653200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653200"/>
                </a:solidFill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2150">
              <a:latin typeface="Times New Roman"/>
              <a:cs typeface="Times New Roman"/>
            </a:endParaRPr>
          </a:p>
          <a:p>
            <a:pPr marL="850900" marR="2453640">
              <a:lnSpc>
                <a:spcPct val="200000"/>
              </a:lnSpc>
              <a:tabLst>
                <a:tab pos="5575300" algn="l"/>
              </a:tabLst>
            </a:pPr>
            <a:r>
              <a:rPr sz="2400" spc="-5" dirty="0">
                <a:solidFill>
                  <a:srgbClr val="3232CC"/>
                </a:solidFill>
                <a:latin typeface="Arial"/>
                <a:cs typeface="Arial"/>
              </a:rPr>
              <a:t>alert(</a:t>
            </a:r>
            <a:r>
              <a:rPr sz="2400" dirty="0">
                <a:solidFill>
                  <a:srgbClr val="3232CC"/>
                </a:solidFill>
                <a:latin typeface="Arial"/>
                <a:cs typeface="Arial"/>
              </a:rPr>
              <a:t>3</a:t>
            </a:r>
            <a:r>
              <a:rPr sz="2400" spc="15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232CC"/>
                </a:solidFill>
                <a:latin typeface="Arial"/>
                <a:cs typeface="Arial"/>
              </a:rPr>
              <a:t>+</a:t>
            </a:r>
            <a:r>
              <a:rPr sz="2400" spc="-10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promp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3232CC"/>
                </a:solidFill>
                <a:latin typeface="Arial"/>
                <a:cs typeface="Arial"/>
              </a:rPr>
              <a:t>("Ente</a:t>
            </a:r>
            <a:r>
              <a:rPr sz="2400" dirty="0">
                <a:solidFill>
                  <a:srgbClr val="3232CC"/>
                </a:solidFill>
                <a:latin typeface="Arial"/>
                <a:cs typeface="Arial"/>
              </a:rPr>
              <a:t>r</a:t>
            </a:r>
            <a:r>
              <a:rPr sz="2400" spc="15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232CC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3232CC"/>
                </a:solidFill>
                <a:latin typeface="Arial"/>
                <a:cs typeface="Arial"/>
              </a:rPr>
              <a:t> number</a:t>
            </a:r>
            <a:r>
              <a:rPr sz="2400" dirty="0">
                <a:solidFill>
                  <a:srgbClr val="3232CC"/>
                </a:solidFill>
                <a:latin typeface="Arial"/>
                <a:cs typeface="Arial"/>
              </a:rPr>
              <a:t>:	</a:t>
            </a:r>
            <a:r>
              <a:rPr sz="2400" spc="-5" dirty="0">
                <a:solidFill>
                  <a:srgbClr val="3232CC"/>
                </a:solidFill>
                <a:latin typeface="Arial"/>
                <a:cs typeface="Arial"/>
              </a:rPr>
              <a:t>")); </a:t>
            </a:r>
            <a:r>
              <a:rPr sz="2400" dirty="0">
                <a:latin typeface="Arial"/>
                <a:cs typeface="Arial"/>
              </a:rPr>
              <a:t>[</a:t>
            </a:r>
            <a:r>
              <a:rPr sz="2400" spc="-5" dirty="0">
                <a:latin typeface="Arial"/>
                <a:cs typeface="Arial"/>
              </a:rPr>
              <a:t> use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 enter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]</a:t>
            </a:r>
            <a:r>
              <a:rPr sz="2400" spc="-5" dirty="0">
                <a:latin typeface="Arial"/>
                <a:cs typeface="Arial"/>
              </a:rPr>
              <a:t> 32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31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buChar char="•"/>
              <a:tabLst>
                <a:tab pos="345440" algn="l"/>
              </a:tabLst>
            </a:pP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ata from the </a:t>
            </a:r>
            <a:r>
              <a:rPr sz="2800" u="heavy" dirty="0">
                <a:latin typeface="Arial"/>
                <a:cs typeface="Arial"/>
              </a:rPr>
              <a:t>prompt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 always treated as a </a:t>
            </a:r>
            <a:r>
              <a:rPr sz="2800" b="1" dirty="0">
                <a:solidFill>
                  <a:srgbClr val="C00000"/>
                </a:solidFill>
                <a:latin typeface="Arial"/>
                <a:cs typeface="Arial"/>
              </a:rPr>
              <a:t>strin</a:t>
            </a:r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sz="2800" dirty="0">
                <a:solidFill>
                  <a:srgbClr val="0084D1"/>
                </a:solidFill>
                <a:latin typeface="Arial"/>
                <a:cs typeface="Arial"/>
              </a:rPr>
              <a:t>!</a:t>
            </a:r>
            <a:endParaRPr sz="2800">
              <a:latin typeface="Arial"/>
              <a:cs typeface="Arial"/>
            </a:endParaRPr>
          </a:p>
          <a:p>
            <a:pPr marL="744855" marR="598805" lvl="1" indent="-332105">
              <a:lnSpc>
                <a:spcPct val="100000"/>
              </a:lnSpc>
              <a:spcBef>
                <a:spcPts val="585"/>
              </a:spcBef>
              <a:buChar char="•"/>
              <a:tabLst>
                <a:tab pos="745490" algn="l"/>
              </a:tabLst>
            </a:pPr>
            <a:r>
              <a:rPr sz="2400" dirty="0">
                <a:latin typeface="Arial"/>
                <a:cs typeface="Arial"/>
              </a:rPr>
              <a:t>We</a:t>
            </a:r>
            <a:r>
              <a:rPr sz="2400" spc="-5" dirty="0">
                <a:latin typeface="Arial"/>
                <a:cs typeface="Arial"/>
              </a:rPr>
              <a:t> nee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 tel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 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compute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tha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 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dat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 shoul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 interprete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numbe</a:t>
            </a:r>
            <a:r>
              <a:rPr sz="2400" b="1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!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84D1"/>
                </a:solidFill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Typ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400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conversio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084D1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7739" y="6669023"/>
            <a:ext cx="3810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7220">
              <a:lnSpc>
                <a:spcPct val="100000"/>
              </a:lnSpc>
            </a:pPr>
            <a:r>
              <a:rPr dirty="0"/>
              <a:t>Converting</a:t>
            </a:r>
            <a:r>
              <a:rPr spc="-20" dirty="0"/>
              <a:t> </a:t>
            </a:r>
            <a:r>
              <a:rPr dirty="0"/>
              <a:t>strings to numbers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9373" y="1816963"/>
            <a:ext cx="3110230" cy="1697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4330" algn="l"/>
              </a:tabLst>
            </a:pPr>
            <a:r>
              <a:rPr sz="2600" b="1" u="heavy" spc="-10" dirty="0">
                <a:solidFill>
                  <a:srgbClr val="CCCCFF"/>
                </a:solidFill>
                <a:latin typeface="Arial"/>
                <a:cs typeface="Arial"/>
              </a:rPr>
              <a:t>Numbe</a:t>
            </a:r>
            <a:r>
              <a:rPr sz="2600" b="1" u="heavy" spc="-5" dirty="0">
                <a:solidFill>
                  <a:srgbClr val="CCCCFF"/>
                </a:solidFill>
                <a:latin typeface="Arial"/>
                <a:cs typeface="Arial"/>
              </a:rPr>
              <a:t>r</a:t>
            </a:r>
            <a:r>
              <a:rPr sz="2600" b="1" spc="-10" dirty="0">
                <a:latin typeface="Arial"/>
                <a:cs typeface="Arial"/>
              </a:rPr>
              <a:t>(...)</a:t>
            </a:r>
            <a:endParaRPr sz="2600">
              <a:latin typeface="Arial"/>
              <a:cs typeface="Arial"/>
            </a:endParaRPr>
          </a:p>
          <a:p>
            <a:pPr marL="469265">
              <a:lnSpc>
                <a:spcPts val="3025"/>
              </a:lnSpc>
              <a:spcBef>
                <a:spcPts val="1825"/>
              </a:spcBef>
            </a:pPr>
            <a:r>
              <a:rPr sz="2800" dirty="0">
                <a:latin typeface="Arial"/>
                <a:cs typeface="Arial"/>
              </a:rPr>
              <a:t>Number("-6.6");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ts val="2690"/>
              </a:lnSpc>
            </a:pPr>
            <a:r>
              <a:rPr sz="2800" dirty="0">
                <a:latin typeface="Arial"/>
                <a:cs typeface="Arial"/>
              </a:rPr>
              <a:t>Number("0x10");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ts val="3025"/>
              </a:lnSpc>
            </a:pPr>
            <a:r>
              <a:rPr sz="2800" dirty="0">
                <a:latin typeface="Arial"/>
                <a:cs typeface="Arial"/>
              </a:rPr>
              <a:t>Number("6a");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23792" y="2449766"/>
            <a:ext cx="3903979" cy="1064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69">
              <a:lnSpc>
                <a:spcPts val="3025"/>
              </a:lnSpc>
            </a:pPr>
            <a:r>
              <a:rPr sz="2800" dirty="0">
                <a:latin typeface="Arial"/>
                <a:cs typeface="Arial"/>
              </a:rPr>
              <a:t>//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-6.6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2690"/>
              </a:lnSpc>
              <a:tabLst>
                <a:tab pos="901700" algn="l"/>
              </a:tabLst>
            </a:pPr>
            <a:r>
              <a:rPr sz="2800" dirty="0">
                <a:latin typeface="Arial"/>
                <a:cs typeface="Arial"/>
              </a:rPr>
              <a:t>//16,	0x for hexadecimal</a:t>
            </a:r>
            <a:endParaRPr sz="2800">
              <a:latin typeface="Arial"/>
              <a:cs typeface="Arial"/>
            </a:endParaRPr>
          </a:p>
          <a:p>
            <a:pPr marL="31115">
              <a:lnSpc>
                <a:spcPts val="3025"/>
              </a:lnSpc>
            </a:pPr>
            <a:r>
              <a:rPr sz="2800" dirty="0">
                <a:latin typeface="Arial"/>
                <a:cs typeface="Arial"/>
              </a:rPr>
              <a:t>//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NaN: not a number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9373" y="3743299"/>
            <a:ext cx="214566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4330" algn="l"/>
              </a:tabLst>
            </a:pPr>
            <a:r>
              <a:rPr sz="2600" b="1" u="heavy" spc="-10" dirty="0">
                <a:solidFill>
                  <a:srgbClr val="CCCCFF"/>
                </a:solidFill>
                <a:latin typeface="Arial"/>
                <a:cs typeface="Arial"/>
              </a:rPr>
              <a:t>parseIn</a:t>
            </a:r>
            <a:r>
              <a:rPr sz="2600" b="1" u="heavy" spc="-5" dirty="0">
                <a:solidFill>
                  <a:srgbClr val="CCCCFF"/>
                </a:solidFill>
                <a:latin typeface="Arial"/>
                <a:cs typeface="Arial"/>
              </a:rPr>
              <a:t>t</a:t>
            </a:r>
            <a:r>
              <a:rPr sz="2600" b="1" spc="-5" dirty="0">
                <a:latin typeface="Arial"/>
                <a:cs typeface="Arial"/>
              </a:rPr>
              <a:t>(...)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38113" y="3743299"/>
            <a:ext cx="3681729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i="1" spc="-5" dirty="0">
                <a:latin typeface="Arial"/>
                <a:cs typeface="Arial"/>
              </a:rPr>
              <a:t>//</a:t>
            </a:r>
            <a:r>
              <a:rPr sz="2600" i="1" spc="10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less</a:t>
            </a:r>
            <a:r>
              <a:rPr sz="2600" i="1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strict</a:t>
            </a:r>
            <a:r>
              <a:rPr sz="2600" i="1" spc="10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than</a:t>
            </a:r>
            <a:r>
              <a:rPr sz="2600" i="1" spc="10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Number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96573" y="4327334"/>
            <a:ext cx="5661025" cy="2437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197100">
              <a:lnSpc>
                <a:spcPct val="80000"/>
              </a:lnSpc>
              <a:tabLst>
                <a:tab pos="2582545" algn="l"/>
                <a:tab pos="2680335" algn="l"/>
              </a:tabLst>
            </a:pPr>
            <a:r>
              <a:rPr sz="2800" dirty="0">
                <a:latin typeface="Arial"/>
                <a:cs typeface="Arial"/>
              </a:rPr>
              <a:t>parseInt ("6.6");		//6 parseInt ("0x10"); //16 parseInt ("6a");	//6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5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sz="2800" u="heavy" dirty="0">
                <a:solidFill>
                  <a:srgbClr val="CCCCFF"/>
                </a:solidFill>
                <a:latin typeface="Arial"/>
                <a:cs typeface="Arial"/>
              </a:rPr>
              <a:t>1.5 - converting strings to numbers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1069" y="6353555"/>
            <a:ext cx="3810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7220">
              <a:lnSpc>
                <a:spcPct val="100000"/>
              </a:lnSpc>
            </a:pPr>
            <a:r>
              <a:rPr dirty="0">
                <a:solidFill>
                  <a:srgbClr val="FF0000"/>
                </a:solidFill>
              </a:rPr>
              <a:t>Try: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sz="2700" dirty="0"/>
              <a:t>Sum a input number with 2</a:t>
            </a:r>
            <a:endParaRPr sz="2700"/>
          </a:p>
        </p:txBody>
      </p:sp>
      <p:sp>
        <p:nvSpPr>
          <p:cNvPr id="3" name="object 3"/>
          <p:cNvSpPr/>
          <p:nvPr/>
        </p:nvSpPr>
        <p:spPr>
          <a:xfrm>
            <a:off x="1105547" y="2101595"/>
            <a:ext cx="8658225" cy="3282315"/>
          </a:xfrm>
          <a:custGeom>
            <a:avLst/>
            <a:gdLst/>
            <a:ahLst/>
            <a:cxnLst/>
            <a:rect l="l" t="t" r="r" b="b"/>
            <a:pathLst>
              <a:path w="8658225" h="3282315">
                <a:moveTo>
                  <a:pt x="8657844" y="3281934"/>
                </a:moveTo>
                <a:lnTo>
                  <a:pt x="8657844" y="0"/>
                </a:lnTo>
                <a:lnTo>
                  <a:pt x="0" y="0"/>
                </a:lnTo>
                <a:lnTo>
                  <a:pt x="0" y="3281934"/>
                </a:lnTo>
                <a:lnTo>
                  <a:pt x="4572" y="3281934"/>
                </a:lnTo>
                <a:lnTo>
                  <a:pt x="4571" y="9906"/>
                </a:lnTo>
                <a:lnTo>
                  <a:pt x="9143" y="5334"/>
                </a:lnTo>
                <a:lnTo>
                  <a:pt x="9143" y="9906"/>
                </a:lnTo>
                <a:lnTo>
                  <a:pt x="8648700" y="9906"/>
                </a:lnTo>
                <a:lnTo>
                  <a:pt x="8648700" y="5334"/>
                </a:lnTo>
                <a:lnTo>
                  <a:pt x="8653271" y="9906"/>
                </a:lnTo>
                <a:lnTo>
                  <a:pt x="8653271" y="3281934"/>
                </a:lnTo>
                <a:lnTo>
                  <a:pt x="8657844" y="3281934"/>
                </a:lnTo>
                <a:close/>
              </a:path>
              <a:path w="8658225" h="3282315">
                <a:moveTo>
                  <a:pt x="9143" y="9906"/>
                </a:moveTo>
                <a:lnTo>
                  <a:pt x="9143" y="5334"/>
                </a:lnTo>
                <a:lnTo>
                  <a:pt x="4571" y="9906"/>
                </a:lnTo>
                <a:lnTo>
                  <a:pt x="9143" y="9906"/>
                </a:lnTo>
                <a:close/>
              </a:path>
              <a:path w="8658225" h="3282315">
                <a:moveTo>
                  <a:pt x="9143" y="3272028"/>
                </a:moveTo>
                <a:lnTo>
                  <a:pt x="9143" y="9906"/>
                </a:lnTo>
                <a:lnTo>
                  <a:pt x="4571" y="9906"/>
                </a:lnTo>
                <a:lnTo>
                  <a:pt x="4572" y="3272028"/>
                </a:lnTo>
                <a:lnTo>
                  <a:pt x="9143" y="3272028"/>
                </a:lnTo>
                <a:close/>
              </a:path>
              <a:path w="8658225" h="3282315">
                <a:moveTo>
                  <a:pt x="8653271" y="3272028"/>
                </a:moveTo>
                <a:lnTo>
                  <a:pt x="4572" y="3272028"/>
                </a:lnTo>
                <a:lnTo>
                  <a:pt x="9144" y="3276600"/>
                </a:lnTo>
                <a:lnTo>
                  <a:pt x="9143" y="3281934"/>
                </a:lnTo>
                <a:lnTo>
                  <a:pt x="8648700" y="3281934"/>
                </a:lnTo>
                <a:lnTo>
                  <a:pt x="8648700" y="3276600"/>
                </a:lnTo>
                <a:lnTo>
                  <a:pt x="8653271" y="3272028"/>
                </a:lnTo>
                <a:close/>
              </a:path>
              <a:path w="8658225" h="3282315">
                <a:moveTo>
                  <a:pt x="9143" y="3281934"/>
                </a:moveTo>
                <a:lnTo>
                  <a:pt x="9144" y="3276600"/>
                </a:lnTo>
                <a:lnTo>
                  <a:pt x="4572" y="3272028"/>
                </a:lnTo>
                <a:lnTo>
                  <a:pt x="4572" y="3281934"/>
                </a:lnTo>
                <a:lnTo>
                  <a:pt x="9143" y="3281934"/>
                </a:lnTo>
                <a:close/>
              </a:path>
              <a:path w="8658225" h="3282315">
                <a:moveTo>
                  <a:pt x="8653271" y="9906"/>
                </a:moveTo>
                <a:lnTo>
                  <a:pt x="8648700" y="5334"/>
                </a:lnTo>
                <a:lnTo>
                  <a:pt x="8648700" y="9906"/>
                </a:lnTo>
                <a:lnTo>
                  <a:pt x="8653271" y="9906"/>
                </a:lnTo>
                <a:close/>
              </a:path>
              <a:path w="8658225" h="3282315">
                <a:moveTo>
                  <a:pt x="8653271" y="3272028"/>
                </a:moveTo>
                <a:lnTo>
                  <a:pt x="8653271" y="9906"/>
                </a:lnTo>
                <a:lnTo>
                  <a:pt x="8648700" y="9906"/>
                </a:lnTo>
                <a:lnTo>
                  <a:pt x="8648700" y="3272028"/>
                </a:lnTo>
                <a:lnTo>
                  <a:pt x="8653271" y="3272028"/>
                </a:lnTo>
                <a:close/>
              </a:path>
              <a:path w="8658225" h="3282315">
                <a:moveTo>
                  <a:pt x="8653271" y="3281934"/>
                </a:moveTo>
                <a:lnTo>
                  <a:pt x="8653271" y="3272028"/>
                </a:lnTo>
                <a:lnTo>
                  <a:pt x="8648700" y="3276600"/>
                </a:lnTo>
                <a:lnTo>
                  <a:pt x="8648700" y="3281934"/>
                </a:lnTo>
                <a:lnTo>
                  <a:pt x="8653271" y="3281934"/>
                </a:lnTo>
                <a:close/>
              </a:path>
            </a:pathLst>
          </a:custGeom>
          <a:solidFill>
            <a:srgbClr val="00CB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8853" y="2205559"/>
            <a:ext cx="8446770" cy="449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45155">
              <a:lnSpc>
                <a:spcPct val="120000"/>
              </a:lnSpc>
            </a:pPr>
            <a:r>
              <a:rPr sz="3200" b="1" spc="-10" dirty="0">
                <a:latin typeface="Arial"/>
                <a:cs typeface="Arial"/>
              </a:rPr>
              <a:t>va</a:t>
            </a:r>
            <a:r>
              <a:rPr sz="3200" b="1" spc="-5" dirty="0">
                <a:latin typeface="Arial"/>
                <a:cs typeface="Arial"/>
              </a:rPr>
              <a:t>r </a:t>
            </a:r>
            <a:r>
              <a:rPr sz="3200" b="1" spc="-10" dirty="0">
                <a:latin typeface="Arial"/>
                <a:cs typeface="Arial"/>
              </a:rPr>
              <a:t>n</a:t>
            </a:r>
            <a:r>
              <a:rPr sz="3200" b="1" spc="-5" dirty="0">
                <a:latin typeface="Arial"/>
                <a:cs typeface="Arial"/>
              </a:rPr>
              <a:t>1 = </a:t>
            </a:r>
            <a:r>
              <a:rPr sz="3200" b="1" spc="-10" dirty="0">
                <a:latin typeface="Arial"/>
                <a:cs typeface="Arial"/>
              </a:rPr>
              <a:t>prompt('number:'); va</a:t>
            </a:r>
            <a:r>
              <a:rPr sz="3200" b="1" spc="-5" dirty="0">
                <a:latin typeface="Arial"/>
                <a:cs typeface="Arial"/>
              </a:rPr>
              <a:t>r </a:t>
            </a:r>
            <a:r>
              <a:rPr sz="3200" b="1" spc="-10" dirty="0">
                <a:latin typeface="Arial"/>
                <a:cs typeface="Arial"/>
              </a:rPr>
              <a:t>sum</a:t>
            </a:r>
            <a:r>
              <a:rPr sz="3200" b="1" spc="-5" dirty="0">
                <a:latin typeface="Arial"/>
                <a:cs typeface="Arial"/>
              </a:rPr>
              <a:t>1 = </a:t>
            </a:r>
            <a:r>
              <a:rPr sz="3200" b="1" spc="-10" dirty="0">
                <a:latin typeface="Arial"/>
                <a:cs typeface="Arial"/>
              </a:rPr>
              <a:t>n</a:t>
            </a:r>
            <a:r>
              <a:rPr sz="3200" b="1" spc="-5" dirty="0">
                <a:latin typeface="Arial"/>
                <a:cs typeface="Arial"/>
              </a:rPr>
              <a:t>1 + </a:t>
            </a:r>
            <a:r>
              <a:rPr sz="3200" b="1" spc="-10" dirty="0">
                <a:latin typeface="Arial"/>
                <a:cs typeface="Arial"/>
              </a:rPr>
              <a:t>2;</a:t>
            </a:r>
            <a:endParaRPr sz="3200">
              <a:latin typeface="Arial"/>
              <a:cs typeface="Arial"/>
            </a:endParaRPr>
          </a:p>
          <a:p>
            <a:pPr marL="12700" marR="4353560">
              <a:lnSpc>
                <a:spcPct val="120000"/>
              </a:lnSpc>
            </a:pPr>
            <a:r>
              <a:rPr sz="3200" b="1" spc="-10" dirty="0">
                <a:latin typeface="Arial"/>
                <a:cs typeface="Arial"/>
              </a:rPr>
              <a:t>va</a:t>
            </a:r>
            <a:r>
              <a:rPr sz="3200" b="1" spc="-5" dirty="0">
                <a:latin typeface="Arial"/>
                <a:cs typeface="Arial"/>
              </a:rPr>
              <a:t>r </a:t>
            </a:r>
            <a:r>
              <a:rPr sz="3200" b="1" spc="-10" dirty="0">
                <a:latin typeface="Arial"/>
                <a:cs typeface="Arial"/>
              </a:rPr>
              <a:t>n</a:t>
            </a:r>
            <a:r>
              <a:rPr sz="3200" b="1" spc="-5" dirty="0">
                <a:latin typeface="Arial"/>
                <a:cs typeface="Arial"/>
              </a:rPr>
              <a:t>2 = </a:t>
            </a:r>
            <a:r>
              <a:rPr sz="3200" b="1" spc="-10" dirty="0">
                <a:latin typeface="Arial"/>
                <a:cs typeface="Arial"/>
              </a:rPr>
              <a:t>Number(n1); va</a:t>
            </a:r>
            <a:r>
              <a:rPr sz="3200" b="1" spc="-5" dirty="0">
                <a:latin typeface="Arial"/>
                <a:cs typeface="Arial"/>
              </a:rPr>
              <a:t>r </a:t>
            </a:r>
            <a:r>
              <a:rPr sz="3200" b="1" spc="-10" dirty="0">
                <a:latin typeface="Arial"/>
                <a:cs typeface="Arial"/>
              </a:rPr>
              <a:t>sum</a:t>
            </a:r>
            <a:r>
              <a:rPr sz="3200" b="1" spc="-5" dirty="0">
                <a:latin typeface="Arial"/>
                <a:cs typeface="Arial"/>
              </a:rPr>
              <a:t>2 = </a:t>
            </a:r>
            <a:r>
              <a:rPr sz="3200" b="1" spc="-10" dirty="0">
                <a:latin typeface="Arial"/>
                <a:cs typeface="Arial"/>
              </a:rPr>
              <a:t>n</a:t>
            </a:r>
            <a:r>
              <a:rPr sz="3200" b="1" spc="-5" dirty="0">
                <a:latin typeface="Arial"/>
                <a:cs typeface="Arial"/>
              </a:rPr>
              <a:t>2 + </a:t>
            </a:r>
            <a:r>
              <a:rPr sz="3200" b="1" spc="-10" dirty="0">
                <a:latin typeface="Arial"/>
                <a:cs typeface="Arial"/>
              </a:rPr>
              <a:t>2;</a:t>
            </a:r>
            <a:endParaRPr sz="3200">
              <a:latin typeface="Arial"/>
              <a:cs typeface="Arial"/>
            </a:endParaRPr>
          </a:p>
          <a:p>
            <a:pPr marL="744220" indent="-731520">
              <a:lnSpc>
                <a:spcPct val="100000"/>
              </a:lnSpc>
              <a:spcBef>
                <a:spcPts val="765"/>
              </a:spcBef>
            </a:pPr>
            <a:r>
              <a:rPr sz="3200" b="1" spc="-10" dirty="0">
                <a:latin typeface="Arial"/>
                <a:cs typeface="Arial"/>
              </a:rPr>
              <a:t>alert('sum1</a:t>
            </a:r>
            <a:r>
              <a:rPr sz="3200" b="1" spc="-5" dirty="0">
                <a:latin typeface="Arial"/>
                <a:cs typeface="Arial"/>
              </a:rPr>
              <a:t>= ' + </a:t>
            </a:r>
            <a:r>
              <a:rPr sz="3200" b="1" spc="-10" dirty="0">
                <a:latin typeface="Arial"/>
                <a:cs typeface="Arial"/>
              </a:rPr>
              <a:t>sum</a:t>
            </a:r>
            <a:r>
              <a:rPr sz="3200" b="1" spc="-5" dirty="0">
                <a:latin typeface="Arial"/>
                <a:cs typeface="Arial"/>
              </a:rPr>
              <a:t>1 + </a:t>
            </a:r>
            <a:r>
              <a:rPr sz="3200" b="1" spc="-10" dirty="0">
                <a:latin typeface="Arial"/>
                <a:cs typeface="Arial"/>
              </a:rPr>
              <a:t>"</a:t>
            </a:r>
            <a:r>
              <a:rPr sz="3200" b="1" spc="-5" dirty="0">
                <a:latin typeface="Arial"/>
                <a:cs typeface="Arial"/>
              </a:rPr>
              <a:t>; </a:t>
            </a:r>
            <a:r>
              <a:rPr sz="3200" b="1" spc="-10" dirty="0">
                <a:latin typeface="Arial"/>
                <a:cs typeface="Arial"/>
              </a:rPr>
              <a:t>sum2</a:t>
            </a:r>
            <a:r>
              <a:rPr sz="3200" b="1" spc="-5" dirty="0">
                <a:latin typeface="Arial"/>
                <a:cs typeface="Arial"/>
              </a:rPr>
              <a:t>= " + </a:t>
            </a:r>
            <a:r>
              <a:rPr sz="3200" b="1" spc="-10" dirty="0">
                <a:latin typeface="Arial"/>
                <a:cs typeface="Arial"/>
              </a:rPr>
              <a:t>sum2);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3000">
              <a:latin typeface="Times New Roman"/>
              <a:cs typeface="Times New Roman"/>
            </a:endParaRPr>
          </a:p>
          <a:p>
            <a:pPr marL="74422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more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concisel</a:t>
            </a:r>
            <a:r>
              <a:rPr sz="2800" spc="-210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..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74422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var n = Number(prompt(“number:”));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0119" y="6323076"/>
            <a:ext cx="3810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005" y="1065403"/>
            <a:ext cx="9089390" cy="7128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7220">
              <a:lnSpc>
                <a:spcPct val="100000"/>
              </a:lnSpc>
            </a:pPr>
            <a:r>
              <a:rPr spc="-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9773" y="1921726"/>
            <a:ext cx="6895465" cy="28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har char="•"/>
              <a:tabLst>
                <a:tab pos="354330" algn="l"/>
              </a:tabLst>
            </a:pPr>
            <a:r>
              <a:rPr sz="2900" spc="-5" dirty="0">
                <a:latin typeface="Arial"/>
                <a:cs typeface="Arial"/>
              </a:rPr>
              <a:t>Overview</a:t>
            </a:r>
            <a:endParaRPr sz="2900" dirty="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695"/>
              </a:spcBef>
              <a:buChar char="•"/>
              <a:tabLst>
                <a:tab pos="354330" algn="l"/>
                <a:tab pos="2479675" algn="l"/>
              </a:tabLst>
            </a:pPr>
            <a:r>
              <a:rPr sz="2900" spc="-10" dirty="0">
                <a:latin typeface="Arial"/>
                <a:cs typeface="Arial"/>
              </a:rPr>
              <a:t>I</a:t>
            </a:r>
            <a:r>
              <a:rPr sz="2900" spc="-5" dirty="0">
                <a:latin typeface="Arial"/>
                <a:cs typeface="Arial"/>
              </a:rPr>
              <a:t>ntroduction</a:t>
            </a:r>
            <a:r>
              <a:rPr sz="2900" dirty="0">
                <a:latin typeface="Arial"/>
                <a:cs typeface="Arial"/>
              </a:rPr>
              <a:t>	</a:t>
            </a:r>
            <a:r>
              <a:rPr sz="2900" spc="-5" dirty="0">
                <a:latin typeface="Arial"/>
                <a:cs typeface="Arial"/>
              </a:rPr>
              <a:t>to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HTML</a:t>
            </a:r>
            <a:endParaRPr sz="2900" dirty="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610"/>
              </a:spcBef>
              <a:buChar char="–"/>
              <a:tabLst>
                <a:tab pos="755650" algn="l"/>
              </a:tabLst>
            </a:pPr>
            <a:r>
              <a:rPr sz="2500" dirty="0">
                <a:latin typeface="Arial"/>
                <a:cs typeface="Arial"/>
              </a:rPr>
              <a:t>T</a:t>
            </a:r>
            <a:r>
              <a:rPr sz="2500" spc="-5" dirty="0">
                <a:latin typeface="Arial"/>
                <a:cs typeface="Arial"/>
              </a:rPr>
              <a:t>ags</a:t>
            </a:r>
            <a:r>
              <a:rPr sz="2500" dirty="0">
                <a:latin typeface="Arial"/>
                <a:cs typeface="Arial"/>
              </a:rPr>
              <a:t>, </a:t>
            </a:r>
            <a:r>
              <a:rPr sz="2500" spc="-5" dirty="0">
                <a:latin typeface="Arial"/>
                <a:cs typeface="Arial"/>
              </a:rPr>
              <a:t>attributes</a:t>
            </a:r>
            <a:r>
              <a:rPr sz="2500" dirty="0">
                <a:latin typeface="Arial"/>
                <a:cs typeface="Arial"/>
              </a:rPr>
              <a:t>, </a:t>
            </a:r>
            <a:r>
              <a:rPr sz="2500" spc="-5" dirty="0">
                <a:latin typeface="Arial"/>
                <a:cs typeface="Arial"/>
              </a:rPr>
              <a:t>class/I</a:t>
            </a:r>
            <a:r>
              <a:rPr sz="2500" dirty="0">
                <a:latin typeface="Arial"/>
                <a:cs typeface="Arial"/>
              </a:rPr>
              <a:t>D </a:t>
            </a:r>
            <a:r>
              <a:rPr sz="2500" spc="-5" dirty="0">
                <a:latin typeface="Arial"/>
                <a:cs typeface="Arial"/>
              </a:rPr>
              <a:t>selector</a:t>
            </a:r>
            <a:r>
              <a:rPr sz="2500" dirty="0">
                <a:latin typeface="Arial"/>
                <a:cs typeface="Arial"/>
              </a:rPr>
              <a:t>, </a:t>
            </a:r>
            <a:r>
              <a:rPr sz="2500" spc="-5" dirty="0">
                <a:latin typeface="Arial"/>
                <a:cs typeface="Arial"/>
              </a:rPr>
              <a:t>CS</a:t>
            </a:r>
            <a:r>
              <a:rPr sz="2500" dirty="0">
                <a:latin typeface="Arial"/>
                <a:cs typeface="Arial"/>
              </a:rPr>
              <a:t>S </a:t>
            </a:r>
            <a:r>
              <a:rPr sz="2500" spc="-5" dirty="0">
                <a:latin typeface="Arial"/>
                <a:cs typeface="Arial"/>
              </a:rPr>
              <a:t>etc.</a:t>
            </a:r>
            <a:endParaRPr sz="2500" dirty="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685"/>
              </a:spcBef>
              <a:buChar char="•"/>
              <a:tabLst>
                <a:tab pos="354330" algn="l"/>
              </a:tabLst>
            </a:pPr>
            <a:r>
              <a:rPr sz="2900" spc="-10" dirty="0">
                <a:latin typeface="Arial"/>
                <a:cs typeface="Arial"/>
              </a:rPr>
              <a:t>I</a:t>
            </a:r>
            <a:r>
              <a:rPr sz="2900" spc="-5" dirty="0">
                <a:latin typeface="Arial"/>
                <a:cs typeface="Arial"/>
              </a:rPr>
              <a:t>ntroduction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to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JS</a:t>
            </a:r>
            <a:endParaRPr sz="2900" dirty="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309"/>
              </a:spcBef>
              <a:buChar char="–"/>
              <a:tabLst>
                <a:tab pos="755650" algn="l"/>
              </a:tabLst>
            </a:pPr>
            <a:r>
              <a:rPr sz="2500" dirty="0">
                <a:latin typeface="Arial"/>
                <a:cs typeface="Arial"/>
              </a:rPr>
              <a:t>Input/output: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prompt</a:t>
            </a:r>
            <a:r>
              <a:rPr sz="2500" dirty="0">
                <a:solidFill>
                  <a:srgbClr val="319469"/>
                </a:solidFill>
                <a:latin typeface="Arial"/>
                <a:cs typeface="Arial"/>
              </a:rPr>
              <a:t>(…),</a:t>
            </a:r>
            <a:r>
              <a:rPr sz="2500" spc="15" dirty="0">
                <a:solidFill>
                  <a:srgbClr val="319469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alert</a:t>
            </a:r>
            <a:r>
              <a:rPr sz="2500" dirty="0">
                <a:solidFill>
                  <a:srgbClr val="319469"/>
                </a:solidFill>
                <a:latin typeface="Arial"/>
                <a:cs typeface="Arial"/>
              </a:rPr>
              <a:t>(…);</a:t>
            </a:r>
            <a:endParaRPr sz="2500" dirty="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300"/>
              </a:spcBef>
              <a:buChar char="–"/>
              <a:tabLst>
                <a:tab pos="755650" algn="l"/>
              </a:tabLst>
            </a:pPr>
            <a:r>
              <a:rPr sz="2500" spc="-5" dirty="0">
                <a:latin typeface="Arial"/>
                <a:cs typeface="Arial"/>
              </a:rPr>
              <a:t>Variabl</a:t>
            </a:r>
            <a:r>
              <a:rPr sz="2500" dirty="0">
                <a:latin typeface="Arial"/>
                <a:cs typeface="Arial"/>
              </a:rPr>
              <a:t>e </a:t>
            </a:r>
            <a:r>
              <a:rPr sz="2500" spc="-5" dirty="0">
                <a:solidFill>
                  <a:srgbClr val="319469"/>
                </a:solidFill>
                <a:latin typeface="Arial"/>
                <a:cs typeface="Arial"/>
              </a:rPr>
              <a:t>va</a:t>
            </a:r>
            <a:r>
              <a:rPr sz="2500" dirty="0">
                <a:solidFill>
                  <a:srgbClr val="319469"/>
                </a:solidFill>
                <a:latin typeface="Arial"/>
                <a:cs typeface="Arial"/>
              </a:rPr>
              <a:t>r</a:t>
            </a:r>
            <a:r>
              <a:rPr sz="2500" spc="-10" dirty="0">
                <a:solidFill>
                  <a:srgbClr val="319469"/>
                </a:solidFill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&amp; </a:t>
            </a:r>
            <a:r>
              <a:rPr sz="2500" spc="-5" dirty="0">
                <a:latin typeface="Arial"/>
                <a:cs typeface="Arial"/>
              </a:rPr>
              <a:t>dat</a:t>
            </a:r>
            <a:r>
              <a:rPr sz="2500" dirty="0">
                <a:latin typeface="Arial"/>
                <a:cs typeface="Arial"/>
              </a:rPr>
              <a:t>a </a:t>
            </a:r>
            <a:r>
              <a:rPr sz="2500" spc="-5" dirty="0">
                <a:latin typeface="Arial"/>
                <a:cs typeface="Arial"/>
              </a:rPr>
              <a:t>types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6941" y="4737308"/>
            <a:ext cx="5120005" cy="358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dirty="0">
                <a:latin typeface="Arial"/>
                <a:cs typeface="Arial"/>
              </a:rPr>
              <a:t>–</a:t>
            </a:r>
            <a:r>
              <a:rPr sz="2500" spc="16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Variable</a:t>
            </a:r>
            <a:r>
              <a:rPr sz="2500" dirty="0">
                <a:latin typeface="Arial"/>
                <a:cs typeface="Arial"/>
              </a:rPr>
              <a:t>s</a:t>
            </a:r>
            <a:r>
              <a:rPr sz="2500" dirty="0">
                <a:latin typeface="Apple Symbols"/>
                <a:cs typeface="Apple Symbols"/>
              </a:rPr>
              <a:t>：</a:t>
            </a:r>
            <a:r>
              <a:rPr sz="2500" spc="-5" dirty="0">
                <a:latin typeface="Arial"/>
                <a:cs typeface="Arial"/>
              </a:rPr>
              <a:t>arithmeti</a:t>
            </a:r>
            <a:r>
              <a:rPr sz="2500" dirty="0">
                <a:latin typeface="Arial"/>
                <a:cs typeface="Arial"/>
              </a:rPr>
              <a:t>c</a:t>
            </a:r>
            <a:r>
              <a:rPr sz="2500" spc="-5" dirty="0">
                <a:latin typeface="Arial"/>
                <a:cs typeface="Arial"/>
              </a:rPr>
              <a:t> operators</a:t>
            </a:r>
            <a:r>
              <a:rPr sz="2500" dirty="0">
                <a:latin typeface="Arial"/>
                <a:cs typeface="Arial"/>
              </a:rPr>
              <a:t>: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19469"/>
                </a:solidFill>
                <a:latin typeface="Arial"/>
                <a:cs typeface="Arial"/>
              </a:rPr>
              <a:t>+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47610" y="4752897"/>
            <a:ext cx="259270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6545" algn="l"/>
                <a:tab pos="597535" algn="l"/>
                <a:tab pos="951865" algn="l"/>
              </a:tabLst>
            </a:pPr>
            <a:r>
              <a:rPr sz="2500" dirty="0">
                <a:solidFill>
                  <a:srgbClr val="319469"/>
                </a:solidFill>
                <a:latin typeface="Arial"/>
                <a:cs typeface="Arial"/>
              </a:rPr>
              <a:t>-	*	/	%</a:t>
            </a:r>
            <a:r>
              <a:rPr sz="2500" spc="5" dirty="0">
                <a:solidFill>
                  <a:srgbClr val="319469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19469"/>
                </a:solidFill>
                <a:latin typeface="Arial"/>
                <a:cs typeface="Arial"/>
              </a:rPr>
              <a:t>(modulo)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6973" y="5168202"/>
            <a:ext cx="8496935" cy="1105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buChar char="–"/>
              <a:tabLst>
                <a:tab pos="298450" algn="l"/>
              </a:tabLst>
            </a:pPr>
            <a:r>
              <a:rPr sz="2500" spc="-5" dirty="0">
                <a:latin typeface="Arial"/>
                <a:cs typeface="Arial"/>
              </a:rPr>
              <a:t>C</a:t>
            </a:r>
            <a:r>
              <a:rPr sz="2500" dirty="0">
                <a:latin typeface="Arial"/>
                <a:cs typeface="Arial"/>
              </a:rPr>
              <a:t>onversion (strings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-&gt; numbers):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Numbe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500" dirty="0">
                <a:solidFill>
                  <a:srgbClr val="319469"/>
                </a:solidFill>
                <a:latin typeface="Arial"/>
                <a:cs typeface="Arial"/>
              </a:rPr>
              <a:t>(…); 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parseInt</a:t>
            </a:r>
            <a:r>
              <a:rPr sz="2500" dirty="0">
                <a:solidFill>
                  <a:srgbClr val="319469"/>
                </a:solidFill>
                <a:latin typeface="Arial"/>
                <a:cs typeface="Arial"/>
              </a:rPr>
              <a:t>(...)</a:t>
            </a:r>
            <a:endParaRPr sz="2500">
              <a:latin typeface="Arial"/>
              <a:cs typeface="Arial"/>
            </a:endParaRPr>
          </a:p>
          <a:p>
            <a:pPr marL="297815" indent="-285115">
              <a:lnSpc>
                <a:spcPts val="2850"/>
              </a:lnSpc>
              <a:spcBef>
                <a:spcPts val="300"/>
              </a:spcBef>
              <a:buChar char="–"/>
              <a:tabLst>
                <a:tab pos="298450" algn="l"/>
              </a:tabLst>
            </a:pPr>
            <a:r>
              <a:rPr sz="2500" spc="-5" dirty="0">
                <a:latin typeface="Arial"/>
                <a:cs typeface="Arial"/>
              </a:rPr>
              <a:t>M</a:t>
            </a:r>
            <a:r>
              <a:rPr sz="2500" dirty="0">
                <a:latin typeface="Arial"/>
                <a:cs typeface="Arial"/>
              </a:rPr>
              <a:t>ath object: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Math.sqrt</a:t>
            </a:r>
            <a:r>
              <a:rPr sz="2500" dirty="0">
                <a:solidFill>
                  <a:srgbClr val="319469"/>
                </a:solidFill>
                <a:latin typeface="Arial"/>
                <a:cs typeface="Arial"/>
              </a:rPr>
              <a:t>(...),</a:t>
            </a:r>
            <a:r>
              <a:rPr sz="2500" spc="30" dirty="0">
                <a:solidFill>
                  <a:srgbClr val="319469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round</a:t>
            </a:r>
            <a:r>
              <a:rPr sz="2500" dirty="0">
                <a:solidFill>
                  <a:srgbClr val="319469"/>
                </a:solidFill>
                <a:latin typeface="Arial"/>
                <a:cs typeface="Arial"/>
              </a:rPr>
              <a:t>(...),</a:t>
            </a:r>
            <a:r>
              <a:rPr sz="2500" spc="10" dirty="0">
                <a:solidFill>
                  <a:srgbClr val="319469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cei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500" dirty="0">
                <a:solidFill>
                  <a:srgbClr val="319469"/>
                </a:solidFill>
                <a:latin typeface="Arial"/>
                <a:cs typeface="Arial"/>
              </a:rPr>
              <a:t>(...),</a:t>
            </a:r>
            <a:r>
              <a:rPr sz="2500" spc="5" dirty="0">
                <a:solidFill>
                  <a:srgbClr val="319469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floor</a:t>
            </a:r>
            <a:r>
              <a:rPr sz="2500" dirty="0">
                <a:solidFill>
                  <a:srgbClr val="319469"/>
                </a:solidFill>
                <a:latin typeface="Arial"/>
                <a:cs typeface="Arial"/>
              </a:rPr>
              <a:t>(...),</a:t>
            </a:r>
            <a:endParaRPr sz="2500">
              <a:latin typeface="Arial"/>
              <a:cs typeface="Arial"/>
            </a:endParaRPr>
          </a:p>
          <a:p>
            <a:pPr marL="298450">
              <a:lnSpc>
                <a:spcPts val="2850"/>
              </a:lnSpc>
            </a:pP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ma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500" dirty="0">
                <a:solidFill>
                  <a:srgbClr val="319469"/>
                </a:solidFill>
                <a:latin typeface="Arial"/>
                <a:cs typeface="Arial"/>
              </a:rPr>
              <a:t>(...,...),</a:t>
            </a:r>
            <a:r>
              <a:rPr sz="2500" spc="35" dirty="0">
                <a:solidFill>
                  <a:srgbClr val="319469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min</a:t>
            </a:r>
            <a:r>
              <a:rPr sz="2500" dirty="0">
                <a:solidFill>
                  <a:srgbClr val="319469"/>
                </a:solidFill>
                <a:latin typeface="Arial"/>
                <a:cs typeface="Arial"/>
              </a:rPr>
              <a:t>(...,...),</a:t>
            </a:r>
            <a:r>
              <a:rPr sz="2500" spc="35" dirty="0">
                <a:solidFill>
                  <a:srgbClr val="319469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19469"/>
                </a:solidFill>
                <a:latin typeface="Arial"/>
                <a:cs typeface="Arial"/>
              </a:rPr>
              <a:t>PI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7220">
              <a:lnSpc>
                <a:spcPct val="100000"/>
              </a:lnSpc>
            </a:pPr>
            <a:r>
              <a:rPr dirty="0"/>
              <a:t>Web Programming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212819" rIns="0" bIns="0" rtlCol="0">
            <a:spAutoFit/>
          </a:bodyPr>
          <a:lstStyle/>
          <a:p>
            <a:pPr marL="1410335" algn="ctr">
              <a:lnSpc>
                <a:spcPct val="100000"/>
              </a:lnSpc>
            </a:pPr>
            <a:r>
              <a:rPr sz="2400" b="1" dirty="0">
                <a:solidFill>
                  <a:srgbClr val="0000CC"/>
                </a:solidFill>
                <a:latin typeface="Arial"/>
                <a:cs typeface="Arial"/>
              </a:rPr>
              <a:t>PHP</a:t>
            </a:r>
            <a:endParaRPr sz="2400">
              <a:latin typeface="Arial"/>
              <a:cs typeface="Arial"/>
            </a:endParaRPr>
          </a:p>
          <a:p>
            <a:pPr marL="459740" marR="5044440" algn="ctr">
              <a:lnSpc>
                <a:spcPts val="2605"/>
              </a:lnSpc>
              <a:spcBef>
                <a:spcPts val="270"/>
              </a:spcBef>
            </a:pPr>
            <a:r>
              <a:rPr sz="2400" b="1" spc="-5" dirty="0">
                <a:solidFill>
                  <a:srgbClr val="3405BB"/>
                </a:solidFill>
                <a:latin typeface="Arial"/>
                <a:cs typeface="Arial"/>
              </a:rPr>
              <a:t>DHTML/CSS</a:t>
            </a:r>
            <a:endParaRPr sz="2400">
              <a:latin typeface="Arial"/>
              <a:cs typeface="Arial"/>
            </a:endParaRPr>
          </a:p>
          <a:p>
            <a:pPr marL="1287780" indent="3850640">
              <a:lnSpc>
                <a:spcPts val="2605"/>
              </a:lnSpc>
            </a:pPr>
            <a:r>
              <a:rPr sz="2400" b="1" spc="-5" dirty="0">
                <a:solidFill>
                  <a:srgbClr val="3405BB"/>
                </a:solidFill>
                <a:latin typeface="Arial"/>
                <a:cs typeface="Arial"/>
              </a:rPr>
              <a:t>jQuery</a:t>
            </a:r>
            <a:endParaRPr sz="2400">
              <a:latin typeface="Arial"/>
              <a:cs typeface="Arial"/>
            </a:endParaRPr>
          </a:p>
          <a:p>
            <a:pPr marL="459740" marR="5132705" algn="ctr">
              <a:lnSpc>
                <a:spcPts val="2500"/>
              </a:lnSpc>
              <a:spcBef>
                <a:spcPts val="1060"/>
              </a:spcBef>
            </a:pPr>
            <a:r>
              <a:rPr sz="2400" b="1" spc="-5" dirty="0">
                <a:solidFill>
                  <a:srgbClr val="3405BB"/>
                </a:solidFill>
                <a:latin typeface="Arial"/>
                <a:cs typeface="Arial"/>
              </a:rPr>
              <a:t>JavaScript</a:t>
            </a:r>
            <a:endParaRPr sz="2400">
              <a:latin typeface="Arial"/>
              <a:cs typeface="Arial"/>
            </a:endParaRPr>
          </a:p>
          <a:p>
            <a:pPr marL="5401310">
              <a:lnSpc>
                <a:spcPts val="2500"/>
              </a:lnSpc>
            </a:pPr>
            <a:r>
              <a:rPr sz="2400" b="1" dirty="0">
                <a:solidFill>
                  <a:srgbClr val="3405BB"/>
                </a:solidFill>
                <a:latin typeface="Arial"/>
                <a:cs typeface="Arial"/>
              </a:rPr>
              <a:t>AJAX (GET/POST)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15269" y="2673095"/>
            <a:ext cx="1792605" cy="2092960"/>
          </a:xfrm>
          <a:custGeom>
            <a:avLst/>
            <a:gdLst/>
            <a:ahLst/>
            <a:cxnLst/>
            <a:rect l="l" t="t" r="r" b="b"/>
            <a:pathLst>
              <a:path w="1792604" h="2092960">
                <a:moveTo>
                  <a:pt x="0" y="0"/>
                </a:moveTo>
                <a:lnTo>
                  <a:pt x="0" y="2092452"/>
                </a:lnTo>
                <a:lnTo>
                  <a:pt x="1792224" y="2092452"/>
                </a:lnTo>
                <a:lnTo>
                  <a:pt x="1792224" y="0"/>
                </a:lnTo>
                <a:lnTo>
                  <a:pt x="0" y="0"/>
                </a:lnTo>
                <a:close/>
              </a:path>
            </a:pathLst>
          </a:custGeom>
          <a:solidFill>
            <a:srgbClr val="3232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15269" y="2673096"/>
            <a:ext cx="1792223" cy="2092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56821" y="5561996"/>
            <a:ext cx="46151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Client-serve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we</a:t>
            </a:r>
            <a:r>
              <a:rPr sz="2400" b="1" dirty="0">
                <a:latin typeface="Arial"/>
                <a:cs typeface="Arial"/>
              </a:rPr>
              <a:t>b</a:t>
            </a:r>
            <a:r>
              <a:rPr sz="2400" b="1" spc="-5" dirty="0">
                <a:latin typeface="Arial"/>
                <a:cs typeface="Arial"/>
              </a:rPr>
              <a:t> programming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04273" y="5051297"/>
            <a:ext cx="4155948" cy="166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8939" y="5046726"/>
            <a:ext cx="4166235" cy="176530"/>
          </a:xfrm>
          <a:custGeom>
            <a:avLst/>
            <a:gdLst/>
            <a:ahLst/>
            <a:cxnLst/>
            <a:rect l="l" t="t" r="r" b="b"/>
            <a:pathLst>
              <a:path w="4166234" h="176529">
                <a:moveTo>
                  <a:pt x="4165853" y="176022"/>
                </a:moveTo>
                <a:lnTo>
                  <a:pt x="4165853" y="0"/>
                </a:lnTo>
                <a:lnTo>
                  <a:pt x="0" y="0"/>
                </a:lnTo>
                <a:lnTo>
                  <a:pt x="0" y="176022"/>
                </a:lnTo>
                <a:lnTo>
                  <a:pt x="5334" y="176022"/>
                </a:lnTo>
                <a:lnTo>
                  <a:pt x="5334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4156697" y="9906"/>
                </a:lnTo>
                <a:lnTo>
                  <a:pt x="4156697" y="4572"/>
                </a:lnTo>
                <a:lnTo>
                  <a:pt x="4161282" y="9906"/>
                </a:lnTo>
                <a:lnTo>
                  <a:pt x="4161282" y="176022"/>
                </a:lnTo>
                <a:lnTo>
                  <a:pt x="4165853" y="176022"/>
                </a:lnTo>
                <a:close/>
              </a:path>
              <a:path w="4166234" h="176529">
                <a:moveTo>
                  <a:pt x="9906" y="9906"/>
                </a:moveTo>
                <a:lnTo>
                  <a:pt x="9906" y="4572"/>
                </a:lnTo>
                <a:lnTo>
                  <a:pt x="5334" y="9906"/>
                </a:lnTo>
                <a:lnTo>
                  <a:pt x="9906" y="9906"/>
                </a:lnTo>
                <a:close/>
              </a:path>
              <a:path w="4166234" h="176529">
                <a:moveTo>
                  <a:pt x="9906" y="166878"/>
                </a:moveTo>
                <a:lnTo>
                  <a:pt x="9906" y="9906"/>
                </a:lnTo>
                <a:lnTo>
                  <a:pt x="5334" y="9906"/>
                </a:lnTo>
                <a:lnTo>
                  <a:pt x="5334" y="166878"/>
                </a:lnTo>
                <a:lnTo>
                  <a:pt x="9906" y="166878"/>
                </a:lnTo>
                <a:close/>
              </a:path>
              <a:path w="4166234" h="176529">
                <a:moveTo>
                  <a:pt x="4161282" y="166877"/>
                </a:moveTo>
                <a:lnTo>
                  <a:pt x="5334" y="166878"/>
                </a:lnTo>
                <a:lnTo>
                  <a:pt x="9906" y="171450"/>
                </a:lnTo>
                <a:lnTo>
                  <a:pt x="9906" y="176022"/>
                </a:lnTo>
                <a:lnTo>
                  <a:pt x="4156697" y="176022"/>
                </a:lnTo>
                <a:lnTo>
                  <a:pt x="4156697" y="171450"/>
                </a:lnTo>
                <a:lnTo>
                  <a:pt x="4161282" y="166877"/>
                </a:lnTo>
                <a:close/>
              </a:path>
              <a:path w="4166234" h="176529">
                <a:moveTo>
                  <a:pt x="9906" y="176022"/>
                </a:moveTo>
                <a:lnTo>
                  <a:pt x="9906" y="171450"/>
                </a:lnTo>
                <a:lnTo>
                  <a:pt x="5334" y="166878"/>
                </a:lnTo>
                <a:lnTo>
                  <a:pt x="5334" y="176022"/>
                </a:lnTo>
                <a:lnTo>
                  <a:pt x="9906" y="176022"/>
                </a:lnTo>
                <a:close/>
              </a:path>
              <a:path w="4166234" h="176529">
                <a:moveTo>
                  <a:pt x="4161282" y="9906"/>
                </a:moveTo>
                <a:lnTo>
                  <a:pt x="4156697" y="4572"/>
                </a:lnTo>
                <a:lnTo>
                  <a:pt x="4156697" y="9906"/>
                </a:lnTo>
                <a:lnTo>
                  <a:pt x="4161282" y="9906"/>
                </a:lnTo>
                <a:close/>
              </a:path>
              <a:path w="4166234" h="176529">
                <a:moveTo>
                  <a:pt x="4161282" y="166877"/>
                </a:moveTo>
                <a:lnTo>
                  <a:pt x="4161282" y="9906"/>
                </a:lnTo>
                <a:lnTo>
                  <a:pt x="4156697" y="9906"/>
                </a:lnTo>
                <a:lnTo>
                  <a:pt x="4156697" y="166877"/>
                </a:lnTo>
                <a:lnTo>
                  <a:pt x="4161282" y="166877"/>
                </a:lnTo>
                <a:close/>
              </a:path>
              <a:path w="4166234" h="176529">
                <a:moveTo>
                  <a:pt x="4161282" y="176022"/>
                </a:moveTo>
                <a:lnTo>
                  <a:pt x="4161282" y="166877"/>
                </a:lnTo>
                <a:lnTo>
                  <a:pt x="4156697" y="171450"/>
                </a:lnTo>
                <a:lnTo>
                  <a:pt x="4156697" y="176022"/>
                </a:lnTo>
                <a:lnTo>
                  <a:pt x="4161282" y="1760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56821" y="4311554"/>
            <a:ext cx="9575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405BB"/>
                </a:solidFill>
                <a:latin typeface="Arial"/>
                <a:cs typeface="Arial"/>
              </a:rPr>
              <a:t>Forms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58895" y="4112672"/>
            <a:ext cx="1419860" cy="927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3405BB"/>
                </a:solidFill>
                <a:latin typeface="Arial"/>
                <a:cs typeface="Arial"/>
              </a:rPr>
              <a:t>MySQL</a:t>
            </a:r>
            <a:endParaRPr sz="2400">
              <a:latin typeface="Arial"/>
              <a:cs typeface="Arial"/>
            </a:endParaRPr>
          </a:p>
          <a:p>
            <a:pPr marL="577215">
              <a:lnSpc>
                <a:spcPct val="100000"/>
              </a:lnSpc>
              <a:spcBef>
                <a:spcPts val="1825"/>
              </a:spcBef>
            </a:pPr>
            <a:r>
              <a:rPr sz="2400" b="1" spc="-5" dirty="0">
                <a:solidFill>
                  <a:srgbClr val="0000CC"/>
                </a:solidFill>
                <a:latin typeface="Arial"/>
                <a:cs typeface="Arial"/>
              </a:rPr>
              <a:t>JSON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7220">
              <a:lnSpc>
                <a:spcPct val="100000"/>
              </a:lnSpc>
            </a:pPr>
            <a:r>
              <a:rPr dirty="0"/>
              <a:t>Main elements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428BC4"/>
                </a:solidFill>
                <a:latin typeface="Arial"/>
                <a:cs typeface="Arial"/>
              </a:rPr>
              <a:t>DHTML:</a:t>
            </a:r>
            <a:r>
              <a:rPr sz="2800" b="1" spc="10" dirty="0">
                <a:solidFill>
                  <a:srgbClr val="428BC4"/>
                </a:solidFill>
                <a:latin typeface="Arial"/>
                <a:cs typeface="Arial"/>
              </a:rPr>
              <a:t> </a:t>
            </a:r>
            <a:r>
              <a:rPr sz="2800" dirty="0"/>
              <a:t>interactive and animated websites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800" spc="-5" dirty="0">
                <a:latin typeface="Times New Roman"/>
                <a:cs typeface="Times New Roman"/>
              </a:rPr>
              <a:t>–</a:t>
            </a:r>
            <a:r>
              <a:rPr sz="2800" dirty="0"/>
              <a:t>HTML: markup</a:t>
            </a:r>
            <a:r>
              <a:rPr sz="2800" spc="5" dirty="0"/>
              <a:t> </a:t>
            </a:r>
            <a:r>
              <a:rPr sz="2800" dirty="0"/>
              <a:t>language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800" spc="-5" dirty="0">
                <a:solidFill>
                  <a:srgbClr val="428BC4"/>
                </a:solidFill>
                <a:latin typeface="Times New Roman"/>
                <a:cs typeface="Times New Roman"/>
              </a:rPr>
              <a:t>–</a:t>
            </a:r>
            <a:r>
              <a:rPr sz="2800" b="1" spc="-5" dirty="0">
                <a:solidFill>
                  <a:srgbClr val="428BC4"/>
                </a:solidFill>
                <a:latin typeface="Arial"/>
                <a:cs typeface="Arial"/>
              </a:rPr>
              <a:t>CS</a:t>
            </a:r>
            <a:r>
              <a:rPr sz="2800" b="1" dirty="0">
                <a:solidFill>
                  <a:srgbClr val="428BC4"/>
                </a:solidFill>
                <a:latin typeface="Arial"/>
                <a:cs typeface="Arial"/>
              </a:rPr>
              <a:t>S</a:t>
            </a:r>
            <a:r>
              <a:rPr sz="2800" b="1" spc="-5" dirty="0">
                <a:solidFill>
                  <a:srgbClr val="428BC4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428BC4"/>
                </a:solidFill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006FC0"/>
                </a:solidFill>
              </a:rPr>
              <a:t>c</a:t>
            </a:r>
            <a:r>
              <a:rPr sz="2800" dirty="0"/>
              <a:t>ascading </a:t>
            </a:r>
            <a:r>
              <a:rPr sz="2800" dirty="0">
                <a:solidFill>
                  <a:srgbClr val="006FC0"/>
                </a:solidFill>
              </a:rPr>
              <a:t>s</a:t>
            </a:r>
            <a:r>
              <a:rPr sz="2800" dirty="0"/>
              <a:t>tyle</a:t>
            </a:r>
            <a:r>
              <a:rPr sz="2800" dirty="0">
                <a:solidFill>
                  <a:srgbClr val="006FC0"/>
                </a:solidFill>
              </a:rPr>
              <a:t>s</a:t>
            </a:r>
            <a:r>
              <a:rPr sz="2800" dirty="0"/>
              <a:t>heets):</a:t>
            </a:r>
            <a:r>
              <a:rPr sz="2800" spc="-25" dirty="0"/>
              <a:t> </a:t>
            </a:r>
            <a:r>
              <a:rPr sz="2800" dirty="0"/>
              <a:t>specify presentation</a:t>
            </a:r>
            <a:endParaRPr sz="2800">
              <a:latin typeface="Arial"/>
              <a:cs typeface="Arial"/>
            </a:endParaRPr>
          </a:p>
          <a:p>
            <a:pPr marL="12700" marR="655320">
              <a:lnSpc>
                <a:spcPct val="100000"/>
              </a:lnSpc>
              <a:spcBef>
                <a:spcPts val="805"/>
              </a:spcBef>
            </a:pPr>
            <a:r>
              <a:rPr sz="2800" spc="-5" dirty="0">
                <a:solidFill>
                  <a:srgbClr val="428BC4"/>
                </a:solidFill>
                <a:latin typeface="Times New Roman"/>
                <a:cs typeface="Times New Roman"/>
              </a:rPr>
              <a:t>–</a:t>
            </a:r>
            <a:r>
              <a:rPr sz="2800" b="1" dirty="0">
                <a:solidFill>
                  <a:srgbClr val="428BC4"/>
                </a:solidFill>
                <a:latin typeface="Arial"/>
                <a:cs typeface="Arial"/>
              </a:rPr>
              <a:t>JavaScript: </a:t>
            </a:r>
            <a:r>
              <a:rPr sz="2800" dirty="0"/>
              <a:t>client-side scripting language</a:t>
            </a:r>
            <a:r>
              <a:rPr sz="2800" spc="20" dirty="0"/>
              <a:t> </a:t>
            </a:r>
            <a:r>
              <a:rPr sz="2800" dirty="0"/>
              <a:t>for user interaction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795"/>
              </a:spcBef>
            </a:pPr>
            <a:r>
              <a:rPr sz="2800" spc="-5" dirty="0">
                <a:latin typeface="Times New Roman"/>
                <a:cs typeface="Times New Roman"/>
              </a:rPr>
              <a:t>–</a:t>
            </a:r>
            <a:r>
              <a:rPr sz="2800" dirty="0"/>
              <a:t>Document Object Model (DOM): programmatic access to each web elements via a tree structure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sz="2800" spc="-5" dirty="0">
                <a:solidFill>
                  <a:srgbClr val="428BC4"/>
                </a:solidFill>
                <a:latin typeface="Times New Roman"/>
                <a:cs typeface="Times New Roman"/>
              </a:rPr>
              <a:t>–</a:t>
            </a:r>
            <a:r>
              <a:rPr sz="2800" b="1" spc="-5" dirty="0">
                <a:solidFill>
                  <a:srgbClr val="428BC4"/>
                </a:solidFill>
                <a:latin typeface="Arial"/>
                <a:cs typeface="Arial"/>
              </a:rPr>
              <a:t>PHP</a:t>
            </a:r>
            <a:r>
              <a:rPr sz="2800" b="1" dirty="0">
                <a:solidFill>
                  <a:srgbClr val="428BC4"/>
                </a:solidFill>
                <a:latin typeface="Arial"/>
                <a:cs typeface="Arial"/>
              </a:rPr>
              <a:t>:</a:t>
            </a:r>
            <a:r>
              <a:rPr sz="2800" b="1" spc="-5" dirty="0">
                <a:solidFill>
                  <a:srgbClr val="428BC4"/>
                </a:solidFill>
                <a:latin typeface="Arial"/>
                <a:cs typeface="Arial"/>
              </a:rPr>
              <a:t> </a:t>
            </a:r>
            <a:r>
              <a:rPr sz="2800" dirty="0"/>
              <a:t>server-side programming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800" spc="-5" dirty="0">
                <a:solidFill>
                  <a:srgbClr val="428BC4"/>
                </a:solidFill>
                <a:latin typeface="Times New Roman"/>
                <a:cs typeface="Times New Roman"/>
              </a:rPr>
              <a:t>–</a:t>
            </a:r>
            <a:r>
              <a:rPr sz="2800" b="1" spc="-5" dirty="0">
                <a:solidFill>
                  <a:srgbClr val="428BC4"/>
                </a:solidFill>
                <a:latin typeface="Arial"/>
                <a:cs typeface="Arial"/>
              </a:rPr>
              <a:t>MySQL</a:t>
            </a:r>
            <a:r>
              <a:rPr sz="2800" b="1" dirty="0">
                <a:solidFill>
                  <a:srgbClr val="428BC4"/>
                </a:solidFill>
                <a:latin typeface="Arial"/>
                <a:cs typeface="Arial"/>
              </a:rPr>
              <a:t>: </a:t>
            </a:r>
            <a:r>
              <a:rPr sz="2800" dirty="0"/>
              <a:t>database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800" spc="-5" dirty="0">
                <a:solidFill>
                  <a:srgbClr val="428BC4"/>
                </a:solidFill>
                <a:latin typeface="Times New Roman"/>
                <a:cs typeface="Times New Roman"/>
              </a:rPr>
              <a:t>–</a:t>
            </a:r>
            <a:r>
              <a:rPr sz="2800" b="1" dirty="0">
                <a:solidFill>
                  <a:srgbClr val="428BC4"/>
                </a:solidFill>
                <a:latin typeface="Arial"/>
                <a:cs typeface="Arial"/>
              </a:rPr>
              <a:t>JQuery/AJAX/Json:</a:t>
            </a:r>
            <a:r>
              <a:rPr sz="2800" b="1" spc="5" dirty="0">
                <a:solidFill>
                  <a:srgbClr val="428BC4"/>
                </a:solidFill>
                <a:latin typeface="Arial"/>
                <a:cs typeface="Arial"/>
              </a:rPr>
              <a:t> </a:t>
            </a:r>
            <a:r>
              <a:rPr sz="2800" dirty="0"/>
              <a:t>smart data/page exchanges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5611" y="1512569"/>
            <a:ext cx="9001760" cy="3547110"/>
          </a:xfrm>
          <a:custGeom>
            <a:avLst/>
            <a:gdLst/>
            <a:ahLst/>
            <a:cxnLst/>
            <a:rect l="l" t="t" r="r" b="b"/>
            <a:pathLst>
              <a:path w="9001760" h="3547110">
                <a:moveTo>
                  <a:pt x="9001506" y="3547110"/>
                </a:moveTo>
                <a:lnTo>
                  <a:pt x="9001506" y="0"/>
                </a:lnTo>
                <a:lnTo>
                  <a:pt x="0" y="0"/>
                </a:lnTo>
                <a:lnTo>
                  <a:pt x="0" y="3547110"/>
                </a:lnTo>
                <a:lnTo>
                  <a:pt x="14477" y="3547110"/>
                </a:lnTo>
                <a:lnTo>
                  <a:pt x="14478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8973312" y="28194"/>
                </a:lnTo>
                <a:lnTo>
                  <a:pt x="8973312" y="13716"/>
                </a:lnTo>
                <a:lnTo>
                  <a:pt x="8987015" y="28194"/>
                </a:lnTo>
                <a:lnTo>
                  <a:pt x="8987015" y="3547110"/>
                </a:lnTo>
                <a:lnTo>
                  <a:pt x="9001506" y="3547110"/>
                </a:lnTo>
                <a:close/>
              </a:path>
              <a:path w="9001760" h="3547110">
                <a:moveTo>
                  <a:pt x="28193" y="28194"/>
                </a:moveTo>
                <a:lnTo>
                  <a:pt x="28193" y="13716"/>
                </a:lnTo>
                <a:lnTo>
                  <a:pt x="14478" y="28194"/>
                </a:lnTo>
                <a:lnTo>
                  <a:pt x="28193" y="28194"/>
                </a:lnTo>
                <a:close/>
              </a:path>
              <a:path w="9001760" h="3547110">
                <a:moveTo>
                  <a:pt x="28194" y="3518916"/>
                </a:moveTo>
                <a:lnTo>
                  <a:pt x="28193" y="28194"/>
                </a:lnTo>
                <a:lnTo>
                  <a:pt x="14478" y="28194"/>
                </a:lnTo>
                <a:lnTo>
                  <a:pt x="14478" y="3518916"/>
                </a:lnTo>
                <a:lnTo>
                  <a:pt x="28194" y="3518916"/>
                </a:lnTo>
                <a:close/>
              </a:path>
              <a:path w="9001760" h="3547110">
                <a:moveTo>
                  <a:pt x="8987015" y="3518916"/>
                </a:moveTo>
                <a:lnTo>
                  <a:pt x="14478" y="3518916"/>
                </a:lnTo>
                <a:lnTo>
                  <a:pt x="28194" y="3532632"/>
                </a:lnTo>
                <a:lnTo>
                  <a:pt x="28194" y="3547110"/>
                </a:lnTo>
                <a:lnTo>
                  <a:pt x="8973312" y="3547110"/>
                </a:lnTo>
                <a:lnTo>
                  <a:pt x="8973312" y="3532632"/>
                </a:lnTo>
                <a:lnTo>
                  <a:pt x="8987015" y="3518916"/>
                </a:lnTo>
                <a:close/>
              </a:path>
              <a:path w="9001760" h="3547110">
                <a:moveTo>
                  <a:pt x="28194" y="3547110"/>
                </a:moveTo>
                <a:lnTo>
                  <a:pt x="28194" y="3532632"/>
                </a:lnTo>
                <a:lnTo>
                  <a:pt x="14478" y="3518916"/>
                </a:lnTo>
                <a:lnTo>
                  <a:pt x="14477" y="3547110"/>
                </a:lnTo>
                <a:lnTo>
                  <a:pt x="28194" y="3547110"/>
                </a:lnTo>
                <a:close/>
              </a:path>
              <a:path w="9001760" h="3547110">
                <a:moveTo>
                  <a:pt x="8987015" y="28194"/>
                </a:moveTo>
                <a:lnTo>
                  <a:pt x="8973312" y="13716"/>
                </a:lnTo>
                <a:lnTo>
                  <a:pt x="8973312" y="28194"/>
                </a:lnTo>
                <a:lnTo>
                  <a:pt x="8987015" y="28194"/>
                </a:lnTo>
                <a:close/>
              </a:path>
              <a:path w="9001760" h="3547110">
                <a:moveTo>
                  <a:pt x="8987015" y="3518916"/>
                </a:moveTo>
                <a:lnTo>
                  <a:pt x="8987015" y="28194"/>
                </a:lnTo>
                <a:lnTo>
                  <a:pt x="8973312" y="28194"/>
                </a:lnTo>
                <a:lnTo>
                  <a:pt x="8973312" y="3518916"/>
                </a:lnTo>
                <a:lnTo>
                  <a:pt x="8987015" y="3518916"/>
                </a:lnTo>
                <a:close/>
              </a:path>
              <a:path w="9001760" h="3547110">
                <a:moveTo>
                  <a:pt x="8987015" y="3547110"/>
                </a:moveTo>
                <a:lnTo>
                  <a:pt x="8987015" y="3518916"/>
                </a:lnTo>
                <a:lnTo>
                  <a:pt x="8973312" y="3532632"/>
                </a:lnTo>
                <a:lnTo>
                  <a:pt x="8973312" y="3547110"/>
                </a:lnTo>
                <a:lnTo>
                  <a:pt x="8987015" y="354711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5611" y="5171694"/>
            <a:ext cx="9001760" cy="1619250"/>
          </a:xfrm>
          <a:custGeom>
            <a:avLst/>
            <a:gdLst/>
            <a:ahLst/>
            <a:cxnLst/>
            <a:rect l="l" t="t" r="r" b="b"/>
            <a:pathLst>
              <a:path w="9001760" h="1619250">
                <a:moveTo>
                  <a:pt x="9001506" y="1619250"/>
                </a:moveTo>
                <a:lnTo>
                  <a:pt x="9001506" y="0"/>
                </a:lnTo>
                <a:lnTo>
                  <a:pt x="0" y="0"/>
                </a:lnTo>
                <a:lnTo>
                  <a:pt x="0" y="1619250"/>
                </a:lnTo>
                <a:lnTo>
                  <a:pt x="14477" y="1619250"/>
                </a:lnTo>
                <a:lnTo>
                  <a:pt x="14478" y="28956"/>
                </a:lnTo>
                <a:lnTo>
                  <a:pt x="28193" y="14478"/>
                </a:lnTo>
                <a:lnTo>
                  <a:pt x="28193" y="28956"/>
                </a:lnTo>
                <a:lnTo>
                  <a:pt x="8973312" y="28955"/>
                </a:lnTo>
                <a:lnTo>
                  <a:pt x="8973312" y="14477"/>
                </a:lnTo>
                <a:lnTo>
                  <a:pt x="8987015" y="28955"/>
                </a:lnTo>
                <a:lnTo>
                  <a:pt x="8987015" y="1619250"/>
                </a:lnTo>
                <a:lnTo>
                  <a:pt x="9001506" y="1619250"/>
                </a:lnTo>
                <a:close/>
              </a:path>
              <a:path w="9001760" h="1619250">
                <a:moveTo>
                  <a:pt x="28193" y="28956"/>
                </a:moveTo>
                <a:lnTo>
                  <a:pt x="28193" y="14478"/>
                </a:lnTo>
                <a:lnTo>
                  <a:pt x="14478" y="28956"/>
                </a:lnTo>
                <a:lnTo>
                  <a:pt x="28193" y="28956"/>
                </a:lnTo>
                <a:close/>
              </a:path>
              <a:path w="9001760" h="1619250">
                <a:moveTo>
                  <a:pt x="28193" y="1590294"/>
                </a:moveTo>
                <a:lnTo>
                  <a:pt x="28193" y="28956"/>
                </a:lnTo>
                <a:lnTo>
                  <a:pt x="14478" y="28956"/>
                </a:lnTo>
                <a:lnTo>
                  <a:pt x="14478" y="1590294"/>
                </a:lnTo>
                <a:lnTo>
                  <a:pt x="28193" y="1590294"/>
                </a:lnTo>
                <a:close/>
              </a:path>
              <a:path w="9001760" h="1619250">
                <a:moveTo>
                  <a:pt x="8987015" y="1590294"/>
                </a:moveTo>
                <a:lnTo>
                  <a:pt x="14478" y="1590294"/>
                </a:lnTo>
                <a:lnTo>
                  <a:pt x="28193" y="1604772"/>
                </a:lnTo>
                <a:lnTo>
                  <a:pt x="28194" y="1619250"/>
                </a:lnTo>
                <a:lnTo>
                  <a:pt x="8973312" y="1619250"/>
                </a:lnTo>
                <a:lnTo>
                  <a:pt x="8973312" y="1604772"/>
                </a:lnTo>
                <a:lnTo>
                  <a:pt x="8987015" y="1590294"/>
                </a:lnTo>
                <a:close/>
              </a:path>
              <a:path w="9001760" h="1619250">
                <a:moveTo>
                  <a:pt x="28194" y="1619250"/>
                </a:moveTo>
                <a:lnTo>
                  <a:pt x="28193" y="1604772"/>
                </a:lnTo>
                <a:lnTo>
                  <a:pt x="14478" y="1590294"/>
                </a:lnTo>
                <a:lnTo>
                  <a:pt x="14477" y="1619250"/>
                </a:lnTo>
                <a:lnTo>
                  <a:pt x="28194" y="1619250"/>
                </a:lnTo>
                <a:close/>
              </a:path>
              <a:path w="9001760" h="1619250">
                <a:moveTo>
                  <a:pt x="8987015" y="28955"/>
                </a:moveTo>
                <a:lnTo>
                  <a:pt x="8973312" y="14477"/>
                </a:lnTo>
                <a:lnTo>
                  <a:pt x="8973312" y="28955"/>
                </a:lnTo>
                <a:lnTo>
                  <a:pt x="8987015" y="28955"/>
                </a:lnTo>
                <a:close/>
              </a:path>
              <a:path w="9001760" h="1619250">
                <a:moveTo>
                  <a:pt x="8987015" y="1590294"/>
                </a:moveTo>
                <a:lnTo>
                  <a:pt x="8987015" y="28955"/>
                </a:lnTo>
                <a:lnTo>
                  <a:pt x="8973312" y="28955"/>
                </a:lnTo>
                <a:lnTo>
                  <a:pt x="8973312" y="1590294"/>
                </a:lnTo>
                <a:lnTo>
                  <a:pt x="8987015" y="1590294"/>
                </a:lnTo>
                <a:close/>
              </a:path>
              <a:path w="9001760" h="1619250">
                <a:moveTo>
                  <a:pt x="8987015" y="1619250"/>
                </a:moveTo>
                <a:lnTo>
                  <a:pt x="8987015" y="1590294"/>
                </a:lnTo>
                <a:lnTo>
                  <a:pt x="8973312" y="1604772"/>
                </a:lnTo>
                <a:lnTo>
                  <a:pt x="8973312" y="1619250"/>
                </a:lnTo>
                <a:lnTo>
                  <a:pt x="8987015" y="161925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7220">
              <a:lnSpc>
                <a:spcPct val="100000"/>
              </a:lnSpc>
            </a:pPr>
            <a:r>
              <a:rPr dirty="0"/>
              <a:t>What I know about ...?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773" y="2042122"/>
            <a:ext cx="2739390" cy="410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har char="•"/>
              <a:tabLst>
                <a:tab pos="354330" algn="l"/>
              </a:tabLst>
            </a:pPr>
            <a:r>
              <a:rPr sz="2900" spc="-5" dirty="0">
                <a:solidFill>
                  <a:srgbClr val="001F5F"/>
                </a:solidFill>
                <a:latin typeface="Arial"/>
                <a:cs typeface="Arial"/>
              </a:rPr>
              <a:t>(D)HTML/CSS</a:t>
            </a:r>
            <a:endParaRPr sz="29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695"/>
              </a:spcBef>
              <a:buChar char="•"/>
              <a:tabLst>
                <a:tab pos="354330" algn="l"/>
              </a:tabLst>
            </a:pPr>
            <a:r>
              <a:rPr sz="2900" spc="-5" dirty="0">
                <a:solidFill>
                  <a:srgbClr val="001F5F"/>
                </a:solidFill>
                <a:latin typeface="Arial"/>
                <a:cs typeface="Arial"/>
              </a:rPr>
              <a:t>Javascript</a:t>
            </a:r>
            <a:endParaRPr sz="29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695"/>
              </a:spcBef>
              <a:buChar char="•"/>
              <a:tabLst>
                <a:tab pos="354330" algn="l"/>
              </a:tabLst>
            </a:pPr>
            <a:r>
              <a:rPr sz="2900" spc="-10" dirty="0">
                <a:solidFill>
                  <a:srgbClr val="001F5F"/>
                </a:solidFill>
                <a:latin typeface="Arial"/>
                <a:cs typeface="Arial"/>
              </a:rPr>
              <a:t>j</a:t>
            </a:r>
            <a:r>
              <a:rPr sz="2900" spc="-5" dirty="0">
                <a:solidFill>
                  <a:srgbClr val="001F5F"/>
                </a:solidFill>
                <a:latin typeface="Arial"/>
                <a:cs typeface="Arial"/>
              </a:rPr>
              <a:t>Query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Clr>
                <a:srgbClr val="001F5F"/>
              </a:buClr>
              <a:buFont typeface="Arial"/>
              <a:buChar char="•"/>
            </a:pPr>
            <a:endParaRPr sz="42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Char char="•"/>
              <a:tabLst>
                <a:tab pos="354330" algn="l"/>
              </a:tabLst>
            </a:pPr>
            <a:r>
              <a:rPr sz="2900" spc="-10" dirty="0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sz="2900" spc="-5" dirty="0">
                <a:solidFill>
                  <a:srgbClr val="001F5F"/>
                </a:solidFill>
                <a:latin typeface="Arial"/>
                <a:cs typeface="Arial"/>
              </a:rPr>
              <a:t>HP</a:t>
            </a:r>
            <a:endParaRPr sz="29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695"/>
              </a:spcBef>
              <a:buChar char="•"/>
              <a:tabLst>
                <a:tab pos="354330" algn="l"/>
              </a:tabLst>
            </a:pPr>
            <a:r>
              <a:rPr sz="2900" spc="-10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2900" spc="-5" dirty="0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sz="2900" spc="-10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2900" spc="-5" dirty="0">
                <a:solidFill>
                  <a:srgbClr val="001F5F"/>
                </a:solidFill>
                <a:latin typeface="Arial"/>
                <a:cs typeface="Arial"/>
              </a:rPr>
              <a:t>QL</a:t>
            </a:r>
            <a:endParaRPr sz="29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695"/>
              </a:spcBef>
              <a:buChar char="•"/>
              <a:tabLst>
                <a:tab pos="354330" algn="l"/>
              </a:tabLst>
            </a:pPr>
            <a:r>
              <a:rPr sz="2900" spc="-5" dirty="0">
                <a:solidFill>
                  <a:srgbClr val="001F5F"/>
                </a:solidFill>
                <a:latin typeface="Arial"/>
                <a:cs typeface="Arial"/>
              </a:rPr>
              <a:t>J</a:t>
            </a:r>
            <a:r>
              <a:rPr sz="2900" spc="-10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2900" spc="-5" dirty="0">
                <a:solidFill>
                  <a:srgbClr val="001F5F"/>
                </a:solidFill>
                <a:latin typeface="Arial"/>
                <a:cs typeface="Arial"/>
              </a:rPr>
              <a:t>ON</a:t>
            </a:r>
            <a:endParaRPr sz="29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695"/>
              </a:spcBef>
              <a:buChar char="•"/>
              <a:tabLst>
                <a:tab pos="354330" algn="l"/>
              </a:tabLst>
            </a:pPr>
            <a:r>
              <a:rPr sz="2900" spc="-1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900" spc="-5" dirty="0">
                <a:solidFill>
                  <a:srgbClr val="001F5F"/>
                </a:solidFill>
                <a:latin typeface="Arial"/>
                <a:cs typeface="Arial"/>
              </a:rPr>
              <a:t>J</a:t>
            </a:r>
            <a:r>
              <a:rPr sz="2900" spc="-1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900" spc="-5" dirty="0">
                <a:solidFill>
                  <a:srgbClr val="001F5F"/>
                </a:solidFill>
                <a:latin typeface="Arial"/>
                <a:cs typeface="Arial"/>
              </a:rPr>
              <a:t>X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3173" y="2062248"/>
            <a:ext cx="183324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60" dirty="0">
                <a:latin typeface="Times New Roman"/>
                <a:cs typeface="Times New Roman"/>
              </a:rPr>
              <a:t>self-rating: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3173" y="2915693"/>
            <a:ext cx="2907665" cy="166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800" spc="200" dirty="0">
                <a:latin typeface="Times New Roman"/>
                <a:cs typeface="Times New Roman"/>
              </a:rPr>
              <a:t>Nothing</a:t>
            </a:r>
            <a:endParaRPr sz="2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800" spc="204" dirty="0">
                <a:latin typeface="Times New Roman"/>
                <a:cs typeface="Times New Roman"/>
              </a:rPr>
              <a:t>Rea</a:t>
            </a:r>
            <a:r>
              <a:rPr sz="2800" spc="200" dirty="0">
                <a:latin typeface="Times New Roman"/>
                <a:cs typeface="Times New Roman"/>
              </a:rPr>
              <a:t>d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315" dirty="0">
                <a:latin typeface="Times New Roman"/>
                <a:cs typeface="Times New Roman"/>
              </a:rPr>
              <a:t>a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190" dirty="0">
                <a:latin typeface="Times New Roman"/>
                <a:cs typeface="Times New Roman"/>
              </a:rPr>
              <a:t>bit</a:t>
            </a:r>
            <a:endParaRPr sz="2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800" spc="155" dirty="0">
                <a:latin typeface="Times New Roman"/>
                <a:cs typeface="Times New Roman"/>
              </a:rPr>
              <a:t>Module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spc="270" dirty="0">
                <a:latin typeface="Times New Roman"/>
                <a:cs typeface="Times New Roman"/>
              </a:rPr>
              <a:t>taught</a:t>
            </a:r>
            <a:endParaRPr sz="2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800" spc="225" dirty="0">
                <a:latin typeface="Times New Roman"/>
                <a:cs typeface="Times New Roman"/>
              </a:rPr>
              <a:t>Expert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7220">
              <a:lnSpc>
                <a:spcPts val="4285"/>
              </a:lnSpc>
            </a:pPr>
            <a:r>
              <a:rPr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6973" y="1524863"/>
            <a:ext cx="7603490" cy="2975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0"/>
              </a:lnSpc>
            </a:pPr>
            <a:r>
              <a:rPr sz="2600" spc="-5" dirty="0">
                <a:solidFill>
                  <a:srgbClr val="C00000"/>
                </a:solidFill>
                <a:latin typeface="Arial"/>
                <a:cs typeface="Arial"/>
              </a:rPr>
              <a:t>Windows:</a:t>
            </a:r>
            <a:endParaRPr sz="2600" dirty="0">
              <a:latin typeface="Arial"/>
              <a:cs typeface="Arial"/>
            </a:endParaRPr>
          </a:p>
          <a:p>
            <a:pPr marL="353695" indent="-340995">
              <a:lnSpc>
                <a:spcPts val="2495"/>
              </a:lnSpc>
              <a:buChar char="•"/>
              <a:tabLst>
                <a:tab pos="354330" algn="l"/>
              </a:tabLst>
            </a:pPr>
            <a:r>
              <a:rPr sz="2600" spc="-5" dirty="0">
                <a:latin typeface="Arial"/>
                <a:cs typeface="Arial"/>
              </a:rPr>
              <a:t>Notepad++</a:t>
            </a:r>
            <a:endParaRPr sz="2600" dirty="0">
              <a:latin typeface="Arial"/>
              <a:cs typeface="Arial"/>
            </a:endParaRPr>
          </a:p>
          <a:p>
            <a:pPr marL="353695" indent="-340995">
              <a:lnSpc>
                <a:spcPts val="2495"/>
              </a:lnSpc>
              <a:buChar char="•"/>
              <a:tabLst>
                <a:tab pos="354330" algn="l"/>
              </a:tabLst>
            </a:pPr>
            <a:r>
              <a:rPr sz="2600" spc="-5" dirty="0">
                <a:latin typeface="Arial"/>
                <a:cs typeface="Arial"/>
              </a:rPr>
              <a:t>WinSCP (SFTP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client)</a:t>
            </a:r>
            <a:endParaRPr sz="2600" dirty="0">
              <a:latin typeface="Arial"/>
              <a:cs typeface="Arial"/>
            </a:endParaRPr>
          </a:p>
          <a:p>
            <a:pPr marL="353695" indent="-340995">
              <a:lnSpc>
                <a:spcPts val="2810"/>
              </a:lnSpc>
              <a:buChar char="•"/>
              <a:tabLst>
                <a:tab pos="354330" algn="l"/>
              </a:tabLst>
            </a:pPr>
            <a:r>
              <a:rPr sz="2600" spc="-10" dirty="0">
                <a:latin typeface="Arial"/>
                <a:cs typeface="Arial"/>
              </a:rPr>
              <a:t>F</a:t>
            </a:r>
            <a:r>
              <a:rPr sz="2600" spc="-5" dirty="0">
                <a:latin typeface="Arial"/>
                <a:cs typeface="Arial"/>
              </a:rPr>
              <a:t>irefox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(</a:t>
            </a:r>
            <a:r>
              <a:rPr sz="2600" u="heavy" spc="-10" dirty="0">
                <a:solidFill>
                  <a:srgbClr val="CCCCFF"/>
                </a:solidFill>
                <a:latin typeface="Arial"/>
                <a:cs typeface="Arial"/>
              </a:rPr>
              <a:t>Firebu</a:t>
            </a:r>
            <a:r>
              <a:rPr sz="2600" u="heavy" spc="-5" dirty="0">
                <a:solidFill>
                  <a:srgbClr val="CCCCFF"/>
                </a:solidFill>
                <a:latin typeface="Arial"/>
                <a:cs typeface="Arial"/>
              </a:rPr>
              <a:t>g</a:t>
            </a:r>
            <a:r>
              <a:rPr sz="2600" spc="-5" dirty="0">
                <a:latin typeface="Arial"/>
                <a:cs typeface="Arial"/>
              </a:rPr>
              <a:t>)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ts val="2810"/>
              </a:lnSpc>
              <a:spcBef>
                <a:spcPts val="1950"/>
              </a:spcBef>
            </a:pPr>
            <a:r>
              <a:rPr sz="2600" spc="-5" dirty="0">
                <a:latin typeface="Arial"/>
                <a:cs typeface="Arial"/>
              </a:rPr>
              <a:t>Other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-5" dirty="0">
                <a:latin typeface="Arial"/>
                <a:cs typeface="Arial"/>
              </a:rPr>
              <a:t>ools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(option):</a:t>
            </a:r>
            <a:endParaRPr sz="2600" dirty="0">
              <a:latin typeface="Arial"/>
              <a:cs typeface="Arial"/>
            </a:endParaRPr>
          </a:p>
          <a:p>
            <a:pPr marL="353695" indent="-340995">
              <a:lnSpc>
                <a:spcPts val="2495"/>
              </a:lnSpc>
              <a:buChar char="•"/>
              <a:tabLst>
                <a:tab pos="354330" algn="l"/>
              </a:tabLst>
            </a:pP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-5" dirty="0">
                <a:latin typeface="Arial"/>
                <a:cs typeface="Arial"/>
              </a:rPr>
              <a:t>extWrangler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(Mac)</a:t>
            </a:r>
            <a:endParaRPr sz="2600" dirty="0">
              <a:latin typeface="Arial"/>
              <a:cs typeface="Arial"/>
            </a:endParaRPr>
          </a:p>
          <a:p>
            <a:pPr marL="353695" indent="-340995">
              <a:lnSpc>
                <a:spcPts val="2495"/>
              </a:lnSpc>
              <a:buChar char="•"/>
              <a:tabLst>
                <a:tab pos="354330" algn="l"/>
              </a:tabLst>
            </a:pPr>
            <a:r>
              <a:rPr sz="2600" spc="-5" dirty="0">
                <a:latin typeface="Arial"/>
                <a:cs typeface="Arial"/>
              </a:rPr>
              <a:t>Cyberduck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(</a:t>
            </a:r>
            <a:r>
              <a:rPr sz="2600" spc="-5" dirty="0">
                <a:latin typeface="Arial"/>
                <a:cs typeface="Arial"/>
              </a:rPr>
              <a:t>Mac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SFTP)</a:t>
            </a:r>
            <a:endParaRPr sz="2600" dirty="0">
              <a:latin typeface="Arial"/>
              <a:cs typeface="Arial"/>
            </a:endParaRPr>
          </a:p>
          <a:p>
            <a:pPr marL="353695" indent="-340995">
              <a:lnSpc>
                <a:spcPts val="2810"/>
              </a:lnSpc>
              <a:buChar char="•"/>
              <a:tabLst>
                <a:tab pos="354330" algn="l"/>
              </a:tabLst>
            </a:pPr>
            <a:r>
              <a:rPr sz="2600" spc="-5" dirty="0">
                <a:latin typeface="Arial"/>
                <a:cs typeface="Arial"/>
              </a:rPr>
              <a:t>DreamWeaver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(Win/Mac)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7220">
              <a:lnSpc>
                <a:spcPct val="100000"/>
              </a:lnSpc>
            </a:pPr>
            <a:r>
              <a:rPr dirty="0"/>
              <a:t>Resources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5326" y="1584134"/>
            <a:ext cx="8068309" cy="2877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015" lvl="1" indent="-285115">
              <a:lnSpc>
                <a:spcPct val="100000"/>
              </a:lnSpc>
              <a:spcBef>
                <a:spcPts val="28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Theory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examples</a:t>
            </a:r>
            <a:endParaRPr sz="2400" dirty="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85"/>
              </a:spcBef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3232CC"/>
                </a:solidFill>
                <a:latin typeface="Arial"/>
                <a:cs typeface="Arial"/>
              </a:rPr>
              <a:t>J</a:t>
            </a:r>
            <a:r>
              <a:rPr sz="2400" spc="-5" dirty="0">
                <a:solidFill>
                  <a:srgbClr val="3232CC"/>
                </a:solidFill>
                <a:latin typeface="Arial"/>
                <a:cs typeface="Arial"/>
              </a:rPr>
              <a:t>S/DHTML/PH</a:t>
            </a:r>
            <a:r>
              <a:rPr sz="2400" dirty="0">
                <a:solidFill>
                  <a:srgbClr val="3232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232CC"/>
                </a:solidFill>
                <a:latin typeface="Arial"/>
                <a:cs typeface="Arial"/>
              </a:rPr>
              <a:t> tester</a:t>
            </a:r>
            <a:endParaRPr sz="2400" dirty="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85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ractices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7"/>
              </a:spcBef>
              <a:buFont typeface="Arial"/>
              <a:buChar char="–"/>
            </a:pPr>
            <a:endParaRPr sz="29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Char char="•"/>
              <a:tabLst>
                <a:tab pos="354330" algn="l"/>
              </a:tabLst>
            </a:pPr>
            <a:r>
              <a:rPr sz="2800" dirty="0">
                <a:latin typeface="Arial"/>
                <a:cs typeface="Arial"/>
              </a:rPr>
              <a:t>Learn</a:t>
            </a:r>
          </a:p>
          <a:p>
            <a:pPr marL="755015" lvl="1" indent="-285115">
              <a:lnSpc>
                <a:spcPct val="100000"/>
              </a:lnSpc>
              <a:spcBef>
                <a:spcPts val="29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Lectur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lides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worksheets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ndicativ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answer</a:t>
            </a:r>
            <a:endParaRPr sz="2400" dirty="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8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In-la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test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 coursework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9149" y="6597395"/>
            <a:ext cx="3810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8751" y="4913376"/>
            <a:ext cx="1370088" cy="213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{B71EDB08-792A-F041-A59F-2544F770CF50}tf10001070</Template>
  <TotalTime>4</TotalTime>
  <Words>2432</Words>
  <Application>Microsoft Macintosh PowerPoint</Application>
  <PresentationFormat>Custom</PresentationFormat>
  <Paragraphs>498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方正姚体</vt:lpstr>
      <vt:lpstr>Apple Symbols</vt:lpstr>
      <vt:lpstr>Arial</vt:lpstr>
      <vt:lpstr>Calibri</vt:lpstr>
      <vt:lpstr>Courier New</vt:lpstr>
      <vt:lpstr>Rockwell</vt:lpstr>
      <vt:lpstr>Rockwell Condensed</vt:lpstr>
      <vt:lpstr>Rockwell Extra Bold</vt:lpstr>
      <vt:lpstr>Times New Roman</vt:lpstr>
      <vt:lpstr>Wingdings</vt:lpstr>
      <vt:lpstr>Wingdings 2</vt:lpstr>
      <vt:lpstr>Wood Type</vt:lpstr>
      <vt:lpstr>COA123 Web Programming</vt:lpstr>
      <vt:lpstr>Learning outcome</vt:lpstr>
      <vt:lpstr>World Wide Web (WWW)</vt:lpstr>
      <vt:lpstr>WWW: Client – Server architecture</vt:lpstr>
      <vt:lpstr>Web Programming</vt:lpstr>
      <vt:lpstr>Main elements</vt:lpstr>
      <vt:lpstr>What I know about ...?</vt:lpstr>
      <vt:lpstr>Software</vt:lpstr>
      <vt:lpstr>Resources</vt:lpstr>
      <vt:lpstr>Resources- JS/DHTML</vt:lpstr>
      <vt:lpstr>Practise &amp; enjoy</vt:lpstr>
      <vt:lpstr>Topic 1: Introduction</vt:lpstr>
      <vt:lpstr>Basic HTML Structure</vt:lpstr>
      <vt:lpstr>HTML Tags</vt:lpstr>
      <vt:lpstr>Block Level &amp; Inline Tags</vt:lpstr>
      <vt:lpstr>T1.HTM : HTML TAGS</vt:lpstr>
      <vt:lpstr>HTML List &amp; table</vt:lpstr>
      <vt:lpstr>HTML attributes</vt:lpstr>
      <vt:lpstr>CLASS SELECTOR</vt:lpstr>
      <vt:lpstr>ID SELECTOR</vt:lpstr>
      <vt:lpstr>CSS (Cascading Style Sheets)</vt:lpstr>
      <vt:lpstr>t2.htm : CSS</vt:lpstr>
      <vt:lpstr>Forms</vt:lpstr>
      <vt:lpstr>t3.htm : Forms</vt:lpstr>
      <vt:lpstr>JavaScript (JS)</vt:lpstr>
      <vt:lpstr>t4.htm : JavaScript</vt:lpstr>
      <vt:lpstr>PHP (Personal Hypertext Preprocessor)</vt:lpstr>
      <vt:lpstr>t5.php (t5.txt)</vt:lpstr>
      <vt:lpstr>JavaScript Basics</vt:lpstr>
      <vt:lpstr>JavaScript</vt:lpstr>
      <vt:lpstr>First HTML/JS Program</vt:lpstr>
      <vt:lpstr>Output a message</vt:lpstr>
      <vt:lpstr>JS sequencing</vt:lpstr>
      <vt:lpstr>Variable</vt:lpstr>
      <vt:lpstr>Declare and assign variables</vt:lpstr>
      <vt:lpstr>How to get data from user?</vt:lpstr>
      <vt:lpstr>Tryout: prompt( “ … ”)</vt:lpstr>
      <vt:lpstr>Data types</vt:lpstr>
      <vt:lpstr>We can do stuff with data</vt:lpstr>
      <vt:lpstr>Try: Dual meaning +</vt:lpstr>
      <vt:lpstr>Converting strings to numbers</vt:lpstr>
      <vt:lpstr>Try: Sum a input number with 2</vt:lpstr>
      <vt:lpstr>summary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COA123 Web Programming</dc:title>
  <dc:subject/>
  <dc:creator/>
  <cp:keywords/>
  <dc:description/>
  <cp:lastModifiedBy>(pg) Liu Liu</cp:lastModifiedBy>
  <cp:revision>4</cp:revision>
  <dcterms:created xsi:type="dcterms:W3CDTF">2021-07-02T15:56:41Z</dcterms:created>
  <dcterms:modified xsi:type="dcterms:W3CDTF">2021-07-02T14:15:03Z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2019-02-03T10:00:00Z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2021-07-02T10:00:00Z</vt:filetime>
  </property>
</Properties>
</file>