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48"/>
  </p:normalViewPr>
  <p:slideViewPr>
    <p:cSldViewPr>
      <p:cViewPr varScale="1">
        <p:scale>
          <a:sx n="126" d="100"/>
          <a:sy n="126" d="100"/>
        </p:scale>
        <p:origin x="286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ADC6-6803-3D43-BC34-721867AF9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468B5-D963-F44C-A2A4-77FD7EE8D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EAACD-6D1B-584A-8031-531D85C9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BE5EE-492A-F64D-B9CA-BBC41216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BE2FA-94E5-D141-B4F9-D92EED82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999F-0FAB-7D4F-B77F-CD240401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2788A-CF53-3F42-8DBE-730BACBC4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0F06-EDC8-7948-8B35-46C2947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D733-1794-D047-B710-7AC3E52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443A-3BBC-F34D-BE8D-879B3DDD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1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C324A-130B-F847-AC65-4F6472185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350EE-15FC-EC4D-9826-9346405DC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9E8D0-967A-2E4D-BF69-462B5783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88555-9A71-944C-AC46-7F688D9B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31F5-0010-7B44-BC5B-8299AFB0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6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40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5641-8286-2D49-B89D-A3E65AE3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B734-5B20-8A4A-AC10-E5089E322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9FFB9-2A67-FA4C-82FF-0C5C2E6D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8DE9-5F95-B84B-AF92-4F8A0747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7C29-7574-B54D-A1EE-284584DC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0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352D-B8DC-814F-840D-07A0EB69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8172-3064-3949-9A06-2866BAF69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B75BA-1612-9C42-9603-0C61386A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A9FD-3136-F249-801B-EEB868A8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3D13-C99A-A746-BF90-56625B5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3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F091-6B13-C248-A6BD-C61C6534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A4F3-83DC-4142-959A-1C6A781A4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F8E03-228D-CB4C-8C31-02E400A13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0FAD-EDED-4141-9584-5671C1FF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170BD-26A9-F049-A4B0-CC2F3960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29FC-472E-374C-A699-11E51BF51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6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48EC-4A1B-8841-9766-9BA283D7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6D18-3A43-1C43-A7EC-B6EFD575E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BF9C3-0170-FB45-9670-127F8A0DF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E0842-F517-274E-9925-254622F37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19203-E732-764F-8A5C-E0D32922E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55B2A-084F-6941-A978-840B667F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AE51-1338-B747-9655-E3655F71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95A59-FFA6-2640-BC4E-B23ABA92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3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D61F-2732-C74E-909A-76AEC9B7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E1CD2-A66F-EF41-9F18-77B25244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74F96-6A36-414F-AAE5-35527E95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69221-41FE-8E41-89C7-0AD56A91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3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9B2BD-59C1-6B46-A2A9-5D55C0DD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3C4C-1F44-D14F-A3CD-EC265893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141F0-F289-974D-B372-4133C30F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8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86CC-582A-BE4F-A593-087DDA81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D599-B306-4949-B166-CB7F9B3A2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2A33C-75ED-3048-8E04-99D12D77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18A10-E568-B94D-8490-E2177A46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947D-5B1B-A44B-B13C-C95C32AD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8BCC6-B991-784A-9361-652C0083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4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0053-E164-8C45-921A-E4C8EE5F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EB02E-D7A4-3449-936C-0FD614663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3A3FD-E7FC-6243-832E-4C538CE0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D9DBE-322A-5D4A-AEEC-332707D5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5E224-7AB3-AA45-A6F6-0E0A31AE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93143-B4A0-D94F-93D7-490698DA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6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B1AD2-0335-454B-9433-6678540B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172A1-236D-2847-9FE6-FF7AF0722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57683-11E3-F14A-9970-7EE8F9D2D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7DA0-CE0F-0D43-9133-AB8529DEE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EF49D-FEB4-1B4E-9536-1789E17FC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-teach.lboro.ac.uk/corgs/pw3/section4.html#eg2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lb-primo.hosted.exlibrisgroup.com/primo_library/libweb/action/search.do?fn=search&amp;amp;ct=search&amp;amp;initialSearch=true&amp;amp;mode=Basic&amp;amp;tab=local&amp;amp;indx=1&amp;amp;dum=true&amp;amp;srt=rank&amp;amp;vid=LB_VU1&amp;amp;frbg&amp;amp;vl(freeText0)=HTML&amp;amp;scp.scps=scope%3A(LOUGH-SFX)%2Cscope%3A(%22LOUGHBOROUGH%22)%2Cscope%3A(LOUGH_LMS)%2Cscope%3A(LOUGH_DSP)%2Cscope%3A(LOUGH_ML)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www.w3schools.com/js/default.asp" TargetMode="External"/><Relationship Id="rId7" Type="http://schemas.openxmlformats.org/officeDocument/2006/relationships/hyperlink" Target="http://lb-primo.hosted.exlibrisgroup.com/primo_library/libweb/action/search.do?fn=search&amp;amp;ct=search&amp;amp;initialSearch=true&amp;amp;mode=Basic&amp;amp;tab=local&amp;amp;indx=1&amp;amp;dum=true&amp;amp;srt=rank&amp;amp;vid=LB_VU1&amp;amp;frbg&amp;amp;vl(freeText0)=dhtml&amp;amp;scp.scps=scope%3A(LOUGH-SFX)%2Cscope%3A(%22LOUGHBOROUGH%22)%2Cscope%3A(LOUGH_LMS)%2Cscope%3A(LOUGH_DSP)%2Cscope%3A(LOUGH_ML)" TargetMode="External"/><Relationship Id="rId12" Type="http://schemas.openxmlformats.org/officeDocument/2006/relationships/image" Target="../media/image4.jpg"/><Relationship Id="rId2" Type="http://schemas.openxmlformats.org/officeDocument/2006/relationships/hyperlink" Target="https://co-teach.lboro.ac.uk/corgs/pw3/pw3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b-primo.hosted.exlibrisgroup.com/primo_library/libweb/action/search.do%3Bjsessionid%3D93E74E817FE8636C96EBF0848A5B42B9?fn=search&amp;amp;ct=search&amp;amp;initialSearch=true&amp;amp;mode=Basic&amp;amp;tab=local&amp;amp;indx=1&amp;amp;dum=true&amp;amp;srt=rank&amp;amp;vid=LB_VU1&amp;amp;frbg&amp;amp;vl(freeText0)=javascript%2B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www.codecademy.com/catalog/subject/web-development" TargetMode="External"/><Relationship Id="rId10" Type="http://schemas.openxmlformats.org/officeDocument/2006/relationships/image" Target="../media/image2.jpg"/><Relationship Id="rId4" Type="http://schemas.openxmlformats.org/officeDocument/2006/relationships/hyperlink" Target="https://developer.mozilla.org/en-US/docs/Web/JavaScript" TargetMode="External"/><Relationship Id="rId9" Type="http://schemas.openxmlformats.org/officeDocument/2006/relationships/image" Target="../media/image1.jpg"/><Relationship Id="rId1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arithmetic.asp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co-teach.lboro.ac.uk/corgs/pw3/section4.html#eg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7394" y="854566"/>
            <a:ext cx="599630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252599"/>
                </a:solidFill>
              </a:rPr>
              <a:t>Web</a:t>
            </a:r>
            <a:r>
              <a:rPr sz="3600" spc="10" dirty="0">
                <a:solidFill>
                  <a:srgbClr val="252599"/>
                </a:solidFill>
              </a:rPr>
              <a:t> </a:t>
            </a:r>
            <a:r>
              <a:rPr sz="3600" dirty="0">
                <a:solidFill>
                  <a:srgbClr val="252599"/>
                </a:solidFill>
              </a:rPr>
              <a:t>Programming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2980182" y="3403722"/>
            <a:ext cx="4942840" cy="1931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  <a:tabLst>
                <a:tab pos="1817370" algn="l"/>
              </a:tabLst>
            </a:pPr>
            <a:r>
              <a:rPr sz="3300" b="1" dirty="0">
                <a:latin typeface="Arial"/>
                <a:cs typeface="Arial"/>
              </a:rPr>
              <a:t>Week 2</a:t>
            </a:r>
            <a:r>
              <a:rPr lang="zh-CN" altLang="en-US" sz="3300" b="1" dirty="0">
                <a:latin typeface="Arial"/>
                <a:cs typeface="Arial"/>
              </a:rPr>
              <a:t> </a:t>
            </a:r>
            <a:r>
              <a:rPr sz="4200" b="1" dirty="0">
                <a:solidFill>
                  <a:srgbClr val="FF0000"/>
                </a:solidFill>
                <a:latin typeface="Arial"/>
                <a:cs typeface="Arial"/>
              </a:rPr>
              <a:t>Logic</a:t>
            </a:r>
            <a:r>
              <a:rPr sz="42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b="1" dirty="0">
                <a:solidFill>
                  <a:srgbClr val="FF0000"/>
                </a:solidFill>
                <a:latin typeface="Arial"/>
                <a:cs typeface="Arial"/>
              </a:rPr>
              <a:t>&amp;	Algorithms</a:t>
            </a:r>
            <a:endParaRPr sz="4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394" y="269731"/>
            <a:ext cx="371094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66900" algn="l"/>
              </a:tabLst>
            </a:pPr>
            <a:r>
              <a:rPr sz="3600" dirty="0">
                <a:solidFill>
                  <a:srgbClr val="FF0000"/>
                </a:solidFill>
              </a:rPr>
              <a:t>Number	sys</a:t>
            </a:r>
            <a:r>
              <a:rPr sz="3600" spc="5" dirty="0">
                <a:solidFill>
                  <a:srgbClr val="FF0000"/>
                </a:solidFill>
              </a:rPr>
              <a:t>t</a:t>
            </a:r>
            <a:r>
              <a:rPr sz="3600" dirty="0">
                <a:solidFill>
                  <a:srgbClr val="FF0000"/>
                </a:solidFill>
              </a:rPr>
              <a:t>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3364" y="1469504"/>
            <a:ext cx="8361045" cy="366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Deci</a:t>
            </a:r>
            <a:r>
              <a:rPr sz="2900" spc="10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al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(b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se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10)</a:t>
            </a:r>
            <a:endParaRPr sz="29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fin</a:t>
            </a:r>
            <a:r>
              <a:rPr sz="2500" spc="0" dirty="0">
                <a:latin typeface="Arial"/>
                <a:cs typeface="Arial"/>
              </a:rPr>
              <a:t>g</a:t>
            </a:r>
            <a:r>
              <a:rPr sz="2500" spc="-5" dirty="0">
                <a:latin typeface="Arial"/>
                <a:cs typeface="Arial"/>
              </a:rPr>
              <a:t>ers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Bin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ry</a:t>
            </a:r>
            <a:r>
              <a:rPr sz="2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(</a:t>
            </a:r>
            <a:r>
              <a:rPr sz="2900" spc="5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ase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2)</a:t>
            </a:r>
            <a:endParaRPr sz="29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F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spc="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am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al n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mb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spc="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 lo</a:t>
            </a:r>
            <a:r>
              <a:rPr sz="2500" dirty="0">
                <a:latin typeface="Arial"/>
                <a:cs typeface="Arial"/>
              </a:rPr>
              <a:t>g</a:t>
            </a:r>
            <a:r>
              <a:rPr sz="2500" spc="-5" dirty="0">
                <a:latin typeface="Arial"/>
                <a:cs typeface="Arial"/>
              </a:rPr>
              <a:t>ical syst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m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mp</a:t>
            </a:r>
            <a:r>
              <a:rPr sz="2500" spc="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On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nd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</a:t>
            </a:r>
            <a:r>
              <a:rPr sz="2500" dirty="0">
                <a:latin typeface="Arial"/>
                <a:cs typeface="Arial"/>
              </a:rPr>
              <a:t>f</a:t>
            </a:r>
            <a:r>
              <a:rPr sz="2500" spc="-5" dirty="0">
                <a:latin typeface="Arial"/>
                <a:cs typeface="Arial"/>
              </a:rPr>
              <a:t>f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Hexa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ecimal</a:t>
            </a:r>
            <a:r>
              <a:rPr sz="29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(b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se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16)</a:t>
            </a:r>
            <a:endParaRPr sz="29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Bi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ary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spc="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mb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rs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</a:t>
            </a:r>
            <a:r>
              <a:rPr sz="2500" spc="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ickly be</a:t>
            </a:r>
            <a:r>
              <a:rPr sz="2500" dirty="0">
                <a:latin typeface="Arial"/>
                <a:cs typeface="Arial"/>
              </a:rPr>
              <a:t>c</a:t>
            </a:r>
            <a:r>
              <a:rPr sz="2500" spc="-5" dirty="0">
                <a:latin typeface="Arial"/>
                <a:cs typeface="Arial"/>
              </a:rPr>
              <a:t>ome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di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us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write.</a:t>
            </a:r>
            <a:endParaRPr sz="2500">
              <a:latin typeface="Arial"/>
              <a:cs typeface="Arial"/>
            </a:endParaRPr>
          </a:p>
          <a:p>
            <a:pPr marL="530860" algn="ctr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He</a:t>
            </a:r>
            <a:r>
              <a:rPr sz="2500" spc="-20" dirty="0">
                <a:latin typeface="Arial"/>
                <a:cs typeface="Arial"/>
              </a:rPr>
              <a:t>x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spc="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c</a:t>
            </a:r>
            <a:r>
              <a:rPr sz="2500" spc="-5" dirty="0">
                <a:latin typeface="Arial"/>
                <a:cs typeface="Arial"/>
              </a:rPr>
              <a:t>imal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giv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 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s a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ort</a:t>
            </a:r>
            <a:r>
              <a:rPr sz="2500" spc="0" dirty="0"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spc="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way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re</a:t>
            </a:r>
            <a:r>
              <a:rPr sz="2500" spc="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res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ct val="100000"/>
              </a:lnSpc>
            </a:pPr>
            <a:r>
              <a:rPr sz="3600" dirty="0"/>
              <a:t>Decim</a:t>
            </a:r>
            <a:r>
              <a:rPr sz="3600" spc="5" dirty="0"/>
              <a:t>a</a:t>
            </a:r>
            <a:r>
              <a:rPr sz="3600" dirty="0"/>
              <a:t>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3364" y="1469116"/>
            <a:ext cx="8181975" cy="214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Bas</a:t>
            </a:r>
            <a:r>
              <a:rPr sz="2900" spc="1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r>
              <a:rPr sz="29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10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•	D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ts:</a:t>
            </a:r>
            <a:r>
              <a:rPr sz="2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0,</a:t>
            </a:r>
            <a:r>
              <a:rPr sz="2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1,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2,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3,</a:t>
            </a:r>
            <a:r>
              <a:rPr sz="2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4,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5,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6,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7,</a:t>
            </a:r>
            <a:r>
              <a:rPr sz="2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8,</a:t>
            </a:r>
            <a:r>
              <a:rPr sz="29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9</a:t>
            </a:r>
            <a:endParaRPr sz="29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15"/>
              </a:spcBef>
            </a:pPr>
            <a:r>
              <a:rPr sz="2500" spc="-5" dirty="0">
                <a:latin typeface="Arial"/>
                <a:cs typeface="Arial"/>
              </a:rPr>
              <a:t>–</a:t>
            </a:r>
            <a:r>
              <a:rPr sz="2500" spc="17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Each digit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in a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cimal num</a:t>
            </a:r>
            <a:r>
              <a:rPr sz="2500" dirty="0">
                <a:latin typeface="Arial"/>
                <a:cs typeface="Arial"/>
              </a:rPr>
              <a:t>b</a:t>
            </a:r>
            <a:r>
              <a:rPr sz="2500" spc="-5" dirty="0">
                <a:latin typeface="Arial"/>
                <a:cs typeface="Arial"/>
              </a:rPr>
              <a:t>er is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multiplied by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10</a:t>
            </a:r>
            <a:r>
              <a:rPr sz="2400" i="1" spc="-7" baseline="2430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400" i="1" spc="-15" baseline="24305" dirty="0">
                <a:solidFill>
                  <a:srgbClr val="3333CC"/>
                </a:solidFill>
                <a:latin typeface="Arial"/>
                <a:cs typeface="Arial"/>
              </a:rPr>
              <a:t>-</a:t>
            </a:r>
            <a:r>
              <a:rPr sz="2400" i="1" spc="-7" baseline="24305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2500" spc="-5" dirty="0">
                <a:latin typeface="Arial"/>
                <a:cs typeface="Arial"/>
              </a:rPr>
              <a:t>where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i="1" spc="-5" dirty="0">
                <a:latin typeface="Arial"/>
                <a:cs typeface="Arial"/>
              </a:rPr>
              <a:t>n</a:t>
            </a:r>
            <a:r>
              <a:rPr sz="2500" i="1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is the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col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mn n</a:t>
            </a:r>
            <a:r>
              <a:rPr sz="2500" spc="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mber,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co</a:t>
            </a:r>
            <a:r>
              <a:rPr sz="2500" dirty="0">
                <a:latin typeface="Arial"/>
                <a:cs typeface="Arial"/>
              </a:rPr>
              <a:t>u</a:t>
            </a:r>
            <a:r>
              <a:rPr sz="2500" spc="-5" dirty="0">
                <a:latin typeface="Arial"/>
                <a:cs typeface="Arial"/>
              </a:rPr>
              <a:t>nti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g from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right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 left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5414981"/>
            <a:ext cx="4575175" cy="124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(2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10</a:t>
            </a:r>
            <a:r>
              <a:rPr sz="2775" spc="15" baseline="25525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Arial"/>
                <a:cs typeface="Arial"/>
              </a:rPr>
              <a:t>) + (9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10</a:t>
            </a:r>
            <a:r>
              <a:rPr sz="2775" spc="15" baseline="25525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Arial"/>
                <a:cs typeface="Arial"/>
              </a:rPr>
              <a:t>) +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(3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10</a:t>
            </a:r>
            <a:r>
              <a:rPr sz="2775" spc="15" baseline="25525" dirty="0">
                <a:solidFill>
                  <a:srgbClr val="C00000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800" spc="-5" dirty="0">
                <a:latin typeface="Arial"/>
                <a:cs typeface="Arial"/>
              </a:rPr>
              <a:t>= 2</a:t>
            </a:r>
            <a:r>
              <a:rPr sz="2800" spc="0" dirty="0">
                <a:latin typeface="Arial"/>
                <a:cs typeface="Arial"/>
              </a:rPr>
              <a:t>0</a:t>
            </a:r>
            <a:r>
              <a:rPr sz="2800" spc="-5" dirty="0">
                <a:latin typeface="Arial"/>
                <a:cs typeface="Arial"/>
              </a:rPr>
              <a:t>0 +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90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+ 3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= 293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45510" y="3803617"/>
          <a:ext cx="2554477" cy="100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3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400" baseline="2430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400" baseline="2430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400" baseline="2430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82">
                <a:tc>
                  <a:txBody>
                    <a:bodyPr/>
                    <a:lstStyle/>
                    <a:p>
                      <a:pPr marR="10604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ct val="100000"/>
              </a:lnSpc>
            </a:pPr>
            <a:r>
              <a:rPr sz="3600" dirty="0"/>
              <a:t>Binary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3364" y="1469504"/>
            <a:ext cx="8340090" cy="2385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Base:</a:t>
            </a:r>
            <a:r>
              <a:rPr sz="29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Di</a:t>
            </a:r>
            <a:r>
              <a:rPr sz="2900" spc="5" dirty="0">
                <a:solidFill>
                  <a:srgbClr val="3333CC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its:</a:t>
            </a:r>
            <a:r>
              <a:rPr sz="29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0,</a:t>
            </a:r>
            <a:r>
              <a:rPr sz="29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ts val="3475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latin typeface="Arial"/>
                <a:cs typeface="Arial"/>
              </a:rPr>
              <a:t>Each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di</a:t>
            </a:r>
            <a:r>
              <a:rPr sz="2900" spc="10" dirty="0">
                <a:latin typeface="Arial"/>
                <a:cs typeface="Arial"/>
              </a:rPr>
              <a:t>g</a:t>
            </a:r>
            <a:r>
              <a:rPr sz="2900" dirty="0">
                <a:latin typeface="Arial"/>
                <a:cs typeface="Arial"/>
              </a:rPr>
              <a:t>it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in a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bi</a:t>
            </a:r>
            <a:r>
              <a:rPr sz="2900" spc="10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y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er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ltip</a:t>
            </a:r>
            <a:r>
              <a:rPr sz="2900" spc="5" dirty="0">
                <a:latin typeface="Arial"/>
                <a:cs typeface="Arial"/>
              </a:rPr>
              <a:t>l</a:t>
            </a:r>
            <a:r>
              <a:rPr sz="2900" dirty="0">
                <a:latin typeface="Arial"/>
                <a:cs typeface="Arial"/>
              </a:rPr>
              <a:t>ied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by</a:t>
            </a:r>
            <a:endParaRPr sz="2900">
              <a:latin typeface="Arial"/>
              <a:cs typeface="Arial"/>
            </a:endParaRPr>
          </a:p>
          <a:p>
            <a:pPr marL="354965" marR="5080">
              <a:lnSpc>
                <a:spcPts val="3550"/>
              </a:lnSpc>
              <a:spcBef>
                <a:spcPts val="355"/>
              </a:spcBef>
            </a:pPr>
            <a:r>
              <a:rPr sz="3200" spc="-10" dirty="0">
                <a:latin typeface="Arial"/>
                <a:cs typeface="Arial"/>
              </a:rPr>
              <a:t>2</a:t>
            </a:r>
            <a:r>
              <a:rPr sz="3150" i="1" spc="15" baseline="25132" dirty="0">
                <a:latin typeface="Arial"/>
                <a:cs typeface="Arial"/>
              </a:rPr>
              <a:t>n-</a:t>
            </a:r>
            <a:r>
              <a:rPr sz="3150" i="1" spc="30" baseline="25132" dirty="0">
                <a:latin typeface="Arial"/>
                <a:cs typeface="Arial"/>
              </a:rPr>
              <a:t>1</a:t>
            </a:r>
            <a:r>
              <a:rPr sz="3150" i="1" baseline="25132" dirty="0">
                <a:latin typeface="Arial"/>
                <a:cs typeface="Arial"/>
              </a:rPr>
              <a:t> </a:t>
            </a:r>
            <a:r>
              <a:rPr sz="3150" i="1" spc="-419" baseline="2513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i="1" dirty="0">
                <a:latin typeface="Arial"/>
                <a:cs typeface="Arial"/>
              </a:rPr>
              <a:t>n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is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the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col</a:t>
            </a:r>
            <a:r>
              <a:rPr sz="2900" spc="10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mn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m</a:t>
            </a:r>
            <a:r>
              <a:rPr sz="2900" spc="5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er,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co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nti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g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from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ri</a:t>
            </a:r>
            <a:r>
              <a:rPr sz="2900" spc="10" dirty="0">
                <a:latin typeface="Arial"/>
                <a:cs typeface="Arial"/>
              </a:rPr>
              <a:t>g</a:t>
            </a:r>
            <a:r>
              <a:rPr sz="2900" dirty="0">
                <a:latin typeface="Arial"/>
                <a:cs typeface="Arial"/>
              </a:rPr>
              <a:t>ht 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left)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1513" y="5719781"/>
            <a:ext cx="2784475" cy="81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(1</a:t>
            </a:r>
            <a:r>
              <a:rPr sz="2800" spc="-5" dirty="0">
                <a:latin typeface="Arial"/>
                <a:cs typeface="Arial"/>
              </a:rPr>
              <a:t>*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2775" spc="15" baseline="25525" dirty="0">
                <a:solidFill>
                  <a:srgbClr val="C00000"/>
                </a:solidFill>
                <a:latin typeface="Times New Roman"/>
                <a:cs typeface="Times New Roman"/>
              </a:rPr>
              <a:t>5</a:t>
            </a:r>
            <a:r>
              <a:rPr sz="2800" spc="-5" dirty="0">
                <a:latin typeface="Arial"/>
                <a:cs typeface="Arial"/>
              </a:rPr>
              <a:t>)+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spc="0" dirty="0">
                <a:latin typeface="Arial"/>
                <a:cs typeface="Arial"/>
              </a:rPr>
              <a:t>*</a:t>
            </a:r>
            <a:r>
              <a:rPr sz="2800" dirty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sz="2775" spc="15" baseline="25525" dirty="0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800" spc="-5" dirty="0">
                <a:latin typeface="Arial"/>
                <a:cs typeface="Arial"/>
              </a:rPr>
              <a:t>= 1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3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+ 1</a:t>
            </a:r>
            <a:r>
              <a:rPr sz="2800" spc="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8 =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40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6005" y="3812380"/>
          <a:ext cx="5776897" cy="107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2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243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3600" spc="-7" baseline="-16203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07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13936" y="5022469"/>
          <a:ext cx="3808144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553" y="150866"/>
            <a:ext cx="282257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Hexadecimal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3364" y="1475207"/>
            <a:ext cx="3509010" cy="150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buFont typeface="Arial"/>
              <a:buChar char="•"/>
              <a:tabLst>
                <a:tab pos="345440" algn="l"/>
              </a:tabLst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Bas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r>
              <a:rPr sz="32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16</a:t>
            </a:r>
            <a:endParaRPr sz="3200">
              <a:latin typeface="Arial"/>
              <a:cs typeface="Arial"/>
            </a:endParaRPr>
          </a:p>
          <a:p>
            <a:pPr marL="344805" indent="-3321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45440" algn="l"/>
              </a:tabLst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Digi</a:t>
            </a:r>
            <a:r>
              <a:rPr sz="3200" spc="-1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s: 0</a:t>
            </a:r>
            <a:r>
              <a:rPr sz="32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~9, A, B,</a:t>
            </a:r>
            <a:endParaRPr sz="32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</a:pP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C, D,</a:t>
            </a:r>
            <a:r>
              <a:rPr sz="32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CC"/>
                </a:solidFill>
                <a:latin typeface="Arial"/>
                <a:cs typeface="Arial"/>
              </a:rPr>
              <a:t>E, F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8451" y="31750"/>
          <a:ext cx="4259198" cy="6629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Binary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1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0001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5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1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00</a:t>
                      </a:r>
                      <a:r>
                        <a:rPr sz="16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54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41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0101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5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6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5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6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54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1001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41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15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8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6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152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147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1600" b="1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14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b="1" spc="-85" dirty="0">
                          <a:solidFill>
                            <a:srgbClr val="001F5F"/>
                          </a:solidFill>
                          <a:latin typeface="Arial"/>
                          <a:cs typeface="Arial"/>
                        </a:rPr>
                        <a:t>1111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0727" y="3946778"/>
          <a:ext cx="4658624" cy="1254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19"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3150" b="1" baseline="251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150" baseline="2513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3150" b="1" baseline="251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150" baseline="2513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3150" b="1" baseline="251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150" baseline="2513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3150" b="1" baseline="2513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150" baseline="2513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005"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3200" spc="-10" dirty="0">
                          <a:latin typeface="Arial"/>
                          <a:cs typeface="Arial"/>
                        </a:rPr>
                        <a:t>4096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3200" spc="-10" dirty="0">
                          <a:latin typeface="Arial"/>
                          <a:cs typeface="Arial"/>
                        </a:rPr>
                        <a:t>256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</a:pPr>
                      <a:r>
                        <a:rPr sz="3200" spc="-10" dirty="0">
                          <a:latin typeface="Arial"/>
                          <a:cs typeface="Arial"/>
                        </a:rPr>
                        <a:t>16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90671"/>
            <a:ext cx="8268334" cy="176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0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32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Conv</a:t>
            </a:r>
            <a:r>
              <a:rPr sz="3200" b="1" spc="-15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rt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He</a:t>
            </a:r>
            <a:r>
              <a:rPr sz="3200" b="1" spc="-5" dirty="0">
                <a:latin typeface="Arial"/>
                <a:cs typeface="Arial"/>
              </a:rPr>
              <a:t>x</a:t>
            </a:r>
            <a:r>
              <a:rPr sz="3200" b="1" dirty="0">
                <a:latin typeface="Arial"/>
                <a:cs typeface="Arial"/>
              </a:rPr>
              <a:t>-numb</a:t>
            </a:r>
            <a:r>
              <a:rPr sz="3200" b="1" spc="-2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r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im</a:t>
            </a:r>
            <a:r>
              <a:rPr sz="3200" b="1" spc="-15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469900" indent="-457200">
              <a:lnSpc>
                <a:spcPts val="2810"/>
              </a:lnSpc>
              <a:buFont typeface="Arial"/>
              <a:buChar char="•"/>
              <a:tabLst>
                <a:tab pos="469900" algn="l"/>
              </a:tabLst>
            </a:pPr>
            <a:r>
              <a:rPr sz="2600" dirty="0">
                <a:latin typeface="Arial"/>
                <a:cs typeface="Arial"/>
              </a:rPr>
              <a:t>T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10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lumn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 in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rea</a:t>
            </a:r>
            <a:r>
              <a:rPr sz="2600" spc="10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ing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16,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ts val="2810"/>
              </a:lnSpc>
            </a:pP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tarting 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 </a:t>
            </a:r>
            <a:r>
              <a:rPr sz="2600" spc="5" dirty="0">
                <a:latin typeface="Arial"/>
                <a:cs typeface="Arial"/>
              </a:rPr>
              <a:t>1</a:t>
            </a:r>
            <a:r>
              <a:rPr sz="2600" dirty="0">
                <a:latin typeface="Arial"/>
                <a:cs typeface="Arial"/>
              </a:rPr>
              <a:t>6</a:t>
            </a:r>
            <a:r>
              <a:rPr sz="2550" spc="22" baseline="26143" dirty="0">
                <a:latin typeface="Arial"/>
                <a:cs typeface="Arial"/>
              </a:rPr>
              <a:t>0</a:t>
            </a:r>
            <a:r>
              <a:rPr sz="2550" baseline="26143" dirty="0">
                <a:latin typeface="Arial"/>
                <a:cs typeface="Arial"/>
              </a:rPr>
              <a:t> </a:t>
            </a:r>
            <a:r>
              <a:rPr sz="2550" spc="-345" baseline="26143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g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t 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72155" y="2205227"/>
            <a:ext cx="3454908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3678039"/>
            <a:ext cx="8129905" cy="205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spc="5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10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im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10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spc="10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er: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2 3 E</a:t>
            </a:r>
            <a:endParaRPr sz="2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469900" algn="l"/>
              </a:tabLst>
            </a:pPr>
            <a:r>
              <a:rPr sz="2600" dirty="0">
                <a:latin typeface="Arial"/>
                <a:cs typeface="Arial"/>
              </a:rPr>
              <a:t>T</a:t>
            </a:r>
            <a:r>
              <a:rPr sz="2600" spc="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im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l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10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ui</a:t>
            </a:r>
            <a:r>
              <a:rPr sz="2600" spc="10" dirty="0">
                <a:latin typeface="Arial"/>
                <a:cs typeface="Arial"/>
              </a:rPr>
              <a:t>v</a:t>
            </a:r>
            <a:r>
              <a:rPr sz="2600" dirty="0">
                <a:latin typeface="Arial"/>
                <a:cs typeface="Arial"/>
              </a:rPr>
              <a:t>al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nt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564515">
              <a:lnSpc>
                <a:spcPct val="100000"/>
              </a:lnSpc>
              <a:spcBef>
                <a:spcPts val="1560"/>
              </a:spcBef>
              <a:tabLst>
                <a:tab pos="4863465" algn="l"/>
              </a:tabLst>
            </a:pPr>
            <a:r>
              <a:rPr sz="2600" dirty="0">
                <a:latin typeface="Arial"/>
                <a:cs typeface="Arial"/>
              </a:rPr>
              <a:t>(2x</a:t>
            </a:r>
            <a:r>
              <a:rPr sz="2600" spc="5" dirty="0">
                <a:latin typeface="Arial"/>
                <a:cs typeface="Arial"/>
              </a:rPr>
              <a:t>16</a:t>
            </a:r>
            <a:r>
              <a:rPr sz="2550" spc="15" baseline="26143" dirty="0">
                <a:latin typeface="Arial"/>
                <a:cs typeface="Arial"/>
              </a:rPr>
              <a:t>2</a:t>
            </a:r>
            <a:r>
              <a:rPr sz="2600" dirty="0">
                <a:latin typeface="Arial"/>
                <a:cs typeface="Arial"/>
              </a:rPr>
              <a:t>) +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(3x</a:t>
            </a:r>
            <a:r>
              <a:rPr sz="2600" spc="5" dirty="0">
                <a:latin typeface="Arial"/>
                <a:cs typeface="Arial"/>
              </a:rPr>
              <a:t>1</a:t>
            </a:r>
            <a:r>
              <a:rPr sz="2600" spc="10" dirty="0">
                <a:latin typeface="Arial"/>
                <a:cs typeface="Arial"/>
              </a:rPr>
              <a:t>6</a:t>
            </a:r>
            <a:r>
              <a:rPr sz="2550" spc="15" baseline="26143" dirty="0">
                <a:latin typeface="Arial"/>
                <a:cs typeface="Arial"/>
              </a:rPr>
              <a:t>1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+ (14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spc="10" dirty="0">
                <a:latin typeface="Arial"/>
                <a:cs typeface="Arial"/>
              </a:rPr>
              <a:t>6</a:t>
            </a:r>
            <a:r>
              <a:rPr sz="2550" spc="15" baseline="26143" dirty="0">
                <a:latin typeface="Arial"/>
                <a:cs typeface="Arial"/>
              </a:rPr>
              <a:t>0</a:t>
            </a:r>
            <a:r>
              <a:rPr sz="2600" dirty="0">
                <a:latin typeface="Arial"/>
                <a:cs typeface="Arial"/>
              </a:rPr>
              <a:t>)	= 512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+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48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+ 14 =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5</a:t>
            </a:r>
            <a:r>
              <a:rPr sz="2600" spc="5" dirty="0">
                <a:latin typeface="Arial"/>
                <a:cs typeface="Arial"/>
              </a:rPr>
              <a:t>7</a:t>
            </a:r>
            <a:r>
              <a:rPr sz="2600" dirty="0"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L="302895">
              <a:lnSpc>
                <a:spcPts val="2215"/>
              </a:lnSpc>
              <a:spcBef>
                <a:spcPts val="2325"/>
              </a:spcBef>
            </a:pPr>
            <a:r>
              <a:rPr sz="1850" i="1" spc="265" dirty="0">
                <a:latin typeface="Times New Roman"/>
                <a:cs typeface="Times New Roman"/>
              </a:rPr>
              <a:t>lengt</a:t>
            </a:r>
            <a:r>
              <a:rPr sz="1850" i="1" spc="475" dirty="0">
                <a:latin typeface="Times New Roman"/>
                <a:cs typeface="Times New Roman"/>
              </a:rPr>
              <a:t>h</a:t>
            </a:r>
            <a:r>
              <a:rPr sz="1850" spc="160" dirty="0">
                <a:latin typeface="Arial"/>
                <a:cs typeface="Arial"/>
              </a:rPr>
              <a:t>−</a:t>
            </a:r>
            <a:r>
              <a:rPr sz="1850" spc="33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570" y="5715431"/>
            <a:ext cx="585470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15"/>
              </a:lnSpc>
            </a:pPr>
            <a:r>
              <a:rPr sz="4800" spc="-190" dirty="0">
                <a:latin typeface="Arial"/>
                <a:cs typeface="Arial"/>
              </a:rPr>
              <a:t></a:t>
            </a:r>
            <a:endParaRPr sz="4800">
              <a:latin typeface="Arial"/>
              <a:cs typeface="Arial"/>
            </a:endParaRPr>
          </a:p>
          <a:p>
            <a:pPr marL="57785">
              <a:lnSpc>
                <a:spcPts val="1970"/>
              </a:lnSpc>
            </a:pPr>
            <a:r>
              <a:rPr sz="1850" i="1" spc="180" dirty="0">
                <a:latin typeface="Times New Roman"/>
                <a:cs typeface="Times New Roman"/>
              </a:rPr>
              <a:t>i</a:t>
            </a:r>
            <a:r>
              <a:rPr sz="1850" i="1" spc="-265" dirty="0">
                <a:latin typeface="Times New Roman"/>
                <a:cs typeface="Times New Roman"/>
              </a:rPr>
              <a:t> </a:t>
            </a:r>
            <a:r>
              <a:rPr sz="1850" spc="395" dirty="0">
                <a:latin typeface="Arial"/>
                <a:cs typeface="Arial"/>
              </a:rPr>
              <a:t>=</a:t>
            </a:r>
            <a:r>
              <a:rPr sz="1850" spc="330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0556" y="5744983"/>
            <a:ext cx="139700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1850" i="1" spc="265" dirty="0">
                <a:latin typeface="Times New Roman"/>
                <a:cs typeface="Times New Roman"/>
              </a:rPr>
              <a:t>lengt</a:t>
            </a:r>
            <a:r>
              <a:rPr sz="1850" i="1" spc="475" dirty="0">
                <a:latin typeface="Times New Roman"/>
                <a:cs typeface="Times New Roman"/>
              </a:rPr>
              <a:t>h</a:t>
            </a:r>
            <a:r>
              <a:rPr sz="1850" spc="160" dirty="0">
                <a:latin typeface="Arial"/>
                <a:cs typeface="Arial"/>
              </a:rPr>
              <a:t>−</a:t>
            </a:r>
            <a:r>
              <a:rPr sz="1850" spc="245" dirty="0">
                <a:latin typeface="Times New Roman"/>
                <a:cs typeface="Times New Roman"/>
              </a:rPr>
              <a:t>1</a:t>
            </a:r>
            <a:r>
              <a:rPr sz="1850" spc="365" dirty="0">
                <a:latin typeface="Arial"/>
                <a:cs typeface="Arial"/>
              </a:rPr>
              <a:t>−</a:t>
            </a:r>
            <a:r>
              <a:rPr sz="1850" i="1" spc="180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0080" y="5794541"/>
            <a:ext cx="249237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5"/>
              </a:lnSpc>
              <a:tabLst>
                <a:tab pos="1668780" algn="l"/>
              </a:tabLst>
            </a:pPr>
            <a:r>
              <a:rPr sz="3200" i="1" spc="430" dirty="0">
                <a:latin typeface="Times New Roman"/>
                <a:cs typeface="Times New Roman"/>
              </a:rPr>
              <a:t>di</a:t>
            </a:r>
            <a:r>
              <a:rPr sz="3200" i="1" spc="565" dirty="0">
                <a:latin typeface="Times New Roman"/>
                <a:cs typeface="Times New Roman"/>
              </a:rPr>
              <a:t>g</a:t>
            </a:r>
            <a:r>
              <a:rPr sz="3200" i="1" spc="509" dirty="0">
                <a:latin typeface="Times New Roman"/>
                <a:cs typeface="Times New Roman"/>
              </a:rPr>
              <a:t>Val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spc="550" dirty="0">
                <a:latin typeface="Times New Roman"/>
                <a:cs typeface="Times New Roman"/>
              </a:rPr>
              <a:t>*</a:t>
            </a:r>
            <a:r>
              <a:rPr sz="3200" spc="560" dirty="0">
                <a:latin typeface="Times New Roman"/>
                <a:cs typeface="Times New Roman"/>
              </a:rPr>
              <a:t>16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7383" y="6032637"/>
            <a:ext cx="8890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1850" i="1" spc="180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5027" y="5405628"/>
            <a:ext cx="5064760" cy="1195070"/>
          </a:xfrm>
          <a:custGeom>
            <a:avLst/>
            <a:gdLst/>
            <a:ahLst/>
            <a:cxnLst/>
            <a:rect l="l" t="t" r="r" b="b"/>
            <a:pathLst>
              <a:path w="5064760" h="1195070">
                <a:moveTo>
                  <a:pt x="0" y="1194816"/>
                </a:moveTo>
                <a:lnTo>
                  <a:pt x="5064252" y="1194816"/>
                </a:lnTo>
                <a:lnTo>
                  <a:pt x="5064252" y="0"/>
                </a:lnTo>
                <a:lnTo>
                  <a:pt x="0" y="0"/>
                </a:lnTo>
                <a:lnTo>
                  <a:pt x="0" y="1194816"/>
                </a:lnTo>
                <a:close/>
              </a:path>
            </a:pathLst>
          </a:custGeom>
          <a:ln w="9144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6000" y="6231635"/>
            <a:ext cx="242316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ct val="100000"/>
              </a:lnSpc>
            </a:pPr>
            <a:r>
              <a:rPr sz="1800" spc="-5" dirty="0">
                <a:latin typeface="Times"/>
                <a:cs typeface="Times"/>
              </a:rPr>
              <a:t>i index</a:t>
            </a:r>
            <a:r>
              <a:rPr sz="1800" spc="-10" dirty="0">
                <a:latin typeface="Times"/>
                <a:cs typeface="Times"/>
              </a:rPr>
              <a:t> </a:t>
            </a:r>
            <a:r>
              <a:rPr sz="1800" dirty="0">
                <a:latin typeface="Times"/>
                <a:cs typeface="Times"/>
              </a:rPr>
              <a:t>from</a:t>
            </a:r>
            <a:r>
              <a:rPr sz="1800" spc="-5" dirty="0">
                <a:latin typeface="Times"/>
                <a:cs typeface="Times"/>
              </a:rPr>
              <a:t> l</a:t>
            </a:r>
            <a:r>
              <a:rPr sz="1800" dirty="0">
                <a:latin typeface="Times"/>
                <a:cs typeface="Times"/>
              </a:rPr>
              <a:t>e</a:t>
            </a:r>
            <a:r>
              <a:rPr sz="1800" spc="-5" dirty="0">
                <a:latin typeface="Times"/>
                <a:cs typeface="Times"/>
              </a:rPr>
              <a:t>ft</a:t>
            </a:r>
            <a:r>
              <a:rPr sz="1800" dirty="0">
                <a:latin typeface="Times"/>
                <a:cs typeface="Times"/>
              </a:rPr>
              <a:t> </a:t>
            </a:r>
            <a:r>
              <a:rPr sz="1800" spc="-5" dirty="0">
                <a:latin typeface="Times"/>
                <a:cs typeface="Times"/>
              </a:rPr>
              <a:t>to right</a:t>
            </a:r>
            <a:endParaRPr sz="1800">
              <a:latin typeface="Times"/>
              <a:cs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69731"/>
            <a:ext cx="322770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19935" algn="l"/>
              </a:tabLst>
            </a:pPr>
            <a:r>
              <a:rPr sz="3600" dirty="0">
                <a:solidFill>
                  <a:srgbClr val="C00000"/>
                </a:solidFill>
              </a:rPr>
              <a:t>Analysis	steps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26237" y="1235316"/>
            <a:ext cx="781685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5551805" algn="l"/>
              </a:tabLst>
            </a:pPr>
            <a:r>
              <a:rPr sz="2900" dirty="0">
                <a:latin typeface="Arial"/>
                <a:cs typeface="Arial"/>
              </a:rPr>
              <a:t>S</a:t>
            </a:r>
            <a:r>
              <a:rPr sz="2900" spc="-15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ep 1: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Present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in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-10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ge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ia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ised	math</a:t>
            </a:r>
            <a:r>
              <a:rPr sz="2900" spc="-4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formula,</a:t>
            </a:r>
            <a:endParaRPr sz="2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d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rive</a:t>
            </a:r>
            <a:r>
              <a:rPr sz="2900" spc="-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les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from</a:t>
            </a:r>
            <a:r>
              <a:rPr sz="2900" spc="-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ex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les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237" y="3799319"/>
            <a:ext cx="8202930" cy="278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latin typeface="Arial"/>
                <a:cs typeface="Arial"/>
              </a:rPr>
              <a:t>S</a:t>
            </a:r>
            <a:r>
              <a:rPr sz="2900" spc="-15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ep 2: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get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each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el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me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spc="-15" dirty="0">
                <a:latin typeface="Arial"/>
                <a:cs typeface="Arial"/>
              </a:rPr>
              <a:t>t</a:t>
            </a:r>
            <a:r>
              <a:rPr sz="2900" dirty="0">
                <a:latin typeface="Arial"/>
                <a:cs typeface="Arial"/>
              </a:rPr>
              <a:t>s,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e.g.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Val</a:t>
            </a:r>
            <a:endParaRPr sz="29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  <a:tab pos="7368540" algn="l"/>
              </a:tabLst>
            </a:pPr>
            <a:r>
              <a:rPr sz="2900" dirty="0">
                <a:latin typeface="Arial"/>
                <a:cs typeface="Arial"/>
              </a:rPr>
              <a:t>Step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3: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sid</a:t>
            </a:r>
            <a:r>
              <a:rPr sz="2900" spc="10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functi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ns,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ta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struct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r</a:t>
            </a:r>
            <a:r>
              <a:rPr sz="2900" spc="-1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,</a:t>
            </a:r>
            <a:r>
              <a:rPr sz="2900" spc="-4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flow co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trol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in codi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g,</a:t>
            </a:r>
            <a:r>
              <a:rPr sz="2900" spc="-4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e.g.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su</a:t>
            </a:r>
            <a:r>
              <a:rPr sz="2900" spc="5" dirty="0">
                <a:latin typeface="Arial"/>
                <a:cs typeface="Arial"/>
              </a:rPr>
              <a:t>m</a:t>
            </a:r>
            <a:r>
              <a:rPr sz="2900" dirty="0">
                <a:latin typeface="Arial"/>
                <a:cs typeface="Arial"/>
              </a:rPr>
              <a:t>,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l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o</a:t>
            </a:r>
            <a:r>
              <a:rPr sz="2900" spc="10" dirty="0">
                <a:latin typeface="Arial"/>
                <a:cs typeface="Arial"/>
              </a:rPr>
              <a:t>p</a:t>
            </a:r>
            <a:r>
              <a:rPr sz="2900" dirty="0">
                <a:latin typeface="Arial"/>
                <a:cs typeface="Arial"/>
              </a:rPr>
              <a:t>,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wer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of	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th obj</a:t>
            </a:r>
            <a:r>
              <a:rPr sz="2900" dirty="0"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latin typeface="Arial"/>
                <a:cs typeface="Arial"/>
              </a:rPr>
              <a:t>Step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4: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b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g,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y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atte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tion</a:t>
            </a:r>
            <a:r>
              <a:rPr sz="2900" spc="-5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to</a:t>
            </a:r>
            <a:r>
              <a:rPr sz="2900" spc="-1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5" dirty="0">
                <a:latin typeface="Arial"/>
                <a:cs typeface="Arial"/>
              </a:rPr>
              <a:t>e</a:t>
            </a:r>
            <a:r>
              <a:rPr sz="2900" dirty="0">
                <a:latin typeface="Arial"/>
                <a:cs typeface="Arial"/>
              </a:rPr>
              <a:t>tails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endParaRPr sz="2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900" dirty="0">
                <a:latin typeface="Arial"/>
                <a:cs typeface="Arial"/>
              </a:rPr>
              <a:t>possi</a:t>
            </a:r>
            <a:r>
              <a:rPr sz="2900" spc="5" dirty="0">
                <a:latin typeface="Arial"/>
                <a:cs typeface="Arial"/>
              </a:rPr>
              <a:t>b</a:t>
            </a:r>
            <a:r>
              <a:rPr sz="2900" dirty="0">
                <a:latin typeface="Arial"/>
                <a:cs typeface="Arial"/>
              </a:rPr>
              <a:t>le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er</a:t>
            </a:r>
            <a:r>
              <a:rPr sz="2900" spc="5" dirty="0">
                <a:latin typeface="Arial"/>
                <a:cs typeface="Arial"/>
              </a:rPr>
              <a:t>r</a:t>
            </a:r>
            <a:r>
              <a:rPr sz="2900" dirty="0">
                <a:latin typeface="Arial"/>
                <a:cs typeface="Arial"/>
              </a:rPr>
              <a:t>ors,</a:t>
            </a:r>
            <a:r>
              <a:rPr sz="2900" spc="-5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e.g.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inv</a:t>
            </a:r>
            <a:r>
              <a:rPr sz="2900" spc="5" dirty="0">
                <a:latin typeface="Arial"/>
                <a:cs typeface="Arial"/>
              </a:rPr>
              <a:t>a</a:t>
            </a:r>
            <a:r>
              <a:rPr sz="2900" dirty="0">
                <a:latin typeface="Arial"/>
                <a:cs typeface="Arial"/>
              </a:rPr>
              <a:t>lid</a:t>
            </a:r>
            <a:r>
              <a:rPr sz="2900" spc="-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i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p</a:t>
            </a:r>
            <a:r>
              <a:rPr sz="2900" spc="5" dirty="0">
                <a:latin typeface="Arial"/>
                <a:cs typeface="Arial"/>
              </a:rPr>
              <a:t>u</a:t>
            </a:r>
            <a:r>
              <a:rPr sz="2900" dirty="0">
                <a:latin typeface="Arial"/>
                <a:cs typeface="Arial"/>
              </a:rPr>
              <a:t>ts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4386" y="2548559"/>
            <a:ext cx="585470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15"/>
              </a:lnSpc>
            </a:pPr>
            <a:r>
              <a:rPr sz="4800" spc="-190" dirty="0">
                <a:latin typeface="Arial"/>
                <a:cs typeface="Arial"/>
              </a:rPr>
              <a:t></a:t>
            </a:r>
            <a:endParaRPr sz="4800">
              <a:latin typeface="Arial"/>
              <a:cs typeface="Arial"/>
            </a:endParaRPr>
          </a:p>
          <a:p>
            <a:pPr marL="57785">
              <a:lnSpc>
                <a:spcPts val="1970"/>
              </a:lnSpc>
            </a:pPr>
            <a:r>
              <a:rPr sz="1850" i="1" spc="180" dirty="0">
                <a:latin typeface="Times New Roman"/>
                <a:cs typeface="Times New Roman"/>
              </a:rPr>
              <a:t>i</a:t>
            </a:r>
            <a:r>
              <a:rPr sz="1850" i="1" spc="-265" dirty="0">
                <a:latin typeface="Times New Roman"/>
                <a:cs typeface="Times New Roman"/>
              </a:rPr>
              <a:t> </a:t>
            </a:r>
            <a:r>
              <a:rPr sz="1850" spc="395" dirty="0">
                <a:latin typeface="Arial"/>
                <a:cs typeface="Arial"/>
              </a:rPr>
              <a:t>=</a:t>
            </a:r>
            <a:r>
              <a:rPr sz="1850" spc="330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252" y="2329248"/>
            <a:ext cx="1134745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1850" i="1" spc="265" dirty="0">
                <a:latin typeface="Times New Roman"/>
                <a:cs typeface="Times New Roman"/>
              </a:rPr>
              <a:t>lengt</a:t>
            </a:r>
            <a:r>
              <a:rPr sz="1850" i="1" spc="475" dirty="0">
                <a:latin typeface="Times New Roman"/>
                <a:cs typeface="Times New Roman"/>
              </a:rPr>
              <a:t>h</a:t>
            </a:r>
            <a:r>
              <a:rPr sz="1850" spc="160" dirty="0">
                <a:latin typeface="Arial"/>
                <a:cs typeface="Arial"/>
              </a:rPr>
              <a:t>−</a:t>
            </a:r>
            <a:r>
              <a:rPr sz="1850" spc="33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2372" y="2578111"/>
            <a:ext cx="139700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1850" i="1" spc="265" dirty="0">
                <a:latin typeface="Times New Roman"/>
                <a:cs typeface="Times New Roman"/>
              </a:rPr>
              <a:t>lengt</a:t>
            </a:r>
            <a:r>
              <a:rPr sz="1850" i="1" spc="475" dirty="0">
                <a:latin typeface="Times New Roman"/>
                <a:cs typeface="Times New Roman"/>
              </a:rPr>
              <a:t>h</a:t>
            </a:r>
            <a:r>
              <a:rPr sz="1850" spc="160" dirty="0">
                <a:latin typeface="Arial"/>
                <a:cs typeface="Arial"/>
              </a:rPr>
              <a:t>−</a:t>
            </a:r>
            <a:r>
              <a:rPr sz="1850" spc="245" dirty="0">
                <a:latin typeface="Times New Roman"/>
                <a:cs typeface="Times New Roman"/>
              </a:rPr>
              <a:t>1</a:t>
            </a:r>
            <a:r>
              <a:rPr sz="1850" spc="365" dirty="0">
                <a:latin typeface="Arial"/>
                <a:cs typeface="Arial"/>
              </a:rPr>
              <a:t>−</a:t>
            </a:r>
            <a:r>
              <a:rPr sz="1850" i="1" spc="180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1896" y="2627669"/>
            <a:ext cx="249237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5"/>
              </a:lnSpc>
              <a:tabLst>
                <a:tab pos="1668780" algn="l"/>
              </a:tabLst>
            </a:pPr>
            <a:r>
              <a:rPr sz="3200" i="1" spc="430" dirty="0">
                <a:latin typeface="Times New Roman"/>
                <a:cs typeface="Times New Roman"/>
              </a:rPr>
              <a:t>di</a:t>
            </a:r>
            <a:r>
              <a:rPr sz="3200" i="1" spc="565" dirty="0">
                <a:latin typeface="Times New Roman"/>
                <a:cs typeface="Times New Roman"/>
              </a:rPr>
              <a:t>g</a:t>
            </a:r>
            <a:r>
              <a:rPr sz="3200" i="1" spc="509" dirty="0">
                <a:latin typeface="Times New Roman"/>
                <a:cs typeface="Times New Roman"/>
              </a:rPr>
              <a:t>Val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spc="550" dirty="0">
                <a:latin typeface="Times New Roman"/>
                <a:cs typeface="Times New Roman"/>
              </a:rPr>
              <a:t>*</a:t>
            </a:r>
            <a:r>
              <a:rPr sz="3200" spc="560" dirty="0">
                <a:latin typeface="Times New Roman"/>
                <a:cs typeface="Times New Roman"/>
              </a:rPr>
              <a:t>16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9199" y="2865764"/>
            <a:ext cx="88900" cy="23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1850" i="1" spc="180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6844" y="2238755"/>
            <a:ext cx="5064760" cy="1195070"/>
          </a:xfrm>
          <a:custGeom>
            <a:avLst/>
            <a:gdLst/>
            <a:ahLst/>
            <a:cxnLst/>
            <a:rect l="l" t="t" r="r" b="b"/>
            <a:pathLst>
              <a:path w="5064760" h="1195070">
                <a:moveTo>
                  <a:pt x="0" y="1194815"/>
                </a:moveTo>
                <a:lnTo>
                  <a:pt x="5064252" y="1194815"/>
                </a:lnTo>
                <a:lnTo>
                  <a:pt x="5064252" y="0"/>
                </a:lnTo>
                <a:lnTo>
                  <a:pt x="0" y="0"/>
                </a:lnTo>
                <a:lnTo>
                  <a:pt x="0" y="1194815"/>
                </a:lnTo>
                <a:close/>
              </a:path>
            </a:pathLst>
          </a:custGeom>
          <a:ln w="9144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31052" y="3259835"/>
            <a:ext cx="2423160" cy="33845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ct val="100000"/>
              </a:lnSpc>
            </a:pPr>
            <a:r>
              <a:rPr sz="1800" dirty="0">
                <a:latin typeface="Times"/>
                <a:cs typeface="Times"/>
              </a:rPr>
              <a:t>i index</a:t>
            </a:r>
            <a:r>
              <a:rPr sz="1800" spc="-10" dirty="0">
                <a:latin typeface="Times"/>
                <a:cs typeface="Times"/>
              </a:rPr>
              <a:t> </a:t>
            </a:r>
            <a:r>
              <a:rPr sz="1800" dirty="0">
                <a:latin typeface="Times"/>
                <a:cs typeface="Times"/>
              </a:rPr>
              <a:t>from</a:t>
            </a:r>
            <a:r>
              <a:rPr sz="1800" spc="-15" dirty="0">
                <a:latin typeface="Times"/>
                <a:cs typeface="Times"/>
              </a:rPr>
              <a:t> </a:t>
            </a:r>
            <a:r>
              <a:rPr sz="1800" spc="5" dirty="0">
                <a:latin typeface="Times"/>
                <a:cs typeface="Times"/>
              </a:rPr>
              <a:t>l</a:t>
            </a:r>
            <a:r>
              <a:rPr sz="1800" dirty="0">
                <a:latin typeface="Times"/>
                <a:cs typeface="Times"/>
              </a:rPr>
              <a:t>eft</a:t>
            </a:r>
            <a:r>
              <a:rPr sz="1800" spc="-5" dirty="0">
                <a:latin typeface="Times"/>
                <a:cs typeface="Times"/>
              </a:rPr>
              <a:t> </a:t>
            </a:r>
            <a:r>
              <a:rPr sz="1800" dirty="0">
                <a:latin typeface="Times"/>
                <a:cs typeface="Times"/>
              </a:rPr>
              <a:t>to right</a:t>
            </a:r>
            <a:endParaRPr sz="1800">
              <a:latin typeface="Times"/>
              <a:cs typeface="Time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ct val="100000"/>
              </a:lnSpc>
            </a:pPr>
            <a:r>
              <a:rPr sz="3600" dirty="0"/>
              <a:t>get</a:t>
            </a:r>
            <a:r>
              <a:rPr sz="3600" spc="-5" dirty="0"/>
              <a:t> </a:t>
            </a:r>
            <a:r>
              <a:rPr sz="3600" dirty="0">
                <a:solidFill>
                  <a:srgbClr val="C00000"/>
                </a:solidFill>
              </a:rPr>
              <a:t>di</a:t>
            </a:r>
            <a:r>
              <a:rPr sz="3600" spc="-15" dirty="0">
                <a:solidFill>
                  <a:srgbClr val="C00000"/>
                </a:solidFill>
              </a:rPr>
              <a:t>g</a:t>
            </a:r>
            <a:r>
              <a:rPr sz="3600" dirty="0">
                <a:solidFill>
                  <a:srgbClr val="C00000"/>
                </a:solidFill>
              </a:rPr>
              <a:t>Va</a:t>
            </a:r>
            <a:r>
              <a:rPr sz="3600" spc="-5" dirty="0">
                <a:solidFill>
                  <a:srgbClr val="C00000"/>
                </a:solidFill>
              </a:rPr>
              <a:t>l</a:t>
            </a:r>
            <a:r>
              <a:rPr sz="3600" dirty="0">
                <a:solidFill>
                  <a:srgbClr val="C00000"/>
                </a:solidFill>
              </a:rPr>
              <a:t>:</a:t>
            </a:r>
            <a:r>
              <a:rPr sz="3600" spc="20" dirty="0">
                <a:solidFill>
                  <a:srgbClr val="C00000"/>
                </a:solidFill>
              </a:rPr>
              <a:t> </a:t>
            </a:r>
            <a:r>
              <a:rPr sz="3600" dirty="0"/>
              <a:t>Switch</a:t>
            </a:r>
            <a:r>
              <a:rPr sz="3600" spc="-15" dirty="0"/>
              <a:t> </a:t>
            </a:r>
            <a:r>
              <a:rPr sz="3600" dirty="0"/>
              <a:t>s</a:t>
            </a:r>
            <a:r>
              <a:rPr sz="3600" spc="5" dirty="0"/>
              <a:t>t</a:t>
            </a:r>
            <a:r>
              <a:rPr sz="3600" dirty="0"/>
              <a:t>atem</a:t>
            </a:r>
            <a:r>
              <a:rPr sz="3600" spc="5" dirty="0"/>
              <a:t>e</a:t>
            </a:r>
            <a:r>
              <a:rPr sz="3600" dirty="0"/>
              <a:t>nt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81000" y="914400"/>
            <a:ext cx="8570976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0579" y="1545336"/>
            <a:ext cx="4173220" cy="2743200"/>
          </a:xfrm>
          <a:custGeom>
            <a:avLst/>
            <a:gdLst/>
            <a:ahLst/>
            <a:cxnLst/>
            <a:rect l="l" t="t" r="r" b="b"/>
            <a:pathLst>
              <a:path w="4173220" h="2743200">
                <a:moveTo>
                  <a:pt x="0" y="2743200"/>
                </a:moveTo>
                <a:lnTo>
                  <a:pt x="4172712" y="2743200"/>
                </a:lnTo>
                <a:lnTo>
                  <a:pt x="4172712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0579" y="1545336"/>
            <a:ext cx="4173220" cy="2743200"/>
          </a:xfrm>
          <a:custGeom>
            <a:avLst/>
            <a:gdLst/>
            <a:ahLst/>
            <a:cxnLst/>
            <a:rect l="l" t="t" r="r" b="b"/>
            <a:pathLst>
              <a:path w="4173220" h="2743200">
                <a:moveTo>
                  <a:pt x="0" y="2743200"/>
                </a:moveTo>
                <a:lnTo>
                  <a:pt x="4172712" y="2743200"/>
                </a:lnTo>
                <a:lnTo>
                  <a:pt x="4172712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54296" y="1545336"/>
            <a:ext cx="4158996" cy="2743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40" y="4507134"/>
            <a:ext cx="7790180" cy="214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3660" indent="-342900">
              <a:lnSpc>
                <a:spcPts val="23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tch-statement 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 do anythi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 cou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 do before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"/>
              </a:spcBef>
              <a:buClr>
                <a:srgbClr val="438AC4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Stmt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comp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sz="2400" spc="-1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sz="2400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statements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r>
              <a:rPr sz="2400" spc="5" dirty="0">
                <a:latin typeface="Arial"/>
                <a:cs typeface="Arial"/>
              </a:rPr>
              <a:t>.</a:t>
            </a:r>
            <a:r>
              <a:rPr sz="2400" dirty="0">
                <a:latin typeface="Arial"/>
                <a:cs typeface="Arial"/>
              </a:rPr>
              <a:t>.;..</a:t>
            </a:r>
            <a:r>
              <a:rPr sz="2400" spc="-15" dirty="0">
                <a:latin typeface="Arial"/>
                <a:cs typeface="Arial"/>
              </a:rPr>
              <a:t>;</a:t>
            </a:r>
            <a:r>
              <a:rPr sz="2400" dirty="0">
                <a:latin typeface="Arial"/>
                <a:cs typeface="Arial"/>
              </a:rPr>
              <a:t>}.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600"/>
              </a:spcBef>
              <a:buClr>
                <a:srgbClr val="438AC4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break </a:t>
            </a:r>
            <a:r>
              <a:rPr sz="2400" dirty="0">
                <a:latin typeface="Arial"/>
                <a:cs typeface="Arial"/>
              </a:rPr>
              <a:t>statement immediate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terminates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ompound statement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ich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  <a:p>
            <a:pPr marL="1993900">
              <a:lnSpc>
                <a:spcPct val="100000"/>
              </a:lnSpc>
              <a:spcBef>
                <a:spcPts val="1689"/>
              </a:spcBef>
              <a:tabLst>
                <a:tab pos="6130290" algn="l"/>
              </a:tabLst>
            </a:pP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4.2</a:t>
            </a:r>
            <a:r>
              <a:rPr sz="1800" u="heavy" spc="-5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-</a:t>
            </a:r>
            <a:r>
              <a:rPr sz="1800" u="heavy" spc="5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s</a:t>
            </a:r>
            <a:r>
              <a:rPr sz="1800" u="heavy" spc="-40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w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itc</a:t>
            </a:r>
            <a:r>
              <a:rPr sz="1800" u="heavy" spc="-5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h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-statem</a:t>
            </a:r>
            <a:r>
              <a:rPr sz="1800" u="heavy" spc="-10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e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nt,</a:t>
            </a:r>
            <a:r>
              <a:rPr sz="1800" u="heavy" spc="35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br</a:t>
            </a:r>
            <a:r>
              <a:rPr sz="1800" u="heavy" spc="-10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e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ak-statem</a:t>
            </a:r>
            <a:r>
              <a:rPr sz="1800" u="heavy" spc="-10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e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nt</a:t>
            </a:r>
            <a:r>
              <a:rPr sz="1800" u="heavy" dirty="0">
                <a:solidFill>
                  <a:srgbClr val="CCCCFF"/>
                </a:solid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901" y="314370"/>
            <a:ext cx="62147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</a:t>
            </a:r>
            <a:r>
              <a:rPr spc="-20" dirty="0"/>
              <a:t>n</a:t>
            </a:r>
            <a:r>
              <a:rPr spc="-5" dirty="0"/>
              <a:t>v</a:t>
            </a:r>
            <a:r>
              <a:rPr dirty="0"/>
              <a:t>e</a:t>
            </a:r>
            <a:r>
              <a:rPr spc="-5" dirty="0"/>
              <a:t>rt</a:t>
            </a:r>
            <a:r>
              <a:rPr spc="25" dirty="0"/>
              <a:t> </a:t>
            </a:r>
            <a:r>
              <a:rPr spc="-5" dirty="0"/>
              <a:t>he</a:t>
            </a:r>
            <a:r>
              <a:rPr spc="5" dirty="0"/>
              <a:t>x</a:t>
            </a:r>
            <a:r>
              <a:rPr dirty="0"/>
              <a:t>-</a:t>
            </a:r>
            <a:r>
              <a:rPr spc="-5" dirty="0"/>
              <a:t>digit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dec</a:t>
            </a:r>
            <a:r>
              <a:rPr dirty="0"/>
              <a:t>i</a:t>
            </a:r>
            <a:r>
              <a:rPr spc="-5" dirty="0"/>
              <a:t>mal</a:t>
            </a:r>
            <a:r>
              <a:rPr dirty="0"/>
              <a:t> </a:t>
            </a:r>
            <a:r>
              <a:rPr spc="10" dirty="0"/>
              <a:t>(</a:t>
            </a:r>
            <a:r>
              <a:rPr spc="-5" dirty="0"/>
              <a:t>dig</a:t>
            </a:r>
            <a:r>
              <a:rPr spc="-20" dirty="0"/>
              <a:t>V</a:t>
            </a:r>
            <a:r>
              <a:rPr spc="-5" dirty="0"/>
              <a:t>a</a:t>
            </a:r>
            <a:r>
              <a:rPr spc="0" dirty="0"/>
              <a:t>l</a:t>
            </a:r>
            <a:r>
              <a:rPr spc="-5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549908" y="1226819"/>
            <a:ext cx="7010400" cy="5562600"/>
          </a:xfrm>
          <a:custGeom>
            <a:avLst/>
            <a:gdLst/>
            <a:ahLst/>
            <a:cxnLst/>
            <a:rect l="l" t="t" r="r" b="b"/>
            <a:pathLst>
              <a:path w="7010400" h="5562600">
                <a:moveTo>
                  <a:pt x="0" y="5562600"/>
                </a:moveTo>
                <a:lnTo>
                  <a:pt x="7010400" y="5562600"/>
                </a:lnTo>
                <a:lnTo>
                  <a:pt x="7010400" y="0"/>
                </a:lnTo>
                <a:lnTo>
                  <a:pt x="0" y="0"/>
                </a:lnTo>
                <a:lnTo>
                  <a:pt x="0" y="5562600"/>
                </a:lnTo>
                <a:close/>
              </a:path>
            </a:pathLst>
          </a:custGeom>
          <a:ln w="914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8901" y="1270215"/>
            <a:ext cx="5191760" cy="536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latin typeface="Arial"/>
                <a:cs typeface="Arial"/>
              </a:rPr>
              <a:t>var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1900" spc="-2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pro</a:t>
            </a:r>
            <a:r>
              <a:rPr sz="1900" dirty="0">
                <a:latin typeface="Arial"/>
                <a:cs typeface="Arial"/>
              </a:rPr>
              <a:t>m</a:t>
            </a:r>
            <a:r>
              <a:rPr sz="1900" spc="-5" dirty="0">
                <a:latin typeface="Arial"/>
                <a:cs typeface="Arial"/>
              </a:rPr>
              <a:t>pt("Enter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a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he</a:t>
            </a:r>
            <a:r>
              <a:rPr sz="1900" spc="-10" dirty="0">
                <a:latin typeface="Arial"/>
                <a:cs typeface="Arial"/>
              </a:rPr>
              <a:t>x</a:t>
            </a:r>
            <a:r>
              <a:rPr sz="1900" spc="-5" dirty="0">
                <a:latin typeface="Arial"/>
                <a:cs typeface="Arial"/>
              </a:rPr>
              <a:t>-digit:");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900" spc="-5" dirty="0">
                <a:latin typeface="Arial"/>
                <a:cs typeface="Arial"/>
              </a:rPr>
              <a:t>var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digVa</a:t>
            </a:r>
            <a:r>
              <a:rPr sz="1900" spc="-10" dirty="0">
                <a:latin typeface="Arial"/>
                <a:cs typeface="Arial"/>
              </a:rPr>
              <a:t>l</a:t>
            </a:r>
            <a:r>
              <a:rPr sz="1900" spc="-5" dirty="0">
                <a:latin typeface="Arial"/>
                <a:cs typeface="Arial"/>
              </a:rPr>
              <a:t>;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Arial"/>
                <a:cs typeface="Arial"/>
              </a:rPr>
              <a:t>s</a:t>
            </a:r>
            <a:r>
              <a:rPr sz="1900" spc="-20" dirty="0">
                <a:latin typeface="Arial"/>
                <a:cs typeface="Arial"/>
              </a:rPr>
              <a:t>w</a:t>
            </a:r>
            <a:r>
              <a:rPr sz="1900" spc="-5" dirty="0">
                <a:latin typeface="Arial"/>
                <a:cs typeface="Arial"/>
              </a:rPr>
              <a:t>itch</a:t>
            </a:r>
            <a:r>
              <a:rPr sz="1900" dirty="0">
                <a:latin typeface="Arial"/>
                <a:cs typeface="Arial"/>
              </a:rPr>
              <a:t>(</a:t>
            </a:r>
            <a:r>
              <a:rPr sz="1900" spc="-5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1900" spc="-2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900" spc="-5" dirty="0">
                <a:latin typeface="Arial"/>
                <a:cs typeface="Arial"/>
              </a:rPr>
              <a:t>)</a:t>
            </a:r>
            <a:r>
              <a:rPr sz="1900" spc="6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{</a:t>
            </a:r>
            <a:endParaRPr sz="1900">
              <a:latin typeface="Arial"/>
              <a:cs typeface="Arial"/>
            </a:endParaRPr>
          </a:p>
          <a:p>
            <a:pPr marL="279400" algn="just">
              <a:lnSpc>
                <a:spcPct val="100000"/>
              </a:lnSpc>
              <a:spcBef>
                <a:spcPts val="225"/>
              </a:spcBef>
            </a:pPr>
            <a:r>
              <a:rPr sz="1900" spc="-5" dirty="0">
                <a:latin typeface="Arial"/>
                <a:cs typeface="Arial"/>
              </a:rPr>
              <a:t>case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'0':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dig</a:t>
            </a:r>
            <a:r>
              <a:rPr sz="1900" spc="-15" dirty="0">
                <a:latin typeface="Arial"/>
                <a:cs typeface="Arial"/>
              </a:rPr>
              <a:t>V</a:t>
            </a:r>
            <a:r>
              <a:rPr sz="1900" spc="-5" dirty="0">
                <a:latin typeface="Arial"/>
                <a:cs typeface="Arial"/>
              </a:rPr>
              <a:t>al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0; break;</a:t>
            </a:r>
            <a:endParaRPr sz="1900">
              <a:latin typeface="Arial"/>
              <a:cs typeface="Arial"/>
            </a:endParaRPr>
          </a:p>
          <a:p>
            <a:pPr marL="279400" algn="just">
              <a:lnSpc>
                <a:spcPct val="100000"/>
              </a:lnSpc>
              <a:spcBef>
                <a:spcPts val="229"/>
              </a:spcBef>
            </a:pPr>
            <a:r>
              <a:rPr sz="1900" spc="-5" dirty="0">
                <a:latin typeface="Arial"/>
                <a:cs typeface="Arial"/>
              </a:rPr>
              <a:t>case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'1':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digVal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1; b</a:t>
            </a:r>
            <a:r>
              <a:rPr sz="1900" dirty="0">
                <a:latin typeface="Arial"/>
                <a:cs typeface="Arial"/>
              </a:rPr>
              <a:t>r</a:t>
            </a:r>
            <a:r>
              <a:rPr sz="1900" spc="-5" dirty="0">
                <a:latin typeface="Arial"/>
                <a:cs typeface="Arial"/>
              </a:rPr>
              <a:t>eak;</a:t>
            </a:r>
            <a:endParaRPr sz="1900">
              <a:latin typeface="Arial"/>
              <a:cs typeface="Arial"/>
            </a:endParaRPr>
          </a:p>
          <a:p>
            <a:pPr marL="279400" algn="just">
              <a:lnSpc>
                <a:spcPct val="100000"/>
              </a:lnSpc>
              <a:spcBef>
                <a:spcPts val="225"/>
              </a:spcBef>
            </a:pPr>
            <a:r>
              <a:rPr sz="1900" spc="-5" dirty="0">
                <a:latin typeface="Arial"/>
                <a:cs typeface="Arial"/>
              </a:rPr>
              <a:t>….</a:t>
            </a:r>
            <a:endParaRPr sz="1900">
              <a:latin typeface="Arial"/>
              <a:cs typeface="Arial"/>
            </a:endParaRPr>
          </a:p>
          <a:p>
            <a:pPr marL="279400" algn="just">
              <a:lnSpc>
                <a:spcPct val="100000"/>
              </a:lnSpc>
              <a:spcBef>
                <a:spcPts val="225"/>
              </a:spcBef>
            </a:pPr>
            <a:r>
              <a:rPr sz="1900" spc="-5" dirty="0">
                <a:latin typeface="Arial"/>
                <a:cs typeface="Arial"/>
              </a:rPr>
              <a:t>case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'9':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digVal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9; b</a:t>
            </a:r>
            <a:r>
              <a:rPr sz="1900" dirty="0">
                <a:latin typeface="Arial"/>
                <a:cs typeface="Arial"/>
              </a:rPr>
              <a:t>r</a:t>
            </a:r>
            <a:r>
              <a:rPr sz="1900" spc="-5" dirty="0">
                <a:latin typeface="Arial"/>
                <a:cs typeface="Arial"/>
              </a:rPr>
              <a:t>eak;</a:t>
            </a:r>
            <a:endParaRPr sz="1900">
              <a:latin typeface="Arial"/>
              <a:cs typeface="Arial"/>
            </a:endParaRPr>
          </a:p>
          <a:p>
            <a:pPr marL="279400" algn="just">
              <a:lnSpc>
                <a:spcPct val="100000"/>
              </a:lnSpc>
              <a:spcBef>
                <a:spcPts val="225"/>
              </a:spcBef>
            </a:pPr>
            <a:r>
              <a:rPr sz="1900" spc="-5" dirty="0">
                <a:latin typeface="Arial"/>
                <a:cs typeface="Arial"/>
              </a:rPr>
              <a:t>case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</a:t>
            </a:r>
            <a:r>
              <a:rPr sz="1900" spc="-15" dirty="0">
                <a:latin typeface="Arial"/>
                <a:cs typeface="Arial"/>
              </a:rPr>
              <a:t>A</a:t>
            </a:r>
            <a:r>
              <a:rPr sz="1900" spc="-5" dirty="0">
                <a:latin typeface="Arial"/>
                <a:cs typeface="Arial"/>
              </a:rPr>
              <a:t>': dig</a:t>
            </a:r>
            <a:r>
              <a:rPr sz="1900" spc="-15" dirty="0">
                <a:latin typeface="Arial"/>
                <a:cs typeface="Arial"/>
              </a:rPr>
              <a:t>V</a:t>
            </a:r>
            <a:r>
              <a:rPr sz="1900" spc="-5" dirty="0">
                <a:latin typeface="Arial"/>
                <a:cs typeface="Arial"/>
              </a:rPr>
              <a:t>al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 10;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break;</a:t>
            </a:r>
            <a:endParaRPr sz="1900">
              <a:latin typeface="Arial"/>
              <a:cs typeface="Arial"/>
            </a:endParaRPr>
          </a:p>
          <a:p>
            <a:pPr marL="279400" marR="1905635" algn="just">
              <a:lnSpc>
                <a:spcPct val="110000"/>
              </a:lnSpc>
            </a:pPr>
            <a:r>
              <a:rPr sz="1900" spc="-5" dirty="0">
                <a:latin typeface="Arial"/>
                <a:cs typeface="Arial"/>
              </a:rPr>
              <a:t>case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</a:t>
            </a:r>
            <a:r>
              <a:rPr sz="1900" spc="-15" dirty="0">
                <a:latin typeface="Arial"/>
                <a:cs typeface="Arial"/>
              </a:rPr>
              <a:t>B</a:t>
            </a:r>
            <a:r>
              <a:rPr sz="1900" spc="-5" dirty="0">
                <a:latin typeface="Arial"/>
                <a:cs typeface="Arial"/>
              </a:rPr>
              <a:t>':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digVal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 11;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break; case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'C':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digVal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12; </a:t>
            </a:r>
            <a:r>
              <a:rPr sz="1900" dirty="0">
                <a:latin typeface="Arial"/>
                <a:cs typeface="Arial"/>
              </a:rPr>
              <a:t>b</a:t>
            </a:r>
            <a:r>
              <a:rPr sz="1900" spc="-5" dirty="0">
                <a:latin typeface="Arial"/>
                <a:cs typeface="Arial"/>
              </a:rPr>
              <a:t>reak; case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'D':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digVal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13; </a:t>
            </a:r>
            <a:r>
              <a:rPr sz="1900" dirty="0">
                <a:latin typeface="Arial"/>
                <a:cs typeface="Arial"/>
              </a:rPr>
              <a:t>b</a:t>
            </a:r>
            <a:r>
              <a:rPr sz="1900" spc="-5" dirty="0">
                <a:latin typeface="Arial"/>
                <a:cs typeface="Arial"/>
              </a:rPr>
              <a:t>reak; case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</a:t>
            </a:r>
            <a:r>
              <a:rPr sz="1900" spc="-15" dirty="0">
                <a:latin typeface="Arial"/>
                <a:cs typeface="Arial"/>
              </a:rPr>
              <a:t>E</a:t>
            </a:r>
            <a:r>
              <a:rPr sz="1900" spc="-5" dirty="0">
                <a:latin typeface="Arial"/>
                <a:cs typeface="Arial"/>
              </a:rPr>
              <a:t>': dig</a:t>
            </a:r>
            <a:r>
              <a:rPr sz="1900" spc="-15" dirty="0">
                <a:latin typeface="Arial"/>
                <a:cs typeface="Arial"/>
              </a:rPr>
              <a:t>V</a:t>
            </a:r>
            <a:r>
              <a:rPr sz="1900" spc="-5" dirty="0">
                <a:latin typeface="Arial"/>
                <a:cs typeface="Arial"/>
              </a:rPr>
              <a:t>al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 14;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break; case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'F':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digVal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=</a:t>
            </a:r>
            <a:r>
              <a:rPr sz="1900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15; </a:t>
            </a:r>
            <a:r>
              <a:rPr sz="1900" dirty="0">
                <a:latin typeface="Arial"/>
                <a:cs typeface="Arial"/>
              </a:rPr>
              <a:t>b</a:t>
            </a:r>
            <a:r>
              <a:rPr sz="1900" spc="-5" dirty="0">
                <a:latin typeface="Arial"/>
                <a:cs typeface="Arial"/>
              </a:rPr>
              <a:t>reak;</a:t>
            </a:r>
            <a:endParaRPr sz="1900">
              <a:latin typeface="Arial"/>
              <a:cs typeface="Arial"/>
            </a:endParaRPr>
          </a:p>
          <a:p>
            <a:pPr marL="279400" algn="just">
              <a:lnSpc>
                <a:spcPct val="100000"/>
              </a:lnSpc>
              <a:spcBef>
                <a:spcPts val="225"/>
              </a:spcBef>
            </a:pPr>
            <a:r>
              <a:rPr sz="1900" spc="-5" dirty="0">
                <a:solidFill>
                  <a:srgbClr val="00664D"/>
                </a:solidFill>
                <a:latin typeface="Arial"/>
                <a:cs typeface="Arial"/>
              </a:rPr>
              <a:t>default:</a:t>
            </a:r>
            <a:r>
              <a:rPr sz="19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664D"/>
                </a:solidFill>
                <a:latin typeface="Arial"/>
                <a:cs typeface="Arial"/>
              </a:rPr>
              <a:t>digVal</a:t>
            </a:r>
            <a:r>
              <a:rPr sz="19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664D"/>
                </a:solidFill>
                <a:latin typeface="Arial"/>
                <a:cs typeface="Arial"/>
              </a:rPr>
              <a:t>= "invalid</a:t>
            </a:r>
            <a:r>
              <a:rPr sz="1900" spc="4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664D"/>
                </a:solidFill>
                <a:latin typeface="Arial"/>
                <a:cs typeface="Arial"/>
              </a:rPr>
              <a:t>He</a:t>
            </a:r>
            <a:r>
              <a:rPr sz="1900" spc="-15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1900" spc="-5" dirty="0">
                <a:solidFill>
                  <a:srgbClr val="00664D"/>
                </a:solidFill>
                <a:latin typeface="Arial"/>
                <a:cs typeface="Arial"/>
              </a:rPr>
              <a:t>-digit";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900" spc="-5" dirty="0"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900" spc="-5" dirty="0">
                <a:latin typeface="Arial"/>
                <a:cs typeface="Arial"/>
              </a:rPr>
              <a:t>alert</a:t>
            </a:r>
            <a:r>
              <a:rPr sz="1900" dirty="0">
                <a:latin typeface="Arial"/>
                <a:cs typeface="Arial"/>
              </a:rPr>
              <a:t>(</a:t>
            </a:r>
            <a:r>
              <a:rPr sz="1900" spc="-5" dirty="0">
                <a:latin typeface="Arial"/>
                <a:cs typeface="Arial"/>
              </a:rPr>
              <a:t>'The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decimal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for the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hex-digit</a:t>
            </a:r>
            <a:r>
              <a:rPr sz="1900" spc="4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is: ' +</a:t>
            </a:r>
            <a:r>
              <a:rPr sz="1900" spc="-10" dirty="0"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Arial"/>
                <a:cs typeface="Arial"/>
              </a:rPr>
              <a:t>dig</a:t>
            </a:r>
            <a:r>
              <a:rPr sz="1900" spc="-1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1900" spc="-5" dirty="0">
                <a:solidFill>
                  <a:srgbClr val="C00000"/>
                </a:solidFill>
                <a:latin typeface="Arial"/>
                <a:cs typeface="Arial"/>
              </a:rPr>
              <a:t>al</a:t>
            </a:r>
            <a:r>
              <a:rPr sz="1900" spc="-5" dirty="0">
                <a:latin typeface="Arial"/>
                <a:cs typeface="Arial"/>
              </a:rPr>
              <a:t>);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58200" y="304800"/>
            <a:ext cx="381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103" rIns="0" bIns="0" rtlCol="0">
            <a:spAutoFit/>
          </a:bodyPr>
          <a:lstStyle/>
          <a:p>
            <a:pPr marL="160020">
              <a:lnSpc>
                <a:spcPct val="100000"/>
              </a:lnSpc>
            </a:pPr>
            <a:r>
              <a:rPr sz="2400" dirty="0"/>
              <a:t>C</a:t>
            </a:r>
            <a:r>
              <a:rPr sz="2400" spc="-10" dirty="0"/>
              <a:t>o</a:t>
            </a:r>
            <a:r>
              <a:rPr sz="2400" dirty="0"/>
              <a:t>nv</a:t>
            </a:r>
            <a:r>
              <a:rPr sz="2400" spc="-10" dirty="0"/>
              <a:t>e</a:t>
            </a:r>
            <a:r>
              <a:rPr sz="2400" dirty="0"/>
              <a:t>rt hex-digit</a:t>
            </a:r>
            <a:r>
              <a:rPr sz="2400" spc="-15" dirty="0"/>
              <a:t> </a:t>
            </a:r>
            <a:r>
              <a:rPr sz="2400" dirty="0"/>
              <a:t>to d</a:t>
            </a:r>
            <a:r>
              <a:rPr sz="2400" spc="-10" dirty="0"/>
              <a:t>e</a:t>
            </a:r>
            <a:r>
              <a:rPr sz="2400" dirty="0"/>
              <a:t>cimal </a:t>
            </a:r>
            <a:r>
              <a:rPr sz="2400" spc="10" dirty="0"/>
              <a:t>(</a:t>
            </a:r>
            <a:r>
              <a:rPr sz="2400" dirty="0"/>
              <a:t>digV</a:t>
            </a:r>
            <a:r>
              <a:rPr sz="2400" spc="-10" dirty="0"/>
              <a:t>a</a:t>
            </a:r>
            <a:r>
              <a:rPr sz="2400" dirty="0"/>
              <a:t>l)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990600" y="894588"/>
            <a:ext cx="7551420" cy="5895340"/>
          </a:xfrm>
          <a:custGeom>
            <a:avLst/>
            <a:gdLst/>
            <a:ahLst/>
            <a:cxnLst/>
            <a:rect l="l" t="t" r="r" b="b"/>
            <a:pathLst>
              <a:path w="7551420" h="5895340">
                <a:moveTo>
                  <a:pt x="0" y="5894832"/>
                </a:moveTo>
                <a:lnTo>
                  <a:pt x="7551420" y="5894832"/>
                </a:lnTo>
                <a:lnTo>
                  <a:pt x="7551420" y="0"/>
                </a:lnTo>
                <a:lnTo>
                  <a:pt x="0" y="0"/>
                </a:lnTo>
                <a:lnTo>
                  <a:pt x="0" y="5894832"/>
                </a:lnTo>
                <a:close/>
              </a:path>
            </a:pathLst>
          </a:custGeom>
          <a:ln w="9144">
            <a:solidFill>
              <a:srgbClr val="0066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9748" y="969153"/>
            <a:ext cx="7016750" cy="5767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var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hex</a:t>
            </a:r>
            <a:r>
              <a:rPr sz="2000" spc="-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prompt("ent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hexade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imal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digit</a:t>
            </a:r>
            <a:r>
              <a:rPr sz="2000" spc="-10" dirty="0">
                <a:latin typeface="Arial"/>
                <a:cs typeface="Arial"/>
              </a:rPr>
              <a:t>"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10" dirty="0">
                <a:latin typeface="Arial"/>
                <a:cs typeface="Arial"/>
              </a:rPr>
              <a:t>.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2000" b="1" spc="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pperCas</a:t>
            </a:r>
            <a:r>
              <a:rPr sz="2000" b="1" spc="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(); </a:t>
            </a:r>
            <a:r>
              <a:rPr sz="2000" dirty="0">
                <a:latin typeface="Arial"/>
                <a:cs typeface="Arial"/>
              </a:rPr>
              <a:t>var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digVa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1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itch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he</a:t>
            </a:r>
            <a:r>
              <a:rPr sz="2000" spc="-1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0165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ca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'0':</a:t>
            </a:r>
            <a:endParaRPr sz="2000">
              <a:latin typeface="Arial"/>
              <a:cs typeface="Arial"/>
            </a:endParaRPr>
          </a:p>
          <a:p>
            <a:pPr marL="50165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'1’:</a:t>
            </a:r>
            <a:endParaRPr sz="2000">
              <a:latin typeface="Arial"/>
              <a:cs typeface="Arial"/>
            </a:endParaRPr>
          </a:p>
          <a:p>
            <a:pPr marL="50165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….</a:t>
            </a:r>
            <a:endParaRPr sz="2000">
              <a:latin typeface="Arial"/>
              <a:cs typeface="Arial"/>
            </a:endParaRPr>
          </a:p>
          <a:p>
            <a:pPr marL="50165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ca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'9':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al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Nu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ber(hex);</a:t>
            </a:r>
            <a:r>
              <a:rPr sz="20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break;</a:t>
            </a:r>
            <a:endParaRPr sz="2000">
              <a:latin typeface="Arial"/>
              <a:cs typeface="Arial"/>
            </a:endParaRPr>
          </a:p>
          <a:p>
            <a:pPr marL="501650" marR="3351529" algn="just">
              <a:lnSpc>
                <a:spcPct val="120000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'A':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Val 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;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'B':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Val 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11;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;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'C':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Val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12;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;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'D':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Val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;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'E':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Val 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14;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; 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'F':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digVal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15;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brea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50165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defaul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"in</a:t>
            </a:r>
            <a:r>
              <a:rPr sz="2000" spc="-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alid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Hex-digi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";</a:t>
            </a:r>
            <a:endParaRPr sz="20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20979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ale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t('The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imal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is: '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 digVa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78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pc="-5" dirty="0"/>
              <a:t>Co</a:t>
            </a:r>
            <a:r>
              <a:rPr spc="-20" dirty="0"/>
              <a:t>n</a:t>
            </a:r>
            <a:r>
              <a:rPr spc="-5" dirty="0"/>
              <a:t>v</a:t>
            </a:r>
            <a:r>
              <a:rPr dirty="0"/>
              <a:t>e</a:t>
            </a:r>
            <a:r>
              <a:rPr spc="-5" dirty="0"/>
              <a:t>rt</a:t>
            </a:r>
            <a:r>
              <a:rPr spc="25" dirty="0"/>
              <a:t> </a:t>
            </a:r>
            <a:r>
              <a:rPr spc="-5" dirty="0"/>
              <a:t>He</a:t>
            </a:r>
            <a:r>
              <a:rPr spc="5" dirty="0"/>
              <a:t>x</a:t>
            </a:r>
            <a:r>
              <a:rPr dirty="0"/>
              <a:t>-</a:t>
            </a:r>
            <a:r>
              <a:rPr spc="-5" dirty="0"/>
              <a:t>n</a:t>
            </a:r>
            <a:r>
              <a:rPr spc="-15" dirty="0"/>
              <a:t>u</a:t>
            </a:r>
            <a:r>
              <a:rPr spc="-5" dirty="0"/>
              <a:t>mber</a:t>
            </a:r>
            <a:r>
              <a:rPr spc="35" dirty="0"/>
              <a:t> </a:t>
            </a:r>
            <a:r>
              <a:rPr spc="-5" dirty="0"/>
              <a:t>to de</a:t>
            </a:r>
            <a:r>
              <a:rPr dirty="0"/>
              <a:t>c</a:t>
            </a:r>
            <a:r>
              <a:rPr spc="-5" dirty="0"/>
              <a:t>imal</a:t>
            </a:r>
          </a:p>
        </p:txBody>
      </p:sp>
      <p:sp>
        <p:nvSpPr>
          <p:cNvPr id="3" name="object 3"/>
          <p:cNvSpPr/>
          <p:nvPr/>
        </p:nvSpPr>
        <p:spPr>
          <a:xfrm>
            <a:off x="7620" y="688847"/>
            <a:ext cx="8755380" cy="6169660"/>
          </a:xfrm>
          <a:custGeom>
            <a:avLst/>
            <a:gdLst/>
            <a:ahLst/>
            <a:cxnLst/>
            <a:rect l="l" t="t" r="r" b="b"/>
            <a:pathLst>
              <a:path w="8755380" h="6169659">
                <a:moveTo>
                  <a:pt x="8755380" y="6169149"/>
                </a:moveTo>
                <a:lnTo>
                  <a:pt x="8755380" y="0"/>
                </a:lnTo>
                <a:lnTo>
                  <a:pt x="0" y="0"/>
                </a:lnTo>
                <a:lnTo>
                  <a:pt x="0" y="6169149"/>
                </a:lnTo>
              </a:path>
            </a:pathLst>
          </a:custGeom>
          <a:ln w="9144">
            <a:solidFill>
              <a:srgbClr val="00CC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969" y="700682"/>
            <a:ext cx="7337425" cy="607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he</a:t>
            </a:r>
            <a:r>
              <a:rPr sz="2000" spc="-1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num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prompt(“En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he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-numbe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")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toUpperCa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();</a:t>
            </a:r>
            <a:endParaRPr sz="2000">
              <a:latin typeface="Arial"/>
              <a:cs typeface="Arial"/>
            </a:endParaRPr>
          </a:p>
          <a:p>
            <a:pPr marL="12700" marR="496252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var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digVal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Dvalu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5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; for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hexnum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hex=h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xnum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664D"/>
                </a:solidFill>
                <a:latin typeface="Arial"/>
                <a:cs typeface="Arial"/>
              </a:rPr>
              <a:t>h</a:t>
            </a:r>
            <a:r>
              <a:rPr sz="2000" spc="-10" dirty="0">
                <a:solidFill>
                  <a:srgbClr val="00664D"/>
                </a:solidFill>
                <a:latin typeface="Arial"/>
                <a:cs typeface="Arial"/>
              </a:rPr>
              <a:t>ar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(i</a:t>
            </a:r>
            <a:r>
              <a:rPr sz="2000" spc="5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ch</a:t>
            </a:r>
            <a:r>
              <a:rPr sz="2000" spc="10" dirty="0"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he</a:t>
            </a:r>
            <a:r>
              <a:rPr sz="2000" spc="-1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case "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": case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": case "2</a:t>
            </a:r>
            <a:r>
              <a:rPr sz="1800" spc="-10" dirty="0">
                <a:latin typeface="Arial"/>
                <a:cs typeface="Arial"/>
              </a:rPr>
              <a:t>"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case "</a:t>
            </a:r>
            <a:r>
              <a:rPr sz="1800" spc="-10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": case "4</a:t>
            </a:r>
            <a:r>
              <a:rPr sz="1800" spc="-10" dirty="0">
                <a:latin typeface="Arial"/>
                <a:cs typeface="Arial"/>
              </a:rPr>
              <a:t>"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920750" marR="2526030" indent="57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case "</a:t>
            </a:r>
            <a:r>
              <a:rPr sz="1800" spc="-10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": case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</a:t>
            </a:r>
            <a:r>
              <a:rPr sz="1800" spc="-10" dirty="0">
                <a:latin typeface="Arial"/>
                <a:cs typeface="Arial"/>
              </a:rPr>
              <a:t>6</a:t>
            </a:r>
            <a:r>
              <a:rPr sz="1800" dirty="0">
                <a:latin typeface="Arial"/>
                <a:cs typeface="Arial"/>
              </a:rPr>
              <a:t>": case "7</a:t>
            </a:r>
            <a:r>
              <a:rPr sz="1800" spc="-10" dirty="0">
                <a:latin typeface="Arial"/>
                <a:cs typeface="Arial"/>
              </a:rPr>
              <a:t>"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case "</a:t>
            </a:r>
            <a:r>
              <a:rPr sz="1800" spc="-10" dirty="0">
                <a:latin typeface="Arial"/>
                <a:cs typeface="Arial"/>
              </a:rPr>
              <a:t>8</a:t>
            </a:r>
            <a:r>
              <a:rPr sz="1800" dirty="0">
                <a:latin typeface="Arial"/>
                <a:cs typeface="Arial"/>
              </a:rPr>
              <a:t>": case '9':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um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er(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);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ak; case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'A':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0; br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ak;</a:t>
            </a:r>
            <a:endParaRPr sz="1800">
              <a:latin typeface="Arial"/>
              <a:cs typeface="Arial"/>
            </a:endParaRPr>
          </a:p>
          <a:p>
            <a:pPr marL="920750" marR="3573145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case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'B':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1; br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ak; case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'C</a:t>
            </a:r>
            <a:r>
              <a:rPr sz="1800" spc="5" dirty="0">
                <a:latin typeface="Arial"/>
                <a:cs typeface="Arial"/>
              </a:rPr>
              <a:t>'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2; br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ak; case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'D</a:t>
            </a:r>
            <a:r>
              <a:rPr sz="1800" spc="5" dirty="0">
                <a:latin typeface="Arial"/>
                <a:cs typeface="Arial"/>
              </a:rPr>
              <a:t>'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3; br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ak; case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'E':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4; br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ak; ca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spc="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':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15</a:t>
            </a:r>
            <a:r>
              <a:rPr sz="1800" dirty="0">
                <a:latin typeface="Arial"/>
                <a:cs typeface="Arial"/>
              </a:rPr>
              <a:t>;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k;</a:t>
            </a:r>
            <a:endParaRPr sz="1800">
              <a:latin typeface="Arial"/>
              <a:cs typeface="Arial"/>
            </a:endParaRPr>
          </a:p>
          <a:p>
            <a:pPr marL="920750">
              <a:lnSpc>
                <a:spcPts val="2155"/>
              </a:lnSpc>
              <a:tabLst>
                <a:tab pos="1797050" algn="l"/>
              </a:tabLst>
            </a:pPr>
            <a:r>
              <a:rPr sz="1800" dirty="0">
                <a:solidFill>
                  <a:srgbClr val="00664D"/>
                </a:solidFill>
                <a:latin typeface="Arial"/>
                <a:cs typeface="Arial"/>
              </a:rPr>
              <a:t>defa</a:t>
            </a:r>
            <a:r>
              <a:rPr sz="1800" spc="-10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00664D"/>
                </a:solidFill>
                <a:latin typeface="Arial"/>
                <a:cs typeface="Arial"/>
              </a:rPr>
              <a:t>lt:	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0" dirty="0">
                <a:latin typeface="Arial"/>
                <a:cs typeface="Arial"/>
              </a:rPr>
              <a:t>"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va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-d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t";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digVal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"in</a:t>
            </a:r>
            <a:r>
              <a:rPr sz="2000" spc="-10" dirty="0">
                <a:solidFill>
                  <a:srgbClr val="00664D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00664D"/>
                </a:solidFill>
                <a:latin typeface="Arial"/>
                <a:cs typeface="Arial"/>
              </a:rPr>
              <a:t>alid Hex-digit“</a:t>
            </a:r>
            <a:r>
              <a:rPr sz="2000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Dvalu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=Dvalu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dig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-5" dirty="0">
                <a:latin typeface="Arial"/>
                <a:cs typeface="Arial"/>
              </a:rPr>
              <a:t>*</a:t>
            </a:r>
            <a:r>
              <a:rPr sz="2000" dirty="0">
                <a:latin typeface="Arial"/>
                <a:cs typeface="Arial"/>
              </a:rPr>
              <a:t>Ma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h.p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w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16,</a:t>
            </a:r>
            <a:r>
              <a:rPr sz="2000" spc="-1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num</a:t>
            </a:r>
            <a:r>
              <a:rPr sz="2000" spc="-20" dirty="0"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lengt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)</a:t>
            </a:r>
            <a:r>
              <a:rPr sz="2000" dirty="0">
                <a:latin typeface="Arial"/>
                <a:cs typeface="Arial"/>
              </a:rPr>
              <a:t>));</a:t>
            </a:r>
            <a:endParaRPr sz="200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  <a:tabLst>
                <a:tab pos="4502785" algn="l"/>
              </a:tabLst>
            </a:pPr>
            <a:r>
              <a:rPr sz="2000" dirty="0">
                <a:latin typeface="Arial"/>
                <a:cs typeface="Arial"/>
              </a:rPr>
              <a:t>else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{</a:t>
            </a:r>
            <a:r>
              <a:rPr sz="2000" dirty="0">
                <a:latin typeface="Arial"/>
                <a:cs typeface="Arial"/>
              </a:rPr>
              <a:t>Dvalue="invalid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5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-numbe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";	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break</a:t>
            </a:r>
            <a:r>
              <a:rPr sz="2000" b="1" spc="1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40050" algn="l"/>
              </a:tabLst>
            </a:pPr>
            <a:r>
              <a:rPr sz="2000" dirty="0">
                <a:latin typeface="Arial"/>
                <a:cs typeface="Arial"/>
              </a:rPr>
              <a:t>ale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t("Hex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="</a:t>
            </a:r>
            <a:r>
              <a:rPr sz="2000" spc="10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hexnu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"	Decimal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="</a:t>
            </a:r>
            <a:r>
              <a:rPr sz="2000" spc="10" dirty="0">
                <a:latin typeface="Arial"/>
                <a:cs typeface="Arial"/>
              </a:rPr>
              <a:t>+</a:t>
            </a:r>
            <a:r>
              <a:rPr sz="2000" dirty="0">
                <a:latin typeface="Arial"/>
                <a:cs typeface="Arial"/>
              </a:rPr>
              <a:t>Dvalu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0" y="6135623"/>
            <a:ext cx="381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20">
              <a:lnSpc>
                <a:spcPct val="100000"/>
              </a:lnSpc>
            </a:pPr>
            <a:r>
              <a:rPr sz="3600" dirty="0"/>
              <a:t>Resourc</a:t>
            </a:r>
            <a:r>
              <a:rPr sz="3600" spc="5" dirty="0"/>
              <a:t>e</a:t>
            </a:r>
            <a:r>
              <a:rPr sz="3600" dirty="0"/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16788" y="1610163"/>
            <a:ext cx="3752850" cy="3926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500" spc="-5" dirty="0">
                <a:latin typeface="Arial"/>
                <a:cs typeface="Arial"/>
              </a:rPr>
              <a:t>Ple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ty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of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500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500" spc="-5" dirty="0">
                <a:solidFill>
                  <a:srgbClr val="3333CC"/>
                </a:solidFill>
                <a:latin typeface="Arial"/>
                <a:cs typeface="Arial"/>
              </a:rPr>
              <a:t>line</a:t>
            </a:r>
            <a:r>
              <a:rPr sz="25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333CC"/>
                </a:solidFill>
                <a:latin typeface="Arial"/>
                <a:cs typeface="Arial"/>
              </a:rPr>
              <a:t>material</a:t>
            </a:r>
            <a:endParaRPr sz="25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100" dirty="0">
                <a:latin typeface="Arial"/>
                <a:cs typeface="Arial"/>
              </a:rPr>
              <a:t>Mod</a:t>
            </a:r>
            <a:r>
              <a:rPr sz="2100" spc="-10" dirty="0">
                <a:latin typeface="Arial"/>
                <a:cs typeface="Arial"/>
              </a:rPr>
              <a:t>u</a:t>
            </a:r>
            <a:r>
              <a:rPr sz="2100" dirty="0">
                <a:latin typeface="Arial"/>
                <a:cs typeface="Arial"/>
              </a:rPr>
              <a:t>le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w</a:t>
            </a:r>
            <a:r>
              <a:rPr sz="2100" spc="-10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bsi</a:t>
            </a:r>
            <a:r>
              <a:rPr sz="2100" spc="5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e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here</a:t>
            </a:r>
            <a:endParaRPr sz="21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  <a:tab pos="2431415" algn="l"/>
              </a:tabLst>
            </a:pPr>
            <a:r>
              <a:rPr sz="2100" dirty="0">
                <a:latin typeface="Arial"/>
                <a:cs typeface="Arial"/>
              </a:rPr>
              <a:t>W3schools:	</a:t>
            </a:r>
            <a:r>
              <a:rPr sz="2100" u="heavy" spc="-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here</a:t>
            </a:r>
            <a:endParaRPr sz="21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100" dirty="0">
                <a:latin typeface="Arial"/>
                <a:cs typeface="Arial"/>
              </a:rPr>
              <a:t>MDN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J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W</a:t>
            </a:r>
            <a:r>
              <a:rPr sz="2100" spc="-15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b </a:t>
            </a:r>
            <a:r>
              <a:rPr sz="2100" spc="-10" dirty="0">
                <a:latin typeface="Arial"/>
                <a:cs typeface="Arial"/>
              </a:rPr>
              <a:t>D</a:t>
            </a:r>
            <a:r>
              <a:rPr sz="2100" dirty="0">
                <a:latin typeface="Arial"/>
                <a:cs typeface="Arial"/>
              </a:rPr>
              <a:t>ocs: </a:t>
            </a:r>
            <a:r>
              <a:rPr sz="2100" u="heavy" spc="-5" dirty="0">
                <a:solidFill>
                  <a:srgbClr val="CCCCFF"/>
                </a:solidFill>
                <a:latin typeface="Arial"/>
                <a:cs typeface="Arial"/>
                <a:hlinkClick r:id="rId4"/>
              </a:rPr>
              <a:t>here</a:t>
            </a:r>
            <a:endParaRPr sz="21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  <a:tab pos="2547620" algn="l"/>
              </a:tabLst>
            </a:pPr>
            <a:r>
              <a:rPr sz="2100" spc="-5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o</a:t>
            </a:r>
            <a:r>
              <a:rPr sz="2100" spc="-10" dirty="0">
                <a:latin typeface="Arial"/>
                <a:cs typeface="Arial"/>
              </a:rPr>
              <a:t>d</a:t>
            </a:r>
            <a:r>
              <a:rPr sz="2100" dirty="0">
                <a:latin typeface="Arial"/>
                <a:cs typeface="Arial"/>
              </a:rPr>
              <a:t>ecad</a:t>
            </a:r>
            <a:r>
              <a:rPr sz="2100" spc="-10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my:	</a:t>
            </a:r>
            <a:r>
              <a:rPr sz="2100" u="heavy" dirty="0">
                <a:solidFill>
                  <a:srgbClr val="CCCCFF"/>
                </a:solidFill>
                <a:latin typeface="Arial"/>
                <a:cs typeface="Arial"/>
                <a:hlinkClick r:id="rId5"/>
              </a:rPr>
              <a:t>h</a:t>
            </a:r>
            <a:r>
              <a:rPr sz="2100" u="heavy" spc="-10" dirty="0">
                <a:solidFill>
                  <a:srgbClr val="CCCCFF"/>
                </a:solidFill>
                <a:latin typeface="Arial"/>
                <a:cs typeface="Arial"/>
                <a:hlinkClick r:id="rId5"/>
              </a:rPr>
              <a:t>e</a:t>
            </a:r>
            <a:r>
              <a:rPr sz="2100" u="heavy" dirty="0">
                <a:solidFill>
                  <a:srgbClr val="CCCCFF"/>
                </a:solidFill>
                <a:latin typeface="Arial"/>
                <a:cs typeface="Arial"/>
                <a:hlinkClick r:id="rId5"/>
              </a:rPr>
              <a:t>re</a:t>
            </a:r>
            <a:endParaRPr sz="21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100" dirty="0">
                <a:latin typeface="Arial"/>
                <a:cs typeface="Arial"/>
              </a:rPr>
              <a:t>W3S </a:t>
            </a:r>
            <a:r>
              <a:rPr sz="2100" spc="5" dirty="0">
                <a:latin typeface="Arial"/>
                <a:cs typeface="Arial"/>
              </a:rPr>
              <a:t>J</a:t>
            </a:r>
            <a:r>
              <a:rPr sz="2100" dirty="0">
                <a:latin typeface="Arial"/>
                <a:cs typeface="Arial"/>
              </a:rPr>
              <a:t>S tuto</a:t>
            </a:r>
            <a:r>
              <a:rPr sz="2100" spc="-10" dirty="0">
                <a:latin typeface="Arial"/>
                <a:cs typeface="Arial"/>
              </a:rPr>
              <a:t>r</a:t>
            </a:r>
            <a:r>
              <a:rPr sz="2100" dirty="0">
                <a:latin typeface="Arial"/>
                <a:cs typeface="Arial"/>
              </a:rPr>
              <a:t>ial: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u="heavy" spc="-5" dirty="0">
                <a:solidFill>
                  <a:srgbClr val="CCCCFF"/>
                </a:solidFill>
                <a:latin typeface="Arial"/>
                <a:cs typeface="Arial"/>
                <a:hlinkClick r:id="rId3"/>
              </a:rPr>
              <a:t>here</a:t>
            </a:r>
            <a:endParaRPr sz="21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100" dirty="0">
                <a:latin typeface="Arial"/>
                <a:cs typeface="Arial"/>
              </a:rPr>
              <a:t>no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p</a:t>
            </a:r>
            <a:r>
              <a:rPr sz="2100" spc="-10" dirty="0">
                <a:latin typeface="Arial"/>
                <a:cs typeface="Arial"/>
              </a:rPr>
              <a:t>e</a:t>
            </a:r>
            <a:r>
              <a:rPr sz="2100" dirty="0">
                <a:latin typeface="Arial"/>
                <a:cs typeface="Arial"/>
              </a:rPr>
              <a:t>c</a:t>
            </a:r>
            <a:r>
              <a:rPr sz="2100" spc="5" dirty="0">
                <a:latin typeface="Arial"/>
                <a:cs typeface="Arial"/>
              </a:rPr>
              <a:t>i</a:t>
            </a:r>
            <a:r>
              <a:rPr sz="2100" dirty="0">
                <a:latin typeface="Arial"/>
                <a:cs typeface="Arial"/>
              </a:rPr>
              <a:t>fic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textb</a:t>
            </a:r>
            <a:r>
              <a:rPr sz="2100" spc="-10" dirty="0">
                <a:latin typeface="Arial"/>
                <a:cs typeface="Arial"/>
              </a:rPr>
              <a:t>o</a:t>
            </a:r>
            <a:r>
              <a:rPr sz="2100" dirty="0">
                <a:latin typeface="Arial"/>
                <a:cs typeface="Arial"/>
              </a:rPr>
              <a:t>oks</a:t>
            </a: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6"/>
              </a:spcBef>
              <a:buFont typeface="Arial"/>
              <a:buChar char="–"/>
            </a:pPr>
            <a:endParaRPr sz="2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500" spc="-5" dirty="0">
                <a:solidFill>
                  <a:srgbClr val="3333CC"/>
                </a:solidFill>
                <a:latin typeface="Arial"/>
                <a:cs typeface="Arial"/>
              </a:rPr>
              <a:t>University</a:t>
            </a:r>
            <a:r>
              <a:rPr sz="2500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333CC"/>
                </a:solidFill>
                <a:latin typeface="Arial"/>
                <a:cs typeface="Arial"/>
              </a:rPr>
              <a:t>library</a:t>
            </a:r>
            <a:endParaRPr sz="25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  <a:tab pos="2149475" algn="l"/>
              </a:tabLst>
            </a:pPr>
            <a:r>
              <a:rPr sz="2100" dirty="0">
                <a:latin typeface="Arial"/>
                <a:cs typeface="Arial"/>
              </a:rPr>
              <a:t>Jav</a:t>
            </a:r>
            <a:r>
              <a:rPr sz="2100" spc="-10" dirty="0">
                <a:latin typeface="Arial"/>
                <a:cs typeface="Arial"/>
              </a:rPr>
              <a:t>a</a:t>
            </a:r>
            <a:r>
              <a:rPr sz="2100" dirty="0">
                <a:latin typeface="Arial"/>
                <a:cs typeface="Arial"/>
              </a:rPr>
              <a:t>S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dirty="0">
                <a:latin typeface="Arial"/>
                <a:cs typeface="Arial"/>
              </a:rPr>
              <a:t>ript	</a:t>
            </a:r>
            <a:r>
              <a:rPr sz="2100" u="heavy" spc="-5" dirty="0">
                <a:solidFill>
                  <a:srgbClr val="CCCCFF"/>
                </a:solidFill>
                <a:latin typeface="Arial"/>
                <a:cs typeface="Arial"/>
                <a:hlinkClick r:id="rId6"/>
              </a:rPr>
              <a:t>here</a:t>
            </a:r>
            <a:endParaRPr sz="21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100" dirty="0">
                <a:latin typeface="Arial"/>
                <a:cs typeface="Arial"/>
              </a:rPr>
              <a:t>D</a:t>
            </a:r>
            <a:r>
              <a:rPr sz="2100" spc="-10" dirty="0">
                <a:latin typeface="Arial"/>
                <a:cs typeface="Arial"/>
              </a:rPr>
              <a:t>H</a:t>
            </a:r>
            <a:r>
              <a:rPr sz="2100" dirty="0">
                <a:latin typeface="Arial"/>
                <a:cs typeface="Arial"/>
              </a:rPr>
              <a:t>TML </a:t>
            </a:r>
            <a:r>
              <a:rPr sz="2100" u="heavy" spc="-5" dirty="0">
                <a:solidFill>
                  <a:srgbClr val="CCCCFF"/>
                </a:solidFill>
                <a:latin typeface="Arial"/>
                <a:cs typeface="Arial"/>
                <a:hlinkClick r:id="rId7"/>
              </a:rPr>
              <a:t>here</a:t>
            </a:r>
            <a:endParaRPr sz="21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100" dirty="0">
                <a:latin typeface="Arial"/>
                <a:cs typeface="Arial"/>
              </a:rPr>
              <a:t>H</a:t>
            </a:r>
            <a:r>
              <a:rPr sz="2100" spc="-10" dirty="0">
                <a:latin typeface="Arial"/>
                <a:cs typeface="Arial"/>
              </a:rPr>
              <a:t>T</a:t>
            </a:r>
            <a:r>
              <a:rPr sz="2100" dirty="0">
                <a:latin typeface="Arial"/>
                <a:cs typeface="Arial"/>
              </a:rPr>
              <a:t>ML </a:t>
            </a:r>
            <a:r>
              <a:rPr sz="2100" u="heavy" spc="-5" dirty="0">
                <a:solidFill>
                  <a:srgbClr val="CCCCFF"/>
                </a:solidFill>
                <a:latin typeface="Arial"/>
                <a:cs typeface="Arial"/>
                <a:hlinkClick r:id="rId8"/>
              </a:rPr>
              <a:t>here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5911" y="4009644"/>
            <a:ext cx="2228087" cy="228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0" y="4009644"/>
            <a:ext cx="2286000" cy="228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1295400"/>
            <a:ext cx="2286000" cy="228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1295400"/>
            <a:ext cx="2285999" cy="228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1911" y="381000"/>
            <a:ext cx="2666999" cy="304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3963" y="5876544"/>
            <a:ext cx="3992879" cy="838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70542"/>
            <a:ext cx="799401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spc="-10" dirty="0"/>
              <a:t>s</a:t>
            </a:r>
            <a:r>
              <a:rPr sz="3200" dirty="0"/>
              <a:t>um</a:t>
            </a:r>
            <a:r>
              <a:rPr sz="3200" spc="-15" dirty="0"/>
              <a:t>m</a:t>
            </a:r>
            <a:r>
              <a:rPr sz="3200" dirty="0"/>
              <a:t>ar</a:t>
            </a:r>
            <a:r>
              <a:rPr sz="3200" spc="-15" dirty="0"/>
              <a:t>y</a:t>
            </a:r>
            <a:r>
              <a:rPr sz="3200" dirty="0"/>
              <a:t>:</a:t>
            </a:r>
            <a:r>
              <a:rPr sz="3200" spc="-5" dirty="0"/>
              <a:t> </a:t>
            </a:r>
            <a:r>
              <a:rPr sz="3200" dirty="0"/>
              <a:t>It</a:t>
            </a:r>
            <a:r>
              <a:rPr sz="3200" spc="-10" dirty="0"/>
              <a:t>e</a:t>
            </a:r>
            <a:r>
              <a:rPr sz="3200" dirty="0"/>
              <a:t>rati</a:t>
            </a:r>
            <a:r>
              <a:rPr sz="3200" spc="-10" dirty="0"/>
              <a:t>o</a:t>
            </a:r>
            <a:r>
              <a:rPr sz="3200" dirty="0"/>
              <a:t>n</a:t>
            </a:r>
            <a:r>
              <a:rPr sz="3200" spc="-30" dirty="0"/>
              <a:t> </a:t>
            </a:r>
            <a:r>
              <a:rPr sz="3200" dirty="0"/>
              <a:t>&amp;</a:t>
            </a:r>
            <a:r>
              <a:rPr sz="3200" spc="-15" dirty="0"/>
              <a:t> </a:t>
            </a:r>
            <a:r>
              <a:rPr sz="3200" dirty="0"/>
              <a:t>cond</a:t>
            </a:r>
            <a:r>
              <a:rPr sz="3200" spc="-15" dirty="0"/>
              <a:t>i</a:t>
            </a:r>
            <a:r>
              <a:rPr sz="3200" dirty="0"/>
              <a:t>tion</a:t>
            </a:r>
            <a:r>
              <a:rPr sz="3200" spc="-15" dirty="0"/>
              <a:t>a</a:t>
            </a:r>
            <a:r>
              <a:rPr sz="3200" dirty="0"/>
              <a:t>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16412"/>
            <a:ext cx="3647440" cy="2535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Lo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do … 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le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  <a:tab pos="1621155" algn="l"/>
              </a:tabLst>
            </a:pPr>
            <a:r>
              <a:rPr sz="2400" dirty="0">
                <a:latin typeface="Arial"/>
                <a:cs typeface="Arial"/>
              </a:rPr>
              <a:t>w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	…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438AC4"/>
              </a:buClr>
              <a:buFont typeface="Arial"/>
              <a:buChar char="•"/>
              <a:tabLst>
                <a:tab pos="356235" algn="l"/>
              </a:tabLst>
            </a:pPr>
            <a:r>
              <a:rPr sz="2400" spc="-204" dirty="0">
                <a:latin typeface="Arial"/>
                <a:cs typeface="Arial"/>
              </a:rPr>
              <a:t>Lo</a:t>
            </a:r>
            <a:r>
              <a:rPr sz="2400" spc="-210" dirty="0">
                <a:latin typeface="Arial"/>
                <a:cs typeface="Arial"/>
              </a:rPr>
              <a:t>g</a:t>
            </a:r>
            <a:r>
              <a:rPr sz="2400" spc="-120" dirty="0">
                <a:latin typeface="Arial"/>
                <a:cs typeface="Arial"/>
              </a:rPr>
              <a:t>ica</a:t>
            </a:r>
            <a:r>
              <a:rPr sz="2400" spc="15" dirty="0">
                <a:latin typeface="Arial"/>
                <a:cs typeface="Arial"/>
              </a:rPr>
              <a:t>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operators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2400" spc="25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28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400" spc="31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683539"/>
            <a:ext cx="3427095" cy="273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indent="-286385">
              <a:lnSpc>
                <a:spcPct val="100000"/>
              </a:lnSpc>
              <a:buClr>
                <a:srgbClr val="938953"/>
              </a:buClr>
              <a:buFont typeface="Arial"/>
              <a:buChar char="•"/>
              <a:tabLst>
                <a:tab pos="756920" algn="l"/>
              </a:tabLst>
            </a:pPr>
            <a:r>
              <a:rPr sz="2400" spc="-60" dirty="0">
                <a:latin typeface="Arial"/>
                <a:cs typeface="Arial"/>
              </a:rPr>
              <a:t>Trut</a:t>
            </a:r>
            <a:r>
              <a:rPr sz="2400" spc="-65" dirty="0">
                <a:latin typeface="Arial"/>
                <a:cs typeface="Arial"/>
              </a:rPr>
              <a:t>h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spc="-75" dirty="0">
                <a:latin typeface="Arial"/>
                <a:cs typeface="Arial"/>
              </a:rPr>
              <a:t>ble</a:t>
            </a:r>
            <a:endParaRPr sz="24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790"/>
              </a:spcBef>
              <a:buClr>
                <a:srgbClr val="938953"/>
              </a:buClr>
              <a:buFont typeface="Arial"/>
              <a:buChar char="•"/>
              <a:tabLst>
                <a:tab pos="756920" algn="l"/>
              </a:tabLst>
            </a:pPr>
            <a:r>
              <a:rPr sz="2400" spc="-75" dirty="0">
                <a:latin typeface="Arial"/>
                <a:cs typeface="Arial"/>
              </a:rPr>
              <a:t>Operato</a:t>
            </a:r>
            <a:r>
              <a:rPr sz="2400" spc="-45" dirty="0">
                <a:latin typeface="Arial"/>
                <a:cs typeface="Arial"/>
              </a:rPr>
              <a:t>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pre</a:t>
            </a:r>
            <a:r>
              <a:rPr sz="2400" spc="-85" dirty="0">
                <a:latin typeface="Arial"/>
                <a:cs typeface="Arial"/>
              </a:rPr>
              <a:t>c</a:t>
            </a:r>
            <a:r>
              <a:rPr sz="2400" spc="-120" dirty="0">
                <a:latin typeface="Arial"/>
                <a:cs typeface="Arial"/>
              </a:rPr>
              <a:t>ed</a:t>
            </a:r>
            <a:r>
              <a:rPr sz="2400" spc="-114" dirty="0">
                <a:latin typeface="Arial"/>
                <a:cs typeface="Arial"/>
              </a:rPr>
              <a:t>e</a:t>
            </a:r>
            <a:r>
              <a:rPr sz="2400" spc="-140" dirty="0">
                <a:latin typeface="Arial"/>
                <a:cs typeface="Arial"/>
              </a:rPr>
              <a:t>nce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85"/>
              </a:spcBef>
              <a:buClr>
                <a:srgbClr val="938953"/>
              </a:buClr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sw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tch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(x){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1: st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t0;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break;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defau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defau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tSt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6551072"/>
            <a:ext cx="54425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938953"/>
              </a:buClr>
              <a:buFont typeface="Arial"/>
              <a:buChar char="•"/>
              <a:tabLst>
                <a:tab pos="356235" algn="l"/>
              </a:tabLst>
            </a:pPr>
            <a:r>
              <a:rPr sz="2400" b="1" dirty="0">
                <a:solidFill>
                  <a:srgbClr val="00664D"/>
                </a:solidFill>
                <a:latin typeface="Arial"/>
                <a:cs typeface="Arial"/>
              </a:rPr>
              <a:t>Logic</a:t>
            </a:r>
            <a:r>
              <a:rPr sz="2400" b="1" spc="-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4D"/>
                </a:solidFill>
                <a:latin typeface="Arial"/>
                <a:cs typeface="Arial"/>
              </a:rPr>
              <a:t>thinking,</a:t>
            </a:r>
            <a:r>
              <a:rPr sz="2400" b="1" spc="-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4D"/>
                </a:solidFill>
                <a:latin typeface="Arial"/>
                <a:cs typeface="Arial"/>
              </a:rPr>
              <a:t>math a</a:t>
            </a:r>
            <a:r>
              <a:rPr sz="2400" b="1" spc="-10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64D"/>
                </a:solidFill>
                <a:latin typeface="Arial"/>
                <a:cs typeface="Arial"/>
              </a:rPr>
              <a:t>d algorithm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7205" y="4923282"/>
            <a:ext cx="2127885" cy="1757045"/>
          </a:xfrm>
          <a:custGeom>
            <a:avLst/>
            <a:gdLst/>
            <a:ahLst/>
            <a:cxnLst/>
            <a:rect l="l" t="t" r="r" b="b"/>
            <a:pathLst>
              <a:path w="2127884" h="1757045">
                <a:moveTo>
                  <a:pt x="1766189" y="1335722"/>
                </a:moveTo>
                <a:lnTo>
                  <a:pt x="361569" y="1335722"/>
                </a:lnTo>
                <a:lnTo>
                  <a:pt x="373042" y="1347097"/>
                </a:lnTo>
                <a:lnTo>
                  <a:pt x="409089" y="1380009"/>
                </a:lnTo>
                <a:lnTo>
                  <a:pt x="447492" y="1411043"/>
                </a:lnTo>
                <a:lnTo>
                  <a:pt x="488140" y="1440119"/>
                </a:lnTo>
                <a:lnTo>
                  <a:pt x="530923" y="1467161"/>
                </a:lnTo>
                <a:lnTo>
                  <a:pt x="575729" y="1492089"/>
                </a:lnTo>
                <a:lnTo>
                  <a:pt x="622449" y="1514826"/>
                </a:lnTo>
                <a:lnTo>
                  <a:pt x="638428" y="1521904"/>
                </a:lnTo>
                <a:lnTo>
                  <a:pt x="618490" y="1703108"/>
                </a:lnTo>
                <a:lnTo>
                  <a:pt x="802513" y="1756841"/>
                </a:lnTo>
                <a:lnTo>
                  <a:pt x="883285" y="1593367"/>
                </a:lnTo>
                <a:lnTo>
                  <a:pt x="1497192" y="1593367"/>
                </a:lnTo>
                <a:lnTo>
                  <a:pt x="1489328" y="1521904"/>
                </a:lnTo>
                <a:lnTo>
                  <a:pt x="1505308" y="1514826"/>
                </a:lnTo>
                <a:lnTo>
                  <a:pt x="1521087" y="1507495"/>
                </a:lnTo>
                <a:lnTo>
                  <a:pt x="1567181" y="1484019"/>
                </a:lnTo>
                <a:lnTo>
                  <a:pt x="1611326" y="1458378"/>
                </a:lnTo>
                <a:lnTo>
                  <a:pt x="1653409" y="1430649"/>
                </a:lnTo>
                <a:lnTo>
                  <a:pt x="1693321" y="1400912"/>
                </a:lnTo>
                <a:lnTo>
                  <a:pt x="1730951" y="1369243"/>
                </a:lnTo>
                <a:lnTo>
                  <a:pt x="1754715" y="1347097"/>
                </a:lnTo>
                <a:lnTo>
                  <a:pt x="1766189" y="1335722"/>
                </a:lnTo>
                <a:close/>
              </a:path>
              <a:path w="2127884" h="1757045">
                <a:moveTo>
                  <a:pt x="1497192" y="1593367"/>
                </a:moveTo>
                <a:lnTo>
                  <a:pt x="1244473" y="1593367"/>
                </a:lnTo>
                <a:lnTo>
                  <a:pt x="1325245" y="1756841"/>
                </a:lnTo>
                <a:lnTo>
                  <a:pt x="1509268" y="1703108"/>
                </a:lnTo>
                <a:lnTo>
                  <a:pt x="1497192" y="1593367"/>
                </a:lnTo>
                <a:close/>
              </a:path>
              <a:path w="2127884" h="1757045">
                <a:moveTo>
                  <a:pt x="1244473" y="1593367"/>
                </a:moveTo>
                <a:lnTo>
                  <a:pt x="883285" y="1593367"/>
                </a:lnTo>
                <a:lnTo>
                  <a:pt x="901181" y="1596170"/>
                </a:lnTo>
                <a:lnTo>
                  <a:pt x="955156" y="1602810"/>
                </a:lnTo>
                <a:lnTo>
                  <a:pt x="1009440" y="1606793"/>
                </a:lnTo>
                <a:lnTo>
                  <a:pt x="1063878" y="1608121"/>
                </a:lnTo>
                <a:lnTo>
                  <a:pt x="1082032" y="1607974"/>
                </a:lnTo>
                <a:lnTo>
                  <a:pt x="1136436" y="1605760"/>
                </a:lnTo>
                <a:lnTo>
                  <a:pt x="1190634" y="1600892"/>
                </a:lnTo>
                <a:lnTo>
                  <a:pt x="1244473" y="1593367"/>
                </a:lnTo>
                <a:close/>
              </a:path>
              <a:path w="2127884" h="1757045">
                <a:moveTo>
                  <a:pt x="467614" y="147320"/>
                </a:moveTo>
                <a:lnTo>
                  <a:pt x="320548" y="246253"/>
                </a:lnTo>
                <a:lnTo>
                  <a:pt x="394462" y="412877"/>
                </a:lnTo>
                <a:lnTo>
                  <a:pt x="382491" y="423904"/>
                </a:lnTo>
                <a:lnTo>
                  <a:pt x="348344" y="458068"/>
                </a:lnTo>
                <a:lnTo>
                  <a:pt x="316904" y="493776"/>
                </a:lnTo>
                <a:lnTo>
                  <a:pt x="288247" y="530923"/>
                </a:lnTo>
                <a:lnTo>
                  <a:pt x="262449" y="569408"/>
                </a:lnTo>
                <a:lnTo>
                  <a:pt x="239590" y="609127"/>
                </a:lnTo>
                <a:lnTo>
                  <a:pt x="219747" y="649978"/>
                </a:lnTo>
                <a:lnTo>
                  <a:pt x="213868" y="663702"/>
                </a:lnTo>
                <a:lnTo>
                  <a:pt x="30069" y="663702"/>
                </a:lnTo>
                <a:lnTo>
                  <a:pt x="0" y="800049"/>
                </a:lnTo>
                <a:lnTo>
                  <a:pt x="168528" y="869518"/>
                </a:lnTo>
                <a:lnTo>
                  <a:pt x="168200" y="884142"/>
                </a:lnTo>
                <a:lnTo>
                  <a:pt x="169433" y="927928"/>
                </a:lnTo>
                <a:lnTo>
                  <a:pt x="173975" y="971492"/>
                </a:lnTo>
                <a:lnTo>
                  <a:pt x="181800" y="1014714"/>
                </a:lnTo>
                <a:lnTo>
                  <a:pt x="192883" y="1057474"/>
                </a:lnTo>
                <a:lnTo>
                  <a:pt x="207197" y="1099654"/>
                </a:lnTo>
                <a:lnTo>
                  <a:pt x="224718" y="1141135"/>
                </a:lnTo>
                <a:lnTo>
                  <a:pt x="231267" y="1154785"/>
                </a:lnTo>
                <a:lnTo>
                  <a:pt x="104140" y="1285367"/>
                </a:lnTo>
                <a:lnTo>
                  <a:pt x="197485" y="1414945"/>
                </a:lnTo>
                <a:lnTo>
                  <a:pt x="361569" y="1335722"/>
                </a:lnTo>
                <a:lnTo>
                  <a:pt x="1987343" y="1335722"/>
                </a:lnTo>
                <a:lnTo>
                  <a:pt x="2023618" y="1285367"/>
                </a:lnTo>
                <a:lnTo>
                  <a:pt x="1896491" y="1154785"/>
                </a:lnTo>
                <a:lnTo>
                  <a:pt x="1903039" y="1141135"/>
                </a:lnTo>
                <a:lnTo>
                  <a:pt x="1920560" y="1099654"/>
                </a:lnTo>
                <a:lnTo>
                  <a:pt x="1934874" y="1057474"/>
                </a:lnTo>
                <a:lnTo>
                  <a:pt x="1945957" y="1014714"/>
                </a:lnTo>
                <a:lnTo>
                  <a:pt x="1953782" y="971492"/>
                </a:lnTo>
                <a:lnTo>
                  <a:pt x="1958324" y="927928"/>
                </a:lnTo>
                <a:lnTo>
                  <a:pt x="1959557" y="884142"/>
                </a:lnTo>
                <a:lnTo>
                  <a:pt x="1959228" y="869518"/>
                </a:lnTo>
                <a:lnTo>
                  <a:pt x="2127758" y="800049"/>
                </a:lnTo>
                <a:lnTo>
                  <a:pt x="2097716" y="663829"/>
                </a:lnTo>
                <a:lnTo>
                  <a:pt x="1913890" y="663829"/>
                </a:lnTo>
                <a:lnTo>
                  <a:pt x="1913835" y="663702"/>
                </a:lnTo>
                <a:lnTo>
                  <a:pt x="213868" y="663702"/>
                </a:lnTo>
                <a:lnTo>
                  <a:pt x="31750" y="656082"/>
                </a:lnTo>
                <a:lnTo>
                  <a:pt x="1910575" y="656082"/>
                </a:lnTo>
                <a:lnTo>
                  <a:pt x="1907914" y="649869"/>
                </a:lnTo>
                <a:lnTo>
                  <a:pt x="1888098" y="609062"/>
                </a:lnTo>
                <a:lnTo>
                  <a:pt x="1865265" y="569373"/>
                </a:lnTo>
                <a:lnTo>
                  <a:pt x="1839488" y="530907"/>
                </a:lnTo>
                <a:lnTo>
                  <a:pt x="1810844" y="493770"/>
                </a:lnTo>
                <a:lnTo>
                  <a:pt x="1779411" y="458067"/>
                </a:lnTo>
                <a:lnTo>
                  <a:pt x="1745266" y="423904"/>
                </a:lnTo>
                <a:lnTo>
                  <a:pt x="1733296" y="412877"/>
                </a:lnTo>
                <a:lnTo>
                  <a:pt x="1792844" y="278638"/>
                </a:lnTo>
                <a:lnTo>
                  <a:pt x="594105" y="278638"/>
                </a:lnTo>
                <a:lnTo>
                  <a:pt x="467614" y="147320"/>
                </a:lnTo>
                <a:close/>
              </a:path>
              <a:path w="2127884" h="1757045">
                <a:moveTo>
                  <a:pt x="1987343" y="1335722"/>
                </a:moveTo>
                <a:lnTo>
                  <a:pt x="1766189" y="1335722"/>
                </a:lnTo>
                <a:lnTo>
                  <a:pt x="1930273" y="1414945"/>
                </a:lnTo>
                <a:lnTo>
                  <a:pt x="1987343" y="1335722"/>
                </a:lnTo>
                <a:close/>
              </a:path>
              <a:path w="2127884" h="1757045">
                <a:moveTo>
                  <a:pt x="2096008" y="656082"/>
                </a:moveTo>
                <a:lnTo>
                  <a:pt x="1913890" y="663829"/>
                </a:lnTo>
                <a:lnTo>
                  <a:pt x="2097716" y="663829"/>
                </a:lnTo>
                <a:lnTo>
                  <a:pt x="2096008" y="656082"/>
                </a:lnTo>
                <a:close/>
              </a:path>
              <a:path w="2127884" h="1757045">
                <a:moveTo>
                  <a:pt x="1162558" y="0"/>
                </a:moveTo>
                <a:lnTo>
                  <a:pt x="965200" y="0"/>
                </a:lnTo>
                <a:lnTo>
                  <a:pt x="933576" y="179578"/>
                </a:lnTo>
                <a:lnTo>
                  <a:pt x="915555" y="181839"/>
                </a:lnTo>
                <a:lnTo>
                  <a:pt x="861988" y="190380"/>
                </a:lnTo>
                <a:lnTo>
                  <a:pt x="809275" y="201516"/>
                </a:lnTo>
                <a:lnTo>
                  <a:pt x="757554" y="215201"/>
                </a:lnTo>
                <a:lnTo>
                  <a:pt x="706966" y="231390"/>
                </a:lnTo>
                <a:lnTo>
                  <a:pt x="657647" y="250035"/>
                </a:lnTo>
                <a:lnTo>
                  <a:pt x="609738" y="271091"/>
                </a:lnTo>
                <a:lnTo>
                  <a:pt x="594105" y="278638"/>
                </a:lnTo>
                <a:lnTo>
                  <a:pt x="1533652" y="278638"/>
                </a:lnTo>
                <a:lnTo>
                  <a:pt x="1486243" y="256788"/>
                </a:lnTo>
                <a:lnTo>
                  <a:pt x="1437379" y="237334"/>
                </a:lnTo>
                <a:lnTo>
                  <a:pt x="1387198" y="220321"/>
                </a:lnTo>
                <a:lnTo>
                  <a:pt x="1335839" y="205796"/>
                </a:lnTo>
                <a:lnTo>
                  <a:pt x="1283442" y="193805"/>
                </a:lnTo>
                <a:lnTo>
                  <a:pt x="1230144" y="184395"/>
                </a:lnTo>
                <a:lnTo>
                  <a:pt x="1194180" y="179578"/>
                </a:lnTo>
                <a:lnTo>
                  <a:pt x="1162558" y="0"/>
                </a:lnTo>
                <a:close/>
              </a:path>
              <a:path w="2127884" h="1757045">
                <a:moveTo>
                  <a:pt x="1660144" y="147320"/>
                </a:moveTo>
                <a:lnTo>
                  <a:pt x="1533652" y="278638"/>
                </a:lnTo>
                <a:lnTo>
                  <a:pt x="1792844" y="278638"/>
                </a:lnTo>
                <a:lnTo>
                  <a:pt x="1807210" y="246253"/>
                </a:lnTo>
                <a:lnTo>
                  <a:pt x="1660144" y="14732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47205" y="4923282"/>
            <a:ext cx="2127885" cy="1757045"/>
          </a:xfrm>
          <a:custGeom>
            <a:avLst/>
            <a:gdLst/>
            <a:ahLst/>
            <a:cxnLst/>
            <a:rect l="l" t="t" r="r" b="b"/>
            <a:pathLst>
              <a:path w="2127884" h="1757045">
                <a:moveTo>
                  <a:pt x="1533652" y="278638"/>
                </a:moveTo>
                <a:lnTo>
                  <a:pt x="1660144" y="147320"/>
                </a:lnTo>
                <a:lnTo>
                  <a:pt x="1807210" y="246253"/>
                </a:lnTo>
                <a:lnTo>
                  <a:pt x="1733296" y="412877"/>
                </a:lnTo>
                <a:lnTo>
                  <a:pt x="1745266" y="423904"/>
                </a:lnTo>
                <a:lnTo>
                  <a:pt x="1779412" y="458068"/>
                </a:lnTo>
                <a:lnTo>
                  <a:pt x="1810849" y="493776"/>
                </a:lnTo>
                <a:lnTo>
                  <a:pt x="1839499" y="530923"/>
                </a:lnTo>
                <a:lnTo>
                  <a:pt x="1865287" y="569408"/>
                </a:lnTo>
                <a:lnTo>
                  <a:pt x="1888134" y="609127"/>
                </a:lnTo>
                <a:lnTo>
                  <a:pt x="1907964" y="649978"/>
                </a:lnTo>
                <a:lnTo>
                  <a:pt x="1913890" y="663829"/>
                </a:lnTo>
                <a:lnTo>
                  <a:pt x="2096008" y="656082"/>
                </a:lnTo>
                <a:lnTo>
                  <a:pt x="2127758" y="800049"/>
                </a:lnTo>
                <a:lnTo>
                  <a:pt x="1959228" y="869518"/>
                </a:lnTo>
                <a:lnTo>
                  <a:pt x="1959557" y="884142"/>
                </a:lnTo>
                <a:lnTo>
                  <a:pt x="1958324" y="927928"/>
                </a:lnTo>
                <a:lnTo>
                  <a:pt x="1953782" y="971492"/>
                </a:lnTo>
                <a:lnTo>
                  <a:pt x="1945957" y="1014714"/>
                </a:lnTo>
                <a:lnTo>
                  <a:pt x="1934874" y="1057474"/>
                </a:lnTo>
                <a:lnTo>
                  <a:pt x="1920560" y="1099654"/>
                </a:lnTo>
                <a:lnTo>
                  <a:pt x="1903039" y="1141135"/>
                </a:lnTo>
                <a:lnTo>
                  <a:pt x="1896491" y="1154785"/>
                </a:lnTo>
                <a:lnTo>
                  <a:pt x="2023618" y="1285367"/>
                </a:lnTo>
                <a:lnTo>
                  <a:pt x="1930273" y="1414945"/>
                </a:lnTo>
                <a:lnTo>
                  <a:pt x="1766189" y="1335722"/>
                </a:lnTo>
                <a:lnTo>
                  <a:pt x="1754715" y="1347097"/>
                </a:lnTo>
                <a:lnTo>
                  <a:pt x="1718668" y="1380009"/>
                </a:lnTo>
                <a:lnTo>
                  <a:pt x="1680265" y="1411043"/>
                </a:lnTo>
                <a:lnTo>
                  <a:pt x="1639617" y="1440119"/>
                </a:lnTo>
                <a:lnTo>
                  <a:pt x="1596834" y="1467161"/>
                </a:lnTo>
                <a:lnTo>
                  <a:pt x="1552028" y="1492089"/>
                </a:lnTo>
                <a:lnTo>
                  <a:pt x="1505308" y="1514826"/>
                </a:lnTo>
                <a:lnTo>
                  <a:pt x="1489328" y="1521904"/>
                </a:lnTo>
                <a:lnTo>
                  <a:pt x="1509268" y="1703108"/>
                </a:lnTo>
                <a:lnTo>
                  <a:pt x="1325245" y="1756841"/>
                </a:lnTo>
                <a:lnTo>
                  <a:pt x="1244473" y="1593367"/>
                </a:lnTo>
                <a:lnTo>
                  <a:pt x="1226576" y="1596170"/>
                </a:lnTo>
                <a:lnTo>
                  <a:pt x="1172601" y="1602810"/>
                </a:lnTo>
                <a:lnTo>
                  <a:pt x="1118317" y="1606793"/>
                </a:lnTo>
                <a:lnTo>
                  <a:pt x="1063878" y="1608121"/>
                </a:lnTo>
                <a:lnTo>
                  <a:pt x="1045725" y="1607974"/>
                </a:lnTo>
                <a:lnTo>
                  <a:pt x="991321" y="1605760"/>
                </a:lnTo>
                <a:lnTo>
                  <a:pt x="937123" y="1600892"/>
                </a:lnTo>
                <a:lnTo>
                  <a:pt x="883285" y="1593367"/>
                </a:lnTo>
                <a:lnTo>
                  <a:pt x="802513" y="1756841"/>
                </a:lnTo>
                <a:lnTo>
                  <a:pt x="618490" y="1703108"/>
                </a:lnTo>
                <a:lnTo>
                  <a:pt x="638428" y="1521904"/>
                </a:lnTo>
                <a:lnTo>
                  <a:pt x="622449" y="1514826"/>
                </a:lnTo>
                <a:lnTo>
                  <a:pt x="575729" y="1492089"/>
                </a:lnTo>
                <a:lnTo>
                  <a:pt x="530923" y="1467161"/>
                </a:lnTo>
                <a:lnTo>
                  <a:pt x="488140" y="1440119"/>
                </a:lnTo>
                <a:lnTo>
                  <a:pt x="447492" y="1411043"/>
                </a:lnTo>
                <a:lnTo>
                  <a:pt x="409089" y="1380009"/>
                </a:lnTo>
                <a:lnTo>
                  <a:pt x="373042" y="1347097"/>
                </a:lnTo>
                <a:lnTo>
                  <a:pt x="361569" y="1335722"/>
                </a:lnTo>
                <a:lnTo>
                  <a:pt x="197485" y="1414945"/>
                </a:lnTo>
                <a:lnTo>
                  <a:pt x="104140" y="1285367"/>
                </a:lnTo>
                <a:lnTo>
                  <a:pt x="231267" y="1154785"/>
                </a:lnTo>
                <a:lnTo>
                  <a:pt x="224718" y="1141135"/>
                </a:lnTo>
                <a:lnTo>
                  <a:pt x="207197" y="1099654"/>
                </a:lnTo>
                <a:lnTo>
                  <a:pt x="192883" y="1057474"/>
                </a:lnTo>
                <a:lnTo>
                  <a:pt x="181800" y="1014714"/>
                </a:lnTo>
                <a:lnTo>
                  <a:pt x="173975" y="971492"/>
                </a:lnTo>
                <a:lnTo>
                  <a:pt x="169433" y="927928"/>
                </a:lnTo>
                <a:lnTo>
                  <a:pt x="168200" y="884142"/>
                </a:lnTo>
                <a:lnTo>
                  <a:pt x="168528" y="869518"/>
                </a:lnTo>
                <a:lnTo>
                  <a:pt x="0" y="800049"/>
                </a:lnTo>
                <a:lnTo>
                  <a:pt x="31750" y="656082"/>
                </a:lnTo>
                <a:lnTo>
                  <a:pt x="213868" y="663702"/>
                </a:lnTo>
                <a:lnTo>
                  <a:pt x="219793" y="649869"/>
                </a:lnTo>
                <a:lnTo>
                  <a:pt x="239623" y="609062"/>
                </a:lnTo>
                <a:lnTo>
                  <a:pt x="262470" y="569373"/>
                </a:lnTo>
                <a:lnTo>
                  <a:pt x="288258" y="530907"/>
                </a:lnTo>
                <a:lnTo>
                  <a:pt x="316908" y="493770"/>
                </a:lnTo>
                <a:lnTo>
                  <a:pt x="348345" y="458067"/>
                </a:lnTo>
                <a:lnTo>
                  <a:pt x="382491" y="423904"/>
                </a:lnTo>
                <a:lnTo>
                  <a:pt x="394462" y="412877"/>
                </a:lnTo>
                <a:lnTo>
                  <a:pt x="320548" y="246253"/>
                </a:lnTo>
                <a:lnTo>
                  <a:pt x="467614" y="147320"/>
                </a:lnTo>
                <a:lnTo>
                  <a:pt x="594105" y="278638"/>
                </a:lnTo>
                <a:lnTo>
                  <a:pt x="609738" y="271091"/>
                </a:lnTo>
                <a:lnTo>
                  <a:pt x="657647" y="250035"/>
                </a:lnTo>
                <a:lnTo>
                  <a:pt x="706966" y="231390"/>
                </a:lnTo>
                <a:lnTo>
                  <a:pt x="757554" y="215201"/>
                </a:lnTo>
                <a:lnTo>
                  <a:pt x="809275" y="201516"/>
                </a:lnTo>
                <a:lnTo>
                  <a:pt x="861988" y="190380"/>
                </a:lnTo>
                <a:lnTo>
                  <a:pt x="915555" y="181839"/>
                </a:lnTo>
                <a:lnTo>
                  <a:pt x="933576" y="179578"/>
                </a:lnTo>
                <a:lnTo>
                  <a:pt x="965200" y="0"/>
                </a:lnTo>
                <a:lnTo>
                  <a:pt x="1162558" y="0"/>
                </a:lnTo>
                <a:lnTo>
                  <a:pt x="1194180" y="179578"/>
                </a:lnTo>
                <a:lnTo>
                  <a:pt x="1212202" y="181839"/>
                </a:lnTo>
                <a:lnTo>
                  <a:pt x="1265769" y="190380"/>
                </a:lnTo>
                <a:lnTo>
                  <a:pt x="1318482" y="201516"/>
                </a:lnTo>
                <a:lnTo>
                  <a:pt x="1370202" y="215201"/>
                </a:lnTo>
                <a:lnTo>
                  <a:pt x="1420791" y="231390"/>
                </a:lnTo>
                <a:lnTo>
                  <a:pt x="1470110" y="250035"/>
                </a:lnTo>
                <a:lnTo>
                  <a:pt x="1518019" y="271091"/>
                </a:lnTo>
                <a:lnTo>
                  <a:pt x="1533652" y="27863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88530" y="5638017"/>
            <a:ext cx="124396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73852" y="4187316"/>
            <a:ext cx="1306195" cy="1417320"/>
          </a:xfrm>
          <a:custGeom>
            <a:avLst/>
            <a:gdLst/>
            <a:ahLst/>
            <a:cxnLst/>
            <a:rect l="l" t="t" r="r" b="b"/>
            <a:pathLst>
              <a:path w="1306195" h="1417320">
                <a:moveTo>
                  <a:pt x="1013205" y="1066545"/>
                </a:moveTo>
                <a:lnTo>
                  <a:pt x="292862" y="1066545"/>
                </a:lnTo>
                <a:lnTo>
                  <a:pt x="302523" y="1075993"/>
                </a:lnTo>
                <a:lnTo>
                  <a:pt x="332864" y="1102685"/>
                </a:lnTo>
                <a:lnTo>
                  <a:pt x="365120" y="1126822"/>
                </a:lnTo>
                <a:lnTo>
                  <a:pt x="399129" y="1148302"/>
                </a:lnTo>
                <a:lnTo>
                  <a:pt x="434732" y="1167021"/>
                </a:lnTo>
                <a:lnTo>
                  <a:pt x="471771" y="1182877"/>
                </a:lnTo>
                <a:lnTo>
                  <a:pt x="510085" y="1195768"/>
                </a:lnTo>
                <a:lnTo>
                  <a:pt x="523113" y="1199387"/>
                </a:lnTo>
                <a:lnTo>
                  <a:pt x="574294" y="1417053"/>
                </a:lnTo>
                <a:lnTo>
                  <a:pt x="731774" y="1417053"/>
                </a:lnTo>
                <a:lnTo>
                  <a:pt x="782955" y="1199387"/>
                </a:lnTo>
                <a:lnTo>
                  <a:pt x="795982" y="1195768"/>
                </a:lnTo>
                <a:lnTo>
                  <a:pt x="834296" y="1182877"/>
                </a:lnTo>
                <a:lnTo>
                  <a:pt x="871335" y="1167021"/>
                </a:lnTo>
                <a:lnTo>
                  <a:pt x="906938" y="1148302"/>
                </a:lnTo>
                <a:lnTo>
                  <a:pt x="940947" y="1126822"/>
                </a:lnTo>
                <a:lnTo>
                  <a:pt x="973203" y="1102685"/>
                </a:lnTo>
                <a:lnTo>
                  <a:pt x="1003544" y="1075993"/>
                </a:lnTo>
                <a:lnTo>
                  <a:pt x="1013205" y="1066545"/>
                </a:lnTo>
                <a:close/>
              </a:path>
              <a:path w="1306195" h="1417320">
                <a:moveTo>
                  <a:pt x="78867" y="286003"/>
                </a:moveTo>
                <a:lnTo>
                  <a:pt x="0" y="422528"/>
                </a:lnTo>
                <a:lnTo>
                  <a:pt x="162940" y="575563"/>
                </a:lnTo>
                <a:lnTo>
                  <a:pt x="159574" y="588665"/>
                </a:lnTo>
                <a:lnTo>
                  <a:pt x="151602" y="628312"/>
                </a:lnTo>
                <a:lnTo>
                  <a:pt x="146818" y="668330"/>
                </a:lnTo>
                <a:lnTo>
                  <a:pt x="145224" y="708532"/>
                </a:lnTo>
                <a:lnTo>
                  <a:pt x="145401" y="721943"/>
                </a:lnTo>
                <a:lnTo>
                  <a:pt x="148059" y="762104"/>
                </a:lnTo>
                <a:lnTo>
                  <a:pt x="153905" y="802019"/>
                </a:lnTo>
                <a:lnTo>
                  <a:pt x="162940" y="841501"/>
                </a:lnTo>
                <a:lnTo>
                  <a:pt x="0" y="994536"/>
                </a:lnTo>
                <a:lnTo>
                  <a:pt x="78867" y="1131061"/>
                </a:lnTo>
                <a:lnTo>
                  <a:pt x="292862" y="1066545"/>
                </a:lnTo>
                <a:lnTo>
                  <a:pt x="1264470" y="1066545"/>
                </a:lnTo>
                <a:lnTo>
                  <a:pt x="1306068" y="994536"/>
                </a:lnTo>
                <a:lnTo>
                  <a:pt x="1143127" y="841501"/>
                </a:lnTo>
                <a:lnTo>
                  <a:pt x="1146493" y="828400"/>
                </a:lnTo>
                <a:lnTo>
                  <a:pt x="1154465" y="788753"/>
                </a:lnTo>
                <a:lnTo>
                  <a:pt x="1159249" y="748735"/>
                </a:lnTo>
                <a:lnTo>
                  <a:pt x="1160843" y="708532"/>
                </a:lnTo>
                <a:lnTo>
                  <a:pt x="1160666" y="695122"/>
                </a:lnTo>
                <a:lnTo>
                  <a:pt x="1158008" y="654961"/>
                </a:lnTo>
                <a:lnTo>
                  <a:pt x="1152162" y="615046"/>
                </a:lnTo>
                <a:lnTo>
                  <a:pt x="1143127" y="575563"/>
                </a:lnTo>
                <a:lnTo>
                  <a:pt x="1306068" y="422528"/>
                </a:lnTo>
                <a:lnTo>
                  <a:pt x="1264470" y="350519"/>
                </a:lnTo>
                <a:lnTo>
                  <a:pt x="292862" y="350519"/>
                </a:lnTo>
                <a:lnTo>
                  <a:pt x="78867" y="286003"/>
                </a:lnTo>
                <a:close/>
              </a:path>
              <a:path w="1306195" h="1417320">
                <a:moveTo>
                  <a:pt x="1264470" y="1066545"/>
                </a:moveTo>
                <a:lnTo>
                  <a:pt x="1013205" y="1066545"/>
                </a:lnTo>
                <a:lnTo>
                  <a:pt x="1227201" y="1131061"/>
                </a:lnTo>
                <a:lnTo>
                  <a:pt x="1264470" y="1066545"/>
                </a:lnTo>
                <a:close/>
              </a:path>
              <a:path w="1306195" h="1417320">
                <a:moveTo>
                  <a:pt x="731774" y="0"/>
                </a:moveTo>
                <a:lnTo>
                  <a:pt x="574294" y="0"/>
                </a:lnTo>
                <a:lnTo>
                  <a:pt x="523113" y="217677"/>
                </a:lnTo>
                <a:lnTo>
                  <a:pt x="510085" y="221297"/>
                </a:lnTo>
                <a:lnTo>
                  <a:pt x="471771" y="234187"/>
                </a:lnTo>
                <a:lnTo>
                  <a:pt x="434732" y="250044"/>
                </a:lnTo>
                <a:lnTo>
                  <a:pt x="399129" y="268763"/>
                </a:lnTo>
                <a:lnTo>
                  <a:pt x="365120" y="290243"/>
                </a:lnTo>
                <a:lnTo>
                  <a:pt x="332864" y="314380"/>
                </a:lnTo>
                <a:lnTo>
                  <a:pt x="302523" y="341072"/>
                </a:lnTo>
                <a:lnTo>
                  <a:pt x="292862" y="350519"/>
                </a:lnTo>
                <a:lnTo>
                  <a:pt x="1013205" y="350519"/>
                </a:lnTo>
                <a:lnTo>
                  <a:pt x="983537" y="322999"/>
                </a:lnTo>
                <a:lnTo>
                  <a:pt x="951902" y="297999"/>
                </a:lnTo>
                <a:lnTo>
                  <a:pt x="918460" y="275622"/>
                </a:lnTo>
                <a:lnTo>
                  <a:pt x="883370" y="255971"/>
                </a:lnTo>
                <a:lnTo>
                  <a:pt x="846792" y="239148"/>
                </a:lnTo>
                <a:lnTo>
                  <a:pt x="808885" y="225258"/>
                </a:lnTo>
                <a:lnTo>
                  <a:pt x="782955" y="217677"/>
                </a:lnTo>
                <a:lnTo>
                  <a:pt x="731774" y="0"/>
                </a:lnTo>
                <a:close/>
              </a:path>
              <a:path w="1306195" h="1417320">
                <a:moveTo>
                  <a:pt x="1227201" y="286003"/>
                </a:moveTo>
                <a:lnTo>
                  <a:pt x="1013205" y="350519"/>
                </a:lnTo>
                <a:lnTo>
                  <a:pt x="1264470" y="350519"/>
                </a:lnTo>
                <a:lnTo>
                  <a:pt x="1227201" y="28600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73852" y="4187316"/>
            <a:ext cx="1306195" cy="1417320"/>
          </a:xfrm>
          <a:custGeom>
            <a:avLst/>
            <a:gdLst/>
            <a:ahLst/>
            <a:cxnLst/>
            <a:rect l="l" t="t" r="r" b="b"/>
            <a:pathLst>
              <a:path w="1306195" h="1417320">
                <a:moveTo>
                  <a:pt x="1013205" y="350519"/>
                </a:moveTo>
                <a:lnTo>
                  <a:pt x="1227201" y="286003"/>
                </a:lnTo>
                <a:lnTo>
                  <a:pt x="1306068" y="422528"/>
                </a:lnTo>
                <a:lnTo>
                  <a:pt x="1143127" y="575563"/>
                </a:lnTo>
                <a:lnTo>
                  <a:pt x="1146493" y="588665"/>
                </a:lnTo>
                <a:lnTo>
                  <a:pt x="1154465" y="628312"/>
                </a:lnTo>
                <a:lnTo>
                  <a:pt x="1159249" y="668330"/>
                </a:lnTo>
                <a:lnTo>
                  <a:pt x="1160843" y="708532"/>
                </a:lnTo>
                <a:lnTo>
                  <a:pt x="1160666" y="721943"/>
                </a:lnTo>
                <a:lnTo>
                  <a:pt x="1158008" y="762104"/>
                </a:lnTo>
                <a:lnTo>
                  <a:pt x="1152162" y="802019"/>
                </a:lnTo>
                <a:lnTo>
                  <a:pt x="1143127" y="841501"/>
                </a:lnTo>
                <a:lnTo>
                  <a:pt x="1306068" y="994536"/>
                </a:lnTo>
                <a:lnTo>
                  <a:pt x="1227201" y="1131061"/>
                </a:lnTo>
                <a:lnTo>
                  <a:pt x="1013205" y="1066545"/>
                </a:lnTo>
                <a:lnTo>
                  <a:pt x="1003544" y="1075993"/>
                </a:lnTo>
                <a:lnTo>
                  <a:pt x="973203" y="1102685"/>
                </a:lnTo>
                <a:lnTo>
                  <a:pt x="940947" y="1126822"/>
                </a:lnTo>
                <a:lnTo>
                  <a:pt x="906938" y="1148302"/>
                </a:lnTo>
                <a:lnTo>
                  <a:pt x="871335" y="1167021"/>
                </a:lnTo>
                <a:lnTo>
                  <a:pt x="834296" y="1182877"/>
                </a:lnTo>
                <a:lnTo>
                  <a:pt x="795982" y="1195768"/>
                </a:lnTo>
                <a:lnTo>
                  <a:pt x="782955" y="1199387"/>
                </a:lnTo>
                <a:lnTo>
                  <a:pt x="731774" y="1417053"/>
                </a:lnTo>
                <a:lnTo>
                  <a:pt x="574294" y="1417053"/>
                </a:lnTo>
                <a:lnTo>
                  <a:pt x="523113" y="1199387"/>
                </a:lnTo>
                <a:lnTo>
                  <a:pt x="510085" y="1195768"/>
                </a:lnTo>
                <a:lnTo>
                  <a:pt x="471771" y="1182877"/>
                </a:lnTo>
                <a:lnTo>
                  <a:pt x="434732" y="1167021"/>
                </a:lnTo>
                <a:lnTo>
                  <a:pt x="399129" y="1148302"/>
                </a:lnTo>
                <a:lnTo>
                  <a:pt x="365120" y="1126822"/>
                </a:lnTo>
                <a:lnTo>
                  <a:pt x="332864" y="1102685"/>
                </a:lnTo>
                <a:lnTo>
                  <a:pt x="302523" y="1075993"/>
                </a:lnTo>
                <a:lnTo>
                  <a:pt x="292862" y="1066545"/>
                </a:lnTo>
                <a:lnTo>
                  <a:pt x="78867" y="1131061"/>
                </a:lnTo>
                <a:lnTo>
                  <a:pt x="0" y="994536"/>
                </a:lnTo>
                <a:lnTo>
                  <a:pt x="162940" y="841501"/>
                </a:lnTo>
                <a:lnTo>
                  <a:pt x="159574" y="828400"/>
                </a:lnTo>
                <a:lnTo>
                  <a:pt x="151602" y="788753"/>
                </a:lnTo>
                <a:lnTo>
                  <a:pt x="146818" y="748735"/>
                </a:lnTo>
                <a:lnTo>
                  <a:pt x="145224" y="708532"/>
                </a:lnTo>
                <a:lnTo>
                  <a:pt x="145401" y="695122"/>
                </a:lnTo>
                <a:lnTo>
                  <a:pt x="148059" y="654961"/>
                </a:lnTo>
                <a:lnTo>
                  <a:pt x="153905" y="615046"/>
                </a:lnTo>
                <a:lnTo>
                  <a:pt x="162940" y="575563"/>
                </a:lnTo>
                <a:lnTo>
                  <a:pt x="0" y="422528"/>
                </a:lnTo>
                <a:lnTo>
                  <a:pt x="78867" y="286003"/>
                </a:lnTo>
                <a:lnTo>
                  <a:pt x="292862" y="350519"/>
                </a:lnTo>
                <a:lnTo>
                  <a:pt x="302523" y="341072"/>
                </a:lnTo>
                <a:lnTo>
                  <a:pt x="332864" y="314380"/>
                </a:lnTo>
                <a:lnTo>
                  <a:pt x="365120" y="290243"/>
                </a:lnTo>
                <a:lnTo>
                  <a:pt x="399129" y="268763"/>
                </a:lnTo>
                <a:lnTo>
                  <a:pt x="434732" y="250044"/>
                </a:lnTo>
                <a:lnTo>
                  <a:pt x="471771" y="234187"/>
                </a:lnTo>
                <a:lnTo>
                  <a:pt x="510085" y="221297"/>
                </a:lnTo>
                <a:lnTo>
                  <a:pt x="523113" y="217677"/>
                </a:lnTo>
                <a:lnTo>
                  <a:pt x="574294" y="0"/>
                </a:lnTo>
                <a:lnTo>
                  <a:pt x="731774" y="0"/>
                </a:lnTo>
                <a:lnTo>
                  <a:pt x="782955" y="217677"/>
                </a:lnTo>
                <a:lnTo>
                  <a:pt x="795982" y="221297"/>
                </a:lnTo>
                <a:lnTo>
                  <a:pt x="834296" y="234187"/>
                </a:lnTo>
                <a:lnTo>
                  <a:pt x="871335" y="250044"/>
                </a:lnTo>
                <a:lnTo>
                  <a:pt x="906938" y="268763"/>
                </a:lnTo>
                <a:lnTo>
                  <a:pt x="940947" y="290243"/>
                </a:lnTo>
                <a:lnTo>
                  <a:pt x="973203" y="314380"/>
                </a:lnTo>
                <a:lnTo>
                  <a:pt x="1003544" y="341072"/>
                </a:lnTo>
                <a:lnTo>
                  <a:pt x="1013205" y="35051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68948" y="4736088"/>
            <a:ext cx="514984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Lab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52006" y="2778886"/>
            <a:ext cx="1797050" cy="1797050"/>
          </a:xfrm>
          <a:custGeom>
            <a:avLst/>
            <a:gdLst/>
            <a:ahLst/>
            <a:cxnLst/>
            <a:rect l="l" t="t" r="r" b="b"/>
            <a:pathLst>
              <a:path w="1797050" h="1797050">
                <a:moveTo>
                  <a:pt x="1223900" y="1458214"/>
                </a:moveTo>
                <a:lnTo>
                  <a:pt x="573024" y="1458214"/>
                </a:lnTo>
                <a:lnTo>
                  <a:pt x="588040" y="1466674"/>
                </a:lnTo>
                <a:lnTo>
                  <a:pt x="634225" y="1489554"/>
                </a:lnTo>
                <a:lnTo>
                  <a:pt x="681930" y="1508635"/>
                </a:lnTo>
                <a:lnTo>
                  <a:pt x="730916" y="1523857"/>
                </a:lnTo>
                <a:lnTo>
                  <a:pt x="780949" y="1535161"/>
                </a:lnTo>
                <a:lnTo>
                  <a:pt x="831791" y="1542489"/>
                </a:lnTo>
                <a:lnTo>
                  <a:pt x="883205" y="1545780"/>
                </a:lnTo>
                <a:lnTo>
                  <a:pt x="900429" y="1545970"/>
                </a:lnTo>
                <a:lnTo>
                  <a:pt x="1035303" y="1797050"/>
                </a:lnTo>
                <a:lnTo>
                  <a:pt x="1229233" y="1745107"/>
                </a:lnTo>
                <a:lnTo>
                  <a:pt x="1220470" y="1460245"/>
                </a:lnTo>
                <a:lnTo>
                  <a:pt x="1223900" y="1458214"/>
                </a:lnTo>
                <a:close/>
              </a:path>
              <a:path w="1797050" h="1797050">
                <a:moveTo>
                  <a:pt x="51943" y="567689"/>
                </a:moveTo>
                <a:lnTo>
                  <a:pt x="0" y="761746"/>
                </a:lnTo>
                <a:lnTo>
                  <a:pt x="251078" y="896493"/>
                </a:lnTo>
                <a:lnTo>
                  <a:pt x="251251" y="913735"/>
                </a:lnTo>
                <a:lnTo>
                  <a:pt x="254512" y="965192"/>
                </a:lnTo>
                <a:lnTo>
                  <a:pt x="261832" y="1016060"/>
                </a:lnTo>
                <a:lnTo>
                  <a:pt x="273145" y="1066101"/>
                </a:lnTo>
                <a:lnTo>
                  <a:pt x="288384" y="1115079"/>
                </a:lnTo>
                <a:lnTo>
                  <a:pt x="307483" y="1162758"/>
                </a:lnTo>
                <a:lnTo>
                  <a:pt x="330374" y="1208900"/>
                </a:lnTo>
                <a:lnTo>
                  <a:pt x="338836" y="1223899"/>
                </a:lnTo>
                <a:lnTo>
                  <a:pt x="188722" y="1466214"/>
                </a:lnTo>
                <a:lnTo>
                  <a:pt x="330708" y="1608327"/>
                </a:lnTo>
                <a:lnTo>
                  <a:pt x="573024" y="1458214"/>
                </a:lnTo>
                <a:lnTo>
                  <a:pt x="1223900" y="1458214"/>
                </a:lnTo>
                <a:lnTo>
                  <a:pt x="1264163" y="1432784"/>
                </a:lnTo>
                <a:lnTo>
                  <a:pt x="1305398" y="1402061"/>
                </a:lnTo>
                <a:lnTo>
                  <a:pt x="1343998" y="1368243"/>
                </a:lnTo>
                <a:lnTo>
                  <a:pt x="1379785" y="1331498"/>
                </a:lnTo>
                <a:lnTo>
                  <a:pt x="1412583" y="1291992"/>
                </a:lnTo>
                <a:lnTo>
                  <a:pt x="1442213" y="1249893"/>
                </a:lnTo>
                <a:lnTo>
                  <a:pt x="1460119" y="1220470"/>
                </a:lnTo>
                <a:lnTo>
                  <a:pt x="1747365" y="1220470"/>
                </a:lnTo>
                <a:lnTo>
                  <a:pt x="1797050" y="1035304"/>
                </a:lnTo>
                <a:lnTo>
                  <a:pt x="1545844" y="900557"/>
                </a:lnTo>
                <a:lnTo>
                  <a:pt x="1545671" y="883314"/>
                </a:lnTo>
                <a:lnTo>
                  <a:pt x="1542423" y="831857"/>
                </a:lnTo>
                <a:lnTo>
                  <a:pt x="1535121" y="780989"/>
                </a:lnTo>
                <a:lnTo>
                  <a:pt x="1523825" y="730948"/>
                </a:lnTo>
                <a:lnTo>
                  <a:pt x="1508594" y="681970"/>
                </a:lnTo>
                <a:lnTo>
                  <a:pt x="1489488" y="634291"/>
                </a:lnTo>
                <a:lnTo>
                  <a:pt x="1466565" y="588149"/>
                </a:lnTo>
                <a:lnTo>
                  <a:pt x="1460025" y="576579"/>
                </a:lnTo>
                <a:lnTo>
                  <a:pt x="336803" y="576579"/>
                </a:lnTo>
                <a:lnTo>
                  <a:pt x="51943" y="567689"/>
                </a:lnTo>
                <a:close/>
              </a:path>
              <a:path w="1797050" h="1797050">
                <a:moveTo>
                  <a:pt x="1747365" y="1220470"/>
                </a:moveTo>
                <a:lnTo>
                  <a:pt x="1460119" y="1220470"/>
                </a:lnTo>
                <a:lnTo>
                  <a:pt x="1744979" y="1229360"/>
                </a:lnTo>
                <a:lnTo>
                  <a:pt x="1747365" y="1220470"/>
                </a:lnTo>
                <a:close/>
              </a:path>
              <a:path w="1797050" h="1797050">
                <a:moveTo>
                  <a:pt x="761619" y="0"/>
                </a:moveTo>
                <a:lnTo>
                  <a:pt x="567690" y="51942"/>
                </a:lnTo>
                <a:lnTo>
                  <a:pt x="576452" y="336930"/>
                </a:lnTo>
                <a:lnTo>
                  <a:pt x="561626" y="345693"/>
                </a:lnTo>
                <a:lnTo>
                  <a:pt x="518733" y="374217"/>
                </a:lnTo>
                <a:lnTo>
                  <a:pt x="478356" y="405960"/>
                </a:lnTo>
                <a:lnTo>
                  <a:pt x="440674" y="440753"/>
                </a:lnTo>
                <a:lnTo>
                  <a:pt x="405863" y="478427"/>
                </a:lnTo>
                <a:lnTo>
                  <a:pt x="374102" y="518811"/>
                </a:lnTo>
                <a:lnTo>
                  <a:pt x="345567" y="561736"/>
                </a:lnTo>
                <a:lnTo>
                  <a:pt x="336803" y="576579"/>
                </a:lnTo>
                <a:lnTo>
                  <a:pt x="1460025" y="576579"/>
                </a:lnTo>
                <a:lnTo>
                  <a:pt x="1458087" y="573151"/>
                </a:lnTo>
                <a:lnTo>
                  <a:pt x="1603244" y="338836"/>
                </a:lnTo>
                <a:lnTo>
                  <a:pt x="1223899" y="338836"/>
                </a:lnTo>
                <a:lnTo>
                  <a:pt x="1208882" y="330375"/>
                </a:lnTo>
                <a:lnTo>
                  <a:pt x="1193670" y="322330"/>
                </a:lnTo>
                <a:lnTo>
                  <a:pt x="1146952" y="300710"/>
                </a:lnTo>
                <a:lnTo>
                  <a:pt x="1098794" y="282909"/>
                </a:lnTo>
                <a:lnTo>
                  <a:pt x="1049433" y="268986"/>
                </a:lnTo>
                <a:lnTo>
                  <a:pt x="999104" y="259001"/>
                </a:lnTo>
                <a:lnTo>
                  <a:pt x="948045" y="253012"/>
                </a:lnTo>
                <a:lnTo>
                  <a:pt x="896493" y="251078"/>
                </a:lnTo>
                <a:lnTo>
                  <a:pt x="761619" y="0"/>
                </a:lnTo>
                <a:close/>
              </a:path>
              <a:path w="1797050" h="1797050">
                <a:moveTo>
                  <a:pt x="1466215" y="188849"/>
                </a:moveTo>
                <a:lnTo>
                  <a:pt x="1223899" y="338836"/>
                </a:lnTo>
                <a:lnTo>
                  <a:pt x="1603244" y="338836"/>
                </a:lnTo>
                <a:lnTo>
                  <a:pt x="1608201" y="330835"/>
                </a:lnTo>
                <a:lnTo>
                  <a:pt x="1466215" y="18884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52006" y="2778886"/>
            <a:ext cx="1797050" cy="1797050"/>
          </a:xfrm>
          <a:custGeom>
            <a:avLst/>
            <a:gdLst/>
            <a:ahLst/>
            <a:cxnLst/>
            <a:rect l="l" t="t" r="r" b="b"/>
            <a:pathLst>
              <a:path w="1797050" h="1797050">
                <a:moveTo>
                  <a:pt x="1223899" y="338836"/>
                </a:moveTo>
                <a:lnTo>
                  <a:pt x="1466215" y="188849"/>
                </a:lnTo>
                <a:lnTo>
                  <a:pt x="1608201" y="330835"/>
                </a:lnTo>
                <a:lnTo>
                  <a:pt x="1458087" y="573151"/>
                </a:lnTo>
                <a:lnTo>
                  <a:pt x="1466565" y="588149"/>
                </a:lnTo>
                <a:lnTo>
                  <a:pt x="1489488" y="634291"/>
                </a:lnTo>
                <a:lnTo>
                  <a:pt x="1508594" y="681970"/>
                </a:lnTo>
                <a:lnTo>
                  <a:pt x="1523825" y="730948"/>
                </a:lnTo>
                <a:lnTo>
                  <a:pt x="1535121" y="780989"/>
                </a:lnTo>
                <a:lnTo>
                  <a:pt x="1542423" y="831857"/>
                </a:lnTo>
                <a:lnTo>
                  <a:pt x="1545671" y="883314"/>
                </a:lnTo>
                <a:lnTo>
                  <a:pt x="1545844" y="900557"/>
                </a:lnTo>
                <a:lnTo>
                  <a:pt x="1797050" y="1035304"/>
                </a:lnTo>
                <a:lnTo>
                  <a:pt x="1744979" y="1229360"/>
                </a:lnTo>
                <a:lnTo>
                  <a:pt x="1460119" y="1220470"/>
                </a:lnTo>
                <a:lnTo>
                  <a:pt x="1451355" y="1235313"/>
                </a:lnTo>
                <a:lnTo>
                  <a:pt x="1422820" y="1278239"/>
                </a:lnTo>
                <a:lnTo>
                  <a:pt x="1391059" y="1318628"/>
                </a:lnTo>
                <a:lnTo>
                  <a:pt x="1356248" y="1356312"/>
                </a:lnTo>
                <a:lnTo>
                  <a:pt x="1318566" y="1391124"/>
                </a:lnTo>
                <a:lnTo>
                  <a:pt x="1278189" y="1422897"/>
                </a:lnTo>
                <a:lnTo>
                  <a:pt x="1235296" y="1451464"/>
                </a:lnTo>
                <a:lnTo>
                  <a:pt x="1220470" y="1460245"/>
                </a:lnTo>
                <a:lnTo>
                  <a:pt x="1229233" y="1745107"/>
                </a:lnTo>
                <a:lnTo>
                  <a:pt x="1035303" y="1797050"/>
                </a:lnTo>
                <a:lnTo>
                  <a:pt x="900429" y="1545970"/>
                </a:lnTo>
                <a:lnTo>
                  <a:pt x="883205" y="1545780"/>
                </a:lnTo>
                <a:lnTo>
                  <a:pt x="831791" y="1542489"/>
                </a:lnTo>
                <a:lnTo>
                  <a:pt x="780949" y="1535161"/>
                </a:lnTo>
                <a:lnTo>
                  <a:pt x="730916" y="1523857"/>
                </a:lnTo>
                <a:lnTo>
                  <a:pt x="681930" y="1508635"/>
                </a:lnTo>
                <a:lnTo>
                  <a:pt x="634225" y="1489554"/>
                </a:lnTo>
                <a:lnTo>
                  <a:pt x="588040" y="1466674"/>
                </a:lnTo>
                <a:lnTo>
                  <a:pt x="573024" y="1458214"/>
                </a:lnTo>
                <a:lnTo>
                  <a:pt x="330708" y="1608327"/>
                </a:lnTo>
                <a:lnTo>
                  <a:pt x="188722" y="1466214"/>
                </a:lnTo>
                <a:lnTo>
                  <a:pt x="338836" y="1223899"/>
                </a:lnTo>
                <a:lnTo>
                  <a:pt x="330374" y="1208900"/>
                </a:lnTo>
                <a:lnTo>
                  <a:pt x="307483" y="1162758"/>
                </a:lnTo>
                <a:lnTo>
                  <a:pt x="288384" y="1115079"/>
                </a:lnTo>
                <a:lnTo>
                  <a:pt x="273145" y="1066101"/>
                </a:lnTo>
                <a:lnTo>
                  <a:pt x="261832" y="1016060"/>
                </a:lnTo>
                <a:lnTo>
                  <a:pt x="254512" y="965192"/>
                </a:lnTo>
                <a:lnTo>
                  <a:pt x="251251" y="913735"/>
                </a:lnTo>
                <a:lnTo>
                  <a:pt x="251078" y="896493"/>
                </a:lnTo>
                <a:lnTo>
                  <a:pt x="0" y="761746"/>
                </a:lnTo>
                <a:lnTo>
                  <a:pt x="51943" y="567689"/>
                </a:lnTo>
                <a:lnTo>
                  <a:pt x="336803" y="576579"/>
                </a:lnTo>
                <a:lnTo>
                  <a:pt x="345567" y="561736"/>
                </a:lnTo>
                <a:lnTo>
                  <a:pt x="374102" y="518811"/>
                </a:lnTo>
                <a:lnTo>
                  <a:pt x="405863" y="478427"/>
                </a:lnTo>
                <a:lnTo>
                  <a:pt x="440674" y="440753"/>
                </a:lnTo>
                <a:lnTo>
                  <a:pt x="478356" y="405960"/>
                </a:lnTo>
                <a:lnTo>
                  <a:pt x="518733" y="374217"/>
                </a:lnTo>
                <a:lnTo>
                  <a:pt x="561626" y="345693"/>
                </a:lnTo>
                <a:lnTo>
                  <a:pt x="576452" y="336930"/>
                </a:lnTo>
                <a:lnTo>
                  <a:pt x="567690" y="51942"/>
                </a:lnTo>
                <a:lnTo>
                  <a:pt x="761619" y="0"/>
                </a:lnTo>
                <a:lnTo>
                  <a:pt x="896493" y="251078"/>
                </a:lnTo>
                <a:lnTo>
                  <a:pt x="913717" y="251269"/>
                </a:lnTo>
                <a:lnTo>
                  <a:pt x="965131" y="254560"/>
                </a:lnTo>
                <a:lnTo>
                  <a:pt x="1015973" y="261888"/>
                </a:lnTo>
                <a:lnTo>
                  <a:pt x="1066006" y="273192"/>
                </a:lnTo>
                <a:lnTo>
                  <a:pt x="1114992" y="288414"/>
                </a:lnTo>
                <a:lnTo>
                  <a:pt x="1162697" y="307495"/>
                </a:lnTo>
                <a:lnTo>
                  <a:pt x="1208882" y="330375"/>
                </a:lnTo>
                <a:lnTo>
                  <a:pt x="1223899" y="33883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50405" y="3518158"/>
            <a:ext cx="1001394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6604" y="3113228"/>
            <a:ext cx="1481455" cy="2308860"/>
          </a:xfrm>
          <a:custGeom>
            <a:avLst/>
            <a:gdLst/>
            <a:ahLst/>
            <a:cxnLst/>
            <a:rect l="l" t="t" r="r" b="b"/>
            <a:pathLst>
              <a:path w="1481454" h="2308860">
                <a:moveTo>
                  <a:pt x="979043" y="2079293"/>
                </a:moveTo>
                <a:lnTo>
                  <a:pt x="1007745" y="2272714"/>
                </a:lnTo>
                <a:lnTo>
                  <a:pt x="1191895" y="2308401"/>
                </a:lnTo>
                <a:lnTo>
                  <a:pt x="1131316" y="2243123"/>
                </a:lnTo>
                <a:lnTo>
                  <a:pt x="1169040" y="2199944"/>
                </a:lnTo>
                <a:lnTo>
                  <a:pt x="1204740" y="2155380"/>
                </a:lnTo>
                <a:lnTo>
                  <a:pt x="1212669" y="2144571"/>
                </a:lnTo>
                <a:lnTo>
                  <a:pt x="1039749" y="2144571"/>
                </a:lnTo>
                <a:lnTo>
                  <a:pt x="979043" y="2079293"/>
                </a:lnTo>
                <a:close/>
              </a:path>
              <a:path w="1481454" h="2308860">
                <a:moveTo>
                  <a:pt x="726181" y="134053"/>
                </a:moveTo>
                <a:lnTo>
                  <a:pt x="166489" y="134053"/>
                </a:lnTo>
                <a:lnTo>
                  <a:pt x="216932" y="136164"/>
                </a:lnTo>
                <a:lnTo>
                  <a:pt x="267114" y="140372"/>
                </a:lnTo>
                <a:lnTo>
                  <a:pt x="316973" y="146658"/>
                </a:lnTo>
                <a:lnTo>
                  <a:pt x="366446" y="155001"/>
                </a:lnTo>
                <a:lnTo>
                  <a:pt x="415470" y="165381"/>
                </a:lnTo>
                <a:lnTo>
                  <a:pt x="463983" y="177777"/>
                </a:lnTo>
                <a:lnTo>
                  <a:pt x="511921" y="192168"/>
                </a:lnTo>
                <a:lnTo>
                  <a:pt x="559221" y="208536"/>
                </a:lnTo>
                <a:lnTo>
                  <a:pt x="605822" y="226858"/>
                </a:lnTo>
                <a:lnTo>
                  <a:pt x="651660" y="247115"/>
                </a:lnTo>
                <a:lnTo>
                  <a:pt x="696672" y="269286"/>
                </a:lnTo>
                <a:lnTo>
                  <a:pt x="740796" y="293352"/>
                </a:lnTo>
                <a:lnTo>
                  <a:pt x="783969" y="319290"/>
                </a:lnTo>
                <a:lnTo>
                  <a:pt x="826129" y="347083"/>
                </a:lnTo>
                <a:lnTo>
                  <a:pt x="867211" y="376707"/>
                </a:lnTo>
                <a:lnTo>
                  <a:pt x="907154" y="408145"/>
                </a:lnTo>
                <a:lnTo>
                  <a:pt x="945896" y="441374"/>
                </a:lnTo>
                <a:lnTo>
                  <a:pt x="1016914" y="510344"/>
                </a:lnTo>
                <a:lnTo>
                  <a:pt x="1081095" y="583649"/>
                </a:lnTo>
                <a:lnTo>
                  <a:pt x="1138416" y="660851"/>
                </a:lnTo>
                <a:lnTo>
                  <a:pt x="1188853" y="741512"/>
                </a:lnTo>
                <a:lnTo>
                  <a:pt x="1232380" y="825192"/>
                </a:lnTo>
                <a:lnTo>
                  <a:pt x="1268974" y="911453"/>
                </a:lnTo>
                <a:lnTo>
                  <a:pt x="1298610" y="999858"/>
                </a:lnTo>
                <a:lnTo>
                  <a:pt x="1321265" y="1089966"/>
                </a:lnTo>
                <a:lnTo>
                  <a:pt x="1336914" y="1181340"/>
                </a:lnTo>
                <a:lnTo>
                  <a:pt x="1345533" y="1273542"/>
                </a:lnTo>
                <a:lnTo>
                  <a:pt x="1347097" y="1366131"/>
                </a:lnTo>
                <a:lnTo>
                  <a:pt x="1341584" y="1458671"/>
                </a:lnTo>
                <a:lnTo>
                  <a:pt x="1328968" y="1550723"/>
                </a:lnTo>
                <a:lnTo>
                  <a:pt x="1309224" y="1641848"/>
                </a:lnTo>
                <a:lnTo>
                  <a:pt x="1282330" y="1731607"/>
                </a:lnTo>
                <a:lnTo>
                  <a:pt x="1248261" y="1819562"/>
                </a:lnTo>
                <a:lnTo>
                  <a:pt x="1206993" y="1905274"/>
                </a:lnTo>
                <a:lnTo>
                  <a:pt x="1158500" y="1988306"/>
                </a:lnTo>
                <a:lnTo>
                  <a:pt x="1102760" y="2068217"/>
                </a:lnTo>
                <a:lnTo>
                  <a:pt x="1039749" y="2144571"/>
                </a:lnTo>
                <a:lnTo>
                  <a:pt x="1212669" y="2144571"/>
                </a:lnTo>
                <a:lnTo>
                  <a:pt x="1238393" y="2109503"/>
                </a:lnTo>
                <a:lnTo>
                  <a:pt x="1269973" y="2062385"/>
                </a:lnTo>
                <a:lnTo>
                  <a:pt x="1299458" y="2014098"/>
                </a:lnTo>
                <a:lnTo>
                  <a:pt x="1326822" y="1964716"/>
                </a:lnTo>
                <a:lnTo>
                  <a:pt x="1352043" y="1914309"/>
                </a:lnTo>
                <a:lnTo>
                  <a:pt x="1375097" y="1862950"/>
                </a:lnTo>
                <a:lnTo>
                  <a:pt x="1395958" y="1810712"/>
                </a:lnTo>
                <a:lnTo>
                  <a:pt x="1414605" y="1757666"/>
                </a:lnTo>
                <a:lnTo>
                  <a:pt x="1431012" y="1703884"/>
                </a:lnTo>
                <a:lnTo>
                  <a:pt x="1445156" y="1649440"/>
                </a:lnTo>
                <a:lnTo>
                  <a:pt x="1457013" y="1594404"/>
                </a:lnTo>
                <a:lnTo>
                  <a:pt x="1466558" y="1538850"/>
                </a:lnTo>
                <a:lnTo>
                  <a:pt x="1473769" y="1482849"/>
                </a:lnTo>
                <a:lnTo>
                  <a:pt x="1478621" y="1426474"/>
                </a:lnTo>
                <a:lnTo>
                  <a:pt x="1481090" y="1369797"/>
                </a:lnTo>
                <a:lnTo>
                  <a:pt x="1481152" y="1312890"/>
                </a:lnTo>
                <a:lnTo>
                  <a:pt x="1478784" y="1255825"/>
                </a:lnTo>
                <a:lnTo>
                  <a:pt x="1473962" y="1198675"/>
                </a:lnTo>
                <a:lnTo>
                  <a:pt x="1457964" y="1089850"/>
                </a:lnTo>
                <a:lnTo>
                  <a:pt x="1433616" y="984368"/>
                </a:lnTo>
                <a:lnTo>
                  <a:pt x="1401299" y="882536"/>
                </a:lnTo>
                <a:lnTo>
                  <a:pt x="1361391" y="784661"/>
                </a:lnTo>
                <a:lnTo>
                  <a:pt x="1314271" y="691050"/>
                </a:lnTo>
                <a:lnTo>
                  <a:pt x="1260319" y="602010"/>
                </a:lnTo>
                <a:lnTo>
                  <a:pt x="1199914" y="517847"/>
                </a:lnTo>
                <a:lnTo>
                  <a:pt x="1133435" y="438868"/>
                </a:lnTo>
                <a:lnTo>
                  <a:pt x="1061262" y="365380"/>
                </a:lnTo>
                <a:lnTo>
                  <a:pt x="983773" y="297689"/>
                </a:lnTo>
                <a:lnTo>
                  <a:pt x="901349" y="236104"/>
                </a:lnTo>
                <a:lnTo>
                  <a:pt x="814368" y="180930"/>
                </a:lnTo>
                <a:lnTo>
                  <a:pt x="726181" y="134053"/>
                </a:lnTo>
                <a:close/>
              </a:path>
              <a:path w="1481454" h="2308860">
                <a:moveTo>
                  <a:pt x="109779" y="0"/>
                </a:moveTo>
                <a:lnTo>
                  <a:pt x="0" y="7161"/>
                </a:lnTo>
                <a:lnTo>
                  <a:pt x="14224" y="140511"/>
                </a:lnTo>
                <a:lnTo>
                  <a:pt x="65072" y="136206"/>
                </a:lnTo>
                <a:lnTo>
                  <a:pt x="115848" y="134060"/>
                </a:lnTo>
                <a:lnTo>
                  <a:pt x="726181" y="134053"/>
                </a:lnTo>
                <a:lnTo>
                  <a:pt x="723210" y="132473"/>
                </a:lnTo>
                <a:lnTo>
                  <a:pt x="628254" y="91042"/>
                </a:lnTo>
                <a:lnTo>
                  <a:pt x="529879" y="56943"/>
                </a:lnTo>
                <a:lnTo>
                  <a:pt x="428465" y="30482"/>
                </a:lnTo>
                <a:lnTo>
                  <a:pt x="324391" y="11967"/>
                </a:lnTo>
                <a:lnTo>
                  <a:pt x="218035" y="1704"/>
                </a:lnTo>
                <a:lnTo>
                  <a:pt x="109779" y="0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5534" y="3697604"/>
            <a:ext cx="833119" cy="1236980"/>
          </a:xfrm>
          <a:custGeom>
            <a:avLst/>
            <a:gdLst/>
            <a:ahLst/>
            <a:cxnLst/>
            <a:rect l="l" t="t" r="r" b="b"/>
            <a:pathLst>
              <a:path w="833120" h="1236979">
                <a:moveTo>
                  <a:pt x="772794" y="0"/>
                </a:moveTo>
                <a:lnTo>
                  <a:pt x="707028" y="30057"/>
                </a:lnTo>
                <a:lnTo>
                  <a:pt x="643991" y="63987"/>
                </a:lnTo>
                <a:lnTo>
                  <a:pt x="583792" y="101604"/>
                </a:lnTo>
                <a:lnTo>
                  <a:pt x="526541" y="142725"/>
                </a:lnTo>
                <a:lnTo>
                  <a:pt x="472348" y="187166"/>
                </a:lnTo>
                <a:lnTo>
                  <a:pt x="421322" y="234742"/>
                </a:lnTo>
                <a:lnTo>
                  <a:pt x="373572" y="285270"/>
                </a:lnTo>
                <a:lnTo>
                  <a:pt x="329209" y="338565"/>
                </a:lnTo>
                <a:lnTo>
                  <a:pt x="288341" y="394444"/>
                </a:lnTo>
                <a:lnTo>
                  <a:pt x="251078" y="452723"/>
                </a:lnTo>
                <a:lnTo>
                  <a:pt x="217531" y="513217"/>
                </a:lnTo>
                <a:lnTo>
                  <a:pt x="187807" y="575742"/>
                </a:lnTo>
                <a:lnTo>
                  <a:pt x="162017" y="640115"/>
                </a:lnTo>
                <a:lnTo>
                  <a:pt x="140271" y="706152"/>
                </a:lnTo>
                <a:lnTo>
                  <a:pt x="122678" y="773668"/>
                </a:lnTo>
                <a:lnTo>
                  <a:pt x="109347" y="842479"/>
                </a:lnTo>
                <a:lnTo>
                  <a:pt x="100387" y="912402"/>
                </a:lnTo>
                <a:lnTo>
                  <a:pt x="95910" y="983252"/>
                </a:lnTo>
                <a:lnTo>
                  <a:pt x="96023" y="1054845"/>
                </a:lnTo>
                <a:lnTo>
                  <a:pt x="100837" y="1126998"/>
                </a:lnTo>
                <a:lnTo>
                  <a:pt x="0" y="1149096"/>
                </a:lnTo>
                <a:lnTo>
                  <a:pt x="196976" y="1236853"/>
                </a:lnTo>
                <a:lnTo>
                  <a:pt x="333867" y="1093470"/>
                </a:lnTo>
                <a:lnTo>
                  <a:pt x="254253" y="1093470"/>
                </a:lnTo>
                <a:lnTo>
                  <a:pt x="251320" y="1032418"/>
                </a:lnTo>
                <a:lnTo>
                  <a:pt x="252288" y="971894"/>
                </a:lnTo>
                <a:lnTo>
                  <a:pt x="257067" y="912048"/>
                </a:lnTo>
                <a:lnTo>
                  <a:pt x="265565" y="853028"/>
                </a:lnTo>
                <a:lnTo>
                  <a:pt x="277691" y="794986"/>
                </a:lnTo>
                <a:lnTo>
                  <a:pt x="293354" y="738071"/>
                </a:lnTo>
                <a:lnTo>
                  <a:pt x="312464" y="682433"/>
                </a:lnTo>
                <a:lnTo>
                  <a:pt x="334928" y="628223"/>
                </a:lnTo>
                <a:lnTo>
                  <a:pt x="360656" y="575590"/>
                </a:lnTo>
                <a:lnTo>
                  <a:pt x="389556" y="524684"/>
                </a:lnTo>
                <a:lnTo>
                  <a:pt x="421538" y="475656"/>
                </a:lnTo>
                <a:lnTo>
                  <a:pt x="456510" y="428655"/>
                </a:lnTo>
                <a:lnTo>
                  <a:pt x="494381" y="383832"/>
                </a:lnTo>
                <a:lnTo>
                  <a:pt x="535059" y="341335"/>
                </a:lnTo>
                <a:lnTo>
                  <a:pt x="578455" y="301317"/>
                </a:lnTo>
                <a:lnTo>
                  <a:pt x="624476" y="263926"/>
                </a:lnTo>
                <a:lnTo>
                  <a:pt x="673031" y="229312"/>
                </a:lnTo>
                <a:lnTo>
                  <a:pt x="724030" y="197626"/>
                </a:lnTo>
                <a:lnTo>
                  <a:pt x="777381" y="169018"/>
                </a:lnTo>
                <a:lnTo>
                  <a:pt x="832992" y="143637"/>
                </a:lnTo>
                <a:lnTo>
                  <a:pt x="772794" y="0"/>
                </a:lnTo>
                <a:close/>
              </a:path>
              <a:path w="833120" h="1236979">
                <a:moveTo>
                  <a:pt x="354964" y="1071372"/>
                </a:moveTo>
                <a:lnTo>
                  <a:pt x="254253" y="1093470"/>
                </a:lnTo>
                <a:lnTo>
                  <a:pt x="333867" y="1093470"/>
                </a:lnTo>
                <a:lnTo>
                  <a:pt x="354964" y="1071372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82841" y="2498217"/>
            <a:ext cx="901700" cy="756285"/>
          </a:xfrm>
          <a:custGeom>
            <a:avLst/>
            <a:gdLst/>
            <a:ahLst/>
            <a:cxnLst/>
            <a:rect l="l" t="t" r="r" b="b"/>
            <a:pathLst>
              <a:path w="901700" h="756285">
                <a:moveTo>
                  <a:pt x="752348" y="0"/>
                </a:moveTo>
                <a:lnTo>
                  <a:pt x="765429" y="102488"/>
                </a:lnTo>
                <a:lnTo>
                  <a:pt x="717135" y="115090"/>
                </a:lnTo>
                <a:lnTo>
                  <a:pt x="669594" y="129630"/>
                </a:lnTo>
                <a:lnTo>
                  <a:pt x="622857" y="146070"/>
                </a:lnTo>
                <a:lnTo>
                  <a:pt x="576974" y="164372"/>
                </a:lnTo>
                <a:lnTo>
                  <a:pt x="531995" y="184499"/>
                </a:lnTo>
                <a:lnTo>
                  <a:pt x="487970" y="206412"/>
                </a:lnTo>
                <a:lnTo>
                  <a:pt x="444950" y="230075"/>
                </a:lnTo>
                <a:lnTo>
                  <a:pt x="402985" y="255449"/>
                </a:lnTo>
                <a:lnTo>
                  <a:pt x="362125" y="282497"/>
                </a:lnTo>
                <a:lnTo>
                  <a:pt x="322421" y="311181"/>
                </a:lnTo>
                <a:lnTo>
                  <a:pt x="283922" y="341464"/>
                </a:lnTo>
                <a:lnTo>
                  <a:pt x="246680" y="373306"/>
                </a:lnTo>
                <a:lnTo>
                  <a:pt x="210745" y="406672"/>
                </a:lnTo>
                <a:lnTo>
                  <a:pt x="176166" y="441523"/>
                </a:lnTo>
                <a:lnTo>
                  <a:pt x="142994" y="477821"/>
                </a:lnTo>
                <a:lnTo>
                  <a:pt x="111279" y="515529"/>
                </a:lnTo>
                <a:lnTo>
                  <a:pt x="81072" y="554609"/>
                </a:lnTo>
                <a:lnTo>
                  <a:pt x="52423" y="595023"/>
                </a:lnTo>
                <a:lnTo>
                  <a:pt x="25382" y="636734"/>
                </a:lnTo>
                <a:lnTo>
                  <a:pt x="0" y="679704"/>
                </a:lnTo>
                <a:lnTo>
                  <a:pt x="135636" y="756158"/>
                </a:lnTo>
                <a:lnTo>
                  <a:pt x="157278" y="719505"/>
                </a:lnTo>
                <a:lnTo>
                  <a:pt x="180307" y="683901"/>
                </a:lnTo>
                <a:lnTo>
                  <a:pt x="204681" y="649377"/>
                </a:lnTo>
                <a:lnTo>
                  <a:pt x="230359" y="615964"/>
                </a:lnTo>
                <a:lnTo>
                  <a:pt x="257302" y="583693"/>
                </a:lnTo>
                <a:lnTo>
                  <a:pt x="285467" y="552597"/>
                </a:lnTo>
                <a:lnTo>
                  <a:pt x="314814" y="522706"/>
                </a:lnTo>
                <a:lnTo>
                  <a:pt x="345303" y="494052"/>
                </a:lnTo>
                <a:lnTo>
                  <a:pt x="376893" y="466665"/>
                </a:lnTo>
                <a:lnTo>
                  <a:pt x="409543" y="440578"/>
                </a:lnTo>
                <a:lnTo>
                  <a:pt x="443212" y="415822"/>
                </a:lnTo>
                <a:lnTo>
                  <a:pt x="477859" y="392427"/>
                </a:lnTo>
                <a:lnTo>
                  <a:pt x="513444" y="370426"/>
                </a:lnTo>
                <a:lnTo>
                  <a:pt x="549926" y="349850"/>
                </a:lnTo>
                <a:lnTo>
                  <a:pt x="587263" y="330729"/>
                </a:lnTo>
                <a:lnTo>
                  <a:pt x="625417" y="313096"/>
                </a:lnTo>
                <a:lnTo>
                  <a:pt x="664344" y="296982"/>
                </a:lnTo>
                <a:lnTo>
                  <a:pt x="704006" y="282417"/>
                </a:lnTo>
                <a:lnTo>
                  <a:pt x="744361" y="269434"/>
                </a:lnTo>
                <a:lnTo>
                  <a:pt x="785367" y="258063"/>
                </a:lnTo>
                <a:lnTo>
                  <a:pt x="850268" y="258063"/>
                </a:lnTo>
                <a:lnTo>
                  <a:pt x="901573" y="156718"/>
                </a:lnTo>
                <a:lnTo>
                  <a:pt x="752348" y="0"/>
                </a:lnTo>
                <a:close/>
              </a:path>
              <a:path w="901700" h="756285">
                <a:moveTo>
                  <a:pt x="850268" y="258063"/>
                </a:moveTo>
                <a:lnTo>
                  <a:pt x="785367" y="258063"/>
                </a:lnTo>
                <a:lnTo>
                  <a:pt x="798449" y="360425"/>
                </a:lnTo>
                <a:lnTo>
                  <a:pt x="850268" y="258063"/>
                </a:lnTo>
                <a:close/>
              </a:path>
            </a:pathLst>
          </a:custGeom>
          <a:solidFill>
            <a:srgbClr val="AAE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2959" y="1371600"/>
            <a:ext cx="1664208" cy="1438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34032"/>
            <a:ext cx="47999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90700" algn="l"/>
                <a:tab pos="3568700" algn="l"/>
              </a:tabLst>
            </a:pPr>
            <a:r>
              <a:rPr sz="3600" dirty="0"/>
              <a:t>	content	t</a:t>
            </a:r>
            <a:r>
              <a:rPr sz="3600" spc="-15" dirty="0"/>
              <a:t>o</a:t>
            </a:r>
            <a:r>
              <a:rPr sz="3600" dirty="0"/>
              <a:t>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364" y="1380228"/>
            <a:ext cx="5800090" cy="453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438AC4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220" dirty="0">
                <a:latin typeface="Arial"/>
                <a:cs typeface="Arial"/>
              </a:rPr>
              <a:t>Lo</a:t>
            </a:r>
            <a:r>
              <a:rPr sz="2600" spc="-225" dirty="0">
                <a:latin typeface="Arial"/>
                <a:cs typeface="Arial"/>
              </a:rPr>
              <a:t>g</a:t>
            </a:r>
            <a:r>
              <a:rPr sz="2600" spc="-90" dirty="0">
                <a:latin typeface="Arial"/>
                <a:cs typeface="Arial"/>
              </a:rPr>
              <a:t>ical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opera</a:t>
            </a:r>
            <a:r>
              <a:rPr sz="2600" spc="-20" dirty="0">
                <a:latin typeface="Arial"/>
                <a:cs typeface="Arial"/>
              </a:rPr>
              <a:t>t</a:t>
            </a:r>
            <a:r>
              <a:rPr sz="2600" spc="-105" dirty="0">
                <a:latin typeface="Arial"/>
                <a:cs typeface="Arial"/>
              </a:rPr>
              <a:t>or</a:t>
            </a:r>
            <a:r>
              <a:rPr sz="2600" spc="-114" dirty="0">
                <a:latin typeface="Arial"/>
                <a:cs typeface="Arial"/>
              </a:rPr>
              <a:t>s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6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310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600" spc="33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6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12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60"/>
              </a:spcBef>
              <a:buClr>
                <a:srgbClr val="938953"/>
              </a:buClr>
              <a:buFont typeface="Arial"/>
              <a:buChar char="•"/>
              <a:tabLst>
                <a:tab pos="756920" algn="l"/>
              </a:tabLst>
            </a:pPr>
            <a:r>
              <a:rPr sz="2200" spc="-254" dirty="0">
                <a:latin typeface="Arial"/>
                <a:cs typeface="Arial"/>
              </a:rPr>
              <a:t>A</a:t>
            </a:r>
            <a:r>
              <a:rPr sz="2200" spc="-185" dirty="0">
                <a:latin typeface="Arial"/>
                <a:cs typeface="Arial"/>
              </a:rPr>
              <a:t>s</a:t>
            </a:r>
            <a:r>
              <a:rPr sz="2200" spc="-150" dirty="0">
                <a:latin typeface="Arial"/>
                <a:cs typeface="Arial"/>
              </a:rPr>
              <a:t>s</a:t>
            </a:r>
            <a:r>
              <a:rPr sz="2200" spc="-155" dirty="0">
                <a:latin typeface="Arial"/>
                <a:cs typeface="Arial"/>
              </a:rPr>
              <a:t>o</a:t>
            </a:r>
            <a:r>
              <a:rPr sz="2200" spc="-35" dirty="0">
                <a:latin typeface="Arial"/>
                <a:cs typeface="Arial"/>
              </a:rPr>
              <a:t>ciativity,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235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istributi</a:t>
            </a:r>
            <a:r>
              <a:rPr sz="2200" spc="-25" dirty="0">
                <a:latin typeface="Arial"/>
                <a:cs typeface="Arial"/>
              </a:rPr>
              <a:t>o</a:t>
            </a:r>
            <a:r>
              <a:rPr sz="2200" spc="-70" dirty="0">
                <a:latin typeface="Arial"/>
                <a:cs typeface="Arial"/>
              </a:rPr>
              <a:t>n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&amp;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DeMorg</a:t>
            </a:r>
            <a:r>
              <a:rPr sz="2200" spc="-90" dirty="0">
                <a:latin typeface="Arial"/>
                <a:cs typeface="Arial"/>
              </a:rPr>
              <a:t>a</a:t>
            </a:r>
            <a:r>
              <a:rPr sz="2200" spc="-70" dirty="0">
                <a:latin typeface="Arial"/>
                <a:cs typeface="Arial"/>
              </a:rPr>
              <a:t>n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La</a:t>
            </a:r>
            <a:r>
              <a:rPr sz="2200" spc="-190" dirty="0">
                <a:latin typeface="Arial"/>
                <a:cs typeface="Arial"/>
              </a:rPr>
              <a:t>w</a:t>
            </a:r>
            <a:r>
              <a:rPr sz="2200" spc="-245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lr>
                <a:srgbClr val="938953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120" dirty="0">
                <a:latin typeface="Arial"/>
                <a:cs typeface="Arial"/>
              </a:rPr>
              <a:t>Tr</a:t>
            </a:r>
            <a:r>
              <a:rPr sz="2600" spc="-130" dirty="0">
                <a:latin typeface="Arial"/>
                <a:cs typeface="Arial"/>
              </a:rPr>
              <a:t>u</a:t>
            </a:r>
            <a:r>
              <a:rPr sz="2600" spc="35" dirty="0">
                <a:latin typeface="Arial"/>
                <a:cs typeface="Arial"/>
              </a:rPr>
              <a:t>th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table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0"/>
              </a:spcBef>
              <a:buClr>
                <a:srgbClr val="938953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80" dirty="0">
                <a:latin typeface="Arial"/>
                <a:cs typeface="Arial"/>
              </a:rPr>
              <a:t>Operato</a:t>
            </a:r>
            <a:r>
              <a:rPr sz="2600" spc="-50" dirty="0">
                <a:latin typeface="Arial"/>
                <a:cs typeface="Arial"/>
              </a:rPr>
              <a:t>r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precedenc</a:t>
            </a:r>
            <a:r>
              <a:rPr sz="2600" spc="-15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938953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125" dirty="0">
                <a:latin typeface="Arial"/>
                <a:cs typeface="Arial"/>
              </a:rPr>
              <a:t>Swit</a:t>
            </a:r>
            <a:r>
              <a:rPr sz="2600" spc="-114" dirty="0">
                <a:latin typeface="Arial"/>
                <a:cs typeface="Arial"/>
              </a:rPr>
              <a:t>c</a:t>
            </a:r>
            <a:r>
              <a:rPr sz="2600" spc="-80" dirty="0">
                <a:latin typeface="Arial"/>
                <a:cs typeface="Arial"/>
              </a:rPr>
              <a:t>h-</a:t>
            </a:r>
            <a:r>
              <a:rPr sz="2600" spc="-210" dirty="0">
                <a:latin typeface="Arial"/>
                <a:cs typeface="Arial"/>
              </a:rPr>
              <a:t>case</a:t>
            </a:r>
            <a:r>
              <a:rPr sz="2600" spc="-80" dirty="0">
                <a:latin typeface="Arial"/>
                <a:cs typeface="Arial"/>
              </a:rPr>
              <a:t>-</a:t>
            </a:r>
            <a:r>
              <a:rPr sz="2600" spc="-45" dirty="0">
                <a:latin typeface="Arial"/>
                <a:cs typeface="Arial"/>
              </a:rPr>
              <a:t>defaul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spc="-80" dirty="0">
                <a:latin typeface="Arial"/>
                <a:cs typeface="Arial"/>
              </a:rPr>
              <a:t>-</a:t>
            </a:r>
            <a:r>
              <a:rPr sz="2600" spc="-110" dirty="0">
                <a:latin typeface="Arial"/>
                <a:cs typeface="Arial"/>
              </a:rPr>
              <a:t>break</a:t>
            </a:r>
            <a:r>
              <a:rPr sz="2600" spc="-60" dirty="0">
                <a:latin typeface="Arial"/>
                <a:cs typeface="Arial"/>
              </a:rPr>
              <a:t>,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sta</a:t>
            </a:r>
            <a:r>
              <a:rPr sz="2600" spc="-30" dirty="0">
                <a:latin typeface="Arial"/>
                <a:cs typeface="Arial"/>
              </a:rPr>
              <a:t>t</a:t>
            </a:r>
            <a:r>
              <a:rPr sz="2600" spc="-65" dirty="0">
                <a:latin typeface="Arial"/>
                <a:cs typeface="Arial"/>
              </a:rPr>
              <a:t>ement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ts val="2375"/>
              </a:lnSpc>
              <a:spcBef>
                <a:spcPts val="315"/>
              </a:spcBef>
              <a:buClr>
                <a:srgbClr val="938953"/>
              </a:buClr>
              <a:buFont typeface="Arial"/>
              <a:buChar char="•"/>
              <a:tabLst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wit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(x){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115"/>
              </a:lnSpc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x</a:t>
            </a:r>
            <a:r>
              <a:rPr sz="2200" spc="-5" dirty="0">
                <a:latin typeface="Arial"/>
                <a:cs typeface="Arial"/>
              </a:rPr>
              <a:t>1: 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tmt0;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brea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115"/>
              </a:lnSpc>
            </a:pP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x2: 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tmt1;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br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0" dirty="0">
                <a:latin typeface="Arial"/>
                <a:cs typeface="Arial"/>
              </a:rPr>
              <a:t>k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110"/>
              </a:lnSpc>
            </a:pPr>
            <a:r>
              <a:rPr sz="2200" spc="-5" dirty="0">
                <a:latin typeface="Arial"/>
                <a:cs typeface="Arial"/>
              </a:rPr>
              <a:t>...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095"/>
              </a:lnSpc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fau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defau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tStm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36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40"/>
              </a:spcBef>
              <a:buClr>
                <a:srgbClr val="438AC4"/>
              </a:buClr>
              <a:buFont typeface="Arial"/>
              <a:buChar char="•"/>
              <a:tabLst>
                <a:tab pos="355600" algn="l"/>
              </a:tabLst>
            </a:pPr>
            <a:r>
              <a:rPr sz="2600" spc="-185" dirty="0">
                <a:solidFill>
                  <a:srgbClr val="3333CC"/>
                </a:solidFill>
                <a:latin typeface="Arial"/>
                <a:cs typeface="Arial"/>
              </a:rPr>
              <a:t>Examples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69731"/>
            <a:ext cx="386016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37995" algn="l"/>
              </a:tabLst>
            </a:pPr>
            <a:r>
              <a:rPr sz="3600" dirty="0"/>
              <a:t>Log</a:t>
            </a:r>
            <a:r>
              <a:rPr sz="3600" spc="-15" dirty="0"/>
              <a:t>i</a:t>
            </a:r>
            <a:r>
              <a:rPr sz="3600" dirty="0"/>
              <a:t>cal	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3364" y="1469504"/>
            <a:ext cx="8161655" cy="266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900" dirty="0">
                <a:latin typeface="Arial"/>
                <a:cs typeface="Arial"/>
              </a:rPr>
              <a:t>•	and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spc="10" dirty="0">
                <a:latin typeface="Arial"/>
                <a:cs typeface="Arial"/>
              </a:rPr>
              <a:t>(</a:t>
            </a:r>
            <a:r>
              <a:rPr sz="2900" spc="-10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900" dirty="0">
                <a:latin typeface="Arial"/>
                <a:cs typeface="Arial"/>
              </a:rPr>
              <a:t>),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or</a:t>
            </a:r>
            <a:r>
              <a:rPr sz="2900" spc="10" dirty="0">
                <a:latin typeface="Arial"/>
                <a:cs typeface="Arial"/>
              </a:rPr>
              <a:t>(</a:t>
            </a:r>
            <a:r>
              <a:rPr sz="2900" spc="-1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900" dirty="0">
                <a:latin typeface="Arial"/>
                <a:cs typeface="Arial"/>
              </a:rPr>
              <a:t>)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a</a:t>
            </a:r>
            <a:r>
              <a:rPr sz="2900" spc="5" dirty="0">
                <a:latin typeface="Arial"/>
                <a:cs typeface="Arial"/>
              </a:rPr>
              <a:t>n</a:t>
            </a:r>
            <a:r>
              <a:rPr sz="2900" dirty="0">
                <a:latin typeface="Arial"/>
                <a:cs typeface="Arial"/>
              </a:rPr>
              <a:t>d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</a:t>
            </a:r>
            <a:r>
              <a:rPr sz="2900" spc="5" dirty="0">
                <a:latin typeface="Arial"/>
                <a:cs typeface="Arial"/>
              </a:rPr>
              <a:t>o</a:t>
            </a:r>
            <a:r>
              <a:rPr sz="2900" dirty="0">
                <a:latin typeface="Arial"/>
                <a:cs typeface="Arial"/>
              </a:rPr>
              <a:t>t</a:t>
            </a:r>
            <a:r>
              <a:rPr sz="2900" spc="-35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(</a:t>
            </a:r>
            <a:r>
              <a:rPr sz="2900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r>
              <a:rPr sz="2900" dirty="0">
                <a:latin typeface="Arial"/>
                <a:cs typeface="Arial"/>
              </a:rPr>
              <a:t>)</a:t>
            </a:r>
            <a:endParaRPr sz="29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o</a:t>
            </a:r>
            <a:r>
              <a:rPr sz="2500" spc="0" dirty="0">
                <a:latin typeface="Arial"/>
                <a:cs typeface="Arial"/>
              </a:rPr>
              <a:t>p</a:t>
            </a:r>
            <a:r>
              <a:rPr sz="2500" spc="-5" dirty="0">
                <a:latin typeface="Arial"/>
                <a:cs typeface="Arial"/>
              </a:rPr>
              <a:t>er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spc="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s are l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gic</a:t>
            </a:r>
            <a:r>
              <a:rPr sz="2500" spc="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lu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 :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tru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,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lse</a:t>
            </a:r>
            <a:endParaRPr sz="25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be u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ed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ke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more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spc="0" dirty="0">
                <a:latin typeface="Arial"/>
                <a:cs typeface="Arial"/>
              </a:rPr>
              <a:t>d</a:t>
            </a:r>
            <a:r>
              <a:rPr sz="2500" spc="-5" dirty="0">
                <a:latin typeface="Arial"/>
                <a:cs typeface="Arial"/>
              </a:rPr>
              <a:t>v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c</a:t>
            </a:r>
            <a:r>
              <a:rPr sz="2500" spc="-5" dirty="0">
                <a:latin typeface="Arial"/>
                <a:cs typeface="Arial"/>
              </a:rPr>
              <a:t>ed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sts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</a:t>
            </a:r>
            <a:r>
              <a:rPr sz="2500" dirty="0">
                <a:latin typeface="Arial"/>
                <a:cs typeface="Arial"/>
              </a:rPr>
              <a:t>o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u</a:t>
            </a:r>
            <a:r>
              <a:rPr sz="2500" dirty="0">
                <a:latin typeface="Arial"/>
                <a:cs typeface="Arial"/>
              </a:rPr>
              <a:t>s</a:t>
            </a:r>
            <a:r>
              <a:rPr sz="2500" spc="-5" dirty="0">
                <a:latin typeface="Arial"/>
                <a:cs typeface="Arial"/>
              </a:rPr>
              <a:t>e in</a:t>
            </a:r>
            <a:endParaRPr sz="25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500" spc="-5" dirty="0">
                <a:latin typeface="Arial"/>
                <a:cs typeface="Arial"/>
              </a:rPr>
              <a:t>co</a:t>
            </a:r>
            <a:r>
              <a:rPr sz="2500" spc="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ditio</a:t>
            </a:r>
            <a:r>
              <a:rPr sz="2500" spc="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als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d </a:t>
            </a:r>
            <a:r>
              <a:rPr sz="2500" spc="-15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ter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tio</a:t>
            </a:r>
            <a:r>
              <a:rPr sz="2500" dirty="0">
                <a:latin typeface="Arial"/>
                <a:cs typeface="Arial"/>
              </a:rPr>
              <a:t>n</a:t>
            </a:r>
            <a:r>
              <a:rPr sz="2500" spc="-5" dirty="0">
                <a:latin typeface="Arial"/>
                <a:cs typeface="Arial"/>
              </a:rPr>
              <a:t>.</a:t>
            </a:r>
            <a:endParaRPr sz="25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</a:tabLst>
            </a:pP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Enter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900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er,</a:t>
            </a:r>
            <a:r>
              <a:rPr sz="2900" spc="-6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tput</a:t>
            </a:r>
            <a:r>
              <a:rPr sz="2900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m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ssa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g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if it</a:t>
            </a:r>
            <a:r>
              <a:rPr sz="2900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is b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twe</a:t>
            </a:r>
            <a:r>
              <a:rPr sz="2900" spc="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900" dirty="0">
                <a:solidFill>
                  <a:srgbClr val="00664D"/>
                </a:solidFill>
                <a:latin typeface="Arial"/>
                <a:cs typeface="Arial"/>
              </a:rPr>
              <a:t>n [2,4].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5360" y="4439411"/>
            <a:ext cx="7248525" cy="1816735"/>
          </a:xfrm>
          <a:prstGeom prst="rect">
            <a:avLst/>
          </a:prstGeom>
          <a:ln w="9143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va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x=Num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mpt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"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nt</a:t>
            </a:r>
            <a:r>
              <a:rPr sz="2800" spc="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 num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:</a:t>
            </a:r>
            <a:r>
              <a:rPr sz="2800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")</a:t>
            </a:r>
            <a:r>
              <a:rPr sz="2800" spc="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tabLst>
                <a:tab pos="3349625" algn="l"/>
              </a:tabLst>
            </a:pP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x&gt;=2</a:t>
            </a:r>
            <a:r>
              <a:rPr sz="28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800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x&lt;=4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86995" marR="3557270">
              <a:lnSpc>
                <a:spcPct val="100000"/>
              </a:lnSpc>
            </a:pP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//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rt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!(</a:t>
            </a:r>
            <a:r>
              <a:rPr sz="2800" spc="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&lt;2 </a:t>
            </a:r>
            <a:r>
              <a:rPr sz="2800" spc="-20" dirty="0">
                <a:solidFill>
                  <a:srgbClr val="00664D"/>
                </a:solidFill>
                <a:latin typeface="Arial"/>
                <a:cs typeface="Arial"/>
              </a:rPr>
              <a:t>|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| </a:t>
            </a:r>
            <a:r>
              <a:rPr sz="2800" spc="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&gt;4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); c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e.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&lt;2 || </a:t>
            </a:r>
            <a:r>
              <a:rPr sz="2800" spc="0" dirty="0">
                <a:solidFill>
                  <a:srgbClr val="00664D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&gt;4)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5119115"/>
            <a:ext cx="381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69731"/>
            <a:ext cx="238823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07465" algn="l"/>
              </a:tabLst>
            </a:pPr>
            <a:r>
              <a:rPr sz="3600" dirty="0">
                <a:solidFill>
                  <a:srgbClr val="C00000"/>
                </a:solidFill>
              </a:rPr>
              <a:t>Truth	table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3364" y="4697291"/>
            <a:ext cx="603948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p&amp;&amp;q 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s only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both</a:t>
            </a:r>
            <a:r>
              <a:rPr sz="2200" spc="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its op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rands</a:t>
            </a:r>
            <a:r>
              <a:rPr sz="22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are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true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</a:t>
            </a:r>
            <a:r>
              <a:rPr sz="2200" spc="-25" dirty="0">
                <a:latin typeface="Arial"/>
                <a:cs typeface="Arial"/>
              </a:rPr>
              <a:t>||</a:t>
            </a:r>
            <a:r>
              <a:rPr sz="2200" spc="-5" dirty="0">
                <a:latin typeface="Arial"/>
                <a:cs typeface="Arial"/>
              </a:rPr>
              <a:t>q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 tru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,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either of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its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op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rands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are</a:t>
            </a:r>
            <a:r>
              <a:rPr sz="22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true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09800"/>
            <a:ext cx="8474964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3600" y="5751576"/>
            <a:ext cx="3581400" cy="954405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 marR="412115">
              <a:lnSpc>
                <a:spcPct val="100000"/>
              </a:lnSpc>
            </a:pP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t(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 &amp;&amp; f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 a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t(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u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 || fal</a:t>
            </a:r>
            <a:r>
              <a:rPr sz="2800" spc="0" dirty="0">
                <a:solidFill>
                  <a:srgbClr val="00664D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800" spc="-5" dirty="0">
                <a:solidFill>
                  <a:srgbClr val="00664D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77200" y="252984"/>
            <a:ext cx="381000" cy="457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40" y="1273460"/>
            <a:ext cx="7268209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chart show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results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a log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possib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ts operands.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69731"/>
            <a:ext cx="48260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37995" algn="l"/>
                <a:tab pos="3719829" algn="l"/>
              </a:tabLst>
            </a:pPr>
            <a:r>
              <a:rPr sz="3600" dirty="0"/>
              <a:t>Log</a:t>
            </a:r>
            <a:r>
              <a:rPr sz="3600" spc="-15" dirty="0"/>
              <a:t>i</a:t>
            </a:r>
            <a:r>
              <a:rPr sz="3600" dirty="0"/>
              <a:t>cal	operator	rules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3364" y="1384800"/>
            <a:ext cx="5029200" cy="476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ci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tivity: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p&amp;&amp;q</a:t>
            </a:r>
            <a:r>
              <a:rPr sz="2200" b="1" spc="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q&amp;&amp;</a:t>
            </a:r>
            <a:r>
              <a:rPr sz="2200" b="1" spc="-15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p||q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q||p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  <a:tab pos="1797050" algn="l"/>
              </a:tabLst>
            </a:pPr>
            <a:r>
              <a:rPr sz="2200" spc="-5" dirty="0">
                <a:latin typeface="Arial"/>
                <a:cs typeface="Arial"/>
              </a:rPr>
              <a:t>j</a:t>
            </a:r>
            <a:r>
              <a:rPr sz="2200" dirty="0">
                <a:latin typeface="Arial"/>
                <a:cs typeface="Arial"/>
              </a:rPr>
              <a:t>us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x*y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=y*x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; x+y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y+x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2"/>
              </a:spcBef>
              <a:buFont typeface="Arial"/>
              <a:buChar char="–"/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Di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tr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b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tion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5"/>
              </a:spcBef>
              <a:tabLst>
                <a:tab pos="756285" algn="l"/>
              </a:tabLst>
            </a:pPr>
            <a:r>
              <a:rPr sz="2200" spc="-5" dirty="0">
                <a:solidFill>
                  <a:srgbClr val="00664D"/>
                </a:solidFill>
                <a:latin typeface="Arial"/>
                <a:cs typeface="Arial"/>
              </a:rPr>
              <a:t>–	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&amp;&amp; (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q || r )</a:t>
            </a:r>
            <a:r>
              <a:rPr sz="22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200" b="1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(p&amp;&amp;q)</a:t>
            </a:r>
            <a:r>
              <a:rPr sz="2200" b="1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664D"/>
                </a:solidFill>
                <a:latin typeface="Arial"/>
                <a:cs typeface="Arial"/>
              </a:rPr>
              <a:t>|| (p&amp;&amp;r)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0"/>
              </a:spcBef>
              <a:buFont typeface="Arial"/>
              <a:buChar char="–"/>
              <a:tabLst>
                <a:tab pos="756920" algn="l"/>
              </a:tabLst>
            </a:pPr>
            <a:r>
              <a:rPr sz="2200" dirty="0">
                <a:latin typeface="Arial"/>
                <a:cs typeface="Arial"/>
              </a:rPr>
              <a:t>J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x*(</a:t>
            </a:r>
            <a:r>
              <a:rPr sz="2200" b="1" spc="-30" dirty="0">
                <a:latin typeface="Arial"/>
                <a:cs typeface="Arial"/>
              </a:rPr>
              <a:t>y</a:t>
            </a:r>
            <a:r>
              <a:rPr sz="2200" b="1" spc="-5" dirty="0">
                <a:latin typeface="Arial"/>
                <a:cs typeface="Arial"/>
              </a:rPr>
              <a:t>+</a:t>
            </a:r>
            <a:r>
              <a:rPr sz="2200" b="1" dirty="0">
                <a:latin typeface="Arial"/>
                <a:cs typeface="Arial"/>
              </a:rPr>
              <a:t>z</a:t>
            </a:r>
            <a:r>
              <a:rPr sz="2200" b="1" spc="-5" dirty="0">
                <a:latin typeface="Arial"/>
                <a:cs typeface="Arial"/>
              </a:rPr>
              <a:t>)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=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x*y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+ x*z</a:t>
            </a:r>
            <a:endParaRPr sz="2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sz="2300" dirty="0">
                <a:solidFill>
                  <a:srgbClr val="00664D"/>
                </a:solidFill>
                <a:latin typeface="Arial"/>
                <a:cs typeface="Arial"/>
              </a:rPr>
              <a:t>– </a:t>
            </a:r>
            <a:r>
              <a:rPr sz="2300" spc="-30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p ||</a:t>
            </a:r>
            <a:r>
              <a:rPr sz="2300" b="1" spc="-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 q</a:t>
            </a:r>
            <a:r>
              <a:rPr sz="23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300" b="1" spc="-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r ) ==</a:t>
            </a:r>
            <a:r>
              <a:rPr sz="2300" b="1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(p||q)</a:t>
            </a:r>
            <a:r>
              <a:rPr sz="2300" b="1" spc="-5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&amp;&amp;</a:t>
            </a:r>
            <a:r>
              <a:rPr sz="2300" b="1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00664D"/>
                </a:solidFill>
                <a:latin typeface="Arial"/>
                <a:cs typeface="Arial"/>
              </a:rPr>
              <a:t>(p||r)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lnSpc>
                <a:spcPts val="3110"/>
              </a:lnSpc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Mor</a:t>
            </a:r>
            <a:r>
              <a:rPr sz="2600" spc="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ial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rules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ts val="3095"/>
              </a:lnSpc>
            </a:pPr>
            <a:r>
              <a:rPr sz="2600" dirty="0">
                <a:solidFill>
                  <a:srgbClr val="00664D"/>
                </a:solidFill>
                <a:latin typeface="Arial"/>
                <a:cs typeface="Arial"/>
              </a:rPr>
              <a:t>–</a:t>
            </a:r>
            <a:r>
              <a:rPr sz="2600" spc="8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(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p</a:t>
            </a:r>
            <a:r>
              <a:rPr sz="2600" b="1" spc="5" dirty="0">
                <a:solidFill>
                  <a:srgbClr val="00664D"/>
                </a:solidFill>
                <a:latin typeface="Arial"/>
                <a:cs typeface="Arial"/>
              </a:rPr>
              <a:t>&amp;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&amp;</a:t>
            </a:r>
            <a:r>
              <a:rPr sz="2600" b="1" spc="5" dirty="0">
                <a:solidFill>
                  <a:srgbClr val="00664D"/>
                </a:solidFill>
                <a:latin typeface="Arial"/>
                <a:cs typeface="Arial"/>
              </a:rPr>
              <a:t>q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600" b="1" spc="-4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!p</a:t>
            </a:r>
            <a:r>
              <a:rPr sz="2600" b="1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||</a:t>
            </a:r>
            <a:r>
              <a:rPr sz="2600" b="1" spc="-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!q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ts val="3110"/>
              </a:lnSpc>
            </a:pPr>
            <a:r>
              <a:rPr sz="2600" dirty="0">
                <a:solidFill>
                  <a:srgbClr val="00664D"/>
                </a:solidFill>
                <a:latin typeface="Arial"/>
                <a:cs typeface="Arial"/>
              </a:rPr>
              <a:t>–</a:t>
            </a:r>
            <a:r>
              <a:rPr sz="2600" spc="8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!(p||</a:t>
            </a:r>
            <a:r>
              <a:rPr sz="2600" b="1" spc="10" dirty="0">
                <a:solidFill>
                  <a:srgbClr val="00664D"/>
                </a:solidFill>
                <a:latin typeface="Arial"/>
                <a:cs typeface="Arial"/>
              </a:rPr>
              <a:t>q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r>
              <a:rPr sz="2600" b="1" spc="-4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==</a:t>
            </a:r>
            <a:r>
              <a:rPr sz="2600" b="1" spc="-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!p &amp;&amp;</a:t>
            </a:r>
            <a:r>
              <a:rPr sz="2600" b="1" spc="-2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4D"/>
                </a:solidFill>
                <a:latin typeface="Arial"/>
                <a:cs typeface="Arial"/>
              </a:rPr>
              <a:t>!q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5791200"/>
            <a:ext cx="381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ct val="100000"/>
              </a:lnSpc>
            </a:pPr>
            <a:r>
              <a:rPr sz="3600" u="heavy" dirty="0">
                <a:solidFill>
                  <a:srgbClr val="CCCCFF"/>
                </a:solidFill>
                <a:hlinkClick r:id="rId2"/>
              </a:rPr>
              <a:t>JS operator precedence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3255" y="1491996"/>
            <a:ext cx="4657725" cy="5175885"/>
          </a:xfrm>
          <a:prstGeom prst="rect">
            <a:avLst/>
          </a:prstGeom>
          <a:ln w="9144">
            <a:solidFill>
              <a:srgbClr val="00CC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Hig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 priority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first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row,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eq</a:t>
            </a:r>
            <a:r>
              <a:rPr sz="2200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al</a:t>
            </a:r>
            <a:endParaRPr sz="2200">
              <a:latin typeface="Arial"/>
              <a:cs typeface="Arial"/>
            </a:endParaRPr>
          </a:p>
          <a:p>
            <a:pPr marL="86360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pre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edence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within a row: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429259" indent="-342900">
              <a:lnSpc>
                <a:spcPct val="100000"/>
              </a:lnSpc>
              <a:buFont typeface="Arial"/>
              <a:buChar char="•"/>
              <a:tabLst>
                <a:tab pos="429895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sz="2200" spc="-5" dirty="0">
                <a:latin typeface="Arial"/>
                <a:cs typeface="Arial"/>
              </a:rPr>
              <a:t>(re</a:t>
            </a:r>
            <a:r>
              <a:rPr sz="2200" dirty="0">
                <a:latin typeface="Arial"/>
                <a:cs typeface="Arial"/>
              </a:rPr>
              <a:t>c</a:t>
            </a:r>
            <a:r>
              <a:rPr sz="2200" spc="-5" dirty="0">
                <a:latin typeface="Arial"/>
                <a:cs typeface="Arial"/>
              </a:rPr>
              <a:t>ord),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(arr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y)</a:t>
            </a:r>
            <a:endParaRPr sz="2200">
              <a:latin typeface="Arial"/>
              <a:cs typeface="Arial"/>
            </a:endParaRPr>
          </a:p>
          <a:p>
            <a:pPr marL="429259" indent="-342900">
              <a:lnSpc>
                <a:spcPct val="100000"/>
              </a:lnSpc>
              <a:buFont typeface="Arial"/>
              <a:buChar char="•"/>
              <a:tabLst>
                <a:tab pos="429895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--,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++</a:t>
            </a:r>
            <a:r>
              <a:rPr sz="22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(de/i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crement,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po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t/pref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x)</a:t>
            </a:r>
            <a:endParaRPr sz="2200">
              <a:latin typeface="Arial"/>
              <a:cs typeface="Arial"/>
            </a:endParaRPr>
          </a:p>
          <a:p>
            <a:pPr marL="429259" indent="-342900">
              <a:lnSpc>
                <a:spcPct val="100000"/>
              </a:lnSpc>
              <a:buFont typeface="Arial"/>
              <a:buChar char="•"/>
              <a:tabLst>
                <a:tab pos="429895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! </a:t>
            </a:r>
            <a:r>
              <a:rPr sz="2200" spc="-5" dirty="0">
                <a:latin typeface="Arial"/>
                <a:cs typeface="Arial"/>
              </a:rPr>
              <a:t>(not)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+,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(unary,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prefix)</a:t>
            </a:r>
            <a:endParaRPr sz="22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/ ,*, %</a:t>
            </a:r>
            <a:endParaRPr sz="22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+ , -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(b</a:t>
            </a:r>
            <a:r>
              <a:rPr sz="220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nary,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infix)</a:t>
            </a:r>
            <a:endParaRPr sz="22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&lt; ,&lt;=,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&gt; ,&gt;=</a:t>
            </a:r>
            <a:endParaRPr sz="22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==,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!=, ===,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!==</a:t>
            </a:r>
            <a:endParaRPr sz="22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200" spc="-10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2200" spc="-2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endParaRPr sz="22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tabLst>
                <a:tab pos="429259" algn="l"/>
              </a:tabLst>
            </a:pP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•	= </a:t>
            </a:r>
            <a:r>
              <a:rPr sz="2200" spc="-5" dirty="0">
                <a:latin typeface="Arial"/>
                <a:cs typeface="Arial"/>
              </a:rPr>
              <a:t>(as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ign),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+=,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-=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,*= ,/=</a:t>
            </a:r>
            <a:r>
              <a:rPr sz="22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,%=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9679" y="1885188"/>
            <a:ext cx="3110865" cy="523240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c &lt;=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'z' &amp;&amp; !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 ||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9679" y="2758439"/>
            <a:ext cx="3450590" cy="523240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c &lt;=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'z' &amp;&amp;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(!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||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9679" y="3631691"/>
            <a:ext cx="3691254" cy="524510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2800" b="1" spc="-5" dirty="0">
                <a:solidFill>
                  <a:srgbClr val="FF00FF"/>
                </a:solidFill>
                <a:latin typeface="Arial"/>
                <a:cs typeface="Arial"/>
              </a:rPr>
              <a:t>(c</a:t>
            </a:r>
            <a:r>
              <a:rPr sz="2800" b="1" spc="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Arial"/>
                <a:cs typeface="Arial"/>
              </a:rPr>
              <a:t>&lt;= 'z')</a:t>
            </a:r>
            <a:r>
              <a:rPr sz="2800" b="1" spc="1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&amp;</a:t>
            </a:r>
            <a:r>
              <a:rPr sz="2800" b="1" spc="-5" dirty="0">
                <a:latin typeface="Arial"/>
                <a:cs typeface="Arial"/>
              </a:rPr>
              <a:t>&amp;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(!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r>
              <a:rPr sz="2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|| c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9679" y="4506467"/>
            <a:ext cx="3931920" cy="523240"/>
          </a:xfrm>
          <a:prstGeom prst="rect">
            <a:avLst/>
          </a:prstGeom>
          <a:ln w="9144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995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(</a:t>
            </a:r>
            <a:r>
              <a:rPr sz="2800" b="1" spc="-5" dirty="0">
                <a:solidFill>
                  <a:srgbClr val="FF00FF"/>
                </a:solidFill>
                <a:latin typeface="Arial"/>
                <a:cs typeface="Arial"/>
              </a:rPr>
              <a:t>(c</a:t>
            </a:r>
            <a:r>
              <a:rPr sz="2800" b="1" spc="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Arial"/>
                <a:cs typeface="Arial"/>
              </a:rPr>
              <a:t>&lt;=</a:t>
            </a:r>
            <a:r>
              <a:rPr sz="2800" b="1" spc="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FF"/>
                </a:solidFill>
                <a:latin typeface="Arial"/>
                <a:cs typeface="Arial"/>
              </a:rPr>
              <a:t>'z') </a:t>
            </a:r>
            <a:r>
              <a:rPr sz="2800" b="1" spc="-10" dirty="0">
                <a:solidFill>
                  <a:srgbClr val="00AFEF"/>
                </a:solidFill>
                <a:latin typeface="Arial"/>
                <a:cs typeface="Arial"/>
              </a:rPr>
              <a:t>&amp;</a:t>
            </a:r>
            <a:r>
              <a:rPr sz="2800" b="1" spc="-5" dirty="0">
                <a:solidFill>
                  <a:srgbClr val="00AFEF"/>
                </a:solidFill>
                <a:latin typeface="Arial"/>
                <a:cs typeface="Arial"/>
              </a:rPr>
              <a:t>&amp;</a:t>
            </a:r>
            <a:r>
              <a:rPr sz="28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(!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b)</a:t>
            </a:r>
            <a:r>
              <a:rPr sz="2800" b="1" spc="-5" dirty="0">
                <a:latin typeface="Arial"/>
                <a:cs typeface="Arial"/>
              </a:rPr>
              <a:t>)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|| 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69731"/>
            <a:ext cx="34302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8900" algn="l"/>
              </a:tabLst>
            </a:pPr>
            <a:r>
              <a:rPr sz="3600" dirty="0"/>
              <a:t>ASCII	character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3364" y="1226077"/>
            <a:ext cx="6616700" cy="201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95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printable </a:t>
            </a:r>
            <a:r>
              <a:rPr sz="2700" spc="10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harac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(codes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32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126)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with "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spa</a:t>
            </a:r>
            <a:r>
              <a:rPr sz="27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" at </a:t>
            </a:r>
            <a:r>
              <a:rPr sz="2700" spc="-10" dirty="0">
                <a:latin typeface="Arial"/>
                <a:cs typeface="Arial"/>
              </a:rPr>
              <a:t>3</a:t>
            </a:r>
            <a:r>
              <a:rPr sz="2700" dirty="0">
                <a:latin typeface="Arial"/>
                <a:cs typeface="Arial"/>
              </a:rPr>
              <a:t>2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decimal </a:t>
            </a:r>
            <a:r>
              <a:rPr sz="2700" spc="-10" dirty="0">
                <a:latin typeface="Arial"/>
                <a:cs typeface="Arial"/>
              </a:rPr>
              <a:t>d</a:t>
            </a:r>
            <a:r>
              <a:rPr sz="2700" dirty="0">
                <a:latin typeface="Arial"/>
                <a:cs typeface="Arial"/>
              </a:rPr>
              <a:t>igits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0-9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48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26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upper ca</a:t>
            </a:r>
            <a:r>
              <a:rPr sz="2700" spc="10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e l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-Z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65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26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lower ca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e l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t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ers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-z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art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at 97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352800"/>
            <a:ext cx="7924800" cy="3305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444" y="269731"/>
            <a:ext cx="55372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0900" algn="l"/>
                <a:tab pos="3415665" algn="l"/>
              </a:tabLst>
            </a:pPr>
            <a:r>
              <a:rPr sz="3600" dirty="0">
                <a:solidFill>
                  <a:srgbClr val="FF0000"/>
                </a:solidFill>
              </a:rPr>
              <a:t>Try	out: </a:t>
            </a:r>
            <a:r>
              <a:rPr sz="3600" dirty="0"/>
              <a:t>lo</a:t>
            </a:r>
            <a:r>
              <a:rPr sz="3600" spc="-15" dirty="0"/>
              <a:t>g</a:t>
            </a:r>
            <a:r>
              <a:rPr sz="3600" dirty="0"/>
              <a:t>ical	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2140" y="1405058"/>
            <a:ext cx="8127365" cy="514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0000"/>
              </a:lnSpc>
            </a:pPr>
            <a:r>
              <a:rPr sz="2500" spc="-5" dirty="0">
                <a:latin typeface="Arial"/>
                <a:cs typeface="Arial"/>
              </a:rPr>
              <a:t>Det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rm</a:t>
            </a:r>
            <a:r>
              <a:rPr sz="2500" spc="-15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ne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whe</a:t>
            </a:r>
            <a:r>
              <a:rPr sz="2500" dirty="0">
                <a:latin typeface="Arial"/>
                <a:cs typeface="Arial"/>
              </a:rPr>
              <a:t>t</a:t>
            </a:r>
            <a:r>
              <a:rPr sz="2500" spc="-5" dirty="0">
                <a:latin typeface="Arial"/>
                <a:cs typeface="Arial"/>
              </a:rPr>
              <a:t>h</a:t>
            </a:r>
            <a:r>
              <a:rPr sz="250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 a c</a:t>
            </a:r>
            <a:r>
              <a:rPr sz="2500" dirty="0"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aract</a:t>
            </a:r>
            <a:r>
              <a:rPr sz="2500" spc="0" dirty="0">
                <a:latin typeface="Arial"/>
                <a:cs typeface="Arial"/>
              </a:rPr>
              <a:t>e</a:t>
            </a:r>
            <a:r>
              <a:rPr sz="2500" spc="-5" dirty="0">
                <a:latin typeface="Arial"/>
                <a:cs typeface="Arial"/>
              </a:rPr>
              <a:t>r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is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lower case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5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lett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r,</a:t>
            </a:r>
            <a:r>
              <a:rPr sz="25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digit, vowel: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3228975">
              <a:lnSpc>
                <a:spcPct val="100000"/>
              </a:lnSpc>
            </a:pP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var</a:t>
            </a:r>
            <a:r>
              <a:rPr sz="25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c=prompt("e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n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ter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 c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h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aract</a:t>
            </a:r>
            <a:r>
              <a:rPr sz="2500" spc="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r:"); if(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c&gt;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"a"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c&lt;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alert("low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e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r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case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let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er");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 c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&gt;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="a"</a:t>
            </a:r>
            <a:r>
              <a:rPr sz="2500" spc="1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&amp;&amp; 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&gt;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="A"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&amp;&amp; 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"Z")</a:t>
            </a:r>
            <a:endParaRPr sz="25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alert("le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t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ter");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</a:t>
            </a:r>
            <a:r>
              <a:rPr sz="2500" spc="1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"0</a:t>
            </a:r>
            <a:r>
              <a:rPr sz="250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&lt;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c&lt;</a:t>
            </a:r>
            <a:r>
              <a:rPr sz="2500" spc="-15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C00000"/>
                </a:solidFill>
                <a:latin typeface="Arial"/>
                <a:cs typeface="Arial"/>
              </a:rPr>
              <a:t>"9"</a:t>
            </a:r>
            <a:r>
              <a:rPr sz="250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alert("digit");</a:t>
            </a:r>
            <a:endParaRPr sz="2500">
              <a:latin typeface="Arial"/>
              <a:cs typeface="Arial"/>
            </a:endParaRPr>
          </a:p>
          <a:p>
            <a:pPr marL="927100" marR="1633855" indent="-915035">
              <a:lnSpc>
                <a:spcPct val="100000"/>
              </a:lnSpc>
            </a:pP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if(</a:t>
            </a:r>
            <a:r>
              <a:rPr sz="2500" spc="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"a"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"e"</a:t>
            </a:r>
            <a:r>
              <a:rPr sz="2500" spc="3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"i"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"o"</a:t>
            </a:r>
            <a:r>
              <a:rPr sz="2500" spc="30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3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5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c=</a:t>
            </a:r>
            <a:r>
              <a:rPr sz="2500" spc="-20" dirty="0">
                <a:solidFill>
                  <a:srgbClr val="00664D"/>
                </a:solidFill>
                <a:latin typeface="Arial"/>
                <a:cs typeface="Arial"/>
              </a:rPr>
              <a:t>=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"u"</a:t>
            </a:r>
            <a:r>
              <a:rPr sz="2500" spc="25" dirty="0">
                <a:solidFill>
                  <a:srgbClr val="00664D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) alert("v</a:t>
            </a:r>
            <a:r>
              <a:rPr sz="2500" dirty="0">
                <a:solidFill>
                  <a:srgbClr val="00664D"/>
                </a:solidFill>
                <a:latin typeface="Arial"/>
                <a:cs typeface="Arial"/>
              </a:rPr>
              <a:t>o</a:t>
            </a:r>
            <a:r>
              <a:rPr sz="2500" spc="-5" dirty="0">
                <a:solidFill>
                  <a:srgbClr val="00664D"/>
                </a:solidFill>
                <a:latin typeface="Arial"/>
                <a:cs typeface="Arial"/>
              </a:rPr>
              <a:t>wel");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150">
              <a:latin typeface="Times New Roman"/>
              <a:cs typeface="Times New Roman"/>
            </a:endParaRPr>
          </a:p>
          <a:p>
            <a:pPr marR="4551680" algn="ctr">
              <a:lnSpc>
                <a:spcPct val="100000"/>
              </a:lnSpc>
            </a:pP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4.1</a:t>
            </a:r>
            <a:r>
              <a:rPr sz="2400" u="heavy" spc="-1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-</a:t>
            </a:r>
            <a:r>
              <a:rPr sz="2400" u="heavy" spc="-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l</a:t>
            </a:r>
            <a:r>
              <a:rPr sz="24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o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g</a:t>
            </a:r>
            <a:r>
              <a:rPr sz="24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i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cal</a:t>
            </a:r>
            <a:r>
              <a:rPr sz="2400" u="heavy" spc="25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o</a:t>
            </a:r>
            <a:r>
              <a:rPr sz="2400" u="heavy" spc="-10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p</a:t>
            </a:r>
            <a:r>
              <a:rPr sz="2400" u="heavy" dirty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erators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6182867"/>
            <a:ext cx="381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1216</Words>
  <Application>Microsoft Macintosh PowerPoint</Application>
  <PresentationFormat>On-screen Show (4:3)</PresentationFormat>
  <Paragraphs>298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等线</vt:lpstr>
      <vt:lpstr>Arial</vt:lpstr>
      <vt:lpstr>Calibri</vt:lpstr>
      <vt:lpstr>Calibri Light</vt:lpstr>
      <vt:lpstr>Times</vt:lpstr>
      <vt:lpstr>Times New Roman</vt:lpstr>
      <vt:lpstr>Office Theme</vt:lpstr>
      <vt:lpstr>Web Programming</vt:lpstr>
      <vt:lpstr>Resources</vt:lpstr>
      <vt:lpstr> content today</vt:lpstr>
      <vt:lpstr>Logical operators</vt:lpstr>
      <vt:lpstr>Truth table</vt:lpstr>
      <vt:lpstr>Logical operator rules</vt:lpstr>
      <vt:lpstr>JS operator precedence</vt:lpstr>
      <vt:lpstr>ASCII character</vt:lpstr>
      <vt:lpstr>Try out: logical operators</vt:lpstr>
      <vt:lpstr>Number systems</vt:lpstr>
      <vt:lpstr>Decimal</vt:lpstr>
      <vt:lpstr>Binary</vt:lpstr>
      <vt:lpstr>Hexadecimal</vt:lpstr>
      <vt:lpstr>PowerPoint Presentation</vt:lpstr>
      <vt:lpstr>Analysis steps</vt:lpstr>
      <vt:lpstr>get digVal: Switch statement</vt:lpstr>
      <vt:lpstr>Convert hex-digit to decimal (digVal)</vt:lpstr>
      <vt:lpstr>Convert hex-digit to decimal (digVal)</vt:lpstr>
      <vt:lpstr>Convert Hex-number to decimal</vt:lpstr>
      <vt:lpstr>summary: Iteration &amp; conditionals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subject/>
  <dc:creator/>
  <cp:keywords/>
  <dc:description/>
  <cp:lastModifiedBy>(pg) Liu Liu</cp:lastModifiedBy>
  <cp:revision>2</cp:revision>
  <dcterms:created xsi:type="dcterms:W3CDTF">2021-07-02T16:34:33Z</dcterms:created>
  <dcterms:modified xsi:type="dcterms:W3CDTF">2021-07-02T14:21:08Z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2019-02-15T10:00:00Z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2021-07-02T10:00:00Z</vt:filetime>
  </property>
</Properties>
</file>