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15" r:id="rId3"/>
    <p:sldId id="335" r:id="rId4"/>
    <p:sldId id="284" r:id="rId5"/>
    <p:sldId id="285" r:id="rId6"/>
    <p:sldId id="331" r:id="rId7"/>
    <p:sldId id="332" r:id="rId8"/>
    <p:sldId id="333" r:id="rId9"/>
    <p:sldId id="334" r:id="rId10"/>
    <p:sldId id="320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submit CSS file, submit inline CSS. Put style tag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trycss_forms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CSS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B87E-8C41-4940-B0F4-584ABE3D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42851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CSS Exercise</a:t>
            </a:r>
          </a:p>
        </p:txBody>
      </p:sp>
    </p:spTree>
    <p:extLst>
      <p:ext uri="{BB962C8B-B14F-4D97-AF65-F5344CB8AC3E}">
        <p14:creationId xmlns:p14="http://schemas.microsoft.com/office/powerpoint/2010/main" val="31293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5A0A-BD61-8046-926C-2393B37A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this webpage using HTML &amp; CSS!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48849-FFE0-9349-9D43-AC0DF653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3857"/>
          <a:stretch/>
        </p:blipFill>
        <p:spPr>
          <a:xfrm>
            <a:off x="5398818" y="1535125"/>
            <a:ext cx="6529470" cy="2835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797BB-BE76-FC4F-A4E6-112A89E7DD5B}"/>
              </a:ext>
            </a:extLst>
          </p:cNvPr>
          <p:cNvSpPr txBox="1"/>
          <p:nvPr/>
        </p:nvSpPr>
        <p:spPr>
          <a:xfrm>
            <a:off x="1371599" y="2262753"/>
            <a:ext cx="4114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Please use the following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&lt;h3&gt;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&lt;form&gt;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674DC-458C-1F4C-AE53-6DAD2EA6E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40"/>
          <a:stretch/>
        </p:blipFill>
        <p:spPr>
          <a:xfrm>
            <a:off x="5398818" y="4370522"/>
            <a:ext cx="6529470" cy="12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2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CSS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6BC4-EB32-E048-AD1A-6E6A6B70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D0B1-9368-B341-9688-C8E768B9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Sheets</a:t>
            </a:r>
          </a:p>
          <a:p>
            <a:r>
              <a:rPr lang="en-US" dirty="0"/>
              <a:t>CSS describes how HTML elements are to be displayed on screen, paper, or in other media</a:t>
            </a:r>
          </a:p>
          <a:p>
            <a:r>
              <a:rPr lang="en-US" dirty="0"/>
              <a:t>CSS saves a lot of work. It can control the layout of multiple web pages all at once</a:t>
            </a:r>
          </a:p>
          <a:p>
            <a:r>
              <a:rPr lang="en-US" dirty="0"/>
              <a:t>External stylesheets are stored in CSS files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20D42-338E-904C-9333-48879064D35E}"/>
              </a:ext>
            </a:extLst>
          </p:cNvPr>
          <p:cNvSpPr txBox="1"/>
          <p:nvPr/>
        </p:nvSpPr>
        <p:spPr>
          <a:xfrm>
            <a:off x="1386955" y="4498486"/>
            <a:ext cx="7538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Explore website: https://www.w3schools.com/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css_intro.asp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0313" y="1428259"/>
            <a:ext cx="7257618" cy="3433606"/>
          </a:xfrm>
          <a:custGeom>
            <a:avLst/>
            <a:gdLst/>
            <a:ahLst/>
            <a:cxnLst/>
            <a:rect l="l" t="t" r="r" b="b"/>
            <a:pathLst>
              <a:path w="8003540" h="3786504">
                <a:moveTo>
                  <a:pt x="0" y="0"/>
                </a:moveTo>
                <a:lnTo>
                  <a:pt x="0" y="3786378"/>
                </a:lnTo>
                <a:lnTo>
                  <a:pt x="8003285" y="3786377"/>
                </a:lnTo>
                <a:lnTo>
                  <a:pt x="8003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575796" y="4543395"/>
            <a:ext cx="6663949" cy="1677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83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&lt;/style&gt;</a:t>
            </a:r>
            <a:endParaRPr sz="1814" dirty="0">
              <a:latin typeface="Courier New"/>
              <a:cs typeface="Courier New"/>
            </a:endParaRPr>
          </a:p>
          <a:p>
            <a:pPr>
              <a:spcBef>
                <a:spcPts val="16"/>
              </a:spcBef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SS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specifies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style rules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 th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&lt;head&gt; section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Each rule is made up of a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B04F"/>
                </a:solidFill>
                <a:latin typeface="Arial"/>
                <a:cs typeface="Arial"/>
              </a:rPr>
              <a:t>selector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e.g. tags, class,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id</a:t>
            </a:r>
          </a:p>
          <a:p>
            <a:pPr marL="320731" indent="-309214">
              <a:lnSpc>
                <a:spcPts val="1913"/>
              </a:lnSpc>
              <a:buChar char="•"/>
              <a:tabLst>
                <a:tab pos="321306" algn="l"/>
              </a:tabLst>
            </a:pPr>
            <a:r>
              <a:rPr sz="1995" dirty="0">
                <a:latin typeface="Arial"/>
                <a:cs typeface="Arial"/>
              </a:rPr>
              <a:t>/* </a:t>
            </a:r>
            <a:r>
              <a:rPr sz="1995" spc="-5" dirty="0">
                <a:latin typeface="Arial"/>
                <a:cs typeface="Arial"/>
              </a:rPr>
              <a:t>CS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-18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COMMENT</a:t>
            </a:r>
            <a:r>
              <a:rPr sz="1995" dirty="0">
                <a:latin typeface="Arial"/>
                <a:cs typeface="Arial"/>
              </a:rPr>
              <a:t>S </a:t>
            </a:r>
            <a:r>
              <a:rPr sz="1995" spc="-5" dirty="0">
                <a:latin typeface="Arial"/>
                <a:cs typeface="Arial"/>
              </a:rPr>
              <a:t>*/</a:t>
            </a:r>
            <a:endParaRPr sz="1995" dirty="0">
              <a:latin typeface="Arial"/>
              <a:cs typeface="Arial"/>
            </a:endParaRPr>
          </a:p>
          <a:p>
            <a:pPr marL="320731" indent="-309214">
              <a:lnSpc>
                <a:spcPts val="2154"/>
              </a:lnSpc>
              <a:buChar char="•"/>
              <a:tabLst>
                <a:tab pos="321306" algn="l"/>
              </a:tabLst>
            </a:pPr>
            <a:r>
              <a:rPr sz="1995" spc="-5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ef: </a:t>
            </a:r>
            <a:r>
              <a:rPr sz="1995" u="sng" dirty="0">
                <a:solidFill>
                  <a:srgbClr val="CCCCFF"/>
                </a:solidFill>
                <a:latin typeface="Courier New"/>
                <a:cs typeface="Courier New"/>
                <a:hlinkClick r:id="rId2"/>
              </a:rPr>
              <a:t>http://www.htmlhelp.com/reference/css/</a:t>
            </a:r>
            <a:endParaRPr sz="199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225" y="1503076"/>
            <a:ext cx="4145894" cy="1675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9889"/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&lt;style type="text/css"&gt; </a:t>
            </a:r>
            <a:r>
              <a:rPr sz="1814" b="1" spc="-5" dirty="0">
                <a:latin typeface="Courier New"/>
                <a:cs typeface="Courier New"/>
              </a:rPr>
              <a:t>h1</a:t>
            </a:r>
            <a:endParaRPr sz="1814" dirty="0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color:red;</a:t>
            </a:r>
            <a:endParaRPr sz="1814" dirty="0">
              <a:latin typeface="Courier New"/>
              <a:cs typeface="Courier New"/>
            </a:endParaRPr>
          </a:p>
          <a:p>
            <a:pPr marL="828602"/>
            <a:r>
              <a:rPr sz="1814" b="1" spc="-5" dirty="0">
                <a:latin typeface="Courier New"/>
                <a:cs typeface="Courier New"/>
              </a:rPr>
              <a:t>background-color:yellow;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.hilite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225" y="3161432"/>
            <a:ext cx="4007698" cy="139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table .hilite</a:t>
            </a:r>
            <a:endParaRPr sz="1814">
              <a:latin typeface="Courier New"/>
              <a:cs typeface="Courier New"/>
            </a:endParaRPr>
          </a:p>
          <a:p>
            <a:pPr>
              <a:tabLst>
                <a:tab pos="828602" algn="l"/>
              </a:tabLst>
            </a:pPr>
            <a:r>
              <a:rPr sz="1814" b="1" spc="-5" dirty="0">
                <a:latin typeface="Courier New"/>
                <a:cs typeface="Courier New"/>
              </a:rPr>
              <a:t>{	background-color:green;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380" y="3161431"/>
            <a:ext cx="1520161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14" b="1" spc="-5" dirty="0">
                <a:latin typeface="Courier New"/>
                <a:cs typeface="Courier New"/>
              </a:rPr>
              <a:t>color:blue;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544BB5-FE91-BD4A-9C0F-CED37A95BEE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(Cascading Style Sheets)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22170" y="1361912"/>
            <a:ext cx="3507887" cy="3364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&lt;!DOCTYP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&lt;html&gt;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&lt;head&gt;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&lt;title&gt;t2</a:t>
            </a:r>
            <a:r>
              <a:rPr sz="1451" dirty="0">
                <a:latin typeface="Arial"/>
                <a:cs typeface="Arial"/>
              </a:rPr>
              <a:t>:</a:t>
            </a:r>
            <a:r>
              <a:rPr sz="1451" spc="18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,CS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style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 &lt;/title&gt;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&lt;style type="text/css"&gt;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{color:red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sz="1451" spc="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background-color:yellow;}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{color:blue;}</a:t>
            </a:r>
            <a:endParaRPr sz="1451" dirty="0">
              <a:latin typeface="Arial"/>
              <a:cs typeface="Arial"/>
            </a:endParaRPr>
          </a:p>
          <a:p>
            <a:pPr marL="258542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tabl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.hilit</a:t>
            </a:r>
            <a:r>
              <a:rPr sz="145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 {background-color:green;}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solidFill>
                  <a:srgbClr val="C00000"/>
                </a:solidFill>
                <a:latin typeface="Arial"/>
                <a:cs typeface="Arial"/>
              </a:rPr>
              <a:t>&lt;/style&gt;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&lt;/head&gt;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&lt;body&gt;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&lt;h1&gt;Firs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HTML&lt;/h1&gt;</a:t>
            </a:r>
            <a:endParaRPr sz="1451" dirty="0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&lt;p&gt;No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to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hard&lt;/p&gt;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2171" y="4811290"/>
            <a:ext cx="7107905" cy="179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&lt;div&gt;di</a:t>
            </a:r>
            <a:r>
              <a:rPr sz="1451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 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bloc</a:t>
            </a:r>
            <a:r>
              <a:rPr sz="1451" dirty="0">
                <a:latin typeface="Arial"/>
                <a:cs typeface="Arial"/>
              </a:rPr>
              <a:t>k</a:t>
            </a:r>
            <a:r>
              <a:rPr sz="1451" spc="-5" dirty="0">
                <a:latin typeface="Arial"/>
                <a:cs typeface="Arial"/>
              </a:rPr>
              <a:t> leve</a:t>
            </a:r>
            <a:r>
              <a:rPr sz="1451" dirty="0">
                <a:latin typeface="Arial"/>
                <a:cs typeface="Arial"/>
              </a:rPr>
              <a:t>l</a:t>
            </a:r>
            <a:r>
              <a:rPr sz="1451" spc="-5" dirty="0">
                <a:latin typeface="Arial"/>
                <a:cs typeface="Arial"/>
              </a:rPr>
              <a:t> ta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wherea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class="hilite"&gt;i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 inlin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tag&lt;/span&gt;&lt;/div&gt;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&lt;tabl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border='1'&gt;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&lt;tr&gt;&lt;td&gt;(0,0)&lt;/td&gt;&lt;td&gt;&lt;spa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23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class="hilite"&gt;(0,1)&lt;/span&gt;&lt;/td&gt;&lt;/t</a:t>
            </a:r>
            <a:r>
              <a:rPr sz="1451" dirty="0">
                <a:latin typeface="Arial"/>
                <a:cs typeface="Arial"/>
              </a:rPr>
              <a:t>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dirty="0">
                <a:latin typeface="Arial"/>
                <a:cs typeface="Arial"/>
              </a:rPr>
              <a:t>&lt;tr&gt;&lt;td&gt;(1,0)&lt;/td&gt;&lt;td&gt;(1,1)&lt;/td&gt;&lt;/tr&gt;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&lt;/table&gt;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5"/>
              </a:spcBef>
            </a:pPr>
            <a:r>
              <a:rPr sz="1451" spc="-5" dirty="0">
                <a:latin typeface="Arial"/>
                <a:cs typeface="Arial"/>
              </a:rPr>
              <a:t>&lt;/body&gt;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348"/>
              </a:spcBef>
            </a:pPr>
            <a:r>
              <a:rPr sz="1451" spc="-5" dirty="0">
                <a:latin typeface="Arial"/>
                <a:cs typeface="Arial"/>
              </a:rPr>
              <a:t>&lt;/html&gt;</a:t>
            </a:r>
            <a:endParaRPr sz="1451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DB5BF-FCC0-C743-B64C-5DB6930A191E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CSS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92313-1702-254A-BAF2-583A2E0F8F04}"/>
              </a:ext>
            </a:extLst>
          </p:cNvPr>
          <p:cNvSpPr txBox="1"/>
          <p:nvPr/>
        </p:nvSpPr>
        <p:spPr>
          <a:xfrm>
            <a:off x="2482209" y="692594"/>
            <a:ext cx="887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you submit CSS file, submit inline CSS like this. Put &lt;style&gt; tag inside HTML file!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2E98-59AD-9A4D-9003-2E97944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CC4C-84B2-E44E-B262-3C3BD12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common CSS selectors: </a:t>
            </a:r>
          </a:p>
          <a:p>
            <a:pPr lvl="1"/>
            <a:r>
              <a:rPr lang="en-US" dirty="0"/>
              <a:t>Element / Type Selector </a:t>
            </a:r>
          </a:p>
          <a:p>
            <a:pPr lvl="1"/>
            <a:r>
              <a:rPr lang="en-US" dirty="0"/>
              <a:t>Class Selector</a:t>
            </a:r>
          </a:p>
          <a:p>
            <a:pPr lvl="1"/>
            <a:r>
              <a:rPr lang="en-US" dirty="0"/>
              <a:t>ID Selector</a:t>
            </a:r>
          </a:p>
          <a:p>
            <a:r>
              <a:rPr lang="en-US" dirty="0"/>
              <a:t>There are also element-specific and descendent selectors which allow us to be more precise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no whitespace or special characters - case-sensitive</a:t>
            </a:r>
          </a:p>
          <a:p>
            <a:pPr lvl="1"/>
            <a:r>
              <a:rPr lang="en-US" dirty="0"/>
              <a:t>do not start with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6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B746-E0F0-5240-B411-0C61E7E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/ Type Selector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5D5-2196-3D42-8136-51BAB298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elements by the element type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     target all &lt;div&gt; elements using a type selector of div</a:t>
            </a:r>
            <a:endParaRPr lang="en-US" dirty="0"/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div { ... }</a:t>
            </a:r>
          </a:p>
          <a:p>
            <a:r>
              <a:rPr lang="en-US" b="1" dirty="0"/>
              <a:t>HTML </a:t>
            </a:r>
          </a:p>
          <a:p>
            <a:pPr marL="530352" lvl="1" indent="0">
              <a:buNone/>
            </a:pPr>
            <a:r>
              <a:rPr lang="en-US" dirty="0"/>
              <a:t>     &lt;div&gt;...&lt;/div&gt; </a:t>
            </a:r>
          </a:p>
          <a:p>
            <a:pPr marL="530352" lvl="1" indent="0">
              <a:buNone/>
            </a:pPr>
            <a:r>
              <a:rPr lang="en-US" dirty="0"/>
              <a:t>     &lt;div&gt;...&lt;/div&gt;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E6BA-E756-4D40-86B5-0E7A328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4FF-238C-6745-93D0-E28E355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element based on the element’s class attribute value</a:t>
            </a:r>
          </a:p>
          <a:p>
            <a:pPr lvl="1"/>
            <a:r>
              <a:rPr lang="en-US" i="1" dirty="0"/>
              <a:t>a little more specific than type selectors</a:t>
            </a:r>
            <a:endParaRPr lang="en-US" dirty="0"/>
          </a:p>
          <a:p>
            <a:pPr lvl="1"/>
            <a:r>
              <a:rPr lang="en-US" i="1" dirty="0"/>
              <a:t>select particular elements rather than all elements of a type</a:t>
            </a:r>
            <a:endParaRPr lang="en-US" dirty="0"/>
          </a:p>
          <a:p>
            <a:pPr lvl="1"/>
            <a:r>
              <a:rPr lang="en-US" i="1" dirty="0"/>
              <a:t>apply the same styles to different elements by using the same class attribute value</a:t>
            </a:r>
            <a:endParaRPr lang="en-US" dirty="0"/>
          </a:p>
          <a:p>
            <a:r>
              <a:rPr lang="en-US" dirty="0"/>
              <a:t>Denoted by a leading period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, followed by the class attribute value</a:t>
            </a:r>
          </a:p>
          <a:p>
            <a:r>
              <a:rPr lang="en-US" b="1" dirty="0"/>
              <a:t>CSS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awesome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class="awesome"&gt;...&lt;/div&gt; &lt;p class="awesome"&gt;...&lt;/p&gt;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F00-133C-2445-B454-8C431F4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F595-902C-1940-AE3E-6FB09983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only one unique element at a time</a:t>
            </a:r>
          </a:p>
          <a:p>
            <a:pPr lvl="1"/>
            <a:r>
              <a:rPr lang="en-US" i="1" dirty="0"/>
              <a:t>even more precise than class selectors</a:t>
            </a:r>
            <a:endParaRPr lang="en-US" dirty="0"/>
          </a:p>
          <a:p>
            <a:pPr lvl="1"/>
            <a:r>
              <a:rPr lang="en-US" i="1" dirty="0"/>
              <a:t>use an element’s id attribute value as a selector</a:t>
            </a:r>
            <a:endParaRPr lang="en-US" dirty="0"/>
          </a:p>
          <a:p>
            <a:r>
              <a:rPr lang="en-US" dirty="0"/>
              <a:t>id attribute values can only be used once per page</a:t>
            </a:r>
          </a:p>
          <a:p>
            <a:pPr lvl="1"/>
            <a:r>
              <a:rPr lang="en-US" i="1" dirty="0"/>
              <a:t>should be reserved for significant elements</a:t>
            </a:r>
            <a:endParaRPr lang="en-US" dirty="0"/>
          </a:p>
          <a:p>
            <a:r>
              <a:rPr lang="en-US" dirty="0"/>
              <a:t>Denoted by a leading hash sign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, followed by the id attribute value</a:t>
            </a:r>
          </a:p>
          <a:p>
            <a:r>
              <a:rPr lang="en-US" b="1" dirty="0"/>
              <a:t>CSS</a:t>
            </a:r>
            <a:r>
              <a:rPr lang="en-US" dirty="0"/>
              <a:t> </a:t>
            </a:r>
          </a:p>
          <a:p>
            <a:pPr marL="530352" lvl="1" indent="0">
              <a:buNone/>
            </a:pPr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#</a:t>
            </a:r>
            <a:r>
              <a:rPr lang="en-US" dirty="0"/>
              <a:t>wrapper { ... }</a:t>
            </a:r>
          </a:p>
          <a:p>
            <a:r>
              <a:rPr lang="en-US" b="1" dirty="0"/>
              <a:t>HTML</a:t>
            </a:r>
          </a:p>
          <a:p>
            <a:pPr marL="530352" lvl="1" indent="0">
              <a:buNone/>
            </a:pPr>
            <a:r>
              <a:rPr lang="en-US" dirty="0"/>
              <a:t>     &lt;div id="wrapper"&gt;...&lt;/div&gt;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94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2737</TotalTime>
  <Words>694</Words>
  <Application>Microsoft Macintosh PowerPoint</Application>
  <PresentationFormat>Widescreen</PresentationFormat>
  <Paragraphs>109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Times New Roman</vt:lpstr>
      <vt:lpstr>Crop</vt:lpstr>
      <vt:lpstr>Introduction to Web Technologies</vt:lpstr>
      <vt:lpstr>PowerPoint Presentation</vt:lpstr>
      <vt:lpstr>What is CSS?</vt:lpstr>
      <vt:lpstr>PowerPoint Presentation</vt:lpstr>
      <vt:lpstr>PowerPoint Presentation</vt:lpstr>
      <vt:lpstr>CSS Selector</vt:lpstr>
      <vt:lpstr>Element / Type Selector </vt:lpstr>
      <vt:lpstr>Class Selector</vt:lpstr>
      <vt:lpstr>ID Selector</vt:lpstr>
      <vt:lpstr>CSS Exercise</vt:lpstr>
      <vt:lpstr>Code this webpage using HTML &amp; CSS!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69</cp:revision>
  <dcterms:created xsi:type="dcterms:W3CDTF">2021-12-19T11:51:58Z</dcterms:created>
  <dcterms:modified xsi:type="dcterms:W3CDTF">2022-01-07T02:35:27Z</dcterms:modified>
</cp:coreProperties>
</file>