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318" r:id="rId3"/>
    <p:sldId id="258" r:id="rId4"/>
    <p:sldId id="27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321" r:id="rId17"/>
    <p:sldId id="270" r:id="rId18"/>
    <p:sldId id="271" r:id="rId19"/>
    <p:sldId id="272" r:id="rId20"/>
    <p:sldId id="273" r:id="rId21"/>
    <p:sldId id="274" r:id="rId22"/>
    <p:sldId id="319" r:id="rId23"/>
    <p:sldId id="276" r:id="rId24"/>
    <p:sldId id="277" r:id="rId25"/>
    <p:sldId id="278" r:id="rId26"/>
    <p:sldId id="279" r:id="rId27"/>
    <p:sldId id="280" r:id="rId28"/>
    <p:sldId id="281" r:id="rId29"/>
    <p:sldId id="320" r:id="rId30"/>
    <p:sldId id="282" r:id="rId31"/>
    <p:sldId id="283" r:id="rId32"/>
    <p:sldId id="322" r:id="rId33"/>
    <p:sldId id="285" r:id="rId34"/>
    <p:sldId id="302" r:id="rId35"/>
    <p:sldId id="303" r:id="rId36"/>
    <p:sldId id="304" r:id="rId37"/>
    <p:sldId id="305" r:id="rId38"/>
    <p:sldId id="30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84"/>
    <p:restoredTop sz="95915"/>
  </p:normalViewPr>
  <p:slideViewPr>
    <p:cSldViewPr snapToGrid="0" snapToObjects="1">
      <p:cViewPr varScale="1">
        <p:scale>
          <a:sx n="63" d="100"/>
          <a:sy n="63" d="100"/>
        </p:scale>
        <p:origin x="208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7434C-48CE-114A-AD66-A0A76C8863DC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84399-B9FB-2F4E-9D0A-A37DF58E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1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values can be of various types, such as numbers and strings.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8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Arial"/>
                <a:cs typeface="Arial"/>
                <a:sym typeface="Wingdings" pitchFamily="2" charset="2"/>
              </a:rPr>
              <a:t> : Evaluates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73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 is pronounced as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as-key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19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5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(JavaScript Object Notation) is a lightweight data-interchange format.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uses human-readable text to store and transmit data objects consisting of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attribute–value pairs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arrays.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 common data format with diverse uses in electronic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interchange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including that of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applications with servers.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89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89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415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>
            <a:lvl1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44595"/>
            <a:ext cx="9984259" cy="4627605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3" y="6453386"/>
            <a:ext cx="6559355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59566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ope.com/jargon/a/ascii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www.asciitable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tring_methods.as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json-en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DB0E-6F68-F740-AA8D-2137AC3CB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5DAA4-17CB-9E4E-92C4-A26BB8BEA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</a:t>
            </a:r>
            <a:r>
              <a:rPr lang="en-US" sz="2600" b="1" spc="-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</a:t>
            </a:r>
            <a:r>
              <a:rPr lang="en-US" sz="2600" b="1" spc="-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600" b="1" spc="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</a:t>
            </a:r>
            <a:r>
              <a:rPr lang="en-US" sz="2600" b="1" spc="-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cti</a:t>
            </a:r>
            <a:r>
              <a:rPr lang="en-US" sz="2600" b="1" spc="-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</a:t>
            </a:r>
            <a:r>
              <a:rPr lang="en-US" sz="2600" b="1" spc="1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sz="2600" b="1" spc="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</a:t>
            </a:r>
            <a:r>
              <a:rPr lang="en-US" sz="2600" b="1" spc="-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tiona</a:t>
            </a:r>
            <a:r>
              <a:rPr lang="en-US" sz="2600" b="1" spc="-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Lecturer: Christen Cao</a:t>
            </a:r>
          </a:p>
        </p:txBody>
      </p:sp>
    </p:spTree>
    <p:extLst>
      <p:ext uri="{BB962C8B-B14F-4D97-AF65-F5344CB8AC3E}">
        <p14:creationId xmlns:p14="http://schemas.microsoft.com/office/powerpoint/2010/main" val="97098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3594" y="429504"/>
            <a:ext cx="312483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Math.c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dirty="0">
                <a:latin typeface="Arial"/>
                <a:cs typeface="Arial"/>
              </a:rPr>
              <a:t>nstant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469117"/>
            <a:ext cx="5712460" cy="2626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400" b="1" spc="1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th.</a:t>
            </a:r>
            <a:r>
              <a:rPr sz="24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615"/>
              </a:spcBef>
              <a:buChar char="–"/>
              <a:tabLst>
                <a:tab pos="756920" algn="l"/>
                <a:tab pos="2489835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PI,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3.1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3695" indent="-340995">
              <a:spcBef>
                <a:spcPts val="680"/>
              </a:spcBef>
              <a:buFont typeface="Arial"/>
              <a:buChar char="•"/>
              <a:tabLst>
                <a:tab pos="354330" algn="l"/>
              </a:tabLst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400" b="1" spc="1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th.</a:t>
            </a:r>
            <a:r>
              <a:rPr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SQRT2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61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1.4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4…the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square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root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of 2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3695" indent="-340995">
              <a:spcBef>
                <a:spcPts val="680"/>
              </a:spcBef>
              <a:buFont typeface="Arial"/>
              <a:buChar char="•"/>
              <a:tabLst>
                <a:tab pos="354330" algn="l"/>
              </a:tabLst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400" b="1" spc="1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th.</a:t>
            </a:r>
            <a:r>
              <a:rPr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61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retur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Eul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r's n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mber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.7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8…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6328" y="5059045"/>
            <a:ext cx="7218218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500" b="1" i="1" spc="-5" dirty="0">
                <a:latin typeface="Arial"/>
                <a:cs typeface="Arial"/>
              </a:rPr>
              <a:t>It</a:t>
            </a:r>
            <a:r>
              <a:rPr sz="2500" b="1" i="1" spc="10" dirty="0">
                <a:latin typeface="Arial"/>
                <a:cs typeface="Arial"/>
              </a:rPr>
              <a:t> </a:t>
            </a:r>
            <a:r>
              <a:rPr sz="2500" b="1" i="1" spc="-5" dirty="0">
                <a:latin typeface="Arial"/>
                <a:cs typeface="Arial"/>
              </a:rPr>
              <a:t>is just</a:t>
            </a:r>
            <a:r>
              <a:rPr sz="2500" b="1" i="1" spc="10" dirty="0">
                <a:latin typeface="Arial"/>
                <a:cs typeface="Arial"/>
              </a:rPr>
              <a:t> </a:t>
            </a:r>
            <a:r>
              <a:rPr sz="2500" b="1" i="1" spc="-5" dirty="0">
                <a:latin typeface="Arial"/>
                <a:cs typeface="Arial"/>
              </a:rPr>
              <a:t>a v</a:t>
            </a:r>
            <a:r>
              <a:rPr sz="2500" b="1" i="1" dirty="0">
                <a:latin typeface="Arial"/>
                <a:cs typeface="Arial"/>
              </a:rPr>
              <a:t>a</a:t>
            </a:r>
            <a:r>
              <a:rPr sz="2500" b="1" i="1" spc="-5" dirty="0">
                <a:latin typeface="Arial"/>
                <a:cs typeface="Arial"/>
              </a:rPr>
              <a:t>lue,</a:t>
            </a:r>
            <a:r>
              <a:rPr sz="2500" b="1" i="1" spc="-10" dirty="0">
                <a:latin typeface="Arial"/>
                <a:cs typeface="Arial"/>
              </a:rPr>
              <a:t> </a:t>
            </a:r>
            <a:r>
              <a:rPr sz="2500" b="1" i="1" spc="-5" dirty="0">
                <a:latin typeface="Arial"/>
                <a:cs typeface="Arial"/>
              </a:rPr>
              <a:t>so </a:t>
            </a:r>
            <a:r>
              <a:rPr sz="2500" b="1" i="1" dirty="0">
                <a:latin typeface="Arial"/>
                <a:cs typeface="Arial"/>
              </a:rPr>
              <a:t>n</a:t>
            </a:r>
            <a:r>
              <a:rPr sz="2500" b="1" i="1" spc="-5" dirty="0">
                <a:latin typeface="Arial"/>
                <a:cs typeface="Arial"/>
              </a:rPr>
              <a:t>o </a:t>
            </a:r>
            <a:r>
              <a:rPr sz="2500" b="1" i="1" dirty="0">
                <a:latin typeface="Arial"/>
                <a:cs typeface="Arial"/>
              </a:rPr>
              <a:t>b</a:t>
            </a:r>
            <a:r>
              <a:rPr sz="2500" b="1" i="1" spc="-5" dirty="0">
                <a:latin typeface="Arial"/>
                <a:cs typeface="Arial"/>
              </a:rPr>
              <a:t>rackets</a:t>
            </a:r>
            <a:r>
              <a:rPr lang="en-US" sz="2500" b="1" i="1" spc="-5" dirty="0">
                <a:latin typeface="Arial"/>
                <a:cs typeface="Arial"/>
              </a:rPr>
              <a:t> ()</a:t>
            </a:r>
            <a:r>
              <a:rPr sz="2500" b="1" i="1" spc="15" dirty="0">
                <a:latin typeface="Arial"/>
                <a:cs typeface="Arial"/>
              </a:rPr>
              <a:t> </a:t>
            </a:r>
            <a:r>
              <a:rPr sz="2500" b="1" i="1" spc="-5" dirty="0">
                <a:latin typeface="Arial"/>
                <a:cs typeface="Arial"/>
              </a:rPr>
              <a:t>are </a:t>
            </a:r>
            <a:r>
              <a:rPr sz="2500" b="1" i="1" dirty="0">
                <a:latin typeface="Arial"/>
                <a:cs typeface="Arial"/>
              </a:rPr>
              <a:t>n</a:t>
            </a:r>
            <a:r>
              <a:rPr sz="2500" b="1" i="1" spc="-5" dirty="0">
                <a:latin typeface="Arial"/>
                <a:cs typeface="Arial"/>
              </a:rPr>
              <a:t>e</a:t>
            </a:r>
            <a:r>
              <a:rPr sz="2500" b="1" i="1" dirty="0">
                <a:latin typeface="Arial"/>
                <a:cs typeface="Arial"/>
              </a:rPr>
              <a:t>e</a:t>
            </a:r>
            <a:r>
              <a:rPr sz="2500" b="1" i="1" spc="-5" dirty="0">
                <a:latin typeface="Arial"/>
                <a:cs typeface="Arial"/>
              </a:rPr>
              <a:t>d</a:t>
            </a:r>
            <a:r>
              <a:rPr sz="2500" b="1" i="1" dirty="0">
                <a:latin typeface="Arial"/>
                <a:cs typeface="Arial"/>
              </a:rPr>
              <a:t>e</a:t>
            </a:r>
            <a:r>
              <a:rPr sz="2500" b="1" i="1" spc="-5" dirty="0">
                <a:latin typeface="Arial"/>
                <a:cs typeface="Arial"/>
              </a:rPr>
              <a:t>d.</a:t>
            </a:r>
            <a:endParaRPr sz="2500" b="1" i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9797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 algn="ctr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Expressi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dirty="0">
                <a:latin typeface="Arial"/>
                <a:cs typeface="Arial"/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5" y="1474820"/>
            <a:ext cx="9330962" cy="3621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A le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al 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omb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nat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:</a:t>
            </a:r>
          </a:p>
          <a:p>
            <a:pPr marL="756285" lvl="1" indent="-286385"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Valu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(s)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Varia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le(s)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Func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ion call(s)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Op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rators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spcBef>
                <a:spcPts val="2039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An 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xpres</a:t>
            </a:r>
            <a:r>
              <a:rPr sz="2400" spc="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ion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rese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ts</a:t>
            </a:r>
            <a:r>
              <a:rPr sz="2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400" b="1" dirty="0">
              <a:latin typeface="Arial"/>
              <a:cs typeface="Arial"/>
            </a:endParaRPr>
          </a:p>
          <a:p>
            <a:pPr marL="353695" indent="-340995">
              <a:spcBef>
                <a:spcPts val="770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U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ed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 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statem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1936A"/>
                </a:solidFill>
                <a:latin typeface="Arial"/>
                <a:cs typeface="Arial"/>
              </a:rPr>
              <a:t>where</a:t>
            </a:r>
            <a:r>
              <a:rPr sz="2400" spc="-25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1936A"/>
                </a:solidFill>
                <a:latin typeface="Arial"/>
                <a:cs typeface="Arial"/>
              </a:rPr>
              <a:t>a va</a:t>
            </a:r>
            <a:r>
              <a:rPr sz="2400" spc="-10" dirty="0">
                <a:solidFill>
                  <a:srgbClr val="31936A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31936A"/>
                </a:solidFill>
                <a:latin typeface="Arial"/>
                <a:cs typeface="Arial"/>
              </a:rPr>
              <a:t>ue</a:t>
            </a:r>
            <a:r>
              <a:rPr sz="2400" spc="-25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1936A"/>
                </a:solidFill>
                <a:latin typeface="Arial"/>
                <a:cs typeface="Arial"/>
              </a:rPr>
              <a:t>is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1936A"/>
                </a:solidFill>
                <a:latin typeface="Arial"/>
                <a:cs typeface="Arial"/>
              </a:rPr>
              <a:t>expected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0359" y="435357"/>
            <a:ext cx="675005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 indent="-82550" algn="ctr"/>
            <a:r>
              <a:rPr lang="en-US" sz="3600" b="1" dirty="0">
                <a:latin typeface="Arial"/>
                <a:cs typeface="Arial"/>
              </a:rPr>
              <a:t>E</a:t>
            </a:r>
            <a:r>
              <a:rPr sz="3600" b="1" dirty="0">
                <a:latin typeface="Arial"/>
                <a:cs typeface="Arial"/>
              </a:rPr>
              <a:t>xpressio</a:t>
            </a:r>
            <a:r>
              <a:rPr sz="3600" b="1" spc="-15" dirty="0">
                <a:latin typeface="Arial"/>
                <a:cs typeface="Arial"/>
              </a:rPr>
              <a:t>n</a:t>
            </a:r>
            <a:r>
              <a:rPr lang="en-US" sz="3600" b="1" spc="-15" dirty="0">
                <a:latin typeface="Arial"/>
                <a:cs typeface="Arial"/>
              </a:rPr>
              <a:t> Examples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A3921B-5938-3D40-830A-81ABB85FEC8F}"/>
              </a:ext>
            </a:extLst>
          </p:cNvPr>
          <p:cNvSpPr txBox="1"/>
          <p:nvPr/>
        </p:nvSpPr>
        <p:spPr>
          <a:xfrm>
            <a:off x="1717963" y="1387415"/>
            <a:ext cx="96427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example, 5 * 10 evaluates to 50: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5*10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50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Expressions can also contain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var x;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x = 5;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x * 10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50</a:t>
            </a: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The values can be of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various types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such as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numbers and strings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"John" + " " + "Doe”  "John Doe"</a:t>
            </a: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7741" y="382663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solidFill>
                  <a:schemeClr val="tx1"/>
                </a:solidFill>
                <a:latin typeface="Arial"/>
                <a:cs typeface="Arial"/>
              </a:rPr>
              <a:t>Eval</a:t>
            </a:r>
            <a:r>
              <a:rPr sz="3600" spc="-15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3600" dirty="0">
                <a:solidFill>
                  <a:schemeClr val="tx1"/>
                </a:solidFill>
                <a:latin typeface="Arial"/>
                <a:cs typeface="Arial"/>
              </a:rPr>
              <a:t>ation</a:t>
            </a:r>
            <a:r>
              <a:rPr sz="3600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3600" spc="-15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3600" dirty="0">
                <a:solidFill>
                  <a:schemeClr val="tx1"/>
                </a:solidFill>
                <a:latin typeface="Arial"/>
                <a:cs typeface="Arial"/>
              </a:rPr>
              <a:t>equenci</a:t>
            </a:r>
            <a:r>
              <a:rPr sz="3600" spc="-15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3600" dirty="0">
                <a:solidFill>
                  <a:schemeClr val="tx1"/>
                </a:solidFill>
                <a:latin typeface="Arial"/>
                <a:cs typeface="Arial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1392" y="1463916"/>
            <a:ext cx="9730390" cy="1518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Nested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functio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s: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in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er</a:t>
            </a:r>
            <a:r>
              <a:rPr sz="2900" spc="-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functio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s/</a:t>
            </a:r>
            <a:r>
              <a:rPr sz="2900" spc="-15" dirty="0">
                <a:solidFill>
                  <a:srgbClr val="00664D"/>
                </a:solidFill>
                <a:latin typeface="Arial"/>
                <a:cs typeface="Arial"/>
              </a:rPr>
              <a:t>b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rac</a:t>
            </a:r>
            <a:r>
              <a:rPr sz="2900" spc="-20" dirty="0">
                <a:solidFill>
                  <a:srgbClr val="00664D"/>
                </a:solidFill>
                <a:latin typeface="Arial"/>
                <a:cs typeface="Arial"/>
              </a:rPr>
              <a:t>k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spc="-15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s</a:t>
            </a:r>
            <a:r>
              <a:rPr sz="2900" spc="-4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first</a:t>
            </a:r>
            <a:endParaRPr sz="2900" dirty="0">
              <a:latin typeface="Arial"/>
              <a:cs typeface="Arial"/>
            </a:endParaRPr>
          </a:p>
          <a:p>
            <a:pPr marL="353695" marR="96075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Fo</a:t>
            </a:r>
            <a:r>
              <a:rPr sz="2900" spc="5" dirty="0">
                <a:latin typeface="Arial"/>
                <a:cs typeface="Arial"/>
              </a:rPr>
              <a:t>l</a:t>
            </a:r>
            <a:r>
              <a:rPr sz="2900" dirty="0">
                <a:latin typeface="Arial"/>
                <a:cs typeface="Arial"/>
              </a:rPr>
              <a:t>lo</a:t>
            </a:r>
            <a:r>
              <a:rPr sz="2900" spc="5" dirty="0">
                <a:latin typeface="Arial"/>
                <a:cs typeface="Arial"/>
              </a:rPr>
              <a:t>w</a:t>
            </a:r>
            <a:r>
              <a:rPr sz="2900" dirty="0">
                <a:latin typeface="Arial"/>
                <a:cs typeface="Arial"/>
              </a:rPr>
              <a:t>s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the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p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ec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dence</a:t>
            </a:r>
            <a:r>
              <a:rPr sz="2900" spc="-5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of</a:t>
            </a:r>
            <a:r>
              <a:rPr sz="2900" spc="-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the ope</a:t>
            </a:r>
            <a:r>
              <a:rPr sz="2900" spc="10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900" spc="-10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ors </a:t>
            </a:r>
            <a:r>
              <a:rPr sz="2900" b="1" dirty="0">
                <a:latin typeface="Arial"/>
                <a:cs typeface="Arial"/>
              </a:rPr>
              <a:t>BODMA</a:t>
            </a:r>
            <a:r>
              <a:rPr sz="2900" b="1" spc="-10" dirty="0">
                <a:latin typeface="Arial"/>
                <a:cs typeface="Arial"/>
              </a:rPr>
              <a:t>S</a:t>
            </a:r>
            <a:endParaRPr sz="2900" b="1" dirty="0">
              <a:latin typeface="Arial"/>
              <a:cs typeface="Arial"/>
            </a:endParaRPr>
          </a:p>
          <a:p>
            <a:pPr marL="35369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Use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900" spc="-2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wh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su</a:t>
            </a:r>
            <a:r>
              <a:rPr sz="2900" spc="5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2362200" y="3456710"/>
            <a:ext cx="8029956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961" y="396286"/>
            <a:ext cx="616561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6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600" spc="-5" dirty="0">
                <a:solidFill>
                  <a:srgbClr val="FF0000"/>
                </a:solidFill>
                <a:latin typeface="Arial"/>
                <a:cs typeface="Arial"/>
              </a:rPr>
              <a:t>ry</a:t>
            </a:r>
            <a:r>
              <a:rPr sz="36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600" spc="-1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3600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6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36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h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w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d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es</a:t>
            </a:r>
            <a:r>
              <a:rPr sz="3600" spc="3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it w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rk</a:t>
            </a:r>
            <a:r>
              <a:rPr sz="360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?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3169" y="1307637"/>
            <a:ext cx="10348721" cy="3164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31115">
              <a:lnSpc>
                <a:spcPct val="150000"/>
              </a:lnSpc>
            </a:pPr>
            <a:r>
              <a:rPr sz="2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If we </a:t>
            </a:r>
            <a:r>
              <a:rPr sz="2800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nter</a:t>
            </a:r>
            <a:r>
              <a:rPr sz="2800" b="1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5: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47"/>
              </a:spcBef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50000"/>
              </a:lnSpc>
            </a:pP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+2+prompt(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spc="5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n</a:t>
            </a:r>
            <a:r>
              <a:rPr sz="2800" b="1" spc="-2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mber"));</a:t>
            </a:r>
            <a:r>
              <a:rPr lang="en-US"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2700">
              <a:lnSpc>
                <a:spcPct val="150000"/>
              </a:lnSpc>
            </a:pP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+(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+prom</a:t>
            </a:r>
            <a:r>
              <a:rPr sz="2800" b="1" spc="-2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sz="2800" b="1" spc="4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a</a:t>
            </a:r>
            <a:r>
              <a:rPr sz="2800" b="1" spc="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sz="2800" b="1" spc="-2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"))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endParaRPr lang="en-US" sz="2800" b="1" spc="-5" dirty="0">
              <a:solidFill>
                <a:srgbClr val="0066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50000"/>
              </a:lnSpc>
            </a:pP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+Nu</a:t>
            </a:r>
            <a:r>
              <a:rPr sz="2800" b="1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2+pro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pt("</a:t>
            </a:r>
            <a:r>
              <a:rPr sz="2800" b="1" spc="6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a</a:t>
            </a:r>
            <a:r>
              <a:rPr sz="2800" b="1" spc="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sz="2800" b="1" spc="-2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"))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3523" y="5852160"/>
            <a:ext cx="2133600" cy="830997"/>
          </a:xfrm>
          <a:prstGeom prst="rect">
            <a:avLst/>
          </a:prstGeom>
          <a:ln w="9144">
            <a:solidFill>
              <a:srgbClr val="00CC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/>
            <a:r>
              <a:rPr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ter 5: 55</a:t>
            </a:r>
            <a:endParaRPr>
              <a:latin typeface="Arial"/>
              <a:cs typeface="Arial"/>
            </a:endParaRPr>
          </a:p>
          <a:p>
            <a:pPr marL="87630"/>
            <a:r>
              <a:rPr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ter 5: 3</a:t>
            </a:r>
            <a:r>
              <a:rPr spc="-10" dirty="0">
                <a:latin typeface="Arial"/>
                <a:cs typeface="Arial"/>
              </a:rPr>
              <a:t>2</a:t>
            </a:r>
            <a:r>
              <a:rPr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  <a:p>
            <a:pPr marL="87630"/>
            <a:r>
              <a:rPr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ter 5: 28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5980" y="491112"/>
            <a:ext cx="694909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 algn="ctr">
              <a:lnSpc>
                <a:spcPct val="100000"/>
              </a:lnSpc>
            </a:pPr>
            <a:r>
              <a:rPr lang="en-US" sz="3600" dirty="0">
                <a:solidFill>
                  <a:srgbClr val="FF0000"/>
                </a:solidFill>
                <a:latin typeface="Arial"/>
                <a:cs typeface="Arial"/>
              </a:rPr>
              <a:t>Try </a:t>
            </a:r>
            <a:r>
              <a:rPr sz="3600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ut: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7364" y="1469116"/>
            <a:ext cx="7529830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Ge</a:t>
            </a:r>
            <a:r>
              <a:rPr sz="2900" spc="10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10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ate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8 ra</a:t>
            </a:r>
            <a:r>
              <a:rPr sz="2900" spc="10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10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10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10" dirty="0">
                <a:latin typeface="Arial"/>
                <a:cs typeface="Arial"/>
              </a:rPr>
              <a:t>b</a:t>
            </a:r>
            <a:r>
              <a:rPr sz="2900" dirty="0">
                <a:latin typeface="Arial"/>
                <a:cs typeface="Arial"/>
              </a:rPr>
              <a:t>ers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b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tw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en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0</a:t>
            </a:r>
            <a:r>
              <a:rPr sz="2900" spc="5" dirty="0">
                <a:latin typeface="Arial"/>
                <a:cs typeface="Arial"/>
              </a:rPr>
              <a:t>-</a:t>
            </a:r>
            <a:r>
              <a:rPr sz="2900" dirty="0">
                <a:latin typeface="Arial"/>
                <a:cs typeface="Arial"/>
              </a:rPr>
              <a:t>1</a:t>
            </a:r>
            <a:r>
              <a:rPr sz="2900" spc="5" dirty="0">
                <a:latin typeface="Arial"/>
                <a:cs typeface="Arial"/>
              </a:rPr>
              <a:t>0</a:t>
            </a:r>
            <a:r>
              <a:rPr sz="2900" dirty="0">
                <a:latin typeface="Arial"/>
                <a:cs typeface="Arial"/>
              </a:rPr>
              <a:t>.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5980" y="2339398"/>
            <a:ext cx="7627620" cy="1593513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 marR="756920">
              <a:lnSpc>
                <a:spcPct val="150000"/>
              </a:lnSpc>
            </a:pPr>
            <a:r>
              <a:rPr sz="2400" dirty="0">
                <a:latin typeface="Arial"/>
                <a:cs typeface="Arial"/>
              </a:rPr>
              <a:t>for(i=</a:t>
            </a:r>
            <a:r>
              <a:rPr sz="2400" spc="-15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;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i&lt;=8;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++)</a:t>
            </a:r>
            <a:r>
              <a:rPr lang="en-US" sz="2400" dirty="0">
                <a:latin typeface="Arial"/>
                <a:cs typeface="Arial"/>
              </a:rPr>
              <a:t> {</a:t>
            </a:r>
            <a:r>
              <a:rPr sz="240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     </a:t>
            </a:r>
          </a:p>
          <a:p>
            <a:pPr marL="86360" marR="756920">
              <a:lnSpc>
                <a:spcPct val="150000"/>
              </a:lnSpc>
            </a:pPr>
            <a:r>
              <a:rPr lang="en-US" sz="2400" dirty="0">
                <a:latin typeface="Arial"/>
                <a:cs typeface="Arial"/>
              </a:rPr>
              <a:t>        </a:t>
            </a:r>
            <a:r>
              <a:rPr sz="2400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rt(M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th</a:t>
            </a:r>
            <a:r>
              <a:rPr sz="2400" spc="-10" dirty="0">
                <a:latin typeface="Arial"/>
                <a:cs typeface="Arial"/>
              </a:rPr>
              <a:t>.</a:t>
            </a:r>
            <a:r>
              <a:rPr sz="2400" dirty="0">
                <a:latin typeface="Arial"/>
                <a:cs typeface="Arial"/>
              </a:rPr>
              <a:t>ro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(1</a:t>
            </a:r>
            <a:r>
              <a:rPr sz="2400" spc="-10" dirty="0"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*</a:t>
            </a:r>
            <a:r>
              <a:rPr sz="2400" dirty="0" err="1">
                <a:latin typeface="Arial"/>
                <a:cs typeface="Arial"/>
              </a:rPr>
              <a:t>Ma</a:t>
            </a:r>
            <a:r>
              <a:rPr sz="2400" spc="-15" dirty="0" err="1">
                <a:latin typeface="Arial"/>
                <a:cs typeface="Arial"/>
              </a:rPr>
              <a:t>t</a:t>
            </a:r>
            <a:r>
              <a:rPr sz="2400" dirty="0" err="1">
                <a:latin typeface="Arial"/>
                <a:cs typeface="Arial"/>
              </a:rPr>
              <a:t>h.r</a:t>
            </a:r>
            <a:r>
              <a:rPr sz="2400" spc="-15" dirty="0" err="1">
                <a:latin typeface="Arial"/>
                <a:cs typeface="Arial"/>
              </a:rPr>
              <a:t>a</a:t>
            </a:r>
            <a:r>
              <a:rPr sz="2400" dirty="0" err="1">
                <a:latin typeface="Arial"/>
                <a:cs typeface="Arial"/>
              </a:rPr>
              <a:t>n</a:t>
            </a:r>
            <a:r>
              <a:rPr sz="2400" spc="-10" dirty="0" err="1">
                <a:latin typeface="Arial"/>
                <a:cs typeface="Arial"/>
              </a:rPr>
              <a:t>d</a:t>
            </a:r>
            <a:r>
              <a:rPr sz="2400" spc="-20" dirty="0" err="1">
                <a:latin typeface="Arial"/>
                <a:cs typeface="Arial"/>
              </a:rPr>
              <a:t>o</a:t>
            </a:r>
            <a:r>
              <a:rPr sz="2400" dirty="0" err="1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20" dirty="0">
                <a:latin typeface="Arial"/>
                <a:cs typeface="Arial"/>
              </a:rPr>
              <a:t>)</a:t>
            </a:r>
            <a:r>
              <a:rPr sz="2400" dirty="0">
                <a:latin typeface="Arial"/>
                <a:cs typeface="Arial"/>
              </a:rPr>
              <a:t>));</a:t>
            </a:r>
            <a:endParaRPr lang="en-US" sz="2400" dirty="0">
              <a:latin typeface="Arial"/>
              <a:cs typeface="Arial"/>
            </a:endParaRPr>
          </a:p>
          <a:p>
            <a:pPr marL="86360" marR="756920">
              <a:lnSpc>
                <a:spcPct val="150000"/>
              </a:lnSpc>
            </a:pPr>
            <a:r>
              <a:rPr lang="en-US" sz="2400" dirty="0"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25980" y="4356917"/>
            <a:ext cx="7600188" cy="1810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41" y="2661576"/>
            <a:ext cx="4303288" cy="305820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</a:t>
            </a:r>
            <a:r>
              <a:rPr lang="zh-CN" altLang="en-US" sz="3400" spc="-5" dirty="0">
                <a:solidFill>
                  <a:srgbClr val="0070C0"/>
                </a:solidFill>
              </a:rPr>
              <a:t> </a:t>
            </a:r>
            <a:r>
              <a:rPr lang="en-US" altLang="zh-CN" sz="3400" spc="-5" dirty="0">
                <a:solidFill>
                  <a:srgbClr val="0070C0"/>
                </a:solidFill>
              </a:rPr>
              <a:t>2</a:t>
            </a:r>
            <a:r>
              <a:rPr sz="3400" spc="-5" dirty="0">
                <a:solidFill>
                  <a:srgbClr val="0070C0"/>
                </a:solidFill>
              </a:rPr>
              <a:t>:</a:t>
            </a:r>
            <a:r>
              <a:rPr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Conditionals &amp; Relation</a:t>
            </a:r>
            <a:br>
              <a:rPr lang="en-US" sz="3400" spc="-9" dirty="0">
                <a:solidFill>
                  <a:srgbClr val="0070C0"/>
                </a:solidFill>
              </a:rPr>
            </a:br>
            <a:br>
              <a:rPr lang="en-US" sz="3400" spc="-9" dirty="0">
                <a:solidFill>
                  <a:srgbClr val="0070C0"/>
                </a:solidFill>
              </a:rPr>
            </a:br>
            <a:endParaRPr sz="3400" dirty="0">
              <a:solidFill>
                <a:srgbClr val="0070C0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3D1CDB8-800F-ED42-AE93-12EA4F73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12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4775" y="3013547"/>
            <a:ext cx="241173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252599"/>
                </a:solidFill>
                <a:latin typeface="Arial"/>
                <a:cs typeface="Arial"/>
              </a:rPr>
              <a:t>Cond</a:t>
            </a:r>
            <a:r>
              <a:rPr sz="3600" b="1" spc="-15" dirty="0">
                <a:solidFill>
                  <a:srgbClr val="252599"/>
                </a:solidFill>
                <a:latin typeface="Arial"/>
                <a:cs typeface="Arial"/>
              </a:rPr>
              <a:t>i</a:t>
            </a:r>
            <a:r>
              <a:rPr sz="3600" b="1" dirty="0">
                <a:solidFill>
                  <a:srgbClr val="252599"/>
                </a:solidFill>
                <a:latin typeface="Arial"/>
                <a:cs typeface="Arial"/>
              </a:rPr>
              <a:t>tions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4444" y="377623"/>
            <a:ext cx="5233670" cy="55143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ts val="4285"/>
              </a:lnSpc>
              <a:tabLst>
                <a:tab pos="3187700" algn="l"/>
                <a:tab pos="4610735" algn="l"/>
              </a:tabLst>
            </a:pP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Con</a:t>
            </a:r>
            <a:r>
              <a:rPr sz="3600" spc="-15" dirty="0">
                <a:solidFill>
                  <a:srgbClr val="252599"/>
                </a:solidFill>
                <a:latin typeface="Arial"/>
                <a:cs typeface="Arial"/>
              </a:rPr>
              <a:t>d</a:t>
            </a: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iti</a:t>
            </a:r>
            <a:r>
              <a:rPr sz="3600" spc="-15" dirty="0">
                <a:solidFill>
                  <a:srgbClr val="252599"/>
                </a:solidFill>
                <a:latin typeface="Arial"/>
                <a:cs typeface="Arial"/>
              </a:rPr>
              <a:t>o</a:t>
            </a: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ns:</a:t>
            </a:r>
            <a:r>
              <a:rPr lang="en-US" sz="3600" dirty="0">
                <a:solidFill>
                  <a:srgbClr val="252599"/>
                </a:solidFill>
                <a:latin typeface="Arial"/>
                <a:cs typeface="Arial"/>
              </a:rPr>
              <a:t>   </a:t>
            </a:r>
            <a:r>
              <a:rPr sz="3600" dirty="0">
                <a:latin typeface="Arial"/>
                <a:cs typeface="Arial"/>
              </a:rPr>
              <a:t>if (…)…;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287935"/>
            <a:ext cx="7142480" cy="421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ts val="3450"/>
              </a:lnSpc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D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cis</a:t>
            </a:r>
            <a:r>
              <a:rPr sz="2900" spc="5" dirty="0">
                <a:latin typeface="Arial"/>
                <a:cs typeface="Arial"/>
              </a:rPr>
              <a:t>i</a:t>
            </a:r>
            <a:r>
              <a:rPr sz="2900" dirty="0">
                <a:latin typeface="Arial"/>
                <a:cs typeface="Arial"/>
              </a:rPr>
              <a:t>ve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Pr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g</a:t>
            </a:r>
            <a:r>
              <a:rPr sz="2900" spc="10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ams: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Bra</a:t>
            </a:r>
            <a:r>
              <a:rPr sz="2900" u="heavy" spc="5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chi</a:t>
            </a:r>
            <a:r>
              <a:rPr sz="2900" u="heavy" spc="10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g</a:t>
            </a:r>
            <a:r>
              <a:rPr sz="2900" u="heavy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/</a:t>
            </a:r>
            <a:r>
              <a:rPr sz="2900" u="heavy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Sel</a:t>
            </a:r>
            <a:r>
              <a:rPr sz="2900" u="heavy" spc="5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ction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0223" y="3168396"/>
            <a:ext cx="571500" cy="486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1F28DF1-5AC7-5F41-8A72-90230E9CA971}"/>
              </a:ext>
            </a:extLst>
          </p:cNvPr>
          <p:cNvGrpSpPr/>
          <p:nvPr/>
        </p:nvGrpSpPr>
        <p:grpSpPr>
          <a:xfrm>
            <a:off x="5025391" y="1960319"/>
            <a:ext cx="2143125" cy="643255"/>
            <a:chOff x="6876719" y="2125335"/>
            <a:chExt cx="2143125" cy="643255"/>
          </a:xfrm>
        </p:grpSpPr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D8EFDB0F-09E5-3147-B505-71ADEA48454D}"/>
                </a:ext>
              </a:extLst>
            </p:cNvPr>
            <p:cNvSpPr/>
            <p:nvPr/>
          </p:nvSpPr>
          <p:spPr>
            <a:xfrm>
              <a:off x="6876719" y="2125335"/>
              <a:ext cx="2143125" cy="643255"/>
            </a:xfrm>
            <a:custGeom>
              <a:avLst/>
              <a:gdLst/>
              <a:ahLst/>
              <a:cxnLst/>
              <a:rect l="l" t="t" r="r" b="b"/>
              <a:pathLst>
                <a:path w="2143125" h="643254">
                  <a:moveTo>
                    <a:pt x="0" y="643127"/>
                  </a:moveTo>
                  <a:lnTo>
                    <a:pt x="2142743" y="643127"/>
                  </a:lnTo>
                  <a:lnTo>
                    <a:pt x="2142743" y="0"/>
                  </a:lnTo>
                  <a:lnTo>
                    <a:pt x="0" y="0"/>
                  </a:lnTo>
                  <a:lnTo>
                    <a:pt x="0" y="643127"/>
                  </a:lnTo>
                  <a:close/>
                </a:path>
              </a:pathLst>
            </a:custGeom>
            <a:solidFill>
              <a:srgbClr val="4F81BC"/>
            </a:solidFill>
            <a:ln w="1905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903595" y="2302922"/>
              <a:ext cx="1926081" cy="307777"/>
            </a:xfrm>
            <a:prstGeom prst="rect">
              <a:avLst/>
            </a:prstGeom>
            <a:solidFill>
              <a:srgbClr val="4F81BC"/>
            </a:solidFill>
            <a:ln w="25908">
              <a:noFill/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84785"/>
              <a:r>
                <a:rPr sz="2000" b="1" spc="-185" dirty="0">
                  <a:solidFill>
                    <a:srgbClr val="FFFFFF"/>
                  </a:solidFill>
                  <a:latin typeface="Arial"/>
                  <a:cs typeface="Arial"/>
                </a:rPr>
                <a:t>Begin</a:t>
              </a:r>
              <a:r>
                <a:rPr sz="2000" b="1" spc="-1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2000" b="1" spc="-240" dirty="0">
                  <a:solidFill>
                    <a:srgbClr val="FFFFFF"/>
                  </a:solidFill>
                  <a:latin typeface="Arial"/>
                  <a:cs typeface="Arial"/>
                </a:rPr>
                <a:t>S</a:t>
              </a:r>
              <a:r>
                <a:rPr sz="2000" b="1" spc="-15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2000" b="1" spc="-15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r>
                <a:rPr sz="2000" b="1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2000" b="1" spc="-135" dirty="0">
                  <a:solidFill>
                    <a:srgbClr val="FFFFFF"/>
                  </a:solidFill>
                  <a:latin typeface="Arial"/>
                  <a:cs typeface="Arial"/>
                </a:rPr>
                <a:t>eme</a:t>
              </a:r>
              <a:r>
                <a:rPr sz="2000" b="1" spc="-140" dirty="0">
                  <a:solidFill>
                    <a:srgbClr val="FFFFFF"/>
                  </a:solidFill>
                  <a:latin typeface="Arial"/>
                  <a:cs typeface="Arial"/>
                </a:rPr>
                <a:t>n</a:t>
              </a:r>
              <a:r>
                <a:rPr sz="2000" b="1" spc="25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endParaRPr sz="2000" dirty="0">
                <a:latin typeface="Arial"/>
                <a:cs typeface="Arial"/>
              </a:endParaRPr>
            </a:p>
          </p:txBody>
        </p:sp>
      </p:grpSp>
      <p:sp>
        <p:nvSpPr>
          <p:cNvPr id="6" name="object 6"/>
          <p:cNvSpPr/>
          <p:nvPr/>
        </p:nvSpPr>
        <p:spPr>
          <a:xfrm>
            <a:off x="6014248" y="2526644"/>
            <a:ext cx="162307" cy="760243"/>
          </a:xfrm>
          <a:custGeom>
            <a:avLst/>
            <a:gdLst/>
            <a:ahLst/>
            <a:cxnLst/>
            <a:rect l="l" t="t" r="r" b="b"/>
            <a:pathLst>
              <a:path w="78104" h="500379">
                <a:moveTo>
                  <a:pt x="0" y="422275"/>
                </a:moveTo>
                <a:lnTo>
                  <a:pt x="38353" y="500125"/>
                </a:lnTo>
                <a:lnTo>
                  <a:pt x="71205" y="435482"/>
                </a:lnTo>
                <a:lnTo>
                  <a:pt x="51688" y="435482"/>
                </a:lnTo>
                <a:lnTo>
                  <a:pt x="25780" y="435355"/>
                </a:lnTo>
                <a:lnTo>
                  <a:pt x="25864" y="422401"/>
                </a:lnTo>
                <a:lnTo>
                  <a:pt x="0" y="422275"/>
                </a:lnTo>
                <a:close/>
              </a:path>
              <a:path w="78104" h="500379">
                <a:moveTo>
                  <a:pt x="25864" y="422401"/>
                </a:moveTo>
                <a:lnTo>
                  <a:pt x="25780" y="435355"/>
                </a:lnTo>
                <a:lnTo>
                  <a:pt x="51688" y="435482"/>
                </a:lnTo>
                <a:lnTo>
                  <a:pt x="51772" y="422528"/>
                </a:lnTo>
                <a:lnTo>
                  <a:pt x="25864" y="422401"/>
                </a:lnTo>
                <a:close/>
              </a:path>
              <a:path w="78104" h="500379">
                <a:moveTo>
                  <a:pt x="51772" y="422528"/>
                </a:moveTo>
                <a:lnTo>
                  <a:pt x="51688" y="435482"/>
                </a:lnTo>
                <a:lnTo>
                  <a:pt x="71205" y="435482"/>
                </a:lnTo>
                <a:lnTo>
                  <a:pt x="77724" y="422655"/>
                </a:lnTo>
                <a:lnTo>
                  <a:pt x="51772" y="422528"/>
                </a:lnTo>
                <a:close/>
              </a:path>
              <a:path w="78104" h="500379">
                <a:moveTo>
                  <a:pt x="28575" y="0"/>
                </a:moveTo>
                <a:lnTo>
                  <a:pt x="25864" y="422401"/>
                </a:lnTo>
                <a:lnTo>
                  <a:pt x="51772" y="422528"/>
                </a:lnTo>
                <a:lnTo>
                  <a:pt x="54482" y="253"/>
                </a:lnTo>
                <a:lnTo>
                  <a:pt x="2857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4718" y="5144261"/>
            <a:ext cx="176639" cy="786130"/>
          </a:xfrm>
          <a:custGeom>
            <a:avLst/>
            <a:gdLst/>
            <a:ahLst/>
            <a:cxnLst/>
            <a:rect l="l" t="t" r="r" b="b"/>
            <a:pathLst>
              <a:path w="78104" h="786129">
                <a:moveTo>
                  <a:pt x="25908" y="708304"/>
                </a:moveTo>
                <a:lnTo>
                  <a:pt x="0" y="708304"/>
                </a:lnTo>
                <a:lnTo>
                  <a:pt x="38862" y="786028"/>
                </a:lnTo>
                <a:lnTo>
                  <a:pt x="71247" y="721258"/>
                </a:lnTo>
                <a:lnTo>
                  <a:pt x="25908" y="721258"/>
                </a:lnTo>
                <a:lnTo>
                  <a:pt x="25908" y="708304"/>
                </a:lnTo>
                <a:close/>
              </a:path>
              <a:path w="78104" h="786129">
                <a:moveTo>
                  <a:pt x="51815" y="0"/>
                </a:moveTo>
                <a:lnTo>
                  <a:pt x="25908" y="0"/>
                </a:lnTo>
                <a:lnTo>
                  <a:pt x="25908" y="721258"/>
                </a:lnTo>
                <a:lnTo>
                  <a:pt x="51815" y="721258"/>
                </a:lnTo>
                <a:lnTo>
                  <a:pt x="51815" y="0"/>
                </a:lnTo>
                <a:close/>
              </a:path>
              <a:path w="78104" h="786129">
                <a:moveTo>
                  <a:pt x="77724" y="708304"/>
                </a:moveTo>
                <a:lnTo>
                  <a:pt x="51815" y="708304"/>
                </a:lnTo>
                <a:lnTo>
                  <a:pt x="51815" y="721258"/>
                </a:lnTo>
                <a:lnTo>
                  <a:pt x="71247" y="721258"/>
                </a:lnTo>
                <a:lnTo>
                  <a:pt x="77724" y="70830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5391" y="593064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3" y="643127"/>
                </a:lnTo>
                <a:lnTo>
                  <a:pt x="2142743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5391" y="593064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3" y="643127"/>
                </a:lnTo>
                <a:lnTo>
                  <a:pt x="2142743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8518" y="3286505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428244" y="0"/>
                </a:moveTo>
                <a:lnTo>
                  <a:pt x="0" y="357378"/>
                </a:lnTo>
                <a:lnTo>
                  <a:pt x="428244" y="714756"/>
                </a:lnTo>
                <a:lnTo>
                  <a:pt x="856488" y="357378"/>
                </a:lnTo>
                <a:lnTo>
                  <a:pt x="42824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68518" y="3286505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0" y="357378"/>
                </a:moveTo>
                <a:lnTo>
                  <a:pt x="428244" y="0"/>
                </a:lnTo>
                <a:lnTo>
                  <a:pt x="856488" y="357378"/>
                </a:lnTo>
                <a:lnTo>
                  <a:pt x="428244" y="714756"/>
                </a:lnTo>
                <a:lnTo>
                  <a:pt x="0" y="35737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82517" y="3644646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2285619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82518" y="5144261"/>
            <a:ext cx="5428615" cy="0"/>
          </a:xfrm>
          <a:custGeom>
            <a:avLst/>
            <a:gdLst/>
            <a:ahLst/>
            <a:cxnLst/>
            <a:rect l="l" t="t" r="r" b="b"/>
            <a:pathLst>
              <a:path w="5428615">
                <a:moveTo>
                  <a:pt x="5428107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25005" y="3644646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2285619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11006" y="3644647"/>
            <a:ext cx="0" cy="1499235"/>
          </a:xfrm>
          <a:custGeom>
            <a:avLst/>
            <a:gdLst/>
            <a:ahLst/>
            <a:cxnLst/>
            <a:rect l="l" t="t" r="r" b="b"/>
            <a:pathLst>
              <a:path h="1499235">
                <a:moveTo>
                  <a:pt x="0" y="0"/>
                </a:moveTo>
                <a:lnTo>
                  <a:pt x="0" y="1499234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82517" y="3644646"/>
            <a:ext cx="0" cy="500380"/>
          </a:xfrm>
          <a:custGeom>
            <a:avLst/>
            <a:gdLst/>
            <a:ahLst/>
            <a:cxnLst/>
            <a:rect l="l" t="t" r="r" b="b"/>
            <a:pathLst>
              <a:path h="500379">
                <a:moveTo>
                  <a:pt x="0" y="0"/>
                </a:moveTo>
                <a:lnTo>
                  <a:pt x="0" y="499871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82517" y="4787647"/>
            <a:ext cx="0" cy="356235"/>
          </a:xfrm>
          <a:custGeom>
            <a:avLst/>
            <a:gdLst/>
            <a:ahLst/>
            <a:cxnLst/>
            <a:rect l="l" t="t" r="r" b="b"/>
            <a:pathLst>
              <a:path h="356235">
                <a:moveTo>
                  <a:pt x="0" y="0"/>
                </a:moveTo>
                <a:lnTo>
                  <a:pt x="0" y="356234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11146" y="4144013"/>
            <a:ext cx="2285620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1146" y="4144518"/>
            <a:ext cx="2285612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410110" y="4339578"/>
            <a:ext cx="2143117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b="1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9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r>
              <a:rPr sz="19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900" b="1" spc="-5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9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900" b="1" spc="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spc="8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tatement</a:t>
            </a:r>
            <a:endParaRPr sz="19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10276" y="3143693"/>
            <a:ext cx="419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Arial"/>
                <a:cs typeface="Arial"/>
              </a:rPr>
              <a:t>if (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68440" y="3095245"/>
            <a:ext cx="571500" cy="486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06949" y="6134126"/>
            <a:ext cx="15779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220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4445" y="334419"/>
            <a:ext cx="632650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4102735" algn="l"/>
              </a:tabLst>
            </a:pP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Con</a:t>
            </a:r>
            <a:r>
              <a:rPr sz="3600" spc="-15" dirty="0">
                <a:solidFill>
                  <a:srgbClr val="252599"/>
                </a:solidFill>
                <a:latin typeface="Arial"/>
                <a:cs typeface="Arial"/>
              </a:rPr>
              <a:t>d</a:t>
            </a: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iti</a:t>
            </a:r>
            <a:r>
              <a:rPr sz="3600" spc="-15" dirty="0">
                <a:solidFill>
                  <a:srgbClr val="252599"/>
                </a:solidFill>
                <a:latin typeface="Arial"/>
                <a:cs typeface="Arial"/>
              </a:rPr>
              <a:t>o</a:t>
            </a: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ns:</a:t>
            </a:r>
            <a:r>
              <a:rPr sz="3600" spc="1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if (…)	… else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…;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196644"/>
            <a:ext cx="7142480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D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cis</a:t>
            </a:r>
            <a:r>
              <a:rPr sz="2900" spc="5" dirty="0">
                <a:latin typeface="Arial"/>
                <a:cs typeface="Arial"/>
              </a:rPr>
              <a:t>i</a:t>
            </a:r>
            <a:r>
              <a:rPr sz="2900" dirty="0">
                <a:latin typeface="Arial"/>
                <a:cs typeface="Arial"/>
              </a:rPr>
              <a:t>ve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Pr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g</a:t>
            </a:r>
            <a:r>
              <a:rPr sz="2900" spc="10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ams: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Bra</a:t>
            </a:r>
            <a:r>
              <a:rPr sz="2900" u="heavy" spc="5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chi</a:t>
            </a:r>
            <a:r>
              <a:rPr sz="2900" u="heavy" spc="10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g</a:t>
            </a:r>
            <a:r>
              <a:rPr sz="2900" u="heavy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/</a:t>
            </a:r>
            <a:r>
              <a:rPr sz="2900" u="heavy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Sel</a:t>
            </a:r>
            <a:r>
              <a:rPr sz="2900" u="heavy" spc="5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ction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5652" y="3168396"/>
            <a:ext cx="571500" cy="486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13812" y="2572003"/>
            <a:ext cx="166770" cy="715010"/>
          </a:xfrm>
          <a:custGeom>
            <a:avLst/>
            <a:gdLst/>
            <a:ahLst/>
            <a:cxnLst/>
            <a:rect l="l" t="t" r="r" b="b"/>
            <a:pathLst>
              <a:path w="78104" h="500379">
                <a:moveTo>
                  <a:pt x="0" y="422275"/>
                </a:moveTo>
                <a:lnTo>
                  <a:pt x="38608" y="499999"/>
                </a:lnTo>
                <a:lnTo>
                  <a:pt x="71193" y="435355"/>
                </a:lnTo>
                <a:lnTo>
                  <a:pt x="51816" y="435355"/>
                </a:lnTo>
                <a:lnTo>
                  <a:pt x="25908" y="435228"/>
                </a:lnTo>
                <a:lnTo>
                  <a:pt x="25945" y="422317"/>
                </a:lnTo>
                <a:lnTo>
                  <a:pt x="0" y="422275"/>
                </a:lnTo>
                <a:close/>
              </a:path>
              <a:path w="78104" h="500379">
                <a:moveTo>
                  <a:pt x="25945" y="422317"/>
                </a:moveTo>
                <a:lnTo>
                  <a:pt x="25908" y="435228"/>
                </a:lnTo>
                <a:lnTo>
                  <a:pt x="51816" y="435355"/>
                </a:lnTo>
                <a:lnTo>
                  <a:pt x="51853" y="422359"/>
                </a:lnTo>
                <a:lnTo>
                  <a:pt x="25945" y="422317"/>
                </a:lnTo>
                <a:close/>
              </a:path>
              <a:path w="78104" h="500379">
                <a:moveTo>
                  <a:pt x="51853" y="422359"/>
                </a:moveTo>
                <a:lnTo>
                  <a:pt x="51816" y="435355"/>
                </a:lnTo>
                <a:lnTo>
                  <a:pt x="71193" y="435355"/>
                </a:lnTo>
                <a:lnTo>
                  <a:pt x="77724" y="422401"/>
                </a:lnTo>
                <a:lnTo>
                  <a:pt x="51853" y="422359"/>
                </a:lnTo>
                <a:close/>
              </a:path>
              <a:path w="78104" h="500379">
                <a:moveTo>
                  <a:pt x="53086" y="0"/>
                </a:moveTo>
                <a:lnTo>
                  <a:pt x="27178" y="0"/>
                </a:lnTo>
                <a:lnTo>
                  <a:pt x="25945" y="422317"/>
                </a:lnTo>
                <a:lnTo>
                  <a:pt x="51853" y="422359"/>
                </a:lnTo>
                <a:lnTo>
                  <a:pt x="5308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67587" y="5144517"/>
            <a:ext cx="180337" cy="786130"/>
          </a:xfrm>
          <a:custGeom>
            <a:avLst/>
            <a:gdLst/>
            <a:ahLst/>
            <a:cxnLst/>
            <a:rect l="l" t="t" r="r" b="b"/>
            <a:pathLst>
              <a:path w="78104" h="786129">
                <a:moveTo>
                  <a:pt x="25908" y="708304"/>
                </a:moveTo>
                <a:lnTo>
                  <a:pt x="0" y="708304"/>
                </a:lnTo>
                <a:lnTo>
                  <a:pt x="38862" y="786028"/>
                </a:lnTo>
                <a:lnTo>
                  <a:pt x="71247" y="721258"/>
                </a:lnTo>
                <a:lnTo>
                  <a:pt x="25908" y="721258"/>
                </a:lnTo>
                <a:lnTo>
                  <a:pt x="25908" y="708304"/>
                </a:lnTo>
                <a:close/>
              </a:path>
              <a:path w="78104" h="786129">
                <a:moveTo>
                  <a:pt x="51815" y="0"/>
                </a:moveTo>
                <a:lnTo>
                  <a:pt x="25908" y="0"/>
                </a:lnTo>
                <a:lnTo>
                  <a:pt x="25908" y="721258"/>
                </a:lnTo>
                <a:lnTo>
                  <a:pt x="51815" y="721258"/>
                </a:lnTo>
                <a:lnTo>
                  <a:pt x="51815" y="0"/>
                </a:lnTo>
                <a:close/>
              </a:path>
              <a:path w="78104" h="786129">
                <a:moveTo>
                  <a:pt x="77724" y="708304"/>
                </a:moveTo>
                <a:lnTo>
                  <a:pt x="51815" y="708304"/>
                </a:lnTo>
                <a:lnTo>
                  <a:pt x="51815" y="721258"/>
                </a:lnTo>
                <a:lnTo>
                  <a:pt x="71247" y="721258"/>
                </a:lnTo>
                <a:lnTo>
                  <a:pt x="77724" y="70830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5391" y="593064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3" y="643127"/>
                </a:lnTo>
                <a:lnTo>
                  <a:pt x="2142743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5391" y="593064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3" y="643127"/>
                </a:lnTo>
                <a:lnTo>
                  <a:pt x="2142743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8518" y="3286505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428244" y="0"/>
                </a:moveTo>
                <a:lnTo>
                  <a:pt x="0" y="357378"/>
                </a:lnTo>
                <a:lnTo>
                  <a:pt x="428244" y="714756"/>
                </a:lnTo>
                <a:lnTo>
                  <a:pt x="856488" y="357378"/>
                </a:lnTo>
                <a:lnTo>
                  <a:pt x="42824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68518" y="3286505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0" y="357378"/>
                </a:moveTo>
                <a:lnTo>
                  <a:pt x="428244" y="0"/>
                </a:lnTo>
                <a:lnTo>
                  <a:pt x="856488" y="357378"/>
                </a:lnTo>
                <a:lnTo>
                  <a:pt x="428244" y="714756"/>
                </a:lnTo>
                <a:lnTo>
                  <a:pt x="0" y="35737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82517" y="3644646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2285619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82518" y="5144261"/>
            <a:ext cx="5428615" cy="0"/>
          </a:xfrm>
          <a:custGeom>
            <a:avLst/>
            <a:gdLst/>
            <a:ahLst/>
            <a:cxnLst/>
            <a:rect l="l" t="t" r="r" b="b"/>
            <a:pathLst>
              <a:path w="5428615">
                <a:moveTo>
                  <a:pt x="5428107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25005" y="3644646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2285619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11006" y="3644646"/>
            <a:ext cx="0" cy="500380"/>
          </a:xfrm>
          <a:custGeom>
            <a:avLst/>
            <a:gdLst/>
            <a:ahLst/>
            <a:cxnLst/>
            <a:rect l="l" t="t" r="r" b="b"/>
            <a:pathLst>
              <a:path h="500379">
                <a:moveTo>
                  <a:pt x="0" y="0"/>
                </a:moveTo>
                <a:lnTo>
                  <a:pt x="0" y="499871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11006" y="4787647"/>
            <a:ext cx="0" cy="356235"/>
          </a:xfrm>
          <a:custGeom>
            <a:avLst/>
            <a:gdLst/>
            <a:ahLst/>
            <a:cxnLst/>
            <a:rect l="l" t="t" r="r" b="b"/>
            <a:pathLst>
              <a:path h="356235">
                <a:moveTo>
                  <a:pt x="0" y="0"/>
                </a:moveTo>
                <a:lnTo>
                  <a:pt x="0" y="356234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82517" y="3644646"/>
            <a:ext cx="0" cy="500380"/>
          </a:xfrm>
          <a:custGeom>
            <a:avLst/>
            <a:gdLst/>
            <a:ahLst/>
            <a:cxnLst/>
            <a:rect l="l" t="t" r="r" b="b"/>
            <a:pathLst>
              <a:path h="500379">
                <a:moveTo>
                  <a:pt x="0" y="0"/>
                </a:moveTo>
                <a:lnTo>
                  <a:pt x="0" y="499871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82517" y="4787647"/>
            <a:ext cx="0" cy="356235"/>
          </a:xfrm>
          <a:custGeom>
            <a:avLst/>
            <a:gdLst/>
            <a:ahLst/>
            <a:cxnLst/>
            <a:rect l="l" t="t" r="r" b="b"/>
            <a:pathLst>
              <a:path h="356235">
                <a:moveTo>
                  <a:pt x="0" y="0"/>
                </a:moveTo>
                <a:lnTo>
                  <a:pt x="0" y="356234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1146" y="4144518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11146" y="4144518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70200" y="4353433"/>
            <a:ext cx="182245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9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9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9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10276" y="3143693"/>
            <a:ext cx="419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Arial"/>
                <a:cs typeface="Arial"/>
              </a:rPr>
              <a:t>if (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68440" y="3095245"/>
            <a:ext cx="571500" cy="486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33539" y="4144518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3" y="643128"/>
                </a:lnTo>
                <a:lnTo>
                  <a:pt x="2142743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33539" y="4144518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3" y="643128"/>
                </a:lnTo>
                <a:lnTo>
                  <a:pt x="2142743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872477" y="4353433"/>
            <a:ext cx="1864995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9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900" spc="-114" dirty="0">
                <a:solidFill>
                  <a:srgbClr val="FFFFFF"/>
                </a:solidFill>
                <a:latin typeface="Arial"/>
                <a:cs typeface="Arial"/>
              </a:rPr>
              <a:t>alse</a:t>
            </a:r>
            <a:r>
              <a:rPr sz="19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9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06949" y="6134126"/>
            <a:ext cx="15779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220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98561" y="3304469"/>
            <a:ext cx="44386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Arial"/>
                <a:cs typeface="Arial"/>
              </a:rPr>
              <a:t>e</a:t>
            </a:r>
            <a:r>
              <a:rPr i="1" spc="-10" dirty="0">
                <a:latin typeface="Arial"/>
                <a:cs typeface="Arial"/>
              </a:rPr>
              <a:t>l</a:t>
            </a:r>
            <a:r>
              <a:rPr i="1" dirty="0">
                <a:latin typeface="Arial"/>
                <a:cs typeface="Arial"/>
              </a:rPr>
              <a:t>se</a:t>
            </a:r>
            <a:endParaRPr dirty="0">
              <a:latin typeface="Arial"/>
              <a:cs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CFA03D-275C-6845-9D78-F0E0872EF827}"/>
              </a:ext>
            </a:extLst>
          </p:cNvPr>
          <p:cNvGrpSpPr/>
          <p:nvPr/>
        </p:nvGrpSpPr>
        <p:grpSpPr>
          <a:xfrm>
            <a:off x="5025391" y="1989607"/>
            <a:ext cx="2143125" cy="643255"/>
            <a:chOff x="6876719" y="2125335"/>
            <a:chExt cx="2143125" cy="643255"/>
          </a:xfrm>
        </p:grpSpPr>
        <p:sp>
          <p:nvSpPr>
            <p:cNvPr id="30" name="object 8">
              <a:extLst>
                <a:ext uri="{FF2B5EF4-FFF2-40B4-BE49-F238E27FC236}">
                  <a16:creationId xmlns:a16="http://schemas.microsoft.com/office/drawing/2014/main" id="{ECED67D4-0AF6-E34C-8489-6B8EDCFBC3CB}"/>
                </a:ext>
              </a:extLst>
            </p:cNvPr>
            <p:cNvSpPr/>
            <p:nvPr/>
          </p:nvSpPr>
          <p:spPr>
            <a:xfrm>
              <a:off x="6876719" y="2125335"/>
              <a:ext cx="2143125" cy="643255"/>
            </a:xfrm>
            <a:custGeom>
              <a:avLst/>
              <a:gdLst/>
              <a:ahLst/>
              <a:cxnLst/>
              <a:rect l="l" t="t" r="r" b="b"/>
              <a:pathLst>
                <a:path w="2143125" h="643254">
                  <a:moveTo>
                    <a:pt x="0" y="643127"/>
                  </a:moveTo>
                  <a:lnTo>
                    <a:pt x="2142743" y="643127"/>
                  </a:lnTo>
                  <a:lnTo>
                    <a:pt x="2142743" y="0"/>
                  </a:lnTo>
                  <a:lnTo>
                    <a:pt x="0" y="0"/>
                  </a:lnTo>
                  <a:lnTo>
                    <a:pt x="0" y="643127"/>
                  </a:lnTo>
                  <a:close/>
                </a:path>
              </a:pathLst>
            </a:custGeom>
            <a:solidFill>
              <a:srgbClr val="4F81BC"/>
            </a:solidFill>
            <a:ln w="1905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5">
              <a:extLst>
                <a:ext uri="{FF2B5EF4-FFF2-40B4-BE49-F238E27FC236}">
                  <a16:creationId xmlns:a16="http://schemas.microsoft.com/office/drawing/2014/main" id="{C15C001D-FF07-5B4A-A5C8-533726EE572C}"/>
                </a:ext>
              </a:extLst>
            </p:cNvPr>
            <p:cNvSpPr txBox="1"/>
            <p:nvPr/>
          </p:nvSpPr>
          <p:spPr>
            <a:xfrm>
              <a:off x="6903595" y="2302922"/>
              <a:ext cx="1926081" cy="307777"/>
            </a:xfrm>
            <a:prstGeom prst="rect">
              <a:avLst/>
            </a:prstGeom>
            <a:solidFill>
              <a:srgbClr val="4F81BC"/>
            </a:solidFill>
            <a:ln w="25908">
              <a:noFill/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84785"/>
              <a:r>
                <a:rPr sz="2000" b="1" spc="-185" dirty="0">
                  <a:solidFill>
                    <a:srgbClr val="FFFFFF"/>
                  </a:solidFill>
                  <a:latin typeface="Arial"/>
                  <a:cs typeface="Arial"/>
                </a:rPr>
                <a:t>Begin</a:t>
              </a:r>
              <a:r>
                <a:rPr sz="2000" b="1" spc="-1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2000" b="1" spc="-240" dirty="0">
                  <a:solidFill>
                    <a:srgbClr val="FFFFFF"/>
                  </a:solidFill>
                  <a:latin typeface="Arial"/>
                  <a:cs typeface="Arial"/>
                </a:rPr>
                <a:t>S</a:t>
              </a:r>
              <a:r>
                <a:rPr sz="2000" b="1" spc="-15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2000" b="1" spc="-15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r>
                <a:rPr sz="2000" b="1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2000" b="1" spc="-135" dirty="0">
                  <a:solidFill>
                    <a:srgbClr val="FFFFFF"/>
                  </a:solidFill>
                  <a:latin typeface="Arial"/>
                  <a:cs typeface="Arial"/>
                </a:rPr>
                <a:t>eme</a:t>
              </a:r>
              <a:r>
                <a:rPr sz="2000" b="1" spc="-140" dirty="0">
                  <a:solidFill>
                    <a:srgbClr val="FFFFFF"/>
                  </a:solidFill>
                  <a:latin typeface="Arial"/>
                  <a:cs typeface="Arial"/>
                </a:rPr>
                <a:t>n</a:t>
              </a:r>
              <a:r>
                <a:rPr sz="2000" b="1" spc="25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endParaRPr sz="2000" dirty="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90726" y="1742623"/>
            <a:ext cx="6252815" cy="2568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Overview</a:t>
            </a:r>
            <a:endParaRPr sz="2630" dirty="0">
              <a:latin typeface="Arial"/>
              <a:cs typeface="Arial"/>
            </a:endParaRPr>
          </a:p>
          <a:p>
            <a:pPr marL="320731" indent="-309214">
              <a:spcBef>
                <a:spcPts val="630"/>
              </a:spcBef>
              <a:buChar char="•"/>
              <a:tabLst>
                <a:tab pos="321306" algn="l"/>
                <a:tab pos="2248569" algn="l"/>
              </a:tabLst>
            </a:pPr>
            <a:r>
              <a:rPr sz="2630" spc="-9" dirty="0">
                <a:latin typeface="Arial"/>
                <a:cs typeface="Arial"/>
              </a:rPr>
              <a:t>I</a:t>
            </a:r>
            <a:r>
              <a:rPr sz="2630" spc="-5" dirty="0">
                <a:latin typeface="Arial"/>
                <a:cs typeface="Arial"/>
              </a:rPr>
              <a:t>ntroduction</a:t>
            </a:r>
            <a:r>
              <a:rPr lang="en-US" sz="2630" spc="-5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to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HTML</a:t>
            </a:r>
            <a:endParaRPr sz="2630" dirty="0">
              <a:latin typeface="Arial"/>
              <a:cs typeface="Arial"/>
            </a:endParaRPr>
          </a:p>
          <a:p>
            <a:pPr marL="684648" lvl="1" indent="-258542">
              <a:spcBef>
                <a:spcPts val="553"/>
              </a:spcBef>
              <a:buChar char="–"/>
              <a:tabLst>
                <a:tab pos="685223" algn="l"/>
              </a:tabLst>
            </a:pPr>
            <a:r>
              <a:rPr sz="2267" dirty="0">
                <a:latin typeface="Arial"/>
                <a:cs typeface="Arial"/>
              </a:rPr>
              <a:t>T</a:t>
            </a:r>
            <a:r>
              <a:rPr sz="2267" spc="-5" dirty="0">
                <a:latin typeface="Arial"/>
                <a:cs typeface="Arial"/>
              </a:rPr>
              <a:t>ags</a:t>
            </a:r>
            <a:r>
              <a:rPr sz="2267" dirty="0">
                <a:latin typeface="Arial"/>
                <a:cs typeface="Arial"/>
              </a:rPr>
              <a:t>, </a:t>
            </a:r>
            <a:r>
              <a:rPr sz="2267" spc="-5" dirty="0">
                <a:latin typeface="Arial"/>
                <a:cs typeface="Arial"/>
              </a:rPr>
              <a:t>attributes</a:t>
            </a:r>
            <a:r>
              <a:rPr sz="2267" dirty="0">
                <a:latin typeface="Arial"/>
                <a:cs typeface="Arial"/>
              </a:rPr>
              <a:t>, </a:t>
            </a:r>
            <a:r>
              <a:rPr sz="2267" spc="-5" dirty="0">
                <a:latin typeface="Arial"/>
                <a:cs typeface="Arial"/>
              </a:rPr>
              <a:t>class/I</a:t>
            </a:r>
            <a:r>
              <a:rPr sz="2267" dirty="0">
                <a:latin typeface="Arial"/>
                <a:cs typeface="Arial"/>
              </a:rPr>
              <a:t>D </a:t>
            </a:r>
            <a:r>
              <a:rPr sz="2267" spc="-5" dirty="0">
                <a:latin typeface="Arial"/>
                <a:cs typeface="Arial"/>
              </a:rPr>
              <a:t>selector</a:t>
            </a:r>
            <a:r>
              <a:rPr sz="2267" dirty="0">
                <a:latin typeface="Arial"/>
                <a:cs typeface="Arial"/>
              </a:rPr>
              <a:t>, </a:t>
            </a:r>
            <a:r>
              <a:rPr sz="2267" spc="-5" dirty="0">
                <a:latin typeface="Arial"/>
                <a:cs typeface="Arial"/>
              </a:rPr>
              <a:t>CS</a:t>
            </a:r>
            <a:r>
              <a:rPr sz="2267" dirty="0">
                <a:latin typeface="Arial"/>
                <a:cs typeface="Arial"/>
              </a:rPr>
              <a:t>S </a:t>
            </a:r>
            <a:r>
              <a:rPr sz="2267" spc="-5" dirty="0">
                <a:latin typeface="Arial"/>
                <a:cs typeface="Arial"/>
              </a:rPr>
              <a:t>etc.</a:t>
            </a:r>
            <a:endParaRPr sz="2267" dirty="0">
              <a:latin typeface="Arial"/>
              <a:cs typeface="Arial"/>
            </a:endParaRPr>
          </a:p>
          <a:p>
            <a:pPr marL="320731" indent="-309214">
              <a:spcBef>
                <a:spcPts val="621"/>
              </a:spcBef>
              <a:buChar char="•"/>
              <a:tabLst>
                <a:tab pos="321306" algn="l"/>
              </a:tabLst>
            </a:pPr>
            <a:r>
              <a:rPr sz="2630" spc="-9" dirty="0">
                <a:latin typeface="Arial"/>
                <a:cs typeface="Arial"/>
              </a:rPr>
              <a:t>I</a:t>
            </a:r>
            <a:r>
              <a:rPr sz="2630" spc="-5" dirty="0">
                <a:latin typeface="Arial"/>
                <a:cs typeface="Arial"/>
              </a:rPr>
              <a:t>ntroduction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to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JS</a:t>
            </a:r>
            <a:endParaRPr sz="2630" dirty="0">
              <a:latin typeface="Arial"/>
              <a:cs typeface="Arial"/>
            </a:endParaRPr>
          </a:p>
          <a:p>
            <a:pPr marL="684648" lvl="1" indent="-258542">
              <a:spcBef>
                <a:spcPts val="280"/>
              </a:spcBef>
              <a:buChar char="–"/>
              <a:tabLst>
                <a:tab pos="685223" algn="l"/>
              </a:tabLst>
            </a:pPr>
            <a:r>
              <a:rPr sz="2267" dirty="0">
                <a:latin typeface="Arial"/>
                <a:cs typeface="Arial"/>
              </a:rPr>
              <a:t>Input/output:</a:t>
            </a:r>
            <a:r>
              <a:rPr sz="2267" spc="-5" dirty="0"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FF0000"/>
                </a:solidFill>
                <a:latin typeface="Arial"/>
                <a:cs typeface="Arial"/>
              </a:rPr>
              <a:t>prompt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(…),</a:t>
            </a:r>
            <a:r>
              <a:rPr sz="2267" spc="14" dirty="0">
                <a:solidFill>
                  <a:srgbClr val="319469"/>
                </a:solidFill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FF0000"/>
                </a:solidFill>
                <a:latin typeface="Arial"/>
                <a:cs typeface="Arial"/>
              </a:rPr>
              <a:t>alert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(…);</a:t>
            </a:r>
            <a:endParaRPr sz="2267" dirty="0">
              <a:latin typeface="Arial"/>
              <a:cs typeface="Arial"/>
            </a:endParaRPr>
          </a:p>
          <a:p>
            <a:pPr marL="684648" lvl="1" indent="-259118">
              <a:spcBef>
                <a:spcPts val="272"/>
              </a:spcBef>
              <a:buChar char="–"/>
              <a:tabLst>
                <a:tab pos="685223" algn="l"/>
              </a:tabLst>
            </a:pPr>
            <a:r>
              <a:rPr sz="2267" spc="-5" dirty="0">
                <a:latin typeface="Arial"/>
                <a:cs typeface="Arial"/>
              </a:rPr>
              <a:t>Variabl</a:t>
            </a:r>
            <a:r>
              <a:rPr sz="2267" dirty="0">
                <a:latin typeface="Arial"/>
                <a:cs typeface="Arial"/>
              </a:rPr>
              <a:t>e </a:t>
            </a:r>
            <a:r>
              <a:rPr sz="2267" spc="-5" dirty="0">
                <a:solidFill>
                  <a:srgbClr val="319469"/>
                </a:solidFill>
                <a:latin typeface="Arial"/>
                <a:cs typeface="Arial"/>
              </a:rPr>
              <a:t>va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r</a:t>
            </a:r>
            <a:r>
              <a:rPr sz="2267" spc="-9" dirty="0">
                <a:solidFill>
                  <a:srgbClr val="319469"/>
                </a:solidFill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&amp; </a:t>
            </a:r>
            <a:r>
              <a:rPr sz="2267" spc="-5" dirty="0">
                <a:latin typeface="Arial"/>
                <a:cs typeface="Arial"/>
              </a:rPr>
              <a:t>dat</a:t>
            </a:r>
            <a:r>
              <a:rPr sz="2267" dirty="0">
                <a:latin typeface="Arial"/>
                <a:cs typeface="Arial"/>
              </a:rPr>
              <a:t>a </a:t>
            </a:r>
            <a:r>
              <a:rPr sz="2267" spc="-5" dirty="0">
                <a:latin typeface="Arial"/>
                <a:cs typeface="Arial"/>
              </a:rPr>
              <a:t>types</a:t>
            </a:r>
            <a:endParaRPr sz="2267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5287" y="4295796"/>
            <a:ext cx="4642826" cy="3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267" dirty="0">
                <a:latin typeface="Arial"/>
                <a:cs typeface="Arial"/>
              </a:rPr>
              <a:t>–</a:t>
            </a:r>
            <a:r>
              <a:rPr sz="2267" spc="145" dirty="0">
                <a:latin typeface="Arial"/>
                <a:cs typeface="Arial"/>
              </a:rPr>
              <a:t> </a:t>
            </a:r>
            <a:r>
              <a:rPr sz="2267" spc="-5" dirty="0">
                <a:latin typeface="Arial"/>
                <a:cs typeface="Arial"/>
              </a:rPr>
              <a:t>Variable</a:t>
            </a:r>
            <a:r>
              <a:rPr sz="2267" dirty="0">
                <a:latin typeface="Arial"/>
                <a:cs typeface="Arial"/>
              </a:rPr>
              <a:t>s</a:t>
            </a:r>
            <a:r>
              <a:rPr sz="2267" dirty="0">
                <a:latin typeface="Apple Symbols"/>
                <a:cs typeface="Apple Symbols"/>
              </a:rPr>
              <a:t>：</a:t>
            </a:r>
            <a:r>
              <a:rPr sz="2267" spc="-5" dirty="0">
                <a:latin typeface="Arial"/>
                <a:cs typeface="Arial"/>
              </a:rPr>
              <a:t>arithmeti</a:t>
            </a:r>
            <a:r>
              <a:rPr sz="2267" dirty="0">
                <a:latin typeface="Arial"/>
                <a:cs typeface="Arial"/>
              </a:rPr>
              <a:t>c</a:t>
            </a:r>
            <a:r>
              <a:rPr sz="2267" spc="-5" dirty="0">
                <a:latin typeface="Arial"/>
                <a:cs typeface="Arial"/>
              </a:rPr>
              <a:t> operators</a:t>
            </a:r>
            <a:r>
              <a:rPr sz="2267" dirty="0">
                <a:latin typeface="Arial"/>
                <a:cs typeface="Arial"/>
              </a:rPr>
              <a:t>:</a:t>
            </a:r>
            <a:r>
              <a:rPr sz="2267" spc="-5" dirty="0"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+</a:t>
            </a:r>
            <a:endParaRPr sz="2267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6346" y="4309932"/>
            <a:ext cx="2734927" cy="3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tabLst>
                <a:tab pos="268907" algn="l"/>
                <a:tab pos="541845" algn="l"/>
                <a:tab pos="863151" algn="l"/>
              </a:tabLst>
            </a:pP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-	*	/	</a:t>
            </a:r>
            <a:r>
              <a:rPr sz="2267" b="1" u="sng" dirty="0">
                <a:solidFill>
                  <a:srgbClr val="319469"/>
                </a:solidFill>
                <a:latin typeface="Arial"/>
                <a:cs typeface="Arial"/>
              </a:rPr>
              <a:t>%</a:t>
            </a:r>
            <a:r>
              <a:rPr sz="2267" b="1" u="sng" spc="5" dirty="0">
                <a:solidFill>
                  <a:srgbClr val="319469"/>
                </a:solidFill>
                <a:latin typeface="Arial"/>
                <a:cs typeface="Arial"/>
              </a:rPr>
              <a:t> </a:t>
            </a:r>
            <a:r>
              <a:rPr sz="2267" b="1" u="sng" dirty="0">
                <a:solidFill>
                  <a:srgbClr val="319469"/>
                </a:solidFill>
                <a:latin typeface="Arial"/>
                <a:cs typeface="Arial"/>
              </a:rPr>
              <a:t>(modulo)</a:t>
            </a:r>
            <a:endParaRPr sz="2267" b="1" u="sng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5316" y="4686531"/>
            <a:ext cx="7705029" cy="1054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059" indent="-258542">
              <a:buChar char="–"/>
              <a:tabLst>
                <a:tab pos="270634" algn="l"/>
              </a:tabLst>
            </a:pPr>
            <a:r>
              <a:rPr sz="2267" spc="-5" dirty="0">
                <a:latin typeface="Arial"/>
                <a:cs typeface="Arial"/>
              </a:rPr>
              <a:t>C</a:t>
            </a:r>
            <a:r>
              <a:rPr sz="2267" dirty="0">
                <a:latin typeface="Arial"/>
                <a:cs typeface="Arial"/>
              </a:rPr>
              <a:t>onversion (strings</a:t>
            </a:r>
            <a:r>
              <a:rPr sz="2267" spc="-18" dirty="0"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-&gt; numbers): </a:t>
            </a:r>
            <a:r>
              <a:rPr sz="2267" spc="-5" dirty="0">
                <a:solidFill>
                  <a:srgbClr val="FF0000"/>
                </a:solidFill>
                <a:latin typeface="Arial"/>
                <a:cs typeface="Arial"/>
              </a:rPr>
              <a:t>Numbe</a:t>
            </a:r>
            <a:r>
              <a:rPr sz="2267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(…); </a:t>
            </a:r>
            <a:r>
              <a:rPr sz="2267" dirty="0">
                <a:solidFill>
                  <a:srgbClr val="FF0000"/>
                </a:solidFill>
                <a:latin typeface="Arial"/>
                <a:cs typeface="Arial"/>
              </a:rPr>
              <a:t>parseInt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(...)</a:t>
            </a:r>
            <a:endParaRPr sz="2267" dirty="0">
              <a:latin typeface="Arial"/>
              <a:cs typeface="Arial"/>
            </a:endParaRPr>
          </a:p>
          <a:p>
            <a:pPr marL="270059" indent="-258542">
              <a:lnSpc>
                <a:spcPts val="2584"/>
              </a:lnSpc>
              <a:spcBef>
                <a:spcPts val="272"/>
              </a:spcBef>
              <a:buChar char="–"/>
              <a:tabLst>
                <a:tab pos="270634" algn="l"/>
              </a:tabLst>
            </a:pPr>
            <a:r>
              <a:rPr sz="2267" spc="-5" dirty="0">
                <a:latin typeface="Arial"/>
                <a:cs typeface="Arial"/>
              </a:rPr>
              <a:t>M</a:t>
            </a:r>
            <a:r>
              <a:rPr sz="2267" dirty="0">
                <a:latin typeface="Arial"/>
                <a:cs typeface="Arial"/>
              </a:rPr>
              <a:t>ath object:</a:t>
            </a:r>
            <a:r>
              <a:rPr sz="2267" spc="-5" dirty="0"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FF0000"/>
                </a:solidFill>
                <a:latin typeface="Arial"/>
                <a:cs typeface="Arial"/>
              </a:rPr>
              <a:t>Math.sqrt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(...),</a:t>
            </a:r>
            <a:r>
              <a:rPr sz="2267" spc="27" dirty="0">
                <a:solidFill>
                  <a:srgbClr val="319469"/>
                </a:solidFill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FF0000"/>
                </a:solidFill>
                <a:latin typeface="Arial"/>
                <a:cs typeface="Arial"/>
              </a:rPr>
              <a:t>round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(...),</a:t>
            </a:r>
            <a:r>
              <a:rPr sz="2267" spc="9" dirty="0">
                <a:solidFill>
                  <a:srgbClr val="319469"/>
                </a:solidFill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FF0000"/>
                </a:solidFill>
                <a:latin typeface="Arial"/>
                <a:cs typeface="Arial"/>
              </a:rPr>
              <a:t>cei</a:t>
            </a:r>
            <a:r>
              <a:rPr sz="2267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(...),</a:t>
            </a:r>
            <a:r>
              <a:rPr sz="2267" spc="5" dirty="0">
                <a:solidFill>
                  <a:srgbClr val="319469"/>
                </a:solidFill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FF0000"/>
                </a:solidFill>
                <a:latin typeface="Arial"/>
                <a:cs typeface="Arial"/>
              </a:rPr>
              <a:t>floor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(...),</a:t>
            </a:r>
            <a:endParaRPr sz="2267" dirty="0">
              <a:latin typeface="Arial"/>
              <a:cs typeface="Arial"/>
            </a:endParaRPr>
          </a:p>
          <a:p>
            <a:pPr marL="270634">
              <a:lnSpc>
                <a:spcPts val="2584"/>
              </a:lnSpc>
            </a:pPr>
            <a:r>
              <a:rPr sz="2267" spc="-5" dirty="0">
                <a:solidFill>
                  <a:srgbClr val="FF0000"/>
                </a:solidFill>
                <a:latin typeface="Arial"/>
                <a:cs typeface="Arial"/>
              </a:rPr>
              <a:t>ma</a:t>
            </a:r>
            <a:r>
              <a:rPr sz="2267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(...,...),</a:t>
            </a:r>
            <a:r>
              <a:rPr sz="2267" spc="32" dirty="0">
                <a:solidFill>
                  <a:srgbClr val="319469"/>
                </a:solidFill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FF0000"/>
                </a:solidFill>
                <a:latin typeface="Arial"/>
                <a:cs typeface="Arial"/>
              </a:rPr>
              <a:t>min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(...,...),</a:t>
            </a:r>
            <a:r>
              <a:rPr sz="2267" spc="32" dirty="0">
                <a:solidFill>
                  <a:srgbClr val="319469"/>
                </a:solidFill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PI</a:t>
            </a:r>
            <a:endParaRPr sz="2267" dirty="0">
              <a:latin typeface="Arial"/>
              <a:cs typeface="Arial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0C311B6-B1D8-F944-9BE8-6C4747F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5BB26375-F395-5243-925F-D32A45C7B7BE}"/>
              </a:ext>
            </a:extLst>
          </p:cNvPr>
          <p:cNvSpPr/>
          <p:nvPr/>
        </p:nvSpPr>
        <p:spPr>
          <a:xfrm>
            <a:off x="2090726" y="5029199"/>
            <a:ext cx="8424874" cy="787254"/>
          </a:xfrm>
          <a:prstGeom prst="frame">
            <a:avLst>
              <a:gd name="adj1" fmla="val 653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014F5-A273-9F46-B087-531B74F6C92A}"/>
              </a:ext>
            </a:extLst>
          </p:cNvPr>
          <p:cNvSpPr txBox="1"/>
          <p:nvPr/>
        </p:nvSpPr>
        <p:spPr>
          <a:xfrm>
            <a:off x="10624935" y="5038105"/>
            <a:ext cx="152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rgbClr val="0070C0"/>
                </a:solidFill>
              </a:rPr>
              <a:t>This </a:t>
            </a:r>
          </a:p>
          <a:p>
            <a:r>
              <a:rPr lang="en-US" sz="2200" i="1" dirty="0">
                <a:solidFill>
                  <a:srgbClr val="0070C0"/>
                </a:solidFill>
              </a:rPr>
              <a:t>Lesson!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8844" y="441410"/>
            <a:ext cx="4785106" cy="55143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ts val="4285"/>
              </a:lnSpc>
              <a:tabLst>
                <a:tab pos="1688464" algn="l"/>
              </a:tabLst>
            </a:pPr>
            <a:r>
              <a:rPr sz="3600" dirty="0">
                <a:latin typeface="Arial"/>
                <a:cs typeface="Arial"/>
              </a:rPr>
              <a:t>if (…)</a:t>
            </a:r>
            <a:r>
              <a:rPr lang="en-US" sz="3600" dirty="0">
                <a:latin typeface="Arial"/>
                <a:cs typeface="Arial"/>
              </a:rPr>
              <a:t> {</a:t>
            </a:r>
            <a:r>
              <a:rPr sz="3600" dirty="0">
                <a:latin typeface="Arial"/>
                <a:cs typeface="Arial"/>
              </a:rPr>
              <a:t>… ;</a:t>
            </a:r>
            <a:r>
              <a:rPr lang="en-US" sz="3600" dirty="0">
                <a:latin typeface="Arial"/>
                <a:cs typeface="Arial"/>
              </a:rPr>
              <a:t>}</a:t>
            </a:r>
            <a:r>
              <a:rPr sz="3600" dirty="0">
                <a:latin typeface="Arial"/>
                <a:cs typeface="Arial"/>
              </a:rPr>
              <a:t> else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lang="en-US" sz="3600" spc="-20" dirty="0">
                <a:latin typeface="Arial"/>
                <a:cs typeface="Arial"/>
              </a:rPr>
              <a:t>{</a:t>
            </a:r>
            <a:r>
              <a:rPr sz="3600" dirty="0">
                <a:latin typeface="Arial"/>
                <a:cs typeface="Arial"/>
              </a:rPr>
              <a:t>…;</a:t>
            </a:r>
            <a:r>
              <a:rPr lang="en-US" sz="3600" dirty="0">
                <a:latin typeface="Arial"/>
                <a:cs typeface="Arial"/>
              </a:rPr>
              <a:t>}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7364" y="1437278"/>
            <a:ext cx="8390586" cy="4979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439545" algn="l"/>
              </a:tabLst>
            </a:pP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if ( test</a:t>
            </a:r>
            <a:r>
              <a:rPr sz="2700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)	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{ 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do-thi</a:t>
            </a:r>
            <a:r>
              <a:rPr sz="2700" spc="10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-s</a:t>
            </a:r>
            <a:r>
              <a:rPr sz="2700" spc="5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atement;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 }</a:t>
            </a:r>
            <a:endParaRPr sz="2700" dirty="0">
              <a:latin typeface="Arial"/>
              <a:cs typeface="Arial"/>
            </a:endParaRPr>
          </a:p>
          <a:p>
            <a:pPr marL="12700" indent="914400">
              <a:spcBef>
                <a:spcPts val="325"/>
              </a:spcBef>
              <a:tabLst>
                <a:tab pos="2366010" algn="l"/>
              </a:tabLst>
            </a:pP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(x</a:t>
            </a:r>
            <a:r>
              <a:rPr sz="27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&gt;0</a:t>
            </a:r>
            <a:r>
              <a:rPr sz="27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 {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alert(“a</a:t>
            </a:r>
            <a:r>
              <a:rPr sz="27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positi</a:t>
            </a:r>
            <a:r>
              <a:rPr sz="2700" spc="5" dirty="0">
                <a:solidFill>
                  <a:srgbClr val="3333CC"/>
                </a:solidFill>
                <a:latin typeface="Arial"/>
                <a:cs typeface="Arial"/>
              </a:rPr>
              <a:t>v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7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nu</a:t>
            </a:r>
            <a:r>
              <a:rPr sz="2700" spc="-1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ber.”);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2700" dirty="0">
              <a:latin typeface="Arial"/>
              <a:cs typeface="Arial"/>
            </a:endParaRPr>
          </a:p>
          <a:p>
            <a:pPr>
              <a:spcBef>
                <a:spcPts val="37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/>
            <a:r>
              <a:rPr sz="2700" dirty="0">
                <a:latin typeface="Arial"/>
                <a:cs typeface="Arial"/>
              </a:rPr>
              <a:t>Alternat</a:t>
            </a:r>
            <a:r>
              <a:rPr sz="2700" spc="5" dirty="0">
                <a:latin typeface="Arial"/>
                <a:cs typeface="Arial"/>
              </a:rPr>
              <a:t>i</a:t>
            </a:r>
            <a:r>
              <a:rPr sz="2700" dirty="0">
                <a:latin typeface="Arial"/>
                <a:cs typeface="Arial"/>
              </a:rPr>
              <a:t>ve</a:t>
            </a:r>
            <a:r>
              <a:rPr sz="2700" spc="5" dirty="0"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:</a:t>
            </a:r>
          </a:p>
          <a:p>
            <a:pPr marL="12700">
              <a:spcBef>
                <a:spcPts val="325"/>
              </a:spcBef>
              <a:tabLst>
                <a:tab pos="1345565" algn="l"/>
              </a:tabLst>
            </a:pP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f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( test</a:t>
            </a:r>
            <a:r>
              <a:rPr sz="2700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)	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{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2700" spc="-5" dirty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-thi</a:t>
            </a:r>
            <a:r>
              <a:rPr sz="2700" spc="5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-s</a:t>
            </a:r>
            <a:r>
              <a:rPr sz="2700" spc="5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atem</a:t>
            </a:r>
            <a:r>
              <a:rPr sz="2700" spc="-15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nt;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}</a:t>
            </a:r>
            <a:endParaRPr sz="2700" dirty="0">
              <a:latin typeface="Arial"/>
              <a:cs typeface="Arial"/>
            </a:endParaRPr>
          </a:p>
          <a:p>
            <a:pPr marL="927100" marR="2067560" indent="-915035">
              <a:lnSpc>
                <a:spcPct val="110000"/>
              </a:lnSpc>
            </a:pP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else 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{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2700" spc="-5" dirty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-the-other-s</a:t>
            </a:r>
            <a:r>
              <a:rPr sz="2700" spc="5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atement; 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}</a:t>
            </a:r>
          </a:p>
          <a:p>
            <a:pPr marL="927100" marR="2067560" indent="-915035">
              <a:lnSpc>
                <a:spcPct val="110000"/>
              </a:lnSpc>
            </a:pP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         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var x=15;</a:t>
            </a:r>
            <a:endParaRPr sz="2700" dirty="0">
              <a:latin typeface="Arial"/>
              <a:cs typeface="Arial"/>
            </a:endParaRPr>
          </a:p>
          <a:p>
            <a:pPr marL="927100">
              <a:spcBef>
                <a:spcPts val="325"/>
              </a:spcBef>
            </a:pP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27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(x&gt;0)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 {</a:t>
            </a:r>
            <a:endParaRPr sz="2700" dirty="0">
              <a:latin typeface="Arial"/>
              <a:cs typeface="Arial"/>
            </a:endParaRPr>
          </a:p>
          <a:p>
            <a:pPr marL="1841500">
              <a:spcBef>
                <a:spcPts val="320"/>
              </a:spcBef>
            </a:pP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alert(“a posit</a:t>
            </a:r>
            <a:r>
              <a:rPr sz="2700" spc="5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ve</a:t>
            </a:r>
            <a:r>
              <a:rPr sz="27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num</a:t>
            </a:r>
            <a:r>
              <a:rPr sz="2700" spc="-10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er.”);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2700" dirty="0">
              <a:latin typeface="Arial"/>
              <a:cs typeface="Arial"/>
            </a:endParaRPr>
          </a:p>
          <a:p>
            <a:pPr marL="927100">
              <a:spcBef>
                <a:spcPts val="320"/>
              </a:spcBef>
            </a:pPr>
            <a:r>
              <a:rPr lang="en-US" sz="27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lse</a:t>
            </a:r>
            <a:r>
              <a:rPr lang="en-US" sz="27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{</a:t>
            </a:r>
            <a:endParaRPr sz="2700" dirty="0">
              <a:latin typeface="Arial"/>
              <a:cs typeface="Arial"/>
            </a:endParaRPr>
          </a:p>
          <a:p>
            <a:pPr marL="1841500">
              <a:lnSpc>
                <a:spcPts val="3210"/>
              </a:lnSpc>
              <a:spcBef>
                <a:spcPts val="325"/>
              </a:spcBef>
            </a:pP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alert(“it</a:t>
            </a:r>
            <a:r>
              <a:rPr sz="27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is &lt;</a:t>
            </a:r>
            <a:r>
              <a:rPr sz="2700" spc="-15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0”);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Relatio</a:t>
            </a:r>
            <a:r>
              <a:rPr sz="3600" spc="-15" dirty="0">
                <a:latin typeface="Arial"/>
                <a:cs typeface="Arial"/>
              </a:rPr>
              <a:t>n</a:t>
            </a:r>
            <a:r>
              <a:rPr sz="3600" dirty="0">
                <a:latin typeface="Arial"/>
                <a:cs typeface="Arial"/>
              </a:rPr>
              <a:t>al operators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7164" y="1463916"/>
            <a:ext cx="6511925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buFont typeface="Arial"/>
              <a:buChar char="•"/>
              <a:tabLst>
                <a:tab pos="354965" algn="l"/>
              </a:tabLst>
            </a:pPr>
            <a:r>
              <a:rPr sz="2900" dirty="0">
                <a:latin typeface="Arial"/>
                <a:cs typeface="Arial"/>
              </a:rPr>
              <a:t>Fin</a:t>
            </a:r>
            <a:r>
              <a:rPr sz="2900" spc="5" dirty="0">
                <a:latin typeface="Arial"/>
                <a:cs typeface="Arial"/>
              </a:rPr>
              <a:t>d</a:t>
            </a:r>
            <a:r>
              <a:rPr sz="2900" dirty="0">
                <a:latin typeface="Arial"/>
                <a:cs typeface="Arial"/>
              </a:rPr>
              <a:t>ing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re</a:t>
            </a:r>
            <a:r>
              <a:rPr sz="2900" spc="5" dirty="0">
                <a:latin typeface="Arial"/>
                <a:cs typeface="Arial"/>
              </a:rPr>
              <a:t>l</a:t>
            </a:r>
            <a:r>
              <a:rPr sz="2900" dirty="0">
                <a:latin typeface="Arial"/>
                <a:cs typeface="Arial"/>
              </a:rPr>
              <a:t>atio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s</a:t>
            </a:r>
            <a:r>
              <a:rPr sz="2900" spc="-10" dirty="0">
                <a:latin typeface="Arial"/>
                <a:cs typeface="Arial"/>
              </a:rPr>
              <a:t>h</a:t>
            </a:r>
            <a:r>
              <a:rPr sz="2900" dirty="0">
                <a:latin typeface="Arial"/>
                <a:cs typeface="Arial"/>
              </a:rPr>
              <a:t>ips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betw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en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val</a:t>
            </a:r>
            <a:r>
              <a:rPr sz="2900" spc="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es: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7163" y="2525002"/>
            <a:ext cx="4277360" cy="3126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tabLst>
                <a:tab pos="847725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==	</a:t>
            </a:r>
            <a:r>
              <a:rPr sz="2900" dirty="0">
                <a:latin typeface="Arial"/>
                <a:cs typeface="Arial"/>
              </a:rPr>
              <a:t>equal</a:t>
            </a:r>
            <a:endParaRPr sz="2900">
              <a:latin typeface="Arial"/>
              <a:cs typeface="Arial"/>
            </a:endParaRPr>
          </a:p>
          <a:p>
            <a:pPr marL="12700">
              <a:spcBef>
                <a:spcPts val="695"/>
              </a:spcBef>
              <a:tabLst>
                <a:tab pos="735330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!=	</a:t>
            </a:r>
            <a:r>
              <a:rPr sz="2900" dirty="0">
                <a:latin typeface="Arial"/>
                <a:cs typeface="Arial"/>
              </a:rPr>
              <a:t>u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5" dirty="0">
                <a:latin typeface="Arial"/>
                <a:cs typeface="Arial"/>
              </a:rPr>
              <a:t>q</a:t>
            </a:r>
            <a:r>
              <a:rPr sz="2900" dirty="0">
                <a:latin typeface="Arial"/>
                <a:cs typeface="Arial"/>
              </a:rPr>
              <a:t>ual</a:t>
            </a:r>
            <a:endParaRPr sz="2900">
              <a:latin typeface="Arial"/>
              <a:cs typeface="Arial"/>
            </a:endParaRPr>
          </a:p>
          <a:p>
            <a:pPr marL="12700">
              <a:spcBef>
                <a:spcPts val="695"/>
              </a:spcBef>
              <a:tabLst>
                <a:tab pos="735330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&lt;	</a:t>
            </a:r>
            <a:r>
              <a:rPr sz="2900" dirty="0">
                <a:latin typeface="Arial"/>
                <a:cs typeface="Arial"/>
              </a:rPr>
              <a:t>less </a:t>
            </a:r>
            <a:r>
              <a:rPr sz="2900" spc="-10" dirty="0">
                <a:latin typeface="Arial"/>
                <a:cs typeface="Arial"/>
              </a:rPr>
              <a:t>t</a:t>
            </a:r>
            <a:r>
              <a:rPr sz="2900" dirty="0">
                <a:latin typeface="Arial"/>
                <a:cs typeface="Arial"/>
              </a:rPr>
              <a:t>h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n</a:t>
            </a:r>
            <a:endParaRPr sz="2900">
              <a:latin typeface="Arial"/>
              <a:cs typeface="Arial"/>
            </a:endParaRPr>
          </a:p>
          <a:p>
            <a:pPr marL="114935">
              <a:spcBef>
                <a:spcPts val="695"/>
              </a:spcBef>
              <a:tabLst>
                <a:tab pos="847725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&lt;=	</a:t>
            </a:r>
            <a:r>
              <a:rPr sz="2900" dirty="0">
                <a:latin typeface="Arial"/>
                <a:cs typeface="Arial"/>
              </a:rPr>
              <a:t>less </a:t>
            </a:r>
            <a:r>
              <a:rPr sz="2900" spc="-10" dirty="0">
                <a:latin typeface="Arial"/>
                <a:cs typeface="Arial"/>
              </a:rPr>
              <a:t>t</a:t>
            </a:r>
            <a:r>
              <a:rPr sz="2900" dirty="0">
                <a:latin typeface="Arial"/>
                <a:cs typeface="Arial"/>
              </a:rPr>
              <a:t>h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or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5" dirty="0">
                <a:latin typeface="Arial"/>
                <a:cs typeface="Arial"/>
              </a:rPr>
              <a:t>q</a:t>
            </a:r>
            <a:r>
              <a:rPr sz="2900" dirty="0">
                <a:latin typeface="Arial"/>
                <a:cs typeface="Arial"/>
              </a:rPr>
              <a:t>u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l</a:t>
            </a:r>
            <a:endParaRPr sz="2900">
              <a:latin typeface="Arial"/>
              <a:cs typeface="Arial"/>
            </a:endParaRPr>
          </a:p>
          <a:p>
            <a:pPr marL="114935">
              <a:spcBef>
                <a:spcPts val="695"/>
              </a:spcBef>
              <a:tabLst>
                <a:tab pos="836930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&gt;	</a:t>
            </a:r>
            <a:r>
              <a:rPr sz="2900" dirty="0">
                <a:latin typeface="Arial"/>
                <a:cs typeface="Arial"/>
              </a:rPr>
              <a:t>g</a:t>
            </a:r>
            <a:r>
              <a:rPr sz="2900" spc="5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than</a:t>
            </a:r>
            <a:endParaRPr sz="2900">
              <a:latin typeface="Arial"/>
              <a:cs typeface="Arial"/>
            </a:endParaRPr>
          </a:p>
          <a:p>
            <a:pPr marL="114935">
              <a:spcBef>
                <a:spcPts val="695"/>
              </a:spcBef>
              <a:tabLst>
                <a:tab pos="847725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&gt;=	</a:t>
            </a:r>
            <a:r>
              <a:rPr sz="2900" dirty="0">
                <a:latin typeface="Arial"/>
                <a:cs typeface="Arial"/>
              </a:rPr>
              <a:t>gr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ater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than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or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eq</a:t>
            </a:r>
            <a:r>
              <a:rPr sz="2900" spc="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al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53378" y="2362961"/>
            <a:ext cx="4215130" cy="1430020"/>
          </a:xfrm>
          <a:custGeom>
            <a:avLst/>
            <a:gdLst/>
            <a:ahLst/>
            <a:cxnLst/>
            <a:rect l="l" t="t" r="r" b="b"/>
            <a:pathLst>
              <a:path w="4215130" h="1430020">
                <a:moveTo>
                  <a:pt x="0" y="1429512"/>
                </a:moveTo>
                <a:lnTo>
                  <a:pt x="4214621" y="1429512"/>
                </a:lnTo>
                <a:lnTo>
                  <a:pt x="4214622" y="0"/>
                </a:lnTo>
                <a:lnTo>
                  <a:pt x="0" y="0"/>
                </a:lnTo>
                <a:lnTo>
                  <a:pt x="0" y="1429512"/>
                </a:lnTo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453378" y="2362961"/>
            <a:ext cx="4215130" cy="1430020"/>
          </a:xfrm>
          <a:custGeom>
            <a:avLst/>
            <a:gdLst/>
            <a:ahLst/>
            <a:cxnLst/>
            <a:rect l="l" t="t" r="r" b="b"/>
            <a:pathLst>
              <a:path w="4215130" h="1430020">
                <a:moveTo>
                  <a:pt x="0" y="1429512"/>
                </a:moveTo>
                <a:lnTo>
                  <a:pt x="4214622" y="1429512"/>
                </a:lnTo>
              </a:path>
              <a:path w="4215130" h="1430020">
                <a:moveTo>
                  <a:pt x="4214622" y="0"/>
                </a:moveTo>
                <a:lnTo>
                  <a:pt x="0" y="0"/>
                </a:lnTo>
                <a:lnTo>
                  <a:pt x="0" y="1429512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53379" y="2362961"/>
            <a:ext cx="421576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 marR="988060">
              <a:buSzPct val="85714"/>
              <a:buFont typeface="Arial"/>
              <a:buChar char="•"/>
              <a:tabLst>
                <a:tab pos="311785" algn="l"/>
              </a:tabLst>
            </a:pPr>
            <a:r>
              <a:rPr sz="2800" i="1" spc="-95" dirty="0">
                <a:solidFill>
                  <a:srgbClr val="FFFFFF"/>
                </a:solidFill>
                <a:latin typeface="Arial"/>
                <a:cs typeface="Arial"/>
              </a:rPr>
              <a:t>wh</a:t>
            </a:r>
            <a:r>
              <a:rPr sz="2800" i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i="1" spc="1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i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15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i="1" spc="-6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u="heavy" spc="-1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i="1" u="heavy" spc="-1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i="1" u="heavy" spc="-1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i="1" u="heavy" spc="-1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i="1" u="heavy" spc="-5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2800" i="1" u="heavy" spc="-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i="1" u="heavy" spc="-2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i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u="heavy" spc="-1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i="1" u="heavy" spc="-1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i="1" u="heavy" spc="-45" dirty="0">
                <a:solidFill>
                  <a:srgbClr val="FFFFFF"/>
                </a:solidFill>
                <a:latin typeface="Arial"/>
                <a:cs typeface="Arial"/>
              </a:rPr>
              <a:t>era</a:t>
            </a:r>
            <a:r>
              <a:rPr sz="2800" i="1" u="heavy" spc="-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i="1" u="heavy" spc="-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i="1" u="heavy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1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i="1" spc="-1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1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3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800" i="1" spc="-250" dirty="0">
                <a:solidFill>
                  <a:srgbClr val="C00000"/>
                </a:solidFill>
                <a:latin typeface="Arial"/>
                <a:cs typeface="Arial"/>
              </a:rPr>
              <a:t>&lt;</a:t>
            </a:r>
            <a:r>
              <a:rPr sz="2800" i="1" spc="45" dirty="0">
                <a:solidFill>
                  <a:srgbClr val="FFFFFF"/>
                </a:solidFill>
                <a:latin typeface="Arial"/>
                <a:cs typeface="Arial"/>
              </a:rPr>
              <a:t>0”</a:t>
            </a:r>
            <a:r>
              <a:rPr sz="28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26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367994"/>
            <a:ext cx="96012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>
                <a:solidFill>
                  <a:srgbClr val="C00000"/>
                </a:solidFill>
              </a:rPr>
              <a:t>Try </a:t>
            </a:r>
            <a:r>
              <a:rPr sz="3600" b="1" spc="-15" dirty="0">
                <a:solidFill>
                  <a:srgbClr val="C00000"/>
                </a:solidFill>
              </a:rPr>
              <a:t>o</a:t>
            </a:r>
            <a:r>
              <a:rPr sz="3600" b="1" dirty="0">
                <a:solidFill>
                  <a:srgbClr val="C00000"/>
                </a:solidFill>
              </a:rPr>
              <a:t>ut: </a:t>
            </a:r>
            <a:r>
              <a:rPr sz="3600" b="1" dirty="0"/>
              <a:t>Relatio</a:t>
            </a:r>
            <a:r>
              <a:rPr sz="3600" b="1" spc="-15" dirty="0"/>
              <a:t>n</a:t>
            </a:r>
            <a:r>
              <a:rPr sz="3600" b="1" dirty="0"/>
              <a:t>al operators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614017" y="1378623"/>
            <a:ext cx="4926330" cy="1554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mpare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mbers, characters,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</a:p>
          <a:p>
            <a:pPr marL="353695"/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gs</a:t>
            </a:r>
          </a:p>
          <a:p>
            <a:pPr marL="353695" marR="106680" indent="-340995">
              <a:spcBef>
                <a:spcPts val="57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CII (American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Stand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de for Information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Interchang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)</a:t>
            </a:r>
            <a:r>
              <a:rPr sz="2400" u="heavy" spc="10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 </a:t>
            </a:r>
            <a:r>
              <a:rPr sz="2400" u="heavy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here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4017" y="4181093"/>
            <a:ext cx="2133600" cy="1723549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 marR="209550"/>
            <a:r>
              <a:rPr sz="2800" spc="-5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 x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 2; 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==2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-5" dirty="0">
                <a:latin typeface="Arial"/>
                <a:cs typeface="Arial"/>
              </a:rPr>
              <a:t>; 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&gt;=0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-5" dirty="0">
                <a:latin typeface="Arial"/>
                <a:cs typeface="Arial"/>
              </a:rPr>
              <a:t>; 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!=2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-5" dirty="0"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4300" y="4181093"/>
            <a:ext cx="2743200" cy="1723549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/>
            <a:r>
              <a:rPr sz="2800" spc="-5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 x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 'a';</a:t>
            </a:r>
            <a:endParaRPr sz="2800" dirty="0">
              <a:latin typeface="Arial"/>
              <a:cs typeface="Arial"/>
            </a:endParaRPr>
          </a:p>
          <a:p>
            <a:pPr marL="86995"/>
            <a:r>
              <a:rPr sz="2800" spc="-5" dirty="0">
                <a:latin typeface="Arial"/>
                <a:cs typeface="Arial"/>
              </a:rPr>
              <a:t>al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rt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spc="-5" dirty="0">
                <a:latin typeface="Arial"/>
                <a:cs typeface="Arial"/>
              </a:rPr>
              <a:t>x=='a</a:t>
            </a:r>
            <a:r>
              <a:rPr sz="2800" spc="-15" dirty="0">
                <a:latin typeface="Arial"/>
                <a:cs typeface="Arial"/>
              </a:rPr>
              <a:t>'</a:t>
            </a:r>
            <a:r>
              <a:rPr sz="2800" spc="-5" dirty="0">
                <a:latin typeface="Arial"/>
                <a:cs typeface="Arial"/>
              </a:rPr>
              <a:t>);</a:t>
            </a:r>
            <a:endParaRPr sz="2800" dirty="0">
              <a:latin typeface="Arial"/>
              <a:cs typeface="Arial"/>
            </a:endParaRPr>
          </a:p>
          <a:p>
            <a:pPr marL="86995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&gt;='b');</a:t>
            </a:r>
            <a:endParaRPr sz="2800" dirty="0">
              <a:latin typeface="Arial"/>
              <a:cs typeface="Arial"/>
            </a:endParaRPr>
          </a:p>
          <a:p>
            <a:pPr marL="86995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!='p');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761" y="4166615"/>
            <a:ext cx="3657600" cy="2154436"/>
          </a:xfrm>
          <a:prstGeom prst="rect">
            <a:avLst/>
          </a:prstGeom>
          <a:ln w="9143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t('a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c'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== 'ab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');</a:t>
            </a:r>
            <a:endParaRPr sz="2800">
              <a:latin typeface="Arial"/>
              <a:cs typeface="Arial"/>
            </a:endParaRPr>
          </a:p>
          <a:p>
            <a:pPr marL="86360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t('a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d'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&gt;=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'ab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');</a:t>
            </a:r>
            <a:endParaRPr sz="2800">
              <a:latin typeface="Arial"/>
              <a:cs typeface="Arial"/>
            </a:endParaRPr>
          </a:p>
          <a:p>
            <a:pPr marL="86360"/>
            <a:r>
              <a:rPr sz="2800" spc="-5" dirty="0">
                <a:latin typeface="Arial"/>
                <a:cs typeface="Arial"/>
              </a:rPr>
              <a:t>al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rt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spc="-5" dirty="0">
                <a:latin typeface="Arial"/>
                <a:cs typeface="Arial"/>
              </a:rPr>
              <a:t>'aba'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&gt;=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'abc');</a:t>
            </a:r>
            <a:endParaRPr sz="2800">
              <a:latin typeface="Arial"/>
              <a:cs typeface="Arial"/>
            </a:endParaRPr>
          </a:p>
          <a:p>
            <a:pPr marL="86360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t('a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c'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&gt; 'ab');</a:t>
            </a:r>
            <a:endParaRPr sz="2800">
              <a:latin typeface="Arial"/>
              <a:cs typeface="Arial"/>
            </a:endParaRPr>
          </a:p>
          <a:p>
            <a:pPr marL="86360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t(3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&gt; 'a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c');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0352" y="1213883"/>
            <a:ext cx="3425698" cy="270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16890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==	</a:t>
            </a:r>
            <a:r>
              <a:rPr sz="2200" dirty="0">
                <a:latin typeface="Arial"/>
                <a:cs typeface="Arial"/>
              </a:rPr>
              <a:t>equal</a:t>
            </a:r>
            <a:endParaRPr lang="en-US" sz="2200" dirty="0">
              <a:latin typeface="Arial"/>
              <a:cs typeface="Arial"/>
            </a:endParaRPr>
          </a:p>
          <a:p>
            <a:pPr marL="12700">
              <a:tabLst>
                <a:tab pos="516890" algn="l"/>
              </a:tabLst>
            </a:pPr>
            <a:r>
              <a:rPr sz="2200" spc="5" dirty="0">
                <a:solidFill>
                  <a:srgbClr val="C00000"/>
                </a:solidFill>
                <a:latin typeface="Arial"/>
                <a:cs typeface="Arial"/>
              </a:rPr>
              <a:t>==</a:t>
            </a: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2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stri</a:t>
            </a:r>
            <a:r>
              <a:rPr sz="2200" spc="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2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equ</a:t>
            </a:r>
            <a:r>
              <a:rPr sz="2200" spc="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l</a:t>
            </a:r>
            <a:endParaRPr sz="2200" dirty="0">
              <a:latin typeface="Arial"/>
              <a:cs typeface="Arial"/>
            </a:endParaRPr>
          </a:p>
          <a:p>
            <a:pPr marL="82550">
              <a:tabLst>
                <a:tab pos="579755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!=	</a:t>
            </a:r>
            <a:r>
              <a:rPr sz="2200" dirty="0">
                <a:latin typeface="Arial"/>
                <a:cs typeface="Arial"/>
              </a:rPr>
              <a:t>unequal</a:t>
            </a:r>
          </a:p>
          <a:p>
            <a:pPr marL="12700">
              <a:tabLst>
                <a:tab pos="587375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!==	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stri</a:t>
            </a:r>
            <a:r>
              <a:rPr sz="2200" spc="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2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une</a:t>
            </a:r>
            <a:r>
              <a:rPr sz="2200" spc="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ual</a:t>
            </a:r>
            <a:endParaRPr sz="2200" dirty="0">
              <a:latin typeface="Arial"/>
              <a:cs typeface="Arial"/>
            </a:endParaRPr>
          </a:p>
          <a:p>
            <a:pPr marL="82550">
              <a:tabLst>
                <a:tab pos="579755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&lt;	</a:t>
            </a:r>
            <a:r>
              <a:rPr sz="2200" dirty="0">
                <a:latin typeface="Arial"/>
                <a:cs typeface="Arial"/>
              </a:rPr>
              <a:t>less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than</a:t>
            </a:r>
          </a:p>
          <a:p>
            <a:pPr marL="82550">
              <a:tabLst>
                <a:tab pos="587375" algn="l"/>
              </a:tabLst>
            </a:pPr>
            <a:r>
              <a:rPr sz="2200" spc="5" dirty="0">
                <a:solidFill>
                  <a:srgbClr val="C00000"/>
                </a:solidFill>
                <a:latin typeface="Arial"/>
                <a:cs typeface="Arial"/>
              </a:rPr>
              <a:t>&lt;</a:t>
            </a: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=	</a:t>
            </a:r>
            <a:r>
              <a:rPr sz="2200" dirty="0">
                <a:latin typeface="Arial"/>
                <a:cs typeface="Arial"/>
              </a:rPr>
              <a:t>less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equ</a:t>
            </a:r>
            <a:r>
              <a:rPr sz="2200" spc="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l</a:t>
            </a:r>
          </a:p>
          <a:p>
            <a:pPr marL="82550">
              <a:tabLst>
                <a:tab pos="579755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&gt;	</a:t>
            </a:r>
            <a:r>
              <a:rPr sz="2200" dirty="0">
                <a:latin typeface="Arial"/>
                <a:cs typeface="Arial"/>
              </a:rPr>
              <a:t>greater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than</a:t>
            </a:r>
          </a:p>
          <a:p>
            <a:pPr marL="82550">
              <a:tabLst>
                <a:tab pos="587375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&gt;=	</a:t>
            </a:r>
            <a:r>
              <a:rPr sz="2200" dirty="0">
                <a:latin typeface="Arial"/>
                <a:cs typeface="Arial"/>
              </a:rPr>
              <a:t>greater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than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equal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5044" y="552632"/>
            <a:ext cx="7222490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Is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tter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fore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 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fter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“a”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u="heavy" dirty="0">
                <a:solidFill>
                  <a:srgbClr val="CCCCFF"/>
                </a:solidFill>
                <a:latin typeface="Arial"/>
                <a:cs typeface="Arial"/>
              </a:rPr>
              <a:t>As</a:t>
            </a:r>
            <a:r>
              <a:rPr sz="3200" u="heavy" spc="-15" dirty="0">
                <a:solidFill>
                  <a:srgbClr val="CCCCFF"/>
                </a:solidFill>
                <a:latin typeface="Arial"/>
                <a:cs typeface="Arial"/>
              </a:rPr>
              <a:t>c</a:t>
            </a:r>
            <a:r>
              <a:rPr sz="3200" u="heavy" dirty="0">
                <a:solidFill>
                  <a:srgbClr val="CCCCFF"/>
                </a:solidFill>
                <a:latin typeface="Arial"/>
                <a:cs typeface="Arial"/>
              </a:rPr>
              <a:t>i</a:t>
            </a:r>
            <a:r>
              <a:rPr sz="3200" u="heavy" spc="-5" dirty="0">
                <a:solidFill>
                  <a:srgbClr val="CCCCFF"/>
                </a:solidFill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5718" y="1708387"/>
            <a:ext cx="8971381" cy="3231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74700" algn="l"/>
                <a:tab pos="4555490" algn="l"/>
              </a:tabLst>
            </a:pPr>
            <a:r>
              <a:rPr sz="3600" dirty="0">
                <a:latin typeface="Arial"/>
                <a:cs typeface="Arial"/>
              </a:rPr>
              <a:t>var	c=prompt("enter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	letter:</a:t>
            </a:r>
            <a:r>
              <a:rPr sz="3600" spc="-15" dirty="0">
                <a:latin typeface="Arial"/>
                <a:cs typeface="Arial"/>
              </a:rPr>
              <a:t>"</a:t>
            </a:r>
            <a:r>
              <a:rPr sz="3600" dirty="0">
                <a:latin typeface="Arial"/>
                <a:cs typeface="Arial"/>
              </a:rPr>
              <a:t>);</a:t>
            </a:r>
          </a:p>
          <a:p>
            <a:pPr marL="12700">
              <a:spcBef>
                <a:spcPts val="860"/>
              </a:spcBef>
            </a:pPr>
            <a:r>
              <a:rPr sz="3600" dirty="0">
                <a:latin typeface="Arial"/>
                <a:cs typeface="Arial"/>
              </a:rPr>
              <a:t>if(c&lt;'a</a:t>
            </a:r>
            <a:r>
              <a:rPr sz="3600" spc="-15" dirty="0">
                <a:latin typeface="Arial"/>
                <a:cs typeface="Arial"/>
              </a:rPr>
              <a:t>’</a:t>
            </a:r>
            <a:r>
              <a:rPr sz="3600" dirty="0">
                <a:latin typeface="Arial"/>
                <a:cs typeface="Arial"/>
              </a:rPr>
              <a:t>)</a:t>
            </a:r>
            <a:r>
              <a:rPr lang="en-US" sz="3600" dirty="0">
                <a:latin typeface="Arial"/>
                <a:cs typeface="Arial"/>
              </a:rPr>
              <a:t> {</a:t>
            </a:r>
            <a:endParaRPr sz="3600" dirty="0">
              <a:latin typeface="Arial"/>
              <a:cs typeface="Arial"/>
            </a:endParaRPr>
          </a:p>
          <a:p>
            <a:pPr marL="266700">
              <a:spcBef>
                <a:spcPts val="865"/>
              </a:spcBef>
              <a:tabLst>
                <a:tab pos="2093595" algn="l"/>
                <a:tab pos="2550795" algn="l"/>
                <a:tab pos="4527550" algn="l"/>
                <a:tab pos="5010150" algn="l"/>
              </a:tabLst>
            </a:pPr>
            <a:r>
              <a:rPr sz="3600" dirty="0">
                <a:latin typeface="Arial"/>
                <a:cs typeface="Arial"/>
              </a:rPr>
              <a:t>alert(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+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"	is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before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'a'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	in	Ascii");</a:t>
            </a:r>
            <a:r>
              <a:rPr lang="en-US" sz="3600" dirty="0">
                <a:latin typeface="Arial"/>
                <a:cs typeface="Arial"/>
              </a:rPr>
              <a:t> }</a:t>
            </a:r>
            <a:endParaRPr sz="3600" dirty="0">
              <a:latin typeface="Arial"/>
              <a:cs typeface="Arial"/>
            </a:endParaRPr>
          </a:p>
          <a:p>
            <a:pPr marL="12700">
              <a:spcBef>
                <a:spcPts val="860"/>
              </a:spcBef>
            </a:pPr>
            <a:r>
              <a:rPr lang="en-US" sz="3600" dirty="0">
                <a:latin typeface="Arial"/>
                <a:cs typeface="Arial"/>
              </a:rPr>
              <a:t>E</a:t>
            </a:r>
            <a:r>
              <a:rPr sz="3600" dirty="0">
                <a:latin typeface="Arial"/>
                <a:cs typeface="Arial"/>
              </a:rPr>
              <a:t>lse</a:t>
            </a:r>
            <a:r>
              <a:rPr lang="en-US" sz="3600" dirty="0">
                <a:latin typeface="Arial"/>
                <a:cs typeface="Arial"/>
              </a:rPr>
              <a:t> {</a:t>
            </a:r>
            <a:endParaRPr sz="3600" dirty="0">
              <a:latin typeface="Arial"/>
              <a:cs typeface="Arial"/>
            </a:endParaRPr>
          </a:p>
          <a:p>
            <a:pPr marL="266700">
              <a:spcBef>
                <a:spcPts val="865"/>
              </a:spcBef>
              <a:tabLst>
                <a:tab pos="2093595" algn="l"/>
                <a:tab pos="2550795" algn="l"/>
                <a:tab pos="3590925" algn="l"/>
                <a:tab pos="4146550" algn="l"/>
                <a:tab pos="4629150" algn="l"/>
              </a:tabLst>
            </a:pPr>
            <a:r>
              <a:rPr sz="3600" dirty="0">
                <a:latin typeface="Arial"/>
                <a:cs typeface="Arial"/>
              </a:rPr>
              <a:t>alert(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+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"	is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af</a:t>
            </a:r>
            <a:r>
              <a:rPr sz="3600" spc="-15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er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'a'	in	Ascii");</a:t>
            </a:r>
            <a:r>
              <a:rPr lang="en-US" sz="3600" dirty="0">
                <a:latin typeface="Arial"/>
                <a:cs typeface="Arial"/>
              </a:rPr>
              <a:t> }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1393" y="5980883"/>
            <a:ext cx="516699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4048125" algn="l"/>
              </a:tabLst>
            </a:pPr>
            <a:r>
              <a:rPr sz="2800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Asc</a:t>
            </a:r>
            <a:r>
              <a:rPr sz="28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i</a:t>
            </a:r>
            <a:r>
              <a:rPr sz="2800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i tab</a:t>
            </a:r>
            <a:r>
              <a:rPr sz="28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l</a:t>
            </a:r>
            <a:r>
              <a:rPr sz="2800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e:</a:t>
            </a:r>
            <a:r>
              <a:rPr sz="2800" u="heavy" spc="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 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e … </a:t>
            </a:r>
            <a:r>
              <a:rPr sz="2800" dirty="0">
                <a:latin typeface="Arial"/>
                <a:cs typeface="Arial"/>
              </a:rPr>
              <a:t>0-</a:t>
            </a:r>
            <a:r>
              <a:rPr sz="2800" spc="-5" dirty="0">
                <a:latin typeface="Arial"/>
                <a:cs typeface="Arial"/>
              </a:rPr>
              <a:t>9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….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Z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9129" y="5980883"/>
            <a:ext cx="9734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800" spc="-5" dirty="0">
                <a:latin typeface="Arial"/>
                <a:cs typeface="Arial"/>
              </a:rPr>
              <a:t>… a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z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33372" y="5634228"/>
            <a:ext cx="377952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Anyth</a:t>
            </a:r>
            <a:r>
              <a:rPr sz="3600" spc="-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ng wr</a:t>
            </a:r>
            <a:r>
              <a:rPr sz="3600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ng?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1800" y="1524001"/>
            <a:ext cx="6659880" cy="3147015"/>
          </a:xfrm>
          <a:prstGeom prst="rect">
            <a:avLst/>
          </a:prstGeom>
          <a:ln w="9144">
            <a:solidFill>
              <a:srgbClr val="00664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/>
            <a:r>
              <a:rPr sz="2900" dirty="0">
                <a:latin typeface="Arial"/>
                <a:cs typeface="Arial"/>
              </a:rPr>
              <a:t>var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=</a:t>
            </a:r>
            <a:r>
              <a:rPr sz="2900" spc="-15" dirty="0">
                <a:latin typeface="Arial"/>
                <a:cs typeface="Arial"/>
              </a:rPr>
              <a:t>p</a:t>
            </a:r>
            <a:r>
              <a:rPr sz="2900" dirty="0">
                <a:latin typeface="Arial"/>
                <a:cs typeface="Arial"/>
              </a:rPr>
              <a:t>rom</a:t>
            </a:r>
            <a:r>
              <a:rPr sz="2900" spc="-15" dirty="0">
                <a:latin typeface="Arial"/>
                <a:cs typeface="Arial"/>
              </a:rPr>
              <a:t>p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15" dirty="0">
                <a:latin typeface="Arial"/>
                <a:cs typeface="Arial"/>
              </a:rPr>
              <a:t>(</a:t>
            </a:r>
            <a:r>
              <a:rPr sz="2900" dirty="0">
                <a:latin typeface="Arial"/>
                <a:cs typeface="Arial"/>
              </a:rPr>
              <a:t>"e</a:t>
            </a:r>
            <a:r>
              <a:rPr sz="2900" spc="-1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yo</a:t>
            </a:r>
            <a:r>
              <a:rPr sz="2900" spc="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r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: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");</a:t>
            </a:r>
          </a:p>
          <a:p>
            <a:pPr>
              <a:spcBef>
                <a:spcPts val="42"/>
              </a:spcBef>
            </a:pPr>
            <a:endParaRPr sz="4200" dirty="0">
              <a:latin typeface="Times New Roman"/>
              <a:cs typeface="Times New Roman"/>
            </a:endParaRPr>
          </a:p>
          <a:p>
            <a:pPr marL="86995"/>
            <a:r>
              <a:rPr sz="2900" dirty="0">
                <a:latin typeface="Arial"/>
                <a:cs typeface="Arial"/>
              </a:rPr>
              <a:t>if(n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me</a:t>
            </a:r>
            <a:r>
              <a:rPr sz="2900" spc="-15" dirty="0">
                <a:latin typeface="Arial"/>
                <a:cs typeface="Arial"/>
              </a:rPr>
              <a:t>="</a:t>
            </a:r>
            <a:r>
              <a:rPr sz="2900" spc="-5" dirty="0">
                <a:latin typeface="Arial"/>
                <a:cs typeface="Arial"/>
              </a:rPr>
              <a:t>M</a:t>
            </a:r>
            <a:r>
              <a:rPr sz="2900" dirty="0">
                <a:latin typeface="Arial"/>
                <a:cs typeface="Arial"/>
              </a:rPr>
              <a:t>ike")</a:t>
            </a:r>
            <a:r>
              <a:rPr lang="en-US" sz="2900" dirty="0">
                <a:latin typeface="Arial"/>
                <a:cs typeface="Arial"/>
              </a:rPr>
              <a:t> {</a:t>
            </a:r>
            <a:endParaRPr sz="2900" dirty="0">
              <a:latin typeface="Arial"/>
              <a:cs typeface="Arial"/>
            </a:endParaRPr>
          </a:p>
          <a:p>
            <a:pPr marL="1001394">
              <a:spcBef>
                <a:spcPts val="695"/>
              </a:spcBef>
            </a:pPr>
            <a:r>
              <a:rPr sz="2900" dirty="0">
                <a:latin typeface="Arial"/>
                <a:cs typeface="Arial"/>
              </a:rPr>
              <a:t>al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rt("Hi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Mik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"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);</a:t>
            </a:r>
            <a:r>
              <a:rPr lang="en-US" sz="2900" dirty="0">
                <a:latin typeface="Arial"/>
                <a:cs typeface="Arial"/>
              </a:rPr>
              <a:t> }</a:t>
            </a:r>
            <a:endParaRPr sz="2900" dirty="0">
              <a:latin typeface="Arial"/>
              <a:cs typeface="Arial"/>
            </a:endParaRPr>
          </a:p>
          <a:p>
            <a:pPr marL="86995">
              <a:spcBef>
                <a:spcPts val="695"/>
              </a:spcBef>
            </a:pPr>
            <a:r>
              <a:rPr lang="en-US" sz="290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lse</a:t>
            </a:r>
            <a:r>
              <a:rPr lang="en-US" sz="2900" dirty="0">
                <a:latin typeface="Arial"/>
                <a:cs typeface="Arial"/>
              </a:rPr>
              <a:t> {</a:t>
            </a:r>
            <a:endParaRPr sz="2900" dirty="0">
              <a:latin typeface="Arial"/>
              <a:cs typeface="Arial"/>
            </a:endParaRPr>
          </a:p>
          <a:p>
            <a:pPr marL="1001394">
              <a:spcBef>
                <a:spcPts val="695"/>
              </a:spcBef>
            </a:pPr>
            <a:r>
              <a:rPr sz="2900" dirty="0">
                <a:latin typeface="Arial"/>
                <a:cs typeface="Arial"/>
              </a:rPr>
              <a:t>al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rt("it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is n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Mik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");</a:t>
            </a:r>
            <a:r>
              <a:rPr lang="en-US" sz="2900" dirty="0">
                <a:latin typeface="Arial"/>
                <a:cs typeface="Arial"/>
              </a:rPr>
              <a:t> }</a:t>
            </a:r>
            <a:endParaRPr sz="2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Compo</a:t>
            </a:r>
            <a:r>
              <a:rPr sz="3600" spc="-15" dirty="0">
                <a:latin typeface="Arial"/>
                <a:cs typeface="Arial"/>
              </a:rPr>
              <a:t>u</a:t>
            </a:r>
            <a:r>
              <a:rPr sz="3600" dirty="0">
                <a:latin typeface="Arial"/>
                <a:cs typeface="Arial"/>
              </a:rPr>
              <a:t>nd Statem</a:t>
            </a:r>
            <a:r>
              <a:rPr sz="3600" spc="5" dirty="0">
                <a:latin typeface="Arial"/>
                <a:cs typeface="Arial"/>
              </a:rPr>
              <a:t>e</a:t>
            </a:r>
            <a:r>
              <a:rPr sz="3600" dirty="0">
                <a:latin typeface="Arial"/>
                <a:cs typeface="Arial"/>
              </a:rPr>
              <a:t>nts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1488" y="1442364"/>
            <a:ext cx="8557259" cy="203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70" dirty="0">
                <a:solidFill>
                  <a:srgbClr val="3333CC"/>
                </a:solidFill>
                <a:latin typeface="Arial"/>
                <a:cs typeface="Arial"/>
              </a:rPr>
              <a:t>if(</a:t>
            </a:r>
            <a:r>
              <a:rPr sz="3200" b="1" spc="-75" dirty="0">
                <a:solidFill>
                  <a:srgbClr val="3333CC"/>
                </a:solidFill>
                <a:latin typeface="Arial"/>
                <a:cs typeface="Arial"/>
              </a:rPr>
              <a:t>.</a:t>
            </a:r>
            <a:r>
              <a:rPr sz="3200" b="1" spc="-50" dirty="0">
                <a:solidFill>
                  <a:srgbClr val="3333CC"/>
                </a:solidFill>
                <a:latin typeface="Arial"/>
                <a:cs typeface="Arial"/>
              </a:rPr>
              <a:t>..)</a:t>
            </a:r>
            <a:r>
              <a:rPr sz="3200" b="1" spc="-17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b="1" spc="-145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sz="3200" b="1" spc="-535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3200" b="1" spc="-5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3200" b="1" spc="-16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3200" b="1" spc="4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3200" b="1" spc="-170" dirty="0">
                <a:solidFill>
                  <a:srgbClr val="FF0000"/>
                </a:solidFill>
                <a:latin typeface="Arial"/>
                <a:cs typeface="Arial"/>
              </a:rPr>
              <a:t>1;</a:t>
            </a:r>
            <a:r>
              <a:rPr sz="3200" b="1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535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3200" b="1" spc="-5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3200" b="1" spc="-16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3200" b="1" spc="4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3200" b="1" spc="-170" dirty="0">
                <a:solidFill>
                  <a:srgbClr val="FF0000"/>
                </a:solidFill>
                <a:latin typeface="Arial"/>
                <a:cs typeface="Arial"/>
              </a:rPr>
              <a:t>2;</a:t>
            </a:r>
            <a:r>
              <a:rPr sz="3200" b="1" spc="-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40" dirty="0">
                <a:solidFill>
                  <a:srgbClr val="FF0000"/>
                </a:solidFill>
                <a:latin typeface="Arial"/>
                <a:cs typeface="Arial"/>
              </a:rPr>
              <a:t>..</a:t>
            </a:r>
            <a:r>
              <a:rPr sz="3200" b="1" spc="-5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3200" b="1" spc="-535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3200" b="1" spc="-5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3200" b="1" spc="-16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3200" b="1" spc="5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3200" b="1" spc="-190" dirty="0">
                <a:solidFill>
                  <a:srgbClr val="FF0000"/>
                </a:solidFill>
                <a:latin typeface="Arial"/>
                <a:cs typeface="Arial"/>
              </a:rPr>
              <a:t>n;}</a:t>
            </a:r>
            <a:endParaRPr sz="3200" dirty="0">
              <a:latin typeface="Arial"/>
              <a:cs typeface="Arial"/>
            </a:endParaRPr>
          </a:p>
          <a:p>
            <a:pPr marL="12700">
              <a:spcBef>
                <a:spcPts val="795"/>
              </a:spcBef>
              <a:tabLst>
                <a:tab pos="2155825" algn="l"/>
              </a:tabLst>
            </a:pPr>
            <a:r>
              <a:rPr sz="3200" b="1" spc="-60" dirty="0">
                <a:solidFill>
                  <a:srgbClr val="FF0000"/>
                </a:solidFill>
                <a:latin typeface="Arial"/>
                <a:cs typeface="Arial"/>
              </a:rPr>
              <a:t>if(.</a:t>
            </a:r>
            <a:r>
              <a:rPr sz="3200" b="1" spc="-7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3200" b="1" spc="-70" dirty="0">
                <a:solidFill>
                  <a:srgbClr val="FF0000"/>
                </a:solidFill>
                <a:latin typeface="Arial"/>
                <a:cs typeface="Arial"/>
              </a:rPr>
              <a:t>.){.</a:t>
            </a:r>
            <a:r>
              <a:rPr sz="3200" b="1" spc="-7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3200" b="1" spc="-70" dirty="0">
                <a:solidFill>
                  <a:srgbClr val="FF0000"/>
                </a:solidFill>
                <a:latin typeface="Arial"/>
                <a:cs typeface="Arial"/>
              </a:rPr>
              <a:t>.;..</a:t>
            </a:r>
            <a:r>
              <a:rPr sz="3200" b="1" spc="-7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3200" b="1" spc="-165" dirty="0">
                <a:solidFill>
                  <a:srgbClr val="FF0000"/>
                </a:solidFill>
                <a:latin typeface="Arial"/>
                <a:cs typeface="Arial"/>
              </a:rPr>
              <a:t>;}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3200" b="1" spc="-229" dirty="0">
                <a:solidFill>
                  <a:srgbClr val="FF0000"/>
                </a:solidFill>
                <a:latin typeface="Arial"/>
                <a:cs typeface="Arial"/>
              </a:rPr>
              <a:t>els</a:t>
            </a:r>
            <a:r>
              <a:rPr sz="3200" b="1" spc="-27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b="1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75" dirty="0">
                <a:solidFill>
                  <a:srgbClr val="FF0000"/>
                </a:solidFill>
                <a:latin typeface="Arial"/>
                <a:cs typeface="Arial"/>
              </a:rPr>
              <a:t>{.</a:t>
            </a:r>
            <a:r>
              <a:rPr sz="3200" b="1" spc="-8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3200" b="1" spc="-70" dirty="0">
                <a:solidFill>
                  <a:srgbClr val="FF0000"/>
                </a:solidFill>
                <a:latin typeface="Arial"/>
                <a:cs typeface="Arial"/>
              </a:rPr>
              <a:t>.;..</a:t>
            </a:r>
            <a:r>
              <a:rPr sz="3200" b="1" spc="-7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3200" b="1" spc="-165" dirty="0">
                <a:solidFill>
                  <a:srgbClr val="FF0000"/>
                </a:solidFill>
                <a:latin typeface="Arial"/>
                <a:cs typeface="Arial"/>
              </a:rPr>
              <a:t>;}</a:t>
            </a:r>
            <a:endParaRPr sz="3200" dirty="0">
              <a:latin typeface="Arial"/>
              <a:cs typeface="Arial"/>
            </a:endParaRPr>
          </a:p>
          <a:p>
            <a:pPr marL="12700">
              <a:spcBef>
                <a:spcPts val="720"/>
              </a:spcBef>
            </a:pPr>
            <a:r>
              <a:rPr sz="2800" b="1" i="1" spc="-220" dirty="0">
                <a:latin typeface="Arial"/>
                <a:cs typeface="Arial"/>
              </a:rPr>
              <a:t>a</a:t>
            </a:r>
            <a:r>
              <a:rPr sz="2800" b="1" i="1" spc="-140" dirty="0">
                <a:latin typeface="Arial"/>
                <a:cs typeface="Arial"/>
              </a:rPr>
              <a:t> </a:t>
            </a:r>
            <a:r>
              <a:rPr sz="2800" b="1" i="1" spc="-165" dirty="0">
                <a:latin typeface="Arial"/>
                <a:cs typeface="Arial"/>
              </a:rPr>
              <a:t>sequence</a:t>
            </a:r>
            <a:r>
              <a:rPr sz="2800" b="1" i="1" spc="-120" dirty="0">
                <a:latin typeface="Arial"/>
                <a:cs typeface="Arial"/>
              </a:rPr>
              <a:t> </a:t>
            </a:r>
            <a:r>
              <a:rPr sz="2800" b="1" i="1" spc="-10" dirty="0">
                <a:latin typeface="Arial"/>
                <a:cs typeface="Arial"/>
              </a:rPr>
              <a:t>o</a:t>
            </a:r>
            <a:r>
              <a:rPr sz="2800" b="1" i="1" spc="-5" dirty="0">
                <a:latin typeface="Arial"/>
                <a:cs typeface="Arial"/>
              </a:rPr>
              <a:t>f</a:t>
            </a:r>
            <a:r>
              <a:rPr sz="2800" b="1" i="1" spc="-15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singl</a:t>
            </a:r>
            <a:r>
              <a:rPr sz="2800" spc="-165" dirty="0">
                <a:latin typeface="Arial"/>
                <a:cs typeface="Arial"/>
              </a:rPr>
              <a:t>e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350" dirty="0">
                <a:latin typeface="Arial"/>
                <a:cs typeface="Arial"/>
              </a:rPr>
              <a:t>s</a:t>
            </a:r>
            <a:r>
              <a:rPr sz="2800" spc="114" dirty="0">
                <a:latin typeface="Arial"/>
                <a:cs typeface="Arial"/>
              </a:rPr>
              <a:t>t</a:t>
            </a:r>
            <a:r>
              <a:rPr sz="2800" spc="-240" dirty="0">
                <a:latin typeface="Arial"/>
                <a:cs typeface="Arial"/>
              </a:rPr>
              <a:t>a</a:t>
            </a:r>
            <a:r>
              <a:rPr sz="2800" spc="130" dirty="0">
                <a:latin typeface="Arial"/>
                <a:cs typeface="Arial"/>
              </a:rPr>
              <a:t>t</a:t>
            </a:r>
            <a:r>
              <a:rPr sz="2800" spc="-135" dirty="0">
                <a:latin typeface="Arial"/>
                <a:cs typeface="Arial"/>
              </a:rPr>
              <a:t>eme</a:t>
            </a:r>
            <a:r>
              <a:rPr sz="2800" spc="-145" dirty="0">
                <a:latin typeface="Arial"/>
                <a:cs typeface="Arial"/>
              </a:rPr>
              <a:t>n</a:t>
            </a:r>
            <a:r>
              <a:rPr sz="2800" spc="-75" dirty="0">
                <a:latin typeface="Arial"/>
                <a:cs typeface="Arial"/>
              </a:rPr>
              <a:t>ts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enclosed </a:t>
            </a:r>
            <a:r>
              <a:rPr sz="2800" spc="-35" dirty="0">
                <a:latin typeface="Arial"/>
                <a:cs typeface="Arial"/>
              </a:rPr>
              <a:t>in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curly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b</a:t>
            </a:r>
            <a:r>
              <a:rPr sz="2800" spc="-90" dirty="0">
                <a:latin typeface="Arial"/>
                <a:cs typeface="Arial"/>
              </a:rPr>
              <a:t>r</a:t>
            </a:r>
            <a:r>
              <a:rPr sz="2800" spc="-229" dirty="0">
                <a:latin typeface="Arial"/>
                <a:cs typeface="Arial"/>
              </a:rPr>
              <a:t>a</a:t>
            </a:r>
            <a:r>
              <a:rPr sz="2800" spc="-195" dirty="0">
                <a:latin typeface="Arial"/>
                <a:cs typeface="Arial"/>
              </a:rPr>
              <a:t>c</a:t>
            </a:r>
            <a:r>
              <a:rPr sz="2800" spc="-235" dirty="0">
                <a:latin typeface="Arial"/>
                <a:cs typeface="Arial"/>
              </a:rPr>
              <a:t>es</a:t>
            </a:r>
            <a:endParaRPr sz="2800" dirty="0">
              <a:latin typeface="Arial"/>
              <a:cs typeface="Arial"/>
            </a:endParaRPr>
          </a:p>
          <a:p>
            <a:pPr marL="12700"/>
            <a:r>
              <a:rPr sz="2800" spc="5" dirty="0">
                <a:latin typeface="Arial"/>
                <a:cs typeface="Arial"/>
              </a:rPr>
              <a:t>f</a:t>
            </a:r>
            <a:r>
              <a:rPr sz="2800" spc="-120" dirty="0">
                <a:latin typeface="Arial"/>
                <a:cs typeface="Arial"/>
              </a:rPr>
              <a:t>orm</a:t>
            </a:r>
            <a:r>
              <a:rPr sz="2800" spc="-105" dirty="0">
                <a:latin typeface="Arial"/>
                <a:cs typeface="Arial"/>
              </a:rPr>
              <a:t>s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20" dirty="0">
                <a:latin typeface="Arial"/>
                <a:cs typeface="Arial"/>
              </a:rPr>
              <a:t>a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u="heavy" spc="-240" dirty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sz="2800" u="heavy" spc="-95" dirty="0">
                <a:solidFill>
                  <a:srgbClr val="00AF50"/>
                </a:solidFill>
                <a:latin typeface="Arial"/>
                <a:cs typeface="Arial"/>
              </a:rPr>
              <a:t>ompoun</a:t>
            </a:r>
            <a:r>
              <a:rPr sz="2800" u="heavy" spc="-90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2800" u="heavy" spc="-1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u="heavy" spc="-350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800" u="heavy" spc="114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800" u="heavy" spc="-240" dirty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800" u="heavy" spc="130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800" u="heavy" spc="-135" dirty="0">
                <a:solidFill>
                  <a:srgbClr val="00AF50"/>
                </a:solidFill>
                <a:latin typeface="Arial"/>
                <a:cs typeface="Arial"/>
              </a:rPr>
              <a:t>eme</a:t>
            </a:r>
            <a:r>
              <a:rPr sz="2800" u="heavy" spc="-155" dirty="0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sz="2800" u="heavy" spc="160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800" spc="-7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2140" y="3704083"/>
            <a:ext cx="8557260" cy="2827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685800"/>
            <a:ext cx="96012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/>
              <a:t>Nested</a:t>
            </a:r>
            <a:r>
              <a:rPr sz="3600" b="1" spc="-15" dirty="0"/>
              <a:t> </a:t>
            </a:r>
            <a:r>
              <a:rPr sz="3600" b="1" dirty="0"/>
              <a:t>Con</a:t>
            </a:r>
            <a:r>
              <a:rPr sz="3600" b="1" spc="-15" dirty="0"/>
              <a:t>d</a:t>
            </a:r>
            <a:r>
              <a:rPr sz="3600" b="1" dirty="0"/>
              <a:t>iti</a:t>
            </a:r>
            <a:r>
              <a:rPr sz="3600" b="1" spc="-15" dirty="0"/>
              <a:t>o</a:t>
            </a:r>
            <a:r>
              <a:rPr sz="3600" b="1" dirty="0"/>
              <a:t>nals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179064" y="2322576"/>
            <a:ext cx="571500" cy="486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10890" y="1705391"/>
            <a:ext cx="2143125" cy="307777"/>
          </a:xfrm>
          <a:prstGeom prst="rect">
            <a:avLst/>
          </a:prstGeom>
          <a:solidFill>
            <a:srgbClr val="4F81BC"/>
          </a:solidFill>
          <a:ln w="25908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4785"/>
            <a:r>
              <a:rPr sz="2000" b="1" spc="-185" dirty="0">
                <a:solidFill>
                  <a:srgbClr val="FFFFFF"/>
                </a:solidFill>
                <a:latin typeface="Arial"/>
                <a:cs typeface="Arial"/>
              </a:rPr>
              <a:t>Begin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45866" y="1950466"/>
            <a:ext cx="78105" cy="500380"/>
          </a:xfrm>
          <a:custGeom>
            <a:avLst/>
            <a:gdLst/>
            <a:ahLst/>
            <a:cxnLst/>
            <a:rect l="l" t="t" r="r" b="b"/>
            <a:pathLst>
              <a:path w="78105" h="500380">
                <a:moveTo>
                  <a:pt x="0" y="422275"/>
                </a:moveTo>
                <a:lnTo>
                  <a:pt x="38607" y="499999"/>
                </a:lnTo>
                <a:lnTo>
                  <a:pt x="71193" y="435356"/>
                </a:lnTo>
                <a:lnTo>
                  <a:pt x="51815" y="435356"/>
                </a:lnTo>
                <a:lnTo>
                  <a:pt x="25907" y="435229"/>
                </a:lnTo>
                <a:lnTo>
                  <a:pt x="25945" y="422317"/>
                </a:lnTo>
                <a:lnTo>
                  <a:pt x="0" y="422275"/>
                </a:lnTo>
                <a:close/>
              </a:path>
              <a:path w="78105" h="500380">
                <a:moveTo>
                  <a:pt x="25945" y="422317"/>
                </a:moveTo>
                <a:lnTo>
                  <a:pt x="25907" y="435229"/>
                </a:lnTo>
                <a:lnTo>
                  <a:pt x="51815" y="435356"/>
                </a:lnTo>
                <a:lnTo>
                  <a:pt x="51853" y="422359"/>
                </a:lnTo>
                <a:lnTo>
                  <a:pt x="25945" y="422317"/>
                </a:lnTo>
                <a:close/>
              </a:path>
              <a:path w="78105" h="500380">
                <a:moveTo>
                  <a:pt x="51853" y="422359"/>
                </a:moveTo>
                <a:lnTo>
                  <a:pt x="51815" y="435356"/>
                </a:lnTo>
                <a:lnTo>
                  <a:pt x="71193" y="435356"/>
                </a:lnTo>
                <a:lnTo>
                  <a:pt x="77724" y="422401"/>
                </a:lnTo>
                <a:lnTo>
                  <a:pt x="51853" y="422359"/>
                </a:lnTo>
                <a:close/>
              </a:path>
              <a:path w="78105" h="500380">
                <a:moveTo>
                  <a:pt x="53086" y="0"/>
                </a:moveTo>
                <a:lnTo>
                  <a:pt x="27177" y="0"/>
                </a:lnTo>
                <a:lnTo>
                  <a:pt x="25945" y="422317"/>
                </a:lnTo>
                <a:lnTo>
                  <a:pt x="51853" y="422359"/>
                </a:lnTo>
                <a:lnTo>
                  <a:pt x="5308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543" y="5141087"/>
            <a:ext cx="78105" cy="313055"/>
          </a:xfrm>
          <a:custGeom>
            <a:avLst/>
            <a:gdLst/>
            <a:ahLst/>
            <a:cxnLst/>
            <a:rect l="l" t="t" r="r" b="b"/>
            <a:pathLst>
              <a:path w="78105" h="313054">
                <a:moveTo>
                  <a:pt x="25968" y="234865"/>
                </a:moveTo>
                <a:lnTo>
                  <a:pt x="0" y="234950"/>
                </a:lnTo>
                <a:lnTo>
                  <a:pt x="39243" y="312547"/>
                </a:lnTo>
                <a:lnTo>
                  <a:pt x="71258" y="247776"/>
                </a:lnTo>
                <a:lnTo>
                  <a:pt x="26034" y="247776"/>
                </a:lnTo>
                <a:lnTo>
                  <a:pt x="25968" y="234865"/>
                </a:lnTo>
                <a:close/>
              </a:path>
              <a:path w="78105" h="313054">
                <a:moveTo>
                  <a:pt x="51877" y="234780"/>
                </a:moveTo>
                <a:lnTo>
                  <a:pt x="25968" y="234865"/>
                </a:lnTo>
                <a:lnTo>
                  <a:pt x="26034" y="247776"/>
                </a:lnTo>
                <a:lnTo>
                  <a:pt x="51943" y="247650"/>
                </a:lnTo>
                <a:lnTo>
                  <a:pt x="51877" y="234780"/>
                </a:lnTo>
                <a:close/>
              </a:path>
              <a:path w="78105" h="313054">
                <a:moveTo>
                  <a:pt x="77724" y="234696"/>
                </a:moveTo>
                <a:lnTo>
                  <a:pt x="51877" y="234780"/>
                </a:lnTo>
                <a:lnTo>
                  <a:pt x="51943" y="247650"/>
                </a:lnTo>
                <a:lnTo>
                  <a:pt x="26034" y="247776"/>
                </a:lnTo>
                <a:lnTo>
                  <a:pt x="71258" y="247776"/>
                </a:lnTo>
                <a:lnTo>
                  <a:pt x="77724" y="234696"/>
                </a:lnTo>
                <a:close/>
              </a:path>
              <a:path w="78105" h="313054">
                <a:moveTo>
                  <a:pt x="50673" y="0"/>
                </a:moveTo>
                <a:lnTo>
                  <a:pt x="24764" y="126"/>
                </a:lnTo>
                <a:lnTo>
                  <a:pt x="25968" y="234865"/>
                </a:lnTo>
                <a:lnTo>
                  <a:pt x="51877" y="234780"/>
                </a:lnTo>
                <a:lnTo>
                  <a:pt x="5067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10890" y="5455159"/>
            <a:ext cx="2143125" cy="307777"/>
          </a:xfrm>
          <a:prstGeom prst="rect">
            <a:avLst/>
          </a:prstGeom>
          <a:solidFill>
            <a:srgbClr val="4F81BC"/>
          </a:solidFill>
          <a:ln w="25908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0670"/>
            <a:r>
              <a:rPr sz="2000" b="1" spc="-220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54018" y="2451354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428244" y="0"/>
                </a:moveTo>
                <a:lnTo>
                  <a:pt x="0" y="357378"/>
                </a:lnTo>
                <a:lnTo>
                  <a:pt x="428244" y="714756"/>
                </a:lnTo>
                <a:lnTo>
                  <a:pt x="856487" y="357378"/>
                </a:lnTo>
                <a:lnTo>
                  <a:pt x="42824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54018" y="2451354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0" y="357378"/>
                </a:moveTo>
                <a:lnTo>
                  <a:pt x="428244" y="0"/>
                </a:lnTo>
                <a:lnTo>
                  <a:pt x="856487" y="357378"/>
                </a:lnTo>
                <a:lnTo>
                  <a:pt x="428244" y="714756"/>
                </a:lnTo>
                <a:lnTo>
                  <a:pt x="0" y="35737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37866" y="2809495"/>
            <a:ext cx="1217930" cy="1905"/>
          </a:xfrm>
          <a:custGeom>
            <a:avLst/>
            <a:gdLst/>
            <a:ahLst/>
            <a:cxnLst/>
            <a:rect l="l" t="t" r="r" b="b"/>
            <a:pathLst>
              <a:path w="1217930" h="1905">
                <a:moveTo>
                  <a:pt x="1217676" y="0"/>
                </a:moveTo>
                <a:lnTo>
                  <a:pt x="0" y="1523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7010" y="5141215"/>
            <a:ext cx="4251960" cy="1905"/>
          </a:xfrm>
          <a:custGeom>
            <a:avLst/>
            <a:gdLst/>
            <a:ahLst/>
            <a:cxnLst/>
            <a:rect l="l" t="t" r="r" b="b"/>
            <a:pathLst>
              <a:path w="4251960" h="1904">
                <a:moveTo>
                  <a:pt x="4251960" y="0"/>
                </a:moveTo>
                <a:lnTo>
                  <a:pt x="0" y="1524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08982" y="2809495"/>
            <a:ext cx="2118360" cy="1905"/>
          </a:xfrm>
          <a:custGeom>
            <a:avLst/>
            <a:gdLst/>
            <a:ahLst/>
            <a:cxnLst/>
            <a:rect l="l" t="t" r="r" b="b"/>
            <a:pathLst>
              <a:path w="2118360" h="1905">
                <a:moveTo>
                  <a:pt x="2118359" y="0"/>
                </a:moveTo>
                <a:lnTo>
                  <a:pt x="0" y="1523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25818" y="2809494"/>
            <a:ext cx="1905" cy="533400"/>
          </a:xfrm>
          <a:custGeom>
            <a:avLst/>
            <a:gdLst/>
            <a:ahLst/>
            <a:cxnLst/>
            <a:rect l="l" t="t" r="r" b="b"/>
            <a:pathLst>
              <a:path w="1904" h="533400">
                <a:moveTo>
                  <a:pt x="0" y="0"/>
                </a:moveTo>
                <a:lnTo>
                  <a:pt x="1524" y="53340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43961" y="2796539"/>
            <a:ext cx="0" cy="657860"/>
          </a:xfrm>
          <a:custGeom>
            <a:avLst/>
            <a:gdLst/>
            <a:ahLst/>
            <a:cxnLst/>
            <a:rect l="l" t="t" r="r" b="b"/>
            <a:pathLst>
              <a:path h="657860">
                <a:moveTo>
                  <a:pt x="0" y="0"/>
                </a:moveTo>
                <a:lnTo>
                  <a:pt x="0" y="657605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43961" y="4097274"/>
            <a:ext cx="0" cy="1057275"/>
          </a:xfrm>
          <a:custGeom>
            <a:avLst/>
            <a:gdLst/>
            <a:ahLst/>
            <a:cxnLst/>
            <a:rect l="l" t="t" r="r" b="b"/>
            <a:pathLst>
              <a:path h="1057275">
                <a:moveTo>
                  <a:pt x="0" y="0"/>
                </a:moveTo>
                <a:lnTo>
                  <a:pt x="0" y="1056894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68019" y="345414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4" y="643127"/>
                </a:lnTo>
                <a:lnTo>
                  <a:pt x="2142744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68019" y="345414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4" y="643127"/>
                </a:lnTo>
                <a:lnTo>
                  <a:pt x="2142744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27072" y="3662679"/>
            <a:ext cx="182245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9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9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9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95522" y="2308789"/>
            <a:ext cx="419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Arial"/>
                <a:cs typeface="Arial"/>
              </a:rPr>
              <a:t>if ( )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53302" y="2405690"/>
            <a:ext cx="4445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Arial"/>
                <a:cs typeface="Arial"/>
              </a:rPr>
              <a:t>e</a:t>
            </a:r>
            <a:r>
              <a:rPr i="1" spc="-10" dirty="0">
                <a:latin typeface="Arial"/>
                <a:cs typeface="Arial"/>
              </a:rPr>
              <a:t>l</a:t>
            </a:r>
            <a:r>
              <a:rPr i="1" dirty="0">
                <a:latin typeface="Arial"/>
                <a:cs typeface="Arial"/>
              </a:rPr>
              <a:t>se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68595" y="2260093"/>
            <a:ext cx="571500" cy="486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83935" y="3035807"/>
            <a:ext cx="571500" cy="484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52415" y="350824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917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64608" y="4638294"/>
            <a:ext cx="0" cy="224790"/>
          </a:xfrm>
          <a:custGeom>
            <a:avLst/>
            <a:gdLst/>
            <a:ahLst/>
            <a:cxnLst/>
            <a:rect l="l" t="t" r="r" b="b"/>
            <a:pathLst>
              <a:path h="224789">
                <a:moveTo>
                  <a:pt x="0" y="0"/>
                </a:moveTo>
                <a:lnTo>
                  <a:pt x="0" y="224789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36785" y="4130803"/>
            <a:ext cx="13970" cy="719455"/>
          </a:xfrm>
          <a:custGeom>
            <a:avLst/>
            <a:gdLst/>
            <a:ahLst/>
            <a:cxnLst/>
            <a:rect l="l" t="t" r="r" b="b"/>
            <a:pathLst>
              <a:path w="13970" h="719454">
                <a:moveTo>
                  <a:pt x="13716" y="719328"/>
                </a:moveTo>
                <a:lnTo>
                  <a:pt x="0" y="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94983" y="3521202"/>
            <a:ext cx="2243455" cy="0"/>
          </a:xfrm>
          <a:custGeom>
            <a:avLst/>
            <a:gdLst/>
            <a:ahLst/>
            <a:cxnLst/>
            <a:rect l="l" t="t" r="r" b="b"/>
            <a:pathLst>
              <a:path w="2243454">
                <a:moveTo>
                  <a:pt x="2242946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50129" y="3521203"/>
            <a:ext cx="2246630" cy="1905"/>
          </a:xfrm>
          <a:custGeom>
            <a:avLst/>
            <a:gdLst/>
            <a:ahLst/>
            <a:cxnLst/>
            <a:rect l="l" t="t" r="r" b="b"/>
            <a:pathLst>
              <a:path w="2246629" h="1904">
                <a:moveTo>
                  <a:pt x="2246376" y="0"/>
                </a:moveTo>
                <a:lnTo>
                  <a:pt x="0" y="1524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52415" y="350824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917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85895" y="3995166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85895" y="3995166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750435" y="4059302"/>
            <a:ext cx="161290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marR="5080" indent="-283845"/>
            <a:r>
              <a:rPr sz="1900" spc="-80" dirty="0">
                <a:solidFill>
                  <a:srgbClr val="FFFFFF"/>
                </a:solidFill>
                <a:latin typeface="Arial"/>
                <a:cs typeface="Arial"/>
              </a:rPr>
              <a:t>(n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00" spc="-2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80" dirty="0">
                <a:solidFill>
                  <a:srgbClr val="FFFFFF"/>
                </a:solidFill>
                <a:latin typeface="Arial"/>
                <a:cs typeface="Arial"/>
              </a:rPr>
              <a:t>ed)</a:t>
            </a:r>
            <a:r>
              <a:rPr sz="19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9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9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9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9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338309" y="3521203"/>
            <a:ext cx="0" cy="474345"/>
          </a:xfrm>
          <a:custGeom>
            <a:avLst/>
            <a:gdLst/>
            <a:ahLst/>
            <a:cxnLst/>
            <a:rect l="l" t="t" r="r" b="b"/>
            <a:pathLst>
              <a:path h="474345">
                <a:moveTo>
                  <a:pt x="0" y="0"/>
                </a:moveTo>
                <a:lnTo>
                  <a:pt x="0" y="473963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29779" y="3995166"/>
            <a:ext cx="2144395" cy="643255"/>
          </a:xfrm>
          <a:custGeom>
            <a:avLst/>
            <a:gdLst/>
            <a:ahLst/>
            <a:cxnLst/>
            <a:rect l="l" t="t" r="r" b="b"/>
            <a:pathLst>
              <a:path w="2144395" h="643254">
                <a:moveTo>
                  <a:pt x="0" y="643128"/>
                </a:moveTo>
                <a:lnTo>
                  <a:pt x="2144268" y="643128"/>
                </a:lnTo>
                <a:lnTo>
                  <a:pt x="2144268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29779" y="3995166"/>
            <a:ext cx="2144395" cy="643255"/>
          </a:xfrm>
          <a:custGeom>
            <a:avLst/>
            <a:gdLst/>
            <a:ahLst/>
            <a:cxnLst/>
            <a:rect l="l" t="t" r="r" b="b"/>
            <a:pathLst>
              <a:path w="2144395" h="643254">
                <a:moveTo>
                  <a:pt x="0" y="643128"/>
                </a:moveTo>
                <a:lnTo>
                  <a:pt x="2144268" y="643128"/>
                </a:lnTo>
                <a:lnTo>
                  <a:pt x="2144268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679560" y="4203852"/>
            <a:ext cx="104521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spc="-2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-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95" dirty="0">
                <a:solidFill>
                  <a:srgbClr val="FFFFFF"/>
                </a:solidFill>
                <a:latin typeface="Arial"/>
                <a:cs typeface="Arial"/>
              </a:rPr>
              <a:t>emen</a:t>
            </a:r>
            <a:r>
              <a:rPr sz="19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949308" y="3155117"/>
            <a:ext cx="4445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Arial"/>
                <a:cs typeface="Arial"/>
              </a:rPr>
              <a:t>e</a:t>
            </a:r>
            <a:r>
              <a:rPr i="1" spc="-10" dirty="0">
                <a:latin typeface="Arial"/>
                <a:cs typeface="Arial"/>
              </a:rPr>
              <a:t>l</a:t>
            </a:r>
            <a:r>
              <a:rPr i="1" dirty="0">
                <a:latin typeface="Arial"/>
                <a:cs typeface="Arial"/>
              </a:rPr>
              <a:t>se</a:t>
            </a:r>
            <a:endParaRPr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87186" y="3045142"/>
            <a:ext cx="41846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Arial"/>
                <a:cs typeface="Arial"/>
              </a:rPr>
              <a:t>if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( )</a:t>
            </a:r>
            <a:endParaRPr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526530" y="3167633"/>
            <a:ext cx="858519" cy="715010"/>
          </a:xfrm>
          <a:custGeom>
            <a:avLst/>
            <a:gdLst/>
            <a:ahLst/>
            <a:cxnLst/>
            <a:rect l="l" t="t" r="r" b="b"/>
            <a:pathLst>
              <a:path w="858520" h="715010">
                <a:moveTo>
                  <a:pt x="429006" y="0"/>
                </a:moveTo>
                <a:lnTo>
                  <a:pt x="0" y="357377"/>
                </a:lnTo>
                <a:lnTo>
                  <a:pt x="429006" y="714755"/>
                </a:lnTo>
                <a:lnTo>
                  <a:pt x="858012" y="357377"/>
                </a:lnTo>
                <a:lnTo>
                  <a:pt x="42900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26530" y="3167633"/>
            <a:ext cx="858519" cy="715010"/>
          </a:xfrm>
          <a:custGeom>
            <a:avLst/>
            <a:gdLst/>
            <a:ahLst/>
            <a:cxnLst/>
            <a:rect l="l" t="t" r="r" b="b"/>
            <a:pathLst>
              <a:path w="858520" h="715010">
                <a:moveTo>
                  <a:pt x="0" y="357377"/>
                </a:moveTo>
                <a:lnTo>
                  <a:pt x="429006" y="0"/>
                </a:lnTo>
                <a:lnTo>
                  <a:pt x="858012" y="357377"/>
                </a:lnTo>
                <a:lnTo>
                  <a:pt x="429006" y="714755"/>
                </a:lnTo>
                <a:lnTo>
                  <a:pt x="0" y="35737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93458" y="3521203"/>
            <a:ext cx="2246630" cy="1905"/>
          </a:xfrm>
          <a:custGeom>
            <a:avLst/>
            <a:gdLst/>
            <a:ahLst/>
            <a:cxnLst/>
            <a:rect l="l" t="t" r="r" b="b"/>
            <a:pathLst>
              <a:path w="2246629" h="1904">
                <a:moveTo>
                  <a:pt x="2246375" y="0"/>
                </a:moveTo>
                <a:lnTo>
                  <a:pt x="0" y="1524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50129" y="3521203"/>
            <a:ext cx="2246630" cy="1905"/>
          </a:xfrm>
          <a:custGeom>
            <a:avLst/>
            <a:gdLst/>
            <a:ahLst/>
            <a:cxnLst/>
            <a:rect l="l" t="t" r="r" b="b"/>
            <a:pathLst>
              <a:path w="2246629" h="1904">
                <a:moveTo>
                  <a:pt x="2246376" y="0"/>
                </a:moveTo>
                <a:lnTo>
                  <a:pt x="0" y="1524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04126" y="4848606"/>
            <a:ext cx="2246630" cy="1905"/>
          </a:xfrm>
          <a:custGeom>
            <a:avLst/>
            <a:gdLst/>
            <a:ahLst/>
            <a:cxnLst/>
            <a:rect l="l" t="t" r="r" b="b"/>
            <a:pathLst>
              <a:path w="2246629" h="1904">
                <a:moveTo>
                  <a:pt x="2246376" y="0"/>
                </a:moveTo>
                <a:lnTo>
                  <a:pt x="0" y="1524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62321" y="4848606"/>
            <a:ext cx="2246630" cy="1905"/>
          </a:xfrm>
          <a:custGeom>
            <a:avLst/>
            <a:gdLst/>
            <a:ahLst/>
            <a:cxnLst/>
            <a:rect l="l" t="t" r="r" b="b"/>
            <a:pathLst>
              <a:path w="2246629" h="1904">
                <a:moveTo>
                  <a:pt x="2246376" y="0"/>
                </a:moveTo>
                <a:lnTo>
                  <a:pt x="0" y="1524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85635" y="4848479"/>
            <a:ext cx="78105" cy="313055"/>
          </a:xfrm>
          <a:custGeom>
            <a:avLst/>
            <a:gdLst/>
            <a:ahLst/>
            <a:cxnLst/>
            <a:rect l="l" t="t" r="r" b="b"/>
            <a:pathLst>
              <a:path w="78104" h="313054">
                <a:moveTo>
                  <a:pt x="25968" y="234865"/>
                </a:moveTo>
                <a:lnTo>
                  <a:pt x="0" y="234950"/>
                </a:lnTo>
                <a:lnTo>
                  <a:pt x="39242" y="312547"/>
                </a:lnTo>
                <a:lnTo>
                  <a:pt x="71258" y="247777"/>
                </a:lnTo>
                <a:lnTo>
                  <a:pt x="26035" y="247777"/>
                </a:lnTo>
                <a:lnTo>
                  <a:pt x="25968" y="234865"/>
                </a:lnTo>
                <a:close/>
              </a:path>
              <a:path w="78104" h="313054">
                <a:moveTo>
                  <a:pt x="51877" y="234780"/>
                </a:moveTo>
                <a:lnTo>
                  <a:pt x="25968" y="234865"/>
                </a:lnTo>
                <a:lnTo>
                  <a:pt x="26035" y="247777"/>
                </a:lnTo>
                <a:lnTo>
                  <a:pt x="51942" y="247650"/>
                </a:lnTo>
                <a:lnTo>
                  <a:pt x="51877" y="234780"/>
                </a:lnTo>
                <a:close/>
              </a:path>
              <a:path w="78104" h="313054">
                <a:moveTo>
                  <a:pt x="77724" y="234696"/>
                </a:moveTo>
                <a:lnTo>
                  <a:pt x="51877" y="234780"/>
                </a:lnTo>
                <a:lnTo>
                  <a:pt x="51942" y="247650"/>
                </a:lnTo>
                <a:lnTo>
                  <a:pt x="26035" y="247777"/>
                </a:lnTo>
                <a:lnTo>
                  <a:pt x="71258" y="247777"/>
                </a:lnTo>
                <a:lnTo>
                  <a:pt x="77724" y="234696"/>
                </a:lnTo>
                <a:close/>
              </a:path>
              <a:path w="78104" h="313054">
                <a:moveTo>
                  <a:pt x="50673" y="0"/>
                </a:moveTo>
                <a:lnTo>
                  <a:pt x="24764" y="127"/>
                </a:lnTo>
                <a:lnTo>
                  <a:pt x="25968" y="234865"/>
                </a:lnTo>
                <a:lnTo>
                  <a:pt x="51877" y="234780"/>
                </a:lnTo>
                <a:lnTo>
                  <a:pt x="5067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55409" y="2980945"/>
            <a:ext cx="571499" cy="486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Nested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Con</a:t>
            </a:r>
            <a:r>
              <a:rPr sz="3600" spc="-15" dirty="0">
                <a:latin typeface="Arial"/>
                <a:cs typeface="Arial"/>
              </a:rPr>
              <a:t>d</a:t>
            </a:r>
            <a:r>
              <a:rPr sz="3600" dirty="0">
                <a:latin typeface="Arial"/>
                <a:cs typeface="Arial"/>
              </a:rPr>
              <a:t>iti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dirty="0">
                <a:latin typeface="Arial"/>
                <a:cs typeface="Arial"/>
              </a:rPr>
              <a:t>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469116"/>
            <a:ext cx="9144422" cy="1985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Writi</a:t>
            </a:r>
            <a:r>
              <a:rPr sz="2900" spc="10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g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an</a:t>
            </a:r>
            <a:r>
              <a:rPr sz="29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if statement</a:t>
            </a:r>
            <a:r>
              <a:rPr sz="29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in an</a:t>
            </a:r>
            <a:r>
              <a:rPr sz="2900" spc="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ther</a:t>
            </a:r>
            <a:r>
              <a:rPr sz="29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if</a:t>
            </a:r>
            <a:r>
              <a:rPr sz="29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state</a:t>
            </a:r>
            <a:r>
              <a:rPr sz="2900" spc="5" dirty="0">
                <a:latin typeface="Arial"/>
                <a:cs typeface="Arial"/>
              </a:rPr>
              <a:t>m</a:t>
            </a:r>
            <a:r>
              <a:rPr sz="2900" dirty="0">
                <a:latin typeface="Arial"/>
                <a:cs typeface="Arial"/>
              </a:rPr>
              <a:t>ent</a:t>
            </a:r>
            <a:r>
              <a:rPr sz="2900" spc="-6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is</a:t>
            </a:r>
          </a:p>
          <a:p>
            <a:pPr marL="353695"/>
            <a:r>
              <a:rPr sz="2900" dirty="0">
                <a:latin typeface="Arial"/>
                <a:cs typeface="Arial"/>
              </a:rPr>
              <a:t>ca</a:t>
            </a:r>
            <a:r>
              <a:rPr sz="2900" spc="5" dirty="0">
                <a:latin typeface="Arial"/>
                <a:cs typeface="Arial"/>
              </a:rPr>
              <a:t>l</a:t>
            </a:r>
            <a:r>
              <a:rPr sz="2900" dirty="0">
                <a:latin typeface="Arial"/>
                <a:cs typeface="Arial"/>
              </a:rPr>
              <a:t>l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stin</a:t>
            </a:r>
            <a:r>
              <a:rPr sz="2900" spc="5" dirty="0">
                <a:latin typeface="Arial"/>
                <a:cs typeface="Arial"/>
              </a:rPr>
              <a:t>g</a:t>
            </a:r>
            <a:r>
              <a:rPr sz="2900" dirty="0">
                <a:latin typeface="Arial"/>
                <a:cs typeface="Arial"/>
              </a:rPr>
              <a:t>.</a:t>
            </a:r>
          </a:p>
          <a:p>
            <a:pPr>
              <a:spcBef>
                <a:spcPts val="45"/>
              </a:spcBef>
            </a:pPr>
            <a:endParaRPr sz="4200" dirty="0">
              <a:latin typeface="Times New Roman"/>
              <a:cs typeface="Times New Roman"/>
            </a:endParaRPr>
          </a:p>
          <a:p>
            <a:pPr marL="12700">
              <a:tabLst>
                <a:tab pos="353695" algn="l"/>
              </a:tabLst>
            </a:pPr>
            <a:r>
              <a:rPr sz="2900" dirty="0">
                <a:latin typeface="Arial"/>
                <a:cs typeface="Arial"/>
              </a:rPr>
              <a:t>•	if(...){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if(...)</a:t>
            </a:r>
            <a:r>
              <a:rPr sz="29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...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}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else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{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if(...)</a:t>
            </a:r>
            <a:r>
              <a:rPr sz="29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...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6140" y="336454"/>
            <a:ext cx="8251190" cy="5193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14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546100"/>
            <a:r>
              <a:rPr sz="2700" dirty="0">
                <a:latin typeface="Arial"/>
                <a:cs typeface="Arial"/>
              </a:rPr>
              <a:t>var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x=15;</a:t>
            </a:r>
          </a:p>
          <a:p>
            <a:pPr marL="546100">
              <a:spcBef>
                <a:spcPts val="325"/>
              </a:spcBef>
            </a:pPr>
            <a:r>
              <a:rPr lang="en-US" sz="2700" spc="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700" spc="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lang="en-US" sz="27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(x&lt;0)</a:t>
            </a:r>
            <a:r>
              <a:rPr lang="en-US" sz="2700" dirty="0">
                <a:latin typeface="Arial"/>
                <a:cs typeface="Arial"/>
              </a:rPr>
              <a:t> {</a:t>
            </a:r>
            <a:endParaRPr sz="2700" dirty="0">
              <a:latin typeface="Arial"/>
              <a:cs typeface="Arial"/>
            </a:endParaRPr>
          </a:p>
          <a:p>
            <a:pPr marL="546100" indent="913765">
              <a:spcBef>
                <a:spcPts val="325"/>
              </a:spcBef>
            </a:pPr>
            <a:r>
              <a:rPr sz="2700" dirty="0">
                <a:latin typeface="Arial"/>
                <a:cs typeface="Arial"/>
              </a:rPr>
              <a:t>alert(" negative num</a:t>
            </a:r>
            <a:r>
              <a:rPr sz="2700" spc="-10" dirty="0">
                <a:latin typeface="Arial"/>
                <a:cs typeface="Arial"/>
              </a:rPr>
              <a:t>b</a:t>
            </a:r>
            <a:r>
              <a:rPr sz="2700" dirty="0">
                <a:latin typeface="Arial"/>
                <a:cs typeface="Arial"/>
              </a:rPr>
              <a:t>er");</a:t>
            </a:r>
            <a:r>
              <a:rPr lang="en-US" sz="2700" dirty="0">
                <a:latin typeface="Arial"/>
                <a:cs typeface="Arial"/>
              </a:rPr>
              <a:t> }</a:t>
            </a:r>
            <a:endParaRPr sz="3350" dirty="0">
              <a:latin typeface="Times New Roman"/>
              <a:cs typeface="Times New Roman"/>
            </a:endParaRPr>
          </a:p>
          <a:p>
            <a:pPr marL="546100"/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else if</a:t>
            </a:r>
            <a:r>
              <a:rPr lang="en-US" sz="27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(x&gt;0)</a:t>
            </a:r>
            <a:r>
              <a:rPr lang="en-US" sz="2700" dirty="0">
                <a:latin typeface="Arial"/>
                <a:cs typeface="Arial"/>
              </a:rPr>
              <a:t> {</a:t>
            </a:r>
            <a:endParaRPr sz="2700" dirty="0">
              <a:latin typeface="Arial"/>
              <a:cs typeface="Arial"/>
            </a:endParaRPr>
          </a:p>
          <a:p>
            <a:pPr marL="1460500">
              <a:spcBef>
                <a:spcPts val="325"/>
              </a:spcBef>
            </a:pPr>
            <a:r>
              <a:rPr sz="2700" dirty="0">
                <a:latin typeface="Arial"/>
                <a:cs typeface="Arial"/>
              </a:rPr>
              <a:t>alert(“po</a:t>
            </a:r>
            <a:r>
              <a:rPr sz="2700" spc="5" dirty="0"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iti</a:t>
            </a:r>
            <a:r>
              <a:rPr sz="2700" spc="10" dirty="0">
                <a:latin typeface="Arial"/>
                <a:cs typeface="Arial"/>
              </a:rPr>
              <a:t>v</a:t>
            </a:r>
            <a:r>
              <a:rPr sz="2700" dirty="0">
                <a:latin typeface="Arial"/>
                <a:cs typeface="Arial"/>
              </a:rPr>
              <a:t>e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num</a:t>
            </a:r>
            <a:r>
              <a:rPr sz="2700" spc="-10" dirty="0">
                <a:latin typeface="Arial"/>
                <a:cs typeface="Arial"/>
              </a:rPr>
              <a:t>b</a:t>
            </a:r>
            <a:r>
              <a:rPr sz="2700" dirty="0">
                <a:latin typeface="Arial"/>
                <a:cs typeface="Arial"/>
              </a:rPr>
              <a:t>er");</a:t>
            </a:r>
            <a:r>
              <a:rPr lang="en-US" sz="2700" dirty="0">
                <a:latin typeface="Arial"/>
                <a:cs typeface="Arial"/>
              </a:rPr>
              <a:t> }</a:t>
            </a:r>
            <a:endParaRPr sz="2700" dirty="0">
              <a:latin typeface="Arial"/>
              <a:cs typeface="Arial"/>
            </a:endParaRPr>
          </a:p>
          <a:p>
            <a:pPr marL="546100">
              <a:spcBef>
                <a:spcPts val="325"/>
              </a:spcBef>
            </a:pPr>
            <a:r>
              <a:rPr lang="en-US" sz="27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lse</a:t>
            </a:r>
            <a:r>
              <a:rPr lang="en-US" sz="27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700" dirty="0">
                <a:latin typeface="Arial"/>
                <a:cs typeface="Arial"/>
              </a:rPr>
              <a:t>{</a:t>
            </a:r>
            <a:endParaRPr sz="2700" dirty="0">
              <a:latin typeface="Arial"/>
              <a:cs typeface="Arial"/>
            </a:endParaRPr>
          </a:p>
          <a:p>
            <a:pPr marL="1460500">
              <a:spcBef>
                <a:spcPts val="320"/>
              </a:spcBef>
            </a:pPr>
            <a:r>
              <a:rPr sz="2700" dirty="0">
                <a:latin typeface="Arial"/>
                <a:cs typeface="Arial"/>
              </a:rPr>
              <a:t>alert("it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is 0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");</a:t>
            </a:r>
            <a:r>
              <a:rPr lang="en-US" sz="2700" dirty="0">
                <a:latin typeface="Arial"/>
                <a:cs typeface="Arial"/>
              </a:rPr>
              <a:t> }</a:t>
            </a:r>
            <a:endParaRPr sz="2700" dirty="0">
              <a:latin typeface="Arial"/>
              <a:cs typeface="Arial"/>
            </a:endParaRPr>
          </a:p>
          <a:p>
            <a:pPr>
              <a:spcBef>
                <a:spcPts val="37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546100"/>
            <a:r>
              <a:rPr sz="2700" dirty="0">
                <a:latin typeface="Arial"/>
                <a:cs typeface="Arial"/>
              </a:rPr>
              <a:t>alert ("end");</a:t>
            </a:r>
          </a:p>
          <a:p>
            <a:pPr>
              <a:spcBef>
                <a:spcPts val="13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87A173DA-5F90-6E4B-BDA8-241ABFB296EB}"/>
              </a:ext>
            </a:extLst>
          </p:cNvPr>
          <p:cNvSpPr txBox="1">
            <a:spLocks/>
          </p:cNvSpPr>
          <p:nvPr/>
        </p:nvSpPr>
        <p:spPr>
          <a:xfrm>
            <a:off x="2136140" y="381404"/>
            <a:ext cx="9984259" cy="49308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46100" indent="374015"/>
            <a:r>
              <a:rPr lang="en-US" sz="3600" b="1" dirty="0">
                <a:solidFill>
                  <a:srgbClr val="FF0000"/>
                </a:solidFill>
                <a:latin typeface="Arial"/>
                <a:cs typeface="Arial"/>
              </a:rPr>
              <a:t>Try out:</a:t>
            </a:r>
            <a:r>
              <a:rPr lang="en-US" sz="3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3600" b="1" dirty="0">
                <a:solidFill>
                  <a:srgbClr val="3333CC"/>
                </a:solidFill>
                <a:latin typeface="Arial"/>
                <a:cs typeface="Arial"/>
              </a:rPr>
              <a:t>Is x</a:t>
            </a:r>
            <a:r>
              <a:rPr lang="en-US" sz="36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sz="3600" b="1" dirty="0">
                <a:solidFill>
                  <a:srgbClr val="3333CC"/>
                </a:solidFill>
                <a:latin typeface="Arial"/>
                <a:cs typeface="Arial"/>
              </a:rPr>
              <a:t>positive / ne</a:t>
            </a:r>
            <a:r>
              <a:rPr lang="en-US" sz="3600" b="1" spc="-10" dirty="0">
                <a:solidFill>
                  <a:srgbClr val="3333CC"/>
                </a:solidFill>
                <a:latin typeface="Arial"/>
                <a:cs typeface="Arial"/>
              </a:rPr>
              <a:t>g</a:t>
            </a:r>
            <a:r>
              <a:rPr lang="en-US" sz="3600" b="1" dirty="0">
                <a:solidFill>
                  <a:srgbClr val="3333CC"/>
                </a:solidFill>
                <a:latin typeface="Arial"/>
                <a:cs typeface="Arial"/>
              </a:rPr>
              <a:t>ative?</a:t>
            </a:r>
            <a:endParaRPr lang="en-US"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6139" y="336454"/>
            <a:ext cx="9163231" cy="477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14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546100"/>
            <a:r>
              <a:rPr sz="2700" dirty="0">
                <a:latin typeface="Arial"/>
                <a:cs typeface="Arial"/>
              </a:rPr>
              <a:t>var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x=15;</a:t>
            </a:r>
          </a:p>
          <a:p>
            <a:pPr marL="546100">
              <a:spcBef>
                <a:spcPts val="325"/>
              </a:spcBef>
            </a:pPr>
            <a:r>
              <a:rPr lang="en-US" sz="2700" spc="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700" spc="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lang="en-US" sz="27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(x</a:t>
            </a:r>
            <a:r>
              <a:rPr lang="en-US" sz="2700" dirty="0">
                <a:latin typeface="Arial"/>
                <a:cs typeface="Arial"/>
              </a:rPr>
              <a:t> &gt; 2</a:t>
            </a:r>
            <a:r>
              <a:rPr sz="2700" dirty="0">
                <a:latin typeface="Arial"/>
                <a:cs typeface="Arial"/>
              </a:rPr>
              <a:t>0)</a:t>
            </a:r>
            <a:r>
              <a:rPr lang="en-US" sz="2700" dirty="0">
                <a:latin typeface="Arial"/>
                <a:cs typeface="Arial"/>
              </a:rPr>
              <a:t> {</a:t>
            </a:r>
            <a:endParaRPr sz="2700" dirty="0">
              <a:latin typeface="Arial"/>
              <a:cs typeface="Arial"/>
            </a:endParaRPr>
          </a:p>
          <a:p>
            <a:pPr marL="546100" indent="913765">
              <a:spcBef>
                <a:spcPts val="325"/>
              </a:spcBef>
            </a:pPr>
            <a:r>
              <a:rPr sz="2700" dirty="0">
                <a:latin typeface="Arial"/>
                <a:cs typeface="Arial"/>
              </a:rPr>
              <a:t>alert("</a:t>
            </a:r>
            <a:r>
              <a:rPr lang="en-US" sz="2700" dirty="0">
                <a:latin typeface="Arial"/>
                <a:cs typeface="Arial"/>
              </a:rPr>
              <a:t>x is bigger than 20</a:t>
            </a:r>
            <a:r>
              <a:rPr sz="2700" dirty="0">
                <a:latin typeface="Arial"/>
                <a:cs typeface="Arial"/>
              </a:rPr>
              <a:t>");</a:t>
            </a:r>
            <a:r>
              <a:rPr lang="en-US" sz="2700" dirty="0">
                <a:latin typeface="Arial"/>
                <a:cs typeface="Arial"/>
              </a:rPr>
              <a:t> }</a:t>
            </a:r>
            <a:endParaRPr sz="3350" dirty="0">
              <a:latin typeface="Times New Roman"/>
              <a:cs typeface="Times New Roman"/>
            </a:endParaRPr>
          </a:p>
          <a:p>
            <a:pPr marL="546100"/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else if</a:t>
            </a:r>
            <a:r>
              <a:rPr lang="en-US" sz="27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(x</a:t>
            </a:r>
            <a:r>
              <a:rPr lang="en-US" sz="27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&gt;</a:t>
            </a:r>
            <a:r>
              <a:rPr lang="en-US" sz="2700" dirty="0">
                <a:latin typeface="Arial"/>
                <a:cs typeface="Arial"/>
              </a:rPr>
              <a:t> 1</a:t>
            </a:r>
            <a:r>
              <a:rPr sz="2700" dirty="0">
                <a:latin typeface="Arial"/>
                <a:cs typeface="Arial"/>
              </a:rPr>
              <a:t>0)</a:t>
            </a:r>
            <a:r>
              <a:rPr lang="en-US" sz="2700" dirty="0">
                <a:latin typeface="Arial"/>
                <a:cs typeface="Arial"/>
              </a:rPr>
              <a:t> {</a:t>
            </a:r>
            <a:endParaRPr sz="2700" dirty="0">
              <a:latin typeface="Arial"/>
              <a:cs typeface="Arial"/>
            </a:endParaRPr>
          </a:p>
          <a:p>
            <a:pPr marL="1460500">
              <a:spcBef>
                <a:spcPts val="325"/>
              </a:spcBef>
            </a:pPr>
            <a:r>
              <a:rPr sz="2700" dirty="0">
                <a:latin typeface="Arial"/>
                <a:cs typeface="Arial"/>
              </a:rPr>
              <a:t>alert(“</a:t>
            </a:r>
            <a:r>
              <a:rPr lang="en-US" sz="2700" dirty="0">
                <a:latin typeface="Arial"/>
                <a:cs typeface="Arial"/>
              </a:rPr>
              <a:t>x is bigger than 10 and less than 20</a:t>
            </a:r>
            <a:r>
              <a:rPr sz="2700" dirty="0">
                <a:latin typeface="Arial"/>
                <a:cs typeface="Arial"/>
              </a:rPr>
              <a:t>");</a:t>
            </a:r>
            <a:r>
              <a:rPr lang="en-US" sz="2700" dirty="0">
                <a:latin typeface="Arial"/>
                <a:cs typeface="Arial"/>
              </a:rPr>
              <a:t> }</a:t>
            </a:r>
            <a:endParaRPr sz="2700" dirty="0">
              <a:latin typeface="Arial"/>
              <a:cs typeface="Arial"/>
            </a:endParaRPr>
          </a:p>
          <a:p>
            <a:pPr marL="546100">
              <a:spcBef>
                <a:spcPts val="325"/>
              </a:spcBef>
            </a:pPr>
            <a:r>
              <a:rPr lang="en-US" sz="27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lse</a:t>
            </a:r>
            <a:r>
              <a:rPr lang="en-US" sz="27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700" dirty="0">
                <a:latin typeface="Arial"/>
                <a:cs typeface="Arial"/>
              </a:rPr>
              <a:t>{</a:t>
            </a:r>
            <a:endParaRPr sz="2700" dirty="0">
              <a:latin typeface="Arial"/>
              <a:cs typeface="Arial"/>
            </a:endParaRPr>
          </a:p>
          <a:p>
            <a:pPr marL="1460500">
              <a:spcBef>
                <a:spcPts val="320"/>
              </a:spcBef>
            </a:pPr>
            <a:r>
              <a:rPr sz="2700" dirty="0">
                <a:latin typeface="Arial"/>
                <a:cs typeface="Arial"/>
              </a:rPr>
              <a:t>alert("</a:t>
            </a:r>
            <a:r>
              <a:rPr lang="en-US" sz="2700" dirty="0">
                <a:latin typeface="Arial"/>
                <a:cs typeface="Arial"/>
              </a:rPr>
              <a:t>x is equal to or smaller than 10</a:t>
            </a:r>
            <a:r>
              <a:rPr sz="2700" dirty="0">
                <a:latin typeface="Arial"/>
                <a:cs typeface="Arial"/>
              </a:rPr>
              <a:t>");</a:t>
            </a:r>
            <a:r>
              <a:rPr lang="en-US" sz="2700" dirty="0">
                <a:latin typeface="Arial"/>
                <a:cs typeface="Arial"/>
              </a:rPr>
              <a:t> }</a:t>
            </a:r>
            <a:endParaRPr sz="2700" dirty="0">
              <a:latin typeface="Arial"/>
              <a:cs typeface="Arial"/>
            </a:endParaRPr>
          </a:p>
          <a:p>
            <a:pPr>
              <a:spcBef>
                <a:spcPts val="37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546100"/>
            <a:r>
              <a:rPr sz="2700" dirty="0">
                <a:latin typeface="Arial"/>
                <a:cs typeface="Arial"/>
              </a:rPr>
              <a:t>alert ("end");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87A173DA-5F90-6E4B-BDA8-241ABFB296EB}"/>
              </a:ext>
            </a:extLst>
          </p:cNvPr>
          <p:cNvSpPr txBox="1">
            <a:spLocks/>
          </p:cNvSpPr>
          <p:nvPr/>
        </p:nvSpPr>
        <p:spPr>
          <a:xfrm>
            <a:off x="2136140" y="381404"/>
            <a:ext cx="9984259" cy="49308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46100" indent="374015"/>
            <a:r>
              <a:rPr lang="en-US" sz="3600" b="1" dirty="0">
                <a:solidFill>
                  <a:srgbClr val="FF0000"/>
                </a:solidFill>
                <a:latin typeface="Arial"/>
                <a:cs typeface="Arial"/>
              </a:rPr>
              <a:t>Try out:</a:t>
            </a:r>
            <a:r>
              <a:rPr lang="en-US" sz="3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3600" b="1" dirty="0">
                <a:solidFill>
                  <a:srgbClr val="3333CC"/>
                </a:solidFill>
                <a:latin typeface="Arial"/>
                <a:cs typeface="Arial"/>
              </a:rPr>
              <a:t>Is x</a:t>
            </a:r>
            <a:r>
              <a:rPr lang="en-US" sz="36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sz="3600" b="1" dirty="0">
                <a:solidFill>
                  <a:srgbClr val="3333CC"/>
                </a:solidFill>
                <a:latin typeface="Arial"/>
                <a:cs typeface="Arial"/>
              </a:rPr>
              <a:t>bigger than 20?</a:t>
            </a:r>
            <a:endParaRPr lang="en-US"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72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54555" y="1601865"/>
            <a:ext cx="6231255" cy="168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3200" dirty="0">
                <a:latin typeface="Arial"/>
                <a:cs typeface="Arial"/>
              </a:rPr>
              <a:t>Obje</a:t>
            </a:r>
            <a:r>
              <a:rPr sz="3200" spc="-1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t,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Fun</a:t>
            </a:r>
            <a:r>
              <a:rPr sz="3200" spc="-10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tion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&amp;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lang="en-US" sz="3200" spc="5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x</a:t>
            </a:r>
            <a:r>
              <a:rPr sz="3200" dirty="0">
                <a:latin typeface="Arial"/>
                <a:cs typeface="Arial"/>
              </a:rPr>
              <a:t>pre</a:t>
            </a:r>
            <a:r>
              <a:rPr sz="3200" spc="-10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si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</a:p>
          <a:p>
            <a:pPr marL="353695" indent="-340995">
              <a:spcBef>
                <a:spcPts val="765"/>
              </a:spcBef>
              <a:buFont typeface="Arial"/>
              <a:buChar char="•"/>
              <a:tabLst>
                <a:tab pos="354330" algn="l"/>
              </a:tabLst>
            </a:pPr>
            <a:r>
              <a:rPr sz="3200" dirty="0">
                <a:latin typeface="Arial"/>
                <a:cs typeface="Arial"/>
              </a:rPr>
              <a:t>Conditio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als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&amp; Rel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tion</a:t>
            </a:r>
          </a:p>
          <a:p>
            <a:pPr marL="353695" indent="-340995">
              <a:spcBef>
                <a:spcPts val="770"/>
              </a:spcBef>
              <a:buFont typeface="Arial"/>
              <a:buChar char="•"/>
              <a:tabLst>
                <a:tab pos="354330" algn="l"/>
                <a:tab pos="3852545" algn="l"/>
              </a:tabLst>
            </a:pPr>
            <a:r>
              <a:rPr sz="3200" dirty="0">
                <a:latin typeface="Arial"/>
                <a:cs typeface="Arial"/>
              </a:rPr>
              <a:t>Numb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lang="en-US" sz="3200" spc="-1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st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ms	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E91768-D05F-874D-8283-637BEB27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42125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Try:</a:t>
            </a:r>
            <a:r>
              <a:rPr sz="36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string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functi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dirty="0">
                <a:latin typeface="Arial"/>
                <a:cs typeface="Arial"/>
              </a:rPr>
              <a:t>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380724"/>
            <a:ext cx="8486140" cy="4365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Stri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gs</a:t>
            </a:r>
            <a:r>
              <a:rPr sz="2900" spc="-2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a</a:t>
            </a:r>
            <a:r>
              <a:rPr sz="2900" spc="10" dirty="0">
                <a:solidFill>
                  <a:srgbClr val="438AC4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e</a:t>
            </a:r>
            <a:r>
              <a:rPr sz="2900" spc="-4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438AC4"/>
                </a:solidFill>
                <a:latin typeface="Arial"/>
                <a:cs typeface="Arial"/>
              </a:rPr>
              <a:t>ind</a:t>
            </a:r>
            <a:r>
              <a:rPr sz="2900" b="1" spc="5" dirty="0">
                <a:solidFill>
                  <a:srgbClr val="438AC4"/>
                </a:solidFill>
                <a:latin typeface="Arial"/>
                <a:cs typeface="Arial"/>
              </a:rPr>
              <a:t>e</a:t>
            </a:r>
            <a:r>
              <a:rPr sz="2900" b="1" dirty="0">
                <a:solidFill>
                  <a:srgbClr val="438AC4"/>
                </a:solidFill>
                <a:latin typeface="Arial"/>
                <a:cs typeface="Arial"/>
              </a:rPr>
              <a:t>x</a:t>
            </a:r>
            <a:r>
              <a:rPr sz="2900" b="1" spc="10" dirty="0">
                <a:solidFill>
                  <a:srgbClr val="438AC4"/>
                </a:solidFill>
                <a:latin typeface="Arial"/>
                <a:cs typeface="Arial"/>
              </a:rPr>
              <a:t>e</a:t>
            </a:r>
            <a:r>
              <a:rPr sz="2900" b="1" dirty="0">
                <a:solidFill>
                  <a:srgbClr val="438AC4"/>
                </a:solidFill>
                <a:latin typeface="Arial"/>
                <a:cs typeface="Arial"/>
              </a:rPr>
              <a:t>d</a:t>
            </a:r>
            <a:r>
              <a:rPr sz="2900" b="1" spc="-3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from</a:t>
            </a:r>
            <a:r>
              <a:rPr sz="2900" spc="-25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i="1" spc="5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lang="en-US" sz="2900" i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438AC4"/>
                </a:solidFill>
                <a:latin typeface="Arial"/>
                <a:cs typeface="Arial"/>
              </a:rPr>
              <a:t>!</a:t>
            </a:r>
            <a:endParaRPr sz="2900" dirty="0">
              <a:latin typeface="Arial"/>
              <a:cs typeface="Arial"/>
            </a:endParaRPr>
          </a:p>
          <a:p>
            <a:pPr marL="353695" indent="-340995">
              <a:lnSpc>
                <a:spcPts val="3135"/>
              </a:lnSpc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A s</a:t>
            </a:r>
            <a:r>
              <a:rPr sz="2900" spc="-15" dirty="0">
                <a:solidFill>
                  <a:srgbClr val="438AC4"/>
                </a:solidFill>
                <a:latin typeface="Arial"/>
                <a:cs typeface="Arial"/>
              </a:rPr>
              <a:t>t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r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i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ng</a:t>
            </a:r>
            <a:r>
              <a:rPr sz="2900" spc="-35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of</a:t>
            </a:r>
            <a:r>
              <a:rPr sz="2900" spc="-15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l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n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g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th</a:t>
            </a:r>
            <a:r>
              <a:rPr sz="2900" spc="-4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i="1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900" i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has</a:t>
            </a:r>
            <a:r>
              <a:rPr sz="2900" spc="-2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cha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act</a:t>
            </a:r>
            <a:r>
              <a:rPr sz="2900" spc="-10" dirty="0">
                <a:solidFill>
                  <a:srgbClr val="438AC4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rs</a:t>
            </a:r>
            <a:r>
              <a:rPr sz="2900" spc="-5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in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d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exed</a:t>
            </a:r>
            <a:r>
              <a:rPr sz="2900" spc="-35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from</a:t>
            </a:r>
            <a:r>
              <a:rPr sz="2900" spc="-2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i="1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endParaRPr sz="2900" dirty="0">
              <a:latin typeface="Arial"/>
              <a:cs typeface="Arial"/>
            </a:endParaRPr>
          </a:p>
          <a:p>
            <a:pPr marL="353695">
              <a:lnSpc>
                <a:spcPts val="3135"/>
              </a:lnSpc>
            </a:pP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to</a:t>
            </a:r>
            <a:r>
              <a:rPr sz="2900" spc="-1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i="1" spc="5" dirty="0">
                <a:solidFill>
                  <a:srgbClr val="C00000"/>
                </a:solidFill>
                <a:latin typeface="Arial"/>
                <a:cs typeface="Arial"/>
              </a:rPr>
              <a:t>n-1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.</a:t>
            </a:r>
            <a:endParaRPr sz="2900" dirty="0">
              <a:latin typeface="Arial"/>
              <a:cs typeface="Arial"/>
            </a:endParaRPr>
          </a:p>
          <a:p>
            <a:pPr marL="353695"/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s.l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n</a:t>
            </a:r>
            <a:r>
              <a:rPr sz="2900" spc="10" dirty="0">
                <a:solidFill>
                  <a:srgbClr val="438AC4"/>
                </a:solidFill>
                <a:latin typeface="Arial"/>
                <a:cs typeface="Arial"/>
              </a:rPr>
              <a:t>g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th</a:t>
            </a:r>
            <a:endParaRPr sz="2900" dirty="0">
              <a:latin typeface="Arial"/>
              <a:cs typeface="Arial"/>
            </a:endParaRPr>
          </a:p>
          <a:p>
            <a:pPr marL="353695"/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s.su</a:t>
            </a:r>
            <a:r>
              <a:rPr sz="2900" spc="5" dirty="0">
                <a:solidFill>
                  <a:srgbClr val="938953"/>
                </a:solidFill>
                <a:latin typeface="Arial"/>
                <a:cs typeface="Arial"/>
              </a:rPr>
              <a:t>b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st</a:t>
            </a:r>
            <a:r>
              <a:rPr sz="2900" spc="-10" dirty="0">
                <a:solidFill>
                  <a:srgbClr val="938953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(</a:t>
            </a:r>
            <a:r>
              <a:rPr sz="2900" spc="-50" dirty="0">
                <a:solidFill>
                  <a:srgbClr val="938953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start,</a:t>
            </a:r>
            <a:r>
              <a:rPr sz="2900" spc="-45" dirty="0">
                <a:solidFill>
                  <a:srgbClr val="938953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le</a:t>
            </a:r>
            <a:r>
              <a:rPr sz="2900" spc="5" dirty="0">
                <a:solidFill>
                  <a:srgbClr val="938953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gth</a:t>
            </a:r>
            <a:r>
              <a:rPr sz="2900" spc="-35" dirty="0">
                <a:solidFill>
                  <a:srgbClr val="938953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)</a:t>
            </a:r>
            <a:endParaRPr sz="2900" dirty="0">
              <a:latin typeface="Arial"/>
              <a:cs typeface="Arial"/>
            </a:endParaRPr>
          </a:p>
          <a:p>
            <a:pPr marL="353695" marR="292735"/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s.s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b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s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trin</a:t>
            </a:r>
            <a:r>
              <a:rPr sz="2900" spc="-5" dirty="0">
                <a:solidFill>
                  <a:srgbClr val="438AC4"/>
                </a:solidFill>
                <a:latin typeface="Arial"/>
                <a:cs typeface="Arial"/>
              </a:rPr>
              <a:t>g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(</a:t>
            </a:r>
            <a:r>
              <a:rPr sz="2900" spc="-45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fro</a:t>
            </a:r>
            <a:r>
              <a:rPr sz="2900" spc="10" dirty="0">
                <a:solidFill>
                  <a:srgbClr val="438AC4"/>
                </a:solidFill>
                <a:latin typeface="Arial"/>
                <a:cs typeface="Arial"/>
              </a:rPr>
              <a:t>m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,</a:t>
            </a:r>
            <a:r>
              <a:rPr sz="2900" spc="-55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u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p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to</a:t>
            </a:r>
            <a:r>
              <a:rPr sz="2900" spc="-25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)</a:t>
            </a:r>
            <a:r>
              <a:rPr sz="2900" spc="-1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//</a:t>
            </a:r>
            <a:r>
              <a:rPr sz="2900" spc="-25" dirty="0">
                <a:solidFill>
                  <a:srgbClr val="C4BC96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excl</a:t>
            </a:r>
            <a:r>
              <a:rPr sz="2900" spc="10" dirty="0">
                <a:solidFill>
                  <a:srgbClr val="C4BC96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e</a:t>
            </a:r>
            <a:r>
              <a:rPr sz="2900" spc="-35" dirty="0">
                <a:solidFill>
                  <a:srgbClr val="C4BC96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the</a:t>
            </a:r>
            <a:r>
              <a:rPr sz="2900" spc="-15" dirty="0">
                <a:solidFill>
                  <a:srgbClr val="C4BC96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u</a:t>
            </a:r>
            <a:r>
              <a:rPr sz="2900" spc="5" dirty="0">
                <a:solidFill>
                  <a:srgbClr val="C4BC96"/>
                </a:solidFill>
                <a:latin typeface="Arial"/>
                <a:cs typeface="Arial"/>
              </a:rPr>
              <a:t>p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to 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s.i</a:t>
            </a:r>
            <a:r>
              <a:rPr sz="2900" spc="5" dirty="0">
                <a:solidFill>
                  <a:srgbClr val="938953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d</a:t>
            </a:r>
            <a:r>
              <a:rPr sz="2900" spc="10" dirty="0">
                <a:solidFill>
                  <a:srgbClr val="938953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xO</a:t>
            </a:r>
            <a:r>
              <a:rPr sz="2900" spc="-10" dirty="0">
                <a:solidFill>
                  <a:srgbClr val="938953"/>
                </a:solidFill>
                <a:latin typeface="Arial"/>
                <a:cs typeface="Arial"/>
              </a:rPr>
              <a:t>f(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sub</a:t>
            </a:r>
            <a:r>
              <a:rPr sz="2900" spc="-15" dirty="0">
                <a:solidFill>
                  <a:srgbClr val="938953"/>
                </a:solidFill>
                <a:latin typeface="Arial"/>
                <a:cs typeface="Arial"/>
              </a:rPr>
              <a:t>s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),</a:t>
            </a:r>
            <a:r>
              <a:rPr sz="2900" spc="-50" dirty="0">
                <a:solidFill>
                  <a:srgbClr val="938953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s.lastIn</a:t>
            </a:r>
            <a:r>
              <a:rPr sz="2900" spc="5" dirty="0">
                <a:solidFill>
                  <a:srgbClr val="938953"/>
                </a:solidFill>
                <a:latin typeface="Arial"/>
                <a:cs typeface="Arial"/>
              </a:rPr>
              <a:t>d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ex</a:t>
            </a:r>
            <a:r>
              <a:rPr sz="2900" spc="-10" dirty="0">
                <a:solidFill>
                  <a:srgbClr val="938953"/>
                </a:solidFill>
                <a:latin typeface="Arial"/>
                <a:cs typeface="Arial"/>
              </a:rPr>
              <a:t>Of</a:t>
            </a:r>
            <a:r>
              <a:rPr sz="2900" spc="5" dirty="0">
                <a:solidFill>
                  <a:srgbClr val="938953"/>
                </a:solidFill>
                <a:latin typeface="Arial"/>
                <a:cs typeface="Arial"/>
              </a:rPr>
              <a:t>(</a:t>
            </a:r>
            <a:r>
              <a:rPr sz="2900" spc="-15" dirty="0">
                <a:solidFill>
                  <a:srgbClr val="938953"/>
                </a:solidFill>
                <a:latin typeface="Arial"/>
                <a:cs typeface="Arial"/>
              </a:rPr>
              <a:t>s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ubs) 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s.in</a:t>
            </a:r>
            <a:r>
              <a:rPr sz="2900" spc="5" dirty="0">
                <a:solidFill>
                  <a:srgbClr val="548ED4"/>
                </a:solidFill>
                <a:latin typeface="Arial"/>
                <a:cs typeface="Arial"/>
              </a:rPr>
              <a:t>d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exO</a:t>
            </a:r>
            <a:r>
              <a:rPr sz="2900" spc="-10" dirty="0">
                <a:solidFill>
                  <a:srgbClr val="548ED4"/>
                </a:solidFill>
                <a:latin typeface="Arial"/>
                <a:cs typeface="Arial"/>
              </a:rPr>
              <a:t>f(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s</a:t>
            </a:r>
            <a:r>
              <a:rPr sz="2900" spc="-10" dirty="0">
                <a:solidFill>
                  <a:srgbClr val="548ED4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b</a:t>
            </a:r>
            <a:r>
              <a:rPr sz="2900" spc="-10" dirty="0">
                <a:solidFill>
                  <a:srgbClr val="548ED4"/>
                </a:solidFill>
                <a:latin typeface="Arial"/>
                <a:cs typeface="Arial"/>
              </a:rPr>
              <a:t>s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,</a:t>
            </a:r>
            <a:r>
              <a:rPr sz="2900" spc="-45" dirty="0">
                <a:solidFill>
                  <a:srgbClr val="548ED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fro</a:t>
            </a:r>
            <a:r>
              <a:rPr sz="2900" spc="10" dirty="0">
                <a:solidFill>
                  <a:srgbClr val="548ED4"/>
                </a:solidFill>
                <a:latin typeface="Arial"/>
                <a:cs typeface="Arial"/>
              </a:rPr>
              <a:t>m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),</a:t>
            </a:r>
            <a:r>
              <a:rPr sz="2900" spc="-50" dirty="0">
                <a:solidFill>
                  <a:srgbClr val="548ED4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548ED4"/>
                </a:solidFill>
                <a:latin typeface="Arial"/>
                <a:cs typeface="Arial"/>
              </a:rPr>
              <a:t>s.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lastIndex</a:t>
            </a:r>
            <a:r>
              <a:rPr sz="2900" spc="-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900" spc="-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900" spc="-10" dirty="0">
                <a:solidFill>
                  <a:srgbClr val="548ED4"/>
                </a:solidFill>
                <a:latin typeface="Arial"/>
                <a:cs typeface="Arial"/>
              </a:rPr>
              <a:t>(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s</a:t>
            </a:r>
            <a:r>
              <a:rPr sz="2900" spc="-10" dirty="0">
                <a:solidFill>
                  <a:srgbClr val="548ED4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bs,</a:t>
            </a:r>
            <a:r>
              <a:rPr sz="2900" spc="-55" dirty="0">
                <a:solidFill>
                  <a:srgbClr val="548ED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fro</a:t>
            </a:r>
            <a:r>
              <a:rPr sz="2900" spc="1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) 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s.c</a:t>
            </a:r>
            <a:r>
              <a:rPr sz="2900" spc="5" dirty="0">
                <a:solidFill>
                  <a:srgbClr val="938953"/>
                </a:solidFill>
                <a:latin typeface="Arial"/>
                <a:cs typeface="Arial"/>
              </a:rPr>
              <a:t>h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a</a:t>
            </a:r>
            <a:r>
              <a:rPr sz="2900" spc="10" dirty="0">
                <a:solidFill>
                  <a:srgbClr val="938953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A</a:t>
            </a:r>
            <a:r>
              <a:rPr sz="2900" spc="-15" dirty="0">
                <a:solidFill>
                  <a:srgbClr val="938953"/>
                </a:solidFill>
                <a:latin typeface="Arial"/>
                <a:cs typeface="Arial"/>
              </a:rPr>
              <a:t>t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()</a:t>
            </a:r>
            <a:r>
              <a:rPr sz="2900" spc="-45" dirty="0">
                <a:solidFill>
                  <a:srgbClr val="938953"/>
                </a:solidFill>
                <a:latin typeface="Arial"/>
                <a:cs typeface="Arial"/>
              </a:rPr>
              <a:t> </a:t>
            </a:r>
            <a:r>
              <a:rPr sz="2900" spc="5" dirty="0">
                <a:solidFill>
                  <a:srgbClr val="938953"/>
                </a:solidFill>
                <a:latin typeface="Arial"/>
                <a:cs typeface="Arial"/>
              </a:rPr>
              <a:t>-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&gt;</a:t>
            </a:r>
            <a:r>
              <a:rPr sz="2900" spc="-30" dirty="0">
                <a:solidFill>
                  <a:srgbClr val="938953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s.cha</a:t>
            </a:r>
            <a:r>
              <a:rPr sz="2900" spc="5" dirty="0">
                <a:solidFill>
                  <a:srgbClr val="C4BC96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A</a:t>
            </a:r>
            <a:r>
              <a:rPr sz="2900" spc="-5" dirty="0">
                <a:solidFill>
                  <a:srgbClr val="C4BC96"/>
                </a:solidFill>
                <a:latin typeface="Arial"/>
                <a:cs typeface="Arial"/>
              </a:rPr>
              <a:t>t</a:t>
            </a:r>
            <a:r>
              <a:rPr sz="2900" spc="5" dirty="0">
                <a:solidFill>
                  <a:srgbClr val="C4BC96"/>
                </a:solidFill>
                <a:latin typeface="Arial"/>
                <a:cs typeface="Arial"/>
              </a:rPr>
              <a:t>(</a:t>
            </a:r>
            <a:r>
              <a:rPr sz="2900" i="1" spc="-15" dirty="0">
                <a:solidFill>
                  <a:srgbClr val="C4BC96"/>
                </a:solidFill>
                <a:latin typeface="Arial"/>
                <a:cs typeface="Arial"/>
              </a:rPr>
              <a:t>s</a:t>
            </a:r>
            <a:r>
              <a:rPr sz="2900" i="1" dirty="0">
                <a:solidFill>
                  <a:srgbClr val="C4BC96"/>
                </a:solidFill>
                <a:latin typeface="Arial"/>
                <a:cs typeface="Arial"/>
              </a:rPr>
              <a:t>.leng</a:t>
            </a:r>
            <a:r>
              <a:rPr sz="2900" i="1" spc="-15" dirty="0">
                <a:solidFill>
                  <a:srgbClr val="C4BC96"/>
                </a:solidFill>
                <a:latin typeface="Arial"/>
                <a:cs typeface="Arial"/>
              </a:rPr>
              <a:t>t</a:t>
            </a:r>
            <a:r>
              <a:rPr sz="2900" i="1" spc="-5" dirty="0">
                <a:solidFill>
                  <a:srgbClr val="C4BC96"/>
                </a:solidFill>
                <a:latin typeface="Arial"/>
                <a:cs typeface="Arial"/>
              </a:rPr>
              <a:t>h</a:t>
            </a:r>
            <a:r>
              <a:rPr sz="2900" i="1" spc="5" dirty="0">
                <a:solidFill>
                  <a:srgbClr val="C4BC96"/>
                </a:solidFill>
                <a:latin typeface="Arial"/>
                <a:cs typeface="Arial"/>
              </a:rPr>
              <a:t>-</a:t>
            </a:r>
            <a:r>
              <a:rPr sz="2900" i="1" spc="-10" dirty="0">
                <a:solidFill>
                  <a:srgbClr val="C4BC96"/>
                </a:solidFill>
                <a:latin typeface="Arial"/>
                <a:cs typeface="Arial"/>
              </a:rPr>
              <a:t>1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) 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s.to</a:t>
            </a:r>
            <a:r>
              <a:rPr sz="2900" spc="5" dirty="0">
                <a:solidFill>
                  <a:srgbClr val="548ED4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p</a:t>
            </a:r>
            <a:r>
              <a:rPr sz="2900" spc="10" dirty="0">
                <a:solidFill>
                  <a:srgbClr val="548ED4"/>
                </a:solidFill>
                <a:latin typeface="Arial"/>
                <a:cs typeface="Arial"/>
              </a:rPr>
              <a:t>p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er</a:t>
            </a:r>
            <a:r>
              <a:rPr sz="2900" spc="5" dirty="0">
                <a:solidFill>
                  <a:srgbClr val="548ED4"/>
                </a:solidFill>
                <a:latin typeface="Arial"/>
                <a:cs typeface="Arial"/>
              </a:rPr>
              <a:t>C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as</a:t>
            </a:r>
            <a:r>
              <a:rPr sz="2900" spc="-20" dirty="0">
                <a:solidFill>
                  <a:srgbClr val="548ED4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(),</a:t>
            </a:r>
            <a:r>
              <a:rPr sz="2900" spc="-60" dirty="0">
                <a:solidFill>
                  <a:srgbClr val="548ED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s.toL</a:t>
            </a:r>
            <a:r>
              <a:rPr sz="2900" spc="5" dirty="0">
                <a:solidFill>
                  <a:srgbClr val="548ED4"/>
                </a:solidFill>
                <a:latin typeface="Arial"/>
                <a:cs typeface="Arial"/>
              </a:rPr>
              <a:t>o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werCas</a:t>
            </a:r>
            <a:r>
              <a:rPr sz="2900" spc="10" dirty="0">
                <a:solidFill>
                  <a:srgbClr val="548ED4"/>
                </a:solidFill>
                <a:latin typeface="Arial"/>
                <a:cs typeface="Arial"/>
              </a:rPr>
              <a:t>e</a:t>
            </a:r>
            <a:r>
              <a:rPr sz="2900" spc="-10" dirty="0">
                <a:solidFill>
                  <a:srgbClr val="548ED4"/>
                </a:solidFill>
                <a:latin typeface="Arial"/>
                <a:cs typeface="Arial"/>
              </a:rPr>
              <a:t>()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08AFBC-BD8C-5D4B-BA06-099024364BBE}"/>
              </a:ext>
            </a:extLst>
          </p:cNvPr>
          <p:cNvSpPr txBox="1"/>
          <p:nvPr/>
        </p:nvSpPr>
        <p:spPr>
          <a:xfrm>
            <a:off x="2159454" y="6130623"/>
            <a:ext cx="6441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More info: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JavaScript String Methods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1983740" y="3243307"/>
            <a:ext cx="5623560" cy="3406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Intr</a:t>
            </a:r>
            <a:r>
              <a:rPr sz="2900" spc="10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duction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JS</a:t>
            </a:r>
          </a:p>
          <a:p>
            <a:pPr marL="756285" marR="184150" indent="-287020">
              <a:lnSpc>
                <a:spcPct val="90000"/>
              </a:lnSpc>
              <a:spcBef>
                <a:spcPts val="615"/>
              </a:spcBef>
            </a:pPr>
            <a:r>
              <a:rPr sz="2500" spc="-5" dirty="0">
                <a:latin typeface="Arial"/>
                <a:cs typeface="Arial"/>
              </a:rPr>
              <a:t>–</a:t>
            </a:r>
            <a:r>
              <a:rPr sz="2500" spc="17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In</a:t>
            </a:r>
            <a:r>
              <a:rPr sz="2500" dirty="0">
                <a:latin typeface="Arial"/>
                <a:cs typeface="Arial"/>
              </a:rPr>
              <a:t>p</a:t>
            </a:r>
            <a:r>
              <a:rPr sz="2500" spc="-5" dirty="0">
                <a:latin typeface="Arial"/>
                <a:cs typeface="Arial"/>
              </a:rPr>
              <a:t>ut</a:t>
            </a:r>
            <a:r>
              <a:rPr sz="2500" dirty="0">
                <a:latin typeface="Arial"/>
                <a:cs typeface="Arial"/>
              </a:rPr>
              <a:t>/</a:t>
            </a:r>
            <a:r>
              <a:rPr sz="2500" spc="-5" dirty="0">
                <a:latin typeface="Arial"/>
                <a:cs typeface="Arial"/>
              </a:rPr>
              <a:t>o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tp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t, v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riables,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arithme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ic o</a:t>
            </a:r>
            <a:r>
              <a:rPr sz="2500" dirty="0">
                <a:latin typeface="Arial"/>
                <a:cs typeface="Arial"/>
              </a:rPr>
              <a:t>p</a:t>
            </a:r>
            <a:r>
              <a:rPr sz="2500" spc="-5" dirty="0">
                <a:latin typeface="Arial"/>
                <a:cs typeface="Arial"/>
              </a:rPr>
              <a:t>erat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rs,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ma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h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o</a:t>
            </a:r>
            <a:r>
              <a:rPr sz="2500" dirty="0">
                <a:latin typeface="Arial"/>
                <a:cs typeface="Arial"/>
              </a:rPr>
              <a:t>b</a:t>
            </a:r>
            <a:r>
              <a:rPr sz="2500" spc="-5" dirty="0">
                <a:latin typeface="Arial"/>
                <a:cs typeface="Arial"/>
              </a:rPr>
              <a:t>jec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, s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ring fu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ctio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s</a:t>
            </a:r>
            <a:endParaRPr sz="2500" dirty="0">
              <a:latin typeface="Arial"/>
              <a:cs typeface="Arial"/>
            </a:endParaRPr>
          </a:p>
          <a:p>
            <a:pPr marL="353695" indent="-340995">
              <a:spcBef>
                <a:spcPts val="330"/>
              </a:spcBef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C</a:t>
            </a:r>
            <a:r>
              <a:rPr sz="2900" spc="10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10" dirty="0">
                <a:latin typeface="Arial"/>
                <a:cs typeface="Arial"/>
              </a:rPr>
              <a:t>d</a:t>
            </a:r>
            <a:r>
              <a:rPr sz="2900" dirty="0">
                <a:latin typeface="Arial"/>
                <a:cs typeface="Arial"/>
              </a:rPr>
              <a:t>iti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nals</a:t>
            </a:r>
          </a:p>
          <a:p>
            <a:pPr marL="469900">
              <a:spcBef>
                <a:spcPts val="810"/>
              </a:spcBef>
              <a:tabLst>
                <a:tab pos="756285" algn="l"/>
              </a:tabLst>
            </a:pPr>
            <a:r>
              <a:rPr sz="2500" spc="-5" dirty="0">
                <a:solidFill>
                  <a:srgbClr val="438AC4"/>
                </a:solidFill>
                <a:latin typeface="Arial"/>
                <a:cs typeface="Arial"/>
              </a:rPr>
              <a:t>•	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if</a:t>
            </a:r>
            <a:r>
              <a:rPr sz="2500" b="1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(...)</a:t>
            </a:r>
            <a:r>
              <a:rPr sz="2500" b="1" spc="3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…</a:t>
            </a:r>
            <a:r>
              <a:rPr sz="25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;</a:t>
            </a:r>
            <a:r>
              <a:rPr sz="2500" b="1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el</a:t>
            </a:r>
            <a:r>
              <a:rPr sz="2500" b="1" dirty="0">
                <a:solidFill>
                  <a:srgbClr val="00664D"/>
                </a:solidFill>
                <a:latin typeface="Arial"/>
                <a:cs typeface="Arial"/>
              </a:rPr>
              <a:t>s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e </a:t>
            </a:r>
            <a:r>
              <a:rPr sz="2500" b="1" dirty="0">
                <a:solidFill>
                  <a:srgbClr val="00664D"/>
                </a:solidFill>
                <a:latin typeface="Arial"/>
                <a:cs typeface="Arial"/>
              </a:rPr>
              <a:t>.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..;</a:t>
            </a:r>
            <a:endParaRPr sz="2500" dirty="0">
              <a:latin typeface="Arial"/>
              <a:cs typeface="Arial"/>
            </a:endParaRPr>
          </a:p>
          <a:p>
            <a:pPr marL="756285" lvl="1" indent="-286385">
              <a:spcBef>
                <a:spcPts val="800"/>
              </a:spcBef>
              <a:buClr>
                <a:srgbClr val="438AC4"/>
              </a:buClr>
              <a:buFont typeface="Arial"/>
              <a:buChar char="•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Relati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l</a:t>
            </a:r>
            <a:r>
              <a:rPr sz="2500" spc="-3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o</a:t>
            </a:r>
            <a:r>
              <a:rPr sz="2500" dirty="0">
                <a:latin typeface="Arial"/>
                <a:cs typeface="Arial"/>
              </a:rPr>
              <a:t>p</a:t>
            </a:r>
            <a:r>
              <a:rPr sz="2500" spc="-5" dirty="0">
                <a:latin typeface="Arial"/>
                <a:cs typeface="Arial"/>
              </a:rPr>
              <a:t>erat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rs:</a:t>
            </a:r>
            <a:r>
              <a:rPr sz="2500" spc="25" dirty="0"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b="1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,</a:t>
            </a:r>
            <a:r>
              <a:rPr sz="2500" b="1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00664D"/>
                </a:solidFill>
                <a:latin typeface="Arial"/>
                <a:cs typeface="Arial"/>
              </a:rPr>
              <a:t>!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=,</a:t>
            </a:r>
            <a:r>
              <a:rPr sz="2500" b="1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&gt;,</a:t>
            </a:r>
            <a:r>
              <a:rPr sz="2500" b="1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&gt;</a:t>
            </a:r>
            <a:r>
              <a:rPr sz="2500" b="1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,</a:t>
            </a:r>
            <a:endParaRPr sz="2500" dirty="0">
              <a:latin typeface="Arial"/>
              <a:cs typeface="Arial"/>
            </a:endParaRPr>
          </a:p>
          <a:p>
            <a:pPr marL="756285"/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&lt;,</a:t>
            </a:r>
            <a:r>
              <a:rPr sz="2500" b="1" spc="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&lt;=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8371206" y="4923283"/>
            <a:ext cx="2127885" cy="1757045"/>
          </a:xfrm>
          <a:custGeom>
            <a:avLst/>
            <a:gdLst/>
            <a:ahLst/>
            <a:cxnLst/>
            <a:rect l="l" t="t" r="r" b="b"/>
            <a:pathLst>
              <a:path w="2127884" h="1757045">
                <a:moveTo>
                  <a:pt x="1766189" y="1335722"/>
                </a:moveTo>
                <a:lnTo>
                  <a:pt x="361569" y="1335722"/>
                </a:lnTo>
                <a:lnTo>
                  <a:pt x="373042" y="1347097"/>
                </a:lnTo>
                <a:lnTo>
                  <a:pt x="409089" y="1380009"/>
                </a:lnTo>
                <a:lnTo>
                  <a:pt x="447492" y="1411043"/>
                </a:lnTo>
                <a:lnTo>
                  <a:pt x="488140" y="1440119"/>
                </a:lnTo>
                <a:lnTo>
                  <a:pt x="530923" y="1467161"/>
                </a:lnTo>
                <a:lnTo>
                  <a:pt x="575729" y="1492089"/>
                </a:lnTo>
                <a:lnTo>
                  <a:pt x="622449" y="1514826"/>
                </a:lnTo>
                <a:lnTo>
                  <a:pt x="638428" y="1521904"/>
                </a:lnTo>
                <a:lnTo>
                  <a:pt x="618490" y="1703108"/>
                </a:lnTo>
                <a:lnTo>
                  <a:pt x="802513" y="1756841"/>
                </a:lnTo>
                <a:lnTo>
                  <a:pt x="883285" y="1593367"/>
                </a:lnTo>
                <a:lnTo>
                  <a:pt x="1497192" y="1593367"/>
                </a:lnTo>
                <a:lnTo>
                  <a:pt x="1489328" y="1521904"/>
                </a:lnTo>
                <a:lnTo>
                  <a:pt x="1505308" y="1514826"/>
                </a:lnTo>
                <a:lnTo>
                  <a:pt x="1521087" y="1507495"/>
                </a:lnTo>
                <a:lnTo>
                  <a:pt x="1567181" y="1484019"/>
                </a:lnTo>
                <a:lnTo>
                  <a:pt x="1611326" y="1458378"/>
                </a:lnTo>
                <a:lnTo>
                  <a:pt x="1653409" y="1430649"/>
                </a:lnTo>
                <a:lnTo>
                  <a:pt x="1693321" y="1400912"/>
                </a:lnTo>
                <a:lnTo>
                  <a:pt x="1730951" y="1369243"/>
                </a:lnTo>
                <a:lnTo>
                  <a:pt x="1754715" y="1347097"/>
                </a:lnTo>
                <a:lnTo>
                  <a:pt x="1766189" y="1335722"/>
                </a:lnTo>
                <a:close/>
              </a:path>
              <a:path w="2127884" h="1757045">
                <a:moveTo>
                  <a:pt x="1497192" y="1593367"/>
                </a:moveTo>
                <a:lnTo>
                  <a:pt x="1244473" y="1593367"/>
                </a:lnTo>
                <a:lnTo>
                  <a:pt x="1325245" y="1756841"/>
                </a:lnTo>
                <a:lnTo>
                  <a:pt x="1509268" y="1703108"/>
                </a:lnTo>
                <a:lnTo>
                  <a:pt x="1497192" y="1593367"/>
                </a:lnTo>
                <a:close/>
              </a:path>
              <a:path w="2127884" h="1757045">
                <a:moveTo>
                  <a:pt x="1244473" y="1593367"/>
                </a:moveTo>
                <a:lnTo>
                  <a:pt x="883285" y="1593367"/>
                </a:lnTo>
                <a:lnTo>
                  <a:pt x="901181" y="1596170"/>
                </a:lnTo>
                <a:lnTo>
                  <a:pt x="955156" y="1602810"/>
                </a:lnTo>
                <a:lnTo>
                  <a:pt x="1009440" y="1606793"/>
                </a:lnTo>
                <a:lnTo>
                  <a:pt x="1063878" y="1608121"/>
                </a:lnTo>
                <a:lnTo>
                  <a:pt x="1082032" y="1607974"/>
                </a:lnTo>
                <a:lnTo>
                  <a:pt x="1136436" y="1605760"/>
                </a:lnTo>
                <a:lnTo>
                  <a:pt x="1190634" y="1600892"/>
                </a:lnTo>
                <a:lnTo>
                  <a:pt x="1244473" y="1593367"/>
                </a:lnTo>
                <a:close/>
              </a:path>
              <a:path w="2127884" h="1757045">
                <a:moveTo>
                  <a:pt x="467614" y="147320"/>
                </a:moveTo>
                <a:lnTo>
                  <a:pt x="320548" y="246253"/>
                </a:lnTo>
                <a:lnTo>
                  <a:pt x="394462" y="412877"/>
                </a:lnTo>
                <a:lnTo>
                  <a:pt x="382491" y="423904"/>
                </a:lnTo>
                <a:lnTo>
                  <a:pt x="348344" y="458068"/>
                </a:lnTo>
                <a:lnTo>
                  <a:pt x="316904" y="493776"/>
                </a:lnTo>
                <a:lnTo>
                  <a:pt x="288247" y="530923"/>
                </a:lnTo>
                <a:lnTo>
                  <a:pt x="262449" y="569408"/>
                </a:lnTo>
                <a:lnTo>
                  <a:pt x="239590" y="609127"/>
                </a:lnTo>
                <a:lnTo>
                  <a:pt x="219747" y="649978"/>
                </a:lnTo>
                <a:lnTo>
                  <a:pt x="213868" y="663702"/>
                </a:lnTo>
                <a:lnTo>
                  <a:pt x="30069" y="663702"/>
                </a:lnTo>
                <a:lnTo>
                  <a:pt x="0" y="800049"/>
                </a:lnTo>
                <a:lnTo>
                  <a:pt x="168528" y="869518"/>
                </a:lnTo>
                <a:lnTo>
                  <a:pt x="168200" y="884142"/>
                </a:lnTo>
                <a:lnTo>
                  <a:pt x="169433" y="927928"/>
                </a:lnTo>
                <a:lnTo>
                  <a:pt x="173975" y="971492"/>
                </a:lnTo>
                <a:lnTo>
                  <a:pt x="181800" y="1014714"/>
                </a:lnTo>
                <a:lnTo>
                  <a:pt x="192883" y="1057474"/>
                </a:lnTo>
                <a:lnTo>
                  <a:pt x="207197" y="1099654"/>
                </a:lnTo>
                <a:lnTo>
                  <a:pt x="224718" y="1141135"/>
                </a:lnTo>
                <a:lnTo>
                  <a:pt x="231267" y="1154785"/>
                </a:lnTo>
                <a:lnTo>
                  <a:pt x="104140" y="1285367"/>
                </a:lnTo>
                <a:lnTo>
                  <a:pt x="197485" y="1414945"/>
                </a:lnTo>
                <a:lnTo>
                  <a:pt x="361569" y="1335722"/>
                </a:lnTo>
                <a:lnTo>
                  <a:pt x="1987343" y="1335722"/>
                </a:lnTo>
                <a:lnTo>
                  <a:pt x="2023618" y="1285367"/>
                </a:lnTo>
                <a:lnTo>
                  <a:pt x="1896491" y="1154785"/>
                </a:lnTo>
                <a:lnTo>
                  <a:pt x="1903039" y="1141135"/>
                </a:lnTo>
                <a:lnTo>
                  <a:pt x="1920560" y="1099654"/>
                </a:lnTo>
                <a:lnTo>
                  <a:pt x="1934874" y="1057474"/>
                </a:lnTo>
                <a:lnTo>
                  <a:pt x="1945957" y="1014714"/>
                </a:lnTo>
                <a:lnTo>
                  <a:pt x="1953782" y="971492"/>
                </a:lnTo>
                <a:lnTo>
                  <a:pt x="1958324" y="927928"/>
                </a:lnTo>
                <a:lnTo>
                  <a:pt x="1959557" y="884142"/>
                </a:lnTo>
                <a:lnTo>
                  <a:pt x="1959228" y="869518"/>
                </a:lnTo>
                <a:lnTo>
                  <a:pt x="2127758" y="800049"/>
                </a:lnTo>
                <a:lnTo>
                  <a:pt x="2097716" y="663829"/>
                </a:lnTo>
                <a:lnTo>
                  <a:pt x="1913890" y="663829"/>
                </a:lnTo>
                <a:lnTo>
                  <a:pt x="1913835" y="663702"/>
                </a:lnTo>
                <a:lnTo>
                  <a:pt x="213868" y="663702"/>
                </a:lnTo>
                <a:lnTo>
                  <a:pt x="31750" y="656082"/>
                </a:lnTo>
                <a:lnTo>
                  <a:pt x="1910575" y="656082"/>
                </a:lnTo>
                <a:lnTo>
                  <a:pt x="1907914" y="649869"/>
                </a:lnTo>
                <a:lnTo>
                  <a:pt x="1888098" y="609062"/>
                </a:lnTo>
                <a:lnTo>
                  <a:pt x="1865265" y="569373"/>
                </a:lnTo>
                <a:lnTo>
                  <a:pt x="1839488" y="530907"/>
                </a:lnTo>
                <a:lnTo>
                  <a:pt x="1810844" y="493770"/>
                </a:lnTo>
                <a:lnTo>
                  <a:pt x="1779411" y="458067"/>
                </a:lnTo>
                <a:lnTo>
                  <a:pt x="1745266" y="423904"/>
                </a:lnTo>
                <a:lnTo>
                  <a:pt x="1733296" y="412877"/>
                </a:lnTo>
                <a:lnTo>
                  <a:pt x="1792844" y="278638"/>
                </a:lnTo>
                <a:lnTo>
                  <a:pt x="594105" y="278638"/>
                </a:lnTo>
                <a:lnTo>
                  <a:pt x="467614" y="147320"/>
                </a:lnTo>
                <a:close/>
              </a:path>
              <a:path w="2127884" h="1757045">
                <a:moveTo>
                  <a:pt x="1987343" y="1335722"/>
                </a:moveTo>
                <a:lnTo>
                  <a:pt x="1766189" y="1335722"/>
                </a:lnTo>
                <a:lnTo>
                  <a:pt x="1930273" y="1414945"/>
                </a:lnTo>
                <a:lnTo>
                  <a:pt x="1987343" y="1335722"/>
                </a:lnTo>
                <a:close/>
              </a:path>
              <a:path w="2127884" h="1757045">
                <a:moveTo>
                  <a:pt x="2096008" y="656082"/>
                </a:moveTo>
                <a:lnTo>
                  <a:pt x="1913890" y="663829"/>
                </a:lnTo>
                <a:lnTo>
                  <a:pt x="2097716" y="663829"/>
                </a:lnTo>
                <a:lnTo>
                  <a:pt x="2096008" y="656082"/>
                </a:lnTo>
                <a:close/>
              </a:path>
              <a:path w="2127884" h="1757045">
                <a:moveTo>
                  <a:pt x="1162558" y="0"/>
                </a:moveTo>
                <a:lnTo>
                  <a:pt x="965200" y="0"/>
                </a:lnTo>
                <a:lnTo>
                  <a:pt x="933576" y="179578"/>
                </a:lnTo>
                <a:lnTo>
                  <a:pt x="915555" y="181839"/>
                </a:lnTo>
                <a:lnTo>
                  <a:pt x="861988" y="190380"/>
                </a:lnTo>
                <a:lnTo>
                  <a:pt x="809275" y="201516"/>
                </a:lnTo>
                <a:lnTo>
                  <a:pt x="757554" y="215201"/>
                </a:lnTo>
                <a:lnTo>
                  <a:pt x="706966" y="231390"/>
                </a:lnTo>
                <a:lnTo>
                  <a:pt x="657647" y="250035"/>
                </a:lnTo>
                <a:lnTo>
                  <a:pt x="609738" y="271091"/>
                </a:lnTo>
                <a:lnTo>
                  <a:pt x="594105" y="278638"/>
                </a:lnTo>
                <a:lnTo>
                  <a:pt x="1533652" y="278638"/>
                </a:lnTo>
                <a:lnTo>
                  <a:pt x="1486243" y="256788"/>
                </a:lnTo>
                <a:lnTo>
                  <a:pt x="1437379" y="237334"/>
                </a:lnTo>
                <a:lnTo>
                  <a:pt x="1387198" y="220321"/>
                </a:lnTo>
                <a:lnTo>
                  <a:pt x="1335839" y="205796"/>
                </a:lnTo>
                <a:lnTo>
                  <a:pt x="1283442" y="193805"/>
                </a:lnTo>
                <a:lnTo>
                  <a:pt x="1230144" y="184395"/>
                </a:lnTo>
                <a:lnTo>
                  <a:pt x="1194180" y="179578"/>
                </a:lnTo>
                <a:lnTo>
                  <a:pt x="1162558" y="0"/>
                </a:lnTo>
                <a:close/>
              </a:path>
              <a:path w="2127884" h="1757045">
                <a:moveTo>
                  <a:pt x="1660144" y="147320"/>
                </a:moveTo>
                <a:lnTo>
                  <a:pt x="1533652" y="278638"/>
                </a:lnTo>
                <a:lnTo>
                  <a:pt x="1792844" y="278638"/>
                </a:lnTo>
                <a:lnTo>
                  <a:pt x="1807210" y="246253"/>
                </a:lnTo>
                <a:lnTo>
                  <a:pt x="1660144" y="14732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71206" y="4923283"/>
            <a:ext cx="2127885" cy="1757045"/>
          </a:xfrm>
          <a:custGeom>
            <a:avLst/>
            <a:gdLst/>
            <a:ahLst/>
            <a:cxnLst/>
            <a:rect l="l" t="t" r="r" b="b"/>
            <a:pathLst>
              <a:path w="2127884" h="1757045">
                <a:moveTo>
                  <a:pt x="1533652" y="278638"/>
                </a:moveTo>
                <a:lnTo>
                  <a:pt x="1660144" y="147320"/>
                </a:lnTo>
                <a:lnTo>
                  <a:pt x="1807210" y="246253"/>
                </a:lnTo>
                <a:lnTo>
                  <a:pt x="1733296" y="412877"/>
                </a:lnTo>
                <a:lnTo>
                  <a:pt x="1745266" y="423904"/>
                </a:lnTo>
                <a:lnTo>
                  <a:pt x="1779412" y="458068"/>
                </a:lnTo>
                <a:lnTo>
                  <a:pt x="1810849" y="493776"/>
                </a:lnTo>
                <a:lnTo>
                  <a:pt x="1839499" y="530923"/>
                </a:lnTo>
                <a:lnTo>
                  <a:pt x="1865287" y="569408"/>
                </a:lnTo>
                <a:lnTo>
                  <a:pt x="1888134" y="609127"/>
                </a:lnTo>
                <a:lnTo>
                  <a:pt x="1907964" y="649978"/>
                </a:lnTo>
                <a:lnTo>
                  <a:pt x="1913890" y="663829"/>
                </a:lnTo>
                <a:lnTo>
                  <a:pt x="2096008" y="656082"/>
                </a:lnTo>
                <a:lnTo>
                  <a:pt x="2127758" y="800049"/>
                </a:lnTo>
                <a:lnTo>
                  <a:pt x="1959228" y="869518"/>
                </a:lnTo>
                <a:lnTo>
                  <a:pt x="1959557" y="884142"/>
                </a:lnTo>
                <a:lnTo>
                  <a:pt x="1958324" y="927928"/>
                </a:lnTo>
                <a:lnTo>
                  <a:pt x="1953782" y="971492"/>
                </a:lnTo>
                <a:lnTo>
                  <a:pt x="1945957" y="1014714"/>
                </a:lnTo>
                <a:lnTo>
                  <a:pt x="1934874" y="1057474"/>
                </a:lnTo>
                <a:lnTo>
                  <a:pt x="1920560" y="1099654"/>
                </a:lnTo>
                <a:lnTo>
                  <a:pt x="1903039" y="1141135"/>
                </a:lnTo>
                <a:lnTo>
                  <a:pt x="1896491" y="1154785"/>
                </a:lnTo>
                <a:lnTo>
                  <a:pt x="2023618" y="1285367"/>
                </a:lnTo>
                <a:lnTo>
                  <a:pt x="1930273" y="1414945"/>
                </a:lnTo>
                <a:lnTo>
                  <a:pt x="1766189" y="1335722"/>
                </a:lnTo>
                <a:lnTo>
                  <a:pt x="1754715" y="1347097"/>
                </a:lnTo>
                <a:lnTo>
                  <a:pt x="1718668" y="1380009"/>
                </a:lnTo>
                <a:lnTo>
                  <a:pt x="1680265" y="1411043"/>
                </a:lnTo>
                <a:lnTo>
                  <a:pt x="1639617" y="1440119"/>
                </a:lnTo>
                <a:lnTo>
                  <a:pt x="1596834" y="1467161"/>
                </a:lnTo>
                <a:lnTo>
                  <a:pt x="1552028" y="1492089"/>
                </a:lnTo>
                <a:lnTo>
                  <a:pt x="1505308" y="1514826"/>
                </a:lnTo>
                <a:lnTo>
                  <a:pt x="1489328" y="1521904"/>
                </a:lnTo>
                <a:lnTo>
                  <a:pt x="1509268" y="1703108"/>
                </a:lnTo>
                <a:lnTo>
                  <a:pt x="1325245" y="1756841"/>
                </a:lnTo>
                <a:lnTo>
                  <a:pt x="1244473" y="1593367"/>
                </a:lnTo>
                <a:lnTo>
                  <a:pt x="1226576" y="1596170"/>
                </a:lnTo>
                <a:lnTo>
                  <a:pt x="1172601" y="1602810"/>
                </a:lnTo>
                <a:lnTo>
                  <a:pt x="1118317" y="1606793"/>
                </a:lnTo>
                <a:lnTo>
                  <a:pt x="1063878" y="1608121"/>
                </a:lnTo>
                <a:lnTo>
                  <a:pt x="1045725" y="1607974"/>
                </a:lnTo>
                <a:lnTo>
                  <a:pt x="991321" y="1605760"/>
                </a:lnTo>
                <a:lnTo>
                  <a:pt x="937123" y="1600892"/>
                </a:lnTo>
                <a:lnTo>
                  <a:pt x="883285" y="1593367"/>
                </a:lnTo>
                <a:lnTo>
                  <a:pt x="802513" y="1756841"/>
                </a:lnTo>
                <a:lnTo>
                  <a:pt x="618490" y="1703108"/>
                </a:lnTo>
                <a:lnTo>
                  <a:pt x="638428" y="1521904"/>
                </a:lnTo>
                <a:lnTo>
                  <a:pt x="622449" y="1514826"/>
                </a:lnTo>
                <a:lnTo>
                  <a:pt x="575729" y="1492089"/>
                </a:lnTo>
                <a:lnTo>
                  <a:pt x="530923" y="1467161"/>
                </a:lnTo>
                <a:lnTo>
                  <a:pt x="488140" y="1440119"/>
                </a:lnTo>
                <a:lnTo>
                  <a:pt x="447492" y="1411043"/>
                </a:lnTo>
                <a:lnTo>
                  <a:pt x="409089" y="1380009"/>
                </a:lnTo>
                <a:lnTo>
                  <a:pt x="373042" y="1347097"/>
                </a:lnTo>
                <a:lnTo>
                  <a:pt x="361569" y="1335722"/>
                </a:lnTo>
                <a:lnTo>
                  <a:pt x="197485" y="1414945"/>
                </a:lnTo>
                <a:lnTo>
                  <a:pt x="104140" y="1285367"/>
                </a:lnTo>
                <a:lnTo>
                  <a:pt x="231267" y="1154785"/>
                </a:lnTo>
                <a:lnTo>
                  <a:pt x="224718" y="1141135"/>
                </a:lnTo>
                <a:lnTo>
                  <a:pt x="207197" y="1099654"/>
                </a:lnTo>
                <a:lnTo>
                  <a:pt x="192883" y="1057474"/>
                </a:lnTo>
                <a:lnTo>
                  <a:pt x="181800" y="1014714"/>
                </a:lnTo>
                <a:lnTo>
                  <a:pt x="173975" y="971492"/>
                </a:lnTo>
                <a:lnTo>
                  <a:pt x="169433" y="927928"/>
                </a:lnTo>
                <a:lnTo>
                  <a:pt x="168200" y="884142"/>
                </a:lnTo>
                <a:lnTo>
                  <a:pt x="168528" y="869518"/>
                </a:lnTo>
                <a:lnTo>
                  <a:pt x="0" y="800049"/>
                </a:lnTo>
                <a:lnTo>
                  <a:pt x="31750" y="656082"/>
                </a:lnTo>
                <a:lnTo>
                  <a:pt x="213868" y="663702"/>
                </a:lnTo>
                <a:lnTo>
                  <a:pt x="219793" y="649869"/>
                </a:lnTo>
                <a:lnTo>
                  <a:pt x="239623" y="609062"/>
                </a:lnTo>
                <a:lnTo>
                  <a:pt x="262470" y="569373"/>
                </a:lnTo>
                <a:lnTo>
                  <a:pt x="288258" y="530907"/>
                </a:lnTo>
                <a:lnTo>
                  <a:pt x="316908" y="493770"/>
                </a:lnTo>
                <a:lnTo>
                  <a:pt x="348345" y="458067"/>
                </a:lnTo>
                <a:lnTo>
                  <a:pt x="382491" y="423904"/>
                </a:lnTo>
                <a:lnTo>
                  <a:pt x="394462" y="412877"/>
                </a:lnTo>
                <a:lnTo>
                  <a:pt x="320548" y="246253"/>
                </a:lnTo>
                <a:lnTo>
                  <a:pt x="467614" y="147320"/>
                </a:lnTo>
                <a:lnTo>
                  <a:pt x="594105" y="278638"/>
                </a:lnTo>
                <a:lnTo>
                  <a:pt x="609738" y="271091"/>
                </a:lnTo>
                <a:lnTo>
                  <a:pt x="657647" y="250035"/>
                </a:lnTo>
                <a:lnTo>
                  <a:pt x="706966" y="231390"/>
                </a:lnTo>
                <a:lnTo>
                  <a:pt x="757554" y="215201"/>
                </a:lnTo>
                <a:lnTo>
                  <a:pt x="809275" y="201516"/>
                </a:lnTo>
                <a:lnTo>
                  <a:pt x="861988" y="190380"/>
                </a:lnTo>
                <a:lnTo>
                  <a:pt x="915555" y="181839"/>
                </a:lnTo>
                <a:lnTo>
                  <a:pt x="933576" y="179578"/>
                </a:lnTo>
                <a:lnTo>
                  <a:pt x="965200" y="0"/>
                </a:lnTo>
                <a:lnTo>
                  <a:pt x="1162558" y="0"/>
                </a:lnTo>
                <a:lnTo>
                  <a:pt x="1194180" y="179578"/>
                </a:lnTo>
                <a:lnTo>
                  <a:pt x="1212202" y="181839"/>
                </a:lnTo>
                <a:lnTo>
                  <a:pt x="1265769" y="190380"/>
                </a:lnTo>
                <a:lnTo>
                  <a:pt x="1318482" y="201516"/>
                </a:lnTo>
                <a:lnTo>
                  <a:pt x="1370202" y="215201"/>
                </a:lnTo>
                <a:lnTo>
                  <a:pt x="1420791" y="231390"/>
                </a:lnTo>
                <a:lnTo>
                  <a:pt x="1470110" y="250035"/>
                </a:lnTo>
                <a:lnTo>
                  <a:pt x="1518019" y="271091"/>
                </a:lnTo>
                <a:lnTo>
                  <a:pt x="1533652" y="27863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12531" y="5638018"/>
            <a:ext cx="1243965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76006" y="2778886"/>
            <a:ext cx="1797050" cy="1797050"/>
          </a:xfrm>
          <a:custGeom>
            <a:avLst/>
            <a:gdLst/>
            <a:ahLst/>
            <a:cxnLst/>
            <a:rect l="l" t="t" r="r" b="b"/>
            <a:pathLst>
              <a:path w="1797050" h="1797050">
                <a:moveTo>
                  <a:pt x="1223900" y="1458214"/>
                </a:moveTo>
                <a:lnTo>
                  <a:pt x="573024" y="1458214"/>
                </a:lnTo>
                <a:lnTo>
                  <a:pt x="588040" y="1466674"/>
                </a:lnTo>
                <a:lnTo>
                  <a:pt x="634225" y="1489554"/>
                </a:lnTo>
                <a:lnTo>
                  <a:pt x="681930" y="1508635"/>
                </a:lnTo>
                <a:lnTo>
                  <a:pt x="730916" y="1523857"/>
                </a:lnTo>
                <a:lnTo>
                  <a:pt x="780949" y="1535161"/>
                </a:lnTo>
                <a:lnTo>
                  <a:pt x="831791" y="1542489"/>
                </a:lnTo>
                <a:lnTo>
                  <a:pt x="883205" y="1545780"/>
                </a:lnTo>
                <a:lnTo>
                  <a:pt x="900429" y="1545970"/>
                </a:lnTo>
                <a:lnTo>
                  <a:pt x="1035303" y="1797050"/>
                </a:lnTo>
                <a:lnTo>
                  <a:pt x="1229233" y="1745107"/>
                </a:lnTo>
                <a:lnTo>
                  <a:pt x="1220470" y="1460245"/>
                </a:lnTo>
                <a:lnTo>
                  <a:pt x="1223900" y="1458214"/>
                </a:lnTo>
                <a:close/>
              </a:path>
              <a:path w="1797050" h="1797050">
                <a:moveTo>
                  <a:pt x="51943" y="567689"/>
                </a:moveTo>
                <a:lnTo>
                  <a:pt x="0" y="761746"/>
                </a:lnTo>
                <a:lnTo>
                  <a:pt x="251078" y="896493"/>
                </a:lnTo>
                <a:lnTo>
                  <a:pt x="251251" y="913735"/>
                </a:lnTo>
                <a:lnTo>
                  <a:pt x="254512" y="965192"/>
                </a:lnTo>
                <a:lnTo>
                  <a:pt x="261832" y="1016060"/>
                </a:lnTo>
                <a:lnTo>
                  <a:pt x="273145" y="1066101"/>
                </a:lnTo>
                <a:lnTo>
                  <a:pt x="288384" y="1115079"/>
                </a:lnTo>
                <a:lnTo>
                  <a:pt x="307483" y="1162758"/>
                </a:lnTo>
                <a:lnTo>
                  <a:pt x="330374" y="1208900"/>
                </a:lnTo>
                <a:lnTo>
                  <a:pt x="338836" y="1223899"/>
                </a:lnTo>
                <a:lnTo>
                  <a:pt x="188722" y="1466214"/>
                </a:lnTo>
                <a:lnTo>
                  <a:pt x="330708" y="1608327"/>
                </a:lnTo>
                <a:lnTo>
                  <a:pt x="573024" y="1458214"/>
                </a:lnTo>
                <a:lnTo>
                  <a:pt x="1223900" y="1458214"/>
                </a:lnTo>
                <a:lnTo>
                  <a:pt x="1264163" y="1432784"/>
                </a:lnTo>
                <a:lnTo>
                  <a:pt x="1305398" y="1402061"/>
                </a:lnTo>
                <a:lnTo>
                  <a:pt x="1343998" y="1368243"/>
                </a:lnTo>
                <a:lnTo>
                  <a:pt x="1379785" y="1331498"/>
                </a:lnTo>
                <a:lnTo>
                  <a:pt x="1412583" y="1291992"/>
                </a:lnTo>
                <a:lnTo>
                  <a:pt x="1442213" y="1249893"/>
                </a:lnTo>
                <a:lnTo>
                  <a:pt x="1460119" y="1220470"/>
                </a:lnTo>
                <a:lnTo>
                  <a:pt x="1747365" y="1220470"/>
                </a:lnTo>
                <a:lnTo>
                  <a:pt x="1797050" y="1035304"/>
                </a:lnTo>
                <a:lnTo>
                  <a:pt x="1545844" y="900557"/>
                </a:lnTo>
                <a:lnTo>
                  <a:pt x="1545671" y="883314"/>
                </a:lnTo>
                <a:lnTo>
                  <a:pt x="1542423" y="831857"/>
                </a:lnTo>
                <a:lnTo>
                  <a:pt x="1535121" y="780989"/>
                </a:lnTo>
                <a:lnTo>
                  <a:pt x="1523825" y="730948"/>
                </a:lnTo>
                <a:lnTo>
                  <a:pt x="1508594" y="681970"/>
                </a:lnTo>
                <a:lnTo>
                  <a:pt x="1489488" y="634291"/>
                </a:lnTo>
                <a:lnTo>
                  <a:pt x="1466565" y="588149"/>
                </a:lnTo>
                <a:lnTo>
                  <a:pt x="1460025" y="576579"/>
                </a:lnTo>
                <a:lnTo>
                  <a:pt x="336803" y="576579"/>
                </a:lnTo>
                <a:lnTo>
                  <a:pt x="51943" y="567689"/>
                </a:lnTo>
                <a:close/>
              </a:path>
              <a:path w="1797050" h="1797050">
                <a:moveTo>
                  <a:pt x="1747365" y="1220470"/>
                </a:moveTo>
                <a:lnTo>
                  <a:pt x="1460119" y="1220470"/>
                </a:lnTo>
                <a:lnTo>
                  <a:pt x="1744979" y="1229360"/>
                </a:lnTo>
                <a:lnTo>
                  <a:pt x="1747365" y="1220470"/>
                </a:lnTo>
                <a:close/>
              </a:path>
              <a:path w="1797050" h="1797050">
                <a:moveTo>
                  <a:pt x="761619" y="0"/>
                </a:moveTo>
                <a:lnTo>
                  <a:pt x="567690" y="51942"/>
                </a:lnTo>
                <a:lnTo>
                  <a:pt x="576452" y="336930"/>
                </a:lnTo>
                <a:lnTo>
                  <a:pt x="561626" y="345693"/>
                </a:lnTo>
                <a:lnTo>
                  <a:pt x="518733" y="374217"/>
                </a:lnTo>
                <a:lnTo>
                  <a:pt x="478356" y="405960"/>
                </a:lnTo>
                <a:lnTo>
                  <a:pt x="440674" y="440753"/>
                </a:lnTo>
                <a:lnTo>
                  <a:pt x="405863" y="478427"/>
                </a:lnTo>
                <a:lnTo>
                  <a:pt x="374102" y="518811"/>
                </a:lnTo>
                <a:lnTo>
                  <a:pt x="345567" y="561736"/>
                </a:lnTo>
                <a:lnTo>
                  <a:pt x="336803" y="576579"/>
                </a:lnTo>
                <a:lnTo>
                  <a:pt x="1460025" y="576579"/>
                </a:lnTo>
                <a:lnTo>
                  <a:pt x="1458087" y="573151"/>
                </a:lnTo>
                <a:lnTo>
                  <a:pt x="1603244" y="338836"/>
                </a:lnTo>
                <a:lnTo>
                  <a:pt x="1223899" y="338836"/>
                </a:lnTo>
                <a:lnTo>
                  <a:pt x="1208882" y="330375"/>
                </a:lnTo>
                <a:lnTo>
                  <a:pt x="1193670" y="322330"/>
                </a:lnTo>
                <a:lnTo>
                  <a:pt x="1146952" y="300710"/>
                </a:lnTo>
                <a:lnTo>
                  <a:pt x="1098794" y="282909"/>
                </a:lnTo>
                <a:lnTo>
                  <a:pt x="1049433" y="268986"/>
                </a:lnTo>
                <a:lnTo>
                  <a:pt x="999104" y="259001"/>
                </a:lnTo>
                <a:lnTo>
                  <a:pt x="948045" y="253012"/>
                </a:lnTo>
                <a:lnTo>
                  <a:pt x="896493" y="251078"/>
                </a:lnTo>
                <a:lnTo>
                  <a:pt x="761619" y="0"/>
                </a:lnTo>
                <a:close/>
              </a:path>
              <a:path w="1797050" h="1797050">
                <a:moveTo>
                  <a:pt x="1466215" y="188849"/>
                </a:moveTo>
                <a:lnTo>
                  <a:pt x="1223899" y="338836"/>
                </a:lnTo>
                <a:lnTo>
                  <a:pt x="1603244" y="338836"/>
                </a:lnTo>
                <a:lnTo>
                  <a:pt x="1608201" y="330835"/>
                </a:lnTo>
                <a:lnTo>
                  <a:pt x="1466215" y="18884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76006" y="2778886"/>
            <a:ext cx="1797050" cy="1797050"/>
          </a:xfrm>
          <a:custGeom>
            <a:avLst/>
            <a:gdLst/>
            <a:ahLst/>
            <a:cxnLst/>
            <a:rect l="l" t="t" r="r" b="b"/>
            <a:pathLst>
              <a:path w="1797050" h="1797050">
                <a:moveTo>
                  <a:pt x="1223899" y="338836"/>
                </a:moveTo>
                <a:lnTo>
                  <a:pt x="1466215" y="188849"/>
                </a:lnTo>
                <a:lnTo>
                  <a:pt x="1608201" y="330835"/>
                </a:lnTo>
                <a:lnTo>
                  <a:pt x="1458087" y="573151"/>
                </a:lnTo>
                <a:lnTo>
                  <a:pt x="1466565" y="588149"/>
                </a:lnTo>
                <a:lnTo>
                  <a:pt x="1489488" y="634291"/>
                </a:lnTo>
                <a:lnTo>
                  <a:pt x="1508594" y="681970"/>
                </a:lnTo>
                <a:lnTo>
                  <a:pt x="1523825" y="730948"/>
                </a:lnTo>
                <a:lnTo>
                  <a:pt x="1535121" y="780989"/>
                </a:lnTo>
                <a:lnTo>
                  <a:pt x="1542423" y="831857"/>
                </a:lnTo>
                <a:lnTo>
                  <a:pt x="1545671" y="883314"/>
                </a:lnTo>
                <a:lnTo>
                  <a:pt x="1545844" y="900557"/>
                </a:lnTo>
                <a:lnTo>
                  <a:pt x="1797050" y="1035304"/>
                </a:lnTo>
                <a:lnTo>
                  <a:pt x="1744979" y="1229360"/>
                </a:lnTo>
                <a:lnTo>
                  <a:pt x="1460119" y="1220470"/>
                </a:lnTo>
                <a:lnTo>
                  <a:pt x="1451355" y="1235313"/>
                </a:lnTo>
                <a:lnTo>
                  <a:pt x="1422820" y="1278239"/>
                </a:lnTo>
                <a:lnTo>
                  <a:pt x="1391059" y="1318628"/>
                </a:lnTo>
                <a:lnTo>
                  <a:pt x="1356248" y="1356312"/>
                </a:lnTo>
                <a:lnTo>
                  <a:pt x="1318566" y="1391124"/>
                </a:lnTo>
                <a:lnTo>
                  <a:pt x="1278189" y="1422897"/>
                </a:lnTo>
                <a:lnTo>
                  <a:pt x="1235296" y="1451464"/>
                </a:lnTo>
                <a:lnTo>
                  <a:pt x="1220470" y="1460245"/>
                </a:lnTo>
                <a:lnTo>
                  <a:pt x="1229233" y="1745107"/>
                </a:lnTo>
                <a:lnTo>
                  <a:pt x="1035303" y="1797050"/>
                </a:lnTo>
                <a:lnTo>
                  <a:pt x="900429" y="1545970"/>
                </a:lnTo>
                <a:lnTo>
                  <a:pt x="883205" y="1545780"/>
                </a:lnTo>
                <a:lnTo>
                  <a:pt x="831791" y="1542489"/>
                </a:lnTo>
                <a:lnTo>
                  <a:pt x="780949" y="1535161"/>
                </a:lnTo>
                <a:lnTo>
                  <a:pt x="730916" y="1523857"/>
                </a:lnTo>
                <a:lnTo>
                  <a:pt x="681930" y="1508635"/>
                </a:lnTo>
                <a:lnTo>
                  <a:pt x="634225" y="1489554"/>
                </a:lnTo>
                <a:lnTo>
                  <a:pt x="588040" y="1466674"/>
                </a:lnTo>
                <a:lnTo>
                  <a:pt x="573024" y="1458214"/>
                </a:lnTo>
                <a:lnTo>
                  <a:pt x="330708" y="1608327"/>
                </a:lnTo>
                <a:lnTo>
                  <a:pt x="188722" y="1466214"/>
                </a:lnTo>
                <a:lnTo>
                  <a:pt x="338836" y="1223899"/>
                </a:lnTo>
                <a:lnTo>
                  <a:pt x="330374" y="1208900"/>
                </a:lnTo>
                <a:lnTo>
                  <a:pt x="307483" y="1162758"/>
                </a:lnTo>
                <a:lnTo>
                  <a:pt x="288384" y="1115079"/>
                </a:lnTo>
                <a:lnTo>
                  <a:pt x="273145" y="1066101"/>
                </a:lnTo>
                <a:lnTo>
                  <a:pt x="261832" y="1016060"/>
                </a:lnTo>
                <a:lnTo>
                  <a:pt x="254512" y="965192"/>
                </a:lnTo>
                <a:lnTo>
                  <a:pt x="251251" y="913735"/>
                </a:lnTo>
                <a:lnTo>
                  <a:pt x="251078" y="896493"/>
                </a:lnTo>
                <a:lnTo>
                  <a:pt x="0" y="761746"/>
                </a:lnTo>
                <a:lnTo>
                  <a:pt x="51943" y="567689"/>
                </a:lnTo>
                <a:lnTo>
                  <a:pt x="336803" y="576579"/>
                </a:lnTo>
                <a:lnTo>
                  <a:pt x="345567" y="561736"/>
                </a:lnTo>
                <a:lnTo>
                  <a:pt x="374102" y="518811"/>
                </a:lnTo>
                <a:lnTo>
                  <a:pt x="405863" y="478427"/>
                </a:lnTo>
                <a:lnTo>
                  <a:pt x="440674" y="440753"/>
                </a:lnTo>
                <a:lnTo>
                  <a:pt x="478356" y="405960"/>
                </a:lnTo>
                <a:lnTo>
                  <a:pt x="518733" y="374217"/>
                </a:lnTo>
                <a:lnTo>
                  <a:pt x="561626" y="345693"/>
                </a:lnTo>
                <a:lnTo>
                  <a:pt x="576452" y="336930"/>
                </a:lnTo>
                <a:lnTo>
                  <a:pt x="567690" y="51942"/>
                </a:lnTo>
                <a:lnTo>
                  <a:pt x="761619" y="0"/>
                </a:lnTo>
                <a:lnTo>
                  <a:pt x="896493" y="251078"/>
                </a:lnTo>
                <a:lnTo>
                  <a:pt x="913717" y="251269"/>
                </a:lnTo>
                <a:lnTo>
                  <a:pt x="965131" y="254560"/>
                </a:lnTo>
                <a:lnTo>
                  <a:pt x="1015973" y="261888"/>
                </a:lnTo>
                <a:lnTo>
                  <a:pt x="1066006" y="273192"/>
                </a:lnTo>
                <a:lnTo>
                  <a:pt x="1114992" y="288414"/>
                </a:lnTo>
                <a:lnTo>
                  <a:pt x="1162697" y="307495"/>
                </a:lnTo>
                <a:lnTo>
                  <a:pt x="1208882" y="330375"/>
                </a:lnTo>
                <a:lnTo>
                  <a:pt x="1223899" y="338836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574405" y="3518159"/>
            <a:ext cx="1001394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 rot="19531696">
            <a:off x="7804343" y="3973484"/>
            <a:ext cx="833119" cy="1236980"/>
          </a:xfrm>
          <a:custGeom>
            <a:avLst/>
            <a:gdLst/>
            <a:ahLst/>
            <a:cxnLst/>
            <a:rect l="l" t="t" r="r" b="b"/>
            <a:pathLst>
              <a:path w="833120" h="1236979">
                <a:moveTo>
                  <a:pt x="772794" y="0"/>
                </a:moveTo>
                <a:lnTo>
                  <a:pt x="707028" y="30057"/>
                </a:lnTo>
                <a:lnTo>
                  <a:pt x="643991" y="63987"/>
                </a:lnTo>
                <a:lnTo>
                  <a:pt x="583792" y="101604"/>
                </a:lnTo>
                <a:lnTo>
                  <a:pt x="526541" y="142725"/>
                </a:lnTo>
                <a:lnTo>
                  <a:pt x="472348" y="187166"/>
                </a:lnTo>
                <a:lnTo>
                  <a:pt x="421322" y="234742"/>
                </a:lnTo>
                <a:lnTo>
                  <a:pt x="373572" y="285270"/>
                </a:lnTo>
                <a:lnTo>
                  <a:pt x="329209" y="338565"/>
                </a:lnTo>
                <a:lnTo>
                  <a:pt x="288341" y="394444"/>
                </a:lnTo>
                <a:lnTo>
                  <a:pt x="251078" y="452723"/>
                </a:lnTo>
                <a:lnTo>
                  <a:pt x="217531" y="513217"/>
                </a:lnTo>
                <a:lnTo>
                  <a:pt x="187807" y="575742"/>
                </a:lnTo>
                <a:lnTo>
                  <a:pt x="162017" y="640115"/>
                </a:lnTo>
                <a:lnTo>
                  <a:pt x="140271" y="706152"/>
                </a:lnTo>
                <a:lnTo>
                  <a:pt x="122678" y="773668"/>
                </a:lnTo>
                <a:lnTo>
                  <a:pt x="109347" y="842479"/>
                </a:lnTo>
                <a:lnTo>
                  <a:pt x="100387" y="912402"/>
                </a:lnTo>
                <a:lnTo>
                  <a:pt x="95910" y="983252"/>
                </a:lnTo>
                <a:lnTo>
                  <a:pt x="96023" y="1054845"/>
                </a:lnTo>
                <a:lnTo>
                  <a:pt x="100837" y="1126998"/>
                </a:lnTo>
                <a:lnTo>
                  <a:pt x="0" y="1149096"/>
                </a:lnTo>
                <a:lnTo>
                  <a:pt x="196976" y="1236853"/>
                </a:lnTo>
                <a:lnTo>
                  <a:pt x="333867" y="1093470"/>
                </a:lnTo>
                <a:lnTo>
                  <a:pt x="254253" y="1093470"/>
                </a:lnTo>
                <a:lnTo>
                  <a:pt x="251320" y="1032418"/>
                </a:lnTo>
                <a:lnTo>
                  <a:pt x="252288" y="971894"/>
                </a:lnTo>
                <a:lnTo>
                  <a:pt x="257067" y="912048"/>
                </a:lnTo>
                <a:lnTo>
                  <a:pt x="265565" y="853028"/>
                </a:lnTo>
                <a:lnTo>
                  <a:pt x="277691" y="794986"/>
                </a:lnTo>
                <a:lnTo>
                  <a:pt x="293354" y="738071"/>
                </a:lnTo>
                <a:lnTo>
                  <a:pt x="312464" y="682433"/>
                </a:lnTo>
                <a:lnTo>
                  <a:pt x="334928" y="628223"/>
                </a:lnTo>
                <a:lnTo>
                  <a:pt x="360656" y="575590"/>
                </a:lnTo>
                <a:lnTo>
                  <a:pt x="389556" y="524684"/>
                </a:lnTo>
                <a:lnTo>
                  <a:pt x="421538" y="475656"/>
                </a:lnTo>
                <a:lnTo>
                  <a:pt x="456510" y="428655"/>
                </a:lnTo>
                <a:lnTo>
                  <a:pt x="494381" y="383832"/>
                </a:lnTo>
                <a:lnTo>
                  <a:pt x="535059" y="341335"/>
                </a:lnTo>
                <a:lnTo>
                  <a:pt x="578455" y="301317"/>
                </a:lnTo>
                <a:lnTo>
                  <a:pt x="624476" y="263926"/>
                </a:lnTo>
                <a:lnTo>
                  <a:pt x="673031" y="229312"/>
                </a:lnTo>
                <a:lnTo>
                  <a:pt x="724030" y="197626"/>
                </a:lnTo>
                <a:lnTo>
                  <a:pt x="777381" y="169018"/>
                </a:lnTo>
                <a:lnTo>
                  <a:pt x="832992" y="143637"/>
                </a:lnTo>
                <a:lnTo>
                  <a:pt x="772794" y="0"/>
                </a:lnTo>
                <a:close/>
              </a:path>
              <a:path w="833120" h="1236979">
                <a:moveTo>
                  <a:pt x="354964" y="1071372"/>
                </a:moveTo>
                <a:lnTo>
                  <a:pt x="254253" y="1093470"/>
                </a:lnTo>
                <a:lnTo>
                  <a:pt x="333867" y="1093470"/>
                </a:lnTo>
                <a:lnTo>
                  <a:pt x="354964" y="1071372"/>
                </a:lnTo>
                <a:close/>
              </a:path>
            </a:pathLst>
          </a:custGeom>
          <a:solidFill>
            <a:srgbClr val="AAE1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 rot="18265227">
            <a:off x="8291938" y="4149826"/>
            <a:ext cx="901700" cy="756285"/>
          </a:xfrm>
          <a:custGeom>
            <a:avLst/>
            <a:gdLst/>
            <a:ahLst/>
            <a:cxnLst/>
            <a:rect l="l" t="t" r="r" b="b"/>
            <a:pathLst>
              <a:path w="901700" h="756285">
                <a:moveTo>
                  <a:pt x="752348" y="0"/>
                </a:moveTo>
                <a:lnTo>
                  <a:pt x="765429" y="102488"/>
                </a:lnTo>
                <a:lnTo>
                  <a:pt x="717135" y="115090"/>
                </a:lnTo>
                <a:lnTo>
                  <a:pt x="669594" y="129630"/>
                </a:lnTo>
                <a:lnTo>
                  <a:pt x="622857" y="146070"/>
                </a:lnTo>
                <a:lnTo>
                  <a:pt x="576974" y="164372"/>
                </a:lnTo>
                <a:lnTo>
                  <a:pt x="531995" y="184499"/>
                </a:lnTo>
                <a:lnTo>
                  <a:pt x="487970" y="206412"/>
                </a:lnTo>
                <a:lnTo>
                  <a:pt x="444950" y="230075"/>
                </a:lnTo>
                <a:lnTo>
                  <a:pt x="402985" y="255449"/>
                </a:lnTo>
                <a:lnTo>
                  <a:pt x="362125" y="282497"/>
                </a:lnTo>
                <a:lnTo>
                  <a:pt x="322421" y="311181"/>
                </a:lnTo>
                <a:lnTo>
                  <a:pt x="283922" y="341464"/>
                </a:lnTo>
                <a:lnTo>
                  <a:pt x="246680" y="373306"/>
                </a:lnTo>
                <a:lnTo>
                  <a:pt x="210745" y="406672"/>
                </a:lnTo>
                <a:lnTo>
                  <a:pt x="176166" y="441523"/>
                </a:lnTo>
                <a:lnTo>
                  <a:pt x="142994" y="477821"/>
                </a:lnTo>
                <a:lnTo>
                  <a:pt x="111279" y="515529"/>
                </a:lnTo>
                <a:lnTo>
                  <a:pt x="81072" y="554609"/>
                </a:lnTo>
                <a:lnTo>
                  <a:pt x="52423" y="595023"/>
                </a:lnTo>
                <a:lnTo>
                  <a:pt x="25382" y="636734"/>
                </a:lnTo>
                <a:lnTo>
                  <a:pt x="0" y="679704"/>
                </a:lnTo>
                <a:lnTo>
                  <a:pt x="135636" y="756158"/>
                </a:lnTo>
                <a:lnTo>
                  <a:pt x="157278" y="719505"/>
                </a:lnTo>
                <a:lnTo>
                  <a:pt x="180307" y="683901"/>
                </a:lnTo>
                <a:lnTo>
                  <a:pt x="204681" y="649377"/>
                </a:lnTo>
                <a:lnTo>
                  <a:pt x="230359" y="615964"/>
                </a:lnTo>
                <a:lnTo>
                  <a:pt x="257302" y="583693"/>
                </a:lnTo>
                <a:lnTo>
                  <a:pt x="285467" y="552597"/>
                </a:lnTo>
                <a:lnTo>
                  <a:pt x="314814" y="522706"/>
                </a:lnTo>
                <a:lnTo>
                  <a:pt x="345303" y="494052"/>
                </a:lnTo>
                <a:lnTo>
                  <a:pt x="376893" y="466665"/>
                </a:lnTo>
                <a:lnTo>
                  <a:pt x="409543" y="440578"/>
                </a:lnTo>
                <a:lnTo>
                  <a:pt x="443212" y="415822"/>
                </a:lnTo>
                <a:lnTo>
                  <a:pt x="477859" y="392427"/>
                </a:lnTo>
                <a:lnTo>
                  <a:pt x="513444" y="370426"/>
                </a:lnTo>
                <a:lnTo>
                  <a:pt x="549926" y="349850"/>
                </a:lnTo>
                <a:lnTo>
                  <a:pt x="587263" y="330729"/>
                </a:lnTo>
                <a:lnTo>
                  <a:pt x="625417" y="313096"/>
                </a:lnTo>
                <a:lnTo>
                  <a:pt x="664344" y="296982"/>
                </a:lnTo>
                <a:lnTo>
                  <a:pt x="704006" y="282417"/>
                </a:lnTo>
                <a:lnTo>
                  <a:pt x="744361" y="269434"/>
                </a:lnTo>
                <a:lnTo>
                  <a:pt x="785367" y="258063"/>
                </a:lnTo>
                <a:lnTo>
                  <a:pt x="850268" y="258063"/>
                </a:lnTo>
                <a:lnTo>
                  <a:pt x="901573" y="156718"/>
                </a:lnTo>
                <a:lnTo>
                  <a:pt x="752348" y="0"/>
                </a:lnTo>
                <a:close/>
              </a:path>
              <a:path w="901700" h="756285">
                <a:moveTo>
                  <a:pt x="850268" y="258063"/>
                </a:moveTo>
                <a:lnTo>
                  <a:pt x="785367" y="258063"/>
                </a:lnTo>
                <a:lnTo>
                  <a:pt x="798449" y="360425"/>
                </a:lnTo>
                <a:lnTo>
                  <a:pt x="850268" y="258063"/>
                </a:lnTo>
                <a:close/>
              </a:path>
            </a:pathLst>
          </a:custGeom>
          <a:solidFill>
            <a:srgbClr val="AAE1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721100" y="360807"/>
            <a:ext cx="77724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Summary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83740" y="1343520"/>
            <a:ext cx="5551170" cy="1828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Ove</a:t>
            </a:r>
            <a:r>
              <a:rPr sz="2900" spc="5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vi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w</a:t>
            </a:r>
          </a:p>
          <a:p>
            <a:pPr marL="353695" indent="-340995">
              <a:spcBef>
                <a:spcPts val="700"/>
              </a:spcBef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Intr</a:t>
            </a:r>
            <a:r>
              <a:rPr sz="2900" spc="10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duction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H</a:t>
            </a:r>
            <a:r>
              <a:rPr sz="2900" spc="5" dirty="0">
                <a:latin typeface="Arial"/>
                <a:cs typeface="Arial"/>
              </a:rPr>
              <a:t>T</a:t>
            </a:r>
            <a:r>
              <a:rPr sz="2900" dirty="0">
                <a:latin typeface="Arial"/>
                <a:cs typeface="Arial"/>
              </a:rPr>
              <a:t>ML</a:t>
            </a:r>
          </a:p>
          <a:p>
            <a:pPr marL="469900">
              <a:spcBef>
                <a:spcPts val="615"/>
              </a:spcBef>
            </a:pPr>
            <a:r>
              <a:rPr sz="2500" spc="-5" dirty="0">
                <a:latin typeface="Arial"/>
                <a:cs typeface="Arial"/>
              </a:rPr>
              <a:t>–</a:t>
            </a:r>
            <a:r>
              <a:rPr sz="2500" spc="17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Tags,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tribut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s,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class/ID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selec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or,</a:t>
            </a:r>
            <a:endParaRPr sz="2500" dirty="0">
              <a:latin typeface="Arial"/>
              <a:cs typeface="Arial"/>
            </a:endParaRPr>
          </a:p>
          <a:p>
            <a:pPr marL="756285"/>
            <a:r>
              <a:rPr sz="2500" spc="-5" dirty="0">
                <a:latin typeface="Arial"/>
                <a:cs typeface="Arial"/>
              </a:rPr>
              <a:t>CSS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etc.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927593" y="995173"/>
            <a:ext cx="1664207" cy="1438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41" y="2256462"/>
            <a:ext cx="4031728" cy="2273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</a:t>
            </a:r>
            <a:r>
              <a:rPr lang="zh-CN" altLang="en-US" sz="3400" spc="-5" dirty="0">
                <a:solidFill>
                  <a:srgbClr val="0070C0"/>
                </a:solidFill>
              </a:rPr>
              <a:t> </a:t>
            </a:r>
            <a:r>
              <a:rPr lang="en-US" altLang="zh-CN" sz="3400" spc="-5" dirty="0">
                <a:solidFill>
                  <a:srgbClr val="0070C0"/>
                </a:solidFill>
              </a:rPr>
              <a:t>3</a:t>
            </a:r>
            <a:r>
              <a:rPr sz="3400" spc="-5" dirty="0">
                <a:solidFill>
                  <a:srgbClr val="0070C0"/>
                </a:solidFill>
              </a:rPr>
              <a:t>:</a:t>
            </a:r>
            <a:r>
              <a:rPr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Number Systems</a:t>
            </a:r>
            <a:br>
              <a:rPr lang="en-US" sz="3400" spc="-9" dirty="0">
                <a:solidFill>
                  <a:srgbClr val="0070C0"/>
                </a:solidFill>
              </a:rPr>
            </a:br>
            <a:endParaRPr sz="3400" dirty="0">
              <a:solidFill>
                <a:srgbClr val="0070C0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3D1CDB8-800F-ED42-AE93-12EA4F73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62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Number </a:t>
            </a:r>
            <a:r>
              <a:rPr lang="en-US" sz="3600" dirty="0">
                <a:latin typeface="Arial"/>
                <a:cs typeface="Arial"/>
              </a:rPr>
              <a:t>S</a:t>
            </a:r>
            <a:r>
              <a:rPr sz="3600" dirty="0">
                <a:latin typeface="Arial"/>
                <a:cs typeface="Arial"/>
              </a:rPr>
              <a:t>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5" y="1469116"/>
            <a:ext cx="8354695" cy="3847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b="1" dirty="0">
                <a:latin typeface="Arial"/>
                <a:cs typeface="Arial"/>
              </a:rPr>
              <a:t>Integer number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dirty="0">
                <a:latin typeface="Arial"/>
                <a:cs typeface="Arial"/>
              </a:rPr>
              <a:t>An integer (more commonly called an int) is a number without a decimal point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dirty="0">
                <a:latin typeface="Arial"/>
                <a:cs typeface="Arial"/>
              </a:rPr>
              <a:t>-2, 0, 500, 1024, etc.</a:t>
            </a: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b="1" dirty="0">
                <a:latin typeface="Arial"/>
                <a:cs typeface="Arial"/>
              </a:rPr>
              <a:t>Float number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dirty="0">
                <a:latin typeface="Arial"/>
                <a:cs typeface="Arial"/>
              </a:rPr>
              <a:t>A float is a floating-point number, which means it is a number that has a </a:t>
            </a:r>
            <a:r>
              <a:rPr lang="en-US" sz="2500" i="1" dirty="0">
                <a:latin typeface="Arial"/>
                <a:cs typeface="Arial"/>
              </a:rPr>
              <a:t>decimal place</a:t>
            </a:r>
            <a:r>
              <a:rPr lang="en-US" sz="2500" dirty="0">
                <a:latin typeface="Arial"/>
                <a:cs typeface="Arial"/>
              </a:rPr>
              <a:t>. Floats are used when more precision is needed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dirty="0">
                <a:latin typeface="Arial"/>
                <a:cs typeface="Arial"/>
              </a:rPr>
              <a:t>4.0, 3.1415, 0.000001, etc.</a:t>
            </a: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0957" y="526437"/>
            <a:ext cx="9984259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ert(…):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ing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 d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uble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quot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9845" y="1387716"/>
            <a:ext cx="1236345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Output: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1042" y="1387716"/>
            <a:ext cx="2933700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She</a:t>
            </a:r>
            <a:r>
              <a:rPr sz="29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says:</a:t>
            </a:r>
            <a:r>
              <a:rPr sz="29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“H</a:t>
            </a:r>
            <a:r>
              <a:rPr sz="2900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ll</a:t>
            </a:r>
            <a:r>
              <a:rPr sz="2900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!”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9845" y="2238117"/>
            <a:ext cx="4362450" cy="2810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100"/>
              </a:lnSpc>
            </a:pPr>
            <a:r>
              <a:rPr sz="2600" dirty="0">
                <a:latin typeface="Arial"/>
                <a:cs typeface="Arial"/>
              </a:rPr>
              <a:t>al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rt(</a:t>
            </a:r>
            <a:r>
              <a:rPr sz="2600" spc="5" dirty="0">
                <a:latin typeface="Arial"/>
                <a:cs typeface="Arial"/>
              </a:rPr>
              <a:t>‘</a:t>
            </a:r>
            <a:r>
              <a:rPr sz="2600" dirty="0">
                <a:latin typeface="Arial"/>
                <a:cs typeface="Arial"/>
              </a:rPr>
              <a:t>She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says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"H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ll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"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'); al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rt(“She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says: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'He</a:t>
            </a:r>
            <a:r>
              <a:rPr sz="2600" spc="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lo'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");</a:t>
            </a:r>
          </a:p>
          <a:p>
            <a:pPr>
              <a:spcBef>
                <a:spcPts val="39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  <a:tabLst>
                <a:tab pos="3080385" algn="l"/>
              </a:tabLst>
            </a:pP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Escape</a:t>
            </a:r>
            <a:r>
              <a:rPr sz="26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ch</a:t>
            </a:r>
            <a:r>
              <a:rPr sz="2600" spc="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600" spc="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ct</a:t>
            </a:r>
            <a:r>
              <a:rPr sz="2600" spc="-1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r	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\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'qu</a:t>
            </a:r>
            <a:r>
              <a:rPr sz="2600" spc="10" dirty="0">
                <a:solidFill>
                  <a:srgbClr val="3333CC"/>
                </a:solidFill>
                <a:latin typeface="Arial"/>
                <a:cs typeface="Arial"/>
              </a:rPr>
              <a:t>o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600" spc="-1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\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' </a:t>
            </a:r>
            <a:r>
              <a:rPr sz="2600" dirty="0">
                <a:latin typeface="Arial"/>
                <a:cs typeface="Arial"/>
              </a:rPr>
              <a:t>al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rt("</a:t>
            </a:r>
            <a:r>
              <a:rPr sz="2600" spc="-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ay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\</a:t>
            </a:r>
            <a:r>
              <a:rPr sz="2600" dirty="0">
                <a:latin typeface="Arial"/>
                <a:cs typeface="Arial"/>
              </a:rPr>
              <a:t>"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lo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\</a:t>
            </a:r>
            <a:r>
              <a:rPr sz="2600" dirty="0">
                <a:latin typeface="Arial"/>
                <a:cs typeface="Arial"/>
              </a:rPr>
              <a:t>"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");</a:t>
            </a:r>
          </a:p>
          <a:p>
            <a:pPr marL="12700">
              <a:spcBef>
                <a:spcPts val="695"/>
              </a:spcBef>
            </a:pPr>
            <a:r>
              <a:rPr sz="2600" dirty="0">
                <a:latin typeface="Arial"/>
                <a:cs typeface="Arial"/>
              </a:rPr>
              <a:t>al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rt('Say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\</a:t>
            </a:r>
            <a:r>
              <a:rPr sz="2600" dirty="0">
                <a:latin typeface="Arial"/>
                <a:cs typeface="Arial"/>
              </a:rPr>
              <a:t>'Hell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\</a:t>
            </a:r>
            <a:r>
              <a:rPr sz="2600" dirty="0">
                <a:latin typeface="Arial"/>
                <a:cs typeface="Arial"/>
              </a:rPr>
              <a:t>'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');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69845" y="5516209"/>
            <a:ext cx="7062470" cy="861774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/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Whi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h way</a:t>
            </a:r>
            <a:r>
              <a:rPr sz="2800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is</a:t>
            </a:r>
            <a:r>
              <a:rPr sz="28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ea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800" spc="-204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, pop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u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lar</a:t>
            </a:r>
            <a:r>
              <a:rPr sz="28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or powe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ful</a:t>
            </a:r>
            <a:r>
              <a:rPr sz="28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!</a:t>
            </a:r>
            <a:endParaRPr sz="2800" dirty="0">
              <a:latin typeface="Arial"/>
              <a:cs typeface="Arial"/>
            </a:endParaRPr>
          </a:p>
          <a:p>
            <a:pPr marL="86360"/>
            <a:r>
              <a:rPr sz="2800" spc="-5" dirty="0">
                <a:latin typeface="Arial"/>
                <a:cs typeface="Arial"/>
                <a:hlinkClick r:id="rId3"/>
              </a:rPr>
              <a:t>JSON</a:t>
            </a:r>
            <a:r>
              <a:rPr lang="en-US" sz="2800" spc="-5" dirty="0">
                <a:latin typeface="Arial"/>
                <a:cs typeface="Arial"/>
              </a:rPr>
              <a:t> only allows double quotes.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Anyth</a:t>
            </a:r>
            <a:r>
              <a:rPr sz="3600" spc="-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ng wr</a:t>
            </a:r>
            <a:r>
              <a:rPr sz="3600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ng 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1800" y="1371601"/>
            <a:ext cx="5143500" cy="3147015"/>
          </a:xfrm>
          <a:prstGeom prst="rect">
            <a:avLst/>
          </a:prstGeom>
          <a:ln w="9144">
            <a:solidFill>
              <a:srgbClr val="00664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/>
            <a:r>
              <a:rPr sz="2900" b="1" dirty="0">
                <a:latin typeface="Arial"/>
                <a:cs typeface="Arial"/>
              </a:rPr>
              <a:t>var</a:t>
            </a:r>
            <a:r>
              <a:rPr sz="2900" b="1" spc="-30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x=2;</a:t>
            </a:r>
            <a:endParaRPr sz="2900" dirty="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4200" dirty="0">
              <a:latin typeface="Times New Roman"/>
              <a:cs typeface="Times New Roman"/>
            </a:endParaRPr>
          </a:p>
          <a:p>
            <a:pPr marL="86995"/>
            <a:r>
              <a:rPr sz="2900" b="1" dirty="0">
                <a:latin typeface="Arial"/>
                <a:cs typeface="Arial"/>
              </a:rPr>
              <a:t>if(x==</a:t>
            </a:r>
            <a:r>
              <a:rPr sz="2900" b="1" spc="-15" dirty="0">
                <a:latin typeface="Arial"/>
                <a:cs typeface="Arial"/>
              </a:rPr>
              <a:t>2</a:t>
            </a:r>
            <a:r>
              <a:rPr sz="2900" b="1" dirty="0">
                <a:latin typeface="Arial"/>
                <a:cs typeface="Arial"/>
              </a:rPr>
              <a:t>)</a:t>
            </a:r>
            <a:endParaRPr sz="2900" dirty="0">
              <a:latin typeface="Arial"/>
              <a:cs typeface="Arial"/>
            </a:endParaRPr>
          </a:p>
          <a:p>
            <a:pPr marL="1001394">
              <a:spcBef>
                <a:spcPts val="695"/>
              </a:spcBef>
            </a:pPr>
            <a:r>
              <a:rPr sz="2900" b="1" dirty="0">
                <a:latin typeface="Arial"/>
                <a:cs typeface="Arial"/>
              </a:rPr>
              <a:t>{</a:t>
            </a:r>
            <a:r>
              <a:rPr sz="2900" b="1" spc="-20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aler</a:t>
            </a:r>
            <a:r>
              <a:rPr sz="2900" b="1" spc="5" dirty="0">
                <a:latin typeface="Arial"/>
                <a:cs typeface="Arial"/>
              </a:rPr>
              <a:t>t</a:t>
            </a:r>
            <a:r>
              <a:rPr sz="2900" b="1" dirty="0">
                <a:latin typeface="Arial"/>
                <a:cs typeface="Arial"/>
              </a:rPr>
              <a:t>("it</a:t>
            </a:r>
            <a:r>
              <a:rPr sz="2900" b="1" spc="-5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is</a:t>
            </a:r>
            <a:r>
              <a:rPr sz="2900" b="1" spc="-1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2</a:t>
            </a:r>
            <a:r>
              <a:rPr sz="2900" b="1" spc="-10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"</a:t>
            </a:r>
            <a:r>
              <a:rPr sz="2900" b="1" spc="-1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)}</a:t>
            </a:r>
            <a:r>
              <a:rPr sz="2900" b="1" spc="-1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;</a:t>
            </a:r>
            <a:endParaRPr sz="2900" dirty="0">
              <a:latin typeface="Arial"/>
              <a:cs typeface="Arial"/>
            </a:endParaRPr>
          </a:p>
          <a:p>
            <a:pPr marL="86995">
              <a:spcBef>
                <a:spcPts val="695"/>
              </a:spcBef>
            </a:pPr>
            <a:r>
              <a:rPr sz="2900" b="1" dirty="0">
                <a:latin typeface="Arial"/>
                <a:cs typeface="Arial"/>
              </a:rPr>
              <a:t>else</a:t>
            </a:r>
            <a:endParaRPr sz="2900" dirty="0">
              <a:latin typeface="Arial"/>
              <a:cs typeface="Arial"/>
            </a:endParaRPr>
          </a:p>
          <a:p>
            <a:pPr marL="1001394">
              <a:spcBef>
                <a:spcPts val="695"/>
              </a:spcBef>
            </a:pPr>
            <a:r>
              <a:rPr sz="2900" b="1" dirty="0">
                <a:latin typeface="Arial"/>
                <a:cs typeface="Arial"/>
              </a:rPr>
              <a:t>aler</a:t>
            </a:r>
            <a:r>
              <a:rPr sz="2900" b="1" spc="5" dirty="0">
                <a:latin typeface="Arial"/>
                <a:cs typeface="Arial"/>
              </a:rPr>
              <a:t>t</a:t>
            </a:r>
            <a:r>
              <a:rPr sz="2900" b="1" dirty="0">
                <a:latin typeface="Arial"/>
                <a:cs typeface="Arial"/>
              </a:rPr>
              <a:t>("it</a:t>
            </a:r>
            <a:r>
              <a:rPr sz="2900" b="1" spc="-5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is</a:t>
            </a:r>
            <a:r>
              <a:rPr sz="2900" b="1" spc="-2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not 2");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0" y="5189220"/>
            <a:ext cx="4038600" cy="138326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/>
            <a:r>
              <a:rPr dirty="0">
                <a:latin typeface="Arial"/>
                <a:cs typeface="Arial"/>
              </a:rPr>
              <a:t>{ a</a:t>
            </a:r>
            <a:r>
              <a:rPr spc="-10" dirty="0">
                <a:latin typeface="Arial"/>
                <a:cs typeface="Arial"/>
              </a:rPr>
              <a:t>le</a:t>
            </a:r>
            <a:r>
              <a:rPr dirty="0">
                <a:latin typeface="Arial"/>
                <a:cs typeface="Arial"/>
              </a:rPr>
              <a:t>rt("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t is 2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" ) </a:t>
            </a:r>
            <a:r>
              <a:rPr spc="5" dirty="0">
                <a:latin typeface="Arial"/>
                <a:cs typeface="Arial"/>
              </a:rPr>
              <a:t>;</a:t>
            </a:r>
            <a:r>
              <a:rPr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  <a:p>
            <a:pPr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87630" marR="1146175">
              <a:lnSpc>
                <a:spcPct val="137800"/>
              </a:lnSpc>
            </a:pPr>
            <a:r>
              <a:rPr b="1" spc="-35" dirty="0">
                <a:solidFill>
                  <a:srgbClr val="3333CC"/>
                </a:solidFill>
                <a:latin typeface="Arial"/>
                <a:cs typeface="Arial"/>
              </a:rPr>
              <a:t>if(...)</a:t>
            </a:r>
            <a:r>
              <a:rPr b="1" spc="-11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80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b="1" spc="-31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b="1" spc="-3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00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b="1" spc="2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00" dirty="0">
                <a:solidFill>
                  <a:srgbClr val="FF0000"/>
                </a:solidFill>
                <a:latin typeface="Arial"/>
                <a:cs typeface="Arial"/>
              </a:rPr>
              <a:t>1;</a:t>
            </a:r>
            <a:r>
              <a:rPr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31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b="1" spc="-3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00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b="1" spc="2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00" dirty="0">
                <a:solidFill>
                  <a:srgbClr val="FF0000"/>
                </a:solidFill>
                <a:latin typeface="Arial"/>
                <a:cs typeface="Arial"/>
              </a:rPr>
              <a:t>2; </a:t>
            </a:r>
            <a:r>
              <a:rPr b="1" spc="-25" dirty="0">
                <a:solidFill>
                  <a:srgbClr val="FF0000"/>
                </a:solidFill>
                <a:latin typeface="Arial"/>
                <a:cs typeface="Arial"/>
              </a:rPr>
              <a:t>..</a:t>
            </a:r>
            <a:r>
              <a:rPr b="1" spc="-2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b="1" spc="-31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b="1" spc="-3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00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b="1" spc="2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3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b="1" spc="-95" dirty="0">
                <a:solidFill>
                  <a:srgbClr val="FF0000"/>
                </a:solidFill>
                <a:latin typeface="Arial"/>
                <a:cs typeface="Arial"/>
              </a:rPr>
              <a:t>;}</a:t>
            </a:r>
            <a:r>
              <a:rPr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40" dirty="0">
                <a:solidFill>
                  <a:srgbClr val="FF0000"/>
                </a:solidFill>
                <a:latin typeface="Arial"/>
                <a:cs typeface="Arial"/>
              </a:rPr>
              <a:t>if(...){...;...</a:t>
            </a:r>
            <a:r>
              <a:rPr b="1" spc="-65" dirty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r>
              <a:rPr b="1" spc="-85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9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b="1" spc="-150" dirty="0">
                <a:solidFill>
                  <a:srgbClr val="FF0000"/>
                </a:solidFill>
                <a:latin typeface="Arial"/>
                <a:cs typeface="Arial"/>
              </a:rPr>
              <a:t>lse</a:t>
            </a:r>
            <a:r>
              <a:rPr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40" dirty="0">
                <a:solidFill>
                  <a:srgbClr val="FF0000"/>
                </a:solidFill>
                <a:latin typeface="Arial"/>
                <a:cs typeface="Arial"/>
              </a:rPr>
              <a:t>{...;..</a:t>
            </a:r>
            <a:r>
              <a:rPr b="1" spc="-6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b="1" spc="-95" dirty="0">
                <a:solidFill>
                  <a:srgbClr val="FF0000"/>
                </a:solidFill>
                <a:latin typeface="Arial"/>
                <a:cs typeface="Arial"/>
              </a:rPr>
              <a:t>;}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5" y="373857"/>
            <a:ext cx="8164195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Align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ent,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ind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ntatio</a:t>
            </a:r>
            <a:r>
              <a:rPr sz="3200" spc="-2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pa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red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bra</a:t>
            </a:r>
            <a:r>
              <a:rPr sz="3200" spc="-10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k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ts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62401" y="2459701"/>
            <a:ext cx="3682365" cy="4062651"/>
          </a:xfrm>
          <a:prstGeom prst="rect">
            <a:avLst/>
          </a:prstGeom>
          <a:ln w="9144">
            <a:solidFill>
              <a:srgbClr val="00CC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/>
            <a:r>
              <a:rPr sz="2400" spc="-5" dirty="0">
                <a:latin typeface="Arial"/>
                <a:cs typeface="Arial"/>
              </a:rPr>
              <a:t>if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5" dirty="0">
                <a:latin typeface="Arial"/>
                <a:cs typeface="Arial"/>
              </a:rPr>
              <a:t>0)</a:t>
            </a:r>
            <a:r>
              <a:rPr lang="en-US" sz="2400" spc="-5" dirty="0">
                <a:latin typeface="Arial"/>
                <a:cs typeface="Arial"/>
              </a:rPr>
              <a:t> {</a:t>
            </a:r>
            <a:endParaRPr sz="2400" dirty="0">
              <a:latin typeface="Arial"/>
              <a:cs typeface="Arial"/>
            </a:endParaRPr>
          </a:p>
          <a:p>
            <a:pPr marL="1001394"/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t('a’);</a:t>
            </a:r>
            <a:endParaRPr lang="en-US" sz="2400" spc="-5" dirty="0">
              <a:latin typeface="Arial"/>
              <a:cs typeface="Arial"/>
            </a:endParaRPr>
          </a:p>
          <a:p>
            <a:pPr marL="12700"/>
            <a:r>
              <a:rPr lang="en-US" sz="2400" spc="-5" dirty="0"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  <a:p>
            <a:pPr marL="86995"/>
            <a:r>
              <a:rPr sz="2400" spc="-5" dirty="0">
                <a:latin typeface="Arial"/>
                <a:cs typeface="Arial"/>
              </a:rPr>
              <a:t>el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e{</a:t>
            </a:r>
            <a:endParaRPr sz="2400" dirty="0">
              <a:latin typeface="Arial"/>
              <a:cs typeface="Arial"/>
            </a:endParaRPr>
          </a:p>
          <a:p>
            <a:pPr marL="1001394"/>
            <a:r>
              <a:rPr sz="2400" spc="-5" dirty="0">
                <a:latin typeface="Arial"/>
                <a:cs typeface="Arial"/>
              </a:rPr>
              <a:t>if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5" dirty="0">
                <a:latin typeface="Arial"/>
                <a:cs typeface="Arial"/>
              </a:rPr>
              <a:t>0)</a:t>
            </a:r>
            <a:r>
              <a:rPr lang="en-US" sz="2400" spc="-5" dirty="0">
                <a:latin typeface="Arial"/>
                <a:cs typeface="Arial"/>
              </a:rPr>
              <a:t> {</a:t>
            </a:r>
            <a:endParaRPr sz="2400" dirty="0">
              <a:latin typeface="Arial"/>
              <a:cs typeface="Arial"/>
            </a:endParaRPr>
          </a:p>
          <a:p>
            <a:pPr marL="1915795"/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t('b’);</a:t>
            </a:r>
            <a:endParaRPr lang="en-US" sz="2400" spc="-5" dirty="0">
              <a:latin typeface="Arial"/>
              <a:cs typeface="Arial"/>
            </a:endParaRPr>
          </a:p>
          <a:p>
            <a:pPr marL="1031875"/>
            <a:r>
              <a:rPr lang="en-US" sz="2400" spc="-5" dirty="0"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  <a:p>
            <a:pPr marL="1001394"/>
            <a:r>
              <a:rPr lang="en-US" sz="2400" spc="-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lang="en-US" sz="2400" spc="-5" dirty="0">
                <a:latin typeface="Arial"/>
                <a:cs typeface="Arial"/>
              </a:rPr>
              <a:t> {</a:t>
            </a:r>
            <a:endParaRPr sz="2400" dirty="0">
              <a:latin typeface="Arial"/>
              <a:cs typeface="Arial"/>
            </a:endParaRPr>
          </a:p>
          <a:p>
            <a:pPr marL="1915795"/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t('c’)</a:t>
            </a:r>
            <a:r>
              <a:rPr lang="en-US" sz="2400" spc="-5" dirty="0">
                <a:latin typeface="Arial"/>
                <a:cs typeface="Arial"/>
              </a:rPr>
              <a:t>;</a:t>
            </a:r>
          </a:p>
          <a:p>
            <a:pPr marL="976313"/>
            <a:r>
              <a:rPr lang="en-US" sz="2400" dirty="0"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  <a:p>
            <a:pPr marL="86995"/>
            <a:r>
              <a:rPr sz="2400" spc="-5" dirty="0"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9845" y="1144192"/>
            <a:ext cx="7459345" cy="1126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marR="5080" indent="-15875">
              <a:lnSpc>
                <a:spcPct val="150000"/>
              </a:lnSpc>
            </a:pPr>
            <a:r>
              <a:rPr sz="2600" spc="-5" dirty="0">
                <a:latin typeface="Arial"/>
                <a:cs typeface="Arial"/>
              </a:rPr>
              <a:t>if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spc="-5" dirty="0">
                <a:latin typeface="Arial"/>
                <a:cs typeface="Arial"/>
              </a:rPr>
              <a:t>0)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t('a');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{ i</a:t>
            </a:r>
            <a:r>
              <a:rPr sz="2600" dirty="0">
                <a:latin typeface="Arial"/>
                <a:cs typeface="Arial"/>
              </a:rPr>
              <a:t>f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dirty="0">
                <a:latin typeface="Arial"/>
                <a:cs typeface="Arial"/>
              </a:rPr>
              <a:t>0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rt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spc="-5" dirty="0">
                <a:latin typeface="Arial"/>
                <a:cs typeface="Arial"/>
              </a:rPr>
              <a:t>'b');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5" dirty="0">
                <a:latin typeface="Arial"/>
                <a:cs typeface="Arial"/>
              </a:rPr>
              <a:t>se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t('c')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} How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to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ma</a:t>
            </a:r>
            <a:r>
              <a:rPr sz="2600" dirty="0">
                <a:latin typeface="Arial"/>
                <a:cs typeface="Arial"/>
              </a:rPr>
              <a:t>k</a:t>
            </a:r>
            <a:r>
              <a:rPr sz="2600" spc="-5" dirty="0">
                <a:latin typeface="Arial"/>
                <a:cs typeface="Arial"/>
              </a:rPr>
              <a:t>e 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-5" dirty="0">
                <a:latin typeface="Arial"/>
                <a:cs typeface="Arial"/>
              </a:rPr>
              <a:t>t ea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to r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ad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5" dirty="0">
                <a:latin typeface="Arial"/>
                <a:cs typeface="Arial"/>
              </a:rPr>
              <a:t>d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h</a:t>
            </a:r>
            <a:r>
              <a:rPr sz="2600" spc="-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-5" dirty="0">
                <a:latin typeface="Arial"/>
                <a:cs typeface="Arial"/>
              </a:rPr>
              <a:t>k?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10572" y="6245353"/>
            <a:ext cx="300355" cy="276999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265"/>
            <a:r>
              <a:rPr dirty="0">
                <a:latin typeface="Arial"/>
                <a:cs typeface="Arial"/>
              </a:rPr>
              <a:t>c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8320" y="466142"/>
            <a:ext cx="9005977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000" b="1" dirty="0">
                <a:latin typeface="Arial"/>
                <a:cs typeface="Arial"/>
              </a:rPr>
              <a:t>Are they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eq</a:t>
            </a:r>
            <a:r>
              <a:rPr sz="3000" b="1" spc="-10" dirty="0">
                <a:latin typeface="Arial"/>
                <a:cs typeface="Arial"/>
              </a:rPr>
              <a:t>u</a:t>
            </a:r>
            <a:r>
              <a:rPr sz="3000" b="1" dirty="0">
                <a:latin typeface="Arial"/>
                <a:cs typeface="Arial"/>
              </a:rPr>
              <a:t>iv</a:t>
            </a:r>
            <a:r>
              <a:rPr sz="3000" b="1" spc="-10" dirty="0">
                <a:latin typeface="Arial"/>
                <a:cs typeface="Arial"/>
              </a:rPr>
              <a:t>a</a:t>
            </a:r>
            <a:r>
              <a:rPr sz="3000" b="1" dirty="0">
                <a:latin typeface="Arial"/>
                <a:cs typeface="Arial"/>
              </a:rPr>
              <a:t>l</a:t>
            </a:r>
            <a:r>
              <a:rPr sz="3000" b="1" spc="-10" dirty="0">
                <a:latin typeface="Arial"/>
                <a:cs typeface="Arial"/>
              </a:rPr>
              <a:t>e</a:t>
            </a:r>
            <a:r>
              <a:rPr sz="3000" b="1" dirty="0">
                <a:latin typeface="Arial"/>
                <a:cs typeface="Arial"/>
              </a:rPr>
              <a:t>nt?</a:t>
            </a:r>
            <a:r>
              <a:rPr sz="3000" b="1" spc="3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If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not,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w</a:t>
            </a:r>
            <a:r>
              <a:rPr sz="3000" b="1" spc="-10" dirty="0">
                <a:latin typeface="Arial"/>
                <a:cs typeface="Arial"/>
              </a:rPr>
              <a:t>h</a:t>
            </a:r>
            <a:r>
              <a:rPr sz="3000" b="1" dirty="0">
                <a:latin typeface="Arial"/>
                <a:cs typeface="Arial"/>
              </a:rPr>
              <a:t>ich</a:t>
            </a:r>
            <a:r>
              <a:rPr sz="3000" b="1" spc="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one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is correct?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6C991-353E-4446-9518-B293FC2BCC00}"/>
              </a:ext>
            </a:extLst>
          </p:cNvPr>
          <p:cNvSpPr txBox="1"/>
          <p:nvPr/>
        </p:nvSpPr>
        <p:spPr>
          <a:xfrm>
            <a:off x="6506617" y="1533380"/>
            <a:ext cx="4297680" cy="34163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 x = 4;</a:t>
            </a:r>
          </a:p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x &gt;=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0) { </a:t>
            </a:r>
          </a:p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   if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x==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        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t(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ls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   else {</a:t>
            </a:r>
          </a:p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        al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"x</a:t>
            </a:r>
            <a:r>
              <a:rPr lang="en-US" sz="24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24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gr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 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sz="24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0"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44B28C-60A2-1042-AA0C-6C19DA9CCAB8}"/>
              </a:ext>
            </a:extLst>
          </p:cNvPr>
          <p:cNvSpPr txBox="1"/>
          <p:nvPr/>
        </p:nvSpPr>
        <p:spPr>
          <a:xfrm>
            <a:off x="1798320" y="1533380"/>
            <a:ext cx="4297680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 x = 4;</a:t>
            </a:r>
          </a:p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x &gt;=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0) { </a:t>
            </a:r>
          </a:p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   if(x==0) {alert("x equals to 0");}</a:t>
            </a:r>
          </a:p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   else {alert("x is greater than 0");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8320" y="1376173"/>
            <a:ext cx="7345680" cy="2263697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 marR="5594350">
              <a:lnSpc>
                <a:spcPct val="120100"/>
              </a:lnSpc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sz="24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x =</a:t>
            </a:r>
            <a:r>
              <a:rPr sz="24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-1; </a:t>
            </a:r>
            <a:endParaRPr lang="en-US" sz="2400" spc="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995" marR="5594350">
              <a:lnSpc>
                <a:spcPct val="120100"/>
              </a:lnSpc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if(x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&gt;=</a:t>
            </a:r>
            <a:r>
              <a:rPr sz="2400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391795">
              <a:spcBef>
                <a:spcPts val="695"/>
              </a:spcBef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if(x==0)al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400" spc="-2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sz="24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ls</a:t>
            </a:r>
            <a:r>
              <a:rPr sz="2400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0"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391795">
              <a:spcBef>
                <a:spcPts val="695"/>
              </a:spcBef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391795">
              <a:spcBef>
                <a:spcPts val="695"/>
              </a:spcBef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al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rt("x</a:t>
            </a:r>
            <a:r>
              <a:rPr sz="2400"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is g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4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sz="24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0"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BE55899-0D56-9742-AB31-7F5710B99DF4}"/>
              </a:ext>
            </a:extLst>
          </p:cNvPr>
          <p:cNvSpPr txBox="1"/>
          <p:nvPr/>
        </p:nvSpPr>
        <p:spPr>
          <a:xfrm>
            <a:off x="1798320" y="466142"/>
            <a:ext cx="9005977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000" b="1" dirty="0">
                <a:latin typeface="Arial"/>
                <a:cs typeface="Arial"/>
              </a:rPr>
              <a:t>Are they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eq</a:t>
            </a:r>
            <a:r>
              <a:rPr sz="3000" b="1" spc="-10" dirty="0">
                <a:latin typeface="Arial"/>
                <a:cs typeface="Arial"/>
              </a:rPr>
              <a:t>u</a:t>
            </a:r>
            <a:r>
              <a:rPr sz="3000" b="1" dirty="0">
                <a:latin typeface="Arial"/>
                <a:cs typeface="Arial"/>
              </a:rPr>
              <a:t>iv</a:t>
            </a:r>
            <a:r>
              <a:rPr sz="3000" b="1" spc="-10" dirty="0">
                <a:latin typeface="Arial"/>
                <a:cs typeface="Arial"/>
              </a:rPr>
              <a:t>a</a:t>
            </a:r>
            <a:r>
              <a:rPr sz="3000" b="1" dirty="0">
                <a:latin typeface="Arial"/>
                <a:cs typeface="Arial"/>
              </a:rPr>
              <a:t>l</a:t>
            </a:r>
            <a:r>
              <a:rPr sz="3000" b="1" spc="-10" dirty="0">
                <a:latin typeface="Arial"/>
                <a:cs typeface="Arial"/>
              </a:rPr>
              <a:t>e</a:t>
            </a:r>
            <a:r>
              <a:rPr sz="3000" b="1" dirty="0">
                <a:latin typeface="Arial"/>
                <a:cs typeface="Arial"/>
              </a:rPr>
              <a:t>nt?</a:t>
            </a:r>
            <a:r>
              <a:rPr sz="3000" b="1" spc="3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If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not,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w</a:t>
            </a:r>
            <a:r>
              <a:rPr sz="3000" b="1" spc="-10" dirty="0">
                <a:latin typeface="Arial"/>
                <a:cs typeface="Arial"/>
              </a:rPr>
              <a:t>h</a:t>
            </a:r>
            <a:r>
              <a:rPr sz="3000" b="1" dirty="0">
                <a:latin typeface="Arial"/>
                <a:cs typeface="Arial"/>
              </a:rPr>
              <a:t>ich</a:t>
            </a:r>
            <a:r>
              <a:rPr sz="3000" b="1" spc="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one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is correct?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41" y="2256462"/>
            <a:ext cx="4031728" cy="305820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</a:t>
            </a:r>
            <a:r>
              <a:rPr lang="zh-CN" altLang="en-US" sz="3400" spc="-5" dirty="0">
                <a:solidFill>
                  <a:srgbClr val="0070C0"/>
                </a:solidFill>
              </a:rPr>
              <a:t> </a:t>
            </a:r>
            <a:r>
              <a:rPr sz="3400" spc="-5" dirty="0">
                <a:solidFill>
                  <a:srgbClr val="0070C0"/>
                </a:solidFill>
              </a:rPr>
              <a:t>1:</a:t>
            </a:r>
            <a:r>
              <a:rPr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Object, Function &amp; Expression</a:t>
            </a:r>
            <a:br>
              <a:rPr lang="en-US" sz="3400" spc="-9" dirty="0">
                <a:solidFill>
                  <a:srgbClr val="0070C0"/>
                </a:solidFill>
              </a:rPr>
            </a:br>
            <a:endParaRPr sz="3400" dirty="0">
              <a:solidFill>
                <a:srgbClr val="0070C0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3D1CDB8-800F-ED42-AE93-12EA4F73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57600" y="1699261"/>
            <a:ext cx="4363212" cy="1729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364839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Fu</a:t>
            </a:r>
            <a:r>
              <a:rPr sz="3600" spc="-15" dirty="0">
                <a:latin typeface="Arial"/>
                <a:cs typeface="Arial"/>
              </a:rPr>
              <a:t>n</a:t>
            </a:r>
            <a:r>
              <a:rPr sz="3600" dirty="0">
                <a:latin typeface="Arial"/>
                <a:cs typeface="Arial"/>
              </a:rPr>
              <a:t>ctio</a:t>
            </a:r>
            <a:r>
              <a:rPr sz="3600" spc="-15" dirty="0">
                <a:latin typeface="Arial"/>
                <a:cs typeface="Arial"/>
              </a:rPr>
              <a:t>n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and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why?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03095" y="3660744"/>
            <a:ext cx="8385809" cy="2485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Fu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ction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rforms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cific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task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oc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dure.</a:t>
            </a:r>
          </a:p>
          <a:p>
            <a:pPr marL="35369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task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 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ied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out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mu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ltip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ac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</a:p>
          <a:p>
            <a:pPr marL="353695"/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ltip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tim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  <a:p>
            <a:pPr marL="353695" marR="415290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task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ce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ure)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d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fin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ts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 can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ltip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endParaRPr sz="2400" dirty="0">
              <a:latin typeface="Arial"/>
              <a:cs typeface="Arial"/>
            </a:endParaRPr>
          </a:p>
          <a:p>
            <a:pPr marL="35369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larity:</a:t>
            </a:r>
            <a:r>
              <a:rPr sz="24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lar</a:t>
            </a:r>
            <a:r>
              <a:rPr sz="24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mming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3418" y="1220015"/>
            <a:ext cx="635571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identifi</a:t>
            </a: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er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(par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met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r1,</a:t>
            </a:r>
            <a:r>
              <a:rPr sz="2800" b="1" spc="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parame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er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2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,</a:t>
            </a:r>
            <a:r>
              <a:rPr sz="28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…)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870" y="491113"/>
            <a:ext cx="9984259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Q</a:t>
            </a:r>
            <a:r>
              <a:rPr sz="3200" spc="-15" dirty="0">
                <a:solidFill>
                  <a:srgbClr val="C00000"/>
                </a:solidFill>
                <a:latin typeface="Arial"/>
                <a:cs typeface="Arial"/>
              </a:rPr>
              <a:t>&amp;</a:t>
            </a: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A:</a:t>
            </a:r>
            <a:r>
              <a:rPr sz="32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</a:t>
            </a:r>
            <a:r>
              <a:rPr sz="3200" spc="-20" dirty="0">
                <a:latin typeface="Arial"/>
                <a:cs typeface="Arial"/>
              </a:rPr>
              <a:t>b</a:t>
            </a:r>
            <a:r>
              <a:rPr sz="3200" spc="-5" dirty="0">
                <a:latin typeface="Arial"/>
                <a:cs typeface="Arial"/>
              </a:rPr>
              <a:t>je</a:t>
            </a:r>
            <a:r>
              <a:rPr sz="3200" dirty="0">
                <a:latin typeface="Arial"/>
                <a:cs typeface="Arial"/>
              </a:rPr>
              <a:t>ct</a:t>
            </a:r>
            <a:r>
              <a:rPr sz="3200" spc="-5" dirty="0">
                <a:latin typeface="Arial"/>
                <a:cs typeface="Arial"/>
              </a:rPr>
              <a:t>-oriented</a:t>
            </a:r>
            <a:r>
              <a:rPr sz="3200" spc="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grammi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g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(OO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7364" y="1469117"/>
            <a:ext cx="8450580" cy="427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600" dirty="0">
                <a:latin typeface="Arial"/>
                <a:cs typeface="Arial"/>
              </a:rPr>
              <a:t>Us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class</a:t>
            </a:r>
            <a:r>
              <a:rPr sz="2600" spc="1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6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an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jects</a:t>
            </a:r>
            <a:r>
              <a:rPr sz="26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cr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ate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ls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sed</a:t>
            </a:r>
          </a:p>
          <a:p>
            <a:pPr marL="353695"/>
            <a:r>
              <a:rPr sz="2600" dirty="0">
                <a:latin typeface="Arial"/>
                <a:cs typeface="Arial"/>
              </a:rPr>
              <a:t>on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al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vi</a:t>
            </a:r>
            <a:r>
              <a:rPr sz="2600" spc="5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5" dirty="0">
                <a:latin typeface="Arial"/>
                <a:cs typeface="Arial"/>
              </a:rPr>
              <a:t>nm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.</a:t>
            </a:r>
          </a:p>
          <a:p>
            <a:pPr marL="353695" marR="12128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600" dirty="0">
                <a:latin typeface="Arial"/>
                <a:cs typeface="Arial"/>
              </a:rPr>
              <a:t>Easy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tain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fy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isti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g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de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as n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j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cts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ted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h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ting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te</a:t>
            </a:r>
            <a:r>
              <a:rPr sz="2600" spc="-15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istics fr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isti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g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es</a:t>
            </a:r>
          </a:p>
          <a:p>
            <a:pPr marL="353695" marR="17843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600" dirty="0">
                <a:latin typeface="Arial"/>
                <a:cs typeface="Arial"/>
              </a:rPr>
              <a:t>Easy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rst</a:t>
            </a:r>
            <a:r>
              <a:rPr sz="2600" spc="-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nd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</a:t>
            </a:r>
            <a:r>
              <a:rPr sz="2600" spc="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g</a:t>
            </a:r>
            <a:r>
              <a:rPr sz="2600" dirty="0">
                <a:latin typeface="Arial"/>
                <a:cs typeface="Arial"/>
              </a:rPr>
              <a:t>ram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aft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 d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ve</a:t>
            </a:r>
            <a:r>
              <a:rPr sz="2600" spc="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5" dirty="0">
                <a:latin typeface="Arial"/>
                <a:cs typeface="Arial"/>
              </a:rPr>
              <a:t>pm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nt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with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ll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si</a:t>
            </a:r>
            <a:r>
              <a:rPr sz="2600" spc="5" dirty="0">
                <a:latin typeface="Arial"/>
                <a:cs typeface="Arial"/>
              </a:rPr>
              <a:t>g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cl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ss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s,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5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j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cts a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ir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th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ds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</a:t>
            </a:r>
            <a:r>
              <a:rPr sz="2600" spc="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er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s.</a:t>
            </a:r>
          </a:p>
          <a:p>
            <a:pPr marL="353695" marR="490220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600" dirty="0">
                <a:latin typeface="Arial"/>
                <a:cs typeface="Arial"/>
              </a:rPr>
              <a:t>Ef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ic</a:t>
            </a:r>
            <a:r>
              <a:rPr sz="2600" spc="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cy: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or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str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ed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j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cts/ cl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ss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si</a:t>
            </a:r>
            <a:r>
              <a:rPr sz="2600" spc="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4867" y="3788293"/>
            <a:ext cx="3699165" cy="2836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4445" y="385228"/>
            <a:ext cx="536130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4330700" algn="l"/>
              </a:tabLst>
            </a:pPr>
            <a:r>
              <a:rPr sz="3600" dirty="0">
                <a:solidFill>
                  <a:srgbClr val="C00000"/>
                </a:solidFill>
                <a:latin typeface="Arial"/>
                <a:cs typeface="Arial"/>
              </a:rPr>
              <a:t>Q&amp;A:</a:t>
            </a:r>
            <a:r>
              <a:rPr sz="3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Class/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dirty="0">
                <a:latin typeface="Arial"/>
                <a:cs typeface="Arial"/>
              </a:rPr>
              <a:t>bject	&amp; JS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4867" y="1257973"/>
            <a:ext cx="8711693" cy="2446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ass: a con</a:t>
            </a:r>
            <a:r>
              <a:rPr sz="2400" spc="-1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stract sets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jects 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ith</a:t>
            </a:r>
          </a:p>
          <a:p>
            <a:pPr marL="353695"/>
            <a:r>
              <a:rPr sz="2400" dirty="0">
                <a:latin typeface="Arial"/>
                <a:cs typeface="Arial"/>
              </a:rPr>
              <a:t>common properties</a:t>
            </a:r>
          </a:p>
          <a:p>
            <a:pPr marL="353695" indent="-340995">
              <a:spcBef>
                <a:spcPts val="57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"object" refers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a</a:t>
            </a:r>
            <a:r>
              <a:rPr sz="2400" spc="-10" dirty="0">
                <a:latin typeface="Arial"/>
                <a:cs typeface="Arial"/>
              </a:rPr>
              <a:t> p</a:t>
            </a:r>
            <a:r>
              <a:rPr sz="2400" dirty="0">
                <a:latin typeface="Arial"/>
                <a:cs typeface="Arial"/>
              </a:rPr>
              <a:t>articul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stance</a:t>
            </a: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of a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c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ss</a:t>
            </a:r>
          </a:p>
          <a:p>
            <a:pPr marL="353695" indent="-340995">
              <a:spcBef>
                <a:spcPts val="575"/>
              </a:spcBef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“object” can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co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tai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ers</a:t>
            </a:r>
            <a:r>
              <a:rPr sz="24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functi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ns (methods),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roperti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</a:p>
          <a:p>
            <a:pPr marL="353695"/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(constants</a:t>
            </a:r>
            <a:r>
              <a:rPr sz="2400" spc="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</a:p>
          <a:p>
            <a:pPr marL="353695" indent="-340995">
              <a:spcBef>
                <a:spcPts val="57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JS supp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objects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even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thout cl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OP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type)</a:t>
            </a:r>
          </a:p>
        </p:txBody>
      </p:sp>
      <p:sp>
        <p:nvSpPr>
          <p:cNvPr id="5" name="object 5"/>
          <p:cNvSpPr/>
          <p:nvPr/>
        </p:nvSpPr>
        <p:spPr>
          <a:xfrm>
            <a:off x="5791200" y="3785086"/>
            <a:ext cx="4973782" cy="2843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870" y="491113"/>
            <a:ext cx="9984259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Q&amp;A:</a:t>
            </a:r>
            <a:r>
              <a:rPr sz="32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</a:t>
            </a:r>
            <a:r>
              <a:rPr sz="3200" spc="-1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ure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progr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5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ing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vs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424920"/>
            <a:ext cx="7952740" cy="4901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re</a:t>
            </a:r>
            <a:r>
              <a:rPr sz="24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ramming</a:t>
            </a:r>
          </a:p>
          <a:p>
            <a:pPr marL="756285" lvl="1" indent="-286385">
              <a:lnSpc>
                <a:spcPts val="2850"/>
              </a:lnSpc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Solving a problem from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of 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 co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 d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wn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to 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>
              <a:lnSpc>
                <a:spcPts val="2850"/>
              </a:lnSpc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teme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ts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</a:t>
            </a:r>
            <a:r>
              <a:rPr sz="2400" spc="2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verb</a:t>
            </a:r>
            <a:endParaRPr sz="24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4535">
              <a:spcBef>
                <a:spcPts val="330"/>
              </a:spcBef>
            </a:pP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startCo</a:t>
            </a:r>
            <a:r>
              <a:rPr sz="2400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</a:t>
            </a:r>
            <a:r>
              <a:rPr sz="2400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spc="-1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hin</a:t>
            </a:r>
            <a:r>
              <a:rPr sz="2400" spc="-1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ee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hin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724535">
              <a:spcBef>
                <a:spcPts val="350"/>
              </a:spcBef>
            </a:pP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sz="2400" spc="1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CoffeeM</a:t>
            </a:r>
            <a:r>
              <a:rPr sz="2400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chin</a:t>
            </a:r>
            <a:r>
              <a:rPr sz="2400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feemac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-25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38"/>
              </a:spcBef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OOP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Solving a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roblem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hro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gh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jects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Stat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ments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with the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sz="2400" spc="5" dirty="0">
                <a:solidFill>
                  <a:srgbClr val="2525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 manip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lated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2300" marR="3368675">
              <a:lnSpc>
                <a:spcPts val="3829"/>
              </a:lnSpc>
              <a:spcBef>
                <a:spcPts val="170"/>
              </a:spcBef>
            </a:pP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coffe</a:t>
            </a:r>
            <a:r>
              <a:rPr sz="2400" spc="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</a:t>
            </a:r>
            <a:r>
              <a:rPr sz="2400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eA.s</a:t>
            </a:r>
            <a:r>
              <a:rPr sz="2400" spc="-2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coffe</a:t>
            </a:r>
            <a:r>
              <a:rPr sz="2400" spc="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</a:t>
            </a:r>
            <a:r>
              <a:rPr sz="2400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eB.was</a:t>
            </a:r>
            <a:r>
              <a:rPr sz="2400" spc="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7506" y="327907"/>
            <a:ext cx="9984259" cy="55143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 algn="ctr">
              <a:lnSpc>
                <a:spcPts val="4285"/>
              </a:lnSpc>
            </a:pPr>
            <a:r>
              <a:rPr sz="3600" dirty="0">
                <a:latin typeface="Arial"/>
                <a:cs typeface="Arial"/>
              </a:rPr>
              <a:t>Math.f</a:t>
            </a:r>
            <a:r>
              <a:rPr sz="3600" spc="-15" dirty="0">
                <a:latin typeface="Arial"/>
                <a:cs typeface="Arial"/>
              </a:rPr>
              <a:t>u</a:t>
            </a:r>
            <a:r>
              <a:rPr sz="3600" dirty="0">
                <a:latin typeface="Arial"/>
                <a:cs typeface="Arial"/>
              </a:rPr>
              <a:t>ncti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dirty="0">
                <a:latin typeface="Arial"/>
                <a:cs typeface="Arial"/>
              </a:rPr>
              <a:t>n(</a:t>
            </a:r>
            <a:r>
              <a:rPr sz="3600" spc="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0542" y="1175245"/>
            <a:ext cx="9787276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04"/>
              </a:lnSpc>
            </a:pPr>
            <a:r>
              <a:rPr sz="2900" dirty="0">
                <a:latin typeface="Arial"/>
                <a:cs typeface="Arial"/>
              </a:rPr>
              <a:t>“M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th”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ob</a:t>
            </a:r>
            <a:r>
              <a:rPr sz="2900" spc="5" dirty="0">
                <a:latin typeface="Arial"/>
                <a:cs typeface="Arial"/>
              </a:rPr>
              <a:t>j</a:t>
            </a:r>
            <a:r>
              <a:rPr sz="2900" dirty="0">
                <a:latin typeface="Arial"/>
                <a:cs typeface="Arial"/>
              </a:rPr>
              <a:t>ect: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Co</a:t>
            </a:r>
            <a:r>
              <a:rPr sz="2900" spc="5" dirty="0">
                <a:solidFill>
                  <a:srgbClr val="2C2CB8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tainer</a:t>
            </a:r>
            <a:r>
              <a:rPr sz="2900" spc="-50" dirty="0">
                <a:solidFill>
                  <a:srgbClr val="2C2CB8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of</a:t>
            </a:r>
            <a:r>
              <a:rPr sz="2900" spc="-15" dirty="0">
                <a:solidFill>
                  <a:srgbClr val="2C2CB8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math</a:t>
            </a:r>
            <a:r>
              <a:rPr sz="2900" spc="-35" dirty="0">
                <a:solidFill>
                  <a:srgbClr val="2C2CB8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functio</a:t>
            </a:r>
            <a:r>
              <a:rPr sz="2900" spc="5" dirty="0">
                <a:solidFill>
                  <a:srgbClr val="2C2CB8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s</a:t>
            </a:r>
            <a:r>
              <a:rPr sz="2900" spc="-55" dirty="0">
                <a:solidFill>
                  <a:srgbClr val="2C2CB8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&amp;</a:t>
            </a:r>
            <a:r>
              <a:rPr lang="en-US" sz="2900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co</a:t>
            </a:r>
            <a:r>
              <a:rPr sz="2900" spc="5" dirty="0">
                <a:solidFill>
                  <a:srgbClr val="2C2CB8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stants.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8034" y="2013472"/>
            <a:ext cx="6919384" cy="4516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b="1" dirty="0" err="1">
                <a:latin typeface="Arial"/>
                <a:cs typeface="Arial"/>
              </a:rPr>
              <a:t>M</a:t>
            </a:r>
            <a:r>
              <a:rPr sz="2400" b="1" spc="5" dirty="0" err="1">
                <a:latin typeface="Arial"/>
                <a:cs typeface="Arial"/>
              </a:rPr>
              <a:t>a</a:t>
            </a:r>
            <a:r>
              <a:rPr sz="2400" b="1" dirty="0" err="1">
                <a:latin typeface="Arial"/>
                <a:cs typeface="Arial"/>
              </a:rPr>
              <a:t>th.</a:t>
            </a:r>
            <a:r>
              <a:rPr sz="2400" b="1" dirty="0" err="1">
                <a:solidFill>
                  <a:srgbClr val="3333CC"/>
                </a:solidFill>
                <a:latin typeface="Arial"/>
                <a:cs typeface="Arial"/>
              </a:rPr>
              <a:t>abs</a:t>
            </a:r>
            <a:r>
              <a:rPr sz="2400" b="1" dirty="0">
                <a:latin typeface="Arial"/>
                <a:cs typeface="Arial"/>
              </a:rPr>
              <a:t>(x)</a:t>
            </a:r>
          </a:p>
          <a:p>
            <a:pPr marL="355600" indent="-342900">
              <a:lnSpc>
                <a:spcPct val="150000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sz="2400" b="1" dirty="0" err="1">
                <a:latin typeface="Arial"/>
                <a:cs typeface="Arial"/>
              </a:rPr>
              <a:t>M</a:t>
            </a:r>
            <a:r>
              <a:rPr sz="2400" b="1" spc="5" dirty="0" err="1">
                <a:latin typeface="Arial"/>
                <a:cs typeface="Arial"/>
              </a:rPr>
              <a:t>a</a:t>
            </a:r>
            <a:r>
              <a:rPr sz="2400" b="1" dirty="0" err="1">
                <a:latin typeface="Arial"/>
                <a:cs typeface="Arial"/>
              </a:rPr>
              <a:t>th.sqr</a:t>
            </a:r>
            <a:r>
              <a:rPr sz="2400" b="1" spc="-15" dirty="0" err="1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(x)</a:t>
            </a:r>
          </a:p>
          <a:p>
            <a:pPr marL="355600" indent="-342900">
              <a:lnSpc>
                <a:spcPct val="150000"/>
              </a:lnSpc>
              <a:spcBef>
                <a:spcPts val="345"/>
              </a:spcBef>
              <a:buFont typeface="Arial" panose="020B0604020202020204" pitchFamily="34" charset="0"/>
              <a:buChar char="•"/>
              <a:tabLst>
                <a:tab pos="2489835" algn="l"/>
              </a:tabLst>
            </a:pPr>
            <a:r>
              <a:rPr sz="2400" b="1" dirty="0" err="1">
                <a:solidFill>
                  <a:srgbClr val="3333CC"/>
                </a:solidFill>
                <a:latin typeface="Arial"/>
                <a:cs typeface="Arial"/>
              </a:rPr>
              <a:t>Math.exp</a:t>
            </a:r>
            <a:r>
              <a:rPr sz="2400" b="1" dirty="0">
                <a:latin typeface="Arial"/>
                <a:cs typeface="Arial"/>
              </a:rPr>
              <a:t>(</a:t>
            </a:r>
            <a:r>
              <a:rPr sz="2400" b="1" spc="-10" dirty="0">
                <a:latin typeface="Arial"/>
                <a:cs typeface="Arial"/>
              </a:rPr>
              <a:t>x</a:t>
            </a:r>
            <a:r>
              <a:rPr sz="2400" b="1" dirty="0">
                <a:latin typeface="Arial"/>
                <a:cs typeface="Arial"/>
              </a:rPr>
              <a:t>):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22" baseline="24853" dirty="0">
                <a:latin typeface="Arial"/>
                <a:cs typeface="Arial"/>
              </a:rPr>
              <a:t>x</a:t>
            </a:r>
            <a:endParaRPr sz="2400" baseline="24853" dirty="0">
              <a:latin typeface="Arial"/>
              <a:cs typeface="Arial"/>
            </a:endParaRPr>
          </a:p>
          <a:p>
            <a:pPr marL="355600" indent="-342900">
              <a:lnSpc>
                <a:spcPct val="150000"/>
              </a:lnSpc>
              <a:spcBef>
                <a:spcPts val="350"/>
              </a:spcBef>
              <a:buFont typeface="Arial" panose="020B0604020202020204" pitchFamily="34" charset="0"/>
              <a:buChar char="•"/>
            </a:pPr>
            <a:r>
              <a:rPr sz="2400" b="1" dirty="0" err="1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400" b="1" spc="5" dirty="0" err="1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b="1" dirty="0" err="1">
                <a:solidFill>
                  <a:srgbClr val="3333CC"/>
                </a:solidFill>
                <a:latin typeface="Arial"/>
                <a:cs typeface="Arial"/>
              </a:rPr>
              <a:t>th.po</a:t>
            </a:r>
            <a:r>
              <a:rPr sz="2400" b="1" spc="5" dirty="0" err="1">
                <a:solidFill>
                  <a:srgbClr val="3333CC"/>
                </a:solidFill>
                <a:latin typeface="Arial"/>
                <a:cs typeface="Arial"/>
              </a:rPr>
              <a:t>w</a:t>
            </a:r>
            <a:r>
              <a:rPr sz="2400" b="1" spc="-10" dirty="0">
                <a:latin typeface="Arial"/>
                <a:cs typeface="Arial"/>
              </a:rPr>
              <a:t>(</a:t>
            </a:r>
            <a:r>
              <a:rPr sz="2400" b="1" dirty="0" err="1">
                <a:latin typeface="Arial"/>
                <a:cs typeface="Arial"/>
              </a:rPr>
              <a:t>x,</a:t>
            </a:r>
            <a:r>
              <a:rPr sz="2400" b="1" spc="-10" dirty="0" err="1">
                <a:latin typeface="Arial"/>
                <a:cs typeface="Arial"/>
              </a:rPr>
              <a:t>n</a:t>
            </a:r>
            <a:r>
              <a:rPr sz="2400" b="1" dirty="0">
                <a:latin typeface="Arial"/>
                <a:cs typeface="Arial"/>
              </a:rPr>
              <a:t>):</a:t>
            </a:r>
            <a:r>
              <a:rPr lang="en-US" sz="2400" dirty="0">
                <a:latin typeface="Arial"/>
                <a:cs typeface="Arial"/>
              </a:rPr>
              <a:t> x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to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p</a:t>
            </a:r>
            <a:r>
              <a:rPr lang="en-US" sz="2400" spc="5" dirty="0">
                <a:latin typeface="Arial"/>
                <a:cs typeface="Arial"/>
              </a:rPr>
              <a:t>o</a:t>
            </a:r>
            <a:r>
              <a:rPr lang="en-US" sz="2400" dirty="0">
                <a:latin typeface="Arial"/>
                <a:cs typeface="Arial"/>
              </a:rPr>
              <a:t>w</a:t>
            </a:r>
            <a:r>
              <a:rPr lang="en-US" sz="2400" spc="5" dirty="0">
                <a:latin typeface="Arial"/>
                <a:cs typeface="Arial"/>
              </a:rPr>
              <a:t>e</a:t>
            </a:r>
            <a:r>
              <a:rPr lang="en-US" sz="2400" dirty="0">
                <a:latin typeface="Arial"/>
                <a:cs typeface="Arial"/>
              </a:rPr>
              <a:t>r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n</a:t>
            </a: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Arial"/>
                <a:cs typeface="Arial"/>
              </a:rPr>
              <a:t>M</a:t>
            </a:r>
            <a:r>
              <a:rPr lang="en-US" sz="2400" b="1" spc="5" dirty="0" err="1">
                <a:latin typeface="Arial"/>
                <a:cs typeface="Arial"/>
              </a:rPr>
              <a:t>a</a:t>
            </a:r>
            <a:r>
              <a:rPr lang="en-US" sz="2400" b="1" dirty="0" err="1">
                <a:latin typeface="Arial"/>
                <a:cs typeface="Arial"/>
              </a:rPr>
              <a:t>th.ro</a:t>
            </a:r>
            <a:r>
              <a:rPr lang="en-US" sz="2400" b="1" spc="-10" dirty="0" err="1">
                <a:latin typeface="Arial"/>
                <a:cs typeface="Arial"/>
              </a:rPr>
              <a:t>u</a:t>
            </a:r>
            <a:r>
              <a:rPr lang="en-US" sz="2400" b="1" dirty="0" err="1">
                <a:latin typeface="Arial"/>
                <a:cs typeface="Arial"/>
              </a:rPr>
              <a:t>nd</a:t>
            </a:r>
            <a:r>
              <a:rPr lang="en-US" sz="2400" b="1" dirty="0">
                <a:latin typeface="Arial"/>
                <a:cs typeface="Arial"/>
              </a:rPr>
              <a:t>(x</a:t>
            </a:r>
            <a:r>
              <a:rPr lang="en-US" sz="2400" b="1" spc="-15" dirty="0">
                <a:latin typeface="Arial"/>
                <a:cs typeface="Arial"/>
              </a:rPr>
              <a:t>)</a:t>
            </a:r>
            <a:r>
              <a:rPr lang="en-US" sz="2400" b="1" dirty="0">
                <a:latin typeface="Arial"/>
                <a:cs typeface="Arial"/>
              </a:rPr>
              <a:t>,</a:t>
            </a:r>
            <a:r>
              <a:rPr lang="en-US" sz="2400" b="1" spc="-55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M</a:t>
            </a:r>
            <a:r>
              <a:rPr lang="en-US" sz="2400" b="1" spc="5" dirty="0" err="1">
                <a:latin typeface="Arial"/>
                <a:cs typeface="Arial"/>
              </a:rPr>
              <a:t>a</a:t>
            </a:r>
            <a:r>
              <a:rPr lang="en-US" sz="2400" b="1" dirty="0" err="1">
                <a:latin typeface="Arial"/>
                <a:cs typeface="Arial"/>
              </a:rPr>
              <a:t>th.cei</a:t>
            </a:r>
            <a:r>
              <a:rPr lang="en-US" sz="2400" b="1" spc="10" dirty="0" err="1">
                <a:latin typeface="Arial"/>
                <a:cs typeface="Arial"/>
              </a:rPr>
              <a:t>l</a:t>
            </a:r>
            <a:r>
              <a:rPr lang="en-US" sz="2400" b="1" dirty="0">
                <a:latin typeface="Arial"/>
                <a:cs typeface="Arial"/>
              </a:rPr>
              <a:t>(x</a:t>
            </a:r>
            <a:r>
              <a:rPr lang="en-US" sz="2400" b="1" spc="-15" dirty="0">
                <a:latin typeface="Arial"/>
                <a:cs typeface="Arial"/>
              </a:rPr>
              <a:t>)</a:t>
            </a:r>
            <a:r>
              <a:rPr lang="en-US" sz="2400" b="1" dirty="0">
                <a:latin typeface="Arial"/>
                <a:cs typeface="Arial"/>
              </a:rPr>
              <a:t>,</a:t>
            </a:r>
            <a:r>
              <a:rPr lang="en-US" sz="2400" b="1" spc="-45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M</a:t>
            </a:r>
            <a:r>
              <a:rPr lang="en-US" sz="2400" b="1" spc="5" dirty="0" err="1">
                <a:latin typeface="Arial"/>
                <a:cs typeface="Arial"/>
              </a:rPr>
              <a:t>a</a:t>
            </a:r>
            <a:r>
              <a:rPr lang="en-US" sz="2400" b="1" dirty="0" err="1">
                <a:latin typeface="Arial"/>
                <a:cs typeface="Arial"/>
              </a:rPr>
              <a:t>th.</a:t>
            </a:r>
            <a:r>
              <a:rPr lang="en-US" sz="2400" b="1" spc="-20" dirty="0" err="1">
                <a:latin typeface="Arial"/>
                <a:cs typeface="Arial"/>
              </a:rPr>
              <a:t>f</a:t>
            </a:r>
            <a:r>
              <a:rPr lang="en-US" sz="2400" b="1" dirty="0" err="1">
                <a:latin typeface="Arial"/>
                <a:cs typeface="Arial"/>
              </a:rPr>
              <a:t>loo</a:t>
            </a:r>
            <a:r>
              <a:rPr lang="en-US" sz="2400" b="1" spc="10" dirty="0" err="1">
                <a:latin typeface="Arial"/>
                <a:cs typeface="Arial"/>
              </a:rPr>
              <a:t>r</a:t>
            </a:r>
            <a:r>
              <a:rPr lang="en-US" sz="2400" b="1" dirty="0">
                <a:latin typeface="Arial"/>
                <a:cs typeface="Arial"/>
              </a:rPr>
              <a:t>(x)</a:t>
            </a:r>
          </a:p>
          <a:p>
            <a:pPr marL="355600" indent="-342900">
              <a:lnSpc>
                <a:spcPct val="150000"/>
              </a:lnSpc>
              <a:spcBef>
                <a:spcPts val="35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Arial"/>
                <a:cs typeface="Arial"/>
              </a:rPr>
              <a:t>M</a:t>
            </a:r>
            <a:r>
              <a:rPr lang="en-US" sz="2400" b="1" spc="5" dirty="0" err="1">
                <a:latin typeface="Arial"/>
                <a:cs typeface="Arial"/>
              </a:rPr>
              <a:t>a</a:t>
            </a:r>
            <a:r>
              <a:rPr lang="en-US" sz="2400" b="1" dirty="0" err="1">
                <a:latin typeface="Arial"/>
                <a:cs typeface="Arial"/>
              </a:rPr>
              <a:t>th.ma</a:t>
            </a:r>
            <a:r>
              <a:rPr lang="en-US" sz="2400" b="1" spc="-15" dirty="0" err="1">
                <a:latin typeface="Arial"/>
                <a:cs typeface="Arial"/>
              </a:rPr>
              <a:t>x</a:t>
            </a:r>
            <a:r>
              <a:rPr lang="en-US" sz="2400" b="1" dirty="0">
                <a:latin typeface="Arial"/>
                <a:cs typeface="Arial"/>
              </a:rPr>
              <a:t>(</a:t>
            </a:r>
            <a:r>
              <a:rPr lang="en-US" sz="2400" b="1" spc="-15" dirty="0">
                <a:latin typeface="Arial"/>
                <a:cs typeface="Arial"/>
              </a:rPr>
              <a:t>.</a:t>
            </a:r>
            <a:r>
              <a:rPr lang="en-US" sz="2400" b="1" dirty="0">
                <a:latin typeface="Arial"/>
                <a:cs typeface="Arial"/>
              </a:rPr>
              <a:t>..</a:t>
            </a:r>
            <a:r>
              <a:rPr lang="en-US" sz="2400" b="1" spc="-25" dirty="0">
                <a:latin typeface="Arial"/>
                <a:cs typeface="Arial"/>
              </a:rPr>
              <a:t>,</a:t>
            </a:r>
            <a:r>
              <a:rPr lang="en-US" sz="2400" b="1" dirty="0">
                <a:latin typeface="Arial"/>
                <a:cs typeface="Arial"/>
              </a:rPr>
              <a:t>..</a:t>
            </a:r>
            <a:r>
              <a:rPr lang="en-US" sz="2400" b="1" spc="-25" dirty="0">
                <a:latin typeface="Arial"/>
                <a:cs typeface="Arial"/>
              </a:rPr>
              <a:t>.</a:t>
            </a:r>
            <a:r>
              <a:rPr lang="en-US" sz="2400" b="1" dirty="0">
                <a:latin typeface="Arial"/>
                <a:cs typeface="Arial"/>
              </a:rPr>
              <a:t>),</a:t>
            </a:r>
            <a:r>
              <a:rPr lang="en-US" sz="2400" b="1" spc="-45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M</a:t>
            </a:r>
            <a:r>
              <a:rPr lang="en-US" sz="2400" b="1" spc="5" dirty="0" err="1">
                <a:latin typeface="Arial"/>
                <a:cs typeface="Arial"/>
              </a:rPr>
              <a:t>a</a:t>
            </a:r>
            <a:r>
              <a:rPr lang="en-US" sz="2400" b="1" dirty="0" err="1">
                <a:latin typeface="Arial"/>
                <a:cs typeface="Arial"/>
              </a:rPr>
              <a:t>x.min</a:t>
            </a:r>
            <a:r>
              <a:rPr lang="en-US" sz="2400" b="1" dirty="0">
                <a:latin typeface="Arial"/>
                <a:cs typeface="Arial"/>
              </a:rPr>
              <a:t>(</a:t>
            </a:r>
            <a:r>
              <a:rPr lang="en-US" sz="2400" b="1" spc="-15" dirty="0">
                <a:latin typeface="Arial"/>
                <a:cs typeface="Arial"/>
              </a:rPr>
              <a:t>.</a:t>
            </a:r>
            <a:r>
              <a:rPr lang="en-US" sz="2400" b="1" dirty="0">
                <a:latin typeface="Arial"/>
                <a:cs typeface="Arial"/>
              </a:rPr>
              <a:t>..</a:t>
            </a:r>
            <a:r>
              <a:rPr lang="en-US" sz="2400" b="1" spc="-25" dirty="0">
                <a:latin typeface="Arial"/>
                <a:cs typeface="Arial"/>
              </a:rPr>
              <a:t>,</a:t>
            </a:r>
            <a:r>
              <a:rPr lang="en-US" sz="2400" b="1" dirty="0">
                <a:latin typeface="Arial"/>
                <a:cs typeface="Arial"/>
              </a:rPr>
              <a:t>..</a:t>
            </a:r>
            <a:r>
              <a:rPr lang="en-US" sz="2400" b="1" spc="-25" dirty="0">
                <a:latin typeface="Arial"/>
                <a:cs typeface="Arial"/>
              </a:rPr>
              <a:t>.</a:t>
            </a:r>
            <a:r>
              <a:rPr lang="en-US" sz="2400" b="1" dirty="0">
                <a:latin typeface="Arial"/>
                <a:cs typeface="Arial"/>
              </a:rPr>
              <a:t>)</a:t>
            </a:r>
          </a:p>
          <a:p>
            <a:pPr marL="355600" indent="-342900">
              <a:lnSpc>
                <a:spcPct val="150000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lang="en-US" sz="2400" b="1" spc="5" dirty="0" err="1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lang="en-US" sz="2400" b="1" dirty="0" err="1">
                <a:solidFill>
                  <a:srgbClr val="3333CC"/>
                </a:solidFill>
                <a:latin typeface="Arial"/>
                <a:cs typeface="Arial"/>
              </a:rPr>
              <a:t>th.ra</a:t>
            </a:r>
            <a:r>
              <a:rPr lang="en-US" sz="2400" b="1" spc="-10" dirty="0" err="1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lang="en-US" sz="2400" b="1" dirty="0" err="1">
                <a:solidFill>
                  <a:srgbClr val="3333CC"/>
                </a:solidFill>
                <a:latin typeface="Arial"/>
                <a:cs typeface="Arial"/>
              </a:rPr>
              <a:t>do</a:t>
            </a:r>
            <a:r>
              <a:rPr lang="en-US" sz="2400" b="1" spc="-5" dirty="0" err="1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lang="en-US" sz="2400" b="1" dirty="0">
                <a:latin typeface="Arial"/>
                <a:cs typeface="Arial"/>
              </a:rPr>
              <a:t>()</a:t>
            </a:r>
            <a:r>
              <a:rPr lang="en-US" sz="2400" b="1" spc="-55" dirty="0">
                <a:latin typeface="Arial"/>
                <a:cs typeface="Arial"/>
              </a:rPr>
              <a:t>   </a:t>
            </a:r>
            <a:r>
              <a:rPr lang="en-US" sz="2400" dirty="0">
                <a:latin typeface="Arial"/>
                <a:cs typeface="Arial"/>
              </a:rPr>
              <a:t>//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[0,1)</a:t>
            </a:r>
          </a:p>
          <a:p>
            <a:pPr marL="12700">
              <a:spcBef>
                <a:spcPts val="350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70044" y="2013472"/>
            <a:ext cx="3733800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4886</TotalTime>
  <Words>2003</Words>
  <Application>Microsoft Macintosh PowerPoint</Application>
  <PresentationFormat>Widescreen</PresentationFormat>
  <Paragraphs>320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Apple Symbols</vt:lpstr>
      <vt:lpstr>Arial</vt:lpstr>
      <vt:lpstr>Calibri</vt:lpstr>
      <vt:lpstr>Franklin Gothic Book</vt:lpstr>
      <vt:lpstr>Segoe UI</vt:lpstr>
      <vt:lpstr>Times New Roman</vt:lpstr>
      <vt:lpstr>Crop</vt:lpstr>
      <vt:lpstr>Introduction to Web Technologies</vt:lpstr>
      <vt:lpstr>Summary</vt:lpstr>
      <vt:lpstr>Content</vt:lpstr>
      <vt:lpstr>Topic 1:  Object, Function &amp; Expression </vt:lpstr>
      <vt:lpstr>Functions and why?</vt:lpstr>
      <vt:lpstr>Q&amp;A: Object-oriented Programming (OOP)</vt:lpstr>
      <vt:lpstr>Q&amp;A: Class/Object &amp; JS</vt:lpstr>
      <vt:lpstr>Q&amp;A: Procedure programming vs OOP</vt:lpstr>
      <vt:lpstr>Math.function( )</vt:lpstr>
      <vt:lpstr>Math.constant</vt:lpstr>
      <vt:lpstr>Expression</vt:lpstr>
      <vt:lpstr>PowerPoint Presentation</vt:lpstr>
      <vt:lpstr>Evaluation Sequencing</vt:lpstr>
      <vt:lpstr>Try out : how does it work ?</vt:lpstr>
      <vt:lpstr>Try out:</vt:lpstr>
      <vt:lpstr>Topic 2:  Conditionals &amp; Relation  </vt:lpstr>
      <vt:lpstr>Conditions</vt:lpstr>
      <vt:lpstr>Conditions:   if (…)…;</vt:lpstr>
      <vt:lpstr>Conditions: if (…) … else …;</vt:lpstr>
      <vt:lpstr>if (…) {… ;} else {…;}</vt:lpstr>
      <vt:lpstr>Relational operators</vt:lpstr>
      <vt:lpstr>Try out: Relational operators</vt:lpstr>
      <vt:lpstr>Is a letter before or after “a” in Ascii?</vt:lpstr>
      <vt:lpstr>Anything wrong?</vt:lpstr>
      <vt:lpstr>Compound Statements</vt:lpstr>
      <vt:lpstr>Nested Conditionals</vt:lpstr>
      <vt:lpstr>Nested Conditionals</vt:lpstr>
      <vt:lpstr>PowerPoint Presentation</vt:lpstr>
      <vt:lpstr>PowerPoint Presentation</vt:lpstr>
      <vt:lpstr>Try: string functions</vt:lpstr>
      <vt:lpstr>Summary</vt:lpstr>
      <vt:lpstr>Topic 3:  Number Systems </vt:lpstr>
      <vt:lpstr>Number Systems</vt:lpstr>
      <vt:lpstr>alert(…): single or double quotes ?</vt:lpstr>
      <vt:lpstr>Anything wrong ?</vt:lpstr>
      <vt:lpstr>Alignment, indentation, paired brackets …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Technologies</dc:title>
  <dc:creator>CAO Wanyue</dc:creator>
  <cp:lastModifiedBy>CAO Wanyue</cp:lastModifiedBy>
  <cp:revision>96</cp:revision>
  <dcterms:created xsi:type="dcterms:W3CDTF">2021-12-19T11:51:58Z</dcterms:created>
  <dcterms:modified xsi:type="dcterms:W3CDTF">2021-12-27T09:29:58Z</dcterms:modified>
</cp:coreProperties>
</file>