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322" r:id="rId3"/>
    <p:sldId id="275" r:id="rId4"/>
    <p:sldId id="323" r:id="rId5"/>
    <p:sldId id="331" r:id="rId6"/>
    <p:sldId id="324" r:id="rId7"/>
    <p:sldId id="325" r:id="rId8"/>
    <p:sldId id="330" r:id="rId9"/>
    <p:sldId id="326" r:id="rId10"/>
    <p:sldId id="327" r:id="rId11"/>
    <p:sldId id="328" r:id="rId12"/>
    <p:sldId id="285" r:id="rId13"/>
    <p:sldId id="32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17"/>
    <p:restoredTop sz="95915"/>
  </p:normalViewPr>
  <p:slideViewPr>
    <p:cSldViewPr snapToGrid="0" snapToObjects="1">
      <p:cViewPr varScale="1">
        <p:scale>
          <a:sx n="91" d="100"/>
          <a:sy n="91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7434C-48CE-114A-AD66-A0A76C8863DC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84399-B9FB-2F4E-9D0A-A37DF58E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1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89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89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415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44595"/>
            <a:ext cx="9984259" cy="4627605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3" y="6453386"/>
            <a:ext cx="6559355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59566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arithmetic.asp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DB0E-6F68-F740-AA8D-2137AC3CB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5DAA4-17CB-9E4E-92C4-A26BB8BEA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 &amp; Algorithms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Lecturer: Christen Cao</a:t>
            </a:r>
          </a:p>
        </p:txBody>
      </p:sp>
    </p:spTree>
    <p:extLst>
      <p:ext uri="{BB962C8B-B14F-4D97-AF65-F5344CB8AC3E}">
        <p14:creationId xmlns:p14="http://schemas.microsoft.com/office/powerpoint/2010/main" val="97098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0865" y="370464"/>
            <a:ext cx="343027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1358900" algn="l"/>
              </a:tabLst>
            </a:pPr>
            <a:r>
              <a:rPr sz="3600" dirty="0"/>
              <a:t>ASCII</a:t>
            </a:r>
            <a:r>
              <a:rPr lang="en-US" sz="3600" dirty="0"/>
              <a:t> </a:t>
            </a:r>
            <a:r>
              <a:rPr sz="3600" dirty="0"/>
              <a:t>character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226077"/>
            <a:ext cx="6616700" cy="2077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95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printable </a:t>
            </a:r>
            <a:r>
              <a:rPr sz="2700" spc="10" dirty="0">
                <a:latin typeface="Arial"/>
                <a:cs typeface="Arial"/>
              </a:rPr>
              <a:t>c</a:t>
            </a:r>
            <a:r>
              <a:rPr sz="2700" dirty="0">
                <a:latin typeface="Arial"/>
                <a:cs typeface="Arial"/>
              </a:rPr>
              <a:t>harac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ers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(codes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32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to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126)</a:t>
            </a:r>
            <a:endParaRPr sz="2700">
              <a:latin typeface="Arial"/>
              <a:cs typeface="Arial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s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art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with "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spa</a:t>
            </a:r>
            <a:r>
              <a:rPr sz="2700" spc="5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" at </a:t>
            </a:r>
            <a:r>
              <a:rPr sz="2700" spc="-10" dirty="0">
                <a:latin typeface="Arial"/>
                <a:cs typeface="Arial"/>
              </a:rPr>
              <a:t>3</a:t>
            </a:r>
            <a:r>
              <a:rPr sz="2700" dirty="0">
                <a:latin typeface="Arial"/>
                <a:cs typeface="Arial"/>
              </a:rPr>
              <a:t>2</a:t>
            </a:r>
            <a:endParaRPr sz="2700">
              <a:latin typeface="Arial"/>
              <a:cs typeface="Arial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decimal </a:t>
            </a:r>
            <a:r>
              <a:rPr sz="2700" spc="-10" dirty="0">
                <a:latin typeface="Arial"/>
                <a:cs typeface="Arial"/>
              </a:rPr>
              <a:t>d</a:t>
            </a:r>
            <a:r>
              <a:rPr sz="2700" dirty="0">
                <a:latin typeface="Arial"/>
                <a:cs typeface="Arial"/>
              </a:rPr>
              <a:t>igits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0-9 </a:t>
            </a:r>
            <a:r>
              <a:rPr sz="2700" dirty="0">
                <a:latin typeface="Arial"/>
                <a:cs typeface="Arial"/>
              </a:rPr>
              <a:t>s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art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at 48</a:t>
            </a:r>
            <a:endParaRPr sz="2700">
              <a:latin typeface="Arial"/>
              <a:cs typeface="Arial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26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upper ca</a:t>
            </a:r>
            <a:r>
              <a:rPr sz="2700" spc="10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e l</a:t>
            </a:r>
            <a:r>
              <a:rPr sz="2700" spc="-10" dirty="0"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t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ers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-Z</a:t>
            </a:r>
            <a:r>
              <a:rPr sz="27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art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at 65</a:t>
            </a:r>
            <a:endParaRPr sz="2700">
              <a:latin typeface="Arial"/>
              <a:cs typeface="Arial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26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lower ca</a:t>
            </a:r>
            <a:r>
              <a:rPr sz="2700" spc="5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e l</a:t>
            </a:r>
            <a:r>
              <a:rPr sz="2700" spc="-10" dirty="0"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t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ers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-z</a:t>
            </a:r>
            <a:r>
              <a:rPr sz="27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art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at 97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4444" y="3352801"/>
            <a:ext cx="5798312" cy="3305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1223" y="343225"/>
            <a:ext cx="55372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850900" algn="l"/>
                <a:tab pos="3415665" algn="l"/>
              </a:tabLst>
            </a:pPr>
            <a:r>
              <a:rPr sz="3600" dirty="0">
                <a:solidFill>
                  <a:srgbClr val="FF0000"/>
                </a:solidFill>
              </a:rPr>
              <a:t>Try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out: </a:t>
            </a:r>
            <a:r>
              <a:rPr sz="3600" dirty="0"/>
              <a:t>lo</a:t>
            </a:r>
            <a:r>
              <a:rPr sz="3600" spc="-15" dirty="0"/>
              <a:t>g</a:t>
            </a:r>
            <a:r>
              <a:rPr sz="3600" dirty="0"/>
              <a:t>ical</a:t>
            </a:r>
            <a:r>
              <a:rPr lang="en-US" sz="3600" dirty="0"/>
              <a:t> </a:t>
            </a:r>
            <a:r>
              <a:rPr sz="360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41" y="1405058"/>
            <a:ext cx="9314961" cy="4501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0000"/>
              </a:lnSpc>
            </a:pPr>
            <a:r>
              <a:rPr sz="2500" spc="-5" dirty="0">
                <a:latin typeface="Arial"/>
                <a:cs typeface="Arial"/>
              </a:rPr>
              <a:t>Det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rm</a:t>
            </a:r>
            <a:r>
              <a:rPr sz="2500" spc="-15" dirty="0">
                <a:latin typeface="Arial"/>
                <a:cs typeface="Arial"/>
              </a:rPr>
              <a:t>i</a:t>
            </a:r>
            <a:r>
              <a:rPr sz="2500" spc="-5" dirty="0">
                <a:latin typeface="Arial"/>
                <a:cs typeface="Arial"/>
              </a:rPr>
              <a:t>ne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whe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h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r a c</a:t>
            </a:r>
            <a:r>
              <a:rPr sz="2500" dirty="0">
                <a:latin typeface="Arial"/>
                <a:cs typeface="Arial"/>
              </a:rPr>
              <a:t>h</a:t>
            </a:r>
            <a:r>
              <a:rPr sz="2500" spc="-5" dirty="0">
                <a:latin typeface="Arial"/>
                <a:cs typeface="Arial"/>
              </a:rPr>
              <a:t>aract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r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is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lower case,</a:t>
            </a:r>
            <a:r>
              <a:rPr sz="25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lett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r,</a:t>
            </a:r>
            <a:r>
              <a:rPr sz="25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digit, vowel:</a:t>
            </a:r>
            <a:endParaRPr sz="2500" dirty="0">
              <a:latin typeface="Arial"/>
              <a:cs typeface="Arial"/>
            </a:endParaRPr>
          </a:p>
          <a:p>
            <a:pPr>
              <a:spcBef>
                <a:spcPts val="12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 marR="3228975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var</a:t>
            </a:r>
            <a:r>
              <a:rPr sz="2500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c=prompt("e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ter</a:t>
            </a:r>
            <a:r>
              <a:rPr sz="2500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a c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h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aract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r:"); </a:t>
            </a:r>
            <a:endParaRPr lang="en-US" sz="2500" spc="-5" dirty="0">
              <a:solidFill>
                <a:srgbClr val="00664D"/>
              </a:solidFill>
              <a:latin typeface="Arial"/>
              <a:cs typeface="Arial"/>
            </a:endParaRPr>
          </a:p>
          <a:p>
            <a:pPr marL="12700" marR="3228975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if(</a:t>
            </a:r>
            <a:r>
              <a:rPr sz="2500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c&gt;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"a"</a:t>
            </a:r>
            <a:r>
              <a:rPr sz="2500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c&lt;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"z"</a:t>
            </a:r>
            <a:r>
              <a:rPr sz="2500" spc="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endParaRPr sz="2500" dirty="0">
              <a:latin typeface="Arial"/>
              <a:cs typeface="Arial"/>
            </a:endParaRPr>
          </a:p>
          <a:p>
            <a:pPr marL="927100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alert("low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500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case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let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er");</a:t>
            </a:r>
            <a:endParaRPr sz="2500" dirty="0">
              <a:latin typeface="Arial"/>
              <a:cs typeface="Arial"/>
            </a:endParaRPr>
          </a:p>
          <a:p>
            <a:pPr marL="12700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if( c</a:t>
            </a:r>
            <a:r>
              <a:rPr sz="2500" spc="-15" dirty="0">
                <a:solidFill>
                  <a:srgbClr val="00664D"/>
                </a:solidFill>
                <a:latin typeface="Arial"/>
                <a:cs typeface="Arial"/>
              </a:rPr>
              <a:t>&gt;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="a"</a:t>
            </a:r>
            <a:r>
              <a:rPr sz="2500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&amp;&amp; c&lt;</a:t>
            </a:r>
            <a:r>
              <a:rPr sz="2500" spc="-15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"z"</a:t>
            </a:r>
            <a:r>
              <a:rPr sz="2500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3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</a:t>
            </a:r>
            <a:r>
              <a:rPr sz="2500" spc="-15" dirty="0">
                <a:solidFill>
                  <a:srgbClr val="00664D"/>
                </a:solidFill>
                <a:latin typeface="Arial"/>
                <a:cs typeface="Arial"/>
              </a:rPr>
              <a:t>&gt;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="A"</a:t>
            </a:r>
            <a:r>
              <a:rPr sz="2500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&amp;&amp; c&lt;</a:t>
            </a:r>
            <a:r>
              <a:rPr sz="2500" spc="-15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"Z")</a:t>
            </a:r>
            <a:endParaRPr sz="2500" dirty="0">
              <a:latin typeface="Arial"/>
              <a:cs typeface="Arial"/>
            </a:endParaRPr>
          </a:p>
          <a:p>
            <a:pPr marL="927100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alert("le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ter");</a:t>
            </a:r>
            <a:endParaRPr sz="2500" dirty="0">
              <a:latin typeface="Arial"/>
              <a:cs typeface="Arial"/>
            </a:endParaRPr>
          </a:p>
          <a:p>
            <a:pPr marL="12700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if(</a:t>
            </a:r>
            <a:r>
              <a:rPr sz="2500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C00000"/>
                </a:solidFill>
                <a:latin typeface="Arial"/>
                <a:cs typeface="Arial"/>
              </a:rPr>
              <a:t>"0</a:t>
            </a:r>
            <a:r>
              <a:rPr sz="2500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&lt;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</a:t>
            </a:r>
            <a:r>
              <a:rPr sz="2500" spc="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c&lt;</a:t>
            </a:r>
            <a:r>
              <a:rPr sz="2500" spc="-15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C00000"/>
                </a:solidFill>
                <a:latin typeface="Arial"/>
                <a:cs typeface="Arial"/>
              </a:rPr>
              <a:t>"9"</a:t>
            </a:r>
            <a:r>
              <a:rPr sz="2500"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endParaRPr sz="2500" dirty="0">
              <a:latin typeface="Arial"/>
              <a:cs typeface="Arial"/>
            </a:endParaRPr>
          </a:p>
          <a:p>
            <a:pPr marL="927100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alert("digit");</a:t>
            </a:r>
            <a:endParaRPr sz="2500" dirty="0">
              <a:latin typeface="Arial"/>
              <a:cs typeface="Arial"/>
            </a:endParaRPr>
          </a:p>
          <a:p>
            <a:pPr marL="927100" marR="1633855" indent="-915035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if(</a:t>
            </a:r>
            <a:r>
              <a:rPr sz="2500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"a"</a:t>
            </a:r>
            <a:r>
              <a:rPr sz="2500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3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"e"</a:t>
            </a:r>
            <a:r>
              <a:rPr sz="2500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3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"i"</a:t>
            </a:r>
            <a:r>
              <a:rPr sz="2500" spc="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3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"o"</a:t>
            </a:r>
            <a:r>
              <a:rPr sz="2500" spc="3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3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"u"</a:t>
            </a:r>
            <a:r>
              <a:rPr sz="2500" spc="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) alert("v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wel");</a:t>
            </a:r>
            <a:endParaRPr sz="2500" dirty="0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21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Number </a:t>
            </a:r>
            <a:r>
              <a:rPr lang="en-US" sz="3600" dirty="0">
                <a:latin typeface="Arial"/>
                <a:cs typeface="Arial"/>
              </a:rPr>
              <a:t>S</a:t>
            </a:r>
            <a:r>
              <a:rPr sz="3600" dirty="0">
                <a:latin typeface="Arial"/>
                <a:cs typeface="Arial"/>
              </a:rPr>
              <a:t>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5" y="1469116"/>
            <a:ext cx="8354695" cy="3847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b="1" dirty="0">
                <a:latin typeface="Arial"/>
                <a:cs typeface="Arial"/>
              </a:rPr>
              <a:t>Integer number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dirty="0">
                <a:latin typeface="Arial"/>
                <a:cs typeface="Arial"/>
              </a:rPr>
              <a:t>An integer (more commonly called an int) is a number without a decimal point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dirty="0">
                <a:latin typeface="Arial"/>
                <a:cs typeface="Arial"/>
              </a:rPr>
              <a:t>-2, 0, 500, 1024, etc.</a:t>
            </a: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b="1" dirty="0">
                <a:latin typeface="Arial"/>
                <a:cs typeface="Arial"/>
              </a:rPr>
              <a:t>Float number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dirty="0">
                <a:latin typeface="Arial"/>
                <a:cs typeface="Arial"/>
              </a:rPr>
              <a:t>A float is a floating-point number, which means it is a number that has a </a:t>
            </a:r>
            <a:r>
              <a:rPr lang="en-US" sz="2500" i="1" dirty="0">
                <a:latin typeface="Arial"/>
                <a:cs typeface="Arial"/>
              </a:rPr>
              <a:t>decimal place</a:t>
            </a:r>
            <a:r>
              <a:rPr lang="en-US" sz="2500" dirty="0">
                <a:latin typeface="Arial"/>
                <a:cs typeface="Arial"/>
              </a:rPr>
              <a:t>. Floats are used when more precision is needed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dirty="0">
                <a:latin typeface="Arial"/>
                <a:cs typeface="Arial"/>
              </a:rPr>
              <a:t>4.0, 3.1415, 0.000001, etc.</a:t>
            </a: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6017" y="557268"/>
            <a:ext cx="479996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tabLst>
                <a:tab pos="1790700" algn="l"/>
                <a:tab pos="3568700" algn="l"/>
              </a:tabLst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7363" y="1535814"/>
            <a:ext cx="7125959" cy="2321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600" spc="-220" dirty="0">
                <a:latin typeface="Calibri" panose="020F0502020204030204" pitchFamily="34" charset="0"/>
                <a:cs typeface="Calibri" panose="020F0502020204030204" pitchFamily="34" charset="0"/>
              </a:rPr>
              <a:t>Lo</a:t>
            </a:r>
            <a:r>
              <a:rPr sz="2600" spc="-225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2600" spc="-90" dirty="0">
                <a:latin typeface="Calibri" panose="020F0502020204030204" pitchFamily="34" charset="0"/>
                <a:cs typeface="Calibri" panose="020F0502020204030204" pitchFamily="34" charset="0"/>
              </a:rPr>
              <a:t>ical</a:t>
            </a:r>
            <a:r>
              <a:rPr sz="2600" spc="-1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65" dirty="0">
                <a:latin typeface="Calibri" panose="020F0502020204030204" pitchFamily="34" charset="0"/>
                <a:cs typeface="Calibri" panose="020F0502020204030204" pitchFamily="34" charset="0"/>
              </a:rPr>
              <a:t>opera</a:t>
            </a:r>
            <a:r>
              <a:rPr sz="2600" spc="-2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600" spc="-105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sz="2600" spc="-114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600" spc="-1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&amp;&amp;</a:t>
            </a:r>
            <a:r>
              <a:rPr sz="2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600" spc="-13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spc="31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||</a:t>
            </a:r>
            <a:r>
              <a:rPr sz="2600" spc="33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600" spc="-13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12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1060"/>
              </a:spcBef>
              <a:buFont typeface="Arial"/>
              <a:buChar char="•"/>
              <a:tabLst>
                <a:tab pos="756920" algn="l"/>
              </a:tabLst>
            </a:pPr>
            <a:r>
              <a:rPr sz="2600" spc="-254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600" spc="-185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600" spc="-15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600" spc="-155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600" spc="-35" dirty="0">
                <a:latin typeface="Calibri" panose="020F0502020204030204" pitchFamily="34" charset="0"/>
                <a:cs typeface="Calibri" panose="020F0502020204030204" pitchFamily="34" charset="0"/>
              </a:rPr>
              <a:t>ciativity,</a:t>
            </a:r>
            <a:r>
              <a:rPr sz="2600" spc="-1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235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600" spc="-15" dirty="0">
                <a:latin typeface="Calibri" panose="020F0502020204030204" pitchFamily="34" charset="0"/>
                <a:cs typeface="Calibri" panose="020F0502020204030204" pitchFamily="34" charset="0"/>
              </a:rPr>
              <a:t>istributi</a:t>
            </a:r>
            <a:r>
              <a:rPr sz="2600" spc="-25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600" spc="-7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600" spc="-1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30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sz="2600" spc="-1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110" dirty="0">
                <a:latin typeface="Calibri" panose="020F0502020204030204" pitchFamily="34" charset="0"/>
                <a:cs typeface="Calibri" panose="020F0502020204030204" pitchFamily="34" charset="0"/>
              </a:rPr>
              <a:t>DeMorg</a:t>
            </a:r>
            <a:r>
              <a:rPr sz="2600" spc="-9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600" spc="-7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600" spc="-1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155" dirty="0">
                <a:latin typeface="Calibri" panose="020F0502020204030204" pitchFamily="34" charset="0"/>
                <a:cs typeface="Calibri" panose="020F0502020204030204" pitchFamily="34" charset="0"/>
              </a:rPr>
              <a:t>La</a:t>
            </a:r>
            <a:r>
              <a:rPr sz="2600" spc="-190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2600" spc="-245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spcBef>
                <a:spcPts val="165"/>
              </a:spcBef>
              <a:buFont typeface="Arial"/>
              <a:buChar char="•"/>
              <a:tabLst>
                <a:tab pos="355600" algn="l"/>
              </a:tabLst>
            </a:pPr>
            <a:r>
              <a:rPr sz="2600" spc="-120" dirty="0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sz="2600" spc="-13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600" spc="35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sz="2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55" dirty="0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spcBef>
                <a:spcPts val="180"/>
              </a:spcBef>
              <a:buFont typeface="Arial"/>
              <a:buChar char="•"/>
              <a:tabLst>
                <a:tab pos="355600" algn="l"/>
              </a:tabLst>
            </a:pPr>
            <a:r>
              <a:rPr sz="2600" spc="-80" dirty="0">
                <a:latin typeface="Calibri" panose="020F0502020204030204" pitchFamily="34" charset="0"/>
                <a:cs typeface="Calibri" panose="020F0502020204030204" pitchFamily="34" charset="0"/>
              </a:rPr>
              <a:t>Operato</a:t>
            </a:r>
            <a:r>
              <a:rPr sz="2600" spc="-5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600" spc="-1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120" dirty="0">
                <a:latin typeface="Calibri" panose="020F0502020204030204" pitchFamily="34" charset="0"/>
                <a:cs typeface="Calibri" panose="020F0502020204030204" pitchFamily="34" charset="0"/>
              </a:rPr>
              <a:t>precedenc</a:t>
            </a:r>
            <a:r>
              <a:rPr sz="2600" spc="-15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spcBef>
                <a:spcPts val="1040"/>
              </a:spcBef>
              <a:buFont typeface="Arial"/>
              <a:buChar char="•"/>
              <a:tabLst>
                <a:tab pos="355600" algn="l"/>
              </a:tabLst>
            </a:pPr>
            <a:r>
              <a:rPr sz="2600" spc="-185" dirty="0"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91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7364" y="557268"/>
            <a:ext cx="479996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1790700" algn="l"/>
                <a:tab pos="3568700" algn="l"/>
              </a:tabLst>
            </a:pPr>
            <a:r>
              <a:rPr lang="en-US" sz="3600" dirty="0"/>
              <a:t>Summary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877364" y="1535814"/>
            <a:ext cx="5800090" cy="225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438AC4"/>
              </a:buClr>
              <a:buFont typeface="Arial"/>
              <a:buChar char="•"/>
              <a:tabLst>
                <a:tab pos="355600" algn="l"/>
              </a:tabLst>
            </a:pPr>
            <a:r>
              <a:rPr sz="2600" spc="-220" dirty="0">
                <a:latin typeface="Arial"/>
                <a:cs typeface="Arial"/>
              </a:rPr>
              <a:t>Lo</a:t>
            </a:r>
            <a:r>
              <a:rPr sz="2600" spc="-225" dirty="0">
                <a:latin typeface="Arial"/>
                <a:cs typeface="Arial"/>
              </a:rPr>
              <a:t>g</a:t>
            </a:r>
            <a:r>
              <a:rPr sz="2600" spc="-90" dirty="0">
                <a:latin typeface="Arial"/>
                <a:cs typeface="Arial"/>
              </a:rPr>
              <a:t>ical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65" dirty="0">
                <a:latin typeface="Arial"/>
                <a:cs typeface="Arial"/>
              </a:rPr>
              <a:t>opera</a:t>
            </a:r>
            <a:r>
              <a:rPr sz="2600" spc="-20" dirty="0">
                <a:latin typeface="Arial"/>
                <a:cs typeface="Arial"/>
              </a:rPr>
              <a:t>t</a:t>
            </a:r>
            <a:r>
              <a:rPr sz="2600" spc="-105" dirty="0">
                <a:latin typeface="Arial"/>
                <a:cs typeface="Arial"/>
              </a:rPr>
              <a:t>or</a:t>
            </a:r>
            <a:r>
              <a:rPr sz="2600" spc="-114" dirty="0">
                <a:latin typeface="Arial"/>
                <a:cs typeface="Arial"/>
              </a:rPr>
              <a:t>s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6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310" dirty="0">
                <a:solidFill>
                  <a:srgbClr val="FF0000"/>
                </a:solidFill>
                <a:latin typeface="Arial"/>
                <a:cs typeface="Arial"/>
              </a:rPr>
              <a:t>||</a:t>
            </a:r>
            <a:r>
              <a:rPr sz="2600" spc="33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6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125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2600" dirty="0">
              <a:latin typeface="Arial"/>
              <a:cs typeface="Arial"/>
            </a:endParaRPr>
          </a:p>
          <a:p>
            <a:pPr marL="756285" lvl="1" indent="-286385">
              <a:spcBef>
                <a:spcPts val="1060"/>
              </a:spcBef>
              <a:buClr>
                <a:srgbClr val="938953"/>
              </a:buClr>
              <a:buFont typeface="Arial"/>
              <a:buChar char="•"/>
              <a:tabLst>
                <a:tab pos="756920" algn="l"/>
              </a:tabLst>
            </a:pPr>
            <a:r>
              <a:rPr sz="2200" spc="-254" dirty="0">
                <a:latin typeface="Arial"/>
                <a:cs typeface="Arial"/>
              </a:rPr>
              <a:t>A</a:t>
            </a:r>
            <a:r>
              <a:rPr sz="2200" spc="-185" dirty="0">
                <a:latin typeface="Arial"/>
                <a:cs typeface="Arial"/>
              </a:rPr>
              <a:t>s</a:t>
            </a:r>
            <a:r>
              <a:rPr sz="2200" spc="-150" dirty="0">
                <a:latin typeface="Arial"/>
                <a:cs typeface="Arial"/>
              </a:rPr>
              <a:t>s</a:t>
            </a:r>
            <a:r>
              <a:rPr sz="2200" spc="-155" dirty="0">
                <a:latin typeface="Arial"/>
                <a:cs typeface="Arial"/>
              </a:rPr>
              <a:t>o</a:t>
            </a:r>
            <a:r>
              <a:rPr sz="2200" spc="-35" dirty="0">
                <a:latin typeface="Arial"/>
                <a:cs typeface="Arial"/>
              </a:rPr>
              <a:t>ciativity,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235" dirty="0">
                <a:latin typeface="Arial"/>
                <a:cs typeface="Arial"/>
              </a:rPr>
              <a:t>D</a:t>
            </a:r>
            <a:r>
              <a:rPr sz="2200" spc="-15" dirty="0">
                <a:latin typeface="Arial"/>
                <a:cs typeface="Arial"/>
              </a:rPr>
              <a:t>istributi</a:t>
            </a:r>
            <a:r>
              <a:rPr sz="2200" spc="-25" dirty="0">
                <a:latin typeface="Arial"/>
                <a:cs typeface="Arial"/>
              </a:rPr>
              <a:t>o</a:t>
            </a:r>
            <a:r>
              <a:rPr sz="2200" spc="-70" dirty="0">
                <a:latin typeface="Arial"/>
                <a:cs typeface="Arial"/>
              </a:rPr>
              <a:t>n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30" dirty="0">
                <a:latin typeface="Arial"/>
                <a:cs typeface="Arial"/>
              </a:rPr>
              <a:t>&amp;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DeMorg</a:t>
            </a:r>
            <a:r>
              <a:rPr sz="2200" spc="-90" dirty="0">
                <a:latin typeface="Arial"/>
                <a:cs typeface="Arial"/>
              </a:rPr>
              <a:t>a</a:t>
            </a:r>
            <a:r>
              <a:rPr sz="2200" spc="-70" dirty="0">
                <a:latin typeface="Arial"/>
                <a:cs typeface="Arial"/>
              </a:rPr>
              <a:t>n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155" dirty="0">
                <a:latin typeface="Arial"/>
                <a:cs typeface="Arial"/>
              </a:rPr>
              <a:t>La</a:t>
            </a:r>
            <a:r>
              <a:rPr sz="2200" spc="-190" dirty="0">
                <a:latin typeface="Arial"/>
                <a:cs typeface="Arial"/>
              </a:rPr>
              <a:t>w</a:t>
            </a:r>
            <a:r>
              <a:rPr sz="2200" spc="-245" dirty="0">
                <a:latin typeface="Arial"/>
                <a:cs typeface="Arial"/>
              </a:rPr>
              <a:t>s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spcBef>
                <a:spcPts val="165"/>
              </a:spcBef>
              <a:buClr>
                <a:srgbClr val="938953"/>
              </a:buClr>
              <a:buFont typeface="Arial"/>
              <a:buChar char="•"/>
              <a:tabLst>
                <a:tab pos="355600" algn="l"/>
              </a:tabLst>
            </a:pPr>
            <a:r>
              <a:rPr sz="2600" spc="-120" dirty="0">
                <a:latin typeface="Arial"/>
                <a:cs typeface="Arial"/>
              </a:rPr>
              <a:t>Tr</a:t>
            </a:r>
            <a:r>
              <a:rPr sz="2600" spc="-130" dirty="0">
                <a:latin typeface="Arial"/>
                <a:cs typeface="Arial"/>
              </a:rPr>
              <a:t>u</a:t>
            </a:r>
            <a:r>
              <a:rPr sz="2600" spc="35" dirty="0">
                <a:latin typeface="Arial"/>
                <a:cs typeface="Arial"/>
              </a:rPr>
              <a:t>th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table</a:t>
            </a:r>
            <a:endParaRPr sz="2600" dirty="0">
              <a:latin typeface="Arial"/>
              <a:cs typeface="Arial"/>
            </a:endParaRPr>
          </a:p>
          <a:p>
            <a:pPr marL="355600" indent="-342900">
              <a:spcBef>
                <a:spcPts val="180"/>
              </a:spcBef>
              <a:buClr>
                <a:srgbClr val="938953"/>
              </a:buClr>
              <a:buFont typeface="Arial"/>
              <a:buChar char="•"/>
              <a:tabLst>
                <a:tab pos="355600" algn="l"/>
              </a:tabLst>
            </a:pPr>
            <a:r>
              <a:rPr sz="2600" spc="-80" dirty="0">
                <a:latin typeface="Arial"/>
                <a:cs typeface="Arial"/>
              </a:rPr>
              <a:t>Operato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precedenc</a:t>
            </a:r>
            <a:r>
              <a:rPr sz="2600" spc="-150" dirty="0">
                <a:latin typeface="Arial"/>
                <a:cs typeface="Arial"/>
              </a:rPr>
              <a:t>e</a:t>
            </a:r>
            <a:endParaRPr sz="2600" dirty="0">
              <a:latin typeface="Arial"/>
              <a:cs typeface="Arial"/>
            </a:endParaRPr>
          </a:p>
          <a:p>
            <a:pPr marL="355600" indent="-342900">
              <a:spcBef>
                <a:spcPts val="1040"/>
              </a:spcBef>
              <a:buClr>
                <a:srgbClr val="438AC4"/>
              </a:buClr>
              <a:buFont typeface="Arial"/>
              <a:buChar char="•"/>
              <a:tabLst>
                <a:tab pos="355600" algn="l"/>
              </a:tabLst>
            </a:pPr>
            <a:r>
              <a:rPr sz="2600" spc="-185" dirty="0">
                <a:latin typeface="Arial"/>
                <a:cs typeface="Arial"/>
              </a:rPr>
              <a:t>Examples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41" y="2684725"/>
            <a:ext cx="4031728" cy="148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</a:t>
            </a:r>
            <a:r>
              <a:rPr lang="zh-CN" altLang="en-US" sz="3400" spc="-5" dirty="0">
                <a:solidFill>
                  <a:srgbClr val="0070C0"/>
                </a:solidFill>
              </a:rPr>
              <a:t> </a:t>
            </a:r>
            <a:r>
              <a:rPr sz="3400" spc="-5" dirty="0">
                <a:solidFill>
                  <a:srgbClr val="0070C0"/>
                </a:solidFill>
              </a:rPr>
              <a:t>1:</a:t>
            </a:r>
            <a:r>
              <a:rPr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Logical Operators</a:t>
            </a:r>
            <a:endParaRPr sz="3400" dirty="0">
              <a:solidFill>
                <a:srgbClr val="0070C0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3D1CDB8-800F-ED42-AE93-12EA4F73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0365" y="556542"/>
            <a:ext cx="386016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1737995" algn="l"/>
              </a:tabLst>
            </a:pPr>
            <a:r>
              <a:rPr sz="3600" dirty="0"/>
              <a:t>Log</a:t>
            </a:r>
            <a:r>
              <a:rPr sz="3600" spc="-15" dirty="0"/>
              <a:t>i</a:t>
            </a:r>
            <a:r>
              <a:rPr sz="3600" dirty="0"/>
              <a:t>cal</a:t>
            </a:r>
            <a:r>
              <a:rPr lang="en-US" sz="3600" dirty="0"/>
              <a:t> O</a:t>
            </a:r>
            <a:r>
              <a:rPr sz="3600" dirty="0"/>
              <a:t>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5" y="1469505"/>
            <a:ext cx="9587804" cy="2290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54965" algn="l"/>
              </a:tabLst>
            </a:pPr>
            <a:r>
              <a:rPr sz="2900" dirty="0">
                <a:latin typeface="Arial"/>
                <a:cs typeface="Arial"/>
              </a:rPr>
              <a:t>•	and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10" dirty="0">
                <a:latin typeface="Arial"/>
                <a:cs typeface="Arial"/>
              </a:rPr>
              <a:t>(</a:t>
            </a:r>
            <a:r>
              <a:rPr sz="2900" spc="-10" dirty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sz="2900" dirty="0">
                <a:latin typeface="Arial"/>
                <a:cs typeface="Arial"/>
              </a:rPr>
              <a:t>),</a:t>
            </a:r>
            <a:r>
              <a:rPr sz="2900" spc="-3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or</a:t>
            </a:r>
            <a:r>
              <a:rPr sz="2900" spc="10" dirty="0">
                <a:latin typeface="Arial"/>
                <a:cs typeface="Arial"/>
              </a:rPr>
              <a:t>(</a:t>
            </a:r>
            <a:r>
              <a:rPr sz="2900" spc="-15" dirty="0">
                <a:solidFill>
                  <a:srgbClr val="FF0000"/>
                </a:solidFill>
                <a:latin typeface="Arial"/>
                <a:cs typeface="Arial"/>
              </a:rPr>
              <a:t>||</a:t>
            </a:r>
            <a:r>
              <a:rPr sz="2900" dirty="0">
                <a:latin typeface="Arial"/>
                <a:cs typeface="Arial"/>
              </a:rPr>
              <a:t>)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(</a:t>
            </a:r>
            <a:r>
              <a:rPr sz="2900" spc="-5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r>
              <a:rPr sz="2900" dirty="0">
                <a:latin typeface="Arial"/>
                <a:cs typeface="Arial"/>
              </a:rPr>
              <a:t>)</a:t>
            </a:r>
          </a:p>
          <a:p>
            <a:pPr marL="756285" indent="-286385"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o</a:t>
            </a:r>
            <a:r>
              <a:rPr sz="2500" dirty="0">
                <a:latin typeface="Arial"/>
                <a:cs typeface="Arial"/>
              </a:rPr>
              <a:t>p</a:t>
            </a:r>
            <a:r>
              <a:rPr sz="2500" spc="-5" dirty="0">
                <a:latin typeface="Arial"/>
                <a:cs typeface="Arial"/>
              </a:rPr>
              <a:t>er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dirty="0">
                <a:latin typeface="Arial"/>
                <a:cs typeface="Arial"/>
              </a:rPr>
              <a:t>d</a:t>
            </a:r>
            <a:r>
              <a:rPr sz="2500" spc="-5" dirty="0">
                <a:latin typeface="Arial"/>
                <a:cs typeface="Arial"/>
              </a:rPr>
              <a:t>s are l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gic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l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v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lu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s :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tru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,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f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lse</a:t>
            </a:r>
            <a:endParaRPr sz="2500" dirty="0">
              <a:latin typeface="Arial"/>
              <a:cs typeface="Arial"/>
            </a:endParaRPr>
          </a:p>
          <a:p>
            <a:pPr marL="756285" indent="-286385"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c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be u</a:t>
            </a:r>
            <a:r>
              <a:rPr sz="2500" dirty="0">
                <a:latin typeface="Arial"/>
                <a:cs typeface="Arial"/>
              </a:rPr>
              <a:t>s</a:t>
            </a:r>
            <a:r>
              <a:rPr sz="2500" spc="-5" dirty="0">
                <a:latin typeface="Arial"/>
                <a:cs typeface="Arial"/>
              </a:rPr>
              <a:t>ed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to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m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ke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more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d</a:t>
            </a:r>
            <a:r>
              <a:rPr sz="2500" spc="-5" dirty="0">
                <a:latin typeface="Arial"/>
                <a:cs typeface="Arial"/>
              </a:rPr>
              <a:t>v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dirty="0">
                <a:latin typeface="Arial"/>
                <a:cs typeface="Arial"/>
              </a:rPr>
              <a:t>c</a:t>
            </a:r>
            <a:r>
              <a:rPr sz="2500" spc="-5" dirty="0">
                <a:latin typeface="Arial"/>
                <a:cs typeface="Arial"/>
              </a:rPr>
              <a:t>ed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sts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f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r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u</a:t>
            </a:r>
            <a:r>
              <a:rPr sz="2500" dirty="0">
                <a:latin typeface="Arial"/>
                <a:cs typeface="Arial"/>
              </a:rPr>
              <a:t>s</a:t>
            </a:r>
            <a:r>
              <a:rPr sz="2500" spc="-5" dirty="0">
                <a:latin typeface="Arial"/>
                <a:cs typeface="Arial"/>
              </a:rPr>
              <a:t>e in</a:t>
            </a:r>
            <a:endParaRPr sz="2500" dirty="0">
              <a:latin typeface="Arial"/>
              <a:cs typeface="Arial"/>
            </a:endParaRPr>
          </a:p>
          <a:p>
            <a:pPr marL="756285"/>
            <a:r>
              <a:rPr sz="2500" spc="-5" dirty="0">
                <a:latin typeface="Arial"/>
                <a:cs typeface="Arial"/>
              </a:rPr>
              <a:t>co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ditio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als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d </a:t>
            </a:r>
            <a:r>
              <a:rPr sz="2500" spc="-15" dirty="0">
                <a:latin typeface="Arial"/>
                <a:cs typeface="Arial"/>
              </a:rPr>
              <a:t>i</a:t>
            </a:r>
            <a:r>
              <a:rPr sz="2500" spc="-5" dirty="0">
                <a:latin typeface="Arial"/>
                <a:cs typeface="Arial"/>
              </a:rPr>
              <a:t>ter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tio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.</a:t>
            </a:r>
            <a:endParaRPr sz="2500" dirty="0">
              <a:latin typeface="Arial"/>
              <a:cs typeface="Arial"/>
            </a:endParaRPr>
          </a:p>
          <a:p>
            <a:pPr marL="355600" marR="5080" indent="-342900">
              <a:spcBef>
                <a:spcPts val="680"/>
              </a:spcBef>
              <a:buFont typeface="Arial"/>
              <a:buChar char="•"/>
              <a:tabLst>
                <a:tab pos="355600" algn="l"/>
              </a:tabLst>
            </a:pP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Enter</a:t>
            </a:r>
            <a:r>
              <a:rPr sz="2900" spc="-2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900" spc="-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m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b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er,</a:t>
            </a:r>
            <a:r>
              <a:rPr sz="2900" spc="-6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tput</a:t>
            </a:r>
            <a:r>
              <a:rPr sz="2900" spc="-5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m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ssa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g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spc="-5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if it</a:t>
            </a:r>
            <a:r>
              <a:rPr sz="2900" spc="-2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is b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twe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n [2,4].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9361" y="4439412"/>
            <a:ext cx="7248525" cy="1292662"/>
          </a:xfrm>
          <a:prstGeom prst="rect">
            <a:avLst/>
          </a:prstGeom>
          <a:ln w="9143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/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va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x=Num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mpt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"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nt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5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a num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:</a:t>
            </a:r>
            <a:r>
              <a:rPr sz="2800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")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;</a:t>
            </a:r>
            <a:endParaRPr sz="2800" dirty="0">
              <a:latin typeface="Arial"/>
              <a:cs typeface="Arial"/>
            </a:endParaRPr>
          </a:p>
          <a:p>
            <a:pPr marL="86995">
              <a:tabLst>
                <a:tab pos="3349625" algn="l"/>
              </a:tabLst>
            </a:pP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al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rt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lang="en-US" sz="280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x&gt;=2</a:t>
            </a:r>
            <a:r>
              <a:rPr sz="2800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&amp;&amp;</a:t>
            </a:r>
            <a:r>
              <a:rPr sz="2800" spc="-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x&lt;=4</a:t>
            </a:r>
            <a:r>
              <a:rPr lang="en-US" sz="2800" spc="-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);</a:t>
            </a:r>
            <a:endParaRPr sz="2800" dirty="0">
              <a:latin typeface="Arial"/>
              <a:cs typeface="Arial"/>
            </a:endParaRPr>
          </a:p>
          <a:p>
            <a:pPr marL="86995" marR="3557270"/>
            <a:r>
              <a:rPr sz="2800" spc="-5" dirty="0" err="1">
                <a:solidFill>
                  <a:srgbClr val="00664D"/>
                </a:solidFill>
                <a:latin typeface="Arial"/>
                <a:cs typeface="Arial"/>
              </a:rPr>
              <a:t>c</a:t>
            </a:r>
            <a:r>
              <a:rPr sz="2800" dirty="0" err="1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800" spc="-5" dirty="0" err="1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800" dirty="0" err="1">
                <a:solidFill>
                  <a:srgbClr val="00664D"/>
                </a:solidFill>
                <a:latin typeface="Arial"/>
                <a:cs typeface="Arial"/>
              </a:rPr>
              <a:t>s</a:t>
            </a:r>
            <a:r>
              <a:rPr sz="2800" spc="-5" dirty="0" err="1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800" dirty="0" err="1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800" spc="-5" dirty="0" err="1">
                <a:solidFill>
                  <a:srgbClr val="00664D"/>
                </a:solidFill>
                <a:latin typeface="Arial"/>
                <a:cs typeface="Arial"/>
              </a:rPr>
              <a:t>e.</a:t>
            </a:r>
            <a:r>
              <a:rPr sz="2800" dirty="0" err="1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800" spc="-5" dirty="0" err="1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800" dirty="0" err="1">
                <a:solidFill>
                  <a:srgbClr val="00664D"/>
                </a:solidFill>
                <a:latin typeface="Arial"/>
                <a:cs typeface="Arial"/>
              </a:rPr>
              <a:t>g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&lt;2 || 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&gt;4)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41" y="2684725"/>
            <a:ext cx="4031728" cy="148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</a:t>
            </a:r>
            <a:r>
              <a:rPr lang="zh-CN" altLang="en-US" sz="3400" spc="-5" dirty="0">
                <a:solidFill>
                  <a:srgbClr val="0070C0"/>
                </a:solidFill>
              </a:rPr>
              <a:t> </a:t>
            </a:r>
            <a:r>
              <a:rPr lang="en-US" altLang="zh-CN" sz="3400" spc="-5" dirty="0">
                <a:solidFill>
                  <a:srgbClr val="0070C0"/>
                </a:solidFill>
              </a:rPr>
              <a:t>2</a:t>
            </a:r>
            <a:r>
              <a:rPr sz="3400" spc="-5" dirty="0">
                <a:solidFill>
                  <a:srgbClr val="0070C0"/>
                </a:solidFill>
              </a:rPr>
              <a:t>:</a:t>
            </a:r>
            <a:r>
              <a:rPr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True Table</a:t>
            </a:r>
            <a:endParaRPr sz="3400" dirty="0">
              <a:solidFill>
                <a:srgbClr val="0070C0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3D1CDB8-800F-ED42-AE93-12EA4F73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4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9764" y="341718"/>
            <a:ext cx="238823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1307465" algn="l"/>
              </a:tabLst>
            </a:pPr>
            <a:r>
              <a:rPr sz="3600" dirty="0">
                <a:solidFill>
                  <a:srgbClr val="C00000"/>
                </a:solidFill>
              </a:rPr>
              <a:t>Truth</a:t>
            </a:r>
            <a:r>
              <a:rPr lang="en-US" sz="3600" dirty="0">
                <a:solidFill>
                  <a:srgbClr val="C00000"/>
                </a:solidFill>
              </a:rPr>
              <a:t> T</a:t>
            </a:r>
            <a:r>
              <a:rPr sz="3600" dirty="0">
                <a:solidFill>
                  <a:srgbClr val="C00000"/>
                </a:solidFill>
              </a:rPr>
              <a:t>able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877365" y="4697291"/>
            <a:ext cx="603948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p&amp;&amp;q 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s only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tru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if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both</a:t>
            </a:r>
            <a:r>
              <a:rPr sz="2200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its op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rands</a:t>
            </a:r>
            <a:r>
              <a:rPr sz="22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are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true</a:t>
            </a:r>
            <a:endParaRPr sz="2200">
              <a:latin typeface="Arial"/>
              <a:cs typeface="Arial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p</a:t>
            </a:r>
            <a:r>
              <a:rPr sz="2200" spc="-25" dirty="0">
                <a:latin typeface="Arial"/>
                <a:cs typeface="Arial"/>
              </a:rPr>
              <a:t>||</a:t>
            </a:r>
            <a:r>
              <a:rPr sz="2200" spc="-5" dirty="0">
                <a:latin typeface="Arial"/>
                <a:cs typeface="Arial"/>
              </a:rPr>
              <a:t>q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 tru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if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either of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its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op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rands</a:t>
            </a:r>
            <a:r>
              <a:rPr sz="2200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are</a:t>
            </a:r>
            <a:r>
              <a:rPr sz="22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true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2209800"/>
            <a:ext cx="8474964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23180" y="5654508"/>
            <a:ext cx="5189631" cy="861774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 marR="412115"/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t(</a:t>
            </a:r>
            <a:r>
              <a:rPr lang="en-US" sz="2800" spc="-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u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 &amp;&amp; f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lang="en-US" sz="2800" spc="-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; </a:t>
            </a:r>
            <a:endParaRPr lang="en-US" sz="2800" spc="-5" dirty="0">
              <a:solidFill>
                <a:srgbClr val="00664D"/>
              </a:solidFill>
              <a:latin typeface="Arial"/>
              <a:cs typeface="Arial"/>
            </a:endParaRPr>
          </a:p>
          <a:p>
            <a:pPr marL="86995" marR="412115"/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t(</a:t>
            </a:r>
            <a:r>
              <a:rPr lang="en-US" sz="2800" spc="-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u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 || fal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lang="en-US" sz="2800" spc="-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;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6641" y="1273460"/>
            <a:ext cx="726820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chart show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results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a log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cal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opera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all</a:t>
            </a:r>
          </a:p>
          <a:p>
            <a:pPr marL="12700"/>
            <a:r>
              <a:rPr sz="2400" dirty="0">
                <a:latin typeface="Arial"/>
                <a:cs typeface="Arial"/>
              </a:rPr>
              <a:t>possib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ts operands.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0" y="452611"/>
            <a:ext cx="48260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1737995" algn="l"/>
                <a:tab pos="3719829" algn="l"/>
              </a:tabLst>
            </a:pPr>
            <a:r>
              <a:rPr sz="3600" dirty="0"/>
              <a:t>Log</a:t>
            </a:r>
            <a:r>
              <a:rPr sz="3600" spc="-15" dirty="0"/>
              <a:t>i</a:t>
            </a:r>
            <a:r>
              <a:rPr sz="3600" dirty="0"/>
              <a:t>cal</a:t>
            </a:r>
            <a:r>
              <a:rPr lang="en-US" sz="3600" dirty="0"/>
              <a:t> O</a:t>
            </a:r>
            <a:r>
              <a:rPr sz="3600" dirty="0"/>
              <a:t>perator</a:t>
            </a:r>
            <a:r>
              <a:rPr lang="en-US" sz="3600" dirty="0"/>
              <a:t> R</a:t>
            </a:r>
            <a:r>
              <a:rPr sz="3600" dirty="0"/>
              <a:t>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384801"/>
            <a:ext cx="5029200" cy="4880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ci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tivity:</a:t>
            </a:r>
          </a:p>
          <a:p>
            <a:pPr marL="469900">
              <a:spcBef>
                <a:spcPts val="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00664D"/>
                </a:solidFill>
                <a:latin typeface="Arial"/>
                <a:cs typeface="Arial"/>
              </a:rPr>
              <a:t>–	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p&amp;&amp;q</a:t>
            </a:r>
            <a:r>
              <a:rPr sz="2200" b="1" spc="3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==</a:t>
            </a:r>
            <a:r>
              <a:rPr sz="2200" b="1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q&amp;&amp;</a:t>
            </a:r>
            <a:r>
              <a:rPr sz="2200" b="1" spc="-15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200" spc="-5" dirty="0">
                <a:solidFill>
                  <a:srgbClr val="00664D"/>
                </a:solidFill>
                <a:latin typeface="Arial"/>
                <a:cs typeface="Arial"/>
              </a:rPr>
              <a:t>,</a:t>
            </a:r>
            <a:endParaRPr sz="2200" dirty="0">
              <a:latin typeface="Arial"/>
              <a:cs typeface="Arial"/>
            </a:endParaRPr>
          </a:p>
          <a:p>
            <a:pPr marL="469900">
              <a:tabLst>
                <a:tab pos="756285" algn="l"/>
              </a:tabLst>
            </a:pPr>
            <a:r>
              <a:rPr sz="2200" spc="-5" dirty="0">
                <a:solidFill>
                  <a:srgbClr val="00664D"/>
                </a:solidFill>
                <a:latin typeface="Arial"/>
                <a:cs typeface="Arial"/>
              </a:rPr>
              <a:t>–	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p||q</a:t>
            </a:r>
            <a:r>
              <a:rPr sz="22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==</a:t>
            </a:r>
            <a:r>
              <a:rPr sz="2200" b="1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q||p</a:t>
            </a:r>
            <a:endParaRPr sz="2200" dirty="0">
              <a:latin typeface="Arial"/>
              <a:cs typeface="Arial"/>
            </a:endParaRPr>
          </a:p>
          <a:p>
            <a:pPr marL="756285" lvl="1" indent="-286385">
              <a:buFont typeface="Arial"/>
              <a:buChar char="–"/>
              <a:tabLst>
                <a:tab pos="756920" algn="l"/>
                <a:tab pos="1797050" algn="l"/>
              </a:tabLst>
            </a:pPr>
            <a:r>
              <a:rPr sz="2200" spc="-5" dirty="0">
                <a:latin typeface="Arial"/>
                <a:cs typeface="Arial"/>
              </a:rPr>
              <a:t>j</a:t>
            </a:r>
            <a:r>
              <a:rPr sz="2200" dirty="0">
                <a:latin typeface="Arial"/>
                <a:cs typeface="Arial"/>
              </a:rPr>
              <a:t>us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as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x*y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=y*x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; x+y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=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y+x</a:t>
            </a:r>
            <a:endParaRPr sz="2200" dirty="0">
              <a:latin typeface="Arial"/>
              <a:cs typeface="Arial"/>
            </a:endParaRPr>
          </a:p>
          <a:p>
            <a:pPr lvl="1">
              <a:spcBef>
                <a:spcPts val="22"/>
              </a:spcBef>
              <a:buFont typeface="Arial"/>
              <a:buChar char="–"/>
            </a:pPr>
            <a:endParaRPr sz="2650" dirty="0">
              <a:latin typeface="Times New Roman"/>
              <a:cs typeface="Times New Roman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Di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tr</a:t>
            </a:r>
            <a:r>
              <a:rPr sz="2600" spc="-1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b</a:t>
            </a:r>
            <a:r>
              <a:rPr sz="2600" spc="5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tion</a:t>
            </a:r>
          </a:p>
          <a:p>
            <a:pPr marL="469900">
              <a:spcBef>
                <a:spcPts val="7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00664D"/>
                </a:solidFill>
                <a:latin typeface="Arial"/>
                <a:cs typeface="Arial"/>
              </a:rPr>
              <a:t>–	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2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&amp;&amp; (</a:t>
            </a:r>
            <a:r>
              <a:rPr sz="22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q || r )</a:t>
            </a:r>
            <a:r>
              <a:rPr sz="22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==</a:t>
            </a:r>
            <a:r>
              <a:rPr sz="2200" b="1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(p&amp;&amp;q)</a:t>
            </a:r>
            <a:r>
              <a:rPr sz="2200" b="1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|| (p&amp;&amp;r)</a:t>
            </a:r>
            <a:endParaRPr sz="2200" dirty="0">
              <a:latin typeface="Arial"/>
              <a:cs typeface="Arial"/>
            </a:endParaRPr>
          </a:p>
          <a:p>
            <a:pPr marL="756285" lvl="1" indent="-286385">
              <a:spcBef>
                <a:spcPts val="70"/>
              </a:spcBef>
              <a:buFont typeface="Arial"/>
              <a:buChar char="–"/>
              <a:tabLst>
                <a:tab pos="756920" algn="l"/>
              </a:tabLst>
            </a:pPr>
            <a:r>
              <a:rPr sz="2200" dirty="0">
                <a:latin typeface="Arial"/>
                <a:cs typeface="Arial"/>
              </a:rPr>
              <a:t>J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x*(</a:t>
            </a:r>
            <a:r>
              <a:rPr sz="2200" b="1" spc="-30" dirty="0">
                <a:latin typeface="Arial"/>
                <a:cs typeface="Arial"/>
              </a:rPr>
              <a:t>y</a:t>
            </a:r>
            <a:r>
              <a:rPr sz="2200" b="1" spc="-5" dirty="0">
                <a:latin typeface="Arial"/>
                <a:cs typeface="Arial"/>
              </a:rPr>
              <a:t>+</a:t>
            </a:r>
            <a:r>
              <a:rPr sz="2200" b="1" dirty="0">
                <a:latin typeface="Arial"/>
                <a:cs typeface="Arial"/>
              </a:rPr>
              <a:t>z</a:t>
            </a:r>
            <a:r>
              <a:rPr sz="2200" b="1" spc="-5" dirty="0">
                <a:latin typeface="Arial"/>
                <a:cs typeface="Arial"/>
              </a:rPr>
              <a:t>)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=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x*y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+ x*z</a:t>
            </a:r>
            <a:endParaRPr sz="2200" dirty="0">
              <a:latin typeface="Arial"/>
              <a:cs typeface="Arial"/>
            </a:endParaRPr>
          </a:p>
          <a:p>
            <a:pPr marL="469900">
              <a:spcBef>
                <a:spcPts val="45"/>
              </a:spcBef>
            </a:pPr>
            <a:r>
              <a:rPr sz="2300" dirty="0">
                <a:solidFill>
                  <a:srgbClr val="00664D"/>
                </a:solidFill>
                <a:latin typeface="Arial"/>
                <a:cs typeface="Arial"/>
              </a:rPr>
              <a:t>– </a:t>
            </a:r>
            <a:r>
              <a:rPr sz="2300" spc="-30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p ||</a:t>
            </a:r>
            <a:r>
              <a:rPr sz="2300" b="1" spc="-3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( q</a:t>
            </a:r>
            <a:r>
              <a:rPr sz="2300" b="1" spc="-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&amp;&amp;</a:t>
            </a:r>
            <a:r>
              <a:rPr sz="2300" b="1" spc="-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r ) ==</a:t>
            </a:r>
            <a:r>
              <a:rPr sz="2300" b="1" spc="-2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(p||q)</a:t>
            </a:r>
            <a:r>
              <a:rPr sz="2300" b="1" spc="-5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&amp;&amp;</a:t>
            </a:r>
            <a:r>
              <a:rPr sz="23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(p||r)</a:t>
            </a:r>
            <a:endParaRPr sz="2300" dirty="0">
              <a:latin typeface="Arial"/>
              <a:cs typeface="Arial"/>
            </a:endParaRPr>
          </a:p>
          <a:p>
            <a:pPr>
              <a:spcBef>
                <a:spcPts val="24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3110"/>
              </a:lnSpc>
              <a:buFont typeface="Arial"/>
              <a:buChar char="•"/>
              <a:tabLst>
                <a:tab pos="355600" algn="l"/>
              </a:tabLst>
            </a:pPr>
            <a:r>
              <a:rPr sz="2600" b="1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600" b="1" spc="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600" b="1" dirty="0">
                <a:solidFill>
                  <a:srgbClr val="0000FF"/>
                </a:solidFill>
                <a:latin typeface="Arial"/>
                <a:cs typeface="Arial"/>
              </a:rPr>
              <a:t>Mor</a:t>
            </a:r>
            <a:r>
              <a:rPr sz="2600" b="1" spc="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600" b="1" dirty="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sz="26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600" b="1" spc="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600" b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600" b="1" spc="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600" b="1" dirty="0">
                <a:solidFill>
                  <a:srgbClr val="0000FF"/>
                </a:solidFill>
                <a:latin typeface="Arial"/>
                <a:cs typeface="Arial"/>
              </a:rPr>
              <a:t>ial</a:t>
            </a:r>
            <a:r>
              <a:rPr sz="26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00FF"/>
                </a:solidFill>
                <a:latin typeface="Arial"/>
                <a:cs typeface="Arial"/>
              </a:rPr>
              <a:t>rules</a:t>
            </a:r>
          </a:p>
          <a:p>
            <a:pPr marL="469900">
              <a:lnSpc>
                <a:spcPts val="3095"/>
              </a:lnSpc>
            </a:pPr>
            <a:r>
              <a:rPr sz="2600" dirty="0">
                <a:solidFill>
                  <a:srgbClr val="00664D"/>
                </a:solidFill>
                <a:latin typeface="Arial"/>
                <a:cs typeface="Arial"/>
              </a:rPr>
              <a:t>–</a:t>
            </a:r>
            <a:r>
              <a:rPr sz="2600" spc="8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</a:t>
            </a:r>
            <a:r>
              <a:rPr sz="2600" b="1" spc="-10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600" b="1" spc="5" dirty="0">
                <a:solidFill>
                  <a:srgbClr val="00664D"/>
                </a:solidFill>
                <a:latin typeface="Arial"/>
                <a:cs typeface="Arial"/>
              </a:rPr>
              <a:t>&amp;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&amp;</a:t>
            </a:r>
            <a:r>
              <a:rPr sz="2600" b="1" spc="5" dirty="0">
                <a:solidFill>
                  <a:srgbClr val="00664D"/>
                </a:solidFill>
                <a:latin typeface="Arial"/>
                <a:cs typeface="Arial"/>
              </a:rPr>
              <a:t>q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600" b="1" spc="-4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==</a:t>
            </a:r>
            <a:r>
              <a:rPr sz="2600" b="1" spc="-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!p</a:t>
            </a:r>
            <a:r>
              <a:rPr sz="2600" b="1" spc="-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||</a:t>
            </a:r>
            <a:r>
              <a:rPr sz="2600" b="1" spc="-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!q</a:t>
            </a:r>
            <a:endParaRPr sz="2600" dirty="0">
              <a:latin typeface="Arial"/>
              <a:cs typeface="Arial"/>
            </a:endParaRPr>
          </a:p>
          <a:p>
            <a:pPr marL="469900">
              <a:lnSpc>
                <a:spcPts val="3110"/>
              </a:lnSpc>
            </a:pPr>
            <a:r>
              <a:rPr sz="2600" dirty="0">
                <a:solidFill>
                  <a:srgbClr val="00664D"/>
                </a:solidFill>
                <a:latin typeface="Arial"/>
                <a:cs typeface="Arial"/>
              </a:rPr>
              <a:t>–</a:t>
            </a:r>
            <a:r>
              <a:rPr sz="2600" spc="8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!(p||</a:t>
            </a:r>
            <a:r>
              <a:rPr sz="2600" b="1" spc="10" dirty="0">
                <a:solidFill>
                  <a:srgbClr val="00664D"/>
                </a:solidFill>
                <a:latin typeface="Arial"/>
                <a:cs typeface="Arial"/>
              </a:rPr>
              <a:t>q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600" b="1" spc="-4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==</a:t>
            </a:r>
            <a:r>
              <a:rPr sz="2600" b="1" spc="-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!p &amp;&amp;</a:t>
            </a:r>
            <a:r>
              <a:rPr sz="2600" b="1" spc="-2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!q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41" y="2684725"/>
            <a:ext cx="4031728" cy="148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</a:t>
            </a:r>
            <a:r>
              <a:rPr lang="zh-CN" altLang="en-US" sz="3400" spc="-5" dirty="0">
                <a:solidFill>
                  <a:srgbClr val="0070C0"/>
                </a:solidFill>
              </a:rPr>
              <a:t> </a:t>
            </a:r>
            <a:r>
              <a:rPr lang="en-US" altLang="zh-CN" sz="3400" spc="-5" dirty="0">
                <a:solidFill>
                  <a:srgbClr val="0070C0"/>
                </a:solidFill>
              </a:rPr>
              <a:t>3</a:t>
            </a:r>
            <a:r>
              <a:rPr sz="3400" spc="-5" dirty="0">
                <a:solidFill>
                  <a:srgbClr val="0070C0"/>
                </a:solidFill>
              </a:rPr>
              <a:t>:</a:t>
            </a:r>
            <a:r>
              <a:rPr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Operator Precedence</a:t>
            </a:r>
            <a:endParaRPr sz="3400" dirty="0">
              <a:solidFill>
                <a:srgbClr val="0070C0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3D1CDB8-800F-ED42-AE93-12EA4F73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2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8374" y="439055"/>
            <a:ext cx="96012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59385">
              <a:lnSpc>
                <a:spcPct val="100000"/>
              </a:lnSpc>
            </a:pPr>
            <a:r>
              <a:rPr sz="3600" u="heavy" dirty="0">
                <a:solidFill>
                  <a:srgbClr val="CCCCFF"/>
                </a:solidFill>
                <a:hlinkClick r:id="rId2"/>
              </a:rPr>
              <a:t>JS operator precedence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667256" y="1491996"/>
            <a:ext cx="8461482" cy="4052391"/>
          </a:xfrm>
          <a:prstGeom prst="rect">
            <a:avLst/>
          </a:prstGeom>
          <a:ln w="9144">
            <a:solidFill>
              <a:srgbClr val="00CC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ts val="2375"/>
              </a:lnSpc>
            </a:pPr>
            <a:r>
              <a:rPr sz="2200" spc="-5" dirty="0">
                <a:latin typeface="Arial"/>
                <a:cs typeface="Arial"/>
              </a:rPr>
              <a:t>Hig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 priority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first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row,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eq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al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pre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edence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within a row:</a:t>
            </a:r>
            <a:endParaRPr sz="2200" dirty="0">
              <a:latin typeface="Arial"/>
              <a:cs typeface="Arial"/>
            </a:endParaRPr>
          </a:p>
          <a:p>
            <a:pPr>
              <a:spcBef>
                <a:spcPts val="5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429259" indent="-342900">
              <a:buFont typeface="Arial"/>
              <a:buChar char="•"/>
              <a:tabLst>
                <a:tab pos="429895" algn="l"/>
              </a:tabLst>
            </a:pPr>
            <a:r>
              <a:rPr lang="en-US" sz="2200" spc="-5" dirty="0">
                <a:solidFill>
                  <a:srgbClr val="FF0000"/>
                </a:solidFill>
                <a:latin typeface="Arial"/>
                <a:cs typeface="Arial"/>
              </a:rPr>
              <a:t>( )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//Brackets: (3+4) </a:t>
            </a:r>
            <a:endParaRPr lang="en-US" sz="2200" spc="-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429259" indent="-342900">
              <a:buFont typeface="Arial"/>
              <a:buChar char="•"/>
              <a:tabLst>
                <a:tab pos="429895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--,</a:t>
            </a:r>
            <a:r>
              <a:rPr sz="22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++</a:t>
            </a:r>
            <a:r>
              <a:rPr sz="22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//</a:t>
            </a:r>
            <a:r>
              <a:rPr sz="2200" spc="-5" dirty="0">
                <a:latin typeface="Arial"/>
                <a:cs typeface="Arial"/>
              </a:rPr>
              <a:t>de/i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crement</a:t>
            </a:r>
            <a:r>
              <a:rPr lang="en-US" sz="2200" spc="-5" dirty="0">
                <a:latin typeface="Arial"/>
                <a:cs typeface="Arial"/>
              </a:rPr>
              <a:t>: </a:t>
            </a:r>
            <a:r>
              <a:rPr lang="en-US" sz="2200" spc="-5" dirty="0" err="1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++</a:t>
            </a:r>
            <a:endParaRPr sz="2200" dirty="0">
              <a:latin typeface="Arial"/>
              <a:cs typeface="Arial"/>
            </a:endParaRPr>
          </a:p>
          <a:p>
            <a:pPr marL="429259" indent="-342900">
              <a:buFont typeface="Arial"/>
              <a:buChar char="•"/>
              <a:tabLst>
                <a:tab pos="429895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! </a:t>
            </a:r>
            <a:r>
              <a:rPr lang="en-US"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//</a:t>
            </a:r>
            <a:r>
              <a:rPr sz="2200" spc="-5" dirty="0">
                <a:latin typeface="Arial"/>
                <a:cs typeface="Arial"/>
              </a:rPr>
              <a:t>not</a:t>
            </a:r>
            <a:r>
              <a:rPr lang="en-US" sz="2200" spc="-5" dirty="0">
                <a:latin typeface="Arial"/>
                <a:cs typeface="Arial"/>
              </a:rPr>
              <a:t>: ! a</a:t>
            </a:r>
          </a:p>
          <a:p>
            <a:pPr marL="429259" indent="-342900">
              <a:buFont typeface="Arial"/>
              <a:buChar char="•"/>
              <a:tabLst>
                <a:tab pos="429895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/ ,*, %</a:t>
            </a:r>
            <a:endParaRPr sz="2200" dirty="0">
              <a:latin typeface="Arial"/>
              <a:cs typeface="Arial"/>
            </a:endParaRPr>
          </a:p>
          <a:p>
            <a:pPr marL="86360">
              <a:tabLst>
                <a:tab pos="429259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•	+ , -</a:t>
            </a:r>
            <a:endParaRPr sz="2200" dirty="0">
              <a:latin typeface="Arial"/>
              <a:cs typeface="Arial"/>
            </a:endParaRPr>
          </a:p>
          <a:p>
            <a:pPr marL="86360">
              <a:tabLst>
                <a:tab pos="429259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•	&lt; ,&lt;=,</a:t>
            </a:r>
            <a:r>
              <a:rPr sz="22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&gt; ,&gt;=</a:t>
            </a:r>
            <a:endParaRPr sz="2200" dirty="0">
              <a:latin typeface="Arial"/>
              <a:cs typeface="Arial"/>
            </a:endParaRPr>
          </a:p>
          <a:p>
            <a:pPr marL="86360">
              <a:tabLst>
                <a:tab pos="429259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•	==,</a:t>
            </a:r>
            <a:r>
              <a:rPr sz="22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!=, ===,</a:t>
            </a:r>
            <a:r>
              <a:rPr sz="22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!==</a:t>
            </a:r>
            <a:endParaRPr sz="2200" dirty="0">
              <a:latin typeface="Arial"/>
              <a:cs typeface="Arial"/>
            </a:endParaRPr>
          </a:p>
          <a:p>
            <a:pPr marL="86360">
              <a:tabLst>
                <a:tab pos="429259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endParaRPr sz="2200" dirty="0">
              <a:latin typeface="Arial"/>
              <a:cs typeface="Arial"/>
            </a:endParaRPr>
          </a:p>
          <a:p>
            <a:pPr marL="86360">
              <a:tabLst>
                <a:tab pos="429259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200" spc="-25" dirty="0">
                <a:solidFill>
                  <a:srgbClr val="FF0000"/>
                </a:solidFill>
                <a:latin typeface="Arial"/>
                <a:cs typeface="Arial"/>
              </a:rPr>
              <a:t>||</a:t>
            </a:r>
            <a:endParaRPr sz="2200" dirty="0">
              <a:latin typeface="Arial"/>
              <a:cs typeface="Arial"/>
            </a:endParaRPr>
          </a:p>
          <a:p>
            <a:pPr marL="86360">
              <a:tabLst>
                <a:tab pos="429259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•	= </a:t>
            </a:r>
            <a:r>
              <a:rPr sz="2200" spc="-5" dirty="0">
                <a:latin typeface="Arial"/>
                <a:cs typeface="Arial"/>
              </a:rPr>
              <a:t>(as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ign),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+=,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-=</a:t>
            </a:r>
            <a:r>
              <a:rPr sz="22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,*= ,/=</a:t>
            </a:r>
            <a:r>
              <a:rPr sz="22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,%=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3994</TotalTime>
  <Words>634</Words>
  <Application>Microsoft Macintosh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Franklin Gothic Book</vt:lpstr>
      <vt:lpstr>Times New Roman</vt:lpstr>
      <vt:lpstr>Crop</vt:lpstr>
      <vt:lpstr>Introduction to Web Technologies</vt:lpstr>
      <vt:lpstr>Summary</vt:lpstr>
      <vt:lpstr>Topic 1:  Logical Operators</vt:lpstr>
      <vt:lpstr>Logical Operators</vt:lpstr>
      <vt:lpstr>Topic 2:  True Table</vt:lpstr>
      <vt:lpstr>Truth Table</vt:lpstr>
      <vt:lpstr>Logical Operator Rules</vt:lpstr>
      <vt:lpstr>Topic 3:  Operator Precedence</vt:lpstr>
      <vt:lpstr>JS operator precedence</vt:lpstr>
      <vt:lpstr>ASCII character</vt:lpstr>
      <vt:lpstr>Try out: logical operators</vt:lpstr>
      <vt:lpstr>Number Systems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Technologies</dc:title>
  <dc:creator>CAO Wanyue</dc:creator>
  <cp:lastModifiedBy>CAO Wanyue</cp:lastModifiedBy>
  <cp:revision>101</cp:revision>
  <dcterms:created xsi:type="dcterms:W3CDTF">2021-12-19T11:51:58Z</dcterms:created>
  <dcterms:modified xsi:type="dcterms:W3CDTF">2021-12-27T10:15:41Z</dcterms:modified>
</cp:coreProperties>
</file>