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76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5"/>
    <p:restoredTop sz="95915"/>
  </p:normalViewPr>
  <p:slideViewPr>
    <p:cSldViewPr snapToGrid="0" snapToObjects="1">
      <p:cViewPr varScale="1">
        <p:scale>
          <a:sx n="85" d="100"/>
          <a:sy n="8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Revision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97" y="491112"/>
            <a:ext cx="998425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63880">
              <a:lnSpc>
                <a:spcPct val="100000"/>
              </a:lnSpc>
              <a:tabLst>
                <a:tab pos="2418715" algn="l"/>
                <a:tab pos="2799715" algn="l"/>
                <a:tab pos="4019550" algn="l"/>
                <a:tab pos="5643880" algn="l"/>
                <a:tab pos="6202680" algn="l"/>
              </a:tabLst>
            </a:pPr>
            <a:r>
              <a:rPr dirty="0"/>
              <a:t>Convert	a	price	in</a:t>
            </a:r>
            <a:r>
              <a:rPr spc="-15" dirty="0"/>
              <a:t> </a:t>
            </a:r>
            <a:r>
              <a:rPr dirty="0"/>
              <a:t>USD	to	GBP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14" y="1470115"/>
            <a:ext cx="8302625" cy="3998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con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 price in USD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</a:t>
            </a:r>
            <a:endParaRPr sz="290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exchange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rate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1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=1.5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USD</a:t>
            </a:r>
            <a:endParaRPr sz="2900">
              <a:latin typeface="Arial"/>
              <a:cs typeface="Arial"/>
            </a:endParaRPr>
          </a:p>
          <a:p>
            <a:pPr marL="354330" marR="508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Return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 conv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rted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 value, or -1 in case of an error.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23545">
              <a:spcBef>
                <a:spcPts val="23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func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ion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ert</a:t>
            </a:r>
            <a:r>
              <a:rPr sz="2800" spc="-31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oGB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(…){</a:t>
            </a:r>
            <a:endParaRPr sz="2800">
              <a:latin typeface="Arial"/>
              <a:cs typeface="Arial"/>
            </a:endParaRPr>
          </a:p>
          <a:p>
            <a:pPr marL="1338580"/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423545"/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594" y="491112"/>
            <a:ext cx="998425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63880">
              <a:lnSpc>
                <a:spcPct val="100000"/>
              </a:lnSpc>
              <a:tabLst>
                <a:tab pos="2418715" algn="l"/>
                <a:tab pos="2799715" algn="l"/>
                <a:tab pos="4019550" algn="l"/>
                <a:tab pos="5643880" algn="l"/>
                <a:tab pos="6202680" algn="l"/>
              </a:tabLst>
            </a:pPr>
            <a:r>
              <a:rPr dirty="0"/>
              <a:t>Convert	a	price	in</a:t>
            </a:r>
            <a:r>
              <a:rPr spc="-15" dirty="0"/>
              <a:t> </a:t>
            </a:r>
            <a:r>
              <a:rPr dirty="0"/>
              <a:t>USD	to	GBP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580" y="1371980"/>
            <a:ext cx="6629400" cy="4719320"/>
          </a:xfrm>
          <a:prstGeom prst="rect">
            <a:avLst/>
          </a:prstGeom>
          <a:ln w="990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6725" marR="1533525" indent="-381000"/>
            <a:r>
              <a:rPr sz="2700" dirty="0">
                <a:latin typeface="Arial"/>
                <a:cs typeface="Arial"/>
              </a:rPr>
              <a:t>function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(dollars) { var pounds = d</a:t>
            </a:r>
            <a:r>
              <a:rPr sz="2700" spc="-10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llars / 1.22;</a:t>
            </a:r>
            <a:endParaRPr sz="2700">
              <a:latin typeface="Arial"/>
              <a:cs typeface="Arial"/>
            </a:endParaRPr>
          </a:p>
          <a:p>
            <a:pPr marL="848360" marR="3553460" indent="-381635"/>
            <a:r>
              <a:rPr sz="2700" dirty="0">
                <a:latin typeface="Arial"/>
                <a:cs typeface="Arial"/>
              </a:rPr>
              <a:t>if( pounds &gt;=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0 ) return poun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s;</a:t>
            </a:r>
            <a:endParaRPr sz="2700">
              <a:latin typeface="Arial"/>
              <a:cs typeface="Arial"/>
            </a:endParaRPr>
          </a:p>
          <a:p>
            <a:pPr marL="466725"/>
            <a:r>
              <a:rPr sz="2700" dirty="0">
                <a:latin typeface="Arial"/>
                <a:cs typeface="Arial"/>
              </a:rPr>
              <a:t>else</a:t>
            </a:r>
            <a:endParaRPr sz="2700">
              <a:latin typeface="Arial"/>
              <a:cs typeface="Arial"/>
            </a:endParaRPr>
          </a:p>
          <a:p>
            <a:pPr marL="848360"/>
            <a:r>
              <a:rPr sz="2700" dirty="0">
                <a:latin typeface="Arial"/>
                <a:cs typeface="Arial"/>
              </a:rPr>
              <a:t>return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-</a:t>
            </a:r>
            <a:r>
              <a:rPr sz="2700" spc="-5" dirty="0">
                <a:latin typeface="Arial"/>
                <a:cs typeface="Arial"/>
              </a:rPr>
              <a:t>1;</a:t>
            </a:r>
            <a:endParaRPr sz="2700">
              <a:latin typeface="Arial"/>
              <a:cs typeface="Arial"/>
            </a:endParaRPr>
          </a:p>
          <a:p>
            <a:pPr marL="85725"/>
            <a:r>
              <a:rPr sz="2700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85725" marR="1727200"/>
            <a:r>
              <a:rPr sz="2700" dirty="0">
                <a:latin typeface="Arial"/>
                <a:cs typeface="Arial"/>
              </a:rPr>
              <a:t>alert( 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(100) ); alert(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conv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rtToG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spc="-5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(-28) ); alert( 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('dollars') );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77313" y="1470115"/>
            <a:ext cx="811784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a skill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itself.</a:t>
            </a:r>
            <a:endParaRPr sz="2900" dirty="0">
              <a:latin typeface="Arial"/>
              <a:cs typeface="Arial"/>
            </a:endParaRPr>
          </a:p>
          <a:p>
            <a:pPr marL="354330" marR="508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Univ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rsity se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ks 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 develop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t and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other “tran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ferable”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skills,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includi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5" dirty="0">
                <a:latin typeface="Arial"/>
                <a:cs typeface="Arial"/>
              </a:rPr>
              <a:t>g, mo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importantly, critical 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-5" dirty="0">
                <a:latin typeface="Arial"/>
                <a:cs typeface="Arial"/>
              </a:rPr>
              <a:t>inking.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vital to suc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ess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life.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recognized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it is hard,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 something</a:t>
            </a:r>
          </a:p>
          <a:p>
            <a:pPr marL="354330"/>
            <a:r>
              <a:rPr sz="2900" spc="-5" dirty="0">
                <a:latin typeface="Arial"/>
                <a:cs typeface="Arial"/>
              </a:rPr>
              <a:t>many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 need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learn…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…but reward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when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done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pro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erly.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1C6EB-A745-BA4E-8F75-68258BFB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</a:t>
            </a:r>
            <a:r>
              <a:rPr lang="en-US" spc="5" dirty="0"/>
              <a:t>o</a:t>
            </a:r>
            <a:r>
              <a:rPr lang="en-US" dirty="0"/>
              <a:t>ns</a:t>
            </a:r>
            <a:r>
              <a:rPr lang="en-US" spc="-20" dirty="0"/>
              <a:t> </a:t>
            </a:r>
            <a:r>
              <a:rPr lang="en-US" dirty="0"/>
              <a:t>is a </a:t>
            </a:r>
            <a:r>
              <a:rPr lang="en-US" spc="-15" dirty="0"/>
              <a:t>H</a:t>
            </a:r>
            <a:r>
              <a:rPr lang="en-US" dirty="0"/>
              <a:t>ard Skill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8940" y="1572985"/>
            <a:ext cx="6894195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erview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  <a:tab pos="2480310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Tags, attributes, cl</a:t>
            </a:r>
            <a:r>
              <a:rPr sz="2500" spc="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ss/ID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selector, 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etc.</a:t>
            </a:r>
          </a:p>
          <a:p>
            <a:pPr marL="354330" indent="-341630">
              <a:spcBef>
                <a:spcPts val="68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JS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Input/output: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(…),</a:t>
            </a:r>
            <a:r>
              <a:rPr sz="2500" spc="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aler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</a:t>
            </a:r>
            <a:endParaRPr sz="2500" dirty="0">
              <a:latin typeface="Arial"/>
              <a:cs typeface="Arial"/>
            </a:endParaRPr>
          </a:p>
          <a:p>
            <a:pPr marL="755650" lvl="1" indent="-287020"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Variable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var</a:t>
            </a:r>
            <a:r>
              <a:rPr sz="2500" spc="-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&amp; data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5378" y="4388847"/>
            <a:ext cx="51212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dirty="0">
                <a:latin typeface="Arial"/>
                <a:cs typeface="Arial"/>
              </a:rPr>
              <a:t>–</a:t>
            </a:r>
            <a:r>
              <a:rPr sz="2500" spc="1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Variabl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spc="335" dirty="0">
                <a:latin typeface="Apple SD Gothic Neo"/>
                <a:cs typeface="Apple SD Gothic Neo"/>
              </a:rPr>
              <a:t>：</a:t>
            </a:r>
            <a:r>
              <a:rPr sz="2500" dirty="0">
                <a:latin typeface="Arial"/>
                <a:cs typeface="Arial"/>
              </a:rPr>
              <a:t>arith</a:t>
            </a:r>
            <a:r>
              <a:rPr sz="2500" spc="-1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etic operators: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+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317" y="4404436"/>
            <a:ext cx="25908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6545" algn="l"/>
                <a:tab pos="597535" algn="l"/>
                <a:tab pos="952500" algn="l"/>
              </a:tabLst>
            </a:pP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-	*	/	%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(modulo)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377" y="4819725"/>
            <a:ext cx="849884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Conversion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(str</a:t>
            </a:r>
            <a:r>
              <a:rPr sz="2500" spc="5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ngs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-&gt;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numbers):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parseI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</a:t>
            </a:r>
            <a:endParaRPr sz="2500">
              <a:latin typeface="Arial"/>
              <a:cs typeface="Arial"/>
            </a:endParaRPr>
          </a:p>
          <a:p>
            <a:pPr marL="299085" indent="-286385">
              <a:lnSpc>
                <a:spcPts val="2850"/>
              </a:lnSpc>
              <a:spcBef>
                <a:spcPts val="300"/>
              </a:spcBef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Math o</a:t>
            </a:r>
            <a:r>
              <a:rPr sz="2500" spc="5" dirty="0">
                <a:latin typeface="Arial"/>
                <a:cs typeface="Arial"/>
              </a:rPr>
              <a:t>b</a:t>
            </a:r>
            <a:r>
              <a:rPr sz="2500" dirty="0">
                <a:latin typeface="Arial"/>
                <a:cs typeface="Arial"/>
              </a:rPr>
              <a:t>ject: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Math.sqr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ceil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floo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endParaRPr sz="2500">
              <a:latin typeface="Arial"/>
              <a:cs typeface="Arial"/>
            </a:endParaRPr>
          </a:p>
          <a:p>
            <a:pPr marL="299085">
              <a:lnSpc>
                <a:spcPts val="2850"/>
              </a:lnSpc>
            </a:pP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4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PI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F2242D9-A744-8C40-928D-0840979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036" y="370818"/>
            <a:ext cx="916200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</a:t>
            </a:r>
            <a:r>
              <a:rPr sz="3200" dirty="0"/>
              <a:t>u</a:t>
            </a:r>
            <a:r>
              <a:rPr sz="3200" spc="-5" dirty="0"/>
              <a:t>mmary</a:t>
            </a:r>
            <a:r>
              <a:rPr lang="en-US" sz="3200" dirty="0"/>
              <a:t> - </a:t>
            </a:r>
            <a:r>
              <a:rPr sz="3200" spc="-5" dirty="0"/>
              <a:t>Iter</a:t>
            </a:r>
            <a:r>
              <a:rPr sz="3200" spc="-15" dirty="0"/>
              <a:t>a</a:t>
            </a:r>
            <a:r>
              <a:rPr sz="3200" spc="-5" dirty="0"/>
              <a:t>tion, </a:t>
            </a:r>
            <a:r>
              <a:rPr sz="3200" spc="-15" dirty="0"/>
              <a:t>a</a:t>
            </a:r>
            <a:r>
              <a:rPr sz="3200" spc="-5" dirty="0"/>
              <a:t>rray</a:t>
            </a:r>
            <a:r>
              <a:rPr sz="3200" spc="-15" dirty="0"/>
              <a:t>s</a:t>
            </a:r>
            <a:r>
              <a:rPr sz="3200" spc="-5" dirty="0"/>
              <a:t>,</a:t>
            </a:r>
            <a:r>
              <a:rPr sz="3200" spc="5" dirty="0"/>
              <a:t> </a:t>
            </a:r>
            <a:r>
              <a:rPr sz="3200" spc="-5" dirty="0"/>
              <a:t>conditi</a:t>
            </a:r>
            <a:r>
              <a:rPr sz="3200" spc="-15" dirty="0"/>
              <a:t>o</a:t>
            </a:r>
            <a:r>
              <a:rPr sz="3200" spc="-5" dirty="0"/>
              <a:t>nals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54099" y="1077674"/>
            <a:ext cx="2276475" cy="261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do … while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spcBef>
                <a:spcPts val="575"/>
              </a:spcBef>
              <a:buChar char="–"/>
              <a:tabLst>
                <a:tab pos="756285" algn="l"/>
                <a:tab pos="1621155" algn="l"/>
              </a:tabLst>
            </a:pPr>
            <a:r>
              <a:rPr sz="2400" dirty="0">
                <a:latin typeface="Arial"/>
                <a:cs typeface="Arial"/>
              </a:rPr>
              <a:t>while	…</a:t>
            </a:r>
            <a:endParaRPr sz="2400"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15"/>
              </a:spcBef>
            </a:pPr>
            <a:r>
              <a:rPr sz="2400" dirty="0">
                <a:solidFill>
                  <a:srgbClr val="438AC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3308413"/>
            <a:ext cx="33045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0" dirty="0">
                <a:latin typeface="Arial"/>
                <a:cs typeface="Arial"/>
              </a:rPr>
              <a:t>Logica</a:t>
            </a:r>
            <a:r>
              <a:rPr sz="2400" spc="-65" dirty="0">
                <a:latin typeface="Arial"/>
                <a:cs typeface="Arial"/>
              </a:rPr>
              <a:t>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operators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400" spc="3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789" y="3757579"/>
            <a:ext cx="2967990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Trut</a:t>
            </a:r>
            <a:r>
              <a:rPr sz="2400" spc="-65" dirty="0">
                <a:latin typeface="Arial"/>
                <a:cs typeface="Arial"/>
              </a:rPr>
              <a:t>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99085" indent="-286385">
              <a:spcBef>
                <a:spcPts val="795"/>
              </a:spcBef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Operato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</a:t>
            </a:r>
            <a:r>
              <a:rPr sz="2400" spc="-25" dirty="0">
                <a:latin typeface="Arial"/>
                <a:cs typeface="Arial"/>
              </a:rPr>
              <a:t>r</a:t>
            </a:r>
            <a:r>
              <a:rPr sz="2400" spc="-135" dirty="0">
                <a:latin typeface="Arial"/>
                <a:cs typeface="Arial"/>
              </a:rPr>
              <a:t>ecedence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20" y="256227"/>
            <a:ext cx="383667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9900" algn="l"/>
              </a:tabLst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462495"/>
            <a:ext cx="6854825" cy="242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Progr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mme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" dirty="0">
                <a:latin typeface="Arial"/>
                <a:cs typeface="Arial"/>
              </a:rPr>
              <a:t>-defined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Function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Function de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ration,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call, returns</a:t>
            </a:r>
          </a:p>
          <a:p>
            <a:pPr marL="755650" lvl="1" indent="-287020"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Formal/a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tual p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rameters</a:t>
            </a:r>
          </a:p>
          <a:p>
            <a:pPr marL="755650" lvl="1" indent="-287020"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e s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op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global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vs lo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al</a:t>
            </a:r>
          </a:p>
          <a:p>
            <a:pPr marL="354330" indent="-341630">
              <a:spcBef>
                <a:spcPts val="75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HTML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Forms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554" y="491112"/>
            <a:ext cx="998425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6388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Q&amp;A: nested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4195" y="1554845"/>
            <a:ext cx="3457575" cy="3337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715">
              <a:lnSpc>
                <a:spcPct val="120000"/>
              </a:lnSpc>
              <a:tabLst>
                <a:tab pos="825500" algn="l"/>
              </a:tabLst>
            </a:pPr>
            <a:r>
              <a:rPr sz="3600" b="1" dirty="0">
                <a:latin typeface="Arial"/>
                <a:cs typeface="Arial"/>
              </a:rPr>
              <a:t>var	v=1; for(i=1;i&lt;5;i++)</a:t>
            </a:r>
            <a:endParaRPr sz="3600">
              <a:latin typeface="Arial"/>
              <a:cs typeface="Arial"/>
            </a:endParaRPr>
          </a:p>
          <a:p>
            <a:pPr marL="266065">
              <a:spcBef>
                <a:spcPts val="860"/>
              </a:spcBef>
            </a:pPr>
            <a:r>
              <a:rPr sz="3600" b="1" dirty="0">
                <a:latin typeface="Arial"/>
                <a:cs typeface="Arial"/>
              </a:rPr>
              <a:t>for(j=2;j&lt;5;j++)</a:t>
            </a:r>
            <a:endParaRPr sz="3600">
              <a:latin typeface="Arial"/>
              <a:cs typeface="Arial"/>
            </a:endParaRPr>
          </a:p>
          <a:p>
            <a:pPr marL="520700">
              <a:spcBef>
                <a:spcPts val="865"/>
              </a:spcBef>
            </a:pPr>
            <a:r>
              <a:rPr sz="3600" b="1" dirty="0">
                <a:latin typeface="Arial"/>
                <a:cs typeface="Arial"/>
              </a:rPr>
              <a:t>v+=1;</a:t>
            </a:r>
            <a:endParaRPr sz="360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sz="3600" b="1" dirty="0">
                <a:latin typeface="Arial"/>
                <a:cs typeface="Arial"/>
              </a:rPr>
              <a:t>alert(v);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0" y="6455387"/>
            <a:ext cx="280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13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242" y="440799"/>
            <a:ext cx="5050245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2274570" algn="l"/>
              </a:tabLst>
            </a:pPr>
            <a:r>
              <a:rPr dirty="0"/>
              <a:t>Exercises	1.7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41358" y="1544595"/>
            <a:ext cx="9984259" cy="1223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389890">
              <a:lnSpc>
                <a:spcPct val="100000"/>
              </a:lnSpc>
            </a:pPr>
            <a:r>
              <a:rPr spc="-5" dirty="0"/>
              <a:t>Take one numb</a:t>
            </a:r>
            <a:r>
              <a:rPr dirty="0"/>
              <a:t>e</a:t>
            </a:r>
            <a:r>
              <a:rPr spc="-5" dirty="0"/>
              <a:t>r</a:t>
            </a:r>
            <a:r>
              <a:rPr spc="-15" dirty="0"/>
              <a:t> </a:t>
            </a:r>
            <a:r>
              <a:rPr spc="-5" dirty="0"/>
              <a:t>input from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user</a:t>
            </a:r>
            <a:r>
              <a:rPr spc="-10" dirty="0"/>
              <a:t> </a:t>
            </a:r>
            <a:r>
              <a:rPr spc="-5" dirty="0"/>
              <a:t>and find the </a:t>
            </a:r>
            <a:r>
              <a:rPr dirty="0">
                <a:solidFill>
                  <a:srgbClr val="FF0000"/>
                </a:solidFill>
              </a:rPr>
              <a:t>smallest number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/>
              <a:t>which,</a:t>
            </a:r>
            <a:r>
              <a:rPr spc="-5" dirty="0"/>
              <a:t> </a:t>
            </a:r>
            <a:r>
              <a:rPr dirty="0">
                <a:solidFill>
                  <a:srgbClr val="FF0000"/>
                </a:solidFill>
              </a:rPr>
              <a:t>when squ</a:t>
            </a:r>
            <a:r>
              <a:rPr spc="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re</a:t>
            </a:r>
            <a:r>
              <a:rPr spc="5" dirty="0">
                <a:solidFill>
                  <a:srgbClr val="FF0000"/>
                </a:solidFill>
              </a:rPr>
              <a:t>d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is </a:t>
            </a:r>
            <a:r>
              <a:rPr dirty="0">
                <a:solidFill>
                  <a:srgbClr val="00664D"/>
                </a:solidFill>
              </a:rPr>
              <a:t>larger </a:t>
            </a:r>
            <a:r>
              <a:rPr spc="-5" dirty="0">
                <a:solidFill>
                  <a:srgbClr val="00664D"/>
                </a:solidFill>
              </a:rPr>
              <a:t>than </a:t>
            </a:r>
            <a:r>
              <a:rPr spc="-15" dirty="0">
                <a:solidFill>
                  <a:srgbClr val="00664D"/>
                </a:solidFill>
              </a:rPr>
              <a:t>t</a:t>
            </a:r>
            <a:r>
              <a:rPr spc="-5" dirty="0">
                <a:solidFill>
                  <a:srgbClr val="00664D"/>
                </a:solidFill>
              </a:rPr>
              <a:t>he </a:t>
            </a:r>
            <a:r>
              <a:rPr spc="-15" dirty="0">
                <a:solidFill>
                  <a:srgbClr val="00664D"/>
                </a:solidFill>
              </a:rPr>
              <a:t>i</a:t>
            </a:r>
            <a:r>
              <a:rPr spc="-5" dirty="0">
                <a:solidFill>
                  <a:srgbClr val="00664D"/>
                </a:solidFill>
              </a:rPr>
              <a:t>nput numbe</a:t>
            </a:r>
            <a:r>
              <a:rPr dirty="0">
                <a:solidFill>
                  <a:srgbClr val="00664D"/>
                </a:solidFill>
              </a:rPr>
              <a:t>r</a:t>
            </a:r>
            <a:r>
              <a:rPr spc="-5" dirty="0"/>
              <a:t>.</a:t>
            </a:r>
          </a:p>
          <a:p>
            <a:pPr marL="60960">
              <a:lnSpc>
                <a:spcPct val="100000"/>
              </a:lnSpc>
              <a:spcBef>
                <a:spcPts val="695"/>
              </a:spcBef>
            </a:pPr>
            <a:r>
              <a:rPr spc="-5" dirty="0"/>
              <a:t>(assume that</a:t>
            </a:r>
            <a:r>
              <a:rPr spc="-10" dirty="0"/>
              <a:t> </a:t>
            </a:r>
            <a:r>
              <a:rPr dirty="0"/>
              <a:t>num</a:t>
            </a:r>
            <a:r>
              <a:rPr spc="-10" dirty="0"/>
              <a:t>b</a:t>
            </a:r>
            <a:r>
              <a:rPr dirty="0"/>
              <a:t>er</a:t>
            </a:r>
            <a:r>
              <a:rPr spc="15" dirty="0"/>
              <a:t> </a:t>
            </a:r>
            <a:r>
              <a:rPr dirty="0"/>
              <a:t>in the q</a:t>
            </a:r>
            <a:r>
              <a:rPr spc="-10" dirty="0"/>
              <a:t>u</a:t>
            </a:r>
            <a:r>
              <a:rPr dirty="0"/>
              <a:t>estion</a:t>
            </a:r>
            <a:r>
              <a:rPr spc="10" dirty="0"/>
              <a:t> </a:t>
            </a:r>
            <a:r>
              <a:rPr dirty="0"/>
              <a:t>mea</a:t>
            </a:r>
            <a:r>
              <a:rPr spc="-10" dirty="0"/>
              <a:t>n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a </a:t>
            </a:r>
            <a:r>
              <a:rPr dirty="0">
                <a:solidFill>
                  <a:srgbClr val="00664D"/>
                </a:solidFill>
              </a:rPr>
              <a:t>positive</a:t>
            </a:r>
            <a:r>
              <a:rPr spc="5" dirty="0">
                <a:solidFill>
                  <a:srgbClr val="00664D"/>
                </a:solidFill>
              </a:rPr>
              <a:t> </a:t>
            </a:r>
            <a:r>
              <a:rPr dirty="0">
                <a:solidFill>
                  <a:srgbClr val="00664D"/>
                </a:solidFill>
              </a:rPr>
              <a:t>inte</a:t>
            </a:r>
            <a:r>
              <a:rPr spc="-10" dirty="0">
                <a:solidFill>
                  <a:srgbClr val="00664D"/>
                </a:solidFill>
              </a:rPr>
              <a:t>g</a:t>
            </a:r>
            <a:r>
              <a:rPr dirty="0">
                <a:solidFill>
                  <a:srgbClr val="00664D"/>
                </a:solidFill>
              </a:rPr>
              <a:t>er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3414773"/>
            <a:ext cx="8001000" cy="1585306"/>
          </a:xfrm>
          <a:prstGeom prst="rect">
            <a:avLst/>
          </a:prstGeom>
          <a:ln w="990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98120">
              <a:lnSpc>
                <a:spcPts val="6720"/>
              </a:lnSpc>
            </a:pPr>
            <a:r>
              <a:rPr sz="2800" dirty="0">
                <a:latin typeface="Arial"/>
                <a:cs typeface="Arial"/>
              </a:rPr>
              <a:t>var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Number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pt("Ent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In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ege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:")); ale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t("a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swer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"</a:t>
            </a:r>
            <a:r>
              <a:rPr sz="2800" spc="10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Math</a:t>
            </a:r>
            <a:r>
              <a:rPr sz="2800" spc="5" dirty="0"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cei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(Mat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sqrt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800" spc="-4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baseline="5952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4200" b="1" spc="-697" baseline="595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)));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6103016"/>
            <a:ext cx="29387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Examples: 2, 5,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 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194" y="6117494"/>
            <a:ext cx="25488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Examples: 4, 9,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1"/>
            <a:ext cx="9601200" cy="476109"/>
          </a:xfrm>
          <a:prstGeom prst="rect">
            <a:avLst/>
          </a:prstGeom>
        </p:spPr>
        <p:txBody>
          <a:bodyPr vert="horz" wrap="square" lIns="0" tIns="44784" rIns="0" bIns="0" rtlCol="0" anchor="t">
            <a:spAutoFit/>
          </a:bodyPr>
          <a:lstStyle/>
          <a:p>
            <a:pPr marL="563880">
              <a:lnSpc>
                <a:spcPct val="100000"/>
              </a:lnSpc>
            </a:pPr>
            <a:r>
              <a:rPr sz="2800" dirty="0"/>
              <a:t>Exe: Convert</a:t>
            </a:r>
            <a:r>
              <a:rPr sz="2800" spc="5" dirty="0"/>
              <a:t> </a:t>
            </a:r>
            <a:r>
              <a:rPr sz="2800" dirty="0"/>
              <a:t>a</a:t>
            </a:r>
            <a:r>
              <a:rPr sz="2800" spc="5" dirty="0"/>
              <a:t> </a:t>
            </a:r>
            <a:r>
              <a:rPr sz="2800" dirty="0"/>
              <a:t>Decimal to Binary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113612" y="1260577"/>
            <a:ext cx="8554387" cy="559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63880">
              <a:lnSpc>
                <a:spcPct val="100000"/>
              </a:lnSpc>
            </a:pPr>
            <a:r>
              <a:rPr dirty="0"/>
              <a:t>Revisi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13" y="1470114"/>
            <a:ext cx="5419090" cy="9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Con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 price in USD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</a:t>
            </a:r>
            <a:endParaRPr sz="2900">
              <a:latin typeface="Arial"/>
              <a:cs typeface="Arial"/>
            </a:endParaRPr>
          </a:p>
          <a:p>
            <a:pPr marL="354330" indent="-341630"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Creating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&amp; testing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5" dirty="0"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1" y="2895600"/>
            <a:ext cx="3249929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4906</TotalTime>
  <Words>469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 SD Gothic Neo</vt:lpstr>
      <vt:lpstr>Arial</vt:lpstr>
      <vt:lpstr>Calibri</vt:lpstr>
      <vt:lpstr>Franklin Gothic Book</vt:lpstr>
      <vt:lpstr>Times New Roman</vt:lpstr>
      <vt:lpstr>Crop</vt:lpstr>
      <vt:lpstr>Introduction to Web Technologies</vt:lpstr>
      <vt:lpstr>Content</vt:lpstr>
      <vt:lpstr>Content</vt:lpstr>
      <vt:lpstr>Summary - Iteration, arrays, conditionals</vt:lpstr>
      <vt:lpstr>Summary</vt:lpstr>
      <vt:lpstr>Q&amp;A: nested loop</vt:lpstr>
      <vt:lpstr>Exercises 1.7</vt:lpstr>
      <vt:lpstr>Exe: Convert a Decimal to Binary</vt:lpstr>
      <vt:lpstr>Revision</vt:lpstr>
      <vt:lpstr>Convert a price in USD to GBP</vt:lpstr>
      <vt:lpstr>Convert a price in USD to GBP</vt:lpstr>
      <vt:lpstr>Asking Questions is a Hard Skill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98</cp:revision>
  <dcterms:created xsi:type="dcterms:W3CDTF">2021-12-19T11:51:58Z</dcterms:created>
  <dcterms:modified xsi:type="dcterms:W3CDTF">2021-12-28T06:43:01Z</dcterms:modified>
</cp:coreProperties>
</file>