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7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26" r:id="rId15"/>
    <p:sldId id="270" r:id="rId16"/>
    <p:sldId id="271" r:id="rId17"/>
    <p:sldId id="272" r:id="rId18"/>
    <p:sldId id="273" r:id="rId19"/>
    <p:sldId id="274" r:id="rId20"/>
    <p:sldId id="319" r:id="rId21"/>
    <p:sldId id="276" r:id="rId22"/>
    <p:sldId id="327" r:id="rId23"/>
    <p:sldId id="285" r:id="rId24"/>
    <p:sldId id="303" r:id="rId25"/>
    <p:sldId id="328" r:id="rId26"/>
    <p:sldId id="324" r:id="rId27"/>
    <p:sldId id="323" r:id="rId28"/>
    <p:sldId id="325" r:id="rId29"/>
    <p:sldId id="32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4"/>
    <p:restoredTop sz="86460"/>
  </p:normalViewPr>
  <p:slideViewPr>
    <p:cSldViewPr snapToGrid="0" snapToObjects="1">
      <p:cViewPr varScale="1">
        <p:scale>
          <a:sx n="93" d="100"/>
          <a:sy n="93" d="100"/>
        </p:scale>
        <p:origin x="6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can be of various types, such as numbers and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  <a:sym typeface="Wingdings" pitchFamily="2" charset="2"/>
              </a:rPr>
              <a:t> : Evaluates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 is pronounced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as-key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equal, compare coming from the same variable</a:t>
            </a:r>
          </a:p>
          <a:p>
            <a:r>
              <a:rPr lang="en-US" dirty="0"/>
              <a:t>Triple equal, compare the value inside the variable</a:t>
            </a:r>
          </a:p>
          <a:p>
            <a:r>
              <a:rPr lang="en-US" dirty="0"/>
              <a:t>Must be triple equal!!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example above, you can read: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1 sets a variable before the loop starts (let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2 defines the condition for the loop to run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less than 5).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3 increases a value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each time the code block in the loop has been executed.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example, the code in the loop will run, over and over again, as long as a variable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less than 10: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1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a/ascii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600" b="1" spc="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cti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</a:t>
            </a:r>
            <a:r>
              <a:rPr lang="en-US" sz="2600" b="1" spc="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2600" b="1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tiona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797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Expressi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74820"/>
            <a:ext cx="9330962" cy="3621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 le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al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omb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nat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:</a:t>
            </a:r>
          </a:p>
          <a:p>
            <a:pPr marL="756285" lvl="1" indent="-286385"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Valu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Varia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le(s)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Func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ion call(s)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rators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spcBef>
                <a:spcPts val="2039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An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xpres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rese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 b="1" dirty="0">
              <a:latin typeface="Arial"/>
              <a:cs typeface="Arial"/>
            </a:endParaRP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where</a:t>
            </a:r>
            <a:r>
              <a:rPr sz="2400" spc="-2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a va</a:t>
            </a:r>
            <a:r>
              <a:rPr sz="2400" spc="-10" dirty="0">
                <a:solidFill>
                  <a:srgbClr val="31936A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ue</a:t>
            </a:r>
            <a:r>
              <a:rPr sz="2400" spc="-2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is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expected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0359" y="435357"/>
            <a:ext cx="67500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indent="-82550" algn="ctr"/>
            <a:r>
              <a:rPr lang="en-US" sz="3600" b="1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xpressio</a:t>
            </a:r>
            <a:r>
              <a:rPr sz="3600" b="1" spc="-15" dirty="0">
                <a:latin typeface="Arial"/>
                <a:cs typeface="Arial"/>
              </a:rPr>
              <a:t>n</a:t>
            </a:r>
            <a:r>
              <a:rPr lang="en-US" sz="3600" b="1" spc="-15" dirty="0">
                <a:latin typeface="Arial"/>
                <a:cs typeface="Arial"/>
              </a:rPr>
              <a:t> Examples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3921B-5938-3D40-830A-81ABB85FEC8F}"/>
              </a:ext>
            </a:extLst>
          </p:cNvPr>
          <p:cNvSpPr txBox="1"/>
          <p:nvPr/>
        </p:nvSpPr>
        <p:spPr>
          <a:xfrm>
            <a:off x="1717963" y="1387415"/>
            <a:ext cx="96427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5 * 10 evaluates to 50: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5*10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50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Expressions can also contain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var x;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 = 5;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 * 10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50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values can be of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various types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such as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numbers and strings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"John" + " " + "Doe”  "John Doe"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741" y="382663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Eval</a:t>
            </a:r>
            <a:r>
              <a:rPr sz="3600" spc="-1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ation</a:t>
            </a:r>
            <a:r>
              <a:rPr sz="36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600" spc="-15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equenci</a:t>
            </a:r>
            <a:r>
              <a:rPr sz="3600" spc="-15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1392" y="1463916"/>
            <a:ext cx="9730390" cy="151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Nested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functio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s: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in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er</a:t>
            </a:r>
            <a:r>
              <a:rPr sz="2900" spc="-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functio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s/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rac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k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900" spc="-4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first</a:t>
            </a:r>
            <a:endParaRPr sz="2900" dirty="0">
              <a:latin typeface="Arial"/>
              <a:cs typeface="Arial"/>
            </a:endParaRPr>
          </a:p>
          <a:p>
            <a:pPr marL="353695" marR="96075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Fo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lo</a:t>
            </a:r>
            <a:r>
              <a:rPr sz="2900" spc="5" dirty="0">
                <a:latin typeface="Arial"/>
                <a:cs typeface="Arial"/>
              </a:rPr>
              <a:t>w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ec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dence</a:t>
            </a:r>
            <a:r>
              <a:rPr sz="2900" spc="-5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of</a:t>
            </a:r>
            <a:r>
              <a:rPr sz="2900" spc="-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the ope</a:t>
            </a:r>
            <a:r>
              <a:rPr sz="2900" spc="1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ors </a:t>
            </a:r>
            <a:r>
              <a:rPr sz="2900" b="1" dirty="0">
                <a:latin typeface="Arial"/>
                <a:cs typeface="Arial"/>
              </a:rPr>
              <a:t>BODMA</a:t>
            </a:r>
            <a:r>
              <a:rPr sz="2900" b="1" spc="-10" dirty="0">
                <a:latin typeface="Arial"/>
                <a:cs typeface="Arial"/>
              </a:rPr>
              <a:t>S</a:t>
            </a:r>
            <a:endParaRPr sz="2900" b="1" dirty="0">
              <a:latin typeface="Arial"/>
              <a:cs typeface="Arial"/>
            </a:endParaRP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Use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wh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su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362200" y="3456710"/>
            <a:ext cx="8029956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961" y="396286"/>
            <a:ext cx="616561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6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ry</a:t>
            </a:r>
            <a:r>
              <a:rPr sz="3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3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h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es</a:t>
            </a:r>
            <a:r>
              <a:rPr sz="3600" spc="3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it w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rk</a:t>
            </a:r>
            <a:r>
              <a:rPr sz="36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169" y="1307637"/>
            <a:ext cx="10348721" cy="3164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1115">
              <a:lnSpc>
                <a:spcPct val="150000"/>
              </a:lnSpc>
            </a:pP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If we </a:t>
            </a:r>
            <a:r>
              <a:rPr sz="28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nter</a:t>
            </a:r>
            <a:r>
              <a:rPr sz="2800" b="1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5: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47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+2+prompt(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5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mber"));</a:t>
            </a:r>
            <a:r>
              <a:rPr lang="en-US"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+prom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800" b="1" spc="4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a</a:t>
            </a:r>
            <a:r>
              <a:rPr sz="2800" b="1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US" sz="2800" b="1" spc="-5" dirty="0">
              <a:solidFill>
                <a:srgbClr val="0066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+Nu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2+pro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pt("</a:t>
            </a:r>
            <a:r>
              <a:rPr sz="2800" b="1" spc="6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a</a:t>
            </a:r>
            <a:r>
              <a:rPr sz="2800" b="1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3523" y="5852160"/>
            <a:ext cx="2133600" cy="830997"/>
          </a:xfrm>
          <a:prstGeom prst="rect">
            <a:avLst/>
          </a:prstGeom>
          <a:ln w="9144">
            <a:solidFill>
              <a:srgbClr val="00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55</a:t>
            </a:r>
            <a:endParaRPr>
              <a:latin typeface="Arial"/>
              <a:cs typeface="Arial"/>
            </a:endParaRPr>
          </a:p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3</a:t>
            </a:r>
            <a:r>
              <a:rPr spc="-10" dirty="0"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28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38430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4.2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Conditionals &amp; Relation</a:t>
            </a:r>
            <a:br>
              <a:rPr lang="en-US" sz="3400" spc="-9" dirty="0">
                <a:solidFill>
                  <a:srgbClr val="0070C0"/>
                </a:solidFill>
              </a:rPr>
            </a:b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0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4775" y="3013547"/>
            <a:ext cx="241173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Cond</a:t>
            </a:r>
            <a:r>
              <a:rPr sz="3600" b="1" spc="-15" dirty="0">
                <a:solidFill>
                  <a:srgbClr val="252599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tions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4" y="377623"/>
            <a:ext cx="5233670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4285"/>
              </a:lnSpc>
              <a:tabLst>
                <a:tab pos="3187700" algn="l"/>
                <a:tab pos="4610735" algn="l"/>
              </a:tabLst>
            </a:pP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Con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iti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ns:</a:t>
            </a:r>
            <a:r>
              <a:rPr lang="en-US" sz="3600" dirty="0">
                <a:solidFill>
                  <a:srgbClr val="252599"/>
                </a:solidFill>
                <a:latin typeface="Arial"/>
                <a:cs typeface="Arial"/>
              </a:rPr>
              <a:t>   </a:t>
            </a:r>
            <a:r>
              <a:rPr sz="3600" dirty="0">
                <a:latin typeface="Arial"/>
                <a:cs typeface="Arial"/>
              </a:rPr>
              <a:t>if (…)…;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287935"/>
            <a:ext cx="7142480" cy="421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ts val="345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cis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ams: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Bra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chi</a:t>
            </a:r>
            <a:r>
              <a:rPr sz="2900" u="heavy" spc="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u="heavy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900" u="heavy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Sel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0223" y="3168396"/>
            <a:ext cx="571500" cy="48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F28DF1-5AC7-5F41-8A72-90230E9CA971}"/>
              </a:ext>
            </a:extLst>
          </p:cNvPr>
          <p:cNvGrpSpPr/>
          <p:nvPr/>
        </p:nvGrpSpPr>
        <p:grpSpPr>
          <a:xfrm>
            <a:off x="5025391" y="1960319"/>
            <a:ext cx="2143125" cy="643255"/>
            <a:chOff x="6876719" y="2125335"/>
            <a:chExt cx="2143125" cy="643255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8EFDB0F-09E5-3147-B505-71ADEA48454D}"/>
                </a:ext>
              </a:extLst>
            </p:cNvPr>
            <p:cNvSpPr/>
            <p:nvPr/>
          </p:nvSpPr>
          <p:spPr>
            <a:xfrm>
              <a:off x="6876719" y="2125335"/>
              <a:ext cx="2143125" cy="643255"/>
            </a:xfrm>
            <a:custGeom>
              <a:avLst/>
              <a:gdLst/>
              <a:ahLst/>
              <a:cxnLst/>
              <a:rect l="l" t="t" r="r" b="b"/>
              <a:pathLst>
                <a:path w="2143125" h="643254">
                  <a:moveTo>
                    <a:pt x="0" y="643127"/>
                  </a:moveTo>
                  <a:lnTo>
                    <a:pt x="2142743" y="643127"/>
                  </a:lnTo>
                  <a:lnTo>
                    <a:pt x="2142743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solidFill>
              <a:srgbClr val="4F81BC"/>
            </a:solidFill>
            <a:ln w="190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903595" y="2302922"/>
              <a:ext cx="1926081" cy="307777"/>
            </a:xfrm>
            <a:prstGeom prst="rect">
              <a:avLst/>
            </a:prstGeom>
            <a:solidFill>
              <a:srgbClr val="4F81BC"/>
            </a:solidFill>
            <a:ln w="25908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84785"/>
              <a:r>
                <a:rPr sz="2000" b="1" spc="-185" dirty="0">
                  <a:solidFill>
                    <a:srgbClr val="FFFFFF"/>
                  </a:solidFill>
                  <a:latin typeface="Arial"/>
                  <a:cs typeface="Arial"/>
                </a:rPr>
                <a:t>Begin</a:t>
              </a:r>
              <a:r>
                <a:rPr sz="2000" b="1" spc="-1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24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000" b="1" spc="-1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5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2000" b="1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35" dirty="0">
                  <a:solidFill>
                    <a:srgbClr val="FFFFFF"/>
                  </a:solidFill>
                  <a:latin typeface="Arial"/>
                  <a:cs typeface="Arial"/>
                </a:rPr>
                <a:t>eme</a:t>
              </a:r>
              <a:r>
                <a:rPr sz="2000" b="1" spc="-14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2000" b="1" spc="2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2000" dirty="0">
                <a:latin typeface="Arial"/>
                <a:cs typeface="Arial"/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6014248" y="2526644"/>
            <a:ext cx="162307" cy="760243"/>
          </a:xfrm>
          <a:custGeom>
            <a:avLst/>
            <a:gdLst/>
            <a:ahLst/>
            <a:cxnLst/>
            <a:rect l="l" t="t" r="r" b="b"/>
            <a:pathLst>
              <a:path w="78104" h="500379">
                <a:moveTo>
                  <a:pt x="0" y="422275"/>
                </a:moveTo>
                <a:lnTo>
                  <a:pt x="38353" y="500125"/>
                </a:lnTo>
                <a:lnTo>
                  <a:pt x="71205" y="435482"/>
                </a:lnTo>
                <a:lnTo>
                  <a:pt x="51688" y="435482"/>
                </a:lnTo>
                <a:lnTo>
                  <a:pt x="25780" y="435355"/>
                </a:lnTo>
                <a:lnTo>
                  <a:pt x="25864" y="422401"/>
                </a:lnTo>
                <a:lnTo>
                  <a:pt x="0" y="422275"/>
                </a:lnTo>
                <a:close/>
              </a:path>
              <a:path w="78104" h="500379">
                <a:moveTo>
                  <a:pt x="25864" y="422401"/>
                </a:moveTo>
                <a:lnTo>
                  <a:pt x="25780" y="435355"/>
                </a:lnTo>
                <a:lnTo>
                  <a:pt x="51688" y="435482"/>
                </a:lnTo>
                <a:lnTo>
                  <a:pt x="51772" y="422528"/>
                </a:lnTo>
                <a:lnTo>
                  <a:pt x="25864" y="422401"/>
                </a:lnTo>
                <a:close/>
              </a:path>
              <a:path w="78104" h="500379">
                <a:moveTo>
                  <a:pt x="51772" y="422528"/>
                </a:moveTo>
                <a:lnTo>
                  <a:pt x="51688" y="435482"/>
                </a:lnTo>
                <a:lnTo>
                  <a:pt x="71205" y="435482"/>
                </a:lnTo>
                <a:lnTo>
                  <a:pt x="77724" y="422655"/>
                </a:lnTo>
                <a:lnTo>
                  <a:pt x="51772" y="422528"/>
                </a:lnTo>
                <a:close/>
              </a:path>
              <a:path w="78104" h="500379">
                <a:moveTo>
                  <a:pt x="28575" y="0"/>
                </a:moveTo>
                <a:lnTo>
                  <a:pt x="25864" y="422401"/>
                </a:lnTo>
                <a:lnTo>
                  <a:pt x="51772" y="422528"/>
                </a:lnTo>
                <a:lnTo>
                  <a:pt x="54482" y="253"/>
                </a:lnTo>
                <a:lnTo>
                  <a:pt x="2857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4718" y="5144261"/>
            <a:ext cx="176639" cy="786130"/>
          </a:xfrm>
          <a:custGeom>
            <a:avLst/>
            <a:gdLst/>
            <a:ahLst/>
            <a:cxnLst/>
            <a:rect l="l" t="t" r="r" b="b"/>
            <a:pathLst>
              <a:path w="78104" h="786129">
                <a:moveTo>
                  <a:pt x="25908" y="708304"/>
                </a:moveTo>
                <a:lnTo>
                  <a:pt x="0" y="708304"/>
                </a:lnTo>
                <a:lnTo>
                  <a:pt x="38862" y="786028"/>
                </a:lnTo>
                <a:lnTo>
                  <a:pt x="71247" y="721258"/>
                </a:lnTo>
                <a:lnTo>
                  <a:pt x="25908" y="721258"/>
                </a:lnTo>
                <a:lnTo>
                  <a:pt x="25908" y="708304"/>
                </a:lnTo>
                <a:close/>
              </a:path>
              <a:path w="78104" h="786129">
                <a:moveTo>
                  <a:pt x="51815" y="0"/>
                </a:moveTo>
                <a:lnTo>
                  <a:pt x="25908" y="0"/>
                </a:lnTo>
                <a:lnTo>
                  <a:pt x="25908" y="721258"/>
                </a:lnTo>
                <a:lnTo>
                  <a:pt x="51815" y="721258"/>
                </a:lnTo>
                <a:lnTo>
                  <a:pt x="51815" y="0"/>
                </a:lnTo>
                <a:close/>
              </a:path>
              <a:path w="78104" h="786129">
                <a:moveTo>
                  <a:pt x="77724" y="708304"/>
                </a:moveTo>
                <a:lnTo>
                  <a:pt x="51815" y="708304"/>
                </a:lnTo>
                <a:lnTo>
                  <a:pt x="51815" y="721258"/>
                </a:lnTo>
                <a:lnTo>
                  <a:pt x="71247" y="721258"/>
                </a:lnTo>
                <a:lnTo>
                  <a:pt x="77724" y="7083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8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8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2517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2518" y="5144261"/>
            <a:ext cx="5428615" cy="0"/>
          </a:xfrm>
          <a:custGeom>
            <a:avLst/>
            <a:gdLst/>
            <a:ahLst/>
            <a:cxnLst/>
            <a:rect l="l" t="t" r="r" b="b"/>
            <a:pathLst>
              <a:path w="5428615">
                <a:moveTo>
                  <a:pt x="5428107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5005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1006" y="3644647"/>
            <a:ext cx="0" cy="1499235"/>
          </a:xfrm>
          <a:custGeom>
            <a:avLst/>
            <a:gdLst/>
            <a:ahLst/>
            <a:cxnLst/>
            <a:rect l="l" t="t" r="r" b="b"/>
            <a:pathLst>
              <a:path h="1499235">
                <a:moveTo>
                  <a:pt x="0" y="0"/>
                </a:moveTo>
                <a:lnTo>
                  <a:pt x="0" y="1499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2517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517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1146" y="4144013"/>
            <a:ext cx="2285620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1146" y="4144518"/>
            <a:ext cx="2285612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10110" y="4339578"/>
            <a:ext cx="2143117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b="1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900" b="1" spc="-5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900" b="1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spc="8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tatement</a:t>
            </a:r>
            <a:endParaRPr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0276" y="3143693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68440" y="3095245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06949" y="6134126"/>
            <a:ext cx="1577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5" y="334419"/>
            <a:ext cx="632650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4102735" algn="l"/>
              </a:tabLst>
            </a:pP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Con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iti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ns:</a:t>
            </a:r>
            <a:r>
              <a:rPr sz="3600" spc="1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if (…)	… else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…;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196644"/>
            <a:ext cx="714248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cis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ams: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Bra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chi</a:t>
            </a:r>
            <a:r>
              <a:rPr sz="2900" u="heavy" spc="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u="heavy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900" u="heavy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Sel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5652" y="3168396"/>
            <a:ext cx="571500" cy="48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3812" y="2572003"/>
            <a:ext cx="166770" cy="715010"/>
          </a:xfrm>
          <a:custGeom>
            <a:avLst/>
            <a:gdLst/>
            <a:ahLst/>
            <a:cxnLst/>
            <a:rect l="l" t="t" r="r" b="b"/>
            <a:pathLst>
              <a:path w="78104" h="500379">
                <a:moveTo>
                  <a:pt x="0" y="422275"/>
                </a:moveTo>
                <a:lnTo>
                  <a:pt x="38608" y="499999"/>
                </a:lnTo>
                <a:lnTo>
                  <a:pt x="71193" y="435355"/>
                </a:lnTo>
                <a:lnTo>
                  <a:pt x="51816" y="435355"/>
                </a:lnTo>
                <a:lnTo>
                  <a:pt x="25908" y="435228"/>
                </a:lnTo>
                <a:lnTo>
                  <a:pt x="25945" y="422317"/>
                </a:lnTo>
                <a:lnTo>
                  <a:pt x="0" y="422275"/>
                </a:lnTo>
                <a:close/>
              </a:path>
              <a:path w="78104" h="500379">
                <a:moveTo>
                  <a:pt x="25945" y="422317"/>
                </a:moveTo>
                <a:lnTo>
                  <a:pt x="25908" y="435228"/>
                </a:lnTo>
                <a:lnTo>
                  <a:pt x="51816" y="435355"/>
                </a:lnTo>
                <a:lnTo>
                  <a:pt x="51853" y="422359"/>
                </a:lnTo>
                <a:lnTo>
                  <a:pt x="25945" y="422317"/>
                </a:lnTo>
                <a:close/>
              </a:path>
              <a:path w="78104" h="500379">
                <a:moveTo>
                  <a:pt x="51853" y="422359"/>
                </a:moveTo>
                <a:lnTo>
                  <a:pt x="51816" y="435355"/>
                </a:lnTo>
                <a:lnTo>
                  <a:pt x="71193" y="435355"/>
                </a:lnTo>
                <a:lnTo>
                  <a:pt x="77724" y="422401"/>
                </a:lnTo>
                <a:lnTo>
                  <a:pt x="51853" y="422359"/>
                </a:lnTo>
                <a:close/>
              </a:path>
              <a:path w="78104" h="500379">
                <a:moveTo>
                  <a:pt x="53086" y="0"/>
                </a:moveTo>
                <a:lnTo>
                  <a:pt x="27178" y="0"/>
                </a:lnTo>
                <a:lnTo>
                  <a:pt x="25945" y="422317"/>
                </a:lnTo>
                <a:lnTo>
                  <a:pt x="51853" y="422359"/>
                </a:lnTo>
                <a:lnTo>
                  <a:pt x="5308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7587" y="5144517"/>
            <a:ext cx="180337" cy="786130"/>
          </a:xfrm>
          <a:custGeom>
            <a:avLst/>
            <a:gdLst/>
            <a:ahLst/>
            <a:cxnLst/>
            <a:rect l="l" t="t" r="r" b="b"/>
            <a:pathLst>
              <a:path w="78104" h="786129">
                <a:moveTo>
                  <a:pt x="25908" y="708304"/>
                </a:moveTo>
                <a:lnTo>
                  <a:pt x="0" y="708304"/>
                </a:lnTo>
                <a:lnTo>
                  <a:pt x="38862" y="786028"/>
                </a:lnTo>
                <a:lnTo>
                  <a:pt x="71247" y="721258"/>
                </a:lnTo>
                <a:lnTo>
                  <a:pt x="25908" y="721258"/>
                </a:lnTo>
                <a:lnTo>
                  <a:pt x="25908" y="708304"/>
                </a:lnTo>
                <a:close/>
              </a:path>
              <a:path w="78104" h="786129">
                <a:moveTo>
                  <a:pt x="51815" y="0"/>
                </a:moveTo>
                <a:lnTo>
                  <a:pt x="25908" y="0"/>
                </a:lnTo>
                <a:lnTo>
                  <a:pt x="25908" y="721258"/>
                </a:lnTo>
                <a:lnTo>
                  <a:pt x="51815" y="721258"/>
                </a:lnTo>
                <a:lnTo>
                  <a:pt x="51815" y="0"/>
                </a:lnTo>
                <a:close/>
              </a:path>
              <a:path w="78104" h="786129">
                <a:moveTo>
                  <a:pt x="77724" y="708304"/>
                </a:moveTo>
                <a:lnTo>
                  <a:pt x="51815" y="708304"/>
                </a:lnTo>
                <a:lnTo>
                  <a:pt x="51815" y="721258"/>
                </a:lnTo>
                <a:lnTo>
                  <a:pt x="71247" y="721258"/>
                </a:lnTo>
                <a:lnTo>
                  <a:pt x="77724" y="7083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8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8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2517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2518" y="5144261"/>
            <a:ext cx="5428615" cy="0"/>
          </a:xfrm>
          <a:custGeom>
            <a:avLst/>
            <a:gdLst/>
            <a:ahLst/>
            <a:cxnLst/>
            <a:rect l="l" t="t" r="r" b="b"/>
            <a:pathLst>
              <a:path w="5428615">
                <a:moveTo>
                  <a:pt x="5428107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5005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1006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1006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517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2517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1146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1146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70200" y="4353433"/>
            <a:ext cx="182245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10276" y="3143693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68440" y="3095245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33539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3" y="643128"/>
                </a:lnTo>
                <a:lnTo>
                  <a:pt x="2142743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33539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3" y="643128"/>
                </a:lnTo>
                <a:lnTo>
                  <a:pt x="2142743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72477" y="4353433"/>
            <a:ext cx="186499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-114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6949" y="6134126"/>
            <a:ext cx="1577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98561" y="3304469"/>
            <a:ext cx="443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e</a:t>
            </a:r>
            <a:r>
              <a:rPr i="1" spc="-10" dirty="0">
                <a:latin typeface="Arial"/>
                <a:cs typeface="Arial"/>
              </a:rPr>
              <a:t>l</a:t>
            </a:r>
            <a:r>
              <a:rPr i="1" dirty="0">
                <a:latin typeface="Arial"/>
                <a:cs typeface="Arial"/>
              </a:rPr>
              <a:t>se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CFA03D-275C-6845-9D78-F0E0872EF827}"/>
              </a:ext>
            </a:extLst>
          </p:cNvPr>
          <p:cNvGrpSpPr/>
          <p:nvPr/>
        </p:nvGrpSpPr>
        <p:grpSpPr>
          <a:xfrm>
            <a:off x="5025391" y="1989607"/>
            <a:ext cx="2143125" cy="643255"/>
            <a:chOff x="6876719" y="2125335"/>
            <a:chExt cx="2143125" cy="643255"/>
          </a:xfrm>
        </p:grpSpPr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ECED67D4-0AF6-E34C-8489-6B8EDCFBC3CB}"/>
                </a:ext>
              </a:extLst>
            </p:cNvPr>
            <p:cNvSpPr/>
            <p:nvPr/>
          </p:nvSpPr>
          <p:spPr>
            <a:xfrm>
              <a:off x="6876719" y="2125335"/>
              <a:ext cx="2143125" cy="643255"/>
            </a:xfrm>
            <a:custGeom>
              <a:avLst/>
              <a:gdLst/>
              <a:ahLst/>
              <a:cxnLst/>
              <a:rect l="l" t="t" r="r" b="b"/>
              <a:pathLst>
                <a:path w="2143125" h="643254">
                  <a:moveTo>
                    <a:pt x="0" y="643127"/>
                  </a:moveTo>
                  <a:lnTo>
                    <a:pt x="2142743" y="643127"/>
                  </a:lnTo>
                  <a:lnTo>
                    <a:pt x="2142743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solidFill>
              <a:srgbClr val="4F81BC"/>
            </a:solidFill>
            <a:ln w="190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C15C001D-FF07-5B4A-A5C8-533726EE572C}"/>
                </a:ext>
              </a:extLst>
            </p:cNvPr>
            <p:cNvSpPr txBox="1"/>
            <p:nvPr/>
          </p:nvSpPr>
          <p:spPr>
            <a:xfrm>
              <a:off x="6903595" y="2302922"/>
              <a:ext cx="1926081" cy="307777"/>
            </a:xfrm>
            <a:prstGeom prst="rect">
              <a:avLst/>
            </a:prstGeom>
            <a:solidFill>
              <a:srgbClr val="4F81BC"/>
            </a:solidFill>
            <a:ln w="25908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84785"/>
              <a:r>
                <a:rPr sz="2000" b="1" spc="-185" dirty="0">
                  <a:solidFill>
                    <a:srgbClr val="FFFFFF"/>
                  </a:solidFill>
                  <a:latin typeface="Arial"/>
                  <a:cs typeface="Arial"/>
                </a:rPr>
                <a:t>Begin</a:t>
              </a:r>
              <a:r>
                <a:rPr sz="2000" b="1" spc="-1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24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000" b="1" spc="-1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5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2000" b="1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35" dirty="0">
                  <a:solidFill>
                    <a:srgbClr val="FFFFFF"/>
                  </a:solidFill>
                  <a:latin typeface="Arial"/>
                  <a:cs typeface="Arial"/>
                </a:rPr>
                <a:t>eme</a:t>
              </a:r>
              <a:r>
                <a:rPr sz="2000" b="1" spc="-14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2000" b="1" spc="2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844" y="441410"/>
            <a:ext cx="4785106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4285"/>
              </a:lnSpc>
              <a:tabLst>
                <a:tab pos="1688464" algn="l"/>
              </a:tabLst>
            </a:pPr>
            <a:r>
              <a:rPr sz="3600" dirty="0">
                <a:latin typeface="Arial"/>
                <a:cs typeface="Arial"/>
              </a:rPr>
              <a:t>if (…)</a:t>
            </a:r>
            <a:r>
              <a:rPr lang="en-US" sz="3600" dirty="0">
                <a:latin typeface="Arial"/>
                <a:cs typeface="Arial"/>
              </a:rPr>
              <a:t> {</a:t>
            </a:r>
            <a:r>
              <a:rPr sz="3600" dirty="0">
                <a:latin typeface="Arial"/>
                <a:cs typeface="Arial"/>
              </a:rPr>
              <a:t>… ;</a:t>
            </a:r>
            <a:r>
              <a:rPr lang="en-US" sz="3600" dirty="0">
                <a:latin typeface="Arial"/>
                <a:cs typeface="Arial"/>
              </a:rPr>
              <a:t>}</a:t>
            </a:r>
            <a:r>
              <a:rPr sz="3600" dirty="0">
                <a:latin typeface="Arial"/>
                <a:cs typeface="Arial"/>
              </a:rPr>
              <a:t> else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lang="en-US" sz="3600" spc="-20" dirty="0">
                <a:latin typeface="Arial"/>
                <a:cs typeface="Arial"/>
              </a:rPr>
              <a:t>{</a:t>
            </a:r>
            <a:r>
              <a:rPr sz="3600" dirty="0">
                <a:latin typeface="Arial"/>
                <a:cs typeface="Arial"/>
              </a:rPr>
              <a:t>…;</a:t>
            </a:r>
            <a:r>
              <a:rPr lang="en-US" sz="3600" dirty="0">
                <a:latin typeface="Arial"/>
                <a:cs typeface="Arial"/>
              </a:rPr>
              <a:t>}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37278"/>
            <a:ext cx="8390586" cy="4979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439545" algn="l"/>
              </a:tabLst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if ( test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do-thi</a:t>
            </a:r>
            <a:r>
              <a:rPr sz="2700" spc="1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atement;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 marL="12700" indent="914400">
              <a:spcBef>
                <a:spcPts val="325"/>
              </a:spcBef>
              <a:tabLst>
                <a:tab pos="2366010" algn="l"/>
              </a:tabLst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(x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&gt;0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{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alert(“a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positi</a:t>
            </a:r>
            <a:r>
              <a:rPr sz="2700" spc="5" dirty="0">
                <a:solidFill>
                  <a:srgbClr val="3333CC"/>
                </a:solidFill>
                <a:latin typeface="Arial"/>
                <a:cs typeface="Arial"/>
              </a:rPr>
              <a:t>v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7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nu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ber.”);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>
              <a:spcBef>
                <a:spcPts val="37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/>
            <a:r>
              <a:rPr sz="2700" dirty="0">
                <a:latin typeface="Arial"/>
                <a:cs typeface="Arial"/>
              </a:rPr>
              <a:t>Alternat</a:t>
            </a:r>
            <a:r>
              <a:rPr sz="2700" spc="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ve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:</a:t>
            </a:r>
          </a:p>
          <a:p>
            <a:pPr marL="12700">
              <a:spcBef>
                <a:spcPts val="325"/>
              </a:spcBef>
              <a:tabLst>
                <a:tab pos="1345565" algn="l"/>
              </a:tabLst>
            </a:pP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f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( test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-thi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nt;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 marL="927100" marR="2067560" indent="-915035">
              <a:lnSpc>
                <a:spcPct val="110000"/>
              </a:lnSpc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else 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-the-other-s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atement; 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}</a:t>
            </a:r>
          </a:p>
          <a:p>
            <a:pPr marL="927100" marR="2067560" indent="-915035">
              <a:lnSpc>
                <a:spcPct val="110000"/>
              </a:lnSpc>
            </a:pP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        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var x=15;</a:t>
            </a:r>
            <a:endParaRPr sz="2700" dirty="0">
              <a:latin typeface="Arial"/>
              <a:cs typeface="Arial"/>
            </a:endParaRPr>
          </a:p>
          <a:p>
            <a:pPr marL="927100">
              <a:spcBef>
                <a:spcPts val="325"/>
              </a:spcBef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(x&gt;0)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1841500">
              <a:spcBef>
                <a:spcPts val="320"/>
              </a:spcBef>
            </a:pP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alert(“a posit</a:t>
            </a:r>
            <a:r>
              <a:rPr sz="27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ve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num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er.”);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 marL="927100">
              <a:spcBef>
                <a:spcPts val="320"/>
              </a:spcBef>
            </a:pP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endParaRPr sz="2700" dirty="0">
              <a:latin typeface="Arial"/>
              <a:cs typeface="Arial"/>
            </a:endParaRPr>
          </a:p>
          <a:p>
            <a:pPr marL="1841500">
              <a:lnSpc>
                <a:spcPts val="3210"/>
              </a:lnSpc>
              <a:spcBef>
                <a:spcPts val="325"/>
              </a:spcBef>
            </a:pP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alert(“it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is &lt;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0”);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Relatio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al operators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7164" y="1463916"/>
            <a:ext cx="651192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Arial"/>
              <a:buChar char="•"/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Fin</a:t>
            </a:r>
            <a:r>
              <a:rPr sz="2900" spc="5" dirty="0">
                <a:latin typeface="Arial"/>
                <a:cs typeface="Arial"/>
              </a:rPr>
              <a:t>d</a:t>
            </a:r>
            <a:r>
              <a:rPr sz="2900" dirty="0">
                <a:latin typeface="Arial"/>
                <a:cs typeface="Arial"/>
              </a:rPr>
              <a:t>ing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re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atio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10" dirty="0">
                <a:latin typeface="Arial"/>
                <a:cs typeface="Arial"/>
              </a:rPr>
              <a:t>h</a:t>
            </a:r>
            <a:r>
              <a:rPr sz="2900" dirty="0">
                <a:latin typeface="Arial"/>
                <a:cs typeface="Arial"/>
              </a:rPr>
              <a:t>ips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betw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en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val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es: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7163" y="2525002"/>
            <a:ext cx="4277360" cy="3126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==	</a:t>
            </a:r>
            <a:r>
              <a:rPr sz="2900" dirty="0">
                <a:latin typeface="Arial"/>
                <a:cs typeface="Arial"/>
              </a:rPr>
              <a:t>equal</a:t>
            </a:r>
            <a:endParaRPr sz="2900">
              <a:latin typeface="Arial"/>
              <a:cs typeface="Arial"/>
            </a:endParaRPr>
          </a:p>
          <a:p>
            <a:pPr marL="12700">
              <a:spcBef>
                <a:spcPts val="695"/>
              </a:spcBef>
              <a:tabLst>
                <a:tab pos="7353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!=	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ual</a:t>
            </a:r>
            <a:endParaRPr sz="2900">
              <a:latin typeface="Arial"/>
              <a:cs typeface="Arial"/>
            </a:endParaRPr>
          </a:p>
          <a:p>
            <a:pPr marL="12700">
              <a:spcBef>
                <a:spcPts val="695"/>
              </a:spcBef>
              <a:tabLst>
                <a:tab pos="7353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&lt;	</a:t>
            </a:r>
            <a:r>
              <a:rPr sz="2900" dirty="0">
                <a:latin typeface="Arial"/>
                <a:cs typeface="Arial"/>
              </a:rPr>
              <a:t>less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&lt;=	</a:t>
            </a:r>
            <a:r>
              <a:rPr sz="2900" dirty="0">
                <a:latin typeface="Arial"/>
                <a:cs typeface="Arial"/>
              </a:rPr>
              <a:t>less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l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369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&gt;	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&gt;=	</a:t>
            </a:r>
            <a:r>
              <a:rPr sz="2900" dirty="0">
                <a:latin typeface="Arial"/>
                <a:cs typeface="Arial"/>
              </a:rPr>
              <a:t>gr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ater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eq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53378" y="2362961"/>
            <a:ext cx="4215130" cy="1430020"/>
          </a:xfrm>
          <a:custGeom>
            <a:avLst/>
            <a:gdLst/>
            <a:ahLst/>
            <a:cxnLst/>
            <a:rect l="l" t="t" r="r" b="b"/>
            <a:pathLst>
              <a:path w="4215130" h="1430020">
                <a:moveTo>
                  <a:pt x="0" y="1429512"/>
                </a:moveTo>
                <a:lnTo>
                  <a:pt x="4214621" y="1429512"/>
                </a:lnTo>
                <a:lnTo>
                  <a:pt x="4214622" y="0"/>
                </a:lnTo>
                <a:lnTo>
                  <a:pt x="0" y="0"/>
                </a:lnTo>
                <a:lnTo>
                  <a:pt x="0" y="1429512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453378" y="2362961"/>
            <a:ext cx="4215130" cy="1430020"/>
          </a:xfrm>
          <a:custGeom>
            <a:avLst/>
            <a:gdLst/>
            <a:ahLst/>
            <a:cxnLst/>
            <a:rect l="l" t="t" r="r" b="b"/>
            <a:pathLst>
              <a:path w="4215130" h="1430020">
                <a:moveTo>
                  <a:pt x="0" y="1429512"/>
                </a:moveTo>
                <a:lnTo>
                  <a:pt x="4214622" y="1429512"/>
                </a:lnTo>
              </a:path>
              <a:path w="4215130" h="1430020">
                <a:moveTo>
                  <a:pt x="4214622" y="0"/>
                </a:moveTo>
                <a:lnTo>
                  <a:pt x="0" y="0"/>
                </a:lnTo>
                <a:lnTo>
                  <a:pt x="0" y="1429512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53379" y="2362961"/>
            <a:ext cx="421576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 marR="988060">
              <a:buSzPct val="85714"/>
              <a:buFont typeface="Arial"/>
              <a:buChar char="•"/>
              <a:tabLst>
                <a:tab pos="311785" algn="l"/>
              </a:tabLst>
            </a:pPr>
            <a:r>
              <a:rPr sz="2800" i="1" spc="-95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28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i="1" spc="1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15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i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5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2800" i="1" u="heavy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u="heavy" spc="-2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45" dirty="0">
                <a:solidFill>
                  <a:srgbClr val="FFFFFF"/>
                </a:solidFill>
                <a:latin typeface="Arial"/>
                <a:cs typeface="Arial"/>
              </a:rPr>
              <a:t>era</a:t>
            </a:r>
            <a:r>
              <a:rPr sz="2800" i="1" u="heavy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u="heavy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i="1" spc="-250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800" i="1" spc="45" dirty="0">
                <a:solidFill>
                  <a:srgbClr val="FFFFFF"/>
                </a:solidFill>
                <a:latin typeface="Arial"/>
                <a:cs typeface="Arial"/>
              </a:rPr>
              <a:t>0”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26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54555" y="1601865"/>
            <a:ext cx="6231255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Obje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Fun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tion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lang="en-US" sz="3200" spc="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pre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</a:p>
          <a:p>
            <a:pPr marL="353695" indent="-340995">
              <a:spcBef>
                <a:spcPts val="765"/>
              </a:spcBef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Conditio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als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 Rel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tion</a:t>
            </a: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  <a:tab pos="3852545" algn="l"/>
              </a:tabLst>
            </a:pPr>
            <a:r>
              <a:rPr sz="3200" dirty="0">
                <a:latin typeface="Arial"/>
                <a:cs typeface="Arial"/>
              </a:rPr>
              <a:t>Numb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lang="en-US" sz="3200" spc="-1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st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ms</a:t>
            </a:r>
            <a:endParaRPr lang="en-US" sz="3200" dirty="0">
              <a:latin typeface="Arial"/>
              <a:cs typeface="Arial"/>
            </a:endParaRP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  <a:tab pos="3852545" algn="l"/>
              </a:tabLst>
            </a:pPr>
            <a:r>
              <a:rPr lang="en-US" sz="3200" dirty="0">
                <a:latin typeface="Arial"/>
                <a:cs typeface="Arial"/>
              </a:rPr>
              <a:t>Loops (for &amp; while)</a:t>
            </a:r>
            <a:r>
              <a:rPr sz="3200" dirty="0">
                <a:latin typeface="Arial"/>
                <a:cs typeface="Arial"/>
              </a:rPr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E91768-D05F-874D-8283-637BEB27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67994"/>
            <a:ext cx="9601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solidFill>
                  <a:srgbClr val="C00000"/>
                </a:solidFill>
              </a:rPr>
              <a:t>Try </a:t>
            </a:r>
            <a:r>
              <a:rPr sz="3600" b="1" spc="-15" dirty="0">
                <a:solidFill>
                  <a:srgbClr val="C00000"/>
                </a:solidFill>
              </a:rPr>
              <a:t>o</a:t>
            </a:r>
            <a:r>
              <a:rPr sz="3600" b="1" dirty="0">
                <a:solidFill>
                  <a:srgbClr val="C00000"/>
                </a:solidFill>
              </a:rPr>
              <a:t>ut: </a:t>
            </a:r>
            <a:r>
              <a:rPr sz="3600" b="1" dirty="0"/>
              <a:t>Relatio</a:t>
            </a:r>
            <a:r>
              <a:rPr sz="3600" b="1" spc="-15" dirty="0"/>
              <a:t>n</a:t>
            </a:r>
            <a:r>
              <a:rPr sz="3600" b="1" dirty="0"/>
              <a:t>al operators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614017" y="1378623"/>
            <a:ext cx="4926330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mpare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mbers, characters,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</a:p>
          <a:p>
            <a:pPr marL="353695"/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gs</a:t>
            </a:r>
          </a:p>
          <a:p>
            <a:pPr marL="353695" marR="106680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CII (American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Stand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de for Information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Interchang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)</a:t>
            </a:r>
            <a:r>
              <a:rPr sz="2400" u="heavy" spc="10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here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017" y="4181093"/>
            <a:ext cx="2133600" cy="172354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209550"/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2;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==2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&gt;=0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!=2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4300" y="4181093"/>
            <a:ext cx="2743200" cy="172354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'a';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x=='a</a:t>
            </a:r>
            <a:r>
              <a:rPr sz="2800" spc="-15" dirty="0">
                <a:latin typeface="Arial"/>
                <a:cs typeface="Arial"/>
              </a:rPr>
              <a:t>'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&gt;='b');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!='p');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761" y="4166615"/>
            <a:ext cx="3657600" cy="2154436"/>
          </a:xfrm>
          <a:prstGeom prst="rect">
            <a:avLst/>
          </a:prstGeom>
          <a:ln w="9143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== 'ab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d'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&gt;=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'ab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'aba'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'abc');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 'ab');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t(3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 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0352" y="1213883"/>
            <a:ext cx="3425698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16890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==	</a:t>
            </a:r>
            <a:r>
              <a:rPr sz="2200" dirty="0">
                <a:latin typeface="Arial"/>
                <a:cs typeface="Arial"/>
              </a:rPr>
              <a:t>equal</a:t>
            </a:r>
            <a:endParaRPr lang="en-US" sz="2200" dirty="0">
              <a:latin typeface="Arial"/>
              <a:cs typeface="Arial"/>
            </a:endParaRPr>
          </a:p>
          <a:p>
            <a:pPr marL="12700">
              <a:tabLst>
                <a:tab pos="516890" algn="l"/>
              </a:tabLst>
            </a:pPr>
            <a:r>
              <a:rPr sz="2200" spc="5" dirty="0">
                <a:solidFill>
                  <a:srgbClr val="C00000"/>
                </a:solidFill>
                <a:latin typeface="Arial"/>
                <a:cs typeface="Arial"/>
              </a:rPr>
              <a:t>==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2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stri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equ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endParaRPr sz="2200" dirty="0">
              <a:latin typeface="Arial"/>
              <a:cs typeface="Arial"/>
            </a:endParaRP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!=	</a:t>
            </a:r>
            <a:r>
              <a:rPr sz="2200" dirty="0">
                <a:latin typeface="Arial"/>
                <a:cs typeface="Arial"/>
              </a:rPr>
              <a:t>unequal</a:t>
            </a:r>
          </a:p>
          <a:p>
            <a:pPr marL="12700">
              <a:tabLst>
                <a:tab pos="58737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!==	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stri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une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ual</a:t>
            </a:r>
            <a:endParaRPr sz="2200" dirty="0">
              <a:latin typeface="Arial"/>
              <a:cs typeface="Arial"/>
            </a:endParaRP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&lt;	</a:t>
            </a:r>
            <a:r>
              <a:rPr sz="2200" dirty="0">
                <a:latin typeface="Arial"/>
                <a:cs typeface="Arial"/>
              </a:rPr>
              <a:t>less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</a:p>
          <a:p>
            <a:pPr marL="82550">
              <a:tabLst>
                <a:tab pos="587375" algn="l"/>
              </a:tabLst>
            </a:pPr>
            <a:r>
              <a:rPr sz="2200" spc="5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	</a:t>
            </a:r>
            <a:r>
              <a:rPr sz="2200" dirty="0">
                <a:latin typeface="Arial"/>
                <a:cs typeface="Arial"/>
              </a:rPr>
              <a:t>less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equ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&gt;	</a:t>
            </a:r>
            <a:r>
              <a:rPr sz="2200" dirty="0">
                <a:latin typeface="Arial"/>
                <a:cs typeface="Arial"/>
              </a:rPr>
              <a:t>greater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</a:p>
          <a:p>
            <a:pPr marL="82550">
              <a:tabLst>
                <a:tab pos="58737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&gt;=	</a:t>
            </a:r>
            <a:r>
              <a:rPr sz="2200" dirty="0">
                <a:latin typeface="Arial"/>
                <a:cs typeface="Arial"/>
              </a:rPr>
              <a:t>greater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equal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5044" y="552632"/>
            <a:ext cx="7222490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tter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fore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fter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“a”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u="heavy" dirty="0">
                <a:solidFill>
                  <a:srgbClr val="CCCCFF"/>
                </a:solidFill>
                <a:latin typeface="Arial"/>
                <a:cs typeface="Arial"/>
              </a:rPr>
              <a:t>As</a:t>
            </a:r>
            <a:r>
              <a:rPr sz="3200" u="heavy" spc="-15" dirty="0">
                <a:solidFill>
                  <a:srgbClr val="CCCCFF"/>
                </a:solidFill>
                <a:latin typeface="Arial"/>
                <a:cs typeface="Arial"/>
              </a:rPr>
              <a:t>c</a:t>
            </a:r>
            <a:r>
              <a:rPr sz="3200" u="heavy" dirty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3200" u="heavy" spc="-5" dirty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5718" y="1708387"/>
            <a:ext cx="8971381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74700" algn="l"/>
                <a:tab pos="4555490" algn="l"/>
              </a:tabLst>
            </a:pPr>
            <a:r>
              <a:rPr sz="3600" dirty="0">
                <a:latin typeface="Arial"/>
                <a:cs typeface="Arial"/>
              </a:rPr>
              <a:t>var	c=prompt("enter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	letter:</a:t>
            </a:r>
            <a:r>
              <a:rPr sz="3600" spc="-15" dirty="0">
                <a:latin typeface="Arial"/>
                <a:cs typeface="Arial"/>
              </a:rPr>
              <a:t>"</a:t>
            </a:r>
            <a:r>
              <a:rPr sz="3600" dirty="0">
                <a:latin typeface="Arial"/>
                <a:cs typeface="Arial"/>
              </a:rPr>
              <a:t>);</a:t>
            </a:r>
          </a:p>
          <a:p>
            <a:pPr marL="12700">
              <a:spcBef>
                <a:spcPts val="860"/>
              </a:spcBef>
            </a:pPr>
            <a:r>
              <a:rPr sz="3600" dirty="0">
                <a:latin typeface="Arial"/>
                <a:cs typeface="Arial"/>
              </a:rPr>
              <a:t>if(c&lt;'a</a:t>
            </a:r>
            <a:r>
              <a:rPr sz="3600" spc="-15" dirty="0">
                <a:latin typeface="Arial"/>
                <a:cs typeface="Arial"/>
              </a:rPr>
              <a:t>’</a:t>
            </a:r>
            <a:r>
              <a:rPr sz="3600" dirty="0">
                <a:latin typeface="Arial"/>
                <a:cs typeface="Arial"/>
              </a:rPr>
              <a:t>)</a:t>
            </a:r>
            <a:r>
              <a:rPr lang="en-US" sz="3600" dirty="0">
                <a:latin typeface="Arial"/>
                <a:cs typeface="Arial"/>
              </a:rPr>
              <a:t> {</a:t>
            </a:r>
            <a:endParaRPr sz="3600" dirty="0">
              <a:latin typeface="Arial"/>
              <a:cs typeface="Arial"/>
            </a:endParaRPr>
          </a:p>
          <a:p>
            <a:pPr marL="266700">
              <a:spcBef>
                <a:spcPts val="865"/>
              </a:spcBef>
              <a:tabLst>
                <a:tab pos="2093595" algn="l"/>
                <a:tab pos="2550795" algn="l"/>
                <a:tab pos="4527550" algn="l"/>
                <a:tab pos="5010150" algn="l"/>
              </a:tabLst>
            </a:pPr>
            <a:r>
              <a:rPr sz="3600" dirty="0">
                <a:latin typeface="Arial"/>
                <a:cs typeface="Arial"/>
              </a:rPr>
              <a:t>alert(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+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"	is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before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'a'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	in	Ascii");</a:t>
            </a:r>
            <a:r>
              <a:rPr lang="en-US" sz="3600" dirty="0">
                <a:latin typeface="Arial"/>
                <a:cs typeface="Arial"/>
              </a:rPr>
              <a:t> }</a:t>
            </a:r>
            <a:endParaRPr sz="3600" dirty="0">
              <a:latin typeface="Arial"/>
              <a:cs typeface="Arial"/>
            </a:endParaRPr>
          </a:p>
          <a:p>
            <a:pPr marL="12700">
              <a:spcBef>
                <a:spcPts val="860"/>
              </a:spcBef>
            </a:pPr>
            <a:r>
              <a:rPr lang="en-US" sz="3600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lse</a:t>
            </a:r>
            <a:r>
              <a:rPr lang="en-US" sz="3600" dirty="0">
                <a:latin typeface="Arial"/>
                <a:cs typeface="Arial"/>
              </a:rPr>
              <a:t> {</a:t>
            </a:r>
            <a:endParaRPr sz="3600" dirty="0">
              <a:latin typeface="Arial"/>
              <a:cs typeface="Arial"/>
            </a:endParaRPr>
          </a:p>
          <a:p>
            <a:pPr marL="266700">
              <a:spcBef>
                <a:spcPts val="865"/>
              </a:spcBef>
              <a:tabLst>
                <a:tab pos="2093595" algn="l"/>
                <a:tab pos="2550795" algn="l"/>
                <a:tab pos="3590925" algn="l"/>
                <a:tab pos="4146550" algn="l"/>
                <a:tab pos="4629150" algn="l"/>
              </a:tabLst>
            </a:pPr>
            <a:r>
              <a:rPr sz="3600" dirty="0">
                <a:latin typeface="Arial"/>
                <a:cs typeface="Arial"/>
              </a:rPr>
              <a:t>alert(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+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"	is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af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'a'	in	Ascii");</a:t>
            </a:r>
            <a:r>
              <a:rPr lang="en-US" sz="3600" dirty="0">
                <a:latin typeface="Arial"/>
                <a:cs typeface="Arial"/>
              </a:rPr>
              <a:t> }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1393" y="5980883"/>
            <a:ext cx="51669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048125" algn="l"/>
              </a:tabLst>
            </a:pP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Asc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 tab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l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e:</a:t>
            </a:r>
            <a:r>
              <a:rPr sz="28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 … </a:t>
            </a:r>
            <a:r>
              <a:rPr sz="2800" dirty="0">
                <a:latin typeface="Arial"/>
                <a:cs typeface="Arial"/>
              </a:rPr>
              <a:t>0-</a:t>
            </a:r>
            <a:r>
              <a:rPr sz="2800" spc="-5" dirty="0">
                <a:latin typeface="Arial"/>
                <a:cs typeface="Arial"/>
              </a:rPr>
              <a:t>9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….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Z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9129" y="5980883"/>
            <a:ext cx="9734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5" dirty="0">
                <a:latin typeface="Arial"/>
                <a:cs typeface="Arial"/>
              </a:rPr>
              <a:t>… a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3372" y="5634228"/>
            <a:ext cx="377952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3058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4.3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Number Systems</a:t>
            </a:r>
            <a:br>
              <a:rPr lang="en-US" sz="3400" spc="-9" dirty="0">
                <a:solidFill>
                  <a:srgbClr val="0070C0"/>
                </a:solidFill>
              </a:rPr>
            </a:b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36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Number </a:t>
            </a:r>
            <a:r>
              <a:rPr lang="en-US" sz="3600" dirty="0">
                <a:latin typeface="Arial"/>
                <a:cs typeface="Arial"/>
              </a:rPr>
              <a:t>S</a:t>
            </a:r>
            <a:r>
              <a:rPr sz="3600" dirty="0">
                <a:latin typeface="Arial"/>
                <a:cs typeface="Arial"/>
              </a:rPr>
              <a:t>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69116"/>
            <a:ext cx="8354695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b="1" dirty="0">
                <a:latin typeface="Arial"/>
                <a:cs typeface="Arial"/>
              </a:rPr>
              <a:t>Integer number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An integer (more commonly called an int) is a number without a decimal point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-2, 0, 500, 1024, etc.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b="1" dirty="0">
                <a:latin typeface="Arial"/>
                <a:cs typeface="Arial"/>
              </a:rPr>
              <a:t>Float number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A float is a floating-point number, which means it is a number that has a </a:t>
            </a:r>
            <a:r>
              <a:rPr lang="en-US" sz="2500" i="1" dirty="0">
                <a:latin typeface="Arial"/>
                <a:cs typeface="Arial"/>
              </a:rPr>
              <a:t>decimal place</a:t>
            </a:r>
            <a:r>
              <a:rPr lang="en-US" sz="2500" dirty="0">
                <a:latin typeface="Arial"/>
                <a:cs typeface="Arial"/>
              </a:rPr>
              <a:t>. Floats are used when more precision is needed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4.0, 3.1415, 0.000001, etc.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Anyth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wr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1371601"/>
            <a:ext cx="5143500" cy="3147015"/>
          </a:xfrm>
          <a:prstGeom prst="rect">
            <a:avLst/>
          </a:prstGeom>
          <a:ln w="9144">
            <a:solidFill>
              <a:srgbClr val="0066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900" b="1" dirty="0">
                <a:latin typeface="Arial"/>
                <a:cs typeface="Arial"/>
              </a:rPr>
              <a:t>var</a:t>
            </a:r>
            <a:r>
              <a:rPr sz="2900" b="1" spc="-3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x=2;</a:t>
            </a:r>
            <a:endParaRPr sz="29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86995"/>
            <a:r>
              <a:rPr sz="2900" b="1" dirty="0">
                <a:latin typeface="Arial"/>
                <a:cs typeface="Arial"/>
              </a:rPr>
              <a:t>if(x==</a:t>
            </a:r>
            <a:r>
              <a:rPr sz="2900" b="1" spc="-15" dirty="0">
                <a:latin typeface="Arial"/>
                <a:cs typeface="Arial"/>
              </a:rPr>
              <a:t>2</a:t>
            </a:r>
            <a:r>
              <a:rPr sz="2900" b="1" dirty="0">
                <a:latin typeface="Arial"/>
                <a:cs typeface="Arial"/>
              </a:rPr>
              <a:t>)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{</a:t>
            </a:r>
            <a:r>
              <a:rPr sz="2900" b="1" spc="-2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aler</a:t>
            </a:r>
            <a:r>
              <a:rPr sz="2900" b="1" spc="5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("it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is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2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"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)}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;</a:t>
            </a:r>
            <a:endParaRPr sz="2900" dirty="0">
              <a:latin typeface="Arial"/>
              <a:cs typeface="Arial"/>
            </a:endParaRPr>
          </a:p>
          <a:p>
            <a:pPr marL="86995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else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aler</a:t>
            </a:r>
            <a:r>
              <a:rPr sz="2900" b="1" spc="5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("it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is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not 2");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0" y="5189220"/>
            <a:ext cx="4038600" cy="138326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dirty="0">
                <a:latin typeface="Arial"/>
                <a:cs typeface="Arial"/>
              </a:rPr>
              <a:t>{ a</a:t>
            </a:r>
            <a:r>
              <a:rPr spc="-10" dirty="0">
                <a:latin typeface="Arial"/>
                <a:cs typeface="Arial"/>
              </a:rPr>
              <a:t>le</a:t>
            </a:r>
            <a:r>
              <a:rPr dirty="0">
                <a:latin typeface="Arial"/>
                <a:cs typeface="Arial"/>
              </a:rPr>
              <a:t>rt("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 is 2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" ) </a:t>
            </a:r>
            <a:r>
              <a:rPr spc="5" dirty="0">
                <a:latin typeface="Arial"/>
                <a:cs typeface="Arial"/>
              </a:rPr>
              <a:t>;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87630" marR="1146175">
              <a:lnSpc>
                <a:spcPct val="137800"/>
              </a:lnSpc>
            </a:pP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if(...)</a:t>
            </a:r>
            <a:r>
              <a:rPr b="1" spc="-1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8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1;</a:t>
            </a:r>
            <a:r>
              <a:rPr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2; 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..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r>
              <a:rPr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if(...){...;...</a:t>
            </a:r>
            <a:r>
              <a:rPr b="1" spc="-65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b="1" spc="-8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b="1" spc="-15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{...;..</a:t>
            </a:r>
            <a:r>
              <a:rPr b="1" spc="-6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2273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>
                <a:solidFill>
                  <a:srgbClr val="0070C0"/>
                </a:solidFill>
              </a:rPr>
              <a:t>4.4</a:t>
            </a:r>
            <a:r>
              <a:rPr sz="3400" spc="-5">
                <a:solidFill>
                  <a:srgbClr val="0070C0"/>
                </a:solidFill>
              </a:rPr>
              <a:t>:</a:t>
            </a:r>
            <a:r>
              <a:rPr sz="3400" spc="-9">
                <a:solidFill>
                  <a:srgbClr val="0070C0"/>
                </a:solidFill>
              </a:rPr>
              <a:t> </a:t>
            </a:r>
            <a:br>
              <a:rPr lang="en-US" sz="3400" spc="-9">
                <a:solidFill>
                  <a:srgbClr val="0070C0"/>
                </a:solidFill>
              </a:rPr>
            </a:br>
            <a:r>
              <a:rPr lang="en-US" sz="3400" spc="-9">
                <a:solidFill>
                  <a:srgbClr val="0070C0"/>
                </a:solidFill>
              </a:rPr>
              <a:t>Loops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4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E352-9D14-994A-84F7-AB4FDF7E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(not tested, good to know)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5AA6-C655-4E46-AEF2-F6FBC904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offer a quick and easy way to do something repeatedly.</a:t>
            </a:r>
          </a:p>
          <a:p>
            <a:r>
              <a:rPr lang="en-US" dirty="0"/>
              <a:t>Think of a loop as a computerized version of the game where you tell someone to take </a:t>
            </a:r>
            <a:r>
              <a:rPr lang="en-US" i="1" dirty="0"/>
              <a:t>X</a:t>
            </a:r>
            <a:r>
              <a:rPr lang="en-US" dirty="0"/>
              <a:t> steps in one direction, then </a:t>
            </a:r>
            <a:r>
              <a:rPr lang="en-US" i="1" dirty="0"/>
              <a:t>Y</a:t>
            </a:r>
            <a:r>
              <a:rPr lang="en-US" dirty="0"/>
              <a:t> steps in another. </a:t>
            </a:r>
          </a:p>
          <a:p>
            <a:pPr lvl="1"/>
            <a:r>
              <a:rPr lang="en-US" dirty="0"/>
              <a:t>For example, the idea "Go five steps to the east" could be expressed this way as a loop: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There are many different kinds of loops, but they all essentially do the same thing: they repeat an action some number of times. Here we’ll introduce for loop and while loop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370F70A7-DE8F-CA44-A191-BFFC2C5A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429000"/>
            <a:ext cx="7480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03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65CF-4F2F-1E43-A912-6D470AFF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A39C-CCF5-8F4B-9774-A8D3943A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for loop has the following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/>
              <a:t>Statement 1</a:t>
            </a:r>
            <a:r>
              <a:rPr lang="en-US" dirty="0"/>
              <a:t> is executed (one time) before the execution of the code block.</a:t>
            </a:r>
          </a:p>
          <a:p>
            <a:pPr lvl="1"/>
            <a:r>
              <a:rPr lang="en-US" b="1" dirty="0"/>
              <a:t>Statement 2</a:t>
            </a:r>
            <a:r>
              <a:rPr lang="en-US" dirty="0"/>
              <a:t> defines the condition for executing the code block.</a:t>
            </a:r>
          </a:p>
          <a:p>
            <a:pPr lvl="1"/>
            <a:r>
              <a:rPr lang="en-US" b="1" dirty="0"/>
              <a:t>Statement 3</a:t>
            </a:r>
            <a:r>
              <a:rPr lang="en-US" dirty="0"/>
              <a:t> is executed (every time) after the code block has been executed.</a:t>
            </a:r>
          </a:p>
          <a:p>
            <a:r>
              <a:rPr lang="en-US" dirty="0"/>
              <a:t>Example:</a:t>
            </a:r>
          </a:p>
          <a:p>
            <a:pPr marL="530352" lvl="1" indent="0">
              <a:buNone/>
            </a:pPr>
            <a:r>
              <a:rPr lang="en-US" dirty="0"/>
              <a:t>for (let 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 5;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     text += "The number is " + </a:t>
            </a:r>
            <a:r>
              <a:rPr lang="en-US" dirty="0" err="1"/>
              <a:t>i</a:t>
            </a:r>
            <a:r>
              <a:rPr lang="en-US" dirty="0"/>
              <a:t>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CD0792-3E3A-0C47-ABB8-D0BBB030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103" y="2012949"/>
            <a:ext cx="8505793" cy="11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67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D847-7F4D-EF41-80AA-F7FC7176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0B1A-40DF-2B4C-9878-FD04349C8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while loop loops through a block of code as long as a specified condition is true.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530352" lvl="1" indent="0">
              <a:buNone/>
            </a:pPr>
            <a:r>
              <a:rPr lang="en-US" dirty="0"/>
              <a:t>while (</a:t>
            </a:r>
            <a:r>
              <a:rPr lang="en-US" dirty="0" err="1"/>
              <a:t>i</a:t>
            </a:r>
            <a:r>
              <a:rPr lang="en-US" dirty="0"/>
              <a:t> &lt; 10) {</a:t>
            </a:r>
            <a:br>
              <a:rPr lang="en-US" dirty="0"/>
            </a:br>
            <a:r>
              <a:rPr lang="en-US" dirty="0"/>
              <a:t>      text += "The number is " +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 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18F07-4536-DA4F-AE1F-0D939343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723" y="2893197"/>
            <a:ext cx="5994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69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D451-089A-034D-908E-7E30C581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EEF3-9B6E-964E-BA0C-092CB9F7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26C58-5738-2C48-8FCB-A8A0BCD816F0}"/>
              </a:ext>
            </a:extLst>
          </p:cNvPr>
          <p:cNvSpPr/>
          <p:nvPr/>
        </p:nvSpPr>
        <p:spPr>
          <a:xfrm>
            <a:off x="1887006" y="2551837"/>
            <a:ext cx="8418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&lt;Happy coding, everyone!/&gt;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&lt;Thank you!/&gt;</a:t>
            </a:r>
          </a:p>
        </p:txBody>
      </p:sp>
    </p:spTree>
    <p:extLst>
      <p:ext uri="{BB962C8B-B14F-4D97-AF65-F5344CB8AC3E}">
        <p14:creationId xmlns:p14="http://schemas.microsoft.com/office/powerpoint/2010/main" val="11676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3058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4.1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Object, Function &amp; Expression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7600" y="1699261"/>
            <a:ext cx="4363212" cy="172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4839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Fu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ctio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why?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3095" y="3660744"/>
            <a:ext cx="8385809" cy="2485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Fu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ction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rforms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cific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dure.</a:t>
            </a: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mu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</a:p>
          <a:p>
            <a:pPr marL="353695"/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tim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353695" marR="41529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ure)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fin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 can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2400" dirty="0">
              <a:latin typeface="Arial"/>
              <a:cs typeface="Arial"/>
            </a:endParaRP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larity: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lar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mming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3418" y="1220015"/>
            <a:ext cx="635571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identifi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(par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met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r1,</a:t>
            </a:r>
            <a:r>
              <a:rPr sz="28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parame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er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2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r>
              <a:rPr sz="28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…)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870" y="491113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Q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&amp;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A:</a:t>
            </a:r>
            <a:r>
              <a:rPr sz="32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je</a:t>
            </a:r>
            <a:r>
              <a:rPr sz="3200" dirty="0">
                <a:latin typeface="Arial"/>
                <a:cs typeface="Arial"/>
              </a:rPr>
              <a:t>ct</a:t>
            </a:r>
            <a:r>
              <a:rPr sz="3200" spc="-5" dirty="0">
                <a:latin typeface="Arial"/>
                <a:cs typeface="Arial"/>
              </a:rPr>
              <a:t>-oriented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grammi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g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(OO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69117"/>
            <a:ext cx="9210766" cy="4760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Us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class</a:t>
            </a:r>
            <a:r>
              <a:rPr sz="2600" spc="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an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jects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ate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sed</a:t>
            </a:r>
          </a:p>
          <a:p>
            <a:pPr marL="353695"/>
            <a:r>
              <a:rPr sz="2600" dirty="0">
                <a:latin typeface="Arial"/>
                <a:cs typeface="Arial"/>
              </a:rPr>
              <a:t>on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al</a:t>
            </a:r>
            <a:r>
              <a:rPr lang="en-US" sz="2600" spc="-25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vi</a:t>
            </a:r>
            <a:r>
              <a:rPr sz="2600" spc="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nm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.</a:t>
            </a:r>
          </a:p>
          <a:p>
            <a:pPr marL="353695" marR="12128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Easy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tain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fy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isti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 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ted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ting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te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istics fr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isti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es</a:t>
            </a:r>
          </a:p>
          <a:p>
            <a:pPr marL="353695" marR="17843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Easy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rst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ram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aft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 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ve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pm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nt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ll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 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ir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th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s.</a:t>
            </a:r>
          </a:p>
          <a:p>
            <a:pPr marL="353695" marR="49022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Ef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ic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cy: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str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cts/cl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y</a:t>
            </a:r>
            <a:endParaRPr lang="en-US" sz="2600" dirty="0">
              <a:latin typeface="Arial"/>
              <a:cs typeface="Arial"/>
            </a:endParaRPr>
          </a:p>
          <a:p>
            <a:pPr marL="353695" marR="49022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lang="en-US" sz="2600" b="1" dirty="0">
                <a:latin typeface="Arial"/>
                <a:cs typeface="Arial"/>
              </a:rPr>
              <a:t>This course will only teach how to code functions in JS! </a:t>
            </a:r>
            <a:endParaRPr sz="26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4867" y="3788293"/>
            <a:ext cx="3699165" cy="2836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4445" y="385228"/>
            <a:ext cx="536130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4330700" algn="l"/>
              </a:tabLst>
            </a:pP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Q&amp;A:</a:t>
            </a: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Class/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bject	&amp; JS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867" y="1257973"/>
            <a:ext cx="8711693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ass: a con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stract sets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jects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ith</a:t>
            </a:r>
          </a:p>
          <a:p>
            <a:pPr marL="353695"/>
            <a:r>
              <a:rPr sz="2400" dirty="0">
                <a:latin typeface="Arial"/>
                <a:cs typeface="Arial"/>
              </a:rPr>
              <a:t>common properties</a:t>
            </a:r>
          </a:p>
          <a:p>
            <a:pPr marL="353695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"object" refers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a</a:t>
            </a:r>
            <a:r>
              <a:rPr sz="2400" spc="-10" dirty="0">
                <a:latin typeface="Arial"/>
                <a:cs typeface="Arial"/>
              </a:rPr>
              <a:t> p</a:t>
            </a:r>
            <a:r>
              <a:rPr sz="2400" dirty="0">
                <a:latin typeface="Arial"/>
                <a:cs typeface="Arial"/>
              </a:rPr>
              <a:t>articul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stance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of a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c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ss</a:t>
            </a:r>
          </a:p>
          <a:p>
            <a:pPr marL="353695" indent="-340995">
              <a:spcBef>
                <a:spcPts val="575"/>
              </a:spcBef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“object” 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tai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ers</a:t>
            </a:r>
            <a:r>
              <a:rPr sz="24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functi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ns (methods),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roperti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</a:p>
          <a:p>
            <a:pPr marL="353695"/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(constants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</a:p>
          <a:p>
            <a:pPr marL="353695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JS supp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thout 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OP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type)</a:t>
            </a:r>
          </a:p>
        </p:txBody>
      </p:sp>
      <p:sp>
        <p:nvSpPr>
          <p:cNvPr id="5" name="object 5"/>
          <p:cNvSpPr/>
          <p:nvPr/>
        </p:nvSpPr>
        <p:spPr>
          <a:xfrm>
            <a:off x="5791200" y="3785086"/>
            <a:ext cx="4973782" cy="2843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870" y="491113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Q&amp;A:</a:t>
            </a:r>
            <a:r>
              <a:rPr sz="32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ure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progr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ing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24920"/>
            <a:ext cx="7952740" cy="490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ramming</a:t>
            </a:r>
          </a:p>
          <a:p>
            <a:pPr marL="756285" lvl="1" indent="-286385">
              <a:lnSpc>
                <a:spcPts val="285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Solving a problem from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co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d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 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>
              <a:lnSpc>
                <a:spcPts val="2850"/>
              </a:lnSpc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teme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sz="2400" spc="2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</a:t>
            </a:r>
            <a:endParaRPr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4535">
              <a:spcBef>
                <a:spcPts val="33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startCo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</a:t>
            </a:r>
            <a:r>
              <a:rPr sz="2400" spc="-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hin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724535">
              <a:spcBef>
                <a:spcPts val="35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sz="2400" spc="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CoffeeM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chin</a:t>
            </a:r>
            <a:r>
              <a:rPr sz="2400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feemac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8"/>
              </a:spcBef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OOP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Solving a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roblem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hro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gh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jects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ments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with the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sz="2400" spc="5" dirty="0">
                <a:solidFill>
                  <a:srgbClr val="2525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manip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lated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300" marR="3368675">
              <a:lnSpc>
                <a:spcPts val="3829"/>
              </a:lnSpc>
              <a:spcBef>
                <a:spcPts val="17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eA.s</a:t>
            </a:r>
            <a:r>
              <a:rPr sz="2400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eB.was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506" y="327907"/>
            <a:ext cx="9984259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Math.f</a:t>
            </a:r>
            <a:r>
              <a:rPr sz="3600" spc="-15" dirty="0">
                <a:latin typeface="Arial"/>
                <a:cs typeface="Arial"/>
              </a:rPr>
              <a:t>u</a:t>
            </a:r>
            <a:r>
              <a:rPr sz="3600" dirty="0">
                <a:latin typeface="Arial"/>
                <a:cs typeface="Arial"/>
              </a:rPr>
              <a:t>ncti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n(</a:t>
            </a:r>
            <a:r>
              <a:rPr sz="3600" spc="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0542" y="1175245"/>
            <a:ext cx="9787276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z="2900" dirty="0">
                <a:latin typeface="Arial"/>
                <a:cs typeface="Arial"/>
              </a:rPr>
              <a:t>“M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th”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ob</a:t>
            </a:r>
            <a:r>
              <a:rPr sz="2900" spc="5" dirty="0">
                <a:latin typeface="Arial"/>
                <a:cs typeface="Arial"/>
              </a:rPr>
              <a:t>j</a:t>
            </a:r>
            <a:r>
              <a:rPr sz="2900" dirty="0">
                <a:latin typeface="Arial"/>
                <a:cs typeface="Arial"/>
              </a:rPr>
              <a:t>ect: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Co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tainer</a:t>
            </a:r>
            <a:r>
              <a:rPr sz="2900" spc="-50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of</a:t>
            </a:r>
            <a:r>
              <a:rPr sz="2900" spc="-1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math</a:t>
            </a:r>
            <a:r>
              <a:rPr sz="2900" spc="-3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functio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s</a:t>
            </a:r>
            <a:r>
              <a:rPr sz="2900" spc="-5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&amp;</a:t>
            </a:r>
            <a:r>
              <a:rPr lang="en-US" sz="290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co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stants.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8034" y="2013472"/>
            <a:ext cx="6919384" cy="4516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1" dirty="0" err="1">
                <a:latin typeface="Arial"/>
                <a:cs typeface="Arial"/>
              </a:rPr>
              <a:t>M</a:t>
            </a:r>
            <a:r>
              <a:rPr sz="2400" b="1" spc="5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th.</a:t>
            </a: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abs</a:t>
            </a:r>
            <a:r>
              <a:rPr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sz="2400" b="1" dirty="0" err="1">
                <a:latin typeface="Arial"/>
                <a:cs typeface="Arial"/>
              </a:rPr>
              <a:t>M</a:t>
            </a:r>
            <a:r>
              <a:rPr sz="2400" b="1" spc="5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th.sqr</a:t>
            </a:r>
            <a:r>
              <a:rPr sz="2400" b="1" spc="-15" dirty="0" err="1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  <a:tabLst>
                <a:tab pos="2489835" algn="l"/>
              </a:tabLst>
            </a:pP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Math.exp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-10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22" baseline="24853" dirty="0">
                <a:latin typeface="Arial"/>
                <a:cs typeface="Arial"/>
              </a:rPr>
              <a:t>x</a:t>
            </a:r>
            <a:endParaRPr sz="2400" baseline="24853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400" b="1" spc="5" dirty="0" err="1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th.po</a:t>
            </a:r>
            <a:r>
              <a:rPr sz="2400" b="1" spc="5" dirty="0" err="1">
                <a:solidFill>
                  <a:srgbClr val="3333CC"/>
                </a:solidFill>
                <a:latin typeface="Arial"/>
                <a:cs typeface="Arial"/>
              </a:rPr>
              <a:t>w</a:t>
            </a:r>
            <a:r>
              <a:rPr sz="2400" b="1" spc="-10" dirty="0">
                <a:latin typeface="Arial"/>
                <a:cs typeface="Arial"/>
              </a:rPr>
              <a:t>(</a:t>
            </a:r>
            <a:r>
              <a:rPr sz="2400" b="1" dirty="0" err="1">
                <a:latin typeface="Arial"/>
                <a:cs typeface="Arial"/>
              </a:rPr>
              <a:t>x,</a:t>
            </a:r>
            <a:r>
              <a:rPr sz="2400" b="1" spc="-10" dirty="0" err="1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x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</a:t>
            </a:r>
            <a:r>
              <a:rPr lang="en-US" sz="2400" spc="5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w</a:t>
            </a:r>
            <a:r>
              <a:rPr lang="en-US" sz="2400" spc="5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r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n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th.ro</a:t>
            </a:r>
            <a:r>
              <a:rPr lang="en-US" sz="2400" b="1" spc="-10" dirty="0" err="1">
                <a:latin typeface="Arial"/>
                <a:cs typeface="Arial"/>
              </a:rPr>
              <a:t>u</a:t>
            </a:r>
            <a:r>
              <a:rPr lang="en-US" sz="2400" b="1" dirty="0" err="1">
                <a:latin typeface="Arial"/>
                <a:cs typeface="Arial"/>
              </a:rPr>
              <a:t>nd</a:t>
            </a:r>
            <a:r>
              <a:rPr lang="en-US" sz="2400" b="1" dirty="0">
                <a:latin typeface="Arial"/>
                <a:cs typeface="Arial"/>
              </a:rPr>
              <a:t>(x</a:t>
            </a:r>
            <a:r>
              <a:rPr lang="en-US" sz="2400" b="1" spc="-15" dirty="0">
                <a:latin typeface="Arial"/>
                <a:cs typeface="Arial"/>
              </a:rPr>
              <a:t>)</a:t>
            </a:r>
            <a:r>
              <a:rPr lang="en-US" sz="2400" b="1" dirty="0">
                <a:latin typeface="Arial"/>
                <a:cs typeface="Arial"/>
              </a:rPr>
              <a:t>,</a:t>
            </a:r>
            <a:r>
              <a:rPr lang="en-US" sz="2400" b="1" spc="-5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th.cei</a:t>
            </a:r>
            <a:r>
              <a:rPr lang="en-US" sz="2400" b="1" spc="10" dirty="0" err="1">
                <a:latin typeface="Arial"/>
                <a:cs typeface="Arial"/>
              </a:rPr>
              <a:t>l</a:t>
            </a:r>
            <a:r>
              <a:rPr lang="en-US" sz="2400" b="1" dirty="0">
                <a:latin typeface="Arial"/>
                <a:cs typeface="Arial"/>
              </a:rPr>
              <a:t>(x</a:t>
            </a:r>
            <a:r>
              <a:rPr lang="en-US" sz="2400" b="1" spc="-15" dirty="0">
                <a:latin typeface="Arial"/>
                <a:cs typeface="Arial"/>
              </a:rPr>
              <a:t>)</a:t>
            </a:r>
            <a:r>
              <a:rPr lang="en-US" sz="2400" b="1" dirty="0">
                <a:latin typeface="Arial"/>
                <a:cs typeface="Arial"/>
              </a:rPr>
              <a:t>,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</a:t>
            </a:r>
            <a:r>
              <a:rPr lang="en-US" sz="2400" b="1" spc="-20" dirty="0" err="1">
                <a:latin typeface="Arial"/>
                <a:cs typeface="Arial"/>
              </a:rPr>
              <a:t>f</a:t>
            </a:r>
            <a:r>
              <a:rPr lang="en-US" sz="2400" b="1" dirty="0" err="1">
                <a:latin typeface="Arial"/>
                <a:cs typeface="Arial"/>
              </a:rPr>
              <a:t>loo</a:t>
            </a:r>
            <a:r>
              <a:rPr lang="en-US" sz="2400" b="1" spc="10" dirty="0" err="1">
                <a:latin typeface="Arial"/>
                <a:cs typeface="Arial"/>
              </a:rPr>
              <a:t>r</a:t>
            </a:r>
            <a:r>
              <a:rPr lang="en-US"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th.ma</a:t>
            </a:r>
            <a:r>
              <a:rPr lang="en-US" sz="2400" b="1" spc="-15" dirty="0" err="1">
                <a:latin typeface="Arial"/>
                <a:cs typeface="Arial"/>
              </a:rPr>
              <a:t>x</a:t>
            </a:r>
            <a:r>
              <a:rPr lang="en-US" sz="2400" b="1" dirty="0">
                <a:latin typeface="Arial"/>
                <a:cs typeface="Arial"/>
              </a:rPr>
              <a:t>(</a:t>
            </a:r>
            <a:r>
              <a:rPr lang="en-US" sz="2400" b="1" spc="-1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,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),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x.min</a:t>
            </a:r>
            <a:r>
              <a:rPr lang="en-US" sz="2400" b="1" dirty="0">
                <a:latin typeface="Arial"/>
                <a:cs typeface="Arial"/>
              </a:rPr>
              <a:t>(</a:t>
            </a:r>
            <a:r>
              <a:rPr lang="en-US" sz="2400" b="1" spc="-1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,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400" b="1" spc="5" dirty="0" err="1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th.ra</a:t>
            </a:r>
            <a:r>
              <a:rPr lang="en-US" sz="2400" b="1" spc="-10" dirty="0" err="1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do</a:t>
            </a:r>
            <a:r>
              <a:rPr lang="en-US" sz="2400" b="1" spc="-5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400" b="1" dirty="0">
                <a:latin typeface="Arial"/>
                <a:cs typeface="Arial"/>
              </a:rPr>
              <a:t>()</a:t>
            </a:r>
            <a:r>
              <a:rPr lang="en-US" sz="2400" b="1" spc="-55" dirty="0">
                <a:latin typeface="Arial"/>
                <a:cs typeface="Arial"/>
              </a:rPr>
              <a:t>   </a:t>
            </a:r>
            <a:r>
              <a:rPr lang="en-US" sz="2400" dirty="0">
                <a:latin typeface="Arial"/>
                <a:cs typeface="Arial"/>
              </a:rPr>
              <a:t>//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[0,1)</a:t>
            </a:r>
          </a:p>
          <a:p>
            <a:pPr marL="12700">
              <a:spcBef>
                <a:spcPts val="350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70044" y="2013472"/>
            <a:ext cx="37338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594" y="429504"/>
            <a:ext cx="312483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Math.c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69117"/>
            <a:ext cx="5712460" cy="262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  <a:tab pos="2489835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PI,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SQRT2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1.4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4…the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square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2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Eul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r's 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mber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.7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8…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6328" y="5059045"/>
            <a:ext cx="7218218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b="1" i="1" spc="-5" dirty="0">
                <a:latin typeface="Arial"/>
                <a:cs typeface="Arial"/>
              </a:rPr>
              <a:t>It</a:t>
            </a:r>
            <a:r>
              <a:rPr sz="2500" b="1" i="1" spc="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is just</a:t>
            </a:r>
            <a:r>
              <a:rPr sz="2500" b="1" i="1" spc="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a v</a:t>
            </a:r>
            <a:r>
              <a:rPr sz="2500" b="1" i="1" dirty="0">
                <a:latin typeface="Arial"/>
                <a:cs typeface="Arial"/>
              </a:rPr>
              <a:t>a</a:t>
            </a:r>
            <a:r>
              <a:rPr sz="2500" b="1" i="1" spc="-5" dirty="0">
                <a:latin typeface="Arial"/>
                <a:cs typeface="Arial"/>
              </a:rPr>
              <a:t>lue,</a:t>
            </a:r>
            <a:r>
              <a:rPr sz="2500" b="1" i="1" spc="-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so </a:t>
            </a:r>
            <a:r>
              <a:rPr sz="2500" b="1" i="1" dirty="0">
                <a:latin typeface="Arial"/>
                <a:cs typeface="Arial"/>
              </a:rPr>
              <a:t>n</a:t>
            </a:r>
            <a:r>
              <a:rPr sz="2500" b="1" i="1" spc="-5" dirty="0">
                <a:latin typeface="Arial"/>
                <a:cs typeface="Arial"/>
              </a:rPr>
              <a:t>o </a:t>
            </a:r>
            <a:r>
              <a:rPr sz="2500" b="1" i="1" dirty="0">
                <a:latin typeface="Arial"/>
                <a:cs typeface="Arial"/>
              </a:rPr>
              <a:t>b</a:t>
            </a:r>
            <a:r>
              <a:rPr sz="2500" b="1" i="1" spc="-5" dirty="0">
                <a:latin typeface="Arial"/>
                <a:cs typeface="Arial"/>
              </a:rPr>
              <a:t>rackets</a:t>
            </a:r>
            <a:r>
              <a:rPr lang="en-US" sz="2500" b="1" i="1" spc="-5" dirty="0">
                <a:latin typeface="Arial"/>
                <a:cs typeface="Arial"/>
              </a:rPr>
              <a:t> ()</a:t>
            </a:r>
            <a:r>
              <a:rPr sz="2500" b="1" i="1" spc="15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are </a:t>
            </a:r>
            <a:r>
              <a:rPr sz="2500" b="1" i="1" dirty="0">
                <a:latin typeface="Arial"/>
                <a:cs typeface="Arial"/>
              </a:rPr>
              <a:t>n</a:t>
            </a:r>
            <a:r>
              <a:rPr sz="2500" b="1" i="1" spc="-5" dirty="0">
                <a:latin typeface="Arial"/>
                <a:cs typeface="Arial"/>
              </a:rPr>
              <a:t>e</a:t>
            </a:r>
            <a:r>
              <a:rPr sz="2500" b="1" i="1" dirty="0">
                <a:latin typeface="Arial"/>
                <a:cs typeface="Arial"/>
              </a:rPr>
              <a:t>e</a:t>
            </a:r>
            <a:r>
              <a:rPr sz="2500" b="1" i="1" spc="-5" dirty="0">
                <a:latin typeface="Arial"/>
                <a:cs typeface="Arial"/>
              </a:rPr>
              <a:t>d</a:t>
            </a:r>
            <a:r>
              <a:rPr sz="2500" b="1" i="1" dirty="0">
                <a:latin typeface="Arial"/>
                <a:cs typeface="Arial"/>
              </a:rPr>
              <a:t>e</a:t>
            </a:r>
            <a:r>
              <a:rPr sz="2500" b="1" i="1" spc="-5" dirty="0">
                <a:latin typeface="Arial"/>
                <a:cs typeface="Arial"/>
              </a:rPr>
              <a:t>d.</a:t>
            </a:r>
            <a:endParaRPr sz="2500" b="1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4953</TotalTime>
  <Words>1535</Words>
  <Application>Microsoft Macintosh PowerPoint</Application>
  <PresentationFormat>Widescreen</PresentationFormat>
  <Paragraphs>222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Franklin Gothic Book</vt:lpstr>
      <vt:lpstr>Times New Roman</vt:lpstr>
      <vt:lpstr>Crop</vt:lpstr>
      <vt:lpstr>Introduction to Web Technologies</vt:lpstr>
      <vt:lpstr>Content</vt:lpstr>
      <vt:lpstr>Topic 4.1:  Object, Function &amp; Expression </vt:lpstr>
      <vt:lpstr>Functions and why?</vt:lpstr>
      <vt:lpstr>Q&amp;A: Object-oriented Programming (OOP)</vt:lpstr>
      <vt:lpstr>Q&amp;A: Class/Object &amp; JS</vt:lpstr>
      <vt:lpstr>Q&amp;A: Procedure programming vs OOP</vt:lpstr>
      <vt:lpstr>Math.function( )</vt:lpstr>
      <vt:lpstr>Math.constant</vt:lpstr>
      <vt:lpstr>Expression</vt:lpstr>
      <vt:lpstr>PowerPoint Presentation</vt:lpstr>
      <vt:lpstr>Evaluation Sequencing</vt:lpstr>
      <vt:lpstr>Try out : how does it work ?</vt:lpstr>
      <vt:lpstr>Topic 4.2:  Conditionals &amp; Relation  </vt:lpstr>
      <vt:lpstr>Conditions</vt:lpstr>
      <vt:lpstr>Conditions:   if (…)…;</vt:lpstr>
      <vt:lpstr>Conditions: if (…) … else …;</vt:lpstr>
      <vt:lpstr>if (…) {… ;} else {…;}</vt:lpstr>
      <vt:lpstr>Relational operators</vt:lpstr>
      <vt:lpstr>Try out: Relational operators</vt:lpstr>
      <vt:lpstr>Is a letter before or after “a” in Ascii?</vt:lpstr>
      <vt:lpstr>Topic 4.3:  Number Systems  </vt:lpstr>
      <vt:lpstr>Number Systems</vt:lpstr>
      <vt:lpstr>Anything wrong ?</vt:lpstr>
      <vt:lpstr>Topic 4.4:  Loops </vt:lpstr>
      <vt:lpstr>Loop (not tested, good to know)</vt:lpstr>
      <vt:lpstr>For loop  </vt:lpstr>
      <vt:lpstr>While loop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108</cp:revision>
  <dcterms:created xsi:type="dcterms:W3CDTF">2021-12-19T11:51:58Z</dcterms:created>
  <dcterms:modified xsi:type="dcterms:W3CDTF">2022-01-25T23:59:57Z</dcterms:modified>
</cp:coreProperties>
</file>