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7"/>
  </p:notesMasterIdLst>
  <p:sldIdLst>
    <p:sldId id="256" r:id="rId2"/>
    <p:sldId id="334" r:id="rId3"/>
    <p:sldId id="322" r:id="rId4"/>
    <p:sldId id="323" r:id="rId5"/>
    <p:sldId id="324" r:id="rId6"/>
    <p:sldId id="325" r:id="rId7"/>
    <p:sldId id="327" r:id="rId8"/>
    <p:sldId id="328" r:id="rId9"/>
    <p:sldId id="275" r:id="rId10"/>
    <p:sldId id="330" r:id="rId11"/>
    <p:sldId id="331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333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335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336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E9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77"/>
    <p:restoredTop sz="83661"/>
  </p:normalViewPr>
  <p:slideViewPr>
    <p:cSldViewPr snapToGrid="0" snapToObjects="1">
      <p:cViewPr varScale="1">
        <p:scale>
          <a:sx n="90" d="100"/>
          <a:sy n="90" d="100"/>
        </p:scale>
        <p:origin x="15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D7434C-48CE-114A-AD66-A0A76C8863DC}" type="datetimeFigureOut">
              <a:rPr lang="en-US" smtClean="0"/>
              <a:t>1/26/22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B84399-B9FB-2F4E-9D0A-A37DF58E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11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this course, we will not test/going thru ASCII, good to know</a:t>
            </a:r>
          </a:p>
          <a:p>
            <a:r>
              <a:rPr lang="en-US" dirty="0"/>
              <a:t>Computer only understand numbers, so we represent </a:t>
            </a:r>
            <a:r>
              <a:rPr lang="en-US" dirty="0" err="1"/>
              <a:t>ch</a:t>
            </a:r>
            <a:r>
              <a:rPr lang="en-US" dirty="0"/>
              <a:t> with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84399-B9FB-2F4E-9D0A-A37DF58E964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43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parseInt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function parses a string argument and returns an integer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84399-B9FB-2F4E-9D0A-A37DF58E964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67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64" b="1" i="0">
                <a:solidFill>
                  <a:srgbClr val="16365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1" y="1577340"/>
            <a:ext cx="5303520" cy="289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183038" y="1529143"/>
            <a:ext cx="4601682" cy="289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06030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491112"/>
            <a:ext cx="9984259" cy="772297"/>
          </a:xfrm>
        </p:spPr>
        <p:txBody>
          <a:bodyPr/>
          <a:lstStyle>
            <a:lvl1pPr>
              <a:defRPr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544595"/>
            <a:ext cx="9984259" cy="4627605"/>
          </a:xfrm>
        </p:spPr>
        <p:txBody>
          <a:bodyPr/>
          <a:lstStyle>
            <a:lvl1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2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3563" y="6453386"/>
            <a:ext cx="6559355" cy="40461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759566" y="6453386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1/26/22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8DB0E-6F68-F740-AA8D-2137AC3CBA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Web Technologies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95DAA4-17CB-9E4E-92C4-A26BB8BEA3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2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JS Logics, HTML functions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Lecturer: Christen Cao</a:t>
            </a:r>
          </a:p>
        </p:txBody>
      </p:sp>
    </p:spTree>
    <p:extLst>
      <p:ext uri="{BB962C8B-B14F-4D97-AF65-F5344CB8AC3E}">
        <p14:creationId xmlns:p14="http://schemas.microsoft.com/office/powerpoint/2010/main" val="970980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0E787-72DB-0F4A-81C0-A527FAFB8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66DB4-6E44-6548-ACDC-11EFDB4E5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Programmer-defined Function</a:t>
            </a:r>
          </a:p>
          <a:p>
            <a:pPr lvl="1"/>
            <a:r>
              <a:rPr lang="en-US" dirty="0"/>
              <a:t>Function declaration, call, returns</a:t>
            </a:r>
          </a:p>
          <a:p>
            <a:pPr lvl="1"/>
            <a:r>
              <a:rPr lang="en-US" dirty="0"/>
              <a:t>Formal/actual parameters</a:t>
            </a:r>
          </a:p>
          <a:p>
            <a:pPr lvl="1"/>
            <a:r>
              <a:rPr lang="en-US" dirty="0"/>
              <a:t>Variable scope: global vs local</a:t>
            </a:r>
          </a:p>
          <a:p>
            <a:r>
              <a:rPr lang="en-US" dirty="0"/>
              <a:t>HTML Form Elements</a:t>
            </a:r>
          </a:p>
          <a:p>
            <a:r>
              <a:rPr lang="en-US" dirty="0"/>
              <a:t>HTML with JavaScript (User interaction)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215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28DA8-A964-B543-A48C-1BE773E35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59EDF-FC08-3F42-857D-DFB0C4265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330" indent="-341630">
              <a:lnSpc>
                <a:spcPct val="100000"/>
              </a:lnSpc>
              <a:buChar char="•"/>
              <a:tabLst>
                <a:tab pos="354965" algn="l"/>
              </a:tabLst>
            </a:pPr>
            <a:r>
              <a:rPr lang="en-US" spc="-5" dirty="0"/>
              <a:t>alert(string</a:t>
            </a:r>
            <a:r>
              <a:rPr lang="en-US" spc="-15" dirty="0"/>
              <a:t> </a:t>
            </a:r>
            <a:r>
              <a:rPr lang="en-US" spc="-5" dirty="0"/>
              <a:t>parameter)</a:t>
            </a:r>
            <a:endParaRPr lang="en-US" dirty="0"/>
          </a:p>
          <a:p>
            <a:pPr marL="354330" indent="-341630">
              <a:lnSpc>
                <a:spcPct val="100000"/>
              </a:lnSpc>
              <a:buChar char="•"/>
              <a:tabLst>
                <a:tab pos="354965" algn="l"/>
              </a:tabLst>
            </a:pPr>
            <a:r>
              <a:rPr lang="en-US" spc="-5" dirty="0"/>
              <a:t>pro</a:t>
            </a:r>
            <a:r>
              <a:rPr lang="en-US" spc="-10" dirty="0"/>
              <a:t>m</a:t>
            </a:r>
            <a:r>
              <a:rPr lang="en-US" spc="-5" dirty="0"/>
              <a:t>pt()</a:t>
            </a:r>
            <a:endParaRPr lang="en-US" dirty="0"/>
          </a:p>
          <a:p>
            <a:pPr marL="354330" indent="-341630">
              <a:lnSpc>
                <a:spcPct val="100000"/>
              </a:lnSpc>
              <a:spcBef>
                <a:spcPts val="695"/>
              </a:spcBef>
              <a:buChar char="•"/>
              <a:tabLst>
                <a:tab pos="354965" algn="l"/>
              </a:tabLst>
            </a:pPr>
            <a:r>
              <a:rPr lang="en-US" spc="-5" dirty="0"/>
              <a:t>number(…),</a:t>
            </a:r>
            <a:r>
              <a:rPr lang="en-US" spc="-15" dirty="0"/>
              <a:t> </a:t>
            </a:r>
            <a:r>
              <a:rPr lang="en-US" spc="-5" dirty="0" err="1"/>
              <a:t>parseInt</a:t>
            </a:r>
            <a:r>
              <a:rPr lang="en-US" spc="-5" dirty="0"/>
              <a:t>(…)</a:t>
            </a:r>
            <a:endParaRPr lang="en-US" dirty="0"/>
          </a:p>
          <a:p>
            <a:pPr>
              <a:lnSpc>
                <a:spcPct val="100000"/>
              </a:lnSpc>
              <a:spcBef>
                <a:spcPts val="42"/>
              </a:spcBef>
              <a:buFont typeface="Arial"/>
              <a:buChar char="•"/>
            </a:pPr>
            <a:endParaRPr lang="en-US" sz="3600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pc="-5" dirty="0"/>
              <a:t>Associated with objects:</a:t>
            </a:r>
            <a:endParaRPr lang="en-US" dirty="0"/>
          </a:p>
          <a:p>
            <a:pPr marL="354330" marR="5080" indent="-341630">
              <a:lnSpc>
                <a:spcPct val="100000"/>
              </a:lnSpc>
              <a:spcBef>
                <a:spcPts val="695"/>
              </a:spcBef>
              <a:buChar char="•"/>
              <a:tabLst>
                <a:tab pos="354965" algn="l"/>
              </a:tabLst>
            </a:pPr>
            <a:r>
              <a:rPr lang="en-US" spc="-10" dirty="0">
                <a:solidFill>
                  <a:srgbClr val="3232CC"/>
                </a:solidFill>
              </a:rPr>
              <a:t>S</a:t>
            </a:r>
            <a:r>
              <a:rPr lang="en-US" spc="-5" dirty="0">
                <a:solidFill>
                  <a:srgbClr val="3232CC"/>
                </a:solidFill>
              </a:rPr>
              <a:t>tring</a:t>
            </a:r>
            <a:r>
              <a:rPr lang="en-US" dirty="0">
                <a:solidFill>
                  <a:srgbClr val="3232CC"/>
                </a:solidFill>
              </a:rPr>
              <a:t> </a:t>
            </a:r>
            <a:r>
              <a:rPr lang="en-US" spc="-5" dirty="0">
                <a:solidFill>
                  <a:srgbClr val="3232CC"/>
                </a:solidFill>
              </a:rPr>
              <a:t>ob</a:t>
            </a:r>
            <a:r>
              <a:rPr lang="en-US" spc="-10" dirty="0">
                <a:solidFill>
                  <a:srgbClr val="3232CC"/>
                </a:solidFill>
              </a:rPr>
              <a:t>j</a:t>
            </a:r>
            <a:r>
              <a:rPr lang="en-US" spc="-5" dirty="0"/>
              <a:t>:</a:t>
            </a:r>
            <a:r>
              <a:rPr lang="en-US" dirty="0"/>
              <a:t> </a:t>
            </a:r>
            <a:r>
              <a:rPr lang="en-US" spc="-5" dirty="0" err="1"/>
              <a:t>s.indexOf</a:t>
            </a:r>
            <a:r>
              <a:rPr lang="en-US" spc="-5" dirty="0"/>
              <a:t>(…),</a:t>
            </a:r>
            <a:r>
              <a:rPr lang="en-US" spc="-20" dirty="0"/>
              <a:t> </a:t>
            </a:r>
            <a:r>
              <a:rPr lang="en-US" spc="-5" dirty="0" err="1"/>
              <a:t>s.</a:t>
            </a:r>
            <a:r>
              <a:rPr lang="en-US" spc="-5" dirty="0" err="1">
                <a:solidFill>
                  <a:schemeClr val="tx1"/>
                </a:solidFill>
              </a:rPr>
              <a:t>subst</a:t>
            </a:r>
            <a:r>
              <a:rPr lang="en-US" spc="-15" dirty="0" err="1">
                <a:solidFill>
                  <a:schemeClr val="tx1"/>
                </a:solidFill>
              </a:rPr>
              <a:t>r</a:t>
            </a:r>
            <a:r>
              <a:rPr lang="en-US" spc="-10" dirty="0">
                <a:solidFill>
                  <a:schemeClr val="tx1"/>
                </a:solidFill>
              </a:rPr>
              <a:t>(…,…</a:t>
            </a:r>
            <a:r>
              <a:rPr lang="en-US" spc="-5" dirty="0">
                <a:solidFill>
                  <a:schemeClr val="tx1"/>
                </a:solidFill>
              </a:rPr>
              <a:t>), </a:t>
            </a:r>
            <a:r>
              <a:rPr lang="en-US" spc="-5" dirty="0" err="1">
                <a:solidFill>
                  <a:schemeClr val="tx1"/>
                </a:solidFill>
              </a:rPr>
              <a:t>s.substring</a:t>
            </a:r>
            <a:r>
              <a:rPr lang="en-US" spc="-5" dirty="0">
                <a:solidFill>
                  <a:schemeClr val="tx1"/>
                </a:solidFill>
              </a:rPr>
              <a:t>(…,…),</a:t>
            </a:r>
            <a:r>
              <a:rPr lang="en-US" spc="-30" dirty="0">
                <a:solidFill>
                  <a:schemeClr val="tx1"/>
                </a:solidFill>
              </a:rPr>
              <a:t> </a:t>
            </a:r>
            <a:r>
              <a:rPr lang="en-US" spc="-5" dirty="0" err="1">
                <a:solidFill>
                  <a:schemeClr val="tx1"/>
                </a:solidFill>
              </a:rPr>
              <a:t>s.charAt</a:t>
            </a:r>
            <a:r>
              <a:rPr lang="en-US" spc="-5" dirty="0">
                <a:solidFill>
                  <a:schemeClr val="tx1"/>
                </a:solidFill>
              </a:rPr>
              <a:t>(…),</a:t>
            </a:r>
            <a:r>
              <a:rPr lang="en-US" spc="-20" dirty="0">
                <a:solidFill>
                  <a:schemeClr val="tx1"/>
                </a:solidFill>
              </a:rPr>
              <a:t> </a:t>
            </a:r>
            <a:r>
              <a:rPr lang="en-US" spc="-5" dirty="0" err="1">
                <a:solidFill>
                  <a:schemeClr val="tx1"/>
                </a:solidFill>
              </a:rPr>
              <a:t>s.toUpperCas</a:t>
            </a:r>
            <a:r>
              <a:rPr lang="en-US" dirty="0" err="1">
                <a:solidFill>
                  <a:schemeClr val="tx1"/>
                </a:solidFill>
              </a:rPr>
              <a:t>e</a:t>
            </a:r>
            <a:r>
              <a:rPr lang="en-US" spc="-5" dirty="0">
                <a:solidFill>
                  <a:schemeClr val="tx1"/>
                </a:solidFill>
              </a:rPr>
              <a:t>(</a:t>
            </a:r>
            <a:r>
              <a:rPr lang="en-US" spc="-10" dirty="0">
                <a:solidFill>
                  <a:schemeClr val="tx1"/>
                </a:solidFill>
              </a:rPr>
              <a:t>)</a:t>
            </a:r>
            <a:r>
              <a:rPr lang="en-US" spc="-5" dirty="0">
                <a:solidFill>
                  <a:schemeClr val="tx1"/>
                </a:solidFill>
              </a:rPr>
              <a:t>, </a:t>
            </a:r>
            <a:r>
              <a:rPr lang="en-US" spc="-5" dirty="0" err="1">
                <a:solidFill>
                  <a:schemeClr val="tx1"/>
                </a:solidFill>
              </a:rPr>
              <a:t>s.toLowerCase</a:t>
            </a:r>
            <a:r>
              <a:rPr lang="en-US" spc="-5" dirty="0">
                <a:solidFill>
                  <a:schemeClr val="tx1"/>
                </a:solidFill>
              </a:rPr>
              <a:t>(),</a:t>
            </a:r>
            <a:r>
              <a:rPr lang="en-US" spc="-30" dirty="0">
                <a:solidFill>
                  <a:schemeClr val="tx1"/>
                </a:solidFill>
              </a:rPr>
              <a:t> </a:t>
            </a:r>
            <a:r>
              <a:rPr lang="en-US" spc="-5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  <a:p>
            <a:pPr marL="354330" indent="-341630">
              <a:lnSpc>
                <a:spcPct val="100000"/>
              </a:lnSpc>
              <a:spcBef>
                <a:spcPts val="695"/>
              </a:spcBef>
              <a:buChar char="•"/>
              <a:tabLst>
                <a:tab pos="354965" algn="l"/>
              </a:tabLst>
            </a:pPr>
            <a:r>
              <a:rPr lang="en-US" spc="-10" dirty="0">
                <a:solidFill>
                  <a:srgbClr val="3232CC"/>
                </a:solidFill>
              </a:rPr>
              <a:t>M</a:t>
            </a:r>
            <a:r>
              <a:rPr lang="en-US" spc="-5" dirty="0">
                <a:solidFill>
                  <a:srgbClr val="3232CC"/>
                </a:solidFill>
              </a:rPr>
              <a:t>ath</a:t>
            </a:r>
            <a:r>
              <a:rPr lang="en-US" spc="-15" dirty="0">
                <a:solidFill>
                  <a:srgbClr val="3232CC"/>
                </a:solidFill>
              </a:rPr>
              <a:t> </a:t>
            </a:r>
            <a:r>
              <a:rPr lang="en-US" spc="-5" dirty="0">
                <a:solidFill>
                  <a:srgbClr val="3232CC"/>
                </a:solidFill>
              </a:rPr>
              <a:t>ob</a:t>
            </a:r>
            <a:r>
              <a:rPr lang="en-US" spc="-10" dirty="0">
                <a:solidFill>
                  <a:srgbClr val="3232CC"/>
                </a:solidFill>
              </a:rPr>
              <a:t>j</a:t>
            </a:r>
            <a:r>
              <a:rPr lang="en-US" spc="-5" dirty="0"/>
              <a:t>: </a:t>
            </a:r>
            <a:r>
              <a:rPr lang="en-US" spc="-5" dirty="0" err="1"/>
              <a:t>Math.round</a:t>
            </a:r>
            <a:r>
              <a:rPr lang="en-US" spc="-5" dirty="0"/>
              <a:t>(…),</a:t>
            </a:r>
            <a:r>
              <a:rPr lang="en-US" spc="-30" dirty="0"/>
              <a:t> </a:t>
            </a:r>
            <a:r>
              <a:rPr lang="en-US" spc="-10" dirty="0" err="1"/>
              <a:t>M</a:t>
            </a:r>
            <a:r>
              <a:rPr lang="en-US" spc="-5" dirty="0" err="1"/>
              <a:t>ath.floor</a:t>
            </a:r>
            <a:r>
              <a:rPr lang="en-US" spc="-5" dirty="0"/>
              <a:t>(…),</a:t>
            </a:r>
            <a:r>
              <a:rPr lang="en-US" spc="-30" dirty="0"/>
              <a:t> </a:t>
            </a:r>
            <a:r>
              <a:rPr lang="en-US" spc="-5" dirty="0"/>
              <a:t>…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407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508118" y="1443071"/>
            <a:ext cx="7432091" cy="49757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2746" indent="-310366">
              <a:buChar char="•"/>
              <a:tabLst>
                <a:tab pos="473322" algn="l"/>
              </a:tabLst>
            </a:pPr>
            <a:r>
              <a:rPr sz="2902" spc="-5" dirty="0">
                <a:latin typeface="Arial"/>
                <a:cs typeface="Arial"/>
              </a:rPr>
              <a:t>m</a:t>
            </a:r>
            <a:r>
              <a:rPr sz="2902" spc="-9" dirty="0">
                <a:latin typeface="Arial"/>
                <a:cs typeface="Arial"/>
              </a:rPr>
              <a:t>or</a:t>
            </a:r>
            <a:r>
              <a:rPr sz="2902" spc="-5" dirty="0">
                <a:latin typeface="Arial"/>
                <a:cs typeface="Arial"/>
              </a:rPr>
              <a:t>e</a:t>
            </a:r>
            <a:r>
              <a:rPr sz="2902" spc="-9" dirty="0">
                <a:latin typeface="Arial"/>
                <a:cs typeface="Arial"/>
              </a:rPr>
              <a:t> readable</a:t>
            </a:r>
            <a:endParaRPr sz="2902" dirty="0">
              <a:latin typeface="Arial"/>
              <a:cs typeface="Arial"/>
            </a:endParaRPr>
          </a:p>
          <a:p>
            <a:pPr marL="472746" indent="-310366">
              <a:spcBef>
                <a:spcPts val="694"/>
              </a:spcBef>
              <a:buChar char="•"/>
              <a:tabLst>
                <a:tab pos="473322" algn="l"/>
              </a:tabLst>
            </a:pPr>
            <a:r>
              <a:rPr sz="2902" spc="-9" dirty="0">
                <a:latin typeface="Arial"/>
                <a:cs typeface="Arial"/>
              </a:rPr>
              <a:t>les</a:t>
            </a:r>
            <a:r>
              <a:rPr sz="2902" spc="-5" dirty="0">
                <a:latin typeface="Arial"/>
                <a:cs typeface="Arial"/>
              </a:rPr>
              <a:t>s </a:t>
            </a:r>
            <a:r>
              <a:rPr sz="2902" spc="-9" dirty="0">
                <a:latin typeface="Arial"/>
                <a:cs typeface="Arial"/>
              </a:rPr>
              <a:t>erro</a:t>
            </a:r>
            <a:r>
              <a:rPr sz="2902" spc="-5" dirty="0">
                <a:latin typeface="Arial"/>
                <a:cs typeface="Arial"/>
              </a:rPr>
              <a:t>r </a:t>
            </a:r>
            <a:r>
              <a:rPr sz="2902" spc="-9" dirty="0">
                <a:latin typeface="Arial"/>
                <a:cs typeface="Arial"/>
              </a:rPr>
              <a:t>prone</a:t>
            </a:r>
            <a:endParaRPr sz="2902" dirty="0">
              <a:latin typeface="Arial"/>
              <a:cs typeface="Arial"/>
            </a:endParaRPr>
          </a:p>
          <a:p>
            <a:pPr marL="472746" indent="-310366">
              <a:spcBef>
                <a:spcPts val="694"/>
              </a:spcBef>
              <a:buChar char="•"/>
              <a:tabLst>
                <a:tab pos="473322" algn="l"/>
              </a:tabLst>
            </a:pPr>
            <a:r>
              <a:rPr sz="2902" spc="-9" dirty="0">
                <a:latin typeface="Arial"/>
                <a:cs typeface="Arial"/>
              </a:rPr>
              <a:t>re-usable</a:t>
            </a:r>
            <a:endParaRPr sz="2902" dirty="0">
              <a:latin typeface="Arial"/>
              <a:cs typeface="Arial"/>
            </a:endParaRPr>
          </a:p>
          <a:p>
            <a:pPr>
              <a:spcBef>
                <a:spcPts val="13"/>
              </a:spcBef>
            </a:pPr>
            <a:endParaRPr sz="3491" dirty="0">
              <a:latin typeface="Times New Roman"/>
              <a:cs typeface="Times New Roman"/>
            </a:endParaRPr>
          </a:p>
          <a:p>
            <a:pPr marL="11516"/>
            <a:r>
              <a:rPr sz="2720" spc="-5" dirty="0">
                <a:latin typeface="Arial"/>
                <a:cs typeface="Arial"/>
              </a:rPr>
              <a:t>Declar</a:t>
            </a:r>
            <a:r>
              <a:rPr sz="2720" dirty="0">
                <a:latin typeface="Arial"/>
                <a:cs typeface="Arial"/>
              </a:rPr>
              <a:t>e</a:t>
            </a:r>
            <a:r>
              <a:rPr sz="2720" spc="-18" dirty="0">
                <a:latin typeface="Arial"/>
                <a:cs typeface="Arial"/>
              </a:rPr>
              <a:t> </a:t>
            </a:r>
            <a:r>
              <a:rPr sz="2720" dirty="0">
                <a:latin typeface="Arial"/>
                <a:cs typeface="Arial"/>
              </a:rPr>
              <a:t>a</a:t>
            </a:r>
            <a:r>
              <a:rPr sz="2720" spc="-5" dirty="0">
                <a:latin typeface="Arial"/>
                <a:cs typeface="Arial"/>
              </a:rPr>
              <a:t> function:</a:t>
            </a:r>
            <a:endParaRPr sz="2720" dirty="0">
              <a:latin typeface="Arial"/>
              <a:cs typeface="Arial"/>
            </a:endParaRPr>
          </a:p>
          <a:p>
            <a:pPr marL="11516">
              <a:lnSpc>
                <a:spcPts val="3047"/>
              </a:lnSpc>
              <a:spcBef>
                <a:spcPts val="2303"/>
              </a:spcBef>
            </a:pPr>
            <a:r>
              <a:rPr sz="2720" b="1" spc="-5" dirty="0">
                <a:solidFill>
                  <a:srgbClr val="FF0000"/>
                </a:solidFill>
                <a:latin typeface="Arial"/>
                <a:cs typeface="Arial"/>
              </a:rPr>
              <a:t>functio</a:t>
            </a:r>
            <a:r>
              <a:rPr sz="2720" b="1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720" b="1" spc="2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720" b="1" dirty="0">
                <a:solidFill>
                  <a:srgbClr val="0000CC"/>
                </a:solidFill>
                <a:latin typeface="Arial"/>
                <a:cs typeface="Arial"/>
              </a:rPr>
              <a:t>identifier</a:t>
            </a:r>
            <a:r>
              <a:rPr sz="2720" spc="-5" dirty="0">
                <a:solidFill>
                  <a:srgbClr val="00654C"/>
                </a:solidFill>
                <a:latin typeface="Arial"/>
                <a:cs typeface="Arial"/>
              </a:rPr>
              <a:t>(parameter1</a:t>
            </a:r>
            <a:r>
              <a:rPr sz="2720" dirty="0">
                <a:solidFill>
                  <a:srgbClr val="00654C"/>
                </a:solidFill>
                <a:latin typeface="Arial"/>
                <a:cs typeface="Arial"/>
              </a:rPr>
              <a:t>,</a:t>
            </a:r>
            <a:r>
              <a:rPr sz="2720" spc="-5" dirty="0">
                <a:solidFill>
                  <a:srgbClr val="00654C"/>
                </a:solidFill>
                <a:latin typeface="Arial"/>
                <a:cs typeface="Arial"/>
              </a:rPr>
              <a:t> parameter2</a:t>
            </a:r>
            <a:r>
              <a:rPr sz="2720" dirty="0">
                <a:solidFill>
                  <a:srgbClr val="00654C"/>
                </a:solidFill>
                <a:latin typeface="Arial"/>
                <a:cs typeface="Arial"/>
              </a:rPr>
              <a:t>,</a:t>
            </a:r>
            <a:r>
              <a:rPr sz="2720" spc="-5" dirty="0">
                <a:solidFill>
                  <a:srgbClr val="00654C"/>
                </a:solidFill>
                <a:latin typeface="Arial"/>
                <a:cs typeface="Arial"/>
              </a:rPr>
              <a:t> …)</a:t>
            </a:r>
            <a:endParaRPr sz="2720" dirty="0">
              <a:latin typeface="Arial"/>
              <a:cs typeface="Arial"/>
            </a:endParaRPr>
          </a:p>
          <a:p>
            <a:pPr marL="11516">
              <a:lnSpc>
                <a:spcPts val="2829"/>
              </a:lnSpc>
            </a:pPr>
            <a:r>
              <a:rPr sz="2720" dirty="0">
                <a:solidFill>
                  <a:srgbClr val="C04F4C"/>
                </a:solidFill>
                <a:latin typeface="Arial"/>
                <a:cs typeface="Arial"/>
              </a:rPr>
              <a:t>{</a:t>
            </a:r>
            <a:endParaRPr sz="2720" dirty="0">
              <a:latin typeface="Arial"/>
              <a:cs typeface="Arial"/>
            </a:endParaRPr>
          </a:p>
          <a:p>
            <a:pPr marL="321306" marR="5204243">
              <a:lnSpc>
                <a:spcPts val="2829"/>
              </a:lnSpc>
              <a:spcBef>
                <a:spcPts val="236"/>
              </a:spcBef>
            </a:pPr>
            <a:r>
              <a:rPr sz="2720" dirty="0">
                <a:latin typeface="Arial"/>
                <a:cs typeface="Arial"/>
              </a:rPr>
              <a:t>statement1</a:t>
            </a:r>
            <a:r>
              <a:rPr sz="2720" spc="-18" dirty="0">
                <a:latin typeface="Arial"/>
                <a:cs typeface="Arial"/>
              </a:rPr>
              <a:t> </a:t>
            </a:r>
            <a:r>
              <a:rPr sz="2720" dirty="0">
                <a:latin typeface="Arial"/>
                <a:cs typeface="Arial"/>
              </a:rPr>
              <a:t>; statement2</a:t>
            </a:r>
            <a:r>
              <a:rPr sz="2720" spc="-18" dirty="0">
                <a:latin typeface="Arial"/>
                <a:cs typeface="Arial"/>
              </a:rPr>
              <a:t> </a:t>
            </a:r>
            <a:r>
              <a:rPr sz="2720" dirty="0">
                <a:latin typeface="Arial"/>
                <a:cs typeface="Arial"/>
              </a:rPr>
              <a:t>;</a:t>
            </a:r>
          </a:p>
          <a:p>
            <a:pPr marL="321306">
              <a:lnSpc>
                <a:spcPts val="2589"/>
              </a:lnSpc>
            </a:pPr>
            <a:r>
              <a:rPr sz="2720" dirty="0">
                <a:latin typeface="Arial"/>
                <a:cs typeface="Arial"/>
              </a:rPr>
              <a:t>….</a:t>
            </a:r>
          </a:p>
          <a:p>
            <a:pPr marL="11516">
              <a:lnSpc>
                <a:spcPts val="3047"/>
              </a:lnSpc>
            </a:pPr>
            <a:r>
              <a:rPr sz="2720" dirty="0">
                <a:solidFill>
                  <a:srgbClr val="C04F4C"/>
                </a:solidFill>
                <a:latin typeface="Arial"/>
                <a:cs typeface="Arial"/>
              </a:rPr>
              <a:t>}</a:t>
            </a:r>
            <a:endParaRPr sz="272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70761" y="1569220"/>
            <a:ext cx="1938897" cy="20819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7AF4A87-8D47-E14A-97AB-50BE3308A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Programmer-defined</a:t>
            </a:r>
            <a:r>
              <a:rPr lang="en-US" spc="-20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function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627395" y="2938056"/>
            <a:ext cx="6987559" cy="2325156"/>
          </a:xfrm>
          <a:custGeom>
            <a:avLst/>
            <a:gdLst/>
            <a:ahLst/>
            <a:cxnLst/>
            <a:rect l="l" t="t" r="r" b="b"/>
            <a:pathLst>
              <a:path w="7705725" h="2564129">
                <a:moveTo>
                  <a:pt x="7705344" y="2561844"/>
                </a:moveTo>
                <a:lnTo>
                  <a:pt x="7705344" y="2285"/>
                </a:lnTo>
                <a:lnTo>
                  <a:pt x="7703820" y="0"/>
                </a:lnTo>
                <a:lnTo>
                  <a:pt x="2285" y="0"/>
                </a:lnTo>
                <a:lnTo>
                  <a:pt x="0" y="2286"/>
                </a:lnTo>
                <a:lnTo>
                  <a:pt x="0" y="2561844"/>
                </a:lnTo>
                <a:lnTo>
                  <a:pt x="2286" y="2564130"/>
                </a:lnTo>
                <a:lnTo>
                  <a:pt x="4572" y="2564130"/>
                </a:lnTo>
                <a:lnTo>
                  <a:pt x="4572" y="9906"/>
                </a:lnTo>
                <a:lnTo>
                  <a:pt x="9144" y="4572"/>
                </a:lnTo>
                <a:lnTo>
                  <a:pt x="9144" y="9906"/>
                </a:lnTo>
                <a:lnTo>
                  <a:pt x="7696200" y="9905"/>
                </a:lnTo>
                <a:lnTo>
                  <a:pt x="7696200" y="4571"/>
                </a:lnTo>
                <a:lnTo>
                  <a:pt x="7700772" y="9905"/>
                </a:lnTo>
                <a:lnTo>
                  <a:pt x="7700772" y="2564129"/>
                </a:lnTo>
                <a:lnTo>
                  <a:pt x="7703820" y="2564129"/>
                </a:lnTo>
                <a:lnTo>
                  <a:pt x="7705344" y="2561844"/>
                </a:lnTo>
                <a:close/>
              </a:path>
              <a:path w="7705725" h="2564129">
                <a:moveTo>
                  <a:pt x="9144" y="9906"/>
                </a:moveTo>
                <a:lnTo>
                  <a:pt x="9144" y="4572"/>
                </a:lnTo>
                <a:lnTo>
                  <a:pt x="4572" y="9906"/>
                </a:lnTo>
                <a:lnTo>
                  <a:pt x="9144" y="9906"/>
                </a:lnTo>
                <a:close/>
              </a:path>
              <a:path w="7705725" h="2564129">
                <a:moveTo>
                  <a:pt x="9144" y="2554986"/>
                </a:moveTo>
                <a:lnTo>
                  <a:pt x="9144" y="9906"/>
                </a:lnTo>
                <a:lnTo>
                  <a:pt x="4572" y="9906"/>
                </a:lnTo>
                <a:lnTo>
                  <a:pt x="4572" y="2554986"/>
                </a:lnTo>
                <a:lnTo>
                  <a:pt x="9144" y="2554986"/>
                </a:lnTo>
                <a:close/>
              </a:path>
              <a:path w="7705725" h="2564129">
                <a:moveTo>
                  <a:pt x="7700772" y="2554985"/>
                </a:moveTo>
                <a:lnTo>
                  <a:pt x="4572" y="2554986"/>
                </a:lnTo>
                <a:lnTo>
                  <a:pt x="9144" y="2559558"/>
                </a:lnTo>
                <a:lnTo>
                  <a:pt x="9144" y="2564130"/>
                </a:lnTo>
                <a:lnTo>
                  <a:pt x="7696200" y="2564129"/>
                </a:lnTo>
                <a:lnTo>
                  <a:pt x="7696200" y="2559558"/>
                </a:lnTo>
                <a:lnTo>
                  <a:pt x="7700772" y="2554985"/>
                </a:lnTo>
                <a:close/>
              </a:path>
              <a:path w="7705725" h="2564129">
                <a:moveTo>
                  <a:pt x="9144" y="2564130"/>
                </a:moveTo>
                <a:lnTo>
                  <a:pt x="9144" y="2559558"/>
                </a:lnTo>
                <a:lnTo>
                  <a:pt x="4572" y="2554986"/>
                </a:lnTo>
                <a:lnTo>
                  <a:pt x="4572" y="2564130"/>
                </a:lnTo>
                <a:lnTo>
                  <a:pt x="9144" y="2564130"/>
                </a:lnTo>
                <a:close/>
              </a:path>
              <a:path w="7705725" h="2564129">
                <a:moveTo>
                  <a:pt x="7700772" y="9905"/>
                </a:moveTo>
                <a:lnTo>
                  <a:pt x="7696200" y="4571"/>
                </a:lnTo>
                <a:lnTo>
                  <a:pt x="7696200" y="9905"/>
                </a:lnTo>
                <a:lnTo>
                  <a:pt x="7700772" y="9905"/>
                </a:lnTo>
                <a:close/>
              </a:path>
              <a:path w="7705725" h="2564129">
                <a:moveTo>
                  <a:pt x="7700772" y="2554985"/>
                </a:moveTo>
                <a:lnTo>
                  <a:pt x="7700772" y="9905"/>
                </a:lnTo>
                <a:lnTo>
                  <a:pt x="7696200" y="9905"/>
                </a:lnTo>
                <a:lnTo>
                  <a:pt x="7696200" y="2554985"/>
                </a:lnTo>
                <a:lnTo>
                  <a:pt x="7700772" y="2554985"/>
                </a:lnTo>
                <a:close/>
              </a:path>
              <a:path w="7705725" h="2564129">
                <a:moveTo>
                  <a:pt x="7700772" y="2564129"/>
                </a:moveTo>
                <a:lnTo>
                  <a:pt x="7700772" y="2554985"/>
                </a:lnTo>
                <a:lnTo>
                  <a:pt x="7696200" y="2559558"/>
                </a:lnTo>
                <a:lnTo>
                  <a:pt x="7696200" y="2564129"/>
                </a:lnTo>
                <a:lnTo>
                  <a:pt x="7700772" y="2564129"/>
                </a:lnTo>
                <a:close/>
              </a:path>
            </a:pathLst>
          </a:custGeom>
          <a:solidFill>
            <a:srgbClr val="3232CB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4" name="object 4"/>
          <p:cNvSpPr txBox="1"/>
          <p:nvPr/>
        </p:nvSpPr>
        <p:spPr>
          <a:xfrm>
            <a:off x="2655196" y="1650032"/>
            <a:ext cx="6881608" cy="3202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1306" marR="4607" indent="-309790">
              <a:buChar char="•"/>
              <a:tabLst>
                <a:tab pos="321882" algn="l"/>
              </a:tabLst>
            </a:pPr>
            <a:r>
              <a:rPr sz="2630" spc="-5" dirty="0">
                <a:latin typeface="Calibri" panose="020F0502020204030204" pitchFamily="34" charset="0"/>
                <a:cs typeface="Calibri" panose="020F0502020204030204" pitchFamily="34" charset="0"/>
              </a:rPr>
              <a:t>A simple</a:t>
            </a:r>
            <a:r>
              <a:rPr sz="26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30" spc="-5" dirty="0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sz="2630" spc="-1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30" spc="-5" dirty="0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sz="26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30" spc="-5" dirty="0">
                <a:latin typeface="Calibri" panose="020F0502020204030204" pitchFamily="34" charset="0"/>
                <a:cs typeface="Calibri" panose="020F0502020204030204" pitchFamily="34" charset="0"/>
              </a:rPr>
              <a:t>one</a:t>
            </a:r>
            <a:r>
              <a:rPr sz="26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30" spc="-5" dirty="0">
                <a:latin typeface="Calibri" panose="020F0502020204030204" pitchFamily="34" charset="0"/>
                <a:cs typeface="Calibri" panose="020F0502020204030204" pitchFamily="34" charset="0"/>
              </a:rPr>
              <a:t>statement</a:t>
            </a:r>
            <a:r>
              <a:rPr sz="2630" spc="-2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30" spc="-5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sz="26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30" spc="-5" dirty="0">
                <a:latin typeface="Calibri" panose="020F0502020204030204" pitchFamily="34" charset="0"/>
                <a:cs typeface="Calibri" panose="020F0502020204030204" pitchFamily="34" charset="0"/>
              </a:rPr>
              <a:t>no parameter</a:t>
            </a:r>
            <a:endParaRPr sz="263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43"/>
              </a:spcBef>
            </a:pPr>
            <a:endParaRPr sz="3899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58545" marR="479656" indent="-414589">
              <a:tabLst>
                <a:tab pos="3183698" algn="l"/>
              </a:tabLst>
            </a:pPr>
            <a:r>
              <a:rPr sz="2902" spc="-9" dirty="0">
                <a:latin typeface="Calibri" panose="020F0502020204030204" pitchFamily="34" charset="0"/>
                <a:cs typeface="Calibri" panose="020F0502020204030204" pitchFamily="34" charset="0"/>
              </a:rPr>
              <a:t>functio</a:t>
            </a:r>
            <a:r>
              <a:rPr sz="2902" spc="-5" dirty="0">
                <a:latin typeface="Calibri" panose="020F0502020204030204" pitchFamily="34" charset="0"/>
                <a:cs typeface="Calibri" panose="020F0502020204030204" pitchFamily="34" charset="0"/>
              </a:rPr>
              <a:t>n </a:t>
            </a:r>
            <a:r>
              <a:rPr sz="2902" spc="-9" dirty="0">
                <a:latin typeface="Calibri" panose="020F0502020204030204" pitchFamily="34" charset="0"/>
                <a:cs typeface="Calibri" panose="020F0502020204030204" pitchFamily="34" charset="0"/>
              </a:rPr>
              <a:t>dosth(</a:t>
            </a:r>
            <a:r>
              <a:rPr sz="2902" spc="-5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sz="2902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sz="2902" spc="-9" dirty="0">
                <a:solidFill>
                  <a:srgbClr val="3232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sz="2902" spc="-5" dirty="0">
                <a:solidFill>
                  <a:srgbClr val="3232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 </a:t>
            </a:r>
            <a:r>
              <a:rPr sz="2902" spc="-9" dirty="0">
                <a:solidFill>
                  <a:srgbClr val="3232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declar</a:t>
            </a:r>
            <a:r>
              <a:rPr sz="2902" spc="-5" dirty="0">
                <a:solidFill>
                  <a:srgbClr val="3232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 a </a:t>
            </a:r>
            <a:r>
              <a:rPr sz="2902" spc="-9" dirty="0">
                <a:solidFill>
                  <a:srgbClr val="3232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 </a:t>
            </a:r>
            <a:r>
              <a:rPr sz="2902" spc="-9" dirty="0">
                <a:latin typeface="Calibri" panose="020F0502020204030204" pitchFamily="34" charset="0"/>
                <a:cs typeface="Calibri" panose="020F0502020204030204" pitchFamily="34" charset="0"/>
              </a:rPr>
              <a:t>alert("doin</a:t>
            </a:r>
            <a:r>
              <a:rPr sz="2902" spc="-5" dirty="0">
                <a:latin typeface="Calibri" panose="020F0502020204030204" pitchFamily="34" charset="0"/>
                <a:cs typeface="Calibri" panose="020F0502020204030204" pitchFamily="34" charset="0"/>
              </a:rPr>
              <a:t>g </a:t>
            </a:r>
            <a:r>
              <a:rPr sz="2902" spc="-9" dirty="0">
                <a:latin typeface="Calibri" panose="020F0502020204030204" pitchFamily="34" charset="0"/>
                <a:cs typeface="Calibri" panose="020F0502020204030204" pitchFamily="34" charset="0"/>
              </a:rPr>
              <a:t>sth");</a:t>
            </a:r>
            <a:endParaRPr sz="2902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5"/>
              </a:spcBef>
            </a:pPr>
            <a:endParaRPr sz="2947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43955"/>
            <a:r>
              <a:rPr sz="2902" spc="-9" dirty="0">
                <a:latin typeface="Calibri" panose="020F0502020204030204" pitchFamily="34" charset="0"/>
                <a:cs typeface="Calibri" panose="020F0502020204030204" pitchFamily="34" charset="0"/>
              </a:rPr>
              <a:t>dosth()</a:t>
            </a:r>
            <a:r>
              <a:rPr sz="2902" spc="-5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r>
              <a:rPr sz="2902" spc="-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902" spc="-9" dirty="0">
                <a:solidFill>
                  <a:srgbClr val="3232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sz="2902" spc="-5" dirty="0">
                <a:solidFill>
                  <a:srgbClr val="3232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 </a:t>
            </a:r>
            <a:r>
              <a:rPr sz="2902" spc="-32" dirty="0">
                <a:solidFill>
                  <a:srgbClr val="3232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Calling</a:t>
            </a:r>
            <a:r>
              <a:rPr sz="2902" spc="-86" dirty="0">
                <a:solidFill>
                  <a:srgbClr val="3232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902" spc="18" dirty="0">
                <a:solidFill>
                  <a:srgbClr val="3232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902" spc="-100" dirty="0">
                <a:solidFill>
                  <a:srgbClr val="3232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902" spc="-54" dirty="0">
                <a:solidFill>
                  <a:srgbClr val="3232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sz="2902" spc="-36" dirty="0">
                <a:solidFill>
                  <a:srgbClr val="3232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unction:</a:t>
            </a:r>
            <a:endParaRPr sz="2902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FEFD66C-869A-5C42-A673-1C589836E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Function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195531" y="1560928"/>
            <a:ext cx="7851863" cy="4288697"/>
          </a:xfrm>
          <a:custGeom>
            <a:avLst/>
            <a:gdLst/>
            <a:ahLst/>
            <a:cxnLst/>
            <a:rect l="l" t="t" r="r" b="b"/>
            <a:pathLst>
              <a:path w="8658860" h="4729480">
                <a:moveTo>
                  <a:pt x="8658606" y="4726685"/>
                </a:moveTo>
                <a:lnTo>
                  <a:pt x="8658606" y="2285"/>
                </a:lnTo>
                <a:lnTo>
                  <a:pt x="8656320" y="0"/>
                </a:lnTo>
                <a:lnTo>
                  <a:pt x="1523" y="0"/>
                </a:lnTo>
                <a:lnTo>
                  <a:pt x="0" y="2286"/>
                </a:lnTo>
                <a:lnTo>
                  <a:pt x="0" y="4726686"/>
                </a:lnTo>
                <a:lnTo>
                  <a:pt x="1524" y="4728972"/>
                </a:lnTo>
                <a:lnTo>
                  <a:pt x="4572" y="4728972"/>
                </a:lnTo>
                <a:lnTo>
                  <a:pt x="4572" y="9906"/>
                </a:lnTo>
                <a:lnTo>
                  <a:pt x="9144" y="5334"/>
                </a:lnTo>
                <a:lnTo>
                  <a:pt x="9143" y="9906"/>
                </a:lnTo>
                <a:lnTo>
                  <a:pt x="8648700" y="9905"/>
                </a:lnTo>
                <a:lnTo>
                  <a:pt x="8648700" y="5333"/>
                </a:lnTo>
                <a:lnTo>
                  <a:pt x="8653272" y="9905"/>
                </a:lnTo>
                <a:lnTo>
                  <a:pt x="8653272" y="4728971"/>
                </a:lnTo>
                <a:lnTo>
                  <a:pt x="8656320" y="4728971"/>
                </a:lnTo>
                <a:lnTo>
                  <a:pt x="8658606" y="4726685"/>
                </a:lnTo>
                <a:close/>
              </a:path>
              <a:path w="8658860" h="4729480">
                <a:moveTo>
                  <a:pt x="9143" y="9906"/>
                </a:moveTo>
                <a:lnTo>
                  <a:pt x="9144" y="5334"/>
                </a:lnTo>
                <a:lnTo>
                  <a:pt x="4572" y="9906"/>
                </a:lnTo>
                <a:lnTo>
                  <a:pt x="9143" y="9906"/>
                </a:lnTo>
                <a:close/>
              </a:path>
              <a:path w="8658860" h="4729480">
                <a:moveTo>
                  <a:pt x="9143" y="4719828"/>
                </a:moveTo>
                <a:lnTo>
                  <a:pt x="9143" y="9906"/>
                </a:lnTo>
                <a:lnTo>
                  <a:pt x="4572" y="9906"/>
                </a:lnTo>
                <a:lnTo>
                  <a:pt x="4572" y="4719828"/>
                </a:lnTo>
                <a:lnTo>
                  <a:pt x="9143" y="4719828"/>
                </a:lnTo>
                <a:close/>
              </a:path>
              <a:path w="8658860" h="4729480">
                <a:moveTo>
                  <a:pt x="8653272" y="4719828"/>
                </a:moveTo>
                <a:lnTo>
                  <a:pt x="4572" y="4719828"/>
                </a:lnTo>
                <a:lnTo>
                  <a:pt x="9144" y="4724400"/>
                </a:lnTo>
                <a:lnTo>
                  <a:pt x="9143" y="4728972"/>
                </a:lnTo>
                <a:lnTo>
                  <a:pt x="8648700" y="4728971"/>
                </a:lnTo>
                <a:lnTo>
                  <a:pt x="8648700" y="4724399"/>
                </a:lnTo>
                <a:lnTo>
                  <a:pt x="8653272" y="4719828"/>
                </a:lnTo>
                <a:close/>
              </a:path>
              <a:path w="8658860" h="4729480">
                <a:moveTo>
                  <a:pt x="9143" y="4728972"/>
                </a:moveTo>
                <a:lnTo>
                  <a:pt x="9144" y="4724400"/>
                </a:lnTo>
                <a:lnTo>
                  <a:pt x="4572" y="4719828"/>
                </a:lnTo>
                <a:lnTo>
                  <a:pt x="4572" y="4728972"/>
                </a:lnTo>
                <a:lnTo>
                  <a:pt x="9143" y="4728972"/>
                </a:lnTo>
                <a:close/>
              </a:path>
              <a:path w="8658860" h="4729480">
                <a:moveTo>
                  <a:pt x="8653272" y="9905"/>
                </a:moveTo>
                <a:lnTo>
                  <a:pt x="8648700" y="5333"/>
                </a:lnTo>
                <a:lnTo>
                  <a:pt x="8648700" y="9905"/>
                </a:lnTo>
                <a:lnTo>
                  <a:pt x="8653272" y="9905"/>
                </a:lnTo>
                <a:close/>
              </a:path>
              <a:path w="8658860" h="4729480">
                <a:moveTo>
                  <a:pt x="8653272" y="4719828"/>
                </a:moveTo>
                <a:lnTo>
                  <a:pt x="8653272" y="9905"/>
                </a:lnTo>
                <a:lnTo>
                  <a:pt x="8648700" y="9905"/>
                </a:lnTo>
                <a:lnTo>
                  <a:pt x="8648700" y="4719828"/>
                </a:lnTo>
                <a:lnTo>
                  <a:pt x="8653272" y="4719828"/>
                </a:lnTo>
                <a:close/>
              </a:path>
              <a:path w="8658860" h="4729480">
                <a:moveTo>
                  <a:pt x="8653272" y="4728971"/>
                </a:moveTo>
                <a:lnTo>
                  <a:pt x="8653272" y="4719828"/>
                </a:lnTo>
                <a:lnTo>
                  <a:pt x="8648700" y="4724399"/>
                </a:lnTo>
                <a:lnTo>
                  <a:pt x="8648700" y="4728971"/>
                </a:lnTo>
                <a:lnTo>
                  <a:pt x="8653272" y="4728971"/>
                </a:lnTo>
                <a:close/>
              </a:path>
            </a:pathLst>
          </a:custGeom>
          <a:solidFill>
            <a:srgbClr val="00654C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4" name="object 4"/>
          <p:cNvSpPr txBox="1"/>
          <p:nvPr/>
        </p:nvSpPr>
        <p:spPr>
          <a:xfrm>
            <a:off x="2270382" y="1609264"/>
            <a:ext cx="6296001" cy="12606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2630" spc="-5" dirty="0">
                <a:latin typeface="Arial"/>
                <a:cs typeface="Arial"/>
              </a:rPr>
              <a:t>var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v="a",</a:t>
            </a:r>
            <a:r>
              <a:rPr sz="2630" spc="-18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w="b";</a:t>
            </a:r>
            <a:endParaRPr sz="2630">
              <a:latin typeface="Arial"/>
              <a:cs typeface="Arial"/>
            </a:endParaRPr>
          </a:p>
          <a:p>
            <a:pPr marL="11516" marR="4607">
              <a:lnSpc>
                <a:spcPct val="110000"/>
              </a:lnSpc>
            </a:pPr>
            <a:r>
              <a:rPr sz="2630" spc="-5" dirty="0">
                <a:solidFill>
                  <a:srgbClr val="FF0000"/>
                </a:solidFill>
                <a:latin typeface="Arial"/>
                <a:cs typeface="Arial"/>
              </a:rPr>
              <a:t>function</a:t>
            </a:r>
            <a:r>
              <a:rPr sz="2630" spc="-1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30" spc="-9" dirty="0">
                <a:latin typeface="Arial"/>
                <a:cs typeface="Arial"/>
              </a:rPr>
              <a:t>f1(){v+="c"</a:t>
            </a:r>
            <a:r>
              <a:rPr sz="2630" spc="-5" dirty="0">
                <a:latin typeface="Arial"/>
                <a:cs typeface="Arial"/>
              </a:rPr>
              <a:t>;</a:t>
            </a:r>
            <a:r>
              <a:rPr sz="2630" spc="-23" dirty="0">
                <a:latin typeface="Arial"/>
                <a:cs typeface="Arial"/>
              </a:rPr>
              <a:t> </a:t>
            </a:r>
            <a:r>
              <a:rPr sz="2630" spc="-9" dirty="0">
                <a:latin typeface="Arial"/>
                <a:cs typeface="Arial"/>
              </a:rPr>
              <a:t>w+="d";</a:t>
            </a:r>
            <a:r>
              <a:rPr sz="2630" spc="-5" dirty="0">
                <a:latin typeface="Arial"/>
                <a:cs typeface="Arial"/>
              </a:rPr>
              <a:t>}</a:t>
            </a:r>
            <a:r>
              <a:rPr sz="2630" spc="-18" dirty="0">
                <a:latin typeface="Arial"/>
                <a:cs typeface="Arial"/>
              </a:rPr>
              <a:t> </a:t>
            </a:r>
            <a:r>
              <a:rPr sz="2630" spc="-5" dirty="0">
                <a:solidFill>
                  <a:srgbClr val="00654C"/>
                </a:solidFill>
                <a:latin typeface="Arial"/>
                <a:cs typeface="Arial"/>
              </a:rPr>
              <a:t>//</a:t>
            </a:r>
            <a:r>
              <a:rPr sz="2630" spc="-14" dirty="0">
                <a:solidFill>
                  <a:srgbClr val="00654C"/>
                </a:solidFill>
                <a:latin typeface="Arial"/>
                <a:cs typeface="Arial"/>
              </a:rPr>
              <a:t> </a:t>
            </a:r>
            <a:r>
              <a:rPr sz="2630" spc="-5" dirty="0">
                <a:solidFill>
                  <a:srgbClr val="00654C"/>
                </a:solidFill>
                <a:latin typeface="Arial"/>
                <a:cs typeface="Arial"/>
              </a:rPr>
              <a:t>declaration </a:t>
            </a:r>
            <a:r>
              <a:rPr sz="2630" spc="-5" dirty="0">
                <a:solidFill>
                  <a:srgbClr val="FF0000"/>
                </a:solidFill>
                <a:latin typeface="Arial"/>
                <a:cs typeface="Arial"/>
              </a:rPr>
              <a:t>function</a:t>
            </a:r>
            <a:r>
              <a:rPr sz="2630" spc="-1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30" spc="-9" dirty="0">
                <a:latin typeface="Arial"/>
                <a:cs typeface="Arial"/>
              </a:rPr>
              <a:t>f2(){v+="e"</a:t>
            </a:r>
            <a:r>
              <a:rPr sz="2630" spc="-5" dirty="0">
                <a:latin typeface="Arial"/>
                <a:cs typeface="Arial"/>
              </a:rPr>
              <a:t>;</a:t>
            </a:r>
            <a:r>
              <a:rPr sz="2630" spc="-23" dirty="0">
                <a:latin typeface="Arial"/>
                <a:cs typeface="Arial"/>
              </a:rPr>
              <a:t> </a:t>
            </a:r>
            <a:r>
              <a:rPr sz="2630" spc="-9" dirty="0">
                <a:latin typeface="Arial"/>
                <a:cs typeface="Arial"/>
              </a:rPr>
              <a:t>w+="f";</a:t>
            </a:r>
            <a:r>
              <a:rPr sz="2630" spc="-5" dirty="0">
                <a:latin typeface="Arial"/>
                <a:cs typeface="Arial"/>
              </a:rPr>
              <a:t>}</a:t>
            </a:r>
            <a:r>
              <a:rPr sz="2630" spc="-23" dirty="0">
                <a:latin typeface="Arial"/>
                <a:cs typeface="Arial"/>
              </a:rPr>
              <a:t> </a:t>
            </a:r>
            <a:r>
              <a:rPr sz="2630" spc="-5" dirty="0">
                <a:solidFill>
                  <a:srgbClr val="00654C"/>
                </a:solidFill>
                <a:latin typeface="Arial"/>
                <a:cs typeface="Arial"/>
              </a:rPr>
              <a:t>//</a:t>
            </a:r>
            <a:r>
              <a:rPr sz="2630" spc="-14" dirty="0">
                <a:solidFill>
                  <a:srgbClr val="00654C"/>
                </a:solidFill>
                <a:latin typeface="Arial"/>
                <a:cs typeface="Arial"/>
              </a:rPr>
              <a:t> </a:t>
            </a:r>
            <a:r>
              <a:rPr sz="2630" spc="-5" dirty="0">
                <a:solidFill>
                  <a:srgbClr val="00654C"/>
                </a:solidFill>
                <a:latin typeface="Arial"/>
                <a:cs typeface="Arial"/>
              </a:rPr>
              <a:t>declaration</a:t>
            </a:r>
            <a:endParaRPr sz="263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0415" y="2931793"/>
            <a:ext cx="3342051" cy="8479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2630" spc="-5" dirty="0">
                <a:latin typeface="Arial"/>
                <a:cs typeface="Arial"/>
              </a:rPr>
              <a:t>f1();</a:t>
            </a:r>
            <a:r>
              <a:rPr sz="2630" spc="-18" dirty="0">
                <a:latin typeface="Arial"/>
                <a:cs typeface="Arial"/>
              </a:rPr>
              <a:t> </a:t>
            </a:r>
            <a:r>
              <a:rPr sz="2630" spc="-9" dirty="0">
                <a:latin typeface="Arial"/>
                <a:cs typeface="Arial"/>
              </a:rPr>
              <a:t>f</a:t>
            </a:r>
            <a:r>
              <a:rPr sz="2630" spc="-5" dirty="0">
                <a:latin typeface="Arial"/>
                <a:cs typeface="Arial"/>
              </a:rPr>
              <a:t>2();</a:t>
            </a:r>
            <a:endParaRPr sz="2630">
              <a:latin typeface="Arial"/>
              <a:cs typeface="Arial"/>
            </a:endParaRPr>
          </a:p>
          <a:p>
            <a:pPr marL="11516">
              <a:spcBef>
                <a:spcPts val="313"/>
              </a:spcBef>
            </a:pPr>
            <a:r>
              <a:rPr sz="2630" spc="-9" dirty="0">
                <a:latin typeface="Arial"/>
                <a:cs typeface="Arial"/>
              </a:rPr>
              <a:t>alert("v="+v+";w="+w);</a:t>
            </a:r>
            <a:endParaRPr sz="263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96430" y="2931793"/>
            <a:ext cx="2153562" cy="78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344">
              <a:lnSpc>
                <a:spcPts val="3115"/>
              </a:lnSpc>
            </a:pPr>
            <a:r>
              <a:rPr sz="2630" spc="-5" dirty="0">
                <a:solidFill>
                  <a:srgbClr val="00654C"/>
                </a:solidFill>
                <a:latin typeface="Arial"/>
                <a:cs typeface="Arial"/>
              </a:rPr>
              <a:t>// call function</a:t>
            </a:r>
            <a:endParaRPr sz="2630">
              <a:latin typeface="Arial"/>
              <a:cs typeface="Arial"/>
            </a:endParaRPr>
          </a:p>
          <a:p>
            <a:pPr marL="11516">
              <a:lnSpc>
                <a:spcPts val="3006"/>
              </a:lnSpc>
            </a:pPr>
            <a:r>
              <a:rPr sz="2539" dirty="0">
                <a:solidFill>
                  <a:srgbClr val="00B04F"/>
                </a:solidFill>
                <a:latin typeface="Arial"/>
                <a:cs typeface="Arial"/>
              </a:rPr>
              <a:t>// v=ace;w=bdf</a:t>
            </a:r>
            <a:endParaRPr sz="2539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70415" y="4254323"/>
            <a:ext cx="3342051" cy="1333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marR="1361810">
              <a:lnSpc>
                <a:spcPct val="110000"/>
              </a:lnSpc>
            </a:pPr>
            <a:r>
              <a:rPr sz="2630" spc="-9" dirty="0">
                <a:latin typeface="Arial"/>
                <a:cs typeface="Arial"/>
              </a:rPr>
              <a:t>v="a"</a:t>
            </a:r>
            <a:r>
              <a:rPr sz="2630" spc="-5" dirty="0">
                <a:latin typeface="Arial"/>
                <a:cs typeface="Arial"/>
              </a:rPr>
              <a:t>;</a:t>
            </a:r>
            <a:r>
              <a:rPr sz="2630" spc="-23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w</a:t>
            </a:r>
            <a:r>
              <a:rPr sz="2630" spc="-9" dirty="0">
                <a:latin typeface="Arial"/>
                <a:cs typeface="Arial"/>
              </a:rPr>
              <a:t>="b"; </a:t>
            </a:r>
            <a:r>
              <a:rPr sz="2630" spc="-5" dirty="0">
                <a:latin typeface="Arial"/>
                <a:cs typeface="Arial"/>
              </a:rPr>
              <a:t>f2();</a:t>
            </a:r>
            <a:r>
              <a:rPr sz="2630" spc="-18" dirty="0">
                <a:latin typeface="Arial"/>
                <a:cs typeface="Arial"/>
              </a:rPr>
              <a:t> </a:t>
            </a:r>
            <a:r>
              <a:rPr sz="2630" spc="-9" dirty="0">
                <a:latin typeface="Arial"/>
                <a:cs typeface="Arial"/>
              </a:rPr>
              <a:t>f</a:t>
            </a:r>
            <a:r>
              <a:rPr sz="2630" spc="-5" dirty="0">
                <a:latin typeface="Arial"/>
                <a:cs typeface="Arial"/>
              </a:rPr>
              <a:t>2();</a:t>
            </a:r>
            <a:r>
              <a:rPr sz="2630" spc="-23" dirty="0">
                <a:latin typeface="Arial"/>
                <a:cs typeface="Arial"/>
              </a:rPr>
              <a:t> </a:t>
            </a:r>
            <a:r>
              <a:rPr sz="2630" spc="-9" dirty="0">
                <a:latin typeface="Arial"/>
                <a:cs typeface="Arial"/>
              </a:rPr>
              <a:t>f</a:t>
            </a:r>
            <a:r>
              <a:rPr sz="2630" spc="-5" dirty="0">
                <a:latin typeface="Arial"/>
                <a:cs typeface="Arial"/>
              </a:rPr>
              <a:t>1();</a:t>
            </a:r>
            <a:endParaRPr sz="2630">
              <a:latin typeface="Arial"/>
              <a:cs typeface="Arial"/>
            </a:endParaRPr>
          </a:p>
          <a:p>
            <a:pPr marL="11516">
              <a:spcBef>
                <a:spcPts val="313"/>
              </a:spcBef>
            </a:pPr>
            <a:r>
              <a:rPr sz="2630" spc="-9" dirty="0">
                <a:latin typeface="Arial"/>
                <a:cs typeface="Arial"/>
              </a:rPr>
              <a:t>alert("v="+v+";w="+w);</a:t>
            </a:r>
            <a:endParaRPr sz="263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96430" y="5131881"/>
            <a:ext cx="2387344" cy="3907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2539" dirty="0">
                <a:solidFill>
                  <a:srgbClr val="00B04F"/>
                </a:solidFill>
                <a:latin typeface="Arial"/>
                <a:cs typeface="Arial"/>
              </a:rPr>
              <a:t>// v=aeec;w=b</a:t>
            </a:r>
            <a:r>
              <a:rPr sz="2539" spc="-45" dirty="0">
                <a:solidFill>
                  <a:srgbClr val="00B04F"/>
                </a:solidFill>
                <a:latin typeface="Arial"/>
                <a:cs typeface="Arial"/>
              </a:rPr>
              <a:t>f</a:t>
            </a:r>
            <a:r>
              <a:rPr sz="2539" dirty="0">
                <a:solidFill>
                  <a:srgbClr val="00B04F"/>
                </a:solidFill>
                <a:latin typeface="Arial"/>
                <a:cs typeface="Arial"/>
              </a:rPr>
              <a:t>fd</a:t>
            </a:r>
            <a:endParaRPr sz="2539">
              <a:latin typeface="Arial"/>
              <a:cs typeface="Arial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019E4FE2-37BF-8C48-8D36-93D3CF65D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Declaration/Call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71599" y="1619375"/>
            <a:ext cx="7175852" cy="48129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282" indent="-362765">
              <a:buClr>
                <a:srgbClr val="548ED5"/>
              </a:buClr>
              <a:buAutoNum type="arabicPeriod"/>
              <a:tabLst>
                <a:tab pos="321882" algn="l"/>
              </a:tabLst>
            </a:pPr>
            <a:r>
              <a:rPr sz="2902" b="1" spc="-23" dirty="0">
                <a:latin typeface="Calibri" panose="020F0502020204030204" pitchFamily="34" charset="0"/>
                <a:cs typeface="Calibri" panose="020F0502020204030204" pitchFamily="34" charset="0"/>
              </a:rPr>
              <a:t>Get</a:t>
            </a:r>
            <a:r>
              <a:rPr sz="2902" b="1" spc="-10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902" b="1" spc="-32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2902" b="1" spc="-10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902" b="1" spc="-18" dirty="0">
                <a:latin typeface="Calibri" panose="020F0502020204030204" pitchFamily="34" charset="0"/>
                <a:cs typeface="Calibri" panose="020F0502020204030204" pitchFamily="34" charset="0"/>
              </a:rPr>
              <a:t>job</a:t>
            </a:r>
            <a:r>
              <a:rPr sz="2902" b="1" spc="-10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902" b="1" spc="-32" dirty="0">
                <a:latin typeface="Calibri" panose="020F0502020204030204" pitchFamily="34" charset="0"/>
                <a:cs typeface="Calibri" panose="020F0502020204030204" pitchFamily="34" charset="0"/>
              </a:rPr>
              <a:t>done</a:t>
            </a:r>
            <a:r>
              <a:rPr sz="2902" b="1" spc="-9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902" b="1" spc="-5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sz="2902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41270" marR="2577937" indent="-466413">
              <a:lnSpc>
                <a:spcPct val="108300"/>
              </a:lnSpc>
            </a:pPr>
            <a:r>
              <a:rPr sz="2902" spc="-36" dirty="0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sz="2902" spc="-86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902" spc="-36" dirty="0">
                <a:latin typeface="Calibri" panose="020F0502020204030204" pitchFamily="34" charset="0"/>
                <a:cs typeface="Calibri" panose="020F0502020204030204" pitchFamily="34" charset="0"/>
              </a:rPr>
              <a:t>destroyUniverse()</a:t>
            </a:r>
            <a:r>
              <a:rPr sz="2902" spc="-86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902" spc="-150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sz="2902" spc="-10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902" spc="9" dirty="0">
                <a:latin typeface="Calibri" panose="020F0502020204030204" pitchFamily="34" charset="0"/>
                <a:cs typeface="Calibri" panose="020F0502020204030204" pitchFamily="34" charset="0"/>
              </a:rPr>
              <a:t>alert(“destroyed!”);</a:t>
            </a:r>
            <a:endParaRPr sz="2902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74857">
              <a:spcBef>
                <a:spcPts val="281"/>
              </a:spcBef>
            </a:pPr>
            <a:r>
              <a:rPr sz="2902" spc="-100" dirty="0">
                <a:latin typeface="Calibri" panose="020F0502020204030204" pitchFamily="34" charset="0"/>
                <a:cs typeface="Calibri" panose="020F0502020204030204" pitchFamily="34" charset="0"/>
              </a:rPr>
              <a:t>};</a:t>
            </a:r>
            <a:endParaRPr sz="2902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3"/>
              </a:spcBef>
            </a:pPr>
            <a:endParaRPr sz="3264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74282" marR="2939551" indent="-362765">
              <a:lnSpc>
                <a:spcPct val="108100"/>
              </a:lnSpc>
              <a:buClr>
                <a:srgbClr val="548ED5"/>
              </a:buClr>
              <a:buAutoNum type="arabicPeriod" startAt="2"/>
              <a:tabLst>
                <a:tab pos="321882" algn="l"/>
              </a:tabLst>
            </a:pPr>
            <a:r>
              <a:rPr sz="2902" b="1" spc="-41" dirty="0">
                <a:latin typeface="Calibri" panose="020F0502020204030204" pitchFamily="34" charset="0"/>
                <a:cs typeface="Calibri" panose="020F0502020204030204" pitchFamily="34" charset="0"/>
              </a:rPr>
              <a:t>Produce</a:t>
            </a:r>
            <a:r>
              <a:rPr sz="2902" b="1" spc="-10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902" b="1" spc="18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902" b="1" spc="-10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902" b="1" spc="-18" dirty="0"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sz="2902" b="1" spc="-10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902" b="1" spc="-27" dirty="0">
                <a:latin typeface="Calibri" panose="020F0502020204030204" pitchFamily="34" charset="0"/>
                <a:cs typeface="Calibri" panose="020F0502020204030204" pitchFamily="34" charset="0"/>
              </a:rPr>
              <a:t>value:</a:t>
            </a:r>
            <a:r>
              <a:rPr sz="2902" b="1" spc="-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902" spc="-36" dirty="0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sz="2902" spc="-86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902" spc="-45" dirty="0">
                <a:latin typeface="Calibri" panose="020F0502020204030204" pitchFamily="34" charset="0"/>
                <a:cs typeface="Calibri" panose="020F0502020204030204" pitchFamily="34" charset="0"/>
              </a:rPr>
              <a:t>getSomething()</a:t>
            </a:r>
            <a:r>
              <a:rPr sz="2902" spc="-7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902" spc="-150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endParaRPr sz="2902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41270" marR="4607">
              <a:lnSpc>
                <a:spcPct val="108300"/>
              </a:lnSpc>
            </a:pPr>
            <a:r>
              <a:rPr sz="2902" spc="-32" dirty="0">
                <a:latin typeface="Calibri" panose="020F0502020204030204" pitchFamily="34" charset="0"/>
                <a:cs typeface="Calibri" panose="020F0502020204030204" pitchFamily="34" charset="0"/>
              </a:rPr>
              <a:t>var</a:t>
            </a:r>
            <a:r>
              <a:rPr sz="2902" spc="-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902" spc="14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902" spc="-32" dirty="0">
                <a:latin typeface="Calibri" panose="020F0502020204030204" pitchFamily="34" charset="0"/>
                <a:cs typeface="Calibri" panose="020F0502020204030204" pitchFamily="34" charset="0"/>
              </a:rPr>
              <a:t>nswer</a:t>
            </a:r>
            <a:r>
              <a:rPr sz="2902" spc="-10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902" spc="-77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sz="2902" spc="-10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902" spc="-23" dirty="0">
                <a:latin typeface="Calibri" panose="020F0502020204030204" pitchFamily="34" charset="0"/>
                <a:cs typeface="Calibri" panose="020F0502020204030204" pitchFamily="34" charset="0"/>
              </a:rPr>
              <a:t>prompt("Enter</a:t>
            </a:r>
            <a:r>
              <a:rPr sz="2902" spc="-86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902" spc="-23" dirty="0">
                <a:latin typeface="Calibri" panose="020F0502020204030204" pitchFamily="34" charset="0"/>
                <a:cs typeface="Calibri" panose="020F0502020204030204" pitchFamily="34" charset="0"/>
              </a:rPr>
              <a:t>something:");</a:t>
            </a:r>
            <a:r>
              <a:rPr sz="2902" spc="-1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902" spc="-18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sz="2902" spc="-103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902" spc="-32" dirty="0">
                <a:latin typeface="Calibri" panose="020F0502020204030204" pitchFamily="34" charset="0"/>
                <a:cs typeface="Calibri" panose="020F0502020204030204" pitchFamily="34" charset="0"/>
              </a:rPr>
              <a:t>answer;</a:t>
            </a:r>
            <a:endParaRPr sz="2902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74282">
              <a:spcBef>
                <a:spcPts val="281"/>
              </a:spcBef>
            </a:pPr>
            <a:r>
              <a:rPr sz="2902" spc="-100" dirty="0">
                <a:latin typeface="Calibri" panose="020F0502020204030204" pitchFamily="34" charset="0"/>
                <a:cs typeface="Calibri" panose="020F0502020204030204" pitchFamily="34" charset="0"/>
              </a:rPr>
              <a:t>};</a:t>
            </a:r>
            <a:endParaRPr sz="2902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A2874E1-F69E-DA4F-8E5C-CD02D11AE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main </a:t>
            </a:r>
            <a:r>
              <a:rPr lang="en-US" dirty="0" err="1"/>
              <a:t>flavours</a:t>
            </a:r>
            <a:r>
              <a:rPr lang="en-US" dirty="0"/>
              <a:t> of functions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833096" y="1616265"/>
            <a:ext cx="7061264" cy="19791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2600" b="1" spc="-150" dirty="0">
                <a:latin typeface="Calibri" panose="020F0502020204030204" pitchFamily="34" charset="0"/>
                <a:cs typeface="Calibri" panose="020F0502020204030204" pitchFamily="34" charset="0"/>
              </a:rPr>
              <a:t>when</a:t>
            </a:r>
            <a:r>
              <a:rPr sz="2600" b="1" spc="-13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b="1" spc="-141" dirty="0">
                <a:latin typeface="Calibri" panose="020F0502020204030204" pitchFamily="34" charset="0"/>
                <a:cs typeface="Calibri" panose="020F0502020204030204" pitchFamily="34" charset="0"/>
              </a:rPr>
              <a:t>returning</a:t>
            </a:r>
            <a:r>
              <a:rPr sz="2600" b="1" spc="-13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b="1" spc="-195" dirty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n-US" sz="2600" b="1" spc="-218" dirty="0">
                <a:latin typeface="Calibri" panose="020F0502020204030204" pitchFamily="34" charset="0"/>
                <a:cs typeface="Calibri" panose="020F0502020204030204" pitchFamily="34" charset="0"/>
              </a:rPr>
              <a:t>s: </a:t>
            </a:r>
            <a:endParaRPr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21306" marR="4607" indent="-309790">
              <a:lnSpc>
                <a:spcPts val="2739"/>
              </a:lnSpc>
              <a:spcBef>
                <a:spcPts val="765"/>
              </a:spcBef>
              <a:buChar char="−"/>
              <a:tabLst>
                <a:tab pos="321882" algn="l"/>
              </a:tabLst>
            </a:pPr>
            <a:r>
              <a:rPr sz="2600" spc="18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600" spc="-50" dirty="0">
                <a:latin typeface="Calibri" panose="020F0502020204030204" pitchFamily="34" charset="0"/>
                <a:cs typeface="Calibri" panose="020F0502020204030204" pitchFamily="34" charset="0"/>
              </a:rPr>
              <a:t>dd</a:t>
            </a:r>
            <a:r>
              <a:rPr sz="2600" spc="-9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spc="18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600" spc="-9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b="1" spc="-109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sz="2600" b="1" spc="-122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spc="-27" dirty="0">
                <a:latin typeface="Calibri" panose="020F0502020204030204" pitchFamily="34" charset="0"/>
                <a:cs typeface="Calibri" panose="020F0502020204030204" pitchFamily="34" charset="0"/>
              </a:rPr>
              <a:t>statemen</a:t>
            </a:r>
            <a:r>
              <a:rPr sz="2600" spc="-18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600" spc="-9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spc="-27" dirty="0">
                <a:latin typeface="Calibri" panose="020F0502020204030204" pitchFamily="34" charset="0"/>
                <a:cs typeface="Calibri" panose="020F0502020204030204" pitchFamily="34" charset="0"/>
              </a:rPr>
              <a:t>inside</a:t>
            </a:r>
            <a:r>
              <a:rPr sz="2600" spc="-9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spc="-27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2600" spc="-9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spc="-27" dirty="0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sz="2600" spc="-14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2600" spc="-82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spc="-32" dirty="0">
                <a:solidFill>
                  <a:srgbClr val="3232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signa</a:t>
            </a:r>
            <a:r>
              <a:rPr sz="2600" spc="-18" dirty="0">
                <a:solidFill>
                  <a:srgbClr val="3232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sz="2600" spc="-95" dirty="0">
                <a:solidFill>
                  <a:srgbClr val="3232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spc="18" dirty="0">
                <a:solidFill>
                  <a:srgbClr val="3232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600" spc="9" dirty="0">
                <a:solidFill>
                  <a:srgbClr val="3232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spc="-23" dirty="0">
                <a:solidFill>
                  <a:srgbClr val="3232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</a:t>
            </a:r>
            <a:r>
              <a:rPr sz="2600" spc="-18" dirty="0">
                <a:solidFill>
                  <a:srgbClr val="3232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600" spc="-95" dirty="0">
                <a:solidFill>
                  <a:srgbClr val="3232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spc="-45" dirty="0">
                <a:solidFill>
                  <a:srgbClr val="3232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2600" spc="-27" dirty="0">
                <a:solidFill>
                  <a:srgbClr val="3232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sz="2600" spc="-95" dirty="0">
                <a:solidFill>
                  <a:srgbClr val="3232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spc="18" dirty="0">
                <a:solidFill>
                  <a:srgbClr val="3232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600" spc="-95" dirty="0">
                <a:solidFill>
                  <a:srgbClr val="3232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spc="-36" dirty="0">
                <a:solidFill>
                  <a:srgbClr val="3232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endParaRPr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21306" marR="233782" indent="-309790">
              <a:lnSpc>
                <a:spcPts val="2739"/>
              </a:lnSpc>
              <a:spcBef>
                <a:spcPts val="730"/>
              </a:spcBef>
              <a:buChar char="−"/>
              <a:tabLst>
                <a:tab pos="321882" algn="l"/>
              </a:tabLst>
            </a:pPr>
            <a:r>
              <a:rPr sz="2600" spc="-45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600" spc="-23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sz="2600" spc="-18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600" spc="-9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spc="-18" dirty="0">
                <a:latin typeface="Calibri" panose="020F0502020204030204" pitchFamily="34" charset="0"/>
                <a:cs typeface="Calibri" panose="020F0502020204030204" pitchFamily="34" charset="0"/>
              </a:rPr>
              <a:t>cal</a:t>
            </a:r>
            <a:r>
              <a:rPr sz="2600" spc="-9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sz="2600" spc="-9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spc="-45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2600" spc="-27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sz="2600" spc="-9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spc="-27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2600" spc="-9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spc="-36" dirty="0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sz="2600" spc="-9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spc="-27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2600" spc="-36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2600" spc="-9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spc="-27" dirty="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  <a:r>
              <a:rPr sz="2600" spc="-32" dirty="0"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sz="2600" spc="-9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spc="-32" dirty="0">
                <a:latin typeface="Calibri" panose="020F0502020204030204" pitchFamily="34" charset="0"/>
                <a:cs typeface="Calibri" panose="020F0502020204030204" pitchFamily="34" charset="0"/>
              </a:rPr>
              <a:t>placed</a:t>
            </a:r>
            <a:r>
              <a:rPr sz="2600" spc="-9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spc="-14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2600" spc="-18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2600" spc="-9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spc="18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600" spc="-9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spc="-32" dirty="0">
                <a:latin typeface="Calibri" panose="020F0502020204030204" pitchFamily="34" charset="0"/>
                <a:cs typeface="Calibri" panose="020F0502020204030204" pitchFamily="34" charset="0"/>
              </a:rPr>
              <a:t>position</a:t>
            </a:r>
            <a:r>
              <a:rPr sz="2600" spc="-2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spc="-18" dirty="0">
                <a:latin typeface="Calibri" panose="020F0502020204030204" pitchFamily="34" charset="0"/>
                <a:cs typeface="Calibri" panose="020F0502020204030204" pitchFamily="34" charset="0"/>
              </a:rPr>
              <a:t>wher</a:t>
            </a:r>
            <a:r>
              <a:rPr sz="2600" spc="-14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600" spc="-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spc="18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600" spc="-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spc="-23" dirty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sz="2600" spc="-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spc="-27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2600" spc="-36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2600" spc="-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00" spc="-50" dirty="0">
                <a:latin typeface="Calibri" panose="020F0502020204030204" pitchFamily="34" charset="0"/>
                <a:cs typeface="Calibri" panose="020F0502020204030204" pitchFamily="34" charset="0"/>
              </a:rPr>
              <a:t>expected</a:t>
            </a:r>
            <a:endParaRPr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1658" y="3974530"/>
            <a:ext cx="6526328" cy="2288303"/>
          </a:xfrm>
          <a:custGeom>
            <a:avLst/>
            <a:gdLst/>
            <a:ahLst/>
            <a:cxnLst/>
            <a:rect l="l" t="t" r="r" b="b"/>
            <a:pathLst>
              <a:path w="7197090" h="2523490">
                <a:moveTo>
                  <a:pt x="7197090" y="2520696"/>
                </a:moveTo>
                <a:lnTo>
                  <a:pt x="7197090" y="2285"/>
                </a:lnTo>
                <a:lnTo>
                  <a:pt x="7194804" y="0"/>
                </a:lnTo>
                <a:lnTo>
                  <a:pt x="2285" y="0"/>
                </a:lnTo>
                <a:lnTo>
                  <a:pt x="0" y="2286"/>
                </a:lnTo>
                <a:lnTo>
                  <a:pt x="0" y="2520696"/>
                </a:lnTo>
                <a:lnTo>
                  <a:pt x="2286" y="2522982"/>
                </a:lnTo>
                <a:lnTo>
                  <a:pt x="4572" y="2522982"/>
                </a:lnTo>
                <a:lnTo>
                  <a:pt x="4572" y="9906"/>
                </a:lnTo>
                <a:lnTo>
                  <a:pt x="9906" y="4572"/>
                </a:lnTo>
                <a:lnTo>
                  <a:pt x="9905" y="9906"/>
                </a:lnTo>
                <a:lnTo>
                  <a:pt x="7187183" y="9905"/>
                </a:lnTo>
                <a:lnTo>
                  <a:pt x="7187183" y="4571"/>
                </a:lnTo>
                <a:lnTo>
                  <a:pt x="7192518" y="9905"/>
                </a:lnTo>
                <a:lnTo>
                  <a:pt x="7192518" y="2522982"/>
                </a:lnTo>
                <a:lnTo>
                  <a:pt x="7194804" y="2522982"/>
                </a:lnTo>
                <a:lnTo>
                  <a:pt x="7197090" y="2520696"/>
                </a:lnTo>
                <a:close/>
              </a:path>
              <a:path w="7197090" h="2523490">
                <a:moveTo>
                  <a:pt x="9905" y="9906"/>
                </a:moveTo>
                <a:lnTo>
                  <a:pt x="9906" y="4572"/>
                </a:lnTo>
                <a:lnTo>
                  <a:pt x="4572" y="9906"/>
                </a:lnTo>
                <a:lnTo>
                  <a:pt x="9905" y="9906"/>
                </a:lnTo>
                <a:close/>
              </a:path>
              <a:path w="7197090" h="2523490">
                <a:moveTo>
                  <a:pt x="9905" y="2513838"/>
                </a:moveTo>
                <a:lnTo>
                  <a:pt x="9905" y="9906"/>
                </a:lnTo>
                <a:lnTo>
                  <a:pt x="4572" y="9906"/>
                </a:lnTo>
                <a:lnTo>
                  <a:pt x="4572" y="2513838"/>
                </a:lnTo>
                <a:lnTo>
                  <a:pt x="9905" y="2513838"/>
                </a:lnTo>
                <a:close/>
              </a:path>
              <a:path w="7197090" h="2523490">
                <a:moveTo>
                  <a:pt x="7192518" y="2513838"/>
                </a:moveTo>
                <a:lnTo>
                  <a:pt x="4572" y="2513838"/>
                </a:lnTo>
                <a:lnTo>
                  <a:pt x="9906" y="2518410"/>
                </a:lnTo>
                <a:lnTo>
                  <a:pt x="9905" y="2522982"/>
                </a:lnTo>
                <a:lnTo>
                  <a:pt x="7187183" y="2522982"/>
                </a:lnTo>
                <a:lnTo>
                  <a:pt x="7187183" y="2518410"/>
                </a:lnTo>
                <a:lnTo>
                  <a:pt x="7192518" y="2513838"/>
                </a:lnTo>
                <a:close/>
              </a:path>
              <a:path w="7197090" h="2523490">
                <a:moveTo>
                  <a:pt x="9905" y="2522982"/>
                </a:moveTo>
                <a:lnTo>
                  <a:pt x="9906" y="2518410"/>
                </a:lnTo>
                <a:lnTo>
                  <a:pt x="4572" y="2513838"/>
                </a:lnTo>
                <a:lnTo>
                  <a:pt x="4572" y="2522982"/>
                </a:lnTo>
                <a:lnTo>
                  <a:pt x="9905" y="2522982"/>
                </a:lnTo>
                <a:close/>
              </a:path>
              <a:path w="7197090" h="2523490">
                <a:moveTo>
                  <a:pt x="7192518" y="9905"/>
                </a:moveTo>
                <a:lnTo>
                  <a:pt x="7187183" y="4571"/>
                </a:lnTo>
                <a:lnTo>
                  <a:pt x="7187183" y="9905"/>
                </a:lnTo>
                <a:lnTo>
                  <a:pt x="7192518" y="9905"/>
                </a:lnTo>
                <a:close/>
              </a:path>
              <a:path w="7197090" h="2523490">
                <a:moveTo>
                  <a:pt x="7192518" y="2513838"/>
                </a:moveTo>
                <a:lnTo>
                  <a:pt x="7192518" y="9905"/>
                </a:lnTo>
                <a:lnTo>
                  <a:pt x="7187183" y="9905"/>
                </a:lnTo>
                <a:lnTo>
                  <a:pt x="7187183" y="2513838"/>
                </a:lnTo>
                <a:lnTo>
                  <a:pt x="7192518" y="2513838"/>
                </a:lnTo>
                <a:close/>
              </a:path>
              <a:path w="7197090" h="2523490">
                <a:moveTo>
                  <a:pt x="7192518" y="2522982"/>
                </a:moveTo>
                <a:lnTo>
                  <a:pt x="7192518" y="2513838"/>
                </a:lnTo>
                <a:lnTo>
                  <a:pt x="7187183" y="2518410"/>
                </a:lnTo>
                <a:lnTo>
                  <a:pt x="7187183" y="2522982"/>
                </a:lnTo>
                <a:lnTo>
                  <a:pt x="7192518" y="2522982"/>
                </a:lnTo>
                <a:close/>
              </a:path>
            </a:pathLst>
          </a:custGeom>
          <a:solidFill>
            <a:srgbClr val="00654C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5" name="object 5"/>
          <p:cNvSpPr txBox="1"/>
          <p:nvPr/>
        </p:nvSpPr>
        <p:spPr>
          <a:xfrm>
            <a:off x="3128582" y="4038850"/>
            <a:ext cx="4516146" cy="2184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marR="4607">
              <a:lnSpc>
                <a:spcPts val="3917"/>
              </a:lnSpc>
            </a:pPr>
            <a:r>
              <a:rPr sz="3627" spc="-122" dirty="0">
                <a:latin typeface="Apple SD Gothic Neo"/>
                <a:cs typeface="Apple SD Gothic Neo"/>
              </a:rPr>
              <a:t>v</a:t>
            </a:r>
            <a:r>
              <a:rPr sz="3627" spc="-59" dirty="0">
                <a:latin typeface="Apple SD Gothic Neo"/>
                <a:cs typeface="Apple SD Gothic Neo"/>
              </a:rPr>
              <a:t>a</a:t>
            </a:r>
            <a:r>
              <a:rPr sz="3627" spc="9" dirty="0">
                <a:latin typeface="Apple SD Gothic Neo"/>
                <a:cs typeface="Apple SD Gothic Neo"/>
              </a:rPr>
              <a:t>r</a:t>
            </a:r>
            <a:r>
              <a:rPr sz="3627" spc="-136" dirty="0">
                <a:latin typeface="Apple SD Gothic Neo"/>
                <a:cs typeface="Apple SD Gothic Neo"/>
              </a:rPr>
              <a:t> s</a:t>
            </a:r>
            <a:r>
              <a:rPr sz="3627" spc="-59" dirty="0">
                <a:latin typeface="Apple SD Gothic Neo"/>
                <a:cs typeface="Apple SD Gothic Neo"/>
              </a:rPr>
              <a:t>t</a:t>
            </a:r>
            <a:r>
              <a:rPr sz="3627" spc="-45" dirty="0">
                <a:latin typeface="Apple SD Gothic Neo"/>
                <a:cs typeface="Apple SD Gothic Neo"/>
              </a:rPr>
              <a:t>h</a:t>
            </a:r>
            <a:r>
              <a:rPr sz="3627" spc="-95" dirty="0">
                <a:latin typeface="Apple SD Gothic Neo"/>
                <a:cs typeface="Apple SD Gothic Neo"/>
              </a:rPr>
              <a:t>=</a:t>
            </a:r>
            <a:r>
              <a:rPr sz="3627" spc="-163" dirty="0">
                <a:solidFill>
                  <a:srgbClr val="3232CC"/>
                </a:solidFill>
                <a:latin typeface="Apple SD Gothic Neo"/>
                <a:cs typeface="Apple SD Gothic Neo"/>
              </a:rPr>
              <a:t>g</a:t>
            </a:r>
            <a:r>
              <a:rPr sz="3627" spc="-32" dirty="0">
                <a:solidFill>
                  <a:srgbClr val="3232CC"/>
                </a:solidFill>
                <a:latin typeface="Apple SD Gothic Neo"/>
                <a:cs typeface="Apple SD Gothic Neo"/>
              </a:rPr>
              <a:t>e</a:t>
            </a:r>
            <a:r>
              <a:rPr sz="3627" spc="-59" dirty="0">
                <a:solidFill>
                  <a:srgbClr val="3232CC"/>
                </a:solidFill>
                <a:latin typeface="Apple SD Gothic Neo"/>
                <a:cs typeface="Apple SD Gothic Neo"/>
              </a:rPr>
              <a:t>tSom</a:t>
            </a:r>
            <a:r>
              <a:rPr sz="3627" spc="-73" dirty="0">
                <a:solidFill>
                  <a:srgbClr val="3232CC"/>
                </a:solidFill>
                <a:latin typeface="Apple SD Gothic Neo"/>
                <a:cs typeface="Apple SD Gothic Neo"/>
              </a:rPr>
              <a:t>e</a:t>
            </a:r>
            <a:r>
              <a:rPr sz="3627" spc="-59" dirty="0">
                <a:solidFill>
                  <a:srgbClr val="3232CC"/>
                </a:solidFill>
                <a:latin typeface="Apple SD Gothic Neo"/>
                <a:cs typeface="Apple SD Gothic Neo"/>
              </a:rPr>
              <a:t>t</a:t>
            </a:r>
            <a:r>
              <a:rPr sz="3627" spc="-54" dirty="0">
                <a:solidFill>
                  <a:srgbClr val="3232CC"/>
                </a:solidFill>
                <a:latin typeface="Apple SD Gothic Neo"/>
                <a:cs typeface="Apple SD Gothic Neo"/>
              </a:rPr>
              <a:t>hin</a:t>
            </a:r>
            <a:r>
              <a:rPr sz="3627" spc="-59" dirty="0">
                <a:solidFill>
                  <a:srgbClr val="3232CC"/>
                </a:solidFill>
                <a:latin typeface="Apple SD Gothic Neo"/>
                <a:cs typeface="Apple SD Gothic Neo"/>
              </a:rPr>
              <a:t>g</a:t>
            </a:r>
            <a:r>
              <a:rPr sz="3627" spc="-59" dirty="0">
                <a:latin typeface="Apple SD Gothic Neo"/>
                <a:cs typeface="Apple SD Gothic Neo"/>
              </a:rPr>
              <a:t>();</a:t>
            </a:r>
            <a:r>
              <a:rPr sz="3627" spc="-50" dirty="0">
                <a:latin typeface="Apple SD Gothic Neo"/>
                <a:cs typeface="Apple SD Gothic Neo"/>
              </a:rPr>
              <a:t> </a:t>
            </a:r>
            <a:r>
              <a:rPr sz="3627" spc="-27" dirty="0">
                <a:latin typeface="Apple SD Gothic Neo"/>
                <a:cs typeface="Apple SD Gothic Neo"/>
              </a:rPr>
              <a:t>alert(</a:t>
            </a:r>
            <a:r>
              <a:rPr sz="3627" spc="-73" dirty="0">
                <a:latin typeface="Apple SD Gothic Neo"/>
                <a:cs typeface="Apple SD Gothic Neo"/>
              </a:rPr>
              <a:t>s</a:t>
            </a:r>
            <a:r>
              <a:rPr sz="3627" spc="-59" dirty="0">
                <a:latin typeface="Apple SD Gothic Neo"/>
                <a:cs typeface="Apple SD Gothic Neo"/>
              </a:rPr>
              <a:t>t</a:t>
            </a:r>
            <a:r>
              <a:rPr sz="3627" spc="-54" dirty="0">
                <a:latin typeface="Apple SD Gothic Neo"/>
                <a:cs typeface="Apple SD Gothic Neo"/>
              </a:rPr>
              <a:t>h);</a:t>
            </a:r>
            <a:endParaRPr sz="3627">
              <a:latin typeface="Apple SD Gothic Neo"/>
              <a:cs typeface="Apple SD Gothic Neo"/>
            </a:endParaRPr>
          </a:p>
          <a:p>
            <a:pPr marL="11516" marR="338581">
              <a:lnSpc>
                <a:spcPts val="4643"/>
              </a:lnSpc>
              <a:spcBef>
                <a:spcPts val="141"/>
              </a:spcBef>
            </a:pPr>
            <a:r>
              <a:rPr sz="3627" spc="-9" dirty="0">
                <a:latin typeface="Apple SD Gothic Neo"/>
                <a:cs typeface="Apple SD Gothic Neo"/>
              </a:rPr>
              <a:t>or </a:t>
            </a:r>
            <a:r>
              <a:rPr sz="3627" spc="-14" dirty="0">
                <a:latin typeface="Apple SD Gothic Neo"/>
                <a:cs typeface="Apple SD Gothic Neo"/>
              </a:rPr>
              <a:t>alert</a:t>
            </a:r>
            <a:r>
              <a:rPr sz="3627" dirty="0">
                <a:latin typeface="Apple SD Gothic Neo"/>
                <a:cs typeface="Apple SD Gothic Neo"/>
              </a:rPr>
              <a:t>(</a:t>
            </a:r>
            <a:r>
              <a:rPr sz="3627" spc="-163" dirty="0">
                <a:solidFill>
                  <a:srgbClr val="3232CC"/>
                </a:solidFill>
                <a:latin typeface="Apple SD Gothic Neo"/>
                <a:cs typeface="Apple SD Gothic Neo"/>
              </a:rPr>
              <a:t>g</a:t>
            </a:r>
            <a:r>
              <a:rPr sz="3627" spc="-32" dirty="0">
                <a:solidFill>
                  <a:srgbClr val="3232CC"/>
                </a:solidFill>
                <a:latin typeface="Apple SD Gothic Neo"/>
                <a:cs typeface="Apple SD Gothic Neo"/>
              </a:rPr>
              <a:t>e</a:t>
            </a:r>
            <a:r>
              <a:rPr sz="3627" spc="-59" dirty="0">
                <a:solidFill>
                  <a:srgbClr val="3232CC"/>
                </a:solidFill>
                <a:latin typeface="Apple SD Gothic Neo"/>
                <a:cs typeface="Apple SD Gothic Neo"/>
              </a:rPr>
              <a:t>tSom</a:t>
            </a:r>
            <a:r>
              <a:rPr sz="3627" spc="-73" dirty="0">
                <a:solidFill>
                  <a:srgbClr val="3232CC"/>
                </a:solidFill>
                <a:latin typeface="Apple SD Gothic Neo"/>
                <a:cs typeface="Apple SD Gothic Neo"/>
              </a:rPr>
              <a:t>e</a:t>
            </a:r>
            <a:r>
              <a:rPr sz="3627" spc="-59" dirty="0">
                <a:solidFill>
                  <a:srgbClr val="3232CC"/>
                </a:solidFill>
                <a:latin typeface="Apple SD Gothic Neo"/>
                <a:cs typeface="Apple SD Gothic Neo"/>
              </a:rPr>
              <a:t>t</a:t>
            </a:r>
            <a:r>
              <a:rPr sz="3627" spc="-54" dirty="0">
                <a:solidFill>
                  <a:srgbClr val="3232CC"/>
                </a:solidFill>
                <a:latin typeface="Apple SD Gothic Neo"/>
                <a:cs typeface="Apple SD Gothic Neo"/>
              </a:rPr>
              <a:t>hin</a:t>
            </a:r>
            <a:r>
              <a:rPr sz="3627" spc="-59" dirty="0">
                <a:solidFill>
                  <a:srgbClr val="3232CC"/>
                </a:solidFill>
                <a:latin typeface="Apple SD Gothic Neo"/>
                <a:cs typeface="Apple SD Gothic Neo"/>
              </a:rPr>
              <a:t>g</a:t>
            </a:r>
            <a:r>
              <a:rPr sz="3627" spc="-59" dirty="0">
                <a:latin typeface="Apple SD Gothic Neo"/>
                <a:cs typeface="Apple SD Gothic Neo"/>
              </a:rPr>
              <a:t>());</a:t>
            </a:r>
            <a:endParaRPr sz="3627">
              <a:latin typeface="Apple SD Gothic Neo"/>
              <a:cs typeface="Apple SD Gothic Neo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05F5675-F60A-AD4C-BBC1-AE9907EAC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Return result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71598" y="1389174"/>
            <a:ext cx="7660107" cy="49190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41270" indent="-829754">
              <a:buChar char="•"/>
              <a:tabLst>
                <a:tab pos="321882" algn="l"/>
              </a:tabLst>
            </a:pPr>
            <a:r>
              <a:rPr sz="1995" dirty="0">
                <a:solidFill>
                  <a:srgbClr val="0000FF"/>
                </a:solidFill>
                <a:latin typeface="Arial"/>
                <a:cs typeface="Arial"/>
              </a:rPr>
              <a:t>hardcoded</a:t>
            </a:r>
            <a:r>
              <a:rPr sz="1995" spc="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95" dirty="0">
                <a:solidFill>
                  <a:srgbClr val="0000FF"/>
                </a:solidFill>
                <a:latin typeface="Arial"/>
                <a:cs typeface="Arial"/>
              </a:rPr>
              <a:t>values</a:t>
            </a:r>
            <a:r>
              <a:rPr sz="1995" spc="-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95" dirty="0">
                <a:solidFill>
                  <a:srgbClr val="0000FF"/>
                </a:solidFill>
                <a:latin typeface="Wingdings"/>
                <a:cs typeface="Calibri" panose="020F0502020204030204" pitchFamily="34" charset="0"/>
              </a:rPr>
              <a:t></a:t>
            </a:r>
            <a:endParaRPr lang="en-US" sz="1995" dirty="0">
              <a:latin typeface="Arial"/>
              <a:cs typeface="Arial"/>
            </a:endParaRPr>
          </a:p>
          <a:p>
            <a:pPr marL="841270" marR="3799246">
              <a:spcBef>
                <a:spcPts val="5"/>
              </a:spcBef>
            </a:pPr>
            <a:r>
              <a:rPr sz="1995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var</a:t>
            </a:r>
            <a:r>
              <a:rPr sz="1995" spc="5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1995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 = 10, b = 5; </a:t>
            </a:r>
            <a:endParaRPr lang="en-US" sz="1995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L="841270" marR="3799246">
              <a:spcBef>
                <a:spcPts val="5"/>
              </a:spcBef>
            </a:pPr>
            <a:r>
              <a:rPr sz="1995" spc="-5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functio</a:t>
            </a:r>
            <a:r>
              <a:rPr sz="1995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n </a:t>
            </a:r>
            <a:r>
              <a:rPr sz="1995" spc="-5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add(</a:t>
            </a:r>
            <a:r>
              <a:rPr sz="1995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)</a:t>
            </a:r>
            <a:r>
              <a:rPr sz="1995" spc="9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1995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{</a:t>
            </a:r>
          </a:p>
          <a:p>
            <a:pPr marL="1671024" marR="3689266"/>
            <a:r>
              <a:rPr sz="1995" spc="-5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va</a:t>
            </a:r>
            <a:r>
              <a:rPr sz="1995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r</a:t>
            </a:r>
            <a:r>
              <a:rPr sz="1995" spc="5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1995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c</a:t>
            </a:r>
            <a:r>
              <a:rPr sz="1995" spc="-5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=a+b; </a:t>
            </a:r>
            <a:endParaRPr lang="en-US" sz="1995" spc="-5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L="1671024" marR="3689266"/>
            <a:r>
              <a:rPr sz="1995" spc="-5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retur</a:t>
            </a:r>
            <a:r>
              <a:rPr sz="1995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n</a:t>
            </a:r>
            <a:r>
              <a:rPr sz="1995" spc="14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1995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c;</a:t>
            </a:r>
          </a:p>
          <a:p>
            <a:pPr marL="841270"/>
            <a:r>
              <a:rPr sz="1995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}</a:t>
            </a:r>
          </a:p>
          <a:p>
            <a:pPr>
              <a:spcBef>
                <a:spcPts val="47"/>
              </a:spcBef>
            </a:pPr>
            <a:endParaRPr sz="2040" dirty="0">
              <a:latin typeface="Times New Roman"/>
              <a:cs typeface="Times New Roman"/>
            </a:endParaRPr>
          </a:p>
          <a:p>
            <a:pPr marL="841270" marR="4607" indent="-829754">
              <a:buChar char="•"/>
              <a:tabLst>
                <a:tab pos="321882" algn="l"/>
              </a:tabLst>
            </a:pPr>
            <a:r>
              <a:rPr sz="1995" spc="-5" dirty="0">
                <a:latin typeface="Arial"/>
                <a:cs typeface="Arial"/>
              </a:rPr>
              <a:t>T</a:t>
            </a:r>
            <a:r>
              <a:rPr sz="1995" dirty="0">
                <a:latin typeface="Arial"/>
                <a:cs typeface="Arial"/>
              </a:rPr>
              <a:t>o make the function more</a:t>
            </a:r>
            <a:r>
              <a:rPr sz="1995" spc="9" dirty="0">
                <a:latin typeface="Arial"/>
                <a:cs typeface="Arial"/>
              </a:rPr>
              <a:t> </a:t>
            </a:r>
            <a:r>
              <a:rPr sz="1995" dirty="0">
                <a:latin typeface="Arial"/>
                <a:cs typeface="Arial"/>
              </a:rPr>
              <a:t>general, we </a:t>
            </a:r>
            <a:r>
              <a:rPr sz="1995" dirty="0">
                <a:solidFill>
                  <a:srgbClr val="0000FF"/>
                </a:solidFill>
                <a:latin typeface="Arial"/>
                <a:cs typeface="Arial"/>
              </a:rPr>
              <a:t>use</a:t>
            </a:r>
            <a:r>
              <a:rPr lang="en-US" sz="19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95" dirty="0">
                <a:solidFill>
                  <a:srgbClr val="0000FF"/>
                </a:solidFill>
                <a:latin typeface="Arial"/>
                <a:cs typeface="Arial"/>
              </a:rPr>
              <a:t>parameters</a:t>
            </a:r>
            <a:r>
              <a:rPr lang="en-US" sz="1995" dirty="0">
                <a:solidFill>
                  <a:srgbClr val="0000FF"/>
                </a:solidFill>
                <a:latin typeface="Arial"/>
                <a:cs typeface="Arial"/>
              </a:rPr>
              <a:t>:</a:t>
            </a:r>
            <a:r>
              <a:rPr sz="19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endParaRPr lang="en-US" sz="1995" dirty="0">
              <a:solidFill>
                <a:srgbClr val="3232CC"/>
              </a:solidFill>
              <a:latin typeface="Arial"/>
              <a:cs typeface="Arial"/>
            </a:endParaRPr>
          </a:p>
          <a:p>
            <a:pPr marL="11516" marR="4607">
              <a:tabLst>
                <a:tab pos="321882" algn="l"/>
              </a:tabLst>
            </a:pPr>
            <a:r>
              <a:rPr lang="en-US" sz="1995" dirty="0">
                <a:solidFill>
                  <a:srgbClr val="3232CC"/>
                </a:solidFill>
                <a:latin typeface="Arial"/>
                <a:cs typeface="Arial"/>
              </a:rPr>
              <a:t>		      </a:t>
            </a:r>
            <a:r>
              <a:rPr sz="1995" dirty="0">
                <a:latin typeface="Arial"/>
                <a:cs typeface="Arial"/>
              </a:rPr>
              <a:t>function </a:t>
            </a:r>
            <a:r>
              <a:rPr sz="1995" dirty="0">
                <a:solidFill>
                  <a:srgbClr val="C00000"/>
                </a:solidFill>
                <a:latin typeface="Arial"/>
                <a:cs typeface="Arial"/>
              </a:rPr>
              <a:t>add</a:t>
            </a:r>
            <a:r>
              <a:rPr sz="1995" dirty="0">
                <a:solidFill>
                  <a:srgbClr val="0000FF"/>
                </a:solidFill>
                <a:latin typeface="Arial"/>
                <a:cs typeface="Arial"/>
              </a:rPr>
              <a:t>(a, b)</a:t>
            </a:r>
            <a:r>
              <a:rPr sz="1995" spc="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995" dirty="0">
                <a:latin typeface="Arial"/>
                <a:cs typeface="Arial"/>
              </a:rPr>
              <a:t>{</a:t>
            </a:r>
          </a:p>
          <a:p>
            <a:pPr marL="1671024" marR="3689266"/>
            <a:r>
              <a:rPr sz="1995" spc="-5" dirty="0">
                <a:latin typeface="Arial"/>
                <a:cs typeface="Arial"/>
              </a:rPr>
              <a:t>va</a:t>
            </a:r>
            <a:r>
              <a:rPr sz="1995" dirty="0">
                <a:latin typeface="Arial"/>
                <a:cs typeface="Arial"/>
              </a:rPr>
              <a:t>r</a:t>
            </a:r>
            <a:r>
              <a:rPr sz="1995" spc="5" dirty="0">
                <a:latin typeface="Arial"/>
                <a:cs typeface="Arial"/>
              </a:rPr>
              <a:t> </a:t>
            </a:r>
            <a:r>
              <a:rPr sz="1995" dirty="0">
                <a:latin typeface="Arial"/>
                <a:cs typeface="Arial"/>
              </a:rPr>
              <a:t>c</a:t>
            </a:r>
            <a:r>
              <a:rPr sz="1995" spc="-5" dirty="0">
                <a:latin typeface="Arial"/>
                <a:cs typeface="Arial"/>
              </a:rPr>
              <a:t>=a+b; </a:t>
            </a:r>
            <a:endParaRPr lang="en-US" sz="1995" spc="-5" dirty="0">
              <a:latin typeface="Arial"/>
              <a:cs typeface="Arial"/>
            </a:endParaRPr>
          </a:p>
          <a:p>
            <a:pPr marL="1671024" marR="3689266"/>
            <a:r>
              <a:rPr sz="1995" spc="-5" dirty="0">
                <a:latin typeface="Arial"/>
                <a:cs typeface="Arial"/>
              </a:rPr>
              <a:t>retur</a:t>
            </a:r>
            <a:r>
              <a:rPr sz="1995" dirty="0">
                <a:latin typeface="Arial"/>
                <a:cs typeface="Arial"/>
              </a:rPr>
              <a:t>n</a:t>
            </a:r>
            <a:r>
              <a:rPr sz="1995" spc="14" dirty="0">
                <a:latin typeface="Arial"/>
                <a:cs typeface="Arial"/>
              </a:rPr>
              <a:t> </a:t>
            </a:r>
            <a:r>
              <a:rPr sz="1995" dirty="0">
                <a:latin typeface="Arial"/>
                <a:cs typeface="Arial"/>
              </a:rPr>
              <a:t>c;</a:t>
            </a:r>
          </a:p>
          <a:p>
            <a:pPr marL="841270"/>
            <a:r>
              <a:rPr sz="1995" dirty="0">
                <a:latin typeface="Arial"/>
                <a:cs typeface="Arial"/>
              </a:rPr>
              <a:t>}</a:t>
            </a:r>
          </a:p>
          <a:p>
            <a:pPr marL="841270" marR="3901167"/>
            <a:r>
              <a:rPr sz="1995" dirty="0">
                <a:latin typeface="Arial"/>
                <a:cs typeface="Arial"/>
              </a:rPr>
              <a:t>alert</a:t>
            </a:r>
            <a:r>
              <a:rPr sz="1995" spc="-5" dirty="0">
                <a:latin typeface="Arial"/>
                <a:cs typeface="Arial"/>
              </a:rPr>
              <a:t>(</a:t>
            </a:r>
            <a:r>
              <a:rPr sz="1995" spc="-5" dirty="0">
                <a:solidFill>
                  <a:srgbClr val="C00000"/>
                </a:solidFill>
                <a:latin typeface="Arial"/>
                <a:cs typeface="Arial"/>
              </a:rPr>
              <a:t>ad</a:t>
            </a:r>
            <a:r>
              <a:rPr sz="1995" dirty="0">
                <a:solidFill>
                  <a:srgbClr val="C00000"/>
                </a:solidFill>
                <a:latin typeface="Arial"/>
                <a:cs typeface="Arial"/>
              </a:rPr>
              <a:t>d</a:t>
            </a:r>
            <a:r>
              <a:rPr sz="1995" spc="-5" dirty="0">
                <a:latin typeface="Arial"/>
                <a:cs typeface="Arial"/>
              </a:rPr>
              <a:t>(</a:t>
            </a:r>
            <a:r>
              <a:rPr sz="1995" spc="-5" dirty="0">
                <a:solidFill>
                  <a:srgbClr val="0000FF"/>
                </a:solidFill>
                <a:latin typeface="Arial"/>
                <a:cs typeface="Arial"/>
              </a:rPr>
              <a:t>5,1</a:t>
            </a:r>
            <a:r>
              <a:rPr sz="1995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r>
              <a:rPr sz="1995" spc="-5" dirty="0">
                <a:latin typeface="Arial"/>
                <a:cs typeface="Arial"/>
              </a:rPr>
              <a:t>)); </a:t>
            </a:r>
            <a:endParaRPr lang="en-US" sz="1995" spc="-5" dirty="0">
              <a:latin typeface="Arial"/>
              <a:cs typeface="Arial"/>
            </a:endParaRPr>
          </a:p>
          <a:p>
            <a:pPr marL="841270" marR="3901167"/>
            <a:r>
              <a:rPr sz="1995" spc="-5" dirty="0">
                <a:latin typeface="Arial"/>
                <a:cs typeface="Arial"/>
              </a:rPr>
              <a:t>va</a:t>
            </a:r>
            <a:r>
              <a:rPr sz="1995" dirty="0">
                <a:latin typeface="Arial"/>
                <a:cs typeface="Arial"/>
              </a:rPr>
              <a:t>r</a:t>
            </a:r>
            <a:r>
              <a:rPr sz="1995" spc="5" dirty="0">
                <a:latin typeface="Arial"/>
                <a:cs typeface="Arial"/>
              </a:rPr>
              <a:t> </a:t>
            </a:r>
            <a:r>
              <a:rPr sz="1995" dirty="0">
                <a:latin typeface="Arial"/>
                <a:cs typeface="Arial"/>
              </a:rPr>
              <a:t>x</a:t>
            </a:r>
            <a:r>
              <a:rPr sz="1995" spc="-5" dirty="0">
                <a:latin typeface="Arial"/>
                <a:cs typeface="Arial"/>
              </a:rPr>
              <a:t>=8</a:t>
            </a:r>
            <a:r>
              <a:rPr sz="1995" dirty="0">
                <a:latin typeface="Arial"/>
                <a:cs typeface="Arial"/>
              </a:rPr>
              <a:t>; </a:t>
            </a:r>
            <a:r>
              <a:rPr sz="1995" spc="-5" dirty="0">
                <a:latin typeface="Arial"/>
                <a:cs typeface="Arial"/>
              </a:rPr>
              <a:t>y=-20; </a:t>
            </a:r>
            <a:r>
              <a:rPr sz="1995" dirty="0">
                <a:latin typeface="Arial"/>
                <a:cs typeface="Arial"/>
              </a:rPr>
              <a:t>alert</a:t>
            </a:r>
            <a:r>
              <a:rPr sz="1995" spc="-5" dirty="0">
                <a:latin typeface="Arial"/>
                <a:cs typeface="Arial"/>
              </a:rPr>
              <a:t>(</a:t>
            </a:r>
            <a:r>
              <a:rPr sz="1995" spc="-5" dirty="0">
                <a:solidFill>
                  <a:srgbClr val="C00000"/>
                </a:solidFill>
                <a:latin typeface="Arial"/>
                <a:cs typeface="Arial"/>
              </a:rPr>
              <a:t>ad</a:t>
            </a:r>
            <a:r>
              <a:rPr sz="1995" dirty="0">
                <a:solidFill>
                  <a:srgbClr val="C00000"/>
                </a:solidFill>
                <a:latin typeface="Arial"/>
                <a:cs typeface="Arial"/>
              </a:rPr>
              <a:t>d</a:t>
            </a:r>
            <a:r>
              <a:rPr sz="1995" spc="-5" dirty="0">
                <a:latin typeface="Arial"/>
                <a:cs typeface="Arial"/>
              </a:rPr>
              <a:t>(</a:t>
            </a:r>
            <a:r>
              <a:rPr sz="1995" dirty="0">
                <a:solidFill>
                  <a:srgbClr val="0000FF"/>
                </a:solidFill>
                <a:latin typeface="Arial"/>
                <a:cs typeface="Arial"/>
              </a:rPr>
              <a:t>x,y</a:t>
            </a:r>
            <a:r>
              <a:rPr sz="1995" spc="-5" dirty="0">
                <a:latin typeface="Arial"/>
                <a:cs typeface="Arial"/>
              </a:rPr>
              <a:t>));</a:t>
            </a:r>
            <a:endParaRPr sz="1995" dirty="0">
              <a:latin typeface="Arial"/>
              <a:cs typeface="Arial"/>
            </a:endParaRPr>
          </a:p>
          <a:p>
            <a:pPr marL="841270"/>
            <a:r>
              <a:rPr sz="1995" dirty="0">
                <a:latin typeface="Arial"/>
                <a:cs typeface="Arial"/>
              </a:rPr>
              <a:t>alert</a:t>
            </a:r>
            <a:r>
              <a:rPr sz="1995" spc="-5" dirty="0">
                <a:latin typeface="Arial"/>
                <a:cs typeface="Arial"/>
              </a:rPr>
              <a:t>(</a:t>
            </a:r>
            <a:r>
              <a:rPr sz="1995" spc="-5" dirty="0">
                <a:solidFill>
                  <a:srgbClr val="C00000"/>
                </a:solidFill>
                <a:latin typeface="Arial"/>
                <a:cs typeface="Arial"/>
              </a:rPr>
              <a:t>ad</a:t>
            </a:r>
            <a:r>
              <a:rPr sz="1995" dirty="0">
                <a:solidFill>
                  <a:srgbClr val="C00000"/>
                </a:solidFill>
                <a:latin typeface="Arial"/>
                <a:cs typeface="Arial"/>
              </a:rPr>
              <a:t>d</a:t>
            </a:r>
            <a:r>
              <a:rPr sz="1995" spc="-5" dirty="0">
                <a:latin typeface="Arial"/>
                <a:cs typeface="Arial"/>
              </a:rPr>
              <a:t>(</a:t>
            </a:r>
            <a:r>
              <a:rPr sz="1995" spc="-5" dirty="0">
                <a:solidFill>
                  <a:srgbClr val="0000FF"/>
                </a:solidFill>
                <a:latin typeface="Arial"/>
                <a:cs typeface="Arial"/>
              </a:rPr>
              <a:t>"</a:t>
            </a:r>
            <a:r>
              <a:rPr sz="1995" dirty="0">
                <a:solidFill>
                  <a:srgbClr val="0000FF"/>
                </a:solidFill>
                <a:latin typeface="Arial"/>
                <a:cs typeface="Arial"/>
              </a:rPr>
              <a:t>hello ", "world</a:t>
            </a:r>
            <a:r>
              <a:rPr sz="1995" spc="-5" dirty="0">
                <a:solidFill>
                  <a:srgbClr val="0000FF"/>
                </a:solidFill>
                <a:latin typeface="Arial"/>
                <a:cs typeface="Arial"/>
              </a:rPr>
              <a:t>"</a:t>
            </a:r>
            <a:r>
              <a:rPr sz="1995" spc="-5" dirty="0">
                <a:latin typeface="Arial"/>
                <a:cs typeface="Arial"/>
              </a:rPr>
              <a:t>));</a:t>
            </a:r>
            <a:endParaRPr sz="1995" dirty="0">
              <a:latin typeface="Arial"/>
              <a:cs typeface="Arial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40AC952-3F3B-0A48-9FD3-2F8EDD424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Parameters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270381" y="1608394"/>
            <a:ext cx="3547043" cy="3034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1306" indent="-309790">
              <a:buChar char="•"/>
              <a:tabLst>
                <a:tab pos="321882" algn="l"/>
              </a:tabLst>
            </a:pPr>
            <a:r>
              <a:rPr sz="2448" dirty="0">
                <a:solidFill>
                  <a:srgbClr val="C00000"/>
                </a:solidFill>
                <a:latin typeface="Arial"/>
                <a:cs typeface="Arial"/>
              </a:rPr>
              <a:t>F</a:t>
            </a:r>
            <a:r>
              <a:rPr sz="2448" spc="-5" dirty="0">
                <a:solidFill>
                  <a:srgbClr val="C00000"/>
                </a:solidFill>
                <a:latin typeface="Arial"/>
                <a:cs typeface="Arial"/>
              </a:rPr>
              <a:t>orma</a:t>
            </a:r>
            <a:r>
              <a:rPr sz="2448" dirty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sz="2448" dirty="0">
                <a:solidFill>
                  <a:srgbClr val="F37F0D"/>
                </a:solidFill>
                <a:latin typeface="Arial"/>
                <a:cs typeface="Arial"/>
              </a:rPr>
              <a:t> </a:t>
            </a:r>
            <a:r>
              <a:rPr sz="2448" spc="-5" dirty="0">
                <a:latin typeface="Arial"/>
                <a:cs typeface="Arial"/>
              </a:rPr>
              <a:t>parameters</a:t>
            </a:r>
            <a:endParaRPr sz="2448" dirty="0">
              <a:latin typeface="Arial"/>
              <a:cs typeface="Arial"/>
            </a:endParaRPr>
          </a:p>
          <a:p>
            <a:pPr marL="685223" marR="768717" lvl="1" indent="-260270" algn="just">
              <a:lnSpc>
                <a:spcPts val="2249"/>
              </a:lnSpc>
              <a:spcBef>
                <a:spcPts val="544"/>
              </a:spcBef>
              <a:buChar char="–"/>
              <a:tabLst>
                <a:tab pos="685223" algn="l"/>
              </a:tabLst>
            </a:pPr>
            <a:r>
              <a:rPr sz="2086" spc="-9" dirty="0">
                <a:latin typeface="Arial"/>
                <a:cs typeface="Arial"/>
              </a:rPr>
              <a:t>P</a:t>
            </a:r>
            <a:r>
              <a:rPr sz="2086" spc="-5" dirty="0">
                <a:latin typeface="Arial"/>
                <a:cs typeface="Arial"/>
              </a:rPr>
              <a:t>arameters</a:t>
            </a:r>
            <a:r>
              <a:rPr sz="2086" spc="-23" dirty="0">
                <a:latin typeface="Arial"/>
                <a:cs typeface="Arial"/>
              </a:rPr>
              <a:t> </a:t>
            </a:r>
            <a:r>
              <a:rPr sz="2086" spc="-5" dirty="0">
                <a:latin typeface="Arial"/>
                <a:cs typeface="Arial"/>
              </a:rPr>
              <a:t>in</a:t>
            </a:r>
            <a:r>
              <a:rPr sz="2086" dirty="0">
                <a:latin typeface="Arial"/>
                <a:cs typeface="Arial"/>
              </a:rPr>
              <a:t> </a:t>
            </a:r>
            <a:r>
              <a:rPr sz="2086" spc="-5" dirty="0">
                <a:latin typeface="Arial"/>
                <a:cs typeface="Arial"/>
              </a:rPr>
              <a:t>the </a:t>
            </a:r>
            <a:r>
              <a:rPr sz="2086" spc="-9" dirty="0">
                <a:solidFill>
                  <a:srgbClr val="0000FF"/>
                </a:solidFill>
                <a:latin typeface="Arial"/>
                <a:cs typeface="Arial"/>
              </a:rPr>
              <a:t>declaratio</a:t>
            </a:r>
            <a:r>
              <a:rPr sz="2086" spc="-5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086" spc="-23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86" spc="-9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086" spc="-5" dirty="0">
                <a:solidFill>
                  <a:srgbClr val="0000FF"/>
                </a:solidFill>
                <a:latin typeface="Arial"/>
                <a:cs typeface="Arial"/>
              </a:rPr>
              <a:t>f </a:t>
            </a:r>
            <a:r>
              <a:rPr sz="2086" spc="-9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086" spc="-5" dirty="0">
                <a:solidFill>
                  <a:srgbClr val="0000FF"/>
                </a:solidFill>
                <a:latin typeface="Arial"/>
                <a:cs typeface="Arial"/>
              </a:rPr>
              <a:t>func</a:t>
            </a:r>
            <a:r>
              <a:rPr sz="2086" spc="-9" dirty="0">
                <a:solidFill>
                  <a:srgbClr val="0000FF"/>
                </a:solidFill>
                <a:latin typeface="Arial"/>
                <a:cs typeface="Arial"/>
              </a:rPr>
              <a:t>tion</a:t>
            </a:r>
            <a:endParaRPr sz="2086" dirty="0">
              <a:solidFill>
                <a:srgbClr val="0000FF"/>
              </a:solidFill>
              <a:latin typeface="Arial"/>
              <a:cs typeface="Arial"/>
            </a:endParaRPr>
          </a:p>
          <a:p>
            <a:pPr lvl="1">
              <a:spcBef>
                <a:spcPts val="43"/>
              </a:spcBef>
              <a:buFont typeface="Arial"/>
              <a:buChar char="–"/>
            </a:pPr>
            <a:endParaRPr sz="2992" dirty="0">
              <a:latin typeface="Times New Roman"/>
              <a:cs typeface="Times New Roman"/>
            </a:endParaRPr>
          </a:p>
          <a:p>
            <a:pPr marL="321306" indent="-309790">
              <a:buChar char="•"/>
              <a:tabLst>
                <a:tab pos="321882" algn="l"/>
              </a:tabLst>
            </a:pPr>
            <a:r>
              <a:rPr sz="2448" spc="-5" dirty="0">
                <a:solidFill>
                  <a:srgbClr val="00654C"/>
                </a:solidFill>
                <a:latin typeface="Arial"/>
                <a:cs typeface="Arial"/>
              </a:rPr>
              <a:t>Actua</a:t>
            </a:r>
            <a:r>
              <a:rPr sz="2448" dirty="0">
                <a:solidFill>
                  <a:srgbClr val="00654C"/>
                </a:solidFill>
                <a:latin typeface="Arial"/>
                <a:cs typeface="Arial"/>
              </a:rPr>
              <a:t>l </a:t>
            </a:r>
            <a:r>
              <a:rPr sz="2448" spc="-5" dirty="0">
                <a:latin typeface="Arial"/>
                <a:cs typeface="Arial"/>
              </a:rPr>
              <a:t>parameters</a:t>
            </a:r>
            <a:endParaRPr sz="2448" dirty="0">
              <a:latin typeface="Arial"/>
              <a:cs typeface="Arial"/>
            </a:endParaRPr>
          </a:p>
          <a:p>
            <a:pPr marL="685223" marR="4607" lvl="1" indent="-260270">
              <a:lnSpc>
                <a:spcPts val="2249"/>
              </a:lnSpc>
              <a:spcBef>
                <a:spcPts val="544"/>
              </a:spcBef>
              <a:buChar char="–"/>
              <a:tabLst>
                <a:tab pos="685223" algn="l"/>
              </a:tabLst>
            </a:pPr>
            <a:r>
              <a:rPr sz="2086" spc="-9" dirty="0">
                <a:latin typeface="Arial"/>
                <a:cs typeface="Arial"/>
              </a:rPr>
              <a:t>P</a:t>
            </a:r>
            <a:r>
              <a:rPr sz="2086" spc="-5" dirty="0">
                <a:latin typeface="Arial"/>
                <a:cs typeface="Arial"/>
              </a:rPr>
              <a:t>arameters</a:t>
            </a:r>
            <a:r>
              <a:rPr sz="2086" spc="-23" dirty="0">
                <a:latin typeface="Arial"/>
                <a:cs typeface="Arial"/>
              </a:rPr>
              <a:t> </a:t>
            </a:r>
            <a:r>
              <a:rPr sz="2086" spc="-5" dirty="0">
                <a:latin typeface="Arial"/>
                <a:cs typeface="Arial"/>
              </a:rPr>
              <a:t>in</a:t>
            </a:r>
            <a:r>
              <a:rPr sz="2086" dirty="0">
                <a:latin typeface="Arial"/>
                <a:cs typeface="Arial"/>
              </a:rPr>
              <a:t> </a:t>
            </a:r>
            <a:r>
              <a:rPr sz="2086" spc="-5" dirty="0">
                <a:latin typeface="Arial"/>
                <a:cs typeface="Arial"/>
              </a:rPr>
              <a:t>the</a:t>
            </a:r>
            <a:r>
              <a:rPr sz="2086" spc="-9" dirty="0">
                <a:latin typeface="Arial"/>
                <a:cs typeface="Arial"/>
              </a:rPr>
              <a:t> </a:t>
            </a:r>
            <a:r>
              <a:rPr sz="2086" spc="-9" dirty="0">
                <a:solidFill>
                  <a:srgbClr val="0000FF"/>
                </a:solidFill>
                <a:latin typeface="Arial"/>
                <a:cs typeface="Arial"/>
              </a:rPr>
              <a:t>cal</a:t>
            </a:r>
            <a:r>
              <a:rPr sz="2086" spc="-5" dirty="0">
                <a:solidFill>
                  <a:srgbClr val="0000FF"/>
                </a:solidFill>
                <a:latin typeface="Arial"/>
                <a:cs typeface="Arial"/>
              </a:rPr>
              <a:t>l </a:t>
            </a:r>
            <a:r>
              <a:rPr sz="2086" spc="-9" dirty="0">
                <a:solidFill>
                  <a:srgbClr val="0000FF"/>
                </a:solidFill>
                <a:latin typeface="Arial"/>
                <a:cs typeface="Arial"/>
              </a:rPr>
              <a:t>of th</a:t>
            </a:r>
            <a:r>
              <a:rPr sz="2086" spc="-5" dirty="0">
                <a:solidFill>
                  <a:srgbClr val="0000FF"/>
                </a:solidFill>
                <a:latin typeface="Arial"/>
                <a:cs typeface="Arial"/>
              </a:rPr>
              <a:t>e </a:t>
            </a:r>
            <a:r>
              <a:rPr sz="2086" spc="-9" dirty="0">
                <a:solidFill>
                  <a:srgbClr val="0000FF"/>
                </a:solidFill>
                <a:latin typeface="Arial"/>
                <a:cs typeface="Arial"/>
              </a:rPr>
              <a:t>functio</a:t>
            </a:r>
            <a:r>
              <a:rPr sz="2086" spc="-5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086" spc="-14" dirty="0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sz="2086" spc="-5" dirty="0">
                <a:latin typeface="Arial"/>
                <a:cs typeface="Arial"/>
              </a:rPr>
              <a:t>to replace </a:t>
            </a:r>
            <a:r>
              <a:rPr sz="2086" spc="-9" dirty="0">
                <a:latin typeface="Arial"/>
                <a:cs typeface="Arial"/>
              </a:rPr>
              <a:t>th</a:t>
            </a:r>
            <a:r>
              <a:rPr sz="2086" spc="-5" dirty="0">
                <a:latin typeface="Arial"/>
                <a:cs typeface="Arial"/>
              </a:rPr>
              <a:t>e </a:t>
            </a:r>
            <a:r>
              <a:rPr sz="2086" spc="-9" dirty="0">
                <a:latin typeface="Arial"/>
                <a:cs typeface="Arial"/>
              </a:rPr>
              <a:t>forma</a:t>
            </a:r>
            <a:r>
              <a:rPr sz="2086" spc="-5" dirty="0">
                <a:latin typeface="Arial"/>
                <a:cs typeface="Arial"/>
              </a:rPr>
              <a:t>l</a:t>
            </a:r>
            <a:r>
              <a:rPr sz="2086" spc="-18" dirty="0">
                <a:latin typeface="Arial"/>
                <a:cs typeface="Arial"/>
              </a:rPr>
              <a:t> </a:t>
            </a:r>
            <a:r>
              <a:rPr sz="2086" spc="-9" dirty="0">
                <a:latin typeface="Arial"/>
                <a:cs typeface="Arial"/>
              </a:rPr>
              <a:t>parameters</a:t>
            </a:r>
            <a:endParaRPr sz="2086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65337" y="1772445"/>
            <a:ext cx="3659903" cy="2692725"/>
          </a:xfrm>
          <a:prstGeom prst="rect">
            <a:avLst/>
          </a:prstGeom>
          <a:solidFill>
            <a:srgbClr val="B8CCE4"/>
          </a:solidFill>
          <a:ln w="19050">
            <a:solidFill>
              <a:srgbClr val="00206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1766" marR="1415361" indent="-1152"/>
            <a:r>
              <a:rPr sz="2176" i="1" spc="-45" dirty="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r>
              <a:rPr sz="2176" i="1" spc="-11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76" i="1" spc="-86" dirty="0">
                <a:solidFill>
                  <a:srgbClr val="FFFFFF"/>
                </a:solidFill>
                <a:latin typeface="Arial"/>
                <a:cs typeface="Arial"/>
              </a:rPr>
              <a:t>add(</a:t>
            </a:r>
            <a:r>
              <a:rPr sz="2176" b="1" i="1" spc="-68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2176" b="1" i="1" spc="-45" dirty="0">
                <a:solidFill>
                  <a:srgbClr val="C00000"/>
                </a:solidFill>
                <a:latin typeface="Arial"/>
                <a:cs typeface="Arial"/>
              </a:rPr>
              <a:t>,</a:t>
            </a:r>
            <a:r>
              <a:rPr sz="2176" b="1" i="1" spc="-113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176" b="1" i="1" spc="-185" dirty="0">
                <a:solidFill>
                  <a:srgbClr val="C00000"/>
                </a:solidFill>
                <a:latin typeface="Arial"/>
                <a:cs typeface="Arial"/>
              </a:rPr>
              <a:t>b</a:t>
            </a:r>
            <a:r>
              <a:rPr sz="2176" i="1" spc="-68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2176" i="1" spc="-1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76" i="1" spc="-45" dirty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r>
              <a:rPr sz="2176" i="1" spc="-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176" i="1" spc="-36" dirty="0">
                <a:solidFill>
                  <a:srgbClr val="FFFFFF"/>
                </a:solidFill>
                <a:latin typeface="Arial"/>
                <a:cs typeface="Arial"/>
              </a:rPr>
              <a:t>   	</a:t>
            </a:r>
            <a:r>
              <a:rPr sz="2176" i="1" spc="-36" dirty="0">
                <a:solidFill>
                  <a:srgbClr val="FFFFFF"/>
                </a:solidFill>
                <a:latin typeface="Arial"/>
                <a:cs typeface="Arial"/>
              </a:rPr>
              <a:t>retur</a:t>
            </a:r>
            <a:r>
              <a:rPr sz="2176" i="1" spc="-4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176" i="1" spc="-1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76" i="1" spc="-9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176" i="1" spc="-1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76" i="1" spc="-19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2176" i="1" spc="-1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76" i="1" spc="-63" dirty="0">
                <a:solidFill>
                  <a:srgbClr val="FFFFFF"/>
                </a:solidFill>
                <a:latin typeface="Arial"/>
                <a:cs typeface="Arial"/>
              </a:rPr>
              <a:t>b;</a:t>
            </a:r>
            <a:endParaRPr sz="2176" dirty="0">
              <a:latin typeface="Arial"/>
              <a:cs typeface="Arial"/>
            </a:endParaRPr>
          </a:p>
          <a:p>
            <a:pPr marL="81190"/>
            <a:r>
              <a:rPr sz="2176" i="1" spc="-45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2176" dirty="0">
              <a:latin typeface="Arial"/>
              <a:cs typeface="Arial"/>
            </a:endParaRPr>
          </a:p>
          <a:p>
            <a:pPr>
              <a:spcBef>
                <a:spcPts val="5"/>
              </a:spcBef>
            </a:pPr>
            <a:endParaRPr sz="2267" dirty="0">
              <a:latin typeface="Times New Roman"/>
              <a:cs typeface="Times New Roman"/>
            </a:endParaRPr>
          </a:p>
          <a:p>
            <a:pPr marL="81190" marR="1006530"/>
            <a:r>
              <a:rPr sz="2176" i="1" spc="-63" dirty="0">
                <a:solidFill>
                  <a:srgbClr val="FFFFFF"/>
                </a:solidFill>
                <a:latin typeface="Arial"/>
                <a:cs typeface="Arial"/>
              </a:rPr>
              <a:t>var</a:t>
            </a:r>
            <a:r>
              <a:rPr sz="2176" i="1" spc="-10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76" i="1" spc="-9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176" i="1" spc="-109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2176" i="1" spc="-1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76" i="1" spc="-19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176" i="1" spc="-11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76" i="1" spc="-82" dirty="0">
                <a:solidFill>
                  <a:srgbClr val="FFFFFF"/>
                </a:solidFill>
                <a:latin typeface="Arial"/>
                <a:cs typeface="Arial"/>
              </a:rPr>
              <a:t>10;</a:t>
            </a:r>
            <a:r>
              <a:rPr sz="2176" i="1" spc="-13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endParaRPr lang="en-US" sz="2176" i="1" spc="-131" dirty="0">
              <a:solidFill>
                <a:srgbClr val="FFFFFF"/>
              </a:solidFill>
              <a:latin typeface="Arial"/>
              <a:cs typeface="Arial"/>
            </a:endParaRPr>
          </a:p>
          <a:p>
            <a:pPr marL="81190" marR="1006530"/>
            <a:r>
              <a:rPr sz="2176" i="1" spc="-122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176" i="1" spc="-36" dirty="0">
                <a:solidFill>
                  <a:srgbClr val="FFFFFF"/>
                </a:solidFill>
                <a:latin typeface="Arial"/>
                <a:cs typeface="Arial"/>
              </a:rPr>
              <a:t>ar</a:t>
            </a:r>
            <a:r>
              <a:rPr sz="2176" i="1" spc="-10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76" i="1" spc="-100" dirty="0">
                <a:solidFill>
                  <a:srgbClr val="FFFFFF"/>
                </a:solidFill>
                <a:latin typeface="Arial"/>
                <a:cs typeface="Arial"/>
              </a:rPr>
              <a:t>n2</a:t>
            </a:r>
            <a:r>
              <a:rPr sz="2176" i="1" spc="-1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76" i="1" spc="-19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176" i="1" spc="-11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76" i="1" spc="-68" dirty="0">
                <a:solidFill>
                  <a:srgbClr val="FFFFFF"/>
                </a:solidFill>
                <a:latin typeface="Arial"/>
                <a:cs typeface="Arial"/>
              </a:rPr>
              <a:t>2;</a:t>
            </a:r>
            <a:r>
              <a:rPr sz="2176" i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endParaRPr lang="en-US" sz="2176" i="1" spc="-4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81190" marR="1006530"/>
            <a:r>
              <a:rPr sz="2176" i="1" spc="-86" dirty="0">
                <a:solidFill>
                  <a:srgbClr val="FFFFFF"/>
                </a:solidFill>
                <a:latin typeface="Arial"/>
                <a:cs typeface="Arial"/>
              </a:rPr>
              <a:t>add(</a:t>
            </a:r>
            <a:r>
              <a:rPr sz="2176" i="1" spc="-100" dirty="0">
                <a:solidFill>
                  <a:srgbClr val="00B04F"/>
                </a:solidFill>
                <a:latin typeface="Arial"/>
                <a:cs typeface="Arial"/>
              </a:rPr>
              <a:t>n1</a:t>
            </a:r>
            <a:r>
              <a:rPr sz="2176" i="1" spc="-63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176" i="1" spc="-1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76" i="1" spc="-100" dirty="0">
                <a:solidFill>
                  <a:srgbClr val="00B04F"/>
                </a:solidFill>
                <a:latin typeface="Arial"/>
                <a:cs typeface="Arial"/>
              </a:rPr>
              <a:t>n2</a:t>
            </a:r>
            <a:r>
              <a:rPr sz="2176" i="1" spc="-50" dirty="0">
                <a:solidFill>
                  <a:srgbClr val="FFFFFF"/>
                </a:solidFill>
                <a:latin typeface="Arial"/>
                <a:cs typeface="Arial"/>
              </a:rPr>
              <a:t>);</a:t>
            </a:r>
            <a:endParaRPr sz="2267" dirty="0">
              <a:latin typeface="Times New Roman"/>
              <a:cs typeface="Times New Roman"/>
            </a:endParaRPr>
          </a:p>
          <a:p>
            <a:pPr marL="81190"/>
            <a:r>
              <a:rPr sz="2176" i="1" spc="-86" dirty="0">
                <a:solidFill>
                  <a:srgbClr val="FFFFFF"/>
                </a:solidFill>
                <a:latin typeface="Arial"/>
                <a:cs typeface="Arial"/>
              </a:rPr>
              <a:t>add(</a:t>
            </a:r>
            <a:r>
              <a:rPr sz="2176" i="1" spc="-109" dirty="0">
                <a:solidFill>
                  <a:srgbClr val="00B04F"/>
                </a:solidFill>
                <a:latin typeface="Arial"/>
                <a:cs typeface="Arial"/>
              </a:rPr>
              <a:t>4</a:t>
            </a:r>
            <a:r>
              <a:rPr sz="2176" i="1" spc="-63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176" i="1" spc="-12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76" i="1" spc="-109" dirty="0">
                <a:solidFill>
                  <a:srgbClr val="00B04F"/>
                </a:solidFill>
                <a:latin typeface="Arial"/>
                <a:cs typeface="Arial"/>
              </a:rPr>
              <a:t>2</a:t>
            </a:r>
            <a:r>
              <a:rPr sz="2176" i="1" spc="-50" dirty="0">
                <a:solidFill>
                  <a:srgbClr val="FFFFFF"/>
                </a:solidFill>
                <a:latin typeface="Arial"/>
                <a:cs typeface="Arial"/>
              </a:rPr>
              <a:t>);</a:t>
            </a:r>
            <a:endParaRPr sz="2176" dirty="0">
              <a:latin typeface="Arial"/>
              <a:cs typeface="Arial"/>
            </a:endParaRPr>
          </a:p>
        </p:txBody>
      </p:sp>
      <p:sp>
        <p:nvSpPr>
          <p:cNvPr id="11" name="Title 5">
            <a:extLst>
              <a:ext uri="{FF2B5EF4-FFF2-40B4-BE49-F238E27FC236}">
                <a16:creationId xmlns:a16="http://schemas.microsoft.com/office/drawing/2014/main" id="{39DFA0CF-5A32-0E4B-898B-CF6DF7FF1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91112"/>
            <a:ext cx="9984259" cy="77229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Formal &amp; Actual Parameters</a:t>
            </a:r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33441" y="2195994"/>
            <a:ext cx="4031728" cy="227337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1516">
              <a:lnSpc>
                <a:spcPct val="150000"/>
              </a:lnSpc>
            </a:pPr>
            <a:r>
              <a:rPr lang="en-US" altLang="zh-CN" sz="3400" spc="-5" dirty="0">
                <a:solidFill>
                  <a:srgbClr val="0070C0"/>
                </a:solidFill>
              </a:rPr>
              <a:t>Topic</a:t>
            </a:r>
            <a:r>
              <a:rPr lang="zh-CN" altLang="en-US" sz="3400" spc="-5" dirty="0">
                <a:solidFill>
                  <a:srgbClr val="0070C0"/>
                </a:solidFill>
              </a:rPr>
              <a:t> </a:t>
            </a:r>
            <a:r>
              <a:rPr lang="en-US" altLang="zh-CN" sz="3400" spc="-5" dirty="0">
                <a:solidFill>
                  <a:srgbClr val="0070C0"/>
                </a:solidFill>
              </a:rPr>
              <a:t>5.3</a:t>
            </a:r>
            <a:r>
              <a:rPr sz="3400" spc="-5" dirty="0">
                <a:solidFill>
                  <a:srgbClr val="0070C0"/>
                </a:solidFill>
              </a:rPr>
              <a:t>:</a:t>
            </a:r>
            <a:r>
              <a:rPr sz="3400" spc="-9" dirty="0">
                <a:solidFill>
                  <a:srgbClr val="0070C0"/>
                </a:solidFill>
              </a:rPr>
              <a:t> </a:t>
            </a:r>
            <a:br>
              <a:rPr lang="en-US" sz="3400" spc="-9" dirty="0">
                <a:solidFill>
                  <a:srgbClr val="0070C0"/>
                </a:solidFill>
              </a:rPr>
            </a:br>
            <a:r>
              <a:rPr lang="en-US" sz="3400" spc="-9" dirty="0">
                <a:solidFill>
                  <a:srgbClr val="0070C0"/>
                </a:solidFill>
              </a:rPr>
              <a:t>HTML Form Elements</a:t>
            </a:r>
            <a:br>
              <a:rPr lang="en-US" sz="3400" spc="-9" dirty="0">
                <a:solidFill>
                  <a:srgbClr val="0070C0"/>
                </a:solidFill>
              </a:rPr>
            </a:br>
            <a:endParaRPr sz="3400" dirty="0">
              <a:solidFill>
                <a:srgbClr val="0070C0"/>
              </a:solidFill>
            </a:endParaRPr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13D1CDB8-800F-ED42-AE93-12EA4F73D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9380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357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33441" y="2684725"/>
            <a:ext cx="4031728" cy="148854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1516">
              <a:lnSpc>
                <a:spcPct val="150000"/>
              </a:lnSpc>
            </a:pPr>
            <a:r>
              <a:rPr lang="en-US" altLang="zh-CN" sz="3400" spc="-5" dirty="0">
                <a:solidFill>
                  <a:srgbClr val="0070C0"/>
                </a:solidFill>
              </a:rPr>
              <a:t>Topic</a:t>
            </a:r>
            <a:r>
              <a:rPr lang="zh-CN" altLang="en-US" sz="3400" spc="-5" dirty="0">
                <a:solidFill>
                  <a:srgbClr val="0070C0"/>
                </a:solidFill>
              </a:rPr>
              <a:t> </a:t>
            </a:r>
            <a:r>
              <a:rPr lang="en-US" altLang="zh-CN" sz="3400" spc="-5" dirty="0">
                <a:solidFill>
                  <a:srgbClr val="0070C0"/>
                </a:solidFill>
              </a:rPr>
              <a:t>5.1</a:t>
            </a:r>
            <a:r>
              <a:rPr sz="3400" spc="-5" dirty="0">
                <a:solidFill>
                  <a:srgbClr val="0070C0"/>
                </a:solidFill>
              </a:rPr>
              <a:t>:</a:t>
            </a:r>
            <a:r>
              <a:rPr sz="3400" spc="-9" dirty="0">
                <a:solidFill>
                  <a:srgbClr val="0070C0"/>
                </a:solidFill>
              </a:rPr>
              <a:t> </a:t>
            </a:r>
            <a:br>
              <a:rPr lang="en-US" sz="3400" spc="-9" dirty="0">
                <a:solidFill>
                  <a:srgbClr val="0070C0"/>
                </a:solidFill>
              </a:rPr>
            </a:br>
            <a:r>
              <a:rPr lang="en-US" sz="3400" spc="-9" dirty="0">
                <a:solidFill>
                  <a:srgbClr val="0070C0"/>
                </a:solidFill>
              </a:rPr>
              <a:t>Logical Operators</a:t>
            </a:r>
            <a:endParaRPr sz="3400" dirty="0">
              <a:solidFill>
                <a:srgbClr val="0070C0"/>
              </a:solidFill>
            </a:endParaRPr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13D1CDB8-800F-ED42-AE93-12EA4F73D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93801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0680" y="641332"/>
            <a:ext cx="6703648" cy="6771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1516">
              <a:lnSpc>
                <a:spcPct val="100000"/>
              </a:lnSpc>
            </a:pP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Button: onclick</a:t>
            </a:r>
            <a:r>
              <a:rPr spc="-23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event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36217" y="1851799"/>
            <a:ext cx="6547633" cy="12141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1306" marR="4607" indent="-309790">
              <a:buChar char="•"/>
              <a:tabLst>
                <a:tab pos="321882" algn="l"/>
              </a:tabLst>
            </a:pPr>
            <a:r>
              <a:rPr sz="2630" spc="-9" dirty="0">
                <a:latin typeface="Arial"/>
                <a:cs typeface="Arial"/>
              </a:rPr>
              <a:t>A</a:t>
            </a:r>
            <a:r>
              <a:rPr sz="2630" spc="-5" dirty="0">
                <a:latin typeface="Arial"/>
                <a:cs typeface="Arial"/>
              </a:rPr>
              <a:t>n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solidFill>
                  <a:srgbClr val="0000FF"/>
                </a:solidFill>
                <a:latin typeface="Arial"/>
                <a:cs typeface="Arial"/>
              </a:rPr>
              <a:t>event</a:t>
            </a:r>
            <a:r>
              <a:rPr sz="2630" spc="-1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630" spc="-5" dirty="0">
                <a:solidFill>
                  <a:srgbClr val="0000FF"/>
                </a:solidFill>
                <a:latin typeface="Arial"/>
                <a:cs typeface="Arial"/>
              </a:rPr>
              <a:t>handler</a:t>
            </a:r>
            <a:r>
              <a:rPr sz="2630" spc="-1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for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a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button</a:t>
            </a:r>
            <a:r>
              <a:rPr sz="2630" spc="-18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can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be implemented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by </a:t>
            </a:r>
            <a:r>
              <a:rPr sz="2630" spc="-5" dirty="0">
                <a:solidFill>
                  <a:srgbClr val="0000CC"/>
                </a:solidFill>
                <a:latin typeface="Arial"/>
                <a:cs typeface="Arial"/>
              </a:rPr>
              <a:t>Javascript</a:t>
            </a:r>
            <a:r>
              <a:rPr sz="2630" spc="-23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as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the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value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of the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solidFill>
                  <a:srgbClr val="0000FF"/>
                </a:solidFill>
                <a:latin typeface="Arial"/>
                <a:cs typeface="Arial"/>
              </a:rPr>
              <a:t>onclick</a:t>
            </a:r>
            <a:r>
              <a:rPr sz="2630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attribute</a:t>
            </a:r>
            <a:endParaRPr sz="263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10844" y="4087324"/>
            <a:ext cx="7111360" cy="17022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2176" spc="-5" dirty="0">
                <a:latin typeface="Arial Unicode MS"/>
                <a:cs typeface="Arial Unicode MS"/>
              </a:rPr>
              <a:t>&lt;form&gt;</a:t>
            </a:r>
            <a:endParaRPr sz="2176" dirty="0">
              <a:latin typeface="Arial Unicode MS"/>
              <a:cs typeface="Arial Unicode MS"/>
            </a:endParaRPr>
          </a:p>
          <a:p>
            <a:pPr>
              <a:spcBef>
                <a:spcPts val="5"/>
              </a:spcBef>
            </a:pPr>
            <a:endParaRPr sz="2267" dirty="0">
              <a:latin typeface="Times New Roman"/>
              <a:cs typeface="Times New Roman"/>
            </a:endParaRPr>
          </a:p>
          <a:p>
            <a:pPr marL="11516"/>
            <a:r>
              <a:rPr sz="2176" spc="-5" dirty="0">
                <a:latin typeface="Arial Unicode MS"/>
                <a:cs typeface="Arial Unicode MS"/>
              </a:rPr>
              <a:t>&lt;inpu</a:t>
            </a:r>
            <a:r>
              <a:rPr sz="2176" dirty="0">
                <a:latin typeface="Arial Unicode MS"/>
                <a:cs typeface="Arial Unicode MS"/>
              </a:rPr>
              <a:t>t</a:t>
            </a:r>
            <a:r>
              <a:rPr sz="2176" spc="9" dirty="0">
                <a:latin typeface="Arial Unicode MS"/>
                <a:cs typeface="Arial Unicode MS"/>
              </a:rPr>
              <a:t> </a:t>
            </a:r>
            <a:r>
              <a:rPr sz="2176" spc="-5" dirty="0">
                <a:latin typeface="Arial Unicode MS"/>
                <a:cs typeface="Arial Unicode MS"/>
              </a:rPr>
              <a:t>type='button</a:t>
            </a:r>
            <a:r>
              <a:rPr sz="2176" dirty="0">
                <a:latin typeface="Arial Unicode MS"/>
                <a:cs typeface="Arial Unicode MS"/>
              </a:rPr>
              <a:t>'</a:t>
            </a:r>
            <a:r>
              <a:rPr sz="2176" spc="18" dirty="0">
                <a:latin typeface="Arial Unicode MS"/>
                <a:cs typeface="Arial Unicode MS"/>
              </a:rPr>
              <a:t> </a:t>
            </a:r>
            <a:r>
              <a:rPr sz="2176" dirty="0">
                <a:latin typeface="Arial Unicode MS"/>
                <a:cs typeface="Arial Unicode MS"/>
              </a:rPr>
              <a:t>v</a:t>
            </a:r>
            <a:r>
              <a:rPr sz="2176" spc="-5" dirty="0">
                <a:latin typeface="Arial Unicode MS"/>
                <a:cs typeface="Arial Unicode MS"/>
              </a:rPr>
              <a:t>alue='clickme</a:t>
            </a:r>
            <a:r>
              <a:rPr sz="2176" dirty="0">
                <a:latin typeface="Arial Unicode MS"/>
                <a:cs typeface="Arial Unicode MS"/>
              </a:rPr>
              <a:t>'</a:t>
            </a:r>
            <a:r>
              <a:rPr sz="2176" spc="23" dirty="0">
                <a:latin typeface="Arial Unicode MS"/>
                <a:cs typeface="Arial Unicode MS"/>
              </a:rPr>
              <a:t> </a:t>
            </a:r>
            <a:r>
              <a:rPr sz="2176" dirty="0">
                <a:solidFill>
                  <a:srgbClr val="0000FF"/>
                </a:solidFill>
                <a:latin typeface="Arial Unicode MS"/>
                <a:cs typeface="Arial Unicode MS"/>
              </a:rPr>
              <a:t>onclick='alert("Hi");'</a:t>
            </a:r>
            <a:r>
              <a:rPr sz="2176" spc="23" dirty="0">
                <a:solidFill>
                  <a:srgbClr val="0000FF"/>
                </a:solidFill>
                <a:latin typeface="Arial Unicode MS"/>
                <a:cs typeface="Arial Unicode MS"/>
              </a:rPr>
              <a:t> </a:t>
            </a:r>
            <a:r>
              <a:rPr sz="2176" spc="-5" dirty="0">
                <a:latin typeface="Arial Unicode MS"/>
                <a:cs typeface="Arial Unicode MS"/>
              </a:rPr>
              <a:t>/&gt;</a:t>
            </a:r>
            <a:endParaRPr sz="2176" dirty="0">
              <a:latin typeface="Arial Unicode MS"/>
              <a:cs typeface="Arial Unicode MS"/>
            </a:endParaRPr>
          </a:p>
          <a:p>
            <a:pPr>
              <a:spcBef>
                <a:spcPts val="15"/>
              </a:spcBef>
            </a:pPr>
            <a:endParaRPr sz="2267" dirty="0">
              <a:latin typeface="Times New Roman"/>
              <a:cs typeface="Times New Roman"/>
            </a:endParaRPr>
          </a:p>
          <a:p>
            <a:pPr marL="11516"/>
            <a:r>
              <a:rPr sz="2176" spc="-5" dirty="0">
                <a:latin typeface="Arial Unicode MS"/>
                <a:cs typeface="Arial Unicode MS"/>
              </a:rPr>
              <a:t>&lt;/form&gt;</a:t>
            </a:r>
            <a:endParaRPr sz="2176" dirty="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43900" y="3622129"/>
            <a:ext cx="7444183" cy="0"/>
          </a:xfrm>
          <a:custGeom>
            <a:avLst/>
            <a:gdLst/>
            <a:ahLst/>
            <a:cxnLst/>
            <a:rect l="l" t="t" r="r" b="b"/>
            <a:pathLst>
              <a:path w="8209280">
                <a:moveTo>
                  <a:pt x="0" y="0"/>
                </a:moveTo>
                <a:lnTo>
                  <a:pt x="8209026" y="0"/>
                </a:lnTo>
              </a:path>
            </a:pathLst>
          </a:custGeom>
          <a:ln w="9144">
            <a:solidFill>
              <a:srgbClr val="00CB97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332536" y="1456326"/>
            <a:ext cx="7031321" cy="35841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>
              <a:lnSpc>
                <a:spcPts val="3109"/>
              </a:lnSpc>
            </a:pPr>
            <a:r>
              <a:rPr sz="2630" spc="-5" dirty="0">
                <a:latin typeface="Arial"/>
                <a:cs typeface="Arial"/>
              </a:rPr>
              <a:t>Declaring a JS function:</a:t>
            </a:r>
            <a:endParaRPr lang="en-US" sz="2630" spc="-5" dirty="0">
              <a:latin typeface="Arial"/>
              <a:cs typeface="Arial"/>
            </a:endParaRPr>
          </a:p>
          <a:p>
            <a:pPr marL="11516">
              <a:lnSpc>
                <a:spcPts val="3109"/>
              </a:lnSpc>
            </a:pPr>
            <a:endParaRPr sz="2630" dirty="0">
              <a:latin typeface="Arial"/>
              <a:cs typeface="Arial"/>
            </a:endParaRPr>
          </a:p>
          <a:p>
            <a:pPr marL="11516">
              <a:lnSpc>
                <a:spcPts val="3070"/>
              </a:lnSpc>
            </a:pPr>
            <a:r>
              <a:rPr sz="2630" b="1" spc="-5" dirty="0">
                <a:solidFill>
                  <a:srgbClr val="0000CC"/>
                </a:solidFill>
                <a:latin typeface="Arial"/>
                <a:cs typeface="Arial"/>
              </a:rPr>
              <a:t>function </a:t>
            </a:r>
            <a:r>
              <a:rPr sz="2630" spc="-5" dirty="0">
                <a:solidFill>
                  <a:srgbClr val="FF0000"/>
                </a:solidFill>
                <a:latin typeface="Arial"/>
                <a:cs typeface="Arial"/>
              </a:rPr>
              <a:t>identifier</a:t>
            </a:r>
            <a:r>
              <a:rPr sz="2630" spc="-5" dirty="0">
                <a:solidFill>
                  <a:srgbClr val="00654C"/>
                </a:solidFill>
                <a:latin typeface="Arial"/>
                <a:cs typeface="Arial"/>
              </a:rPr>
              <a:t>(</a:t>
            </a:r>
            <a:r>
              <a:rPr sz="2630" spc="-5" dirty="0">
                <a:solidFill>
                  <a:srgbClr val="00AC4D"/>
                </a:solidFill>
                <a:latin typeface="Arial"/>
                <a:cs typeface="Arial"/>
              </a:rPr>
              <a:t>parameter1,</a:t>
            </a:r>
            <a:r>
              <a:rPr sz="2630" spc="-18" dirty="0">
                <a:solidFill>
                  <a:srgbClr val="00AC4D"/>
                </a:solidFill>
                <a:latin typeface="Arial"/>
                <a:cs typeface="Arial"/>
              </a:rPr>
              <a:t> </a:t>
            </a:r>
            <a:r>
              <a:rPr sz="2630" spc="-5" dirty="0">
                <a:solidFill>
                  <a:srgbClr val="00AC4D"/>
                </a:solidFill>
                <a:latin typeface="Arial"/>
                <a:cs typeface="Arial"/>
              </a:rPr>
              <a:t>parameter</a:t>
            </a:r>
            <a:r>
              <a:rPr sz="2630" spc="-9" dirty="0">
                <a:solidFill>
                  <a:srgbClr val="00AC4D"/>
                </a:solidFill>
                <a:latin typeface="Arial"/>
                <a:cs typeface="Arial"/>
              </a:rPr>
              <a:t>2</a:t>
            </a:r>
            <a:r>
              <a:rPr sz="2630" spc="-5" dirty="0">
                <a:solidFill>
                  <a:srgbClr val="00654C"/>
                </a:solidFill>
                <a:latin typeface="Arial"/>
                <a:cs typeface="Arial"/>
              </a:rPr>
              <a:t>,</a:t>
            </a:r>
            <a:r>
              <a:rPr sz="2630" spc="-27" dirty="0">
                <a:solidFill>
                  <a:srgbClr val="00654C"/>
                </a:solidFill>
                <a:latin typeface="Arial"/>
                <a:cs typeface="Arial"/>
              </a:rPr>
              <a:t> </a:t>
            </a:r>
            <a:r>
              <a:rPr sz="2630" spc="-9" dirty="0">
                <a:solidFill>
                  <a:srgbClr val="00654C"/>
                </a:solidFill>
                <a:latin typeface="Arial"/>
                <a:cs typeface="Arial"/>
              </a:rPr>
              <a:t>…)</a:t>
            </a:r>
            <a:endParaRPr sz="2630" dirty="0">
              <a:latin typeface="Arial"/>
              <a:cs typeface="Arial"/>
            </a:endParaRPr>
          </a:p>
          <a:p>
            <a:pPr marL="11516">
              <a:lnSpc>
                <a:spcPts val="3070"/>
              </a:lnSpc>
            </a:pPr>
            <a:r>
              <a:rPr sz="2630" spc="-5" dirty="0">
                <a:solidFill>
                  <a:srgbClr val="C04F4C"/>
                </a:solidFill>
                <a:latin typeface="Arial"/>
                <a:cs typeface="Arial"/>
              </a:rPr>
              <a:t>{</a:t>
            </a:r>
            <a:endParaRPr sz="2630" dirty="0">
              <a:latin typeface="Arial"/>
              <a:cs typeface="Arial"/>
            </a:endParaRPr>
          </a:p>
          <a:p>
            <a:pPr marL="321306">
              <a:lnSpc>
                <a:spcPts val="3070"/>
              </a:lnSpc>
            </a:pPr>
            <a:r>
              <a:rPr sz="2630" spc="-5" dirty="0">
                <a:latin typeface="Arial"/>
                <a:cs typeface="Arial"/>
              </a:rPr>
              <a:t>statements</a:t>
            </a:r>
            <a:r>
              <a:rPr sz="2630" spc="-18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;</a:t>
            </a:r>
            <a:endParaRPr sz="2630" dirty="0">
              <a:latin typeface="Arial"/>
              <a:cs typeface="Arial"/>
            </a:endParaRPr>
          </a:p>
          <a:p>
            <a:pPr marL="321306" marR="5478332">
              <a:lnSpc>
                <a:spcPts val="3064"/>
              </a:lnSpc>
              <a:spcBef>
                <a:spcPts val="131"/>
              </a:spcBef>
            </a:pPr>
            <a:r>
              <a:rPr sz="2630" spc="-5" dirty="0">
                <a:latin typeface="Arial"/>
                <a:cs typeface="Arial"/>
              </a:rPr>
              <a:t>…. </a:t>
            </a:r>
            <a:r>
              <a:rPr sz="2630" spc="-5" dirty="0">
                <a:solidFill>
                  <a:srgbClr val="00AC4D"/>
                </a:solidFill>
                <a:latin typeface="Arial"/>
                <a:cs typeface="Arial"/>
              </a:rPr>
              <a:t>return</a:t>
            </a:r>
            <a:r>
              <a:rPr sz="2630" spc="-18" dirty="0">
                <a:solidFill>
                  <a:srgbClr val="00AC4D"/>
                </a:solidFill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x;</a:t>
            </a:r>
            <a:endParaRPr sz="2630" dirty="0">
              <a:latin typeface="Arial"/>
              <a:cs typeface="Arial"/>
            </a:endParaRPr>
          </a:p>
          <a:p>
            <a:pPr>
              <a:spcBef>
                <a:spcPts val="26"/>
              </a:spcBef>
            </a:pPr>
            <a:endParaRPr sz="2494" dirty="0">
              <a:latin typeface="Times New Roman"/>
              <a:cs typeface="Times New Roman"/>
            </a:endParaRPr>
          </a:p>
          <a:p>
            <a:pPr marL="11516"/>
            <a:r>
              <a:rPr sz="2630" spc="-5" dirty="0">
                <a:solidFill>
                  <a:srgbClr val="C04F4C"/>
                </a:solidFill>
                <a:latin typeface="Arial"/>
                <a:cs typeface="Arial"/>
              </a:rPr>
              <a:t>}</a:t>
            </a:r>
            <a:endParaRPr sz="2630" dirty="0">
              <a:latin typeface="Arial"/>
              <a:cs typeface="Arial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C445D73-5D55-9040-87A5-BB8D8ACC3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Function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36217" y="1481358"/>
            <a:ext cx="6259724" cy="149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1306" marR="157198" indent="-309790">
              <a:lnSpc>
                <a:spcPct val="80000"/>
              </a:lnSpc>
              <a:buChar char="•"/>
              <a:tabLst>
                <a:tab pos="321882" algn="l"/>
              </a:tabLst>
            </a:pPr>
            <a:r>
              <a:rPr sz="2720" spc="-5" dirty="0">
                <a:latin typeface="Arial"/>
                <a:cs typeface="Arial"/>
              </a:rPr>
              <a:t>Plac</a:t>
            </a:r>
            <a:r>
              <a:rPr sz="2720" dirty="0">
                <a:latin typeface="Arial"/>
                <a:cs typeface="Arial"/>
              </a:rPr>
              <a:t>e</a:t>
            </a:r>
            <a:r>
              <a:rPr sz="2720" spc="-5" dirty="0">
                <a:latin typeface="Arial"/>
                <a:cs typeface="Arial"/>
              </a:rPr>
              <a:t> </a:t>
            </a:r>
            <a:r>
              <a:rPr sz="2720" spc="-5" dirty="0">
                <a:solidFill>
                  <a:srgbClr val="0000CC"/>
                </a:solidFill>
                <a:latin typeface="Arial"/>
                <a:cs typeface="Arial"/>
              </a:rPr>
              <a:t>longe</a:t>
            </a:r>
            <a:r>
              <a:rPr sz="2720" dirty="0">
                <a:solidFill>
                  <a:srgbClr val="0000CC"/>
                </a:solidFill>
                <a:latin typeface="Arial"/>
                <a:cs typeface="Arial"/>
              </a:rPr>
              <a:t>r</a:t>
            </a:r>
            <a:r>
              <a:rPr sz="2720" spc="-5" dirty="0">
                <a:solidFill>
                  <a:srgbClr val="0000CC"/>
                </a:solidFill>
                <a:latin typeface="Arial"/>
                <a:cs typeface="Arial"/>
              </a:rPr>
              <a:t> script</a:t>
            </a:r>
            <a:r>
              <a:rPr sz="2720" dirty="0">
                <a:solidFill>
                  <a:srgbClr val="0000CC"/>
                </a:solidFill>
                <a:latin typeface="Arial"/>
                <a:cs typeface="Arial"/>
              </a:rPr>
              <a:t>s</a:t>
            </a:r>
            <a:r>
              <a:rPr sz="2720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720" spc="-5" dirty="0">
                <a:latin typeface="Arial"/>
                <a:cs typeface="Arial"/>
              </a:rPr>
              <a:t>i</a:t>
            </a:r>
            <a:r>
              <a:rPr sz="2720" dirty="0">
                <a:latin typeface="Arial"/>
                <a:cs typeface="Arial"/>
              </a:rPr>
              <a:t>n</a:t>
            </a:r>
            <a:r>
              <a:rPr sz="2720" spc="-5" dirty="0">
                <a:latin typeface="Arial"/>
                <a:cs typeface="Arial"/>
              </a:rPr>
              <a:t> th</a:t>
            </a:r>
            <a:r>
              <a:rPr sz="2720" dirty="0">
                <a:latin typeface="Arial"/>
                <a:cs typeface="Arial"/>
              </a:rPr>
              <a:t>e</a:t>
            </a:r>
            <a:r>
              <a:rPr sz="2720" spc="-5" dirty="0">
                <a:latin typeface="Arial"/>
                <a:cs typeface="Arial"/>
              </a:rPr>
              <a:t> hea</a:t>
            </a:r>
            <a:r>
              <a:rPr sz="2720" dirty="0">
                <a:latin typeface="Arial"/>
                <a:cs typeface="Arial"/>
              </a:rPr>
              <a:t>d</a:t>
            </a:r>
            <a:r>
              <a:rPr sz="2720" spc="-18" dirty="0">
                <a:latin typeface="Arial"/>
                <a:cs typeface="Arial"/>
              </a:rPr>
              <a:t> </a:t>
            </a:r>
            <a:r>
              <a:rPr sz="2720" spc="-5" dirty="0">
                <a:latin typeface="Arial"/>
                <a:cs typeface="Arial"/>
              </a:rPr>
              <a:t>o</a:t>
            </a:r>
            <a:r>
              <a:rPr sz="2720" dirty="0">
                <a:latin typeface="Arial"/>
                <a:cs typeface="Arial"/>
              </a:rPr>
              <a:t>f</a:t>
            </a:r>
            <a:r>
              <a:rPr sz="2720" spc="-5" dirty="0">
                <a:latin typeface="Arial"/>
                <a:cs typeface="Arial"/>
              </a:rPr>
              <a:t> the documen</a:t>
            </a:r>
            <a:r>
              <a:rPr sz="2720" dirty="0">
                <a:latin typeface="Arial"/>
                <a:cs typeface="Arial"/>
              </a:rPr>
              <a:t>t</a:t>
            </a:r>
            <a:r>
              <a:rPr sz="2720" spc="-5" dirty="0">
                <a:latin typeface="Arial"/>
                <a:cs typeface="Arial"/>
              </a:rPr>
              <a:t> a</a:t>
            </a:r>
            <a:r>
              <a:rPr sz="2720" dirty="0">
                <a:latin typeface="Arial"/>
                <a:cs typeface="Arial"/>
              </a:rPr>
              <a:t>s</a:t>
            </a:r>
            <a:r>
              <a:rPr sz="2720" spc="-5" dirty="0">
                <a:latin typeface="Arial"/>
                <a:cs typeface="Arial"/>
              </a:rPr>
              <a:t> </a:t>
            </a:r>
            <a:r>
              <a:rPr sz="2720" dirty="0">
                <a:latin typeface="Arial"/>
                <a:cs typeface="Arial"/>
              </a:rPr>
              <a:t>a</a:t>
            </a:r>
            <a:r>
              <a:rPr sz="2720" spc="-5" dirty="0">
                <a:latin typeface="Arial"/>
                <a:cs typeface="Arial"/>
              </a:rPr>
              <a:t> function(s)</a:t>
            </a:r>
            <a:endParaRPr sz="2720">
              <a:latin typeface="Arial"/>
              <a:cs typeface="Arial"/>
            </a:endParaRPr>
          </a:p>
          <a:p>
            <a:pPr marL="321306" indent="-309790">
              <a:buChar char="•"/>
              <a:tabLst>
                <a:tab pos="321882" algn="l"/>
              </a:tabLst>
            </a:pPr>
            <a:r>
              <a:rPr sz="2720" spc="-5" dirty="0">
                <a:latin typeface="Arial"/>
                <a:cs typeface="Arial"/>
              </a:rPr>
              <a:t>Enclose</a:t>
            </a:r>
            <a:r>
              <a:rPr sz="2720" dirty="0">
                <a:latin typeface="Arial"/>
                <a:cs typeface="Arial"/>
              </a:rPr>
              <a:t>d</a:t>
            </a:r>
            <a:r>
              <a:rPr sz="2720" spc="-5" dirty="0">
                <a:latin typeface="Arial"/>
                <a:cs typeface="Arial"/>
              </a:rPr>
              <a:t> i</a:t>
            </a:r>
            <a:r>
              <a:rPr sz="2720" dirty="0">
                <a:latin typeface="Arial"/>
                <a:cs typeface="Arial"/>
              </a:rPr>
              <a:t>n</a:t>
            </a:r>
            <a:r>
              <a:rPr sz="2720" spc="5" dirty="0">
                <a:latin typeface="Arial"/>
                <a:cs typeface="Arial"/>
              </a:rPr>
              <a:t> </a:t>
            </a:r>
            <a:r>
              <a:rPr sz="2720" dirty="0">
                <a:solidFill>
                  <a:srgbClr val="0000FF"/>
                </a:solidFill>
                <a:latin typeface="Arial"/>
                <a:cs typeface="Arial"/>
              </a:rPr>
              <a:t>&lt;script&gt;...&lt;/script&gt;,</a:t>
            </a:r>
            <a:endParaRPr sz="2720">
              <a:latin typeface="Arial"/>
              <a:cs typeface="Arial"/>
            </a:endParaRPr>
          </a:p>
          <a:p>
            <a:pPr marL="321306" indent="-309790">
              <a:lnSpc>
                <a:spcPts val="3237"/>
              </a:lnSpc>
              <a:buChar char="•"/>
              <a:tabLst>
                <a:tab pos="321882" algn="l"/>
              </a:tabLst>
            </a:pPr>
            <a:r>
              <a:rPr sz="2720" spc="-5" dirty="0">
                <a:latin typeface="Arial"/>
                <a:cs typeface="Arial"/>
              </a:rPr>
              <a:t>Even</a:t>
            </a:r>
            <a:r>
              <a:rPr sz="2720" dirty="0">
                <a:latin typeface="Arial"/>
                <a:cs typeface="Arial"/>
              </a:rPr>
              <a:t>t</a:t>
            </a:r>
            <a:r>
              <a:rPr sz="2720" spc="-5" dirty="0">
                <a:latin typeface="Arial"/>
                <a:cs typeface="Arial"/>
              </a:rPr>
              <a:t> handle</a:t>
            </a:r>
            <a:r>
              <a:rPr sz="2720" dirty="0">
                <a:latin typeface="Arial"/>
                <a:cs typeface="Arial"/>
              </a:rPr>
              <a:t>r</a:t>
            </a:r>
            <a:r>
              <a:rPr sz="2720" spc="-5" dirty="0">
                <a:latin typeface="Arial"/>
                <a:cs typeface="Arial"/>
              </a:rPr>
              <a:t> become</a:t>
            </a:r>
            <a:r>
              <a:rPr sz="2720" dirty="0">
                <a:latin typeface="Arial"/>
                <a:cs typeface="Arial"/>
              </a:rPr>
              <a:t>s</a:t>
            </a:r>
            <a:r>
              <a:rPr sz="2720" spc="-18" dirty="0">
                <a:latin typeface="Arial"/>
                <a:cs typeface="Arial"/>
              </a:rPr>
              <a:t> </a:t>
            </a:r>
            <a:r>
              <a:rPr sz="2720" dirty="0">
                <a:latin typeface="Arial"/>
                <a:cs typeface="Arial"/>
              </a:rPr>
              <a:t>a</a:t>
            </a:r>
            <a:r>
              <a:rPr sz="2720" spc="-5" dirty="0">
                <a:latin typeface="Arial"/>
                <a:cs typeface="Arial"/>
              </a:rPr>
              <a:t> </a:t>
            </a:r>
            <a:r>
              <a:rPr sz="2720" spc="-5" dirty="0">
                <a:solidFill>
                  <a:srgbClr val="0000FF"/>
                </a:solidFill>
                <a:latin typeface="Arial"/>
                <a:cs typeface="Arial"/>
              </a:rPr>
              <a:t>functio</a:t>
            </a:r>
            <a:r>
              <a:rPr sz="272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720" spc="-5" dirty="0">
                <a:solidFill>
                  <a:srgbClr val="0000FF"/>
                </a:solidFill>
                <a:latin typeface="Arial"/>
                <a:cs typeface="Arial"/>
              </a:rPr>
              <a:t> call.</a:t>
            </a:r>
            <a:endParaRPr sz="272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69132" y="445341"/>
            <a:ext cx="9053736" cy="580417"/>
          </a:xfrm>
          <a:prstGeom prst="rect">
            <a:avLst/>
          </a:prstGeom>
        </p:spPr>
        <p:txBody>
          <a:bodyPr vert="horz" wrap="square" lIns="0" tIns="76202" rIns="0" bIns="0" rtlCol="0" anchor="t">
            <a:spAutoFit/>
          </a:bodyPr>
          <a:lstStyle/>
          <a:p>
            <a:pPr marL="287909">
              <a:lnSpc>
                <a:spcPts val="3886"/>
              </a:lnSpc>
            </a:pP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Function</a:t>
            </a:r>
            <a:r>
              <a:rPr spc="-1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call</a:t>
            </a:r>
            <a:endParaRPr u="heavy" dirty="0">
              <a:solidFill>
                <a:srgbClr val="CCCCFF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43900" y="3165736"/>
            <a:ext cx="7444183" cy="0"/>
          </a:xfrm>
          <a:custGeom>
            <a:avLst/>
            <a:gdLst/>
            <a:ahLst/>
            <a:cxnLst/>
            <a:rect l="l" t="t" r="r" b="b"/>
            <a:pathLst>
              <a:path w="8209280">
                <a:moveTo>
                  <a:pt x="0" y="0"/>
                </a:moveTo>
                <a:lnTo>
                  <a:pt x="8209026" y="0"/>
                </a:lnTo>
              </a:path>
            </a:pathLst>
          </a:custGeom>
          <a:ln w="9906">
            <a:solidFill>
              <a:srgbClr val="00CB97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5" name="object 5"/>
          <p:cNvSpPr txBox="1"/>
          <p:nvPr/>
        </p:nvSpPr>
        <p:spPr>
          <a:xfrm>
            <a:off x="2707089" y="4484647"/>
            <a:ext cx="4979680" cy="1435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154527" algn="ctr"/>
            <a:r>
              <a:rPr sz="1632" spc="-5" dirty="0">
                <a:solidFill>
                  <a:srgbClr val="0000CC"/>
                </a:solidFill>
                <a:latin typeface="Arial"/>
                <a:cs typeface="Arial"/>
              </a:rPr>
              <a:t>&lt;/script&gt;</a:t>
            </a:r>
            <a:endParaRPr sz="1632">
              <a:latin typeface="Arial"/>
              <a:cs typeface="Arial"/>
            </a:endParaRPr>
          </a:p>
          <a:p>
            <a:pPr marL="11516"/>
            <a:r>
              <a:rPr sz="1632" dirty="0">
                <a:latin typeface="Arial"/>
                <a:cs typeface="Arial"/>
              </a:rPr>
              <a:t>……</a:t>
            </a:r>
            <a:endParaRPr sz="1632">
              <a:latin typeface="Arial"/>
              <a:cs typeface="Arial"/>
            </a:endParaRPr>
          </a:p>
          <a:p>
            <a:pPr marL="76008">
              <a:spcBef>
                <a:spcPts val="1424"/>
              </a:spcBef>
            </a:pPr>
            <a:r>
              <a:rPr sz="1632" spc="-5" dirty="0">
                <a:latin typeface="Arial Unicode MS"/>
                <a:cs typeface="Arial Unicode MS"/>
              </a:rPr>
              <a:t>&lt;form&gt;</a:t>
            </a:r>
            <a:endParaRPr sz="1632">
              <a:latin typeface="Arial Unicode MS"/>
              <a:cs typeface="Arial Unicode MS"/>
            </a:endParaRPr>
          </a:p>
          <a:p>
            <a:pPr marL="76008"/>
            <a:r>
              <a:rPr sz="1632" spc="-5" dirty="0">
                <a:latin typeface="Arial Unicode MS"/>
                <a:cs typeface="Arial Unicode MS"/>
              </a:rPr>
              <a:t>&lt;inpu</a:t>
            </a:r>
            <a:r>
              <a:rPr sz="1632" dirty="0">
                <a:latin typeface="Arial Unicode MS"/>
                <a:cs typeface="Arial Unicode MS"/>
              </a:rPr>
              <a:t>t</a:t>
            </a:r>
            <a:r>
              <a:rPr sz="1632" spc="-5" dirty="0">
                <a:latin typeface="Arial Unicode MS"/>
                <a:cs typeface="Arial Unicode MS"/>
              </a:rPr>
              <a:t> type='button</a:t>
            </a:r>
            <a:r>
              <a:rPr sz="1632" dirty="0">
                <a:latin typeface="Arial Unicode MS"/>
                <a:cs typeface="Arial Unicode MS"/>
              </a:rPr>
              <a:t>'</a:t>
            </a:r>
            <a:r>
              <a:rPr sz="1632" spc="-14" dirty="0">
                <a:latin typeface="Arial Unicode MS"/>
                <a:cs typeface="Arial Unicode MS"/>
              </a:rPr>
              <a:t> </a:t>
            </a:r>
            <a:r>
              <a:rPr sz="1632" dirty="0">
                <a:latin typeface="Arial Unicode MS"/>
                <a:cs typeface="Arial Unicode MS"/>
              </a:rPr>
              <a:t>v</a:t>
            </a:r>
            <a:r>
              <a:rPr sz="1632" spc="-5" dirty="0">
                <a:latin typeface="Arial Unicode MS"/>
                <a:cs typeface="Arial Unicode MS"/>
              </a:rPr>
              <a:t>alue='clickme</a:t>
            </a:r>
            <a:r>
              <a:rPr sz="1632" dirty="0">
                <a:latin typeface="Arial Unicode MS"/>
                <a:cs typeface="Arial Unicode MS"/>
              </a:rPr>
              <a:t>' </a:t>
            </a:r>
            <a:r>
              <a:rPr sz="1632" spc="-5" dirty="0">
                <a:solidFill>
                  <a:srgbClr val="00B04F"/>
                </a:solidFill>
                <a:latin typeface="Arial Unicode MS"/>
                <a:cs typeface="Arial Unicode MS"/>
              </a:rPr>
              <a:t>onclick='doit();</a:t>
            </a:r>
            <a:r>
              <a:rPr sz="1632" dirty="0">
                <a:solidFill>
                  <a:srgbClr val="00B04F"/>
                </a:solidFill>
                <a:latin typeface="Arial Unicode MS"/>
                <a:cs typeface="Arial Unicode MS"/>
              </a:rPr>
              <a:t>'</a:t>
            </a:r>
            <a:r>
              <a:rPr sz="1632" spc="-18" dirty="0">
                <a:solidFill>
                  <a:srgbClr val="00B04F"/>
                </a:solidFill>
                <a:latin typeface="Arial Unicode MS"/>
                <a:cs typeface="Arial Unicode MS"/>
              </a:rPr>
              <a:t> </a:t>
            </a:r>
            <a:r>
              <a:rPr sz="1632" spc="-5" dirty="0">
                <a:latin typeface="Arial Unicode MS"/>
                <a:cs typeface="Arial Unicode MS"/>
              </a:rPr>
              <a:t>/&gt;</a:t>
            </a:r>
            <a:endParaRPr sz="1632">
              <a:latin typeface="Arial Unicode MS"/>
              <a:cs typeface="Arial Unicode MS"/>
            </a:endParaRPr>
          </a:p>
          <a:p>
            <a:pPr marL="76008">
              <a:spcBef>
                <a:spcPts val="9"/>
              </a:spcBef>
            </a:pPr>
            <a:r>
              <a:rPr sz="1632" spc="-5" dirty="0">
                <a:latin typeface="Arial Unicode MS"/>
                <a:cs typeface="Arial Unicode MS"/>
              </a:rPr>
              <a:t>&lt;/form&gt;</a:t>
            </a:r>
            <a:endParaRPr sz="1632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07089" y="3489633"/>
            <a:ext cx="639735" cy="2511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632" spc="-5" dirty="0">
                <a:solidFill>
                  <a:srgbClr val="0000CC"/>
                </a:solidFill>
                <a:latin typeface="Arial"/>
                <a:cs typeface="Arial"/>
              </a:rPr>
              <a:t>&lt;script</a:t>
            </a:r>
            <a:endParaRPr sz="1632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96053" y="3489632"/>
            <a:ext cx="2003273" cy="1004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248" marR="4607" indent="-40307"/>
            <a:r>
              <a:rPr sz="1632" spc="-5" dirty="0">
                <a:solidFill>
                  <a:srgbClr val="0000CC"/>
                </a:solidFill>
                <a:latin typeface="Arial"/>
                <a:cs typeface="Arial"/>
              </a:rPr>
              <a:t>type='text/javascript'&gt; </a:t>
            </a:r>
            <a:r>
              <a:rPr sz="1632" spc="-5" dirty="0">
                <a:solidFill>
                  <a:srgbClr val="00B04F"/>
                </a:solidFill>
                <a:latin typeface="Arial"/>
                <a:cs typeface="Arial"/>
              </a:rPr>
              <a:t>functio</a:t>
            </a:r>
            <a:r>
              <a:rPr sz="1632" dirty="0">
                <a:solidFill>
                  <a:srgbClr val="00B04F"/>
                </a:solidFill>
                <a:latin typeface="Arial"/>
                <a:cs typeface="Arial"/>
              </a:rPr>
              <a:t>n</a:t>
            </a:r>
            <a:r>
              <a:rPr sz="1632" spc="-5" dirty="0">
                <a:solidFill>
                  <a:srgbClr val="00B04F"/>
                </a:solidFill>
                <a:latin typeface="Arial"/>
                <a:cs typeface="Arial"/>
              </a:rPr>
              <a:t> doit(){ </a:t>
            </a:r>
            <a:r>
              <a:rPr sz="1632" dirty="0">
                <a:latin typeface="Arial"/>
                <a:cs typeface="Arial"/>
              </a:rPr>
              <a:t>alert(‘Hi');</a:t>
            </a:r>
            <a:endParaRPr sz="1632">
              <a:latin typeface="Arial"/>
              <a:cs typeface="Arial"/>
            </a:endParaRPr>
          </a:p>
          <a:p>
            <a:pPr marL="51248"/>
            <a:r>
              <a:rPr sz="1632" dirty="0">
                <a:latin typeface="Arial"/>
                <a:cs typeface="Arial"/>
              </a:rPr>
              <a:t>}</a:t>
            </a:r>
            <a:endParaRPr sz="1632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068624" y="3815605"/>
            <a:ext cx="3371994" cy="1639356"/>
          </a:xfrm>
          <a:custGeom>
            <a:avLst/>
            <a:gdLst/>
            <a:ahLst/>
            <a:cxnLst/>
            <a:rect l="l" t="t" r="r" b="b"/>
            <a:pathLst>
              <a:path w="3718559" h="1807845">
                <a:moveTo>
                  <a:pt x="90678" y="94487"/>
                </a:moveTo>
                <a:lnTo>
                  <a:pt x="89916" y="91439"/>
                </a:lnTo>
                <a:lnTo>
                  <a:pt x="87630" y="90677"/>
                </a:lnTo>
                <a:lnTo>
                  <a:pt x="26928" y="54863"/>
                </a:lnTo>
                <a:lnTo>
                  <a:pt x="9144" y="54863"/>
                </a:lnTo>
                <a:lnTo>
                  <a:pt x="9144" y="44923"/>
                </a:lnTo>
                <a:lnTo>
                  <a:pt x="0" y="50291"/>
                </a:lnTo>
                <a:lnTo>
                  <a:pt x="83058" y="98297"/>
                </a:lnTo>
                <a:lnTo>
                  <a:pt x="85344" y="99821"/>
                </a:lnTo>
                <a:lnTo>
                  <a:pt x="88392" y="99059"/>
                </a:lnTo>
                <a:lnTo>
                  <a:pt x="89916" y="96774"/>
                </a:lnTo>
                <a:lnTo>
                  <a:pt x="90678" y="94487"/>
                </a:lnTo>
                <a:close/>
              </a:path>
              <a:path w="3718559" h="1807845">
                <a:moveTo>
                  <a:pt x="90678" y="5333"/>
                </a:moveTo>
                <a:lnTo>
                  <a:pt x="89916" y="3047"/>
                </a:lnTo>
                <a:lnTo>
                  <a:pt x="88392" y="762"/>
                </a:lnTo>
                <a:lnTo>
                  <a:pt x="85344" y="0"/>
                </a:lnTo>
                <a:lnTo>
                  <a:pt x="83058" y="1524"/>
                </a:lnTo>
                <a:lnTo>
                  <a:pt x="9144" y="44923"/>
                </a:lnTo>
                <a:lnTo>
                  <a:pt x="27195" y="44957"/>
                </a:lnTo>
                <a:lnTo>
                  <a:pt x="87630" y="9906"/>
                </a:lnTo>
                <a:lnTo>
                  <a:pt x="89916" y="8381"/>
                </a:lnTo>
                <a:lnTo>
                  <a:pt x="90678" y="5333"/>
                </a:lnTo>
                <a:close/>
              </a:path>
              <a:path w="3718559" h="1807845">
                <a:moveTo>
                  <a:pt x="27195" y="44957"/>
                </a:moveTo>
                <a:lnTo>
                  <a:pt x="9144" y="44957"/>
                </a:lnTo>
                <a:lnTo>
                  <a:pt x="9144" y="54863"/>
                </a:lnTo>
                <a:lnTo>
                  <a:pt x="11430" y="54863"/>
                </a:lnTo>
                <a:lnTo>
                  <a:pt x="11430" y="45719"/>
                </a:lnTo>
                <a:lnTo>
                  <a:pt x="18594" y="49946"/>
                </a:lnTo>
                <a:lnTo>
                  <a:pt x="27195" y="44957"/>
                </a:lnTo>
                <a:close/>
              </a:path>
              <a:path w="3718559" h="1807845">
                <a:moveTo>
                  <a:pt x="18594" y="49946"/>
                </a:moveTo>
                <a:lnTo>
                  <a:pt x="11430" y="45719"/>
                </a:lnTo>
                <a:lnTo>
                  <a:pt x="11430" y="54101"/>
                </a:lnTo>
                <a:lnTo>
                  <a:pt x="18594" y="49946"/>
                </a:lnTo>
                <a:close/>
              </a:path>
              <a:path w="3718559" h="1807845">
                <a:moveTo>
                  <a:pt x="26928" y="54863"/>
                </a:moveTo>
                <a:lnTo>
                  <a:pt x="18594" y="49946"/>
                </a:lnTo>
                <a:lnTo>
                  <a:pt x="11430" y="54101"/>
                </a:lnTo>
                <a:lnTo>
                  <a:pt x="11430" y="54863"/>
                </a:lnTo>
                <a:lnTo>
                  <a:pt x="26928" y="54863"/>
                </a:lnTo>
                <a:close/>
              </a:path>
              <a:path w="3718559" h="1807845">
                <a:moveTo>
                  <a:pt x="3718560" y="1805177"/>
                </a:moveTo>
                <a:lnTo>
                  <a:pt x="3718560" y="47243"/>
                </a:lnTo>
                <a:lnTo>
                  <a:pt x="3716274" y="44957"/>
                </a:lnTo>
                <a:lnTo>
                  <a:pt x="27195" y="44957"/>
                </a:lnTo>
                <a:lnTo>
                  <a:pt x="18594" y="49946"/>
                </a:lnTo>
                <a:lnTo>
                  <a:pt x="26928" y="54863"/>
                </a:lnTo>
                <a:lnTo>
                  <a:pt x="3708654" y="54863"/>
                </a:lnTo>
                <a:lnTo>
                  <a:pt x="3708654" y="50291"/>
                </a:lnTo>
                <a:lnTo>
                  <a:pt x="3713226" y="54863"/>
                </a:lnTo>
                <a:lnTo>
                  <a:pt x="3713226" y="1807463"/>
                </a:lnTo>
                <a:lnTo>
                  <a:pt x="3716274" y="1807463"/>
                </a:lnTo>
                <a:lnTo>
                  <a:pt x="3718560" y="1805177"/>
                </a:lnTo>
                <a:close/>
              </a:path>
              <a:path w="3718559" h="1807845">
                <a:moveTo>
                  <a:pt x="3713226" y="1797557"/>
                </a:moveTo>
                <a:lnTo>
                  <a:pt x="3076194" y="1797557"/>
                </a:lnTo>
                <a:lnTo>
                  <a:pt x="3076194" y="1807463"/>
                </a:lnTo>
                <a:lnTo>
                  <a:pt x="3708654" y="1807463"/>
                </a:lnTo>
                <a:lnTo>
                  <a:pt x="3708654" y="1802891"/>
                </a:lnTo>
                <a:lnTo>
                  <a:pt x="3713226" y="1797557"/>
                </a:lnTo>
                <a:close/>
              </a:path>
              <a:path w="3718559" h="1807845">
                <a:moveTo>
                  <a:pt x="3713226" y="54863"/>
                </a:moveTo>
                <a:lnTo>
                  <a:pt x="3708654" y="50291"/>
                </a:lnTo>
                <a:lnTo>
                  <a:pt x="3708654" y="54863"/>
                </a:lnTo>
                <a:lnTo>
                  <a:pt x="3713226" y="54863"/>
                </a:lnTo>
                <a:close/>
              </a:path>
              <a:path w="3718559" h="1807845">
                <a:moveTo>
                  <a:pt x="3713226" y="1797557"/>
                </a:moveTo>
                <a:lnTo>
                  <a:pt x="3713226" y="54863"/>
                </a:lnTo>
                <a:lnTo>
                  <a:pt x="3708654" y="54863"/>
                </a:lnTo>
                <a:lnTo>
                  <a:pt x="3708654" y="1797557"/>
                </a:lnTo>
                <a:lnTo>
                  <a:pt x="3713226" y="1797557"/>
                </a:lnTo>
                <a:close/>
              </a:path>
              <a:path w="3718559" h="1807845">
                <a:moveTo>
                  <a:pt x="3713226" y="1807463"/>
                </a:moveTo>
                <a:lnTo>
                  <a:pt x="3713226" y="1797557"/>
                </a:lnTo>
                <a:lnTo>
                  <a:pt x="3708654" y="1802891"/>
                </a:lnTo>
                <a:lnTo>
                  <a:pt x="3708654" y="1807463"/>
                </a:lnTo>
                <a:lnTo>
                  <a:pt x="3713226" y="1807463"/>
                </a:lnTo>
                <a:close/>
              </a:path>
            </a:pathLst>
          </a:custGeom>
          <a:solidFill>
            <a:srgbClr val="00CB97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5296" y="5128950"/>
            <a:ext cx="6845908" cy="10882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1306" indent="-309790">
              <a:buChar char="•"/>
              <a:tabLst>
                <a:tab pos="321882" algn="l"/>
              </a:tabLst>
            </a:pPr>
            <a:r>
              <a:rPr sz="2448" spc="-5" dirty="0">
                <a:latin typeface="Arial"/>
                <a:cs typeface="Arial"/>
              </a:rPr>
              <a:t>Bette</a:t>
            </a:r>
            <a:r>
              <a:rPr sz="2448" dirty="0">
                <a:latin typeface="Arial"/>
                <a:cs typeface="Arial"/>
              </a:rPr>
              <a:t>r</a:t>
            </a:r>
            <a:r>
              <a:rPr sz="2448" spc="-5" dirty="0">
                <a:latin typeface="Arial"/>
                <a:cs typeface="Arial"/>
              </a:rPr>
              <a:t> t</a:t>
            </a:r>
            <a:r>
              <a:rPr sz="2448" dirty="0">
                <a:latin typeface="Arial"/>
                <a:cs typeface="Arial"/>
              </a:rPr>
              <a:t>o</a:t>
            </a:r>
            <a:r>
              <a:rPr sz="2448" spc="-5" dirty="0">
                <a:latin typeface="Arial"/>
                <a:cs typeface="Arial"/>
              </a:rPr>
              <a:t> us</a:t>
            </a:r>
            <a:r>
              <a:rPr sz="2448" dirty="0">
                <a:latin typeface="Arial"/>
                <a:cs typeface="Arial"/>
              </a:rPr>
              <a:t>e</a:t>
            </a:r>
            <a:r>
              <a:rPr sz="2448" spc="-5" dirty="0">
                <a:latin typeface="Arial"/>
                <a:cs typeface="Arial"/>
              </a:rPr>
              <a:t> variable</a:t>
            </a:r>
            <a:r>
              <a:rPr sz="2448" dirty="0">
                <a:latin typeface="Arial"/>
                <a:cs typeface="Arial"/>
              </a:rPr>
              <a:t>s</a:t>
            </a:r>
            <a:r>
              <a:rPr sz="2448" spc="-5" dirty="0">
                <a:latin typeface="Arial"/>
                <a:cs typeface="Arial"/>
              </a:rPr>
              <a:t> a</a:t>
            </a:r>
            <a:r>
              <a:rPr sz="2448" dirty="0">
                <a:latin typeface="Arial"/>
                <a:cs typeface="Arial"/>
              </a:rPr>
              <a:t>s</a:t>
            </a:r>
            <a:r>
              <a:rPr sz="2448" spc="-5" dirty="0">
                <a:latin typeface="Arial"/>
                <a:cs typeface="Arial"/>
              </a:rPr>
              <a:t> functio</a:t>
            </a:r>
            <a:r>
              <a:rPr sz="2448" dirty="0">
                <a:latin typeface="Arial"/>
                <a:cs typeface="Arial"/>
              </a:rPr>
              <a:t>n</a:t>
            </a:r>
            <a:r>
              <a:rPr sz="2448" spc="-5" dirty="0">
                <a:latin typeface="Arial"/>
                <a:cs typeface="Arial"/>
              </a:rPr>
              <a:t> parameter</a:t>
            </a:r>
            <a:r>
              <a:rPr sz="2448" dirty="0">
                <a:latin typeface="Arial"/>
                <a:cs typeface="Arial"/>
              </a:rPr>
              <a:t>s</a:t>
            </a:r>
            <a:r>
              <a:rPr sz="2448" spc="-5" dirty="0">
                <a:latin typeface="Arial"/>
                <a:cs typeface="Arial"/>
              </a:rPr>
              <a:t> </a:t>
            </a:r>
            <a:r>
              <a:rPr sz="2448" dirty="0">
                <a:latin typeface="Arial"/>
                <a:cs typeface="Arial"/>
              </a:rPr>
              <a:t>!</a:t>
            </a:r>
            <a:endParaRPr sz="2448">
              <a:latin typeface="Arial"/>
              <a:cs typeface="Arial"/>
            </a:endParaRPr>
          </a:p>
          <a:p>
            <a:pPr marL="321306" indent="-309790">
              <a:buChar char="•"/>
              <a:tabLst>
                <a:tab pos="321882" algn="l"/>
              </a:tabLst>
            </a:pPr>
            <a:r>
              <a:rPr sz="2448" dirty="0">
                <a:latin typeface="Arial"/>
                <a:cs typeface="Arial"/>
              </a:rPr>
              <a:t>&lt;</a:t>
            </a:r>
            <a:r>
              <a:rPr sz="2448" spc="-5" dirty="0">
                <a:latin typeface="Arial"/>
                <a:cs typeface="Arial"/>
              </a:rPr>
              <a:t>input</a:t>
            </a:r>
            <a:r>
              <a:rPr sz="2448" dirty="0">
                <a:latin typeface="Arial"/>
                <a:cs typeface="Arial"/>
              </a:rPr>
              <a:t>&gt;</a:t>
            </a:r>
            <a:r>
              <a:rPr sz="2448" spc="-9" dirty="0">
                <a:latin typeface="Arial"/>
                <a:cs typeface="Arial"/>
              </a:rPr>
              <a:t> </a:t>
            </a:r>
            <a:r>
              <a:rPr sz="2448" spc="-5" dirty="0">
                <a:solidFill>
                  <a:srgbClr val="3405BB"/>
                </a:solidFill>
                <a:latin typeface="Arial"/>
                <a:cs typeface="Arial"/>
              </a:rPr>
              <a:t>even</a:t>
            </a:r>
            <a:r>
              <a:rPr sz="2448" dirty="0">
                <a:solidFill>
                  <a:srgbClr val="3405BB"/>
                </a:solidFill>
                <a:latin typeface="Arial"/>
                <a:cs typeface="Arial"/>
              </a:rPr>
              <a:t>t</a:t>
            </a:r>
            <a:r>
              <a:rPr sz="2448" spc="-5" dirty="0">
                <a:solidFill>
                  <a:srgbClr val="3405BB"/>
                </a:solidFill>
                <a:latin typeface="Arial"/>
                <a:cs typeface="Arial"/>
              </a:rPr>
              <a:t> handler</a:t>
            </a:r>
            <a:endParaRPr sz="2448">
              <a:latin typeface="Arial"/>
              <a:cs typeface="Arial"/>
            </a:endParaRPr>
          </a:p>
          <a:p>
            <a:pPr marL="424954">
              <a:spcBef>
                <a:spcPts val="5"/>
              </a:spcBef>
            </a:pPr>
            <a:r>
              <a:rPr sz="2176" dirty="0">
                <a:latin typeface="Arial"/>
                <a:cs typeface="Arial"/>
              </a:rPr>
              <a:t>–</a:t>
            </a:r>
            <a:r>
              <a:rPr sz="2176" spc="227" dirty="0">
                <a:latin typeface="Arial"/>
                <a:cs typeface="Arial"/>
              </a:rPr>
              <a:t> </a:t>
            </a:r>
            <a:r>
              <a:rPr sz="2176" spc="-5" dirty="0">
                <a:latin typeface="Arial"/>
                <a:cs typeface="Arial"/>
              </a:rPr>
              <a:t>onmouseup</a:t>
            </a:r>
            <a:r>
              <a:rPr sz="2176" dirty="0">
                <a:latin typeface="Arial"/>
                <a:cs typeface="Arial"/>
              </a:rPr>
              <a:t>,</a:t>
            </a:r>
            <a:r>
              <a:rPr sz="2176" spc="18" dirty="0">
                <a:latin typeface="Arial"/>
                <a:cs typeface="Arial"/>
              </a:rPr>
              <a:t> </a:t>
            </a:r>
            <a:r>
              <a:rPr sz="2176" spc="-5" dirty="0">
                <a:latin typeface="Arial"/>
                <a:cs typeface="Arial"/>
              </a:rPr>
              <a:t>onclick</a:t>
            </a:r>
            <a:r>
              <a:rPr sz="2176" dirty="0">
                <a:latin typeface="Arial"/>
                <a:cs typeface="Arial"/>
              </a:rPr>
              <a:t>,</a:t>
            </a:r>
            <a:r>
              <a:rPr sz="2176" spc="-5" dirty="0">
                <a:latin typeface="Arial"/>
                <a:cs typeface="Arial"/>
              </a:rPr>
              <a:t> onchange</a:t>
            </a:r>
            <a:endParaRPr sz="2176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30578" y="4600905"/>
            <a:ext cx="7445335" cy="0"/>
          </a:xfrm>
          <a:custGeom>
            <a:avLst/>
            <a:gdLst/>
            <a:ahLst/>
            <a:cxnLst/>
            <a:rect l="l" t="t" r="r" b="b"/>
            <a:pathLst>
              <a:path w="8210550">
                <a:moveTo>
                  <a:pt x="0" y="0"/>
                </a:moveTo>
                <a:lnTo>
                  <a:pt x="8210550" y="0"/>
                </a:lnTo>
              </a:path>
            </a:pathLst>
          </a:custGeom>
          <a:ln w="9905">
            <a:solidFill>
              <a:srgbClr val="00CB97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5" name="object 5"/>
          <p:cNvSpPr txBox="1"/>
          <p:nvPr/>
        </p:nvSpPr>
        <p:spPr>
          <a:xfrm>
            <a:off x="2201284" y="2705915"/>
            <a:ext cx="7605988" cy="1667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0731"/>
            <a:r>
              <a:rPr sz="1814" spc="-9" dirty="0">
                <a:solidFill>
                  <a:srgbClr val="3405BB"/>
                </a:solidFill>
                <a:latin typeface="Arial Rounded MT Bold"/>
                <a:cs typeface="Arial Rounded MT Bold"/>
              </a:rPr>
              <a:t>&lt;/script&gt;</a:t>
            </a:r>
            <a:endParaRPr sz="1814">
              <a:latin typeface="Arial Rounded MT Bold"/>
              <a:cs typeface="Arial Rounded MT Bold"/>
            </a:endParaRPr>
          </a:p>
          <a:p>
            <a:pPr marL="320731"/>
            <a:r>
              <a:rPr sz="1814" spc="-5" dirty="0">
                <a:latin typeface="Arial Rounded MT Bold"/>
                <a:cs typeface="Arial Rounded MT Bold"/>
              </a:rPr>
              <a:t>……</a:t>
            </a:r>
            <a:endParaRPr sz="1814">
              <a:latin typeface="Arial Rounded MT Bold"/>
              <a:cs typeface="Arial Rounded MT Bold"/>
            </a:endParaRPr>
          </a:p>
          <a:p>
            <a:pPr>
              <a:spcBef>
                <a:spcPts val="1"/>
              </a:spcBef>
            </a:pPr>
            <a:endParaRPr sz="1768">
              <a:latin typeface="Times New Roman"/>
              <a:cs typeface="Times New Roman"/>
            </a:endParaRPr>
          </a:p>
          <a:p>
            <a:pPr marL="11516"/>
            <a:r>
              <a:rPr sz="1814" spc="-5" dirty="0">
                <a:solidFill>
                  <a:srgbClr val="3405BB"/>
                </a:solidFill>
                <a:latin typeface="Arial Rounded MT Bold"/>
                <a:cs typeface="Arial Rounded MT Bold"/>
              </a:rPr>
              <a:t>&lt;</a:t>
            </a:r>
            <a:r>
              <a:rPr sz="1814" spc="-27" dirty="0">
                <a:solidFill>
                  <a:srgbClr val="3405BB"/>
                </a:solidFill>
                <a:latin typeface="Arial Rounded MT Bold"/>
                <a:cs typeface="Arial Rounded MT Bold"/>
              </a:rPr>
              <a:t>f</a:t>
            </a:r>
            <a:r>
              <a:rPr sz="1814" spc="-5" dirty="0">
                <a:solidFill>
                  <a:srgbClr val="3405BB"/>
                </a:solidFill>
                <a:latin typeface="Arial Rounded MT Bold"/>
                <a:cs typeface="Arial Rounded MT Bold"/>
              </a:rPr>
              <a:t>orm&gt;</a:t>
            </a:r>
            <a:endParaRPr sz="1814">
              <a:latin typeface="Arial Rounded MT Bold"/>
              <a:cs typeface="Arial Rounded MT Bold"/>
            </a:endParaRPr>
          </a:p>
          <a:p>
            <a:pPr marL="840118"/>
            <a:r>
              <a:rPr sz="1814" spc="-9" dirty="0">
                <a:latin typeface="Arial Rounded MT Bold"/>
                <a:cs typeface="Arial Rounded MT Bold"/>
              </a:rPr>
              <a:t>&lt;inpu</a:t>
            </a:r>
            <a:r>
              <a:rPr sz="1814" spc="-5" dirty="0">
                <a:latin typeface="Arial Rounded MT Bold"/>
                <a:cs typeface="Arial Rounded MT Bold"/>
              </a:rPr>
              <a:t>t</a:t>
            </a:r>
            <a:r>
              <a:rPr sz="1814" spc="14" dirty="0">
                <a:latin typeface="Arial Rounded MT Bold"/>
                <a:cs typeface="Arial Rounded MT Bold"/>
              </a:rPr>
              <a:t> </a:t>
            </a:r>
            <a:r>
              <a:rPr sz="1814" spc="-9" dirty="0">
                <a:latin typeface="Arial Rounded MT Bold"/>
                <a:cs typeface="Arial Rounded MT Bold"/>
              </a:rPr>
              <a:t>type='</a:t>
            </a:r>
            <a:r>
              <a:rPr sz="1814" spc="-32" dirty="0">
                <a:latin typeface="Arial Rounded MT Bold"/>
                <a:cs typeface="Arial Rounded MT Bold"/>
              </a:rPr>
              <a:t>b</a:t>
            </a:r>
            <a:r>
              <a:rPr sz="1814" spc="-9" dirty="0">
                <a:latin typeface="Arial Rounded MT Bold"/>
                <a:cs typeface="Arial Rounded MT Bold"/>
              </a:rPr>
              <a:t>utton</a:t>
            </a:r>
            <a:r>
              <a:rPr sz="1814" spc="-5" dirty="0">
                <a:latin typeface="Arial Rounded MT Bold"/>
                <a:cs typeface="Arial Rounded MT Bold"/>
              </a:rPr>
              <a:t>'</a:t>
            </a:r>
            <a:r>
              <a:rPr sz="1814" spc="14" dirty="0">
                <a:latin typeface="Arial Rounded MT Bold"/>
                <a:cs typeface="Arial Rounded MT Bold"/>
              </a:rPr>
              <a:t> </a:t>
            </a:r>
            <a:r>
              <a:rPr sz="1814" spc="-32" dirty="0">
                <a:latin typeface="Arial Rounded MT Bold"/>
                <a:cs typeface="Arial Rounded MT Bold"/>
              </a:rPr>
              <a:t>v</a:t>
            </a:r>
            <a:r>
              <a:rPr sz="1814" spc="-5" dirty="0">
                <a:latin typeface="Arial Rounded MT Bold"/>
                <a:cs typeface="Arial Rounded MT Bold"/>
              </a:rPr>
              <a:t>a</a:t>
            </a:r>
            <a:r>
              <a:rPr sz="1814" spc="-9" dirty="0">
                <a:latin typeface="Arial Rounded MT Bold"/>
                <a:cs typeface="Arial Rounded MT Bold"/>
              </a:rPr>
              <a:t>lue='</a:t>
            </a:r>
            <a:r>
              <a:rPr sz="1814" spc="-50" dirty="0">
                <a:latin typeface="Arial Rounded MT Bold"/>
                <a:cs typeface="Arial Rounded MT Bold"/>
              </a:rPr>
              <a:t>c</a:t>
            </a:r>
            <a:r>
              <a:rPr sz="1814" spc="-9" dirty="0">
                <a:latin typeface="Arial Rounded MT Bold"/>
                <a:cs typeface="Arial Rounded MT Bold"/>
              </a:rPr>
              <a:t>li</a:t>
            </a:r>
            <a:r>
              <a:rPr sz="1814" spc="-77" dirty="0">
                <a:latin typeface="Arial Rounded MT Bold"/>
                <a:cs typeface="Arial Rounded MT Bold"/>
              </a:rPr>
              <a:t>c</a:t>
            </a:r>
            <a:r>
              <a:rPr sz="1814" spc="-9" dirty="0">
                <a:latin typeface="Arial Rounded MT Bold"/>
                <a:cs typeface="Arial Rounded MT Bold"/>
              </a:rPr>
              <a:t>kme</a:t>
            </a:r>
            <a:r>
              <a:rPr sz="1814" spc="-5" dirty="0">
                <a:latin typeface="Arial Rounded MT Bold"/>
                <a:cs typeface="Arial Rounded MT Bold"/>
              </a:rPr>
              <a:t>'</a:t>
            </a:r>
            <a:r>
              <a:rPr sz="1814" spc="5" dirty="0">
                <a:latin typeface="Arial Rounded MT Bold"/>
                <a:cs typeface="Arial Rounded MT Bold"/>
              </a:rPr>
              <a:t> </a:t>
            </a:r>
            <a:r>
              <a:rPr sz="1814" spc="-9" dirty="0">
                <a:solidFill>
                  <a:srgbClr val="00B04F"/>
                </a:solidFill>
                <a:latin typeface="Arial Rounded MT Bold"/>
                <a:cs typeface="Arial Rounded MT Bold"/>
              </a:rPr>
              <a:t>on</a:t>
            </a:r>
            <a:r>
              <a:rPr sz="1814" spc="-50" dirty="0">
                <a:solidFill>
                  <a:srgbClr val="00B04F"/>
                </a:solidFill>
                <a:latin typeface="Arial Rounded MT Bold"/>
                <a:cs typeface="Arial Rounded MT Bold"/>
              </a:rPr>
              <a:t>c</a:t>
            </a:r>
            <a:r>
              <a:rPr sz="1814" spc="-9" dirty="0">
                <a:solidFill>
                  <a:srgbClr val="00B04F"/>
                </a:solidFill>
                <a:latin typeface="Arial Rounded MT Bold"/>
                <a:cs typeface="Arial Rounded MT Bold"/>
              </a:rPr>
              <a:t>li</a:t>
            </a:r>
            <a:r>
              <a:rPr sz="1814" spc="-77" dirty="0">
                <a:solidFill>
                  <a:srgbClr val="00B04F"/>
                </a:solidFill>
                <a:latin typeface="Arial Rounded MT Bold"/>
                <a:cs typeface="Arial Rounded MT Bold"/>
              </a:rPr>
              <a:t>c</a:t>
            </a:r>
            <a:r>
              <a:rPr sz="1814" spc="-9" dirty="0">
                <a:solidFill>
                  <a:srgbClr val="00B04F"/>
                </a:solidFill>
                <a:latin typeface="Arial Rounded MT Bold"/>
                <a:cs typeface="Arial Rounded MT Bold"/>
              </a:rPr>
              <a:t>k='doi</a:t>
            </a:r>
            <a:r>
              <a:rPr sz="1814" dirty="0">
                <a:solidFill>
                  <a:srgbClr val="00B04F"/>
                </a:solidFill>
                <a:latin typeface="Arial Rounded MT Bold"/>
                <a:cs typeface="Arial Rounded MT Bold"/>
              </a:rPr>
              <a:t>t</a:t>
            </a:r>
            <a:r>
              <a:rPr sz="1814" spc="-5" dirty="0">
                <a:solidFill>
                  <a:srgbClr val="FF0000"/>
                </a:solidFill>
                <a:latin typeface="Arial Rounded MT Bold"/>
                <a:cs typeface="Arial Rounded MT Bold"/>
              </a:rPr>
              <a:t>(“done”);'</a:t>
            </a:r>
            <a:r>
              <a:rPr sz="1814" spc="23" dirty="0">
                <a:solidFill>
                  <a:srgbClr val="FF0000"/>
                </a:solidFill>
                <a:latin typeface="Arial Rounded MT Bold"/>
                <a:cs typeface="Arial Rounded MT Bold"/>
              </a:rPr>
              <a:t> </a:t>
            </a:r>
            <a:r>
              <a:rPr sz="1814" spc="-9" dirty="0">
                <a:latin typeface="Arial Rounded MT Bold"/>
                <a:cs typeface="Arial Rounded MT Bold"/>
              </a:rPr>
              <a:t>/&gt;</a:t>
            </a:r>
            <a:endParaRPr sz="1814">
              <a:latin typeface="Arial Rounded MT Bold"/>
              <a:cs typeface="Arial Rounded MT Bold"/>
            </a:endParaRPr>
          </a:p>
          <a:p>
            <a:pPr marL="11516"/>
            <a:r>
              <a:rPr sz="1814" spc="-9" dirty="0">
                <a:solidFill>
                  <a:srgbClr val="3405BB"/>
                </a:solidFill>
                <a:latin typeface="Arial Rounded MT Bold"/>
                <a:cs typeface="Arial Rounded MT Bold"/>
              </a:rPr>
              <a:t>&lt;/</a:t>
            </a:r>
            <a:r>
              <a:rPr sz="1814" spc="-27" dirty="0">
                <a:solidFill>
                  <a:srgbClr val="3405BB"/>
                </a:solidFill>
                <a:latin typeface="Arial Rounded MT Bold"/>
                <a:cs typeface="Arial Rounded MT Bold"/>
              </a:rPr>
              <a:t>f</a:t>
            </a:r>
            <a:r>
              <a:rPr sz="1814" spc="-9" dirty="0">
                <a:solidFill>
                  <a:srgbClr val="3405BB"/>
                </a:solidFill>
                <a:latin typeface="Arial Rounded MT Bold"/>
                <a:cs typeface="Arial Rounded MT Bold"/>
              </a:rPr>
              <a:t>orm&gt;</a:t>
            </a:r>
            <a:endParaRPr sz="1814">
              <a:latin typeface="Arial Rounded MT Bold"/>
              <a:cs typeface="Arial Rounded MT Bol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10833" y="1600344"/>
            <a:ext cx="806722" cy="2791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814" spc="-9" dirty="0">
                <a:solidFill>
                  <a:srgbClr val="3405BB"/>
                </a:solidFill>
                <a:latin typeface="Arial Rounded MT Bold"/>
                <a:cs typeface="Arial Rounded MT Bold"/>
              </a:rPr>
              <a:t>&lt;script</a:t>
            </a:r>
            <a:endParaRPr sz="1814">
              <a:latin typeface="Arial Rounded MT Bold"/>
              <a:cs typeface="Arial Rounded MT Bol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39965" y="1600345"/>
            <a:ext cx="2598094" cy="11167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marR="4607" indent="127832"/>
            <a:r>
              <a:rPr sz="1814" spc="-9" dirty="0">
                <a:solidFill>
                  <a:srgbClr val="00B04F"/>
                </a:solidFill>
                <a:latin typeface="Arial Rounded MT Bold"/>
                <a:cs typeface="Arial Rounded MT Bold"/>
              </a:rPr>
              <a:t>type='t</a:t>
            </a:r>
            <a:r>
              <a:rPr sz="1814" spc="-27" dirty="0">
                <a:solidFill>
                  <a:srgbClr val="00B04F"/>
                </a:solidFill>
                <a:latin typeface="Arial Rounded MT Bold"/>
                <a:cs typeface="Arial Rounded MT Bold"/>
              </a:rPr>
              <a:t>e</a:t>
            </a:r>
            <a:r>
              <a:rPr sz="1814" spc="-9" dirty="0">
                <a:solidFill>
                  <a:srgbClr val="00B04F"/>
                </a:solidFill>
                <a:latin typeface="Arial Rounded MT Bold"/>
                <a:cs typeface="Arial Rounded MT Bold"/>
              </a:rPr>
              <a:t>xt/j</a:t>
            </a:r>
            <a:r>
              <a:rPr sz="1814" spc="-50" dirty="0">
                <a:solidFill>
                  <a:srgbClr val="00B04F"/>
                </a:solidFill>
                <a:latin typeface="Arial Rounded MT Bold"/>
                <a:cs typeface="Arial Rounded MT Bold"/>
              </a:rPr>
              <a:t>a</a:t>
            </a:r>
            <a:r>
              <a:rPr sz="1814" spc="-32" dirty="0">
                <a:solidFill>
                  <a:srgbClr val="00B04F"/>
                </a:solidFill>
                <a:latin typeface="Arial Rounded MT Bold"/>
                <a:cs typeface="Arial Rounded MT Bold"/>
              </a:rPr>
              <a:t>v</a:t>
            </a:r>
            <a:r>
              <a:rPr sz="1814" spc="-9" dirty="0">
                <a:solidFill>
                  <a:srgbClr val="00B04F"/>
                </a:solidFill>
                <a:latin typeface="Arial Rounded MT Bold"/>
                <a:cs typeface="Arial Rounded MT Bold"/>
              </a:rPr>
              <a:t>ascript'&gt; </a:t>
            </a:r>
            <a:r>
              <a:rPr sz="1814" spc="-9" dirty="0">
                <a:solidFill>
                  <a:srgbClr val="3405BB"/>
                </a:solidFill>
                <a:latin typeface="Arial Rounded MT Bold"/>
                <a:cs typeface="Arial Rounded MT Bold"/>
              </a:rPr>
              <a:t>functio</a:t>
            </a:r>
            <a:r>
              <a:rPr sz="1814" spc="-5" dirty="0">
                <a:solidFill>
                  <a:srgbClr val="3405BB"/>
                </a:solidFill>
                <a:latin typeface="Arial Rounded MT Bold"/>
                <a:cs typeface="Arial Rounded MT Bold"/>
              </a:rPr>
              <a:t>n</a:t>
            </a:r>
            <a:r>
              <a:rPr sz="1814" spc="18" dirty="0">
                <a:solidFill>
                  <a:srgbClr val="3405BB"/>
                </a:solidFill>
                <a:latin typeface="Arial Rounded MT Bold"/>
                <a:cs typeface="Arial Rounded MT Bold"/>
              </a:rPr>
              <a:t> </a:t>
            </a:r>
            <a:r>
              <a:rPr sz="1814" spc="-9" dirty="0">
                <a:solidFill>
                  <a:srgbClr val="00B04F"/>
                </a:solidFill>
                <a:latin typeface="Arial Rounded MT Bold"/>
                <a:cs typeface="Arial Rounded MT Bold"/>
              </a:rPr>
              <a:t>doit</a:t>
            </a:r>
            <a:r>
              <a:rPr sz="1814" spc="-5" dirty="0">
                <a:solidFill>
                  <a:srgbClr val="00B04F"/>
                </a:solidFill>
                <a:latin typeface="Arial Rounded MT Bold"/>
                <a:cs typeface="Arial Rounded MT Bold"/>
              </a:rPr>
              <a:t>(</a:t>
            </a:r>
            <a:r>
              <a:rPr sz="1814" spc="-9" dirty="0">
                <a:solidFill>
                  <a:srgbClr val="FF0000"/>
                </a:solidFill>
                <a:latin typeface="Arial Rounded MT Bold"/>
                <a:cs typeface="Arial Rounded MT Bold"/>
              </a:rPr>
              <a:t>v</a:t>
            </a:r>
            <a:r>
              <a:rPr sz="1814" dirty="0">
                <a:solidFill>
                  <a:srgbClr val="00B04F"/>
                </a:solidFill>
                <a:latin typeface="Arial Rounded MT Bold"/>
                <a:cs typeface="Arial Rounded MT Bold"/>
              </a:rPr>
              <a:t>){ </a:t>
            </a:r>
            <a:r>
              <a:rPr sz="1814" spc="-5" dirty="0">
                <a:latin typeface="Arial Rounded MT Bold"/>
                <a:cs typeface="Arial Rounded MT Bold"/>
              </a:rPr>
              <a:t>ale</a:t>
            </a:r>
            <a:r>
              <a:rPr sz="1814" spc="18" dirty="0">
                <a:latin typeface="Arial Rounded MT Bold"/>
                <a:cs typeface="Arial Rounded MT Bold"/>
              </a:rPr>
              <a:t>r</a:t>
            </a:r>
            <a:r>
              <a:rPr sz="1814" spc="-5" dirty="0">
                <a:latin typeface="Arial Rounded MT Bold"/>
                <a:cs typeface="Arial Rounded MT Bold"/>
              </a:rPr>
              <a:t>t(</a:t>
            </a:r>
            <a:r>
              <a:rPr sz="1814" spc="-9" dirty="0">
                <a:solidFill>
                  <a:srgbClr val="FF0000"/>
                </a:solidFill>
                <a:latin typeface="Arial Rounded MT Bold"/>
                <a:cs typeface="Arial Rounded MT Bold"/>
              </a:rPr>
              <a:t>v</a:t>
            </a:r>
            <a:r>
              <a:rPr sz="1814" spc="-5" dirty="0">
                <a:latin typeface="Arial Rounded MT Bold"/>
                <a:cs typeface="Arial Rounded MT Bold"/>
              </a:rPr>
              <a:t>)</a:t>
            </a:r>
            <a:endParaRPr sz="1814">
              <a:latin typeface="Arial Rounded MT Bold"/>
              <a:cs typeface="Arial Rounded MT Bold"/>
            </a:endParaRPr>
          </a:p>
          <a:p>
            <a:pPr marL="11516"/>
            <a:r>
              <a:rPr sz="1814" spc="-5" dirty="0">
                <a:latin typeface="Arial Rounded MT Bold"/>
                <a:cs typeface="Arial Rounded MT Bold"/>
              </a:rPr>
              <a:t>}</a:t>
            </a:r>
            <a:endParaRPr sz="1814">
              <a:latin typeface="Arial Rounded MT Bold"/>
              <a:cs typeface="Arial Rounded MT Bold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625555" y="1923003"/>
            <a:ext cx="3554528" cy="1638780"/>
          </a:xfrm>
          <a:custGeom>
            <a:avLst/>
            <a:gdLst/>
            <a:ahLst/>
            <a:cxnLst/>
            <a:rect l="l" t="t" r="r" b="b"/>
            <a:pathLst>
              <a:path w="3919854" h="1807210">
                <a:moveTo>
                  <a:pt x="91440" y="5333"/>
                </a:moveTo>
                <a:lnTo>
                  <a:pt x="88392" y="762"/>
                </a:lnTo>
                <a:lnTo>
                  <a:pt x="85344" y="0"/>
                </a:lnTo>
                <a:lnTo>
                  <a:pt x="83058" y="762"/>
                </a:lnTo>
                <a:lnTo>
                  <a:pt x="0" y="49530"/>
                </a:lnTo>
                <a:lnTo>
                  <a:pt x="9906" y="55346"/>
                </a:lnTo>
                <a:lnTo>
                  <a:pt x="9906" y="44957"/>
                </a:lnTo>
                <a:lnTo>
                  <a:pt x="26643" y="44957"/>
                </a:lnTo>
                <a:lnTo>
                  <a:pt x="88392" y="9143"/>
                </a:lnTo>
                <a:lnTo>
                  <a:pt x="90678" y="7619"/>
                </a:lnTo>
                <a:lnTo>
                  <a:pt x="91440" y="5333"/>
                </a:lnTo>
                <a:close/>
              </a:path>
              <a:path w="3919854" h="1807210">
                <a:moveTo>
                  <a:pt x="26643" y="44957"/>
                </a:moveTo>
                <a:lnTo>
                  <a:pt x="9906" y="44957"/>
                </a:lnTo>
                <a:lnTo>
                  <a:pt x="9906" y="54101"/>
                </a:lnTo>
                <a:lnTo>
                  <a:pt x="12192" y="54101"/>
                </a:lnTo>
                <a:lnTo>
                  <a:pt x="12192" y="45719"/>
                </a:lnTo>
                <a:lnTo>
                  <a:pt x="18760" y="49530"/>
                </a:lnTo>
                <a:lnTo>
                  <a:pt x="26643" y="44957"/>
                </a:lnTo>
                <a:close/>
              </a:path>
              <a:path w="3919854" h="1807210">
                <a:moveTo>
                  <a:pt x="91440" y="94487"/>
                </a:moveTo>
                <a:lnTo>
                  <a:pt x="90678" y="91439"/>
                </a:lnTo>
                <a:lnTo>
                  <a:pt x="88392" y="89915"/>
                </a:lnTo>
                <a:lnTo>
                  <a:pt x="26643" y="54101"/>
                </a:lnTo>
                <a:lnTo>
                  <a:pt x="9906" y="54101"/>
                </a:lnTo>
                <a:lnTo>
                  <a:pt x="9906" y="55346"/>
                </a:lnTo>
                <a:lnTo>
                  <a:pt x="83058" y="98297"/>
                </a:lnTo>
                <a:lnTo>
                  <a:pt x="85344" y="99821"/>
                </a:lnTo>
                <a:lnTo>
                  <a:pt x="88392" y="99059"/>
                </a:lnTo>
                <a:lnTo>
                  <a:pt x="91440" y="94487"/>
                </a:lnTo>
                <a:close/>
              </a:path>
              <a:path w="3919854" h="1807210">
                <a:moveTo>
                  <a:pt x="18760" y="49530"/>
                </a:moveTo>
                <a:lnTo>
                  <a:pt x="12192" y="45719"/>
                </a:lnTo>
                <a:lnTo>
                  <a:pt x="12192" y="53339"/>
                </a:lnTo>
                <a:lnTo>
                  <a:pt x="18760" y="49530"/>
                </a:lnTo>
                <a:close/>
              </a:path>
              <a:path w="3919854" h="1807210">
                <a:moveTo>
                  <a:pt x="26643" y="54101"/>
                </a:moveTo>
                <a:lnTo>
                  <a:pt x="18760" y="49530"/>
                </a:lnTo>
                <a:lnTo>
                  <a:pt x="12192" y="53339"/>
                </a:lnTo>
                <a:lnTo>
                  <a:pt x="12192" y="54101"/>
                </a:lnTo>
                <a:lnTo>
                  <a:pt x="26643" y="54101"/>
                </a:lnTo>
                <a:close/>
              </a:path>
              <a:path w="3919854" h="1807210">
                <a:moveTo>
                  <a:pt x="3919728" y="1805177"/>
                </a:moveTo>
                <a:lnTo>
                  <a:pt x="3919728" y="47243"/>
                </a:lnTo>
                <a:lnTo>
                  <a:pt x="3917442" y="44957"/>
                </a:lnTo>
                <a:lnTo>
                  <a:pt x="26643" y="44957"/>
                </a:lnTo>
                <a:lnTo>
                  <a:pt x="18760" y="49530"/>
                </a:lnTo>
                <a:lnTo>
                  <a:pt x="26643" y="54101"/>
                </a:lnTo>
                <a:lnTo>
                  <a:pt x="3909822" y="54101"/>
                </a:lnTo>
                <a:lnTo>
                  <a:pt x="3909822" y="49529"/>
                </a:lnTo>
                <a:lnTo>
                  <a:pt x="3915156" y="54101"/>
                </a:lnTo>
                <a:lnTo>
                  <a:pt x="3915156" y="1806701"/>
                </a:lnTo>
                <a:lnTo>
                  <a:pt x="3917442" y="1806701"/>
                </a:lnTo>
                <a:lnTo>
                  <a:pt x="3919728" y="1805177"/>
                </a:lnTo>
                <a:close/>
              </a:path>
              <a:path w="3919854" h="1807210">
                <a:moveTo>
                  <a:pt x="3915156" y="1797557"/>
                </a:moveTo>
                <a:lnTo>
                  <a:pt x="3243072" y="1797557"/>
                </a:lnTo>
                <a:lnTo>
                  <a:pt x="3243072" y="1806701"/>
                </a:lnTo>
                <a:lnTo>
                  <a:pt x="3909822" y="1806701"/>
                </a:lnTo>
                <a:lnTo>
                  <a:pt x="3909822" y="1802129"/>
                </a:lnTo>
                <a:lnTo>
                  <a:pt x="3915156" y="1797557"/>
                </a:lnTo>
                <a:close/>
              </a:path>
              <a:path w="3919854" h="1807210">
                <a:moveTo>
                  <a:pt x="3915156" y="54101"/>
                </a:moveTo>
                <a:lnTo>
                  <a:pt x="3909822" y="49529"/>
                </a:lnTo>
                <a:lnTo>
                  <a:pt x="3909822" y="54101"/>
                </a:lnTo>
                <a:lnTo>
                  <a:pt x="3915156" y="54101"/>
                </a:lnTo>
                <a:close/>
              </a:path>
              <a:path w="3919854" h="1807210">
                <a:moveTo>
                  <a:pt x="3915156" y="1797557"/>
                </a:moveTo>
                <a:lnTo>
                  <a:pt x="3915156" y="54101"/>
                </a:lnTo>
                <a:lnTo>
                  <a:pt x="3909822" y="54101"/>
                </a:lnTo>
                <a:lnTo>
                  <a:pt x="3909822" y="1797557"/>
                </a:lnTo>
                <a:lnTo>
                  <a:pt x="3915156" y="1797557"/>
                </a:lnTo>
                <a:close/>
              </a:path>
              <a:path w="3919854" h="1807210">
                <a:moveTo>
                  <a:pt x="3915156" y="1806701"/>
                </a:moveTo>
                <a:lnTo>
                  <a:pt x="3915156" y="1797557"/>
                </a:lnTo>
                <a:lnTo>
                  <a:pt x="3909822" y="1802129"/>
                </a:lnTo>
                <a:lnTo>
                  <a:pt x="3909822" y="1806701"/>
                </a:lnTo>
                <a:lnTo>
                  <a:pt x="3915156" y="1806701"/>
                </a:lnTo>
                <a:close/>
              </a:path>
            </a:pathLst>
          </a:custGeom>
          <a:solidFill>
            <a:srgbClr val="00CB97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C5AF803-0524-1747-9859-266BEC031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9" dirty="0">
                <a:solidFill>
                  <a:srgbClr val="000000"/>
                </a:solidFill>
                <a:latin typeface="Arial"/>
                <a:cs typeface="Arial"/>
              </a:rPr>
              <a:t>Functio</a:t>
            </a:r>
            <a:r>
              <a:rPr lang="en-US" spc="-5" dirty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lang="en-US" spc="-23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pc="-9" dirty="0">
                <a:solidFill>
                  <a:srgbClr val="000000"/>
                </a:solidFill>
                <a:latin typeface="Arial"/>
                <a:cs typeface="Arial"/>
              </a:rPr>
              <a:t>cal</a:t>
            </a:r>
            <a:r>
              <a:rPr lang="en-US" spc="-5" dirty="0">
                <a:solidFill>
                  <a:srgbClr val="000000"/>
                </a:solidFill>
                <a:latin typeface="Arial"/>
                <a:cs typeface="Arial"/>
              </a:rPr>
              <a:t>l </a:t>
            </a:r>
            <a:r>
              <a:rPr lang="en-US" spc="-9" dirty="0">
                <a:solidFill>
                  <a:srgbClr val="000000"/>
                </a:solidFill>
                <a:latin typeface="Arial"/>
                <a:cs typeface="Arial"/>
              </a:rPr>
              <a:t>wit</a:t>
            </a:r>
            <a:r>
              <a:rPr lang="en-US" spc="-5" dirty="0">
                <a:solidFill>
                  <a:srgbClr val="000000"/>
                </a:solidFill>
                <a:latin typeface="Arial"/>
                <a:cs typeface="Arial"/>
              </a:rPr>
              <a:t>h </a:t>
            </a:r>
            <a:r>
              <a:rPr lang="en-US" spc="-9" dirty="0">
                <a:solidFill>
                  <a:srgbClr val="000000"/>
                </a:solidFill>
                <a:latin typeface="Arial"/>
                <a:cs typeface="Arial"/>
              </a:rPr>
              <a:t>parameters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9132" y="445341"/>
            <a:ext cx="9053736" cy="730564"/>
          </a:xfrm>
          <a:prstGeom prst="rect">
            <a:avLst/>
          </a:prstGeom>
        </p:spPr>
        <p:txBody>
          <a:bodyPr vert="horz" wrap="square" lIns="0" tIns="52939" rIns="0" bIns="0" rtlCol="0" anchor="t">
            <a:spAutoFit/>
          </a:bodyPr>
          <a:lstStyle/>
          <a:p>
            <a:pPr marL="11516">
              <a:lnSpc>
                <a:spcPct val="100000"/>
              </a:lnSpc>
            </a:pP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onchange</a:t>
            </a:r>
            <a:r>
              <a:rPr spc="-23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&amp; </a:t>
            </a:r>
            <a:r>
              <a:rPr dirty="0" err="1">
                <a:solidFill>
                  <a:srgbClr val="000000"/>
                </a:solidFill>
                <a:latin typeface="Arial"/>
                <a:cs typeface="Arial"/>
              </a:rPr>
              <a:t>this.value</a:t>
            </a:r>
            <a:endParaRPr u="heavy" dirty="0">
              <a:solidFill>
                <a:srgbClr val="CCCCFF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21629" y="1551221"/>
            <a:ext cx="7605988" cy="2428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1306" marR="4607" indent="-309790">
              <a:buFont typeface="Arial"/>
              <a:buChar char="•"/>
              <a:tabLst>
                <a:tab pos="321882" algn="l"/>
              </a:tabLst>
            </a:pPr>
            <a:r>
              <a:rPr sz="2630" b="1" spc="-5" dirty="0">
                <a:solidFill>
                  <a:srgbClr val="0000CC"/>
                </a:solidFill>
                <a:latin typeface="Arial"/>
                <a:cs typeface="Arial"/>
              </a:rPr>
              <a:t>onchange</a:t>
            </a:r>
            <a:r>
              <a:rPr sz="2630" spc="-5" dirty="0">
                <a:solidFill>
                  <a:srgbClr val="0000CC"/>
                </a:solidFill>
                <a:latin typeface="Arial"/>
                <a:cs typeface="Arial"/>
              </a:rPr>
              <a:t>:</a:t>
            </a:r>
            <a:r>
              <a:rPr sz="2630" spc="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when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text</a:t>
            </a:r>
            <a:r>
              <a:rPr sz="2630" spc="-18" dirty="0">
                <a:latin typeface="Arial"/>
                <a:cs typeface="Arial"/>
              </a:rPr>
              <a:t> </a:t>
            </a:r>
            <a:r>
              <a:rPr sz="2630" spc="-9" dirty="0">
                <a:latin typeface="Arial"/>
                <a:cs typeface="Arial"/>
              </a:rPr>
              <a:t>i</a:t>
            </a:r>
            <a:r>
              <a:rPr sz="2630" spc="-5" dirty="0">
                <a:latin typeface="Arial"/>
                <a:cs typeface="Arial"/>
              </a:rPr>
              <a:t>s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changed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solidFill>
                  <a:srgbClr val="0000CC"/>
                </a:solidFill>
                <a:latin typeface="Arial"/>
                <a:cs typeface="Arial"/>
              </a:rPr>
              <a:t>&amp; </a:t>
            </a:r>
            <a:r>
              <a:rPr sz="2630" spc="-5" dirty="0">
                <a:latin typeface="Arial"/>
                <a:cs typeface="Arial"/>
              </a:rPr>
              <a:t>the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box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loses focus</a:t>
            </a:r>
            <a:endParaRPr sz="2630">
              <a:latin typeface="Arial"/>
              <a:cs typeface="Arial"/>
            </a:endParaRPr>
          </a:p>
          <a:p>
            <a:pPr marL="321306" indent="-309790">
              <a:spcBef>
                <a:spcPts val="630"/>
              </a:spcBef>
              <a:buFont typeface="Arial"/>
              <a:buChar char="•"/>
              <a:tabLst>
                <a:tab pos="321882" algn="l"/>
              </a:tabLst>
            </a:pPr>
            <a:r>
              <a:rPr sz="2630" b="1" spc="-5" dirty="0">
                <a:solidFill>
                  <a:srgbClr val="0000CC"/>
                </a:solidFill>
                <a:latin typeface="Arial"/>
                <a:cs typeface="Arial"/>
              </a:rPr>
              <a:t>this:</a:t>
            </a:r>
            <a:r>
              <a:rPr sz="2630" b="1" spc="-14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630" spc="-5" dirty="0">
                <a:solidFill>
                  <a:srgbClr val="00B04F"/>
                </a:solidFill>
                <a:latin typeface="Arial"/>
                <a:cs typeface="Arial"/>
              </a:rPr>
              <a:t>pseudo-variable</a:t>
            </a:r>
            <a:r>
              <a:rPr sz="2630" spc="-9" dirty="0">
                <a:solidFill>
                  <a:srgbClr val="00B04F"/>
                </a:solidFill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to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address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current</a:t>
            </a:r>
            <a:r>
              <a:rPr sz="2630" spc="-23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object</a:t>
            </a:r>
            <a:endParaRPr sz="263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630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2222">
              <a:latin typeface="Times New Roman"/>
              <a:cs typeface="Times New Roman"/>
            </a:endParaRPr>
          </a:p>
          <a:p>
            <a:pPr marL="182534"/>
            <a:r>
              <a:rPr sz="2539" dirty="0">
                <a:latin typeface="Arial"/>
                <a:cs typeface="Arial"/>
              </a:rPr>
              <a:t>&lt;form&gt;</a:t>
            </a:r>
            <a:endParaRPr sz="2539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07582" y="4316512"/>
            <a:ext cx="912097" cy="3907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2539" dirty="0">
                <a:latin typeface="Arial"/>
                <a:cs typeface="Arial"/>
              </a:rPr>
              <a:t>&lt;input</a:t>
            </a:r>
            <a:endParaRPr sz="2539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65906" y="4316512"/>
            <a:ext cx="5953965" cy="3907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2539" dirty="0">
                <a:latin typeface="Arial"/>
                <a:cs typeface="Arial"/>
              </a:rPr>
              <a:t>type='text'</a:t>
            </a:r>
            <a:r>
              <a:rPr sz="2539" spc="-18" dirty="0">
                <a:latin typeface="Arial"/>
                <a:cs typeface="Arial"/>
              </a:rPr>
              <a:t> </a:t>
            </a:r>
            <a:r>
              <a:rPr sz="2539" dirty="0">
                <a:solidFill>
                  <a:srgbClr val="0000FF"/>
                </a:solidFill>
                <a:latin typeface="Arial"/>
                <a:cs typeface="Arial"/>
              </a:rPr>
              <a:t>onchange</a:t>
            </a:r>
            <a:r>
              <a:rPr sz="2539" dirty="0">
                <a:latin typeface="Arial"/>
                <a:cs typeface="Arial"/>
              </a:rPr>
              <a:t>='alert(this.value);' /&gt;</a:t>
            </a:r>
            <a:endParaRPr sz="2539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92991" y="4703449"/>
            <a:ext cx="6281030" cy="1576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6105">
              <a:tabLst>
                <a:tab pos="2049336" algn="l"/>
              </a:tabLst>
            </a:pPr>
            <a:r>
              <a:rPr sz="2539" dirty="0">
                <a:latin typeface="Arial"/>
                <a:cs typeface="Arial"/>
              </a:rPr>
              <a:t>&lt;textarea	</a:t>
            </a:r>
            <a:r>
              <a:rPr sz="2539" dirty="0">
                <a:solidFill>
                  <a:srgbClr val="0000FF"/>
                </a:solidFill>
                <a:latin typeface="Arial"/>
                <a:cs typeface="Arial"/>
              </a:rPr>
              <a:t>onchange</a:t>
            </a:r>
            <a:r>
              <a:rPr sz="2539" dirty="0">
                <a:latin typeface="Arial"/>
                <a:cs typeface="Arial"/>
              </a:rPr>
              <a:t>='alert(</a:t>
            </a:r>
            <a:r>
              <a:rPr sz="2539" dirty="0">
                <a:solidFill>
                  <a:srgbClr val="FF0000"/>
                </a:solidFill>
                <a:latin typeface="Arial"/>
                <a:cs typeface="Arial"/>
              </a:rPr>
              <a:t>this</a:t>
            </a:r>
            <a:r>
              <a:rPr sz="2539" dirty="0">
                <a:latin typeface="Arial"/>
                <a:cs typeface="Arial"/>
              </a:rPr>
              <a:t>.value);'&gt;</a:t>
            </a:r>
          </a:p>
          <a:p>
            <a:pPr marL="426105"/>
            <a:r>
              <a:rPr sz="2539" dirty="0">
                <a:latin typeface="Arial"/>
                <a:cs typeface="Arial"/>
              </a:rPr>
              <a:t>&lt;/textarea&gt;</a:t>
            </a:r>
          </a:p>
          <a:p>
            <a:pPr>
              <a:spcBef>
                <a:spcPts val="23"/>
              </a:spcBef>
            </a:pPr>
            <a:endParaRPr sz="2630" dirty="0">
              <a:latin typeface="Times New Roman"/>
              <a:cs typeface="Times New Roman"/>
            </a:endParaRPr>
          </a:p>
          <a:p>
            <a:pPr marL="11516"/>
            <a:r>
              <a:rPr sz="2539" dirty="0">
                <a:latin typeface="Arial"/>
                <a:cs typeface="Arial"/>
              </a:rPr>
              <a:t>&lt;/form&gt;</a:t>
            </a:r>
          </a:p>
        </p:txBody>
      </p:sp>
      <p:sp>
        <p:nvSpPr>
          <p:cNvPr id="7" name="object 7"/>
          <p:cNvSpPr/>
          <p:nvPr/>
        </p:nvSpPr>
        <p:spPr>
          <a:xfrm>
            <a:off x="2243900" y="3165736"/>
            <a:ext cx="7444183" cy="0"/>
          </a:xfrm>
          <a:custGeom>
            <a:avLst/>
            <a:gdLst/>
            <a:ahLst/>
            <a:cxnLst/>
            <a:rect l="l" t="t" r="r" b="b"/>
            <a:pathLst>
              <a:path w="8209280">
                <a:moveTo>
                  <a:pt x="0" y="0"/>
                </a:moveTo>
                <a:lnTo>
                  <a:pt x="8209026" y="0"/>
                </a:lnTo>
              </a:path>
            </a:pathLst>
          </a:custGeom>
          <a:ln w="9906">
            <a:solidFill>
              <a:srgbClr val="00CB97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36217" y="1481358"/>
            <a:ext cx="6991013" cy="21303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5530" indent="-414013">
              <a:buAutoNum type="arabicPeriod"/>
              <a:tabLst>
                <a:tab pos="426105" algn="l"/>
              </a:tabLst>
            </a:pPr>
            <a:r>
              <a:rPr sz="2720" spc="-5" dirty="0">
                <a:solidFill>
                  <a:srgbClr val="0000CC"/>
                </a:solidFill>
                <a:latin typeface="Arial"/>
                <a:cs typeface="Arial"/>
              </a:rPr>
              <a:t>document.form_name.element_name</a:t>
            </a:r>
            <a:endParaRPr sz="2720">
              <a:latin typeface="Arial"/>
              <a:cs typeface="Arial"/>
            </a:endParaRPr>
          </a:p>
          <a:p>
            <a:pPr marL="758928" marR="10365" lvl="1" indent="-414589">
              <a:lnSpc>
                <a:spcPct val="80000"/>
              </a:lnSpc>
              <a:spcBef>
                <a:spcPts val="576"/>
              </a:spcBef>
              <a:buChar char="–"/>
              <a:tabLst>
                <a:tab pos="759504" algn="l"/>
              </a:tabLst>
            </a:pPr>
            <a:r>
              <a:rPr sz="2358" spc="-5" dirty="0">
                <a:latin typeface="Arial"/>
                <a:cs typeface="Arial"/>
              </a:rPr>
              <a:t>hierarchy of</a:t>
            </a:r>
            <a:r>
              <a:rPr sz="2358" spc="14" dirty="0">
                <a:latin typeface="Arial"/>
                <a:cs typeface="Arial"/>
              </a:rPr>
              <a:t> </a:t>
            </a:r>
            <a:r>
              <a:rPr sz="2358" spc="-5" dirty="0">
                <a:latin typeface="Arial"/>
                <a:cs typeface="Arial"/>
              </a:rPr>
              <a:t>objects</a:t>
            </a:r>
            <a:r>
              <a:rPr sz="2358" dirty="0">
                <a:latin typeface="Arial"/>
                <a:cs typeface="Arial"/>
              </a:rPr>
              <a:t> </a:t>
            </a:r>
            <a:r>
              <a:rPr sz="2358" spc="-5" dirty="0">
                <a:latin typeface="Arial"/>
                <a:cs typeface="Arial"/>
              </a:rPr>
              <a:t>in</a:t>
            </a:r>
            <a:r>
              <a:rPr sz="2358" dirty="0">
                <a:latin typeface="Arial"/>
                <a:cs typeface="Arial"/>
              </a:rPr>
              <a:t> </a:t>
            </a:r>
            <a:r>
              <a:rPr sz="2358" spc="-5" dirty="0">
                <a:latin typeface="Arial"/>
                <a:cs typeface="Arial"/>
              </a:rPr>
              <a:t>Document</a:t>
            </a:r>
            <a:r>
              <a:rPr sz="2358" spc="14" dirty="0">
                <a:latin typeface="Arial"/>
                <a:cs typeface="Arial"/>
              </a:rPr>
              <a:t> </a:t>
            </a:r>
            <a:r>
              <a:rPr sz="2358" spc="-5" dirty="0">
                <a:latin typeface="Arial"/>
                <a:cs typeface="Arial"/>
              </a:rPr>
              <a:t>Object</a:t>
            </a:r>
            <a:r>
              <a:rPr sz="2358" spc="14" dirty="0">
                <a:latin typeface="Arial"/>
                <a:cs typeface="Arial"/>
              </a:rPr>
              <a:t> </a:t>
            </a:r>
            <a:r>
              <a:rPr sz="2358" spc="-5" dirty="0">
                <a:latin typeface="Arial"/>
                <a:cs typeface="Arial"/>
              </a:rPr>
              <a:t>Model (DOM)</a:t>
            </a:r>
            <a:endParaRPr sz="2358">
              <a:latin typeface="Arial"/>
              <a:cs typeface="Arial"/>
            </a:endParaRPr>
          </a:p>
          <a:p>
            <a:pPr marL="758928" marR="4607" lvl="1" indent="-414589">
              <a:lnSpc>
                <a:spcPct val="80000"/>
              </a:lnSpc>
              <a:spcBef>
                <a:spcPts val="562"/>
              </a:spcBef>
              <a:buChar char="–"/>
              <a:tabLst>
                <a:tab pos="759504" algn="l"/>
              </a:tabLst>
            </a:pPr>
            <a:r>
              <a:rPr sz="2358" spc="-5" dirty="0">
                <a:latin typeface="Arial"/>
                <a:cs typeface="Arial"/>
              </a:rPr>
              <a:t>a button</a:t>
            </a:r>
            <a:r>
              <a:rPr sz="2358" spc="23" dirty="0">
                <a:latin typeface="Arial"/>
                <a:cs typeface="Arial"/>
              </a:rPr>
              <a:t> </a:t>
            </a:r>
            <a:r>
              <a:rPr sz="2358" spc="-5" dirty="0">
                <a:latin typeface="Arial"/>
                <a:cs typeface="Arial"/>
              </a:rPr>
              <a:t>belongs</a:t>
            </a:r>
            <a:r>
              <a:rPr sz="2358" spc="14" dirty="0">
                <a:latin typeface="Arial"/>
                <a:cs typeface="Arial"/>
              </a:rPr>
              <a:t> </a:t>
            </a:r>
            <a:r>
              <a:rPr sz="2358" spc="-9" dirty="0">
                <a:latin typeface="Arial"/>
                <a:cs typeface="Arial"/>
              </a:rPr>
              <a:t>t</a:t>
            </a:r>
            <a:r>
              <a:rPr sz="2358" spc="-5" dirty="0">
                <a:latin typeface="Arial"/>
                <a:cs typeface="Arial"/>
              </a:rPr>
              <a:t>o</a:t>
            </a:r>
            <a:r>
              <a:rPr sz="2358" spc="14" dirty="0">
                <a:latin typeface="Arial"/>
                <a:cs typeface="Arial"/>
              </a:rPr>
              <a:t> </a:t>
            </a:r>
            <a:r>
              <a:rPr sz="2358" spc="-5" dirty="0">
                <a:latin typeface="Arial"/>
                <a:cs typeface="Arial"/>
              </a:rPr>
              <a:t>a</a:t>
            </a:r>
            <a:r>
              <a:rPr sz="2358" dirty="0">
                <a:latin typeface="Arial"/>
                <a:cs typeface="Arial"/>
              </a:rPr>
              <a:t> </a:t>
            </a:r>
            <a:r>
              <a:rPr sz="2358" spc="-5" dirty="0">
                <a:latin typeface="Arial"/>
                <a:cs typeface="Arial"/>
              </a:rPr>
              <a:t>form,</a:t>
            </a:r>
            <a:r>
              <a:rPr sz="2358" spc="14" dirty="0">
                <a:latin typeface="Arial"/>
                <a:cs typeface="Arial"/>
              </a:rPr>
              <a:t> </a:t>
            </a:r>
            <a:r>
              <a:rPr sz="2358" spc="-5" dirty="0">
                <a:latin typeface="Arial"/>
                <a:cs typeface="Arial"/>
              </a:rPr>
              <a:t>a</a:t>
            </a:r>
            <a:r>
              <a:rPr sz="2358" dirty="0">
                <a:latin typeface="Arial"/>
                <a:cs typeface="Arial"/>
              </a:rPr>
              <a:t> </a:t>
            </a:r>
            <a:r>
              <a:rPr sz="2358" spc="-5" dirty="0">
                <a:latin typeface="Arial"/>
                <a:cs typeface="Arial"/>
              </a:rPr>
              <a:t>form</a:t>
            </a:r>
            <a:r>
              <a:rPr sz="2358" dirty="0">
                <a:latin typeface="Arial"/>
                <a:cs typeface="Arial"/>
              </a:rPr>
              <a:t> </a:t>
            </a:r>
            <a:r>
              <a:rPr sz="2358" spc="-5" dirty="0">
                <a:latin typeface="Arial"/>
                <a:cs typeface="Arial"/>
              </a:rPr>
              <a:t>belongs</a:t>
            </a:r>
            <a:r>
              <a:rPr sz="2358" spc="14" dirty="0">
                <a:latin typeface="Arial"/>
                <a:cs typeface="Arial"/>
              </a:rPr>
              <a:t> </a:t>
            </a:r>
            <a:r>
              <a:rPr sz="2358" spc="-9" dirty="0">
                <a:latin typeface="Arial"/>
                <a:cs typeface="Arial"/>
              </a:rPr>
              <a:t>t</a:t>
            </a:r>
            <a:r>
              <a:rPr sz="2358" spc="-5" dirty="0">
                <a:latin typeface="Arial"/>
                <a:cs typeface="Arial"/>
              </a:rPr>
              <a:t>o</a:t>
            </a:r>
            <a:r>
              <a:rPr sz="2358" spc="14" dirty="0">
                <a:latin typeface="Arial"/>
                <a:cs typeface="Arial"/>
              </a:rPr>
              <a:t> </a:t>
            </a:r>
            <a:r>
              <a:rPr sz="2358" spc="-5" dirty="0">
                <a:latin typeface="Arial"/>
                <a:cs typeface="Arial"/>
              </a:rPr>
              <a:t>a document</a:t>
            </a:r>
            <a:endParaRPr sz="2358">
              <a:latin typeface="Arial"/>
              <a:cs typeface="Arial"/>
            </a:endParaRPr>
          </a:p>
          <a:p>
            <a:pPr marL="425530" indent="-414013">
              <a:lnSpc>
                <a:spcPts val="3255"/>
              </a:lnSpc>
              <a:buAutoNum type="arabicPeriod"/>
              <a:tabLst>
                <a:tab pos="426105" algn="l"/>
              </a:tabLst>
            </a:pPr>
            <a:r>
              <a:rPr sz="2720" spc="-5" dirty="0">
                <a:solidFill>
                  <a:srgbClr val="0000CC"/>
                </a:solidFill>
                <a:latin typeface="Arial"/>
                <a:cs typeface="Arial"/>
              </a:rPr>
              <a:t>document.getElementById(element_id)</a:t>
            </a:r>
            <a:endParaRPr sz="272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30680" y="652848"/>
            <a:ext cx="5850285" cy="50347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1516">
              <a:lnSpc>
                <a:spcPts val="3886"/>
              </a:lnSpc>
              <a:tabLst>
                <a:tab pos="2406919" algn="l"/>
                <a:tab pos="2891182" algn="l"/>
              </a:tabLst>
            </a:pP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Addressing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in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DOM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8408" y="1335678"/>
            <a:ext cx="6442259" cy="44721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542" b="1" spc="-5" dirty="0">
                <a:latin typeface="Arial"/>
                <a:cs typeface="Arial"/>
              </a:rPr>
              <a:t>&lt;html&gt;</a:t>
            </a:r>
            <a:endParaRPr sz="1542">
              <a:latin typeface="Arial"/>
              <a:cs typeface="Arial"/>
            </a:endParaRPr>
          </a:p>
          <a:p>
            <a:pPr marL="11516"/>
            <a:r>
              <a:rPr sz="1542" b="1" spc="-9" dirty="0">
                <a:latin typeface="Arial"/>
                <a:cs typeface="Arial"/>
              </a:rPr>
              <a:t>&lt;head&gt;</a:t>
            </a:r>
            <a:endParaRPr sz="1542">
              <a:latin typeface="Arial"/>
              <a:cs typeface="Arial"/>
            </a:endParaRPr>
          </a:p>
          <a:p>
            <a:pPr marL="339157" marR="3461818" indent="-109405"/>
            <a:r>
              <a:rPr sz="1542" b="1" spc="-5" dirty="0">
                <a:solidFill>
                  <a:srgbClr val="3405BB"/>
                </a:solidFill>
                <a:latin typeface="Arial"/>
                <a:cs typeface="Arial"/>
              </a:rPr>
              <a:t>&lt;script</a:t>
            </a:r>
            <a:r>
              <a:rPr sz="1542" b="1" spc="9" dirty="0">
                <a:solidFill>
                  <a:srgbClr val="3405BB"/>
                </a:solidFill>
                <a:latin typeface="Arial"/>
                <a:cs typeface="Arial"/>
              </a:rPr>
              <a:t> </a:t>
            </a:r>
            <a:r>
              <a:rPr sz="1542" b="1" spc="-5" dirty="0">
                <a:solidFill>
                  <a:srgbClr val="3405BB"/>
                </a:solidFill>
                <a:latin typeface="Arial"/>
                <a:cs typeface="Arial"/>
              </a:rPr>
              <a:t>type='text/javascript'&gt; </a:t>
            </a:r>
            <a:r>
              <a:rPr sz="1542" b="1" spc="-5" dirty="0">
                <a:latin typeface="Arial"/>
                <a:cs typeface="Arial"/>
              </a:rPr>
              <a:t>function</a:t>
            </a:r>
            <a:r>
              <a:rPr sz="1542" b="1" spc="5" dirty="0">
                <a:latin typeface="Arial"/>
                <a:cs typeface="Arial"/>
              </a:rPr>
              <a:t> </a:t>
            </a:r>
            <a:r>
              <a:rPr sz="1542" b="1" spc="-9" dirty="0">
                <a:solidFill>
                  <a:srgbClr val="3405BB"/>
                </a:solidFill>
                <a:latin typeface="Arial"/>
                <a:cs typeface="Arial"/>
              </a:rPr>
              <a:t>f</a:t>
            </a:r>
            <a:r>
              <a:rPr sz="1542" b="1" spc="-9" dirty="0">
                <a:latin typeface="Arial"/>
                <a:cs typeface="Arial"/>
              </a:rPr>
              <a:t>(</a:t>
            </a:r>
            <a:r>
              <a:rPr sz="1542" b="1" spc="-9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542" b="1" spc="-9" dirty="0">
                <a:latin typeface="Arial"/>
                <a:cs typeface="Arial"/>
              </a:rPr>
              <a:t>){</a:t>
            </a:r>
            <a:endParaRPr sz="1542">
              <a:latin typeface="Arial"/>
              <a:cs typeface="Arial"/>
            </a:endParaRPr>
          </a:p>
          <a:p>
            <a:pPr marL="886760"/>
            <a:r>
              <a:rPr sz="1542" b="1" spc="-5" dirty="0">
                <a:solidFill>
                  <a:srgbClr val="3405BB"/>
                </a:solidFill>
                <a:latin typeface="Arial"/>
                <a:cs typeface="Arial"/>
              </a:rPr>
              <a:t>document.getElementByI</a:t>
            </a:r>
            <a:r>
              <a:rPr sz="1542" b="1" spc="-9" dirty="0">
                <a:latin typeface="Arial"/>
                <a:cs typeface="Arial"/>
              </a:rPr>
              <a:t>d("</a:t>
            </a:r>
            <a:r>
              <a:rPr sz="1542" b="1" spc="-5" dirty="0">
                <a:solidFill>
                  <a:srgbClr val="007F7F"/>
                </a:solidFill>
                <a:latin typeface="Arial"/>
                <a:cs typeface="Arial"/>
              </a:rPr>
              <a:t>text</a:t>
            </a:r>
            <a:r>
              <a:rPr sz="1542" b="1" spc="-9" dirty="0">
                <a:solidFill>
                  <a:srgbClr val="007F7F"/>
                </a:solidFill>
                <a:latin typeface="Arial"/>
                <a:cs typeface="Arial"/>
              </a:rPr>
              <a:t>2</a:t>
            </a:r>
            <a:r>
              <a:rPr sz="1542" b="1" spc="-9" dirty="0">
                <a:latin typeface="Arial"/>
                <a:cs typeface="Arial"/>
              </a:rPr>
              <a:t>")</a:t>
            </a:r>
            <a:r>
              <a:rPr sz="1542" b="1" dirty="0">
                <a:latin typeface="Arial"/>
                <a:cs typeface="Arial"/>
              </a:rPr>
              <a:t>.</a:t>
            </a:r>
            <a:r>
              <a:rPr sz="1542" b="1" spc="-5" dirty="0">
                <a:solidFill>
                  <a:srgbClr val="3405BB"/>
                </a:solidFill>
                <a:latin typeface="Arial"/>
                <a:cs typeface="Arial"/>
              </a:rPr>
              <a:t>value</a:t>
            </a:r>
            <a:r>
              <a:rPr sz="1542" b="1" spc="27" dirty="0">
                <a:solidFill>
                  <a:srgbClr val="3405BB"/>
                </a:solidFill>
                <a:latin typeface="Arial"/>
                <a:cs typeface="Arial"/>
              </a:rPr>
              <a:t> </a:t>
            </a:r>
            <a:r>
              <a:rPr sz="1542" b="1" spc="-9" dirty="0">
                <a:latin typeface="Arial"/>
                <a:cs typeface="Arial"/>
              </a:rPr>
              <a:t>=</a:t>
            </a:r>
            <a:r>
              <a:rPr sz="1542" b="1" spc="-9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542" b="1" spc="-9" dirty="0">
                <a:latin typeface="Arial"/>
                <a:cs typeface="Arial"/>
              </a:rPr>
              <a:t>.toUpperCase();</a:t>
            </a:r>
            <a:endParaRPr sz="1542">
              <a:latin typeface="Arial"/>
              <a:cs typeface="Arial"/>
            </a:endParaRPr>
          </a:p>
          <a:p>
            <a:pPr marR="5569888" algn="ctr"/>
            <a:r>
              <a:rPr sz="1542" b="1" spc="-5" dirty="0">
                <a:latin typeface="Arial"/>
                <a:cs typeface="Arial"/>
              </a:rPr>
              <a:t>}</a:t>
            </a:r>
            <a:endParaRPr sz="1542">
              <a:latin typeface="Arial"/>
              <a:cs typeface="Arial"/>
            </a:endParaRPr>
          </a:p>
          <a:p>
            <a:pPr marL="230327"/>
            <a:r>
              <a:rPr sz="1542" b="1" spc="-9" dirty="0">
                <a:solidFill>
                  <a:srgbClr val="3405BB"/>
                </a:solidFill>
                <a:latin typeface="Arial"/>
                <a:cs typeface="Arial"/>
              </a:rPr>
              <a:t>&lt;/script&gt;</a:t>
            </a:r>
            <a:endParaRPr sz="1542">
              <a:latin typeface="Arial"/>
              <a:cs typeface="Arial"/>
            </a:endParaRPr>
          </a:p>
          <a:p>
            <a:pPr marR="5672959" algn="ctr"/>
            <a:r>
              <a:rPr sz="1542" b="1" spc="-9" dirty="0">
                <a:latin typeface="Arial"/>
                <a:cs typeface="Arial"/>
              </a:rPr>
              <a:t>&lt;/head&gt;</a:t>
            </a:r>
            <a:endParaRPr sz="1542">
              <a:latin typeface="Arial"/>
              <a:cs typeface="Arial"/>
            </a:endParaRPr>
          </a:p>
          <a:p>
            <a:pPr>
              <a:spcBef>
                <a:spcPts val="24"/>
              </a:spcBef>
            </a:pPr>
            <a:endParaRPr sz="1587">
              <a:latin typeface="Times New Roman"/>
              <a:cs typeface="Times New Roman"/>
            </a:endParaRPr>
          </a:p>
          <a:p>
            <a:pPr marL="11516"/>
            <a:r>
              <a:rPr sz="1542" b="1" spc="-9" dirty="0">
                <a:latin typeface="Arial"/>
                <a:cs typeface="Arial"/>
              </a:rPr>
              <a:t>&lt;body&gt;</a:t>
            </a:r>
            <a:endParaRPr sz="1542">
              <a:latin typeface="Arial"/>
              <a:cs typeface="Arial"/>
            </a:endParaRPr>
          </a:p>
          <a:p>
            <a:pPr marL="230327"/>
            <a:r>
              <a:rPr sz="1542" b="1" spc="-5" dirty="0">
                <a:solidFill>
                  <a:srgbClr val="3405BB"/>
                </a:solidFill>
                <a:latin typeface="Arial"/>
                <a:cs typeface="Arial"/>
              </a:rPr>
              <a:t>&lt;form nam</a:t>
            </a:r>
            <a:r>
              <a:rPr sz="1542" b="1" spc="-9" dirty="0">
                <a:solidFill>
                  <a:srgbClr val="3405BB"/>
                </a:solidFill>
                <a:latin typeface="Arial"/>
                <a:cs typeface="Arial"/>
              </a:rPr>
              <a:t>e</a:t>
            </a:r>
            <a:r>
              <a:rPr sz="1542" b="1" spc="-9" dirty="0">
                <a:latin typeface="Arial"/>
                <a:cs typeface="Arial"/>
              </a:rPr>
              <a:t>=</a:t>
            </a:r>
            <a:r>
              <a:rPr sz="1542" b="1" spc="-5" dirty="0">
                <a:solidFill>
                  <a:srgbClr val="007F7F"/>
                </a:solidFill>
                <a:latin typeface="Arial"/>
                <a:cs typeface="Arial"/>
              </a:rPr>
              <a:t>'form</a:t>
            </a:r>
            <a:r>
              <a:rPr sz="1542" b="1" spc="-9" dirty="0">
                <a:solidFill>
                  <a:srgbClr val="007F7F"/>
                </a:solidFill>
                <a:latin typeface="Arial"/>
                <a:cs typeface="Arial"/>
              </a:rPr>
              <a:t>1</a:t>
            </a:r>
            <a:r>
              <a:rPr sz="1542" b="1" spc="-9" dirty="0">
                <a:latin typeface="Arial"/>
                <a:cs typeface="Arial"/>
              </a:rPr>
              <a:t>'&gt;</a:t>
            </a:r>
            <a:endParaRPr sz="1542">
              <a:latin typeface="Arial"/>
              <a:cs typeface="Arial"/>
            </a:endParaRPr>
          </a:p>
          <a:p>
            <a:pPr marL="558543"/>
            <a:r>
              <a:rPr sz="1542" b="1" spc="-5" dirty="0">
                <a:solidFill>
                  <a:srgbClr val="3405BB"/>
                </a:solidFill>
                <a:latin typeface="Arial"/>
                <a:cs typeface="Arial"/>
              </a:rPr>
              <a:t>&lt;input</a:t>
            </a:r>
            <a:r>
              <a:rPr sz="1542" b="1" spc="-9" dirty="0">
                <a:solidFill>
                  <a:srgbClr val="3405BB"/>
                </a:solidFill>
                <a:latin typeface="Arial"/>
                <a:cs typeface="Arial"/>
              </a:rPr>
              <a:t> </a:t>
            </a:r>
            <a:r>
              <a:rPr sz="1542" b="1" spc="-9" dirty="0">
                <a:latin typeface="Arial"/>
                <a:cs typeface="Arial"/>
              </a:rPr>
              <a:t>type='text</a:t>
            </a:r>
            <a:r>
              <a:rPr sz="1542" b="1" spc="-5" dirty="0">
                <a:latin typeface="Arial"/>
                <a:cs typeface="Arial"/>
              </a:rPr>
              <a:t>'</a:t>
            </a:r>
            <a:r>
              <a:rPr sz="1542" b="1" spc="18" dirty="0">
                <a:latin typeface="Arial"/>
                <a:cs typeface="Arial"/>
              </a:rPr>
              <a:t> </a:t>
            </a:r>
            <a:r>
              <a:rPr sz="1542" b="1" spc="-5" dirty="0">
                <a:solidFill>
                  <a:srgbClr val="3405BB"/>
                </a:solidFill>
                <a:latin typeface="Arial"/>
                <a:cs typeface="Arial"/>
              </a:rPr>
              <a:t>nam</a:t>
            </a:r>
            <a:r>
              <a:rPr sz="1542" b="1" spc="-9" dirty="0">
                <a:solidFill>
                  <a:srgbClr val="3405BB"/>
                </a:solidFill>
                <a:latin typeface="Arial"/>
                <a:cs typeface="Arial"/>
              </a:rPr>
              <a:t>e</a:t>
            </a:r>
            <a:r>
              <a:rPr sz="1542" b="1" spc="-9" dirty="0">
                <a:latin typeface="Arial"/>
                <a:cs typeface="Arial"/>
              </a:rPr>
              <a:t>=</a:t>
            </a:r>
            <a:r>
              <a:rPr sz="1542" b="1" spc="-9" dirty="0">
                <a:solidFill>
                  <a:srgbClr val="007F7F"/>
                </a:solidFill>
                <a:latin typeface="Arial"/>
                <a:cs typeface="Arial"/>
              </a:rPr>
              <a:t>'text1</a:t>
            </a:r>
            <a:r>
              <a:rPr sz="1542" b="1" spc="-5" dirty="0">
                <a:latin typeface="Arial"/>
                <a:cs typeface="Arial"/>
              </a:rPr>
              <a:t>'</a:t>
            </a:r>
            <a:r>
              <a:rPr sz="1542" b="1" spc="27" dirty="0">
                <a:latin typeface="Arial"/>
                <a:cs typeface="Arial"/>
              </a:rPr>
              <a:t> </a:t>
            </a:r>
            <a:r>
              <a:rPr sz="1542" b="1" spc="-5" dirty="0">
                <a:latin typeface="Arial"/>
                <a:cs typeface="Arial"/>
              </a:rPr>
              <a:t>/&gt;</a:t>
            </a:r>
            <a:endParaRPr sz="1542">
              <a:latin typeface="Arial"/>
              <a:cs typeface="Arial"/>
            </a:endParaRPr>
          </a:p>
          <a:p>
            <a:pPr marL="558543"/>
            <a:r>
              <a:rPr sz="1542" b="1" spc="-5" dirty="0">
                <a:solidFill>
                  <a:srgbClr val="3405BB"/>
                </a:solidFill>
                <a:latin typeface="Arial"/>
                <a:cs typeface="Arial"/>
              </a:rPr>
              <a:t>&lt;input</a:t>
            </a:r>
            <a:r>
              <a:rPr sz="1542" b="1" spc="-9" dirty="0">
                <a:solidFill>
                  <a:srgbClr val="3405BB"/>
                </a:solidFill>
                <a:latin typeface="Arial"/>
                <a:cs typeface="Arial"/>
              </a:rPr>
              <a:t> </a:t>
            </a:r>
            <a:r>
              <a:rPr sz="1542" b="1" spc="-9" dirty="0">
                <a:latin typeface="Arial"/>
                <a:cs typeface="Arial"/>
              </a:rPr>
              <a:t>type='text</a:t>
            </a:r>
            <a:r>
              <a:rPr sz="1542" b="1" spc="-5" dirty="0">
                <a:latin typeface="Arial"/>
                <a:cs typeface="Arial"/>
              </a:rPr>
              <a:t>'</a:t>
            </a:r>
            <a:r>
              <a:rPr sz="1542" b="1" spc="18" dirty="0">
                <a:latin typeface="Arial"/>
                <a:cs typeface="Arial"/>
              </a:rPr>
              <a:t> </a:t>
            </a:r>
            <a:r>
              <a:rPr sz="1542" b="1" spc="-5" dirty="0">
                <a:solidFill>
                  <a:srgbClr val="3405BB"/>
                </a:solidFill>
                <a:latin typeface="Arial"/>
                <a:cs typeface="Arial"/>
              </a:rPr>
              <a:t>id</a:t>
            </a:r>
            <a:r>
              <a:rPr sz="1542" b="1" spc="-9" dirty="0">
                <a:latin typeface="Arial"/>
                <a:cs typeface="Arial"/>
              </a:rPr>
              <a:t>=</a:t>
            </a:r>
            <a:r>
              <a:rPr sz="1542" b="1" spc="-9" dirty="0">
                <a:solidFill>
                  <a:srgbClr val="007F7F"/>
                </a:solidFill>
                <a:latin typeface="Arial"/>
                <a:cs typeface="Arial"/>
              </a:rPr>
              <a:t>'text2</a:t>
            </a:r>
            <a:r>
              <a:rPr sz="1542" b="1" spc="-5" dirty="0">
                <a:solidFill>
                  <a:srgbClr val="007F7F"/>
                </a:solidFill>
                <a:latin typeface="Arial"/>
                <a:cs typeface="Arial"/>
              </a:rPr>
              <a:t>'</a:t>
            </a:r>
            <a:r>
              <a:rPr sz="1542" b="1" spc="9" dirty="0">
                <a:solidFill>
                  <a:srgbClr val="007F7F"/>
                </a:solidFill>
                <a:latin typeface="Arial"/>
                <a:cs typeface="Arial"/>
              </a:rPr>
              <a:t> </a:t>
            </a:r>
            <a:r>
              <a:rPr sz="1542" b="1" spc="-5" dirty="0">
                <a:latin typeface="Arial"/>
                <a:cs typeface="Arial"/>
              </a:rPr>
              <a:t>/&gt;</a:t>
            </a:r>
            <a:endParaRPr sz="1542">
              <a:latin typeface="Arial"/>
              <a:cs typeface="Arial"/>
            </a:endParaRPr>
          </a:p>
          <a:p>
            <a:pPr marL="11516" marR="2240508" indent="547027">
              <a:lnSpc>
                <a:spcPct val="80000"/>
              </a:lnSpc>
              <a:spcBef>
                <a:spcPts val="367"/>
              </a:spcBef>
            </a:pPr>
            <a:r>
              <a:rPr sz="1542" b="1" spc="-5" dirty="0">
                <a:solidFill>
                  <a:srgbClr val="3405BB"/>
                </a:solidFill>
                <a:latin typeface="Arial"/>
                <a:cs typeface="Arial"/>
              </a:rPr>
              <a:t>&lt;input</a:t>
            </a:r>
            <a:r>
              <a:rPr sz="1542" b="1" spc="-9" dirty="0">
                <a:solidFill>
                  <a:srgbClr val="3405BB"/>
                </a:solidFill>
                <a:latin typeface="Arial"/>
                <a:cs typeface="Arial"/>
              </a:rPr>
              <a:t> </a:t>
            </a:r>
            <a:r>
              <a:rPr sz="1542" b="1" spc="-9" dirty="0">
                <a:latin typeface="Arial"/>
                <a:cs typeface="Arial"/>
              </a:rPr>
              <a:t>type='button</a:t>
            </a:r>
            <a:r>
              <a:rPr sz="1542" b="1" spc="-5" dirty="0">
                <a:latin typeface="Arial"/>
                <a:cs typeface="Arial"/>
              </a:rPr>
              <a:t>'</a:t>
            </a:r>
            <a:r>
              <a:rPr sz="1542" b="1" spc="5" dirty="0">
                <a:latin typeface="Arial"/>
                <a:cs typeface="Arial"/>
              </a:rPr>
              <a:t> </a:t>
            </a:r>
            <a:r>
              <a:rPr sz="1542" b="1" spc="-9" dirty="0">
                <a:solidFill>
                  <a:srgbClr val="3405BB"/>
                </a:solidFill>
                <a:latin typeface="Arial"/>
                <a:cs typeface="Arial"/>
              </a:rPr>
              <a:t>value</a:t>
            </a:r>
            <a:r>
              <a:rPr sz="1542" b="1" spc="-5" dirty="0">
                <a:latin typeface="Arial"/>
                <a:cs typeface="Arial"/>
              </a:rPr>
              <a:t>='upperCase' </a:t>
            </a:r>
            <a:r>
              <a:rPr sz="1542" b="1" spc="-9" dirty="0">
                <a:latin typeface="Arial"/>
                <a:cs typeface="Arial"/>
              </a:rPr>
              <a:t>onclick='</a:t>
            </a:r>
            <a:r>
              <a:rPr sz="1542" b="1" spc="-9" dirty="0">
                <a:solidFill>
                  <a:srgbClr val="3405BB"/>
                </a:solidFill>
                <a:latin typeface="Arial"/>
                <a:cs typeface="Arial"/>
              </a:rPr>
              <a:t>f</a:t>
            </a:r>
            <a:r>
              <a:rPr sz="1542" b="1" spc="-9" dirty="0">
                <a:latin typeface="Arial"/>
                <a:cs typeface="Arial"/>
              </a:rPr>
              <a:t>(</a:t>
            </a:r>
            <a:r>
              <a:rPr sz="1542" b="1" spc="-5" dirty="0">
                <a:solidFill>
                  <a:srgbClr val="FF0000"/>
                </a:solidFill>
                <a:latin typeface="Arial"/>
                <a:cs typeface="Arial"/>
              </a:rPr>
              <a:t>document.form1.text1.value</a:t>
            </a:r>
            <a:r>
              <a:rPr sz="1542" b="1" spc="-9" dirty="0">
                <a:latin typeface="Arial"/>
                <a:cs typeface="Arial"/>
              </a:rPr>
              <a:t>);</a:t>
            </a:r>
            <a:r>
              <a:rPr sz="1542" b="1" spc="-5" dirty="0">
                <a:latin typeface="Arial"/>
                <a:cs typeface="Arial"/>
              </a:rPr>
              <a:t>'</a:t>
            </a:r>
            <a:r>
              <a:rPr sz="1542" b="1" spc="18" dirty="0">
                <a:latin typeface="Arial"/>
                <a:cs typeface="Arial"/>
              </a:rPr>
              <a:t> </a:t>
            </a:r>
            <a:r>
              <a:rPr sz="1542" b="1" spc="-5" dirty="0">
                <a:latin typeface="Arial"/>
                <a:cs typeface="Arial"/>
              </a:rPr>
              <a:t>/&gt;</a:t>
            </a:r>
            <a:endParaRPr sz="1542">
              <a:latin typeface="Arial"/>
              <a:cs typeface="Arial"/>
            </a:endParaRPr>
          </a:p>
          <a:p>
            <a:pPr marL="558543"/>
            <a:r>
              <a:rPr sz="1542" b="1" spc="-5" dirty="0">
                <a:solidFill>
                  <a:srgbClr val="3405BB"/>
                </a:solidFill>
                <a:latin typeface="Arial"/>
                <a:cs typeface="Arial"/>
              </a:rPr>
              <a:t>&lt;input</a:t>
            </a:r>
            <a:r>
              <a:rPr sz="1542" b="1" spc="-9" dirty="0">
                <a:solidFill>
                  <a:srgbClr val="3405BB"/>
                </a:solidFill>
                <a:latin typeface="Arial"/>
                <a:cs typeface="Arial"/>
              </a:rPr>
              <a:t> </a:t>
            </a:r>
            <a:r>
              <a:rPr sz="1542" b="1" spc="-9" dirty="0">
                <a:latin typeface="Arial"/>
                <a:cs typeface="Arial"/>
              </a:rPr>
              <a:t>type='button</a:t>
            </a:r>
            <a:r>
              <a:rPr sz="1542" b="1" spc="-5" dirty="0">
                <a:latin typeface="Arial"/>
                <a:cs typeface="Arial"/>
              </a:rPr>
              <a:t>'</a:t>
            </a:r>
            <a:r>
              <a:rPr sz="1542" b="1" spc="5" dirty="0">
                <a:latin typeface="Arial"/>
                <a:cs typeface="Arial"/>
              </a:rPr>
              <a:t> </a:t>
            </a:r>
            <a:r>
              <a:rPr sz="1542" b="1" spc="-9" dirty="0">
                <a:solidFill>
                  <a:srgbClr val="3405BB"/>
                </a:solidFill>
                <a:latin typeface="Arial"/>
                <a:cs typeface="Arial"/>
              </a:rPr>
              <a:t>value</a:t>
            </a:r>
            <a:r>
              <a:rPr sz="1542" b="1" spc="-9" dirty="0">
                <a:latin typeface="Arial"/>
                <a:cs typeface="Arial"/>
              </a:rPr>
              <a:t>='co</a:t>
            </a:r>
            <a:r>
              <a:rPr sz="1542" b="1" dirty="0">
                <a:latin typeface="Arial"/>
                <a:cs typeface="Arial"/>
              </a:rPr>
              <a:t>p</a:t>
            </a:r>
            <a:r>
              <a:rPr sz="1542" b="1" spc="-9" dirty="0">
                <a:latin typeface="Arial"/>
                <a:cs typeface="Arial"/>
              </a:rPr>
              <a:t>y</a:t>
            </a:r>
            <a:r>
              <a:rPr sz="1542" b="1" dirty="0">
                <a:latin typeface="Arial"/>
                <a:cs typeface="Arial"/>
              </a:rPr>
              <a:t>m</a:t>
            </a:r>
            <a:r>
              <a:rPr sz="1542" b="1" spc="-9" dirty="0">
                <a:latin typeface="Arial"/>
                <a:cs typeface="Arial"/>
              </a:rPr>
              <a:t>e</a:t>
            </a:r>
            <a:r>
              <a:rPr sz="1542" b="1" spc="-5" dirty="0">
                <a:latin typeface="Arial"/>
                <a:cs typeface="Arial"/>
              </a:rPr>
              <a:t>'</a:t>
            </a:r>
            <a:r>
              <a:rPr sz="1542" b="1" spc="27" dirty="0">
                <a:latin typeface="Arial"/>
                <a:cs typeface="Arial"/>
              </a:rPr>
              <a:t> </a:t>
            </a:r>
            <a:r>
              <a:rPr sz="1542" b="1" spc="-9" dirty="0">
                <a:latin typeface="Arial"/>
                <a:cs typeface="Arial"/>
              </a:rPr>
              <a:t>onclick='</a:t>
            </a:r>
            <a:r>
              <a:rPr sz="1542" b="1" spc="-9" dirty="0">
                <a:solidFill>
                  <a:srgbClr val="3405BB"/>
                </a:solidFill>
                <a:latin typeface="Arial"/>
                <a:cs typeface="Arial"/>
              </a:rPr>
              <a:t>f</a:t>
            </a:r>
            <a:r>
              <a:rPr sz="1542" b="1" spc="-9" dirty="0">
                <a:latin typeface="Arial"/>
                <a:cs typeface="Arial"/>
              </a:rPr>
              <a:t>(</a:t>
            </a:r>
            <a:r>
              <a:rPr sz="1542" b="1" spc="-9" dirty="0">
                <a:solidFill>
                  <a:srgbClr val="FF0000"/>
                </a:solidFill>
                <a:latin typeface="Arial"/>
                <a:cs typeface="Arial"/>
              </a:rPr>
              <a:t>this</a:t>
            </a:r>
            <a:r>
              <a:rPr sz="1542" b="1" spc="-5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1542" b="1" spc="-5" dirty="0">
                <a:solidFill>
                  <a:srgbClr val="3405BB"/>
                </a:solidFill>
                <a:latin typeface="Arial"/>
                <a:cs typeface="Arial"/>
              </a:rPr>
              <a:t>valu</a:t>
            </a:r>
            <a:r>
              <a:rPr sz="1542" b="1" spc="-9" dirty="0">
                <a:solidFill>
                  <a:srgbClr val="3405BB"/>
                </a:solidFill>
                <a:latin typeface="Arial"/>
                <a:cs typeface="Arial"/>
              </a:rPr>
              <a:t>e</a:t>
            </a:r>
            <a:r>
              <a:rPr sz="1542" b="1" spc="-9" dirty="0">
                <a:latin typeface="Arial"/>
                <a:cs typeface="Arial"/>
              </a:rPr>
              <a:t>);</a:t>
            </a:r>
            <a:r>
              <a:rPr sz="1542" b="1" spc="-5" dirty="0">
                <a:latin typeface="Arial"/>
                <a:cs typeface="Arial"/>
              </a:rPr>
              <a:t>'</a:t>
            </a:r>
            <a:r>
              <a:rPr sz="1542" b="1" spc="18" dirty="0">
                <a:latin typeface="Arial"/>
                <a:cs typeface="Arial"/>
              </a:rPr>
              <a:t> </a:t>
            </a:r>
            <a:r>
              <a:rPr sz="1542" b="1" spc="-5" dirty="0">
                <a:latin typeface="Arial"/>
                <a:cs typeface="Arial"/>
              </a:rPr>
              <a:t>/&gt;</a:t>
            </a:r>
            <a:endParaRPr sz="1542">
              <a:latin typeface="Arial"/>
              <a:cs typeface="Arial"/>
            </a:endParaRPr>
          </a:p>
          <a:p>
            <a:pPr marL="230327"/>
            <a:r>
              <a:rPr sz="1542" b="1" spc="-5" dirty="0">
                <a:solidFill>
                  <a:srgbClr val="3405BB"/>
                </a:solidFill>
                <a:latin typeface="Arial"/>
                <a:cs typeface="Arial"/>
              </a:rPr>
              <a:t>&lt;/form&gt;</a:t>
            </a:r>
            <a:endParaRPr sz="1542">
              <a:latin typeface="Arial"/>
              <a:cs typeface="Arial"/>
            </a:endParaRPr>
          </a:p>
          <a:p>
            <a:pPr marR="5661443" algn="ctr"/>
            <a:r>
              <a:rPr sz="1542" b="1" spc="-5" dirty="0">
                <a:latin typeface="Arial"/>
                <a:cs typeface="Arial"/>
              </a:rPr>
              <a:t>&lt;/body&gt;</a:t>
            </a:r>
            <a:endParaRPr sz="1542">
              <a:latin typeface="Arial"/>
              <a:cs typeface="Arial"/>
            </a:endParaRPr>
          </a:p>
          <a:p>
            <a:pPr marL="11516"/>
            <a:r>
              <a:rPr sz="1542" b="1" spc="-5" dirty="0">
                <a:latin typeface="Arial"/>
                <a:cs typeface="Arial"/>
              </a:rPr>
              <a:t>&lt;/html&gt;</a:t>
            </a:r>
            <a:endParaRPr sz="1542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24575" y="445341"/>
            <a:ext cx="9053736" cy="730564"/>
          </a:xfrm>
          <a:prstGeom prst="rect">
            <a:avLst/>
          </a:prstGeom>
        </p:spPr>
        <p:txBody>
          <a:bodyPr vert="horz" wrap="square" lIns="0" tIns="52939" rIns="0" bIns="0" rtlCol="0" anchor="t">
            <a:spAutoFit/>
          </a:bodyPr>
          <a:lstStyle/>
          <a:p>
            <a:pPr marL="218811">
              <a:lnSpc>
                <a:spcPct val="100000"/>
              </a:lnSpc>
            </a:pP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Addressing</a:t>
            </a:r>
            <a:endParaRPr u="heavy" dirty="0">
              <a:solidFill>
                <a:srgbClr val="CCCCFF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8852" y="5982525"/>
            <a:ext cx="3396177" cy="4525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5" name="object 5"/>
          <p:cNvSpPr/>
          <p:nvPr/>
        </p:nvSpPr>
        <p:spPr>
          <a:xfrm>
            <a:off x="6360081" y="5999799"/>
            <a:ext cx="3262128" cy="3109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D3572-BF34-3940-8951-008C55EF1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3042851"/>
            <a:ext cx="9984259" cy="772297"/>
          </a:xfrm>
        </p:spPr>
        <p:txBody>
          <a:bodyPr/>
          <a:lstStyle/>
          <a:p>
            <a:pPr algn="ctr"/>
            <a:r>
              <a:rPr lang="en-US" dirty="0"/>
              <a:t>Self</a:t>
            </a:r>
            <a:r>
              <a:rPr lang="zh-CN" altLang="en-US" dirty="0"/>
              <a:t> </a:t>
            </a:r>
            <a:r>
              <a:rPr lang="en-US" altLang="zh-CN" dirty="0"/>
              <a:t>Reading below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5469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97412" y="1337741"/>
            <a:ext cx="7982227" cy="20881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3" name="object 3"/>
          <p:cNvSpPr txBox="1"/>
          <p:nvPr/>
        </p:nvSpPr>
        <p:spPr>
          <a:xfrm>
            <a:off x="2304930" y="3819336"/>
            <a:ext cx="7194854" cy="27770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92">
              <a:tabLst>
                <a:tab pos="426680" algn="l"/>
              </a:tabLst>
            </a:pPr>
            <a:r>
              <a:rPr sz="2811" dirty="0">
                <a:solidFill>
                  <a:srgbClr val="0000FF"/>
                </a:solidFill>
                <a:latin typeface="Arial"/>
                <a:cs typeface="Arial"/>
              </a:rPr>
              <a:t>–	</a:t>
            </a:r>
            <a:r>
              <a:rPr sz="2811" u="heavy" dirty="0">
                <a:latin typeface="Arial"/>
                <a:cs typeface="Arial"/>
              </a:rPr>
              <a:t>&lt;select&gt; </a:t>
            </a:r>
            <a:r>
              <a:rPr sz="2811" spc="-14" dirty="0">
                <a:latin typeface="Arial"/>
                <a:cs typeface="Arial"/>
              </a:rPr>
              <a:t> </a:t>
            </a:r>
            <a:r>
              <a:rPr sz="2811" u="heavy" dirty="0">
                <a:latin typeface="Arial"/>
                <a:cs typeface="Arial"/>
              </a:rPr>
              <a:t>... &lt;/select&gt;</a:t>
            </a:r>
            <a:endParaRPr sz="2811" dirty="0">
              <a:latin typeface="Arial"/>
              <a:cs typeface="Arial"/>
            </a:endParaRPr>
          </a:p>
          <a:p>
            <a:pPr marL="374282">
              <a:spcBef>
                <a:spcPts val="9"/>
              </a:spcBef>
            </a:pPr>
            <a:r>
              <a:rPr sz="2539" dirty="0">
                <a:solidFill>
                  <a:srgbClr val="00B04F"/>
                </a:solidFill>
                <a:latin typeface="Arial"/>
                <a:cs typeface="Arial"/>
              </a:rPr>
              <a:t>&lt;select</a:t>
            </a:r>
            <a:r>
              <a:rPr sz="2539" spc="-9" dirty="0">
                <a:solidFill>
                  <a:srgbClr val="00B04F"/>
                </a:solidFill>
                <a:latin typeface="Arial"/>
                <a:cs typeface="Arial"/>
              </a:rPr>
              <a:t> </a:t>
            </a:r>
            <a:r>
              <a:rPr sz="2539" dirty="0">
                <a:solidFill>
                  <a:srgbClr val="00B04F"/>
                </a:solidFill>
                <a:latin typeface="Arial"/>
                <a:cs typeface="Arial"/>
              </a:rPr>
              <a:t>size=‘3' name='sel1'</a:t>
            </a:r>
            <a:r>
              <a:rPr sz="2539" spc="23" dirty="0">
                <a:solidFill>
                  <a:srgbClr val="00B04F"/>
                </a:solidFill>
                <a:latin typeface="Arial"/>
                <a:cs typeface="Arial"/>
              </a:rPr>
              <a:t> </a:t>
            </a:r>
            <a:r>
              <a:rPr sz="2539" dirty="0">
                <a:solidFill>
                  <a:srgbClr val="00AC4D"/>
                </a:solidFill>
                <a:latin typeface="Arial"/>
                <a:cs typeface="Arial"/>
              </a:rPr>
              <a:t>onchange</a:t>
            </a:r>
            <a:r>
              <a:rPr sz="2539" dirty="0">
                <a:solidFill>
                  <a:srgbClr val="00B04F"/>
                </a:solidFill>
                <a:latin typeface="Arial"/>
                <a:cs typeface="Arial"/>
              </a:rPr>
              <a:t>='f();' &gt;</a:t>
            </a:r>
            <a:endParaRPr sz="2539" dirty="0">
              <a:latin typeface="Arial"/>
              <a:cs typeface="Arial"/>
            </a:endParaRPr>
          </a:p>
          <a:p>
            <a:pPr marL="321882" indent="-310366">
              <a:buChar char="•"/>
              <a:tabLst>
                <a:tab pos="322458" algn="l"/>
              </a:tabLst>
            </a:pPr>
            <a:r>
              <a:rPr sz="2539" dirty="0">
                <a:latin typeface="Arial"/>
                <a:cs typeface="Arial"/>
              </a:rPr>
              <a:t>&lt;option&gt; …. &lt;/option&gt;</a:t>
            </a:r>
          </a:p>
          <a:p>
            <a:pPr marL="374282">
              <a:tabLst>
                <a:tab pos="4706736" algn="l"/>
                <a:tab pos="5209425" algn="l"/>
              </a:tabLst>
            </a:pPr>
            <a:r>
              <a:rPr sz="2539" dirty="0">
                <a:solidFill>
                  <a:srgbClr val="00B04F"/>
                </a:solidFill>
                <a:latin typeface="Arial"/>
                <a:cs typeface="Arial"/>
              </a:rPr>
              <a:t>&lt;option selected='selected'&gt;	…	&lt;/option&gt;</a:t>
            </a:r>
            <a:endParaRPr sz="2539" dirty="0">
              <a:latin typeface="Arial"/>
              <a:cs typeface="Arial"/>
            </a:endParaRPr>
          </a:p>
          <a:p>
            <a:pPr marL="321882" indent="-310366">
              <a:buChar char="•"/>
              <a:tabLst>
                <a:tab pos="322458" algn="l"/>
              </a:tabLst>
            </a:pPr>
            <a:r>
              <a:rPr sz="2539" dirty="0">
                <a:latin typeface="Arial"/>
                <a:cs typeface="Arial"/>
              </a:rPr>
              <a:t>selectedIndex</a:t>
            </a:r>
          </a:p>
          <a:p>
            <a:pPr marL="374282" marR="4607"/>
            <a:r>
              <a:rPr sz="2539" dirty="0">
                <a:latin typeface="Arial"/>
                <a:cs typeface="Arial"/>
              </a:rPr>
              <a:t>•zero-based index of the currently selected item </a:t>
            </a:r>
            <a:r>
              <a:rPr sz="2539" dirty="0">
                <a:solidFill>
                  <a:srgbClr val="00AC4D"/>
                </a:solidFill>
                <a:latin typeface="Arial"/>
                <a:cs typeface="Arial"/>
              </a:rPr>
              <a:t>document.form1.sell.</a:t>
            </a:r>
            <a:r>
              <a:rPr sz="2539" dirty="0">
                <a:solidFill>
                  <a:srgbClr val="FF0000"/>
                </a:solidFill>
                <a:latin typeface="Arial"/>
                <a:cs typeface="Arial"/>
              </a:rPr>
              <a:t>selectedIndex</a:t>
            </a:r>
            <a:endParaRPr sz="2539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5489" y="445342"/>
            <a:ext cx="9053736" cy="714516"/>
          </a:xfrm>
          <a:prstGeom prst="rect">
            <a:avLst/>
          </a:prstGeom>
        </p:spPr>
        <p:txBody>
          <a:bodyPr vert="horz" wrap="square" lIns="0" tIns="37046" rIns="0" bIns="0" rtlCol="0" anchor="t">
            <a:spAutoFit/>
          </a:bodyPr>
          <a:lstStyle/>
          <a:p>
            <a:pPr marL="218811">
              <a:lnSpc>
                <a:spcPct val="100000"/>
              </a:lnSpc>
            </a:pPr>
            <a:r>
              <a:rPr spc="-5" dirty="0">
                <a:solidFill>
                  <a:schemeClr val="tx1"/>
                </a:solidFill>
                <a:latin typeface="Arial"/>
                <a:cs typeface="Arial"/>
              </a:rPr>
              <a:t>&lt;select</a:t>
            </a:r>
            <a:r>
              <a:rPr dirty="0">
                <a:solidFill>
                  <a:schemeClr val="tx1"/>
                </a:solidFill>
                <a:latin typeface="Arial"/>
                <a:cs typeface="Arial"/>
              </a:rPr>
              <a:t>&gt;</a:t>
            </a:r>
            <a:r>
              <a:rPr spc="-5" dirty="0">
                <a:solidFill>
                  <a:schemeClr val="tx1"/>
                </a:solidFill>
                <a:latin typeface="Arial"/>
                <a:cs typeface="Arial"/>
              </a:rPr>
              <a:t> men</a:t>
            </a:r>
            <a:r>
              <a:rPr dirty="0">
                <a:solidFill>
                  <a:schemeClr val="tx1"/>
                </a:solidFill>
                <a:latin typeface="Arial"/>
                <a:cs typeface="Arial"/>
              </a:rPr>
              <a:t>u</a:t>
            </a:r>
            <a:endParaRPr u="heavy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949181" y="1696362"/>
            <a:ext cx="1077242" cy="19250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6" name="object 6"/>
          <p:cNvSpPr/>
          <p:nvPr/>
        </p:nvSpPr>
        <p:spPr>
          <a:xfrm>
            <a:off x="2243900" y="3686736"/>
            <a:ext cx="7444183" cy="0"/>
          </a:xfrm>
          <a:custGeom>
            <a:avLst/>
            <a:gdLst/>
            <a:ahLst/>
            <a:cxnLst/>
            <a:rect l="l" t="t" r="r" b="b"/>
            <a:pathLst>
              <a:path w="8209280">
                <a:moveTo>
                  <a:pt x="0" y="0"/>
                </a:moveTo>
                <a:lnTo>
                  <a:pt x="8209026" y="0"/>
                </a:lnTo>
              </a:path>
            </a:pathLst>
          </a:custGeom>
          <a:ln w="9906">
            <a:solidFill>
              <a:srgbClr val="00CB97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36217" y="1543262"/>
            <a:ext cx="6548210" cy="16064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1306" indent="-309790">
              <a:buChar char="•"/>
              <a:tabLst>
                <a:tab pos="322458" algn="l"/>
              </a:tabLst>
            </a:pPr>
            <a:r>
              <a:rPr sz="2267" dirty="0">
                <a:solidFill>
                  <a:srgbClr val="0000FF"/>
                </a:solidFill>
                <a:latin typeface="Arial"/>
                <a:cs typeface="Arial"/>
              </a:rPr>
              <a:t>&lt;</a:t>
            </a:r>
            <a:r>
              <a:rPr sz="2267" spc="-5" dirty="0">
                <a:solidFill>
                  <a:srgbClr val="0000FF"/>
                </a:solidFill>
                <a:latin typeface="Arial"/>
                <a:cs typeface="Arial"/>
              </a:rPr>
              <a:t>inpu</a:t>
            </a:r>
            <a:r>
              <a:rPr sz="2267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267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67" spc="-5" dirty="0">
                <a:solidFill>
                  <a:srgbClr val="00B04F"/>
                </a:solidFill>
                <a:latin typeface="Arial"/>
                <a:cs typeface="Arial"/>
              </a:rPr>
              <a:t>type='checkbox'..</a:t>
            </a:r>
            <a:r>
              <a:rPr sz="2267" dirty="0">
                <a:solidFill>
                  <a:srgbClr val="00B04F"/>
                </a:solidFill>
                <a:latin typeface="Arial"/>
                <a:cs typeface="Arial"/>
              </a:rPr>
              <a:t>. </a:t>
            </a:r>
            <a:r>
              <a:rPr sz="2267" dirty="0">
                <a:solidFill>
                  <a:srgbClr val="0000FF"/>
                </a:solidFill>
                <a:latin typeface="Arial"/>
                <a:cs typeface="Arial"/>
              </a:rPr>
              <a:t>/&gt;</a:t>
            </a:r>
            <a:endParaRPr sz="2267">
              <a:latin typeface="Arial"/>
              <a:cs typeface="Arial"/>
            </a:endParaRPr>
          </a:p>
          <a:p>
            <a:pPr marL="684648" lvl="1" indent="-310366">
              <a:spcBef>
                <a:spcPts val="490"/>
              </a:spcBef>
              <a:buChar char="•"/>
              <a:tabLst>
                <a:tab pos="685223" algn="l"/>
              </a:tabLst>
            </a:pPr>
            <a:r>
              <a:rPr sz="1995" dirty="0">
                <a:latin typeface="Arial"/>
                <a:cs typeface="Arial"/>
              </a:rPr>
              <a:t>each checkbox</a:t>
            </a:r>
            <a:r>
              <a:rPr sz="1995" spc="-14" dirty="0">
                <a:latin typeface="Arial"/>
                <a:cs typeface="Arial"/>
              </a:rPr>
              <a:t> </a:t>
            </a:r>
            <a:r>
              <a:rPr sz="1995" dirty="0">
                <a:latin typeface="Arial"/>
                <a:cs typeface="Arial"/>
              </a:rPr>
              <a:t>is an independent choice</a:t>
            </a:r>
            <a:endParaRPr sz="1995">
              <a:latin typeface="Arial"/>
              <a:cs typeface="Arial"/>
            </a:endParaRPr>
          </a:p>
          <a:p>
            <a:pPr marL="321306" marR="4607" indent="-309790">
              <a:spcBef>
                <a:spcPts val="612"/>
              </a:spcBef>
              <a:buChar char="•"/>
              <a:tabLst>
                <a:tab pos="321882" algn="l"/>
              </a:tabLst>
            </a:pPr>
            <a:r>
              <a:rPr sz="2630" spc="-9" dirty="0">
                <a:latin typeface="Arial"/>
                <a:cs typeface="Arial"/>
              </a:rPr>
              <a:t>i</a:t>
            </a:r>
            <a:r>
              <a:rPr sz="2630" spc="-5" dirty="0">
                <a:latin typeface="Arial"/>
                <a:cs typeface="Arial"/>
              </a:rPr>
              <a:t>f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a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checkbox</a:t>
            </a:r>
            <a:r>
              <a:rPr sz="2630" spc="-18" dirty="0">
                <a:latin typeface="Arial"/>
                <a:cs typeface="Arial"/>
              </a:rPr>
              <a:t> </a:t>
            </a:r>
            <a:r>
              <a:rPr sz="2630" spc="-9" dirty="0">
                <a:latin typeface="Arial"/>
                <a:cs typeface="Arial"/>
              </a:rPr>
              <a:t>i</a:t>
            </a:r>
            <a:r>
              <a:rPr sz="2630" spc="-5" dirty="0">
                <a:latin typeface="Arial"/>
                <a:cs typeface="Arial"/>
              </a:rPr>
              <a:t>s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selected,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9" dirty="0">
                <a:latin typeface="Arial"/>
                <a:cs typeface="Arial"/>
              </a:rPr>
              <a:t>t</a:t>
            </a:r>
            <a:r>
              <a:rPr sz="2630" spc="-5" dirty="0">
                <a:latin typeface="Arial"/>
                <a:cs typeface="Arial"/>
              </a:rPr>
              <a:t>hen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its</a:t>
            </a:r>
            <a:r>
              <a:rPr sz="2630" spc="9" dirty="0">
                <a:latin typeface="Arial"/>
                <a:cs typeface="Arial"/>
              </a:rPr>
              <a:t> </a:t>
            </a:r>
            <a:r>
              <a:rPr sz="2630" spc="-5" dirty="0">
                <a:solidFill>
                  <a:srgbClr val="0000CC"/>
                </a:solidFill>
                <a:latin typeface="Arial"/>
                <a:cs typeface="Arial"/>
              </a:rPr>
              <a:t>checked </a:t>
            </a:r>
            <a:r>
              <a:rPr sz="2630" spc="-5" dirty="0">
                <a:latin typeface="Arial"/>
                <a:cs typeface="Arial"/>
              </a:rPr>
              <a:t>attribute</a:t>
            </a:r>
            <a:r>
              <a:rPr sz="2630" spc="-18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value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is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‘</a:t>
            </a:r>
            <a:r>
              <a:rPr sz="2630" spc="-5" dirty="0">
                <a:solidFill>
                  <a:srgbClr val="0000CC"/>
                </a:solidFill>
                <a:latin typeface="Arial"/>
                <a:cs typeface="Arial"/>
              </a:rPr>
              <a:t>true’</a:t>
            </a:r>
            <a:endParaRPr sz="263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06880" y="673117"/>
            <a:ext cx="5061220" cy="6771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1516">
              <a:lnSpc>
                <a:spcPct val="100000"/>
              </a:lnSpc>
            </a:pP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Checkboxes</a:t>
            </a:r>
            <a:endParaRPr u="heavy" dirty="0">
              <a:solidFill>
                <a:srgbClr val="CCCCFF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43900" y="3686736"/>
            <a:ext cx="7444183" cy="0"/>
          </a:xfrm>
          <a:custGeom>
            <a:avLst/>
            <a:gdLst/>
            <a:ahLst/>
            <a:cxnLst/>
            <a:rect l="l" t="t" r="r" b="b"/>
            <a:pathLst>
              <a:path w="8209280">
                <a:moveTo>
                  <a:pt x="0" y="0"/>
                </a:moveTo>
                <a:lnTo>
                  <a:pt x="8209026" y="0"/>
                </a:lnTo>
              </a:path>
            </a:pathLst>
          </a:custGeom>
          <a:ln w="9906">
            <a:solidFill>
              <a:srgbClr val="00CB97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5" name="object 5"/>
          <p:cNvSpPr txBox="1"/>
          <p:nvPr/>
        </p:nvSpPr>
        <p:spPr>
          <a:xfrm>
            <a:off x="2449347" y="4127180"/>
            <a:ext cx="7003106" cy="7814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marR="4607"/>
            <a:r>
              <a:rPr sz="2539" dirty="0">
                <a:solidFill>
                  <a:srgbClr val="0000CC"/>
                </a:solidFill>
                <a:latin typeface="Arial"/>
                <a:cs typeface="Arial"/>
              </a:rPr>
              <a:t>&lt;input </a:t>
            </a:r>
            <a:r>
              <a:rPr sz="2539" dirty="0">
                <a:solidFill>
                  <a:srgbClr val="00AC4D"/>
                </a:solidFill>
                <a:latin typeface="Arial"/>
                <a:cs typeface="Arial"/>
              </a:rPr>
              <a:t>type='checkbox' name='cb1'</a:t>
            </a:r>
            <a:r>
              <a:rPr sz="2539" spc="18" dirty="0">
                <a:solidFill>
                  <a:srgbClr val="00AC4D"/>
                </a:solidFill>
                <a:latin typeface="Arial"/>
                <a:cs typeface="Arial"/>
              </a:rPr>
              <a:t> </a:t>
            </a:r>
            <a:r>
              <a:rPr sz="2539" dirty="0">
                <a:solidFill>
                  <a:srgbClr val="00AC4D"/>
                </a:solidFill>
                <a:latin typeface="Arial"/>
                <a:cs typeface="Arial"/>
              </a:rPr>
              <a:t>value='sugar' checked = 'true'</a:t>
            </a:r>
            <a:r>
              <a:rPr sz="2539" spc="5" dirty="0">
                <a:solidFill>
                  <a:srgbClr val="00AC4D"/>
                </a:solidFill>
                <a:latin typeface="Arial"/>
                <a:cs typeface="Arial"/>
              </a:rPr>
              <a:t> </a:t>
            </a:r>
            <a:r>
              <a:rPr sz="2539" dirty="0">
                <a:solidFill>
                  <a:srgbClr val="0000CC"/>
                </a:solidFill>
                <a:latin typeface="Arial"/>
                <a:cs typeface="Arial"/>
              </a:rPr>
              <a:t>/&gt;</a:t>
            </a:r>
            <a:endParaRPr sz="2539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92523" y="5203787"/>
            <a:ext cx="1763386" cy="8810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7" name="object 7"/>
          <p:cNvSpPr/>
          <p:nvPr/>
        </p:nvSpPr>
        <p:spPr>
          <a:xfrm>
            <a:off x="7084220" y="5195496"/>
            <a:ext cx="1781007" cy="898277"/>
          </a:xfrm>
          <a:custGeom>
            <a:avLst/>
            <a:gdLst/>
            <a:ahLst/>
            <a:cxnLst/>
            <a:rect l="l" t="t" r="r" b="b"/>
            <a:pathLst>
              <a:path w="1964054" h="990600">
                <a:moveTo>
                  <a:pt x="1963674" y="990600"/>
                </a:moveTo>
                <a:lnTo>
                  <a:pt x="1963674" y="0"/>
                </a:lnTo>
                <a:lnTo>
                  <a:pt x="0" y="0"/>
                </a:lnTo>
                <a:lnTo>
                  <a:pt x="0" y="990600"/>
                </a:lnTo>
                <a:lnTo>
                  <a:pt x="4584" y="990600"/>
                </a:lnTo>
                <a:lnTo>
                  <a:pt x="4584" y="9144"/>
                </a:lnTo>
                <a:lnTo>
                  <a:pt x="9156" y="4572"/>
                </a:lnTo>
                <a:lnTo>
                  <a:pt x="9156" y="9144"/>
                </a:lnTo>
                <a:lnTo>
                  <a:pt x="1953780" y="9144"/>
                </a:lnTo>
                <a:lnTo>
                  <a:pt x="1953780" y="4572"/>
                </a:lnTo>
                <a:lnTo>
                  <a:pt x="1958339" y="9144"/>
                </a:lnTo>
                <a:lnTo>
                  <a:pt x="1958339" y="990600"/>
                </a:lnTo>
                <a:lnTo>
                  <a:pt x="1963674" y="990600"/>
                </a:lnTo>
                <a:close/>
              </a:path>
              <a:path w="1964054" h="990600">
                <a:moveTo>
                  <a:pt x="9156" y="9144"/>
                </a:moveTo>
                <a:lnTo>
                  <a:pt x="9156" y="4572"/>
                </a:lnTo>
                <a:lnTo>
                  <a:pt x="4584" y="9144"/>
                </a:lnTo>
                <a:lnTo>
                  <a:pt x="9156" y="9144"/>
                </a:lnTo>
                <a:close/>
              </a:path>
              <a:path w="1964054" h="990600">
                <a:moveTo>
                  <a:pt x="9156" y="980694"/>
                </a:moveTo>
                <a:lnTo>
                  <a:pt x="9156" y="9144"/>
                </a:lnTo>
                <a:lnTo>
                  <a:pt x="4584" y="9144"/>
                </a:lnTo>
                <a:lnTo>
                  <a:pt x="4584" y="980694"/>
                </a:lnTo>
                <a:lnTo>
                  <a:pt x="9156" y="980694"/>
                </a:lnTo>
                <a:close/>
              </a:path>
              <a:path w="1964054" h="990600">
                <a:moveTo>
                  <a:pt x="1958339" y="980694"/>
                </a:moveTo>
                <a:lnTo>
                  <a:pt x="4584" y="980694"/>
                </a:lnTo>
                <a:lnTo>
                  <a:pt x="9156" y="986028"/>
                </a:lnTo>
                <a:lnTo>
                  <a:pt x="9156" y="990600"/>
                </a:lnTo>
                <a:lnTo>
                  <a:pt x="1953780" y="990600"/>
                </a:lnTo>
                <a:lnTo>
                  <a:pt x="1953780" y="986028"/>
                </a:lnTo>
                <a:lnTo>
                  <a:pt x="1958339" y="980694"/>
                </a:lnTo>
                <a:close/>
              </a:path>
              <a:path w="1964054" h="990600">
                <a:moveTo>
                  <a:pt x="9156" y="990600"/>
                </a:moveTo>
                <a:lnTo>
                  <a:pt x="9156" y="986028"/>
                </a:lnTo>
                <a:lnTo>
                  <a:pt x="4584" y="980694"/>
                </a:lnTo>
                <a:lnTo>
                  <a:pt x="4584" y="990600"/>
                </a:lnTo>
                <a:lnTo>
                  <a:pt x="9156" y="990600"/>
                </a:lnTo>
                <a:close/>
              </a:path>
              <a:path w="1964054" h="990600">
                <a:moveTo>
                  <a:pt x="1958339" y="9144"/>
                </a:moveTo>
                <a:lnTo>
                  <a:pt x="1953780" y="4572"/>
                </a:lnTo>
                <a:lnTo>
                  <a:pt x="1953780" y="9144"/>
                </a:lnTo>
                <a:lnTo>
                  <a:pt x="1958339" y="9144"/>
                </a:lnTo>
                <a:close/>
              </a:path>
              <a:path w="1964054" h="990600">
                <a:moveTo>
                  <a:pt x="1958339" y="980694"/>
                </a:moveTo>
                <a:lnTo>
                  <a:pt x="1958339" y="9144"/>
                </a:lnTo>
                <a:lnTo>
                  <a:pt x="1953780" y="9144"/>
                </a:lnTo>
                <a:lnTo>
                  <a:pt x="1953780" y="980694"/>
                </a:lnTo>
                <a:lnTo>
                  <a:pt x="1958339" y="980694"/>
                </a:lnTo>
                <a:close/>
              </a:path>
              <a:path w="1964054" h="990600">
                <a:moveTo>
                  <a:pt x="1958339" y="990600"/>
                </a:moveTo>
                <a:lnTo>
                  <a:pt x="1958339" y="980694"/>
                </a:lnTo>
                <a:lnTo>
                  <a:pt x="1953780" y="986028"/>
                </a:lnTo>
                <a:lnTo>
                  <a:pt x="1953780" y="990600"/>
                </a:lnTo>
                <a:lnTo>
                  <a:pt x="1958339" y="990600"/>
                </a:lnTo>
                <a:close/>
              </a:path>
            </a:pathLst>
          </a:custGeom>
          <a:solidFill>
            <a:srgbClr val="21218A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7364" y="557268"/>
            <a:ext cx="4799965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>
              <a:lnSpc>
                <a:spcPct val="100000"/>
              </a:lnSpc>
              <a:tabLst>
                <a:tab pos="1790700" algn="l"/>
                <a:tab pos="3568700" algn="l"/>
              </a:tabLst>
            </a:pPr>
            <a:r>
              <a:rPr lang="en-US" sz="3600" dirty="0"/>
              <a:t>Summary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1877364" y="1535814"/>
            <a:ext cx="5800090" cy="225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Clr>
                <a:srgbClr val="438AC4"/>
              </a:buClr>
              <a:buFont typeface="Arial"/>
              <a:buChar char="•"/>
              <a:tabLst>
                <a:tab pos="355600" algn="l"/>
              </a:tabLst>
            </a:pPr>
            <a:r>
              <a:rPr sz="2600" spc="-220" dirty="0">
                <a:latin typeface="Arial"/>
                <a:cs typeface="Arial"/>
              </a:rPr>
              <a:t>Lo</a:t>
            </a:r>
            <a:r>
              <a:rPr sz="2600" spc="-225" dirty="0">
                <a:latin typeface="Arial"/>
                <a:cs typeface="Arial"/>
              </a:rPr>
              <a:t>g</a:t>
            </a:r>
            <a:r>
              <a:rPr sz="2600" spc="-90" dirty="0">
                <a:latin typeface="Arial"/>
                <a:cs typeface="Arial"/>
              </a:rPr>
              <a:t>ical</a:t>
            </a:r>
            <a:r>
              <a:rPr sz="2600" spc="-140" dirty="0">
                <a:latin typeface="Arial"/>
                <a:cs typeface="Arial"/>
              </a:rPr>
              <a:t> </a:t>
            </a:r>
            <a:r>
              <a:rPr sz="2600" spc="-65" dirty="0">
                <a:latin typeface="Arial"/>
                <a:cs typeface="Arial"/>
              </a:rPr>
              <a:t>opera</a:t>
            </a:r>
            <a:r>
              <a:rPr sz="2600" spc="-20" dirty="0">
                <a:latin typeface="Arial"/>
                <a:cs typeface="Arial"/>
              </a:rPr>
              <a:t>t</a:t>
            </a:r>
            <a:r>
              <a:rPr sz="2600" spc="-105" dirty="0">
                <a:latin typeface="Arial"/>
                <a:cs typeface="Arial"/>
              </a:rPr>
              <a:t>or</a:t>
            </a:r>
            <a:r>
              <a:rPr sz="2600" spc="-114" dirty="0">
                <a:latin typeface="Arial"/>
                <a:cs typeface="Arial"/>
              </a:rPr>
              <a:t>s</a:t>
            </a:r>
            <a:r>
              <a:rPr sz="2600" spc="-125" dirty="0"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&amp;&amp;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2600" spc="-1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spc="310" dirty="0">
                <a:solidFill>
                  <a:srgbClr val="FF0000"/>
                </a:solidFill>
                <a:latin typeface="Arial"/>
                <a:cs typeface="Arial"/>
              </a:rPr>
              <a:t>||</a:t>
            </a:r>
            <a:r>
              <a:rPr sz="2600" spc="335" dirty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2600" spc="-1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spc="125" dirty="0">
                <a:solidFill>
                  <a:srgbClr val="FF0000"/>
                </a:solidFill>
                <a:latin typeface="Arial"/>
                <a:cs typeface="Arial"/>
              </a:rPr>
              <a:t>!</a:t>
            </a:r>
            <a:endParaRPr sz="2600" dirty="0">
              <a:latin typeface="Arial"/>
              <a:cs typeface="Arial"/>
            </a:endParaRPr>
          </a:p>
          <a:p>
            <a:pPr marL="756285" lvl="1" indent="-286385">
              <a:spcBef>
                <a:spcPts val="1060"/>
              </a:spcBef>
              <a:buClr>
                <a:srgbClr val="938953"/>
              </a:buClr>
              <a:buFont typeface="Arial"/>
              <a:buChar char="•"/>
              <a:tabLst>
                <a:tab pos="756920" algn="l"/>
              </a:tabLst>
            </a:pPr>
            <a:r>
              <a:rPr sz="2200" spc="-254" dirty="0">
                <a:latin typeface="Arial"/>
                <a:cs typeface="Arial"/>
              </a:rPr>
              <a:t>A</a:t>
            </a:r>
            <a:r>
              <a:rPr sz="2200" spc="-185" dirty="0">
                <a:latin typeface="Arial"/>
                <a:cs typeface="Arial"/>
              </a:rPr>
              <a:t>s</a:t>
            </a:r>
            <a:r>
              <a:rPr sz="2200" spc="-150" dirty="0">
                <a:latin typeface="Arial"/>
                <a:cs typeface="Arial"/>
              </a:rPr>
              <a:t>s</a:t>
            </a:r>
            <a:r>
              <a:rPr sz="2200" spc="-155" dirty="0">
                <a:latin typeface="Arial"/>
                <a:cs typeface="Arial"/>
              </a:rPr>
              <a:t>o</a:t>
            </a:r>
            <a:r>
              <a:rPr sz="2200" spc="-35" dirty="0">
                <a:latin typeface="Arial"/>
                <a:cs typeface="Arial"/>
              </a:rPr>
              <a:t>ciativity,</a:t>
            </a:r>
            <a:r>
              <a:rPr sz="2200" spc="-130" dirty="0">
                <a:latin typeface="Arial"/>
                <a:cs typeface="Arial"/>
              </a:rPr>
              <a:t> </a:t>
            </a:r>
            <a:r>
              <a:rPr sz="2200" spc="-235" dirty="0">
                <a:latin typeface="Arial"/>
                <a:cs typeface="Arial"/>
              </a:rPr>
              <a:t>D</a:t>
            </a:r>
            <a:r>
              <a:rPr sz="2200" spc="-15" dirty="0">
                <a:latin typeface="Arial"/>
                <a:cs typeface="Arial"/>
              </a:rPr>
              <a:t>istributi</a:t>
            </a:r>
            <a:r>
              <a:rPr sz="2200" spc="-25" dirty="0">
                <a:latin typeface="Arial"/>
                <a:cs typeface="Arial"/>
              </a:rPr>
              <a:t>o</a:t>
            </a:r>
            <a:r>
              <a:rPr sz="2200" spc="-70" dirty="0">
                <a:latin typeface="Arial"/>
                <a:cs typeface="Arial"/>
              </a:rPr>
              <a:t>n</a:t>
            </a:r>
            <a:r>
              <a:rPr sz="2200" spc="-135" dirty="0">
                <a:latin typeface="Arial"/>
                <a:cs typeface="Arial"/>
              </a:rPr>
              <a:t> </a:t>
            </a:r>
            <a:r>
              <a:rPr sz="2200" spc="30" dirty="0">
                <a:latin typeface="Arial"/>
                <a:cs typeface="Arial"/>
              </a:rPr>
              <a:t>&amp;</a:t>
            </a:r>
            <a:r>
              <a:rPr sz="2200" spc="-120" dirty="0">
                <a:latin typeface="Arial"/>
                <a:cs typeface="Arial"/>
              </a:rPr>
              <a:t> </a:t>
            </a:r>
            <a:r>
              <a:rPr sz="2200" spc="-110" dirty="0">
                <a:latin typeface="Arial"/>
                <a:cs typeface="Arial"/>
              </a:rPr>
              <a:t>DeMorg</a:t>
            </a:r>
            <a:r>
              <a:rPr sz="2200" spc="-90" dirty="0">
                <a:latin typeface="Arial"/>
                <a:cs typeface="Arial"/>
              </a:rPr>
              <a:t>a</a:t>
            </a:r>
            <a:r>
              <a:rPr sz="2200" spc="-70" dirty="0">
                <a:latin typeface="Arial"/>
                <a:cs typeface="Arial"/>
              </a:rPr>
              <a:t>n</a:t>
            </a:r>
            <a:r>
              <a:rPr sz="2200" spc="-120" dirty="0">
                <a:latin typeface="Arial"/>
                <a:cs typeface="Arial"/>
              </a:rPr>
              <a:t> </a:t>
            </a:r>
            <a:r>
              <a:rPr sz="2200" spc="-155" dirty="0">
                <a:latin typeface="Arial"/>
                <a:cs typeface="Arial"/>
              </a:rPr>
              <a:t>La</a:t>
            </a:r>
            <a:r>
              <a:rPr sz="2200" spc="-190" dirty="0">
                <a:latin typeface="Arial"/>
                <a:cs typeface="Arial"/>
              </a:rPr>
              <a:t>w</a:t>
            </a:r>
            <a:r>
              <a:rPr sz="2200" spc="-245" dirty="0">
                <a:latin typeface="Arial"/>
                <a:cs typeface="Arial"/>
              </a:rPr>
              <a:t>s</a:t>
            </a:r>
            <a:endParaRPr sz="2200" dirty="0">
              <a:latin typeface="Arial"/>
              <a:cs typeface="Arial"/>
            </a:endParaRPr>
          </a:p>
          <a:p>
            <a:pPr marL="355600" indent="-342900">
              <a:spcBef>
                <a:spcPts val="165"/>
              </a:spcBef>
              <a:buClr>
                <a:srgbClr val="938953"/>
              </a:buClr>
              <a:buFont typeface="Arial"/>
              <a:buChar char="•"/>
              <a:tabLst>
                <a:tab pos="355600" algn="l"/>
              </a:tabLst>
            </a:pPr>
            <a:r>
              <a:rPr sz="2600" spc="-120" dirty="0">
                <a:latin typeface="Arial"/>
                <a:cs typeface="Arial"/>
              </a:rPr>
              <a:t>Tr</a:t>
            </a:r>
            <a:r>
              <a:rPr sz="2600" spc="-130" dirty="0">
                <a:latin typeface="Arial"/>
                <a:cs typeface="Arial"/>
              </a:rPr>
              <a:t>u</a:t>
            </a:r>
            <a:r>
              <a:rPr sz="2600" spc="35" dirty="0">
                <a:latin typeface="Arial"/>
                <a:cs typeface="Arial"/>
              </a:rPr>
              <a:t>th</a:t>
            </a:r>
            <a:r>
              <a:rPr sz="2600" spc="-160" dirty="0">
                <a:latin typeface="Arial"/>
                <a:cs typeface="Arial"/>
              </a:rPr>
              <a:t> </a:t>
            </a:r>
            <a:r>
              <a:rPr sz="2600" spc="-55" dirty="0">
                <a:latin typeface="Arial"/>
                <a:cs typeface="Arial"/>
              </a:rPr>
              <a:t>table</a:t>
            </a:r>
            <a:endParaRPr sz="2600" dirty="0">
              <a:latin typeface="Arial"/>
              <a:cs typeface="Arial"/>
            </a:endParaRPr>
          </a:p>
          <a:p>
            <a:pPr marL="355600" indent="-342900">
              <a:spcBef>
                <a:spcPts val="180"/>
              </a:spcBef>
              <a:buClr>
                <a:srgbClr val="938953"/>
              </a:buClr>
              <a:buFont typeface="Arial"/>
              <a:buChar char="•"/>
              <a:tabLst>
                <a:tab pos="355600" algn="l"/>
              </a:tabLst>
            </a:pPr>
            <a:r>
              <a:rPr sz="2600" spc="-80" dirty="0">
                <a:latin typeface="Arial"/>
                <a:cs typeface="Arial"/>
              </a:rPr>
              <a:t>Operato</a:t>
            </a:r>
            <a:r>
              <a:rPr sz="2600" spc="-50" dirty="0">
                <a:latin typeface="Arial"/>
                <a:cs typeface="Arial"/>
              </a:rPr>
              <a:t>r</a:t>
            </a:r>
            <a:r>
              <a:rPr sz="2600" spc="-140" dirty="0">
                <a:latin typeface="Arial"/>
                <a:cs typeface="Arial"/>
              </a:rPr>
              <a:t> </a:t>
            </a:r>
            <a:r>
              <a:rPr sz="2600" spc="-120" dirty="0">
                <a:latin typeface="Arial"/>
                <a:cs typeface="Arial"/>
              </a:rPr>
              <a:t>precedenc</a:t>
            </a:r>
            <a:r>
              <a:rPr sz="2600" spc="-150" dirty="0">
                <a:latin typeface="Arial"/>
                <a:cs typeface="Arial"/>
              </a:rPr>
              <a:t>e</a:t>
            </a:r>
            <a:endParaRPr sz="2600" dirty="0">
              <a:latin typeface="Arial"/>
              <a:cs typeface="Arial"/>
            </a:endParaRPr>
          </a:p>
          <a:p>
            <a:pPr marL="355600" indent="-342900">
              <a:spcBef>
                <a:spcPts val="1040"/>
              </a:spcBef>
              <a:buClr>
                <a:srgbClr val="438AC4"/>
              </a:buClr>
              <a:buFont typeface="Arial"/>
              <a:buChar char="•"/>
              <a:tabLst>
                <a:tab pos="355600" algn="l"/>
              </a:tabLst>
            </a:pPr>
            <a:r>
              <a:rPr sz="2600" spc="-185" dirty="0">
                <a:latin typeface="Arial"/>
                <a:cs typeface="Arial"/>
              </a:rPr>
              <a:t>Examples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36218" y="1551221"/>
            <a:ext cx="6123831" cy="25397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1306" indent="-309790">
              <a:buChar char="•"/>
              <a:tabLst>
                <a:tab pos="321882" algn="l"/>
              </a:tabLst>
            </a:pPr>
            <a:r>
              <a:rPr sz="2630" spc="-5" dirty="0">
                <a:latin typeface="Arial"/>
                <a:cs typeface="Arial"/>
              </a:rPr>
              <a:t>One-out-of-n</a:t>
            </a:r>
            <a:r>
              <a:rPr sz="2630" spc="-18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choice</a:t>
            </a:r>
            <a:endParaRPr sz="2630">
              <a:latin typeface="Arial"/>
              <a:cs typeface="Arial"/>
            </a:endParaRPr>
          </a:p>
          <a:p>
            <a:pPr>
              <a:spcBef>
                <a:spcPts val="12"/>
              </a:spcBef>
            </a:pPr>
            <a:endParaRPr sz="3763">
              <a:latin typeface="Times New Roman"/>
              <a:cs typeface="Times New Roman"/>
            </a:endParaRPr>
          </a:p>
          <a:p>
            <a:pPr marL="374282"/>
            <a:r>
              <a:rPr sz="2267" dirty="0">
                <a:solidFill>
                  <a:srgbClr val="0000FF"/>
                </a:solidFill>
                <a:latin typeface="Arial"/>
                <a:cs typeface="Arial"/>
              </a:rPr>
              <a:t>&lt;input</a:t>
            </a:r>
            <a:r>
              <a:rPr sz="2267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67" spc="-5" dirty="0">
                <a:solidFill>
                  <a:srgbClr val="00B04F"/>
                </a:solidFill>
                <a:latin typeface="Arial"/>
                <a:cs typeface="Arial"/>
              </a:rPr>
              <a:t>type='radio</a:t>
            </a:r>
            <a:r>
              <a:rPr sz="2267" dirty="0">
                <a:solidFill>
                  <a:srgbClr val="00B04F"/>
                </a:solidFill>
                <a:latin typeface="Arial"/>
                <a:cs typeface="Arial"/>
              </a:rPr>
              <a:t>' </a:t>
            </a:r>
            <a:r>
              <a:rPr sz="2267" dirty="0">
                <a:solidFill>
                  <a:srgbClr val="0000FF"/>
                </a:solidFill>
                <a:latin typeface="Arial"/>
                <a:cs typeface="Arial"/>
              </a:rPr>
              <a:t>... /&gt;</a:t>
            </a:r>
            <a:endParaRPr sz="2267">
              <a:latin typeface="Arial"/>
              <a:cs typeface="Arial"/>
            </a:endParaRPr>
          </a:p>
          <a:p>
            <a:pPr>
              <a:spcBef>
                <a:spcPts val="2"/>
              </a:spcBef>
            </a:pPr>
            <a:endParaRPr sz="3310">
              <a:latin typeface="Times New Roman"/>
              <a:cs typeface="Times New Roman"/>
            </a:endParaRPr>
          </a:p>
          <a:p>
            <a:pPr marL="374282" marR="4607"/>
            <a:r>
              <a:rPr sz="2267" dirty="0">
                <a:solidFill>
                  <a:srgbClr val="0000CC"/>
                </a:solidFill>
                <a:latin typeface="Arial"/>
                <a:cs typeface="Arial"/>
              </a:rPr>
              <a:t>&lt;input</a:t>
            </a:r>
            <a:r>
              <a:rPr sz="2267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67" spc="-5" dirty="0">
                <a:solidFill>
                  <a:srgbClr val="00AC4D"/>
                </a:solidFill>
                <a:latin typeface="Arial"/>
                <a:cs typeface="Arial"/>
              </a:rPr>
              <a:t>type='radio</a:t>
            </a:r>
            <a:r>
              <a:rPr sz="2267" dirty="0">
                <a:solidFill>
                  <a:srgbClr val="00AC4D"/>
                </a:solidFill>
                <a:latin typeface="Arial"/>
                <a:cs typeface="Arial"/>
              </a:rPr>
              <a:t>'</a:t>
            </a:r>
            <a:r>
              <a:rPr sz="2267" spc="-5" dirty="0">
                <a:solidFill>
                  <a:srgbClr val="00AC4D"/>
                </a:solidFill>
                <a:latin typeface="Arial"/>
                <a:cs typeface="Arial"/>
              </a:rPr>
              <a:t> name='rad1</a:t>
            </a:r>
            <a:r>
              <a:rPr sz="2267" dirty="0">
                <a:solidFill>
                  <a:srgbClr val="00AC4D"/>
                </a:solidFill>
                <a:latin typeface="Arial"/>
                <a:cs typeface="Arial"/>
              </a:rPr>
              <a:t>'</a:t>
            </a:r>
            <a:r>
              <a:rPr sz="2267" spc="-5" dirty="0">
                <a:solidFill>
                  <a:srgbClr val="00AC4D"/>
                </a:solidFill>
                <a:latin typeface="Arial"/>
                <a:cs typeface="Arial"/>
              </a:rPr>
              <a:t> value='water' checked='checked</a:t>
            </a:r>
            <a:r>
              <a:rPr sz="2267" dirty="0">
                <a:solidFill>
                  <a:srgbClr val="00AC4D"/>
                </a:solidFill>
                <a:latin typeface="Arial"/>
                <a:cs typeface="Arial"/>
              </a:rPr>
              <a:t>' </a:t>
            </a:r>
            <a:r>
              <a:rPr sz="2267" dirty="0">
                <a:solidFill>
                  <a:srgbClr val="0000CC"/>
                </a:solidFill>
                <a:latin typeface="Arial"/>
                <a:cs typeface="Arial"/>
              </a:rPr>
              <a:t>/&gt;</a:t>
            </a:r>
            <a:endParaRPr sz="2267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59280" y="641332"/>
            <a:ext cx="4678492" cy="6771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1516">
              <a:lnSpc>
                <a:spcPct val="100000"/>
              </a:lnSpc>
            </a:pP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Radio button</a:t>
            </a:r>
            <a:endParaRPr u="heavy" dirty="0">
              <a:solidFill>
                <a:srgbClr val="CCCCFF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03018" y="4647547"/>
            <a:ext cx="6833125" cy="16431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5" name="object 5"/>
          <p:cNvSpPr/>
          <p:nvPr/>
        </p:nvSpPr>
        <p:spPr>
          <a:xfrm>
            <a:off x="2494726" y="4638564"/>
            <a:ext cx="6849938" cy="1660660"/>
          </a:xfrm>
          <a:custGeom>
            <a:avLst/>
            <a:gdLst/>
            <a:ahLst/>
            <a:cxnLst/>
            <a:rect l="l" t="t" r="r" b="b"/>
            <a:pathLst>
              <a:path w="7553959" h="1831340">
                <a:moveTo>
                  <a:pt x="7553705" y="1831086"/>
                </a:moveTo>
                <a:lnTo>
                  <a:pt x="7553705" y="0"/>
                </a:lnTo>
                <a:lnTo>
                  <a:pt x="0" y="0"/>
                </a:lnTo>
                <a:lnTo>
                  <a:pt x="0" y="1831086"/>
                </a:lnTo>
                <a:lnTo>
                  <a:pt x="4572" y="1831086"/>
                </a:lnTo>
                <a:lnTo>
                  <a:pt x="4571" y="9906"/>
                </a:lnTo>
                <a:lnTo>
                  <a:pt x="9143" y="4572"/>
                </a:lnTo>
                <a:lnTo>
                  <a:pt x="9143" y="9906"/>
                </a:lnTo>
                <a:lnTo>
                  <a:pt x="7544549" y="9905"/>
                </a:lnTo>
                <a:lnTo>
                  <a:pt x="7544549" y="4571"/>
                </a:lnTo>
                <a:lnTo>
                  <a:pt x="7549133" y="9905"/>
                </a:lnTo>
                <a:lnTo>
                  <a:pt x="7549133" y="1831086"/>
                </a:lnTo>
                <a:lnTo>
                  <a:pt x="7553705" y="1831086"/>
                </a:lnTo>
                <a:close/>
              </a:path>
              <a:path w="7553959" h="1831340">
                <a:moveTo>
                  <a:pt x="9143" y="9906"/>
                </a:moveTo>
                <a:lnTo>
                  <a:pt x="9143" y="4572"/>
                </a:lnTo>
                <a:lnTo>
                  <a:pt x="4571" y="9906"/>
                </a:lnTo>
                <a:lnTo>
                  <a:pt x="9143" y="9906"/>
                </a:lnTo>
                <a:close/>
              </a:path>
              <a:path w="7553959" h="1831340">
                <a:moveTo>
                  <a:pt x="9143" y="1821942"/>
                </a:moveTo>
                <a:lnTo>
                  <a:pt x="9143" y="9906"/>
                </a:lnTo>
                <a:lnTo>
                  <a:pt x="4571" y="9906"/>
                </a:lnTo>
                <a:lnTo>
                  <a:pt x="4571" y="1821942"/>
                </a:lnTo>
                <a:lnTo>
                  <a:pt x="9143" y="1821942"/>
                </a:lnTo>
                <a:close/>
              </a:path>
              <a:path w="7553959" h="1831340">
                <a:moveTo>
                  <a:pt x="7549133" y="1821942"/>
                </a:moveTo>
                <a:lnTo>
                  <a:pt x="4571" y="1821942"/>
                </a:lnTo>
                <a:lnTo>
                  <a:pt x="9143" y="1826514"/>
                </a:lnTo>
                <a:lnTo>
                  <a:pt x="9143" y="1831086"/>
                </a:lnTo>
                <a:lnTo>
                  <a:pt x="7544549" y="1831086"/>
                </a:lnTo>
                <a:lnTo>
                  <a:pt x="7544549" y="1826514"/>
                </a:lnTo>
                <a:lnTo>
                  <a:pt x="7549133" y="1821942"/>
                </a:lnTo>
                <a:close/>
              </a:path>
              <a:path w="7553959" h="1831340">
                <a:moveTo>
                  <a:pt x="9143" y="1831086"/>
                </a:moveTo>
                <a:lnTo>
                  <a:pt x="9143" y="1826514"/>
                </a:lnTo>
                <a:lnTo>
                  <a:pt x="4571" y="1821942"/>
                </a:lnTo>
                <a:lnTo>
                  <a:pt x="4572" y="1831086"/>
                </a:lnTo>
                <a:lnTo>
                  <a:pt x="9143" y="1831086"/>
                </a:lnTo>
                <a:close/>
              </a:path>
              <a:path w="7553959" h="1831340">
                <a:moveTo>
                  <a:pt x="7549133" y="9905"/>
                </a:moveTo>
                <a:lnTo>
                  <a:pt x="7544549" y="4571"/>
                </a:lnTo>
                <a:lnTo>
                  <a:pt x="7544549" y="9905"/>
                </a:lnTo>
                <a:lnTo>
                  <a:pt x="7549133" y="9905"/>
                </a:lnTo>
                <a:close/>
              </a:path>
              <a:path w="7553959" h="1831340">
                <a:moveTo>
                  <a:pt x="7549133" y="1821942"/>
                </a:moveTo>
                <a:lnTo>
                  <a:pt x="7549133" y="9905"/>
                </a:lnTo>
                <a:lnTo>
                  <a:pt x="7544549" y="9905"/>
                </a:lnTo>
                <a:lnTo>
                  <a:pt x="7544549" y="1821942"/>
                </a:lnTo>
                <a:lnTo>
                  <a:pt x="7549133" y="1821942"/>
                </a:lnTo>
                <a:close/>
              </a:path>
              <a:path w="7553959" h="1831340">
                <a:moveTo>
                  <a:pt x="7549133" y="1831086"/>
                </a:moveTo>
                <a:lnTo>
                  <a:pt x="7549133" y="1821942"/>
                </a:lnTo>
                <a:lnTo>
                  <a:pt x="7544549" y="1826514"/>
                </a:lnTo>
                <a:lnTo>
                  <a:pt x="7544549" y="1831086"/>
                </a:lnTo>
                <a:lnTo>
                  <a:pt x="7549133" y="1831086"/>
                </a:lnTo>
                <a:close/>
              </a:path>
            </a:pathLst>
          </a:custGeom>
          <a:solidFill>
            <a:srgbClr val="00654C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6" name="object 6"/>
          <p:cNvSpPr/>
          <p:nvPr/>
        </p:nvSpPr>
        <p:spPr>
          <a:xfrm>
            <a:off x="2243900" y="3230343"/>
            <a:ext cx="7444183" cy="0"/>
          </a:xfrm>
          <a:custGeom>
            <a:avLst/>
            <a:gdLst/>
            <a:ahLst/>
            <a:cxnLst/>
            <a:rect l="l" t="t" r="r" b="b"/>
            <a:pathLst>
              <a:path w="8209280">
                <a:moveTo>
                  <a:pt x="0" y="0"/>
                </a:moveTo>
                <a:lnTo>
                  <a:pt x="8209026" y="0"/>
                </a:lnTo>
              </a:path>
            </a:pathLst>
          </a:custGeom>
          <a:ln w="9144">
            <a:solidFill>
              <a:srgbClr val="00CB97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7320" y="560487"/>
            <a:ext cx="12085319" cy="6771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1516">
              <a:lnSpc>
                <a:spcPct val="100000"/>
              </a:lnSpc>
              <a:tabLst>
                <a:tab pos="863727" algn="l"/>
                <a:tab pos="4296178" algn="l"/>
              </a:tabLst>
            </a:pPr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Practice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Copying text	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70382" y="1649342"/>
            <a:ext cx="7172973" cy="8094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1306" marR="4607" indent="-309790">
              <a:buChar char="•"/>
              <a:tabLst>
                <a:tab pos="321882" algn="l"/>
              </a:tabLst>
            </a:pPr>
            <a:r>
              <a:rPr sz="2630" spc="-9" dirty="0">
                <a:latin typeface="Arial"/>
                <a:cs typeface="Arial"/>
              </a:rPr>
              <a:t>M</a:t>
            </a:r>
            <a:r>
              <a:rPr sz="2630" spc="-5" dirty="0">
                <a:latin typeface="Arial"/>
                <a:cs typeface="Arial"/>
              </a:rPr>
              <a:t>ake </a:t>
            </a:r>
            <a:r>
              <a:rPr sz="2630" spc="-5" dirty="0">
                <a:solidFill>
                  <a:srgbClr val="FF0000"/>
                </a:solidFill>
                <a:latin typeface="Arial"/>
                <a:cs typeface="Arial"/>
              </a:rPr>
              <a:t>b1</a:t>
            </a:r>
            <a:r>
              <a:rPr sz="2630" spc="-1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copy from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solidFill>
                  <a:srgbClr val="009972"/>
                </a:solidFill>
                <a:latin typeface="Arial"/>
                <a:cs typeface="Arial"/>
              </a:rPr>
              <a:t>text1</a:t>
            </a:r>
            <a:r>
              <a:rPr sz="2630" spc="-18" dirty="0">
                <a:solidFill>
                  <a:srgbClr val="009972"/>
                </a:solidFill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to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solidFill>
                  <a:srgbClr val="009972"/>
                </a:solidFill>
                <a:latin typeface="Arial"/>
                <a:cs typeface="Arial"/>
              </a:rPr>
              <a:t>text2</a:t>
            </a:r>
            <a:r>
              <a:rPr sz="2630" spc="-18" dirty="0">
                <a:solidFill>
                  <a:srgbClr val="009972"/>
                </a:solidFill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but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changing the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text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9" dirty="0">
                <a:latin typeface="Arial"/>
                <a:cs typeface="Arial"/>
              </a:rPr>
              <a:t>t</a:t>
            </a:r>
            <a:r>
              <a:rPr sz="2630" spc="-5" dirty="0">
                <a:latin typeface="Arial"/>
                <a:cs typeface="Arial"/>
              </a:rPr>
              <a:t>o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lowercase.</a:t>
            </a:r>
            <a:endParaRPr sz="263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70415" y="3492879"/>
            <a:ext cx="7172973" cy="8094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1306" marR="4607" indent="-309790">
              <a:buChar char="•"/>
              <a:tabLst>
                <a:tab pos="321882" algn="l"/>
              </a:tabLst>
            </a:pPr>
            <a:r>
              <a:rPr sz="2630" spc="-9" dirty="0">
                <a:latin typeface="Arial"/>
                <a:cs typeface="Arial"/>
              </a:rPr>
              <a:t>M</a:t>
            </a:r>
            <a:r>
              <a:rPr sz="2630" spc="-5" dirty="0">
                <a:latin typeface="Arial"/>
                <a:cs typeface="Arial"/>
              </a:rPr>
              <a:t>ake </a:t>
            </a:r>
            <a:r>
              <a:rPr sz="2630" spc="-5" dirty="0">
                <a:solidFill>
                  <a:srgbClr val="FF0000"/>
                </a:solidFill>
                <a:latin typeface="Arial"/>
                <a:cs typeface="Arial"/>
              </a:rPr>
              <a:t>b2</a:t>
            </a:r>
            <a:r>
              <a:rPr sz="2630" spc="-1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copy from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solidFill>
                  <a:srgbClr val="009972"/>
                </a:solidFill>
                <a:latin typeface="Arial"/>
                <a:cs typeface="Arial"/>
              </a:rPr>
              <a:t>text1</a:t>
            </a:r>
            <a:r>
              <a:rPr sz="2630" spc="-18" dirty="0">
                <a:solidFill>
                  <a:srgbClr val="009972"/>
                </a:solidFill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to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solidFill>
                  <a:srgbClr val="009972"/>
                </a:solidFill>
                <a:latin typeface="Arial"/>
                <a:cs typeface="Arial"/>
              </a:rPr>
              <a:t>text2</a:t>
            </a:r>
            <a:r>
              <a:rPr sz="2630" spc="-18" dirty="0">
                <a:solidFill>
                  <a:srgbClr val="009972"/>
                </a:solidFill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but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changing the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text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9" dirty="0">
                <a:latin typeface="Arial"/>
                <a:cs typeface="Arial"/>
              </a:rPr>
              <a:t>t</a:t>
            </a:r>
            <a:r>
              <a:rPr sz="2630" spc="-5" dirty="0">
                <a:latin typeface="Arial"/>
                <a:cs typeface="Arial"/>
              </a:rPr>
              <a:t>o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uppercase.</a:t>
            </a:r>
            <a:endParaRPr sz="263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55647" y="2527613"/>
            <a:ext cx="7517887" cy="749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6" name="object 6"/>
          <p:cNvSpPr/>
          <p:nvPr/>
        </p:nvSpPr>
        <p:spPr>
          <a:xfrm>
            <a:off x="2082209" y="4537680"/>
            <a:ext cx="8077584" cy="7490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1375" y="445341"/>
            <a:ext cx="9053736" cy="6771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5758">
              <a:lnSpc>
                <a:spcPct val="100000"/>
              </a:lnSpc>
            </a:pPr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Practice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Copying text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2491375" y="1400640"/>
            <a:ext cx="9053736" cy="41447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>
              <a:lnSpc>
                <a:spcPct val="100000"/>
              </a:lnSpc>
            </a:pPr>
            <a:r>
              <a:rPr spc="-5" dirty="0"/>
              <a:t>&lt;body&gt;</a:t>
            </a:r>
          </a:p>
          <a:p>
            <a:pPr marL="97889">
              <a:lnSpc>
                <a:spcPct val="100000"/>
              </a:lnSpc>
              <a:spcBef>
                <a:spcPts val="585"/>
              </a:spcBef>
            </a:pPr>
            <a:r>
              <a:rPr spc="-5" dirty="0"/>
              <a:t>&lt;p</a:t>
            </a:r>
            <a:r>
              <a:rPr dirty="0"/>
              <a:t>&gt;</a:t>
            </a:r>
            <a:r>
              <a:rPr spc="-5" dirty="0"/>
              <a:t> </a:t>
            </a:r>
            <a:r>
              <a:rPr dirty="0"/>
              <a:t>2</a:t>
            </a:r>
            <a:r>
              <a:rPr spc="-5" dirty="0"/>
              <a:t> tex</a:t>
            </a:r>
            <a:r>
              <a:rPr dirty="0"/>
              <a:t>t</a:t>
            </a:r>
            <a:r>
              <a:rPr spc="-5" dirty="0"/>
              <a:t> entr</a:t>
            </a:r>
            <a:r>
              <a:rPr dirty="0"/>
              <a:t>y</a:t>
            </a:r>
            <a:r>
              <a:rPr spc="-5" dirty="0"/>
              <a:t> element</a:t>
            </a:r>
            <a:r>
              <a:rPr dirty="0"/>
              <a:t>s</a:t>
            </a:r>
            <a:r>
              <a:rPr spc="-5" dirty="0"/>
              <a:t> wit</a:t>
            </a:r>
            <a:r>
              <a:rPr dirty="0"/>
              <a:t>h</a:t>
            </a:r>
            <a:r>
              <a:rPr spc="-5" dirty="0"/>
              <a:t> </a:t>
            </a:r>
            <a:r>
              <a:rPr dirty="0"/>
              <a:t>2</a:t>
            </a:r>
            <a:r>
              <a:rPr spc="-5" dirty="0"/>
              <a:t> buttons&lt;/p&gt;</a:t>
            </a:r>
          </a:p>
          <a:p>
            <a:pPr marL="97889">
              <a:lnSpc>
                <a:spcPct val="100000"/>
              </a:lnSpc>
              <a:spcBef>
                <a:spcPts val="585"/>
              </a:spcBef>
            </a:pPr>
            <a:r>
              <a:rPr spc="-5" dirty="0"/>
              <a:t>&lt;for</a:t>
            </a:r>
            <a:r>
              <a:rPr dirty="0"/>
              <a:t>m</a:t>
            </a:r>
            <a:r>
              <a:rPr spc="-5" dirty="0"/>
              <a:t> name='form1’&gt;</a:t>
            </a:r>
          </a:p>
          <a:p>
            <a:pPr marL="356431">
              <a:lnSpc>
                <a:spcPct val="100000"/>
              </a:lnSpc>
              <a:spcBef>
                <a:spcPts val="585"/>
              </a:spcBef>
            </a:pPr>
            <a:r>
              <a:rPr spc="-5" dirty="0"/>
              <a:t>&lt;inpu</a:t>
            </a:r>
            <a:r>
              <a:rPr dirty="0"/>
              <a:t>t</a:t>
            </a:r>
            <a:r>
              <a:rPr spc="-5" dirty="0"/>
              <a:t> type='text</a:t>
            </a:r>
            <a:r>
              <a:rPr dirty="0"/>
              <a:t>'</a:t>
            </a:r>
            <a:r>
              <a:rPr spc="-14" dirty="0"/>
              <a:t> </a:t>
            </a:r>
            <a:r>
              <a:rPr spc="-5" dirty="0">
                <a:solidFill>
                  <a:srgbClr val="C00000"/>
                </a:solidFill>
              </a:rPr>
              <a:t>name</a:t>
            </a:r>
            <a:r>
              <a:rPr dirty="0"/>
              <a:t>='</a:t>
            </a:r>
            <a:r>
              <a:rPr spc="-5" dirty="0">
                <a:solidFill>
                  <a:srgbClr val="00B04F"/>
                </a:solidFill>
              </a:rPr>
              <a:t>text1</a:t>
            </a:r>
            <a:r>
              <a:rPr dirty="0"/>
              <a:t>'</a:t>
            </a:r>
            <a:r>
              <a:rPr spc="-9" dirty="0"/>
              <a:t> </a:t>
            </a:r>
            <a:r>
              <a:rPr spc="-5" dirty="0"/>
              <a:t>/&gt;</a:t>
            </a:r>
          </a:p>
          <a:p>
            <a:pPr marL="357007">
              <a:lnSpc>
                <a:spcPct val="100000"/>
              </a:lnSpc>
              <a:spcBef>
                <a:spcPts val="585"/>
              </a:spcBef>
            </a:pPr>
            <a:r>
              <a:rPr spc="-5" dirty="0"/>
              <a:t>&lt;inpu</a:t>
            </a:r>
            <a:r>
              <a:rPr dirty="0"/>
              <a:t>t</a:t>
            </a:r>
            <a:r>
              <a:rPr spc="-5" dirty="0"/>
              <a:t> type='button</a:t>
            </a:r>
            <a:r>
              <a:rPr dirty="0"/>
              <a:t>'</a:t>
            </a:r>
            <a:r>
              <a:rPr spc="-5" dirty="0"/>
              <a:t> value='b1</a:t>
            </a:r>
            <a:r>
              <a:rPr dirty="0"/>
              <a:t>'</a:t>
            </a:r>
            <a:r>
              <a:rPr spc="-5" dirty="0"/>
              <a:t> onclick='f("</a:t>
            </a:r>
            <a:r>
              <a:rPr spc="-5" dirty="0">
                <a:solidFill>
                  <a:srgbClr val="00B04F"/>
                </a:solidFill>
              </a:rPr>
              <a:t>lowe</a:t>
            </a:r>
            <a:r>
              <a:rPr dirty="0">
                <a:solidFill>
                  <a:srgbClr val="00B04F"/>
                </a:solidFill>
              </a:rPr>
              <a:t>r</a:t>
            </a:r>
            <a:r>
              <a:rPr spc="-5" dirty="0"/>
              <a:t>");</a:t>
            </a:r>
            <a:r>
              <a:rPr dirty="0"/>
              <a:t>'</a:t>
            </a:r>
            <a:r>
              <a:rPr spc="-5" dirty="0"/>
              <a:t> /&gt;</a:t>
            </a:r>
          </a:p>
          <a:p>
            <a:pPr marL="357007">
              <a:lnSpc>
                <a:spcPct val="100000"/>
              </a:lnSpc>
              <a:spcBef>
                <a:spcPts val="585"/>
              </a:spcBef>
            </a:pPr>
            <a:r>
              <a:rPr spc="-5" dirty="0"/>
              <a:t>&lt;inpu</a:t>
            </a:r>
            <a:r>
              <a:rPr dirty="0"/>
              <a:t>t</a:t>
            </a:r>
            <a:r>
              <a:rPr spc="-5" dirty="0"/>
              <a:t> type='text</a:t>
            </a:r>
            <a:r>
              <a:rPr dirty="0"/>
              <a:t>'</a:t>
            </a:r>
            <a:r>
              <a:rPr spc="-14" dirty="0"/>
              <a:t> </a:t>
            </a:r>
            <a:r>
              <a:rPr dirty="0">
                <a:solidFill>
                  <a:srgbClr val="C00000"/>
                </a:solidFill>
              </a:rPr>
              <a:t>i</a:t>
            </a:r>
            <a:r>
              <a:rPr spc="-5" dirty="0">
                <a:solidFill>
                  <a:srgbClr val="C00000"/>
                </a:solidFill>
              </a:rPr>
              <a:t>d</a:t>
            </a:r>
            <a:r>
              <a:rPr dirty="0"/>
              <a:t>='</a:t>
            </a:r>
            <a:r>
              <a:rPr spc="-5" dirty="0">
                <a:solidFill>
                  <a:srgbClr val="00B04F"/>
                </a:solidFill>
              </a:rPr>
              <a:t>text2</a:t>
            </a:r>
            <a:r>
              <a:rPr dirty="0"/>
              <a:t>'</a:t>
            </a:r>
            <a:r>
              <a:rPr spc="-9" dirty="0"/>
              <a:t> </a:t>
            </a:r>
            <a:r>
              <a:rPr spc="-5" dirty="0"/>
              <a:t>/&gt;</a:t>
            </a:r>
          </a:p>
          <a:p>
            <a:pPr marL="357007">
              <a:lnSpc>
                <a:spcPct val="100000"/>
              </a:lnSpc>
              <a:spcBef>
                <a:spcPts val="585"/>
              </a:spcBef>
            </a:pPr>
            <a:r>
              <a:rPr spc="-5" dirty="0"/>
              <a:t>&lt;inpu</a:t>
            </a:r>
            <a:r>
              <a:rPr dirty="0"/>
              <a:t>t</a:t>
            </a:r>
            <a:r>
              <a:rPr spc="-5" dirty="0"/>
              <a:t> type='button</a:t>
            </a:r>
            <a:r>
              <a:rPr dirty="0"/>
              <a:t>'</a:t>
            </a:r>
            <a:r>
              <a:rPr spc="-5" dirty="0"/>
              <a:t> value='b2</a:t>
            </a:r>
            <a:r>
              <a:rPr dirty="0"/>
              <a:t>'</a:t>
            </a:r>
            <a:r>
              <a:rPr spc="-5" dirty="0"/>
              <a:t> onclick='f("</a:t>
            </a:r>
            <a:r>
              <a:rPr spc="-5" dirty="0">
                <a:solidFill>
                  <a:srgbClr val="00B04F"/>
                </a:solidFill>
              </a:rPr>
              <a:t>uppe</a:t>
            </a:r>
            <a:r>
              <a:rPr dirty="0">
                <a:solidFill>
                  <a:srgbClr val="00B04F"/>
                </a:solidFill>
              </a:rPr>
              <a:t>r</a:t>
            </a:r>
            <a:r>
              <a:rPr spc="-5" dirty="0"/>
              <a:t>");</a:t>
            </a:r>
            <a:r>
              <a:rPr dirty="0"/>
              <a:t>'</a:t>
            </a:r>
            <a:r>
              <a:rPr spc="-5" dirty="0"/>
              <a:t> /&gt;</a:t>
            </a:r>
          </a:p>
          <a:p>
            <a:pPr marL="97889">
              <a:lnSpc>
                <a:spcPct val="100000"/>
              </a:lnSpc>
              <a:spcBef>
                <a:spcPts val="585"/>
              </a:spcBef>
            </a:pPr>
            <a:r>
              <a:rPr dirty="0"/>
              <a:t>&lt;/form&gt;</a:t>
            </a:r>
          </a:p>
          <a:p>
            <a:pPr marL="11516">
              <a:lnSpc>
                <a:spcPct val="100000"/>
              </a:lnSpc>
              <a:spcBef>
                <a:spcPts val="585"/>
              </a:spcBef>
            </a:pPr>
            <a:r>
              <a:rPr spc="-5" dirty="0"/>
              <a:t>&lt;/body&gt;</a:t>
            </a:r>
          </a:p>
        </p:txBody>
      </p:sp>
      <p:sp>
        <p:nvSpPr>
          <p:cNvPr id="3" name="object 3"/>
          <p:cNvSpPr/>
          <p:nvPr/>
        </p:nvSpPr>
        <p:spPr>
          <a:xfrm>
            <a:off x="2195531" y="1560928"/>
            <a:ext cx="7851863" cy="4288697"/>
          </a:xfrm>
          <a:custGeom>
            <a:avLst/>
            <a:gdLst/>
            <a:ahLst/>
            <a:cxnLst/>
            <a:rect l="l" t="t" r="r" b="b"/>
            <a:pathLst>
              <a:path w="8658860" h="4729480">
                <a:moveTo>
                  <a:pt x="8658606" y="4726685"/>
                </a:moveTo>
                <a:lnTo>
                  <a:pt x="8658606" y="2285"/>
                </a:lnTo>
                <a:lnTo>
                  <a:pt x="8656320" y="0"/>
                </a:lnTo>
                <a:lnTo>
                  <a:pt x="1523" y="0"/>
                </a:lnTo>
                <a:lnTo>
                  <a:pt x="0" y="2286"/>
                </a:lnTo>
                <a:lnTo>
                  <a:pt x="0" y="4726686"/>
                </a:lnTo>
                <a:lnTo>
                  <a:pt x="1524" y="4728972"/>
                </a:lnTo>
                <a:lnTo>
                  <a:pt x="4572" y="4728972"/>
                </a:lnTo>
                <a:lnTo>
                  <a:pt x="4572" y="9906"/>
                </a:lnTo>
                <a:lnTo>
                  <a:pt x="9144" y="5334"/>
                </a:lnTo>
                <a:lnTo>
                  <a:pt x="9143" y="9906"/>
                </a:lnTo>
                <a:lnTo>
                  <a:pt x="8648700" y="9905"/>
                </a:lnTo>
                <a:lnTo>
                  <a:pt x="8648700" y="5333"/>
                </a:lnTo>
                <a:lnTo>
                  <a:pt x="8653272" y="9905"/>
                </a:lnTo>
                <a:lnTo>
                  <a:pt x="8653272" y="4728971"/>
                </a:lnTo>
                <a:lnTo>
                  <a:pt x="8656320" y="4728971"/>
                </a:lnTo>
                <a:lnTo>
                  <a:pt x="8658606" y="4726685"/>
                </a:lnTo>
                <a:close/>
              </a:path>
              <a:path w="8658860" h="4729480">
                <a:moveTo>
                  <a:pt x="9143" y="9906"/>
                </a:moveTo>
                <a:lnTo>
                  <a:pt x="9144" y="5334"/>
                </a:lnTo>
                <a:lnTo>
                  <a:pt x="4572" y="9906"/>
                </a:lnTo>
                <a:lnTo>
                  <a:pt x="9143" y="9906"/>
                </a:lnTo>
                <a:close/>
              </a:path>
              <a:path w="8658860" h="4729480">
                <a:moveTo>
                  <a:pt x="9143" y="4719828"/>
                </a:moveTo>
                <a:lnTo>
                  <a:pt x="9143" y="9906"/>
                </a:lnTo>
                <a:lnTo>
                  <a:pt x="4572" y="9906"/>
                </a:lnTo>
                <a:lnTo>
                  <a:pt x="4572" y="4719828"/>
                </a:lnTo>
                <a:lnTo>
                  <a:pt x="9143" y="4719828"/>
                </a:lnTo>
                <a:close/>
              </a:path>
              <a:path w="8658860" h="4729480">
                <a:moveTo>
                  <a:pt x="8653272" y="4719828"/>
                </a:moveTo>
                <a:lnTo>
                  <a:pt x="4572" y="4719828"/>
                </a:lnTo>
                <a:lnTo>
                  <a:pt x="9144" y="4724400"/>
                </a:lnTo>
                <a:lnTo>
                  <a:pt x="9143" y="4728972"/>
                </a:lnTo>
                <a:lnTo>
                  <a:pt x="8648700" y="4728971"/>
                </a:lnTo>
                <a:lnTo>
                  <a:pt x="8648700" y="4724399"/>
                </a:lnTo>
                <a:lnTo>
                  <a:pt x="8653272" y="4719828"/>
                </a:lnTo>
                <a:close/>
              </a:path>
              <a:path w="8658860" h="4729480">
                <a:moveTo>
                  <a:pt x="9143" y="4728972"/>
                </a:moveTo>
                <a:lnTo>
                  <a:pt x="9144" y="4724400"/>
                </a:lnTo>
                <a:lnTo>
                  <a:pt x="4572" y="4719828"/>
                </a:lnTo>
                <a:lnTo>
                  <a:pt x="4572" y="4728972"/>
                </a:lnTo>
                <a:lnTo>
                  <a:pt x="9143" y="4728972"/>
                </a:lnTo>
                <a:close/>
              </a:path>
              <a:path w="8658860" h="4729480">
                <a:moveTo>
                  <a:pt x="8653272" y="9905"/>
                </a:moveTo>
                <a:lnTo>
                  <a:pt x="8648700" y="5333"/>
                </a:lnTo>
                <a:lnTo>
                  <a:pt x="8648700" y="9905"/>
                </a:lnTo>
                <a:lnTo>
                  <a:pt x="8653272" y="9905"/>
                </a:lnTo>
                <a:close/>
              </a:path>
              <a:path w="8658860" h="4729480">
                <a:moveTo>
                  <a:pt x="8653272" y="4719828"/>
                </a:moveTo>
                <a:lnTo>
                  <a:pt x="8653272" y="9905"/>
                </a:lnTo>
                <a:lnTo>
                  <a:pt x="8648700" y="9905"/>
                </a:lnTo>
                <a:lnTo>
                  <a:pt x="8648700" y="4719828"/>
                </a:lnTo>
                <a:lnTo>
                  <a:pt x="8653272" y="4719828"/>
                </a:lnTo>
                <a:close/>
              </a:path>
              <a:path w="8658860" h="4729480">
                <a:moveTo>
                  <a:pt x="8653272" y="4728971"/>
                </a:moveTo>
                <a:lnTo>
                  <a:pt x="8653272" y="4719828"/>
                </a:lnTo>
                <a:lnTo>
                  <a:pt x="8648700" y="4724399"/>
                </a:lnTo>
                <a:lnTo>
                  <a:pt x="8648700" y="4728971"/>
                </a:lnTo>
                <a:lnTo>
                  <a:pt x="8653272" y="4728971"/>
                </a:lnTo>
                <a:close/>
              </a:path>
            </a:pathLst>
          </a:custGeom>
          <a:solidFill>
            <a:srgbClr val="00CB98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4" name="object 4"/>
          <p:cNvSpPr/>
          <p:nvPr/>
        </p:nvSpPr>
        <p:spPr>
          <a:xfrm>
            <a:off x="6819431" y="3333068"/>
            <a:ext cx="950101" cy="347219"/>
          </a:xfrm>
          <a:custGeom>
            <a:avLst/>
            <a:gdLst/>
            <a:ahLst/>
            <a:cxnLst/>
            <a:rect l="l" t="t" r="r" b="b"/>
            <a:pathLst>
              <a:path w="1047750" h="382904">
                <a:moveTo>
                  <a:pt x="0" y="0"/>
                </a:moveTo>
                <a:lnTo>
                  <a:pt x="0" y="382524"/>
                </a:lnTo>
                <a:lnTo>
                  <a:pt x="1047750" y="382524"/>
                </a:lnTo>
                <a:lnTo>
                  <a:pt x="10477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5" name="object 5"/>
          <p:cNvSpPr/>
          <p:nvPr/>
        </p:nvSpPr>
        <p:spPr>
          <a:xfrm>
            <a:off x="6819431" y="4210206"/>
            <a:ext cx="950101" cy="347219"/>
          </a:xfrm>
          <a:custGeom>
            <a:avLst/>
            <a:gdLst/>
            <a:ahLst/>
            <a:cxnLst/>
            <a:rect l="l" t="t" r="r" b="b"/>
            <a:pathLst>
              <a:path w="1047750" h="382904">
                <a:moveTo>
                  <a:pt x="0" y="0"/>
                </a:moveTo>
                <a:lnTo>
                  <a:pt x="0" y="382524"/>
                </a:lnTo>
                <a:lnTo>
                  <a:pt x="1047750" y="382524"/>
                </a:lnTo>
                <a:lnTo>
                  <a:pt x="10477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1375" y="445341"/>
            <a:ext cx="9053736" cy="6771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5758">
              <a:lnSpc>
                <a:spcPct val="100000"/>
              </a:lnSpc>
            </a:pPr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Practice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Copying text</a:t>
            </a:r>
          </a:p>
        </p:txBody>
      </p:sp>
      <p:sp>
        <p:nvSpPr>
          <p:cNvPr id="3" name="object 3"/>
          <p:cNvSpPr/>
          <p:nvPr/>
        </p:nvSpPr>
        <p:spPr>
          <a:xfrm>
            <a:off x="2195531" y="1560928"/>
            <a:ext cx="7775279" cy="4916340"/>
          </a:xfrm>
          <a:custGeom>
            <a:avLst/>
            <a:gdLst/>
            <a:ahLst/>
            <a:cxnLst/>
            <a:rect l="l" t="t" r="r" b="b"/>
            <a:pathLst>
              <a:path w="8574405" h="5421630">
                <a:moveTo>
                  <a:pt x="8574024" y="5420106"/>
                </a:moveTo>
                <a:lnTo>
                  <a:pt x="8574024" y="2285"/>
                </a:lnTo>
                <a:lnTo>
                  <a:pt x="8571738" y="0"/>
                </a:lnTo>
                <a:lnTo>
                  <a:pt x="1523" y="0"/>
                </a:lnTo>
                <a:lnTo>
                  <a:pt x="0" y="2286"/>
                </a:lnTo>
                <a:lnTo>
                  <a:pt x="0" y="5420106"/>
                </a:lnTo>
                <a:lnTo>
                  <a:pt x="1524" y="5421630"/>
                </a:lnTo>
                <a:lnTo>
                  <a:pt x="4572" y="5421630"/>
                </a:lnTo>
                <a:lnTo>
                  <a:pt x="4572" y="9906"/>
                </a:lnTo>
                <a:lnTo>
                  <a:pt x="9144" y="5334"/>
                </a:lnTo>
                <a:lnTo>
                  <a:pt x="9144" y="9906"/>
                </a:lnTo>
                <a:lnTo>
                  <a:pt x="8564118" y="9905"/>
                </a:lnTo>
                <a:lnTo>
                  <a:pt x="8564118" y="5333"/>
                </a:lnTo>
                <a:lnTo>
                  <a:pt x="8568690" y="9905"/>
                </a:lnTo>
                <a:lnTo>
                  <a:pt x="8568690" y="5421630"/>
                </a:lnTo>
                <a:lnTo>
                  <a:pt x="8571738" y="5421630"/>
                </a:lnTo>
                <a:lnTo>
                  <a:pt x="8574024" y="5420106"/>
                </a:lnTo>
                <a:close/>
              </a:path>
              <a:path w="8574405" h="5421630">
                <a:moveTo>
                  <a:pt x="9144" y="9906"/>
                </a:moveTo>
                <a:lnTo>
                  <a:pt x="9144" y="5334"/>
                </a:lnTo>
                <a:lnTo>
                  <a:pt x="4572" y="9906"/>
                </a:lnTo>
                <a:lnTo>
                  <a:pt x="9144" y="9906"/>
                </a:lnTo>
                <a:close/>
              </a:path>
              <a:path w="8574405" h="5421630">
                <a:moveTo>
                  <a:pt x="9144" y="5412486"/>
                </a:moveTo>
                <a:lnTo>
                  <a:pt x="9144" y="9906"/>
                </a:lnTo>
                <a:lnTo>
                  <a:pt x="4572" y="9906"/>
                </a:lnTo>
                <a:lnTo>
                  <a:pt x="4572" y="5412486"/>
                </a:lnTo>
                <a:lnTo>
                  <a:pt x="9144" y="5412486"/>
                </a:lnTo>
                <a:close/>
              </a:path>
              <a:path w="8574405" h="5421630">
                <a:moveTo>
                  <a:pt x="8568690" y="5412485"/>
                </a:moveTo>
                <a:lnTo>
                  <a:pt x="4572" y="5412486"/>
                </a:lnTo>
                <a:lnTo>
                  <a:pt x="9144" y="5417058"/>
                </a:lnTo>
                <a:lnTo>
                  <a:pt x="9144" y="5421630"/>
                </a:lnTo>
                <a:lnTo>
                  <a:pt x="8564118" y="5421630"/>
                </a:lnTo>
                <a:lnTo>
                  <a:pt x="8564118" y="5417058"/>
                </a:lnTo>
                <a:lnTo>
                  <a:pt x="8568690" y="5412485"/>
                </a:lnTo>
                <a:close/>
              </a:path>
              <a:path w="8574405" h="5421630">
                <a:moveTo>
                  <a:pt x="9144" y="5421630"/>
                </a:moveTo>
                <a:lnTo>
                  <a:pt x="9144" y="5417058"/>
                </a:lnTo>
                <a:lnTo>
                  <a:pt x="4572" y="5412486"/>
                </a:lnTo>
                <a:lnTo>
                  <a:pt x="4572" y="5421630"/>
                </a:lnTo>
                <a:lnTo>
                  <a:pt x="9144" y="5421630"/>
                </a:lnTo>
                <a:close/>
              </a:path>
              <a:path w="8574405" h="5421630">
                <a:moveTo>
                  <a:pt x="8568690" y="9905"/>
                </a:moveTo>
                <a:lnTo>
                  <a:pt x="8564118" y="5333"/>
                </a:lnTo>
                <a:lnTo>
                  <a:pt x="8564118" y="9905"/>
                </a:lnTo>
                <a:lnTo>
                  <a:pt x="8568690" y="9905"/>
                </a:lnTo>
                <a:close/>
              </a:path>
              <a:path w="8574405" h="5421630">
                <a:moveTo>
                  <a:pt x="8568690" y="5412485"/>
                </a:moveTo>
                <a:lnTo>
                  <a:pt x="8568690" y="9905"/>
                </a:lnTo>
                <a:lnTo>
                  <a:pt x="8564118" y="9905"/>
                </a:lnTo>
                <a:lnTo>
                  <a:pt x="8564118" y="5412485"/>
                </a:lnTo>
                <a:lnTo>
                  <a:pt x="8568690" y="5412485"/>
                </a:lnTo>
                <a:close/>
              </a:path>
              <a:path w="8574405" h="5421630">
                <a:moveTo>
                  <a:pt x="8568690" y="5421630"/>
                </a:moveTo>
                <a:lnTo>
                  <a:pt x="8568690" y="5412485"/>
                </a:lnTo>
                <a:lnTo>
                  <a:pt x="8564118" y="5417058"/>
                </a:lnTo>
                <a:lnTo>
                  <a:pt x="8564118" y="5421630"/>
                </a:lnTo>
                <a:lnTo>
                  <a:pt x="8568690" y="5421630"/>
                </a:lnTo>
                <a:close/>
              </a:path>
            </a:pathLst>
          </a:custGeom>
          <a:solidFill>
            <a:srgbClr val="00CB98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4" name="object 4"/>
          <p:cNvSpPr txBox="1"/>
          <p:nvPr/>
        </p:nvSpPr>
        <p:spPr>
          <a:xfrm>
            <a:off x="2270351" y="1571081"/>
            <a:ext cx="6959920" cy="45204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2448" spc="-5" dirty="0">
                <a:latin typeface="Arial"/>
                <a:cs typeface="Arial"/>
              </a:rPr>
              <a:t>&lt;head&gt;</a:t>
            </a:r>
            <a:endParaRPr sz="2448">
              <a:latin typeface="Arial"/>
              <a:cs typeface="Arial"/>
            </a:endParaRPr>
          </a:p>
          <a:p>
            <a:pPr marL="184262" marR="2777746"/>
            <a:r>
              <a:rPr sz="2448" spc="-5" dirty="0">
                <a:latin typeface="Arial"/>
                <a:cs typeface="Arial"/>
              </a:rPr>
              <a:t>&lt;scrip</a:t>
            </a:r>
            <a:r>
              <a:rPr sz="2448" dirty="0">
                <a:latin typeface="Arial"/>
                <a:cs typeface="Arial"/>
              </a:rPr>
              <a:t>t</a:t>
            </a:r>
            <a:r>
              <a:rPr sz="2448" spc="-5" dirty="0">
                <a:latin typeface="Arial"/>
                <a:cs typeface="Arial"/>
              </a:rPr>
              <a:t> type='text/javascript’&gt; functio</a:t>
            </a:r>
            <a:r>
              <a:rPr sz="2448" dirty="0">
                <a:latin typeface="Arial"/>
                <a:cs typeface="Arial"/>
              </a:rPr>
              <a:t>n</a:t>
            </a:r>
            <a:r>
              <a:rPr sz="2448" spc="-5" dirty="0">
                <a:latin typeface="Arial"/>
                <a:cs typeface="Arial"/>
              </a:rPr>
              <a:t> f</a:t>
            </a:r>
            <a:r>
              <a:rPr sz="2448" dirty="0">
                <a:latin typeface="Arial"/>
                <a:cs typeface="Arial"/>
              </a:rPr>
              <a:t>(</a:t>
            </a:r>
            <a:r>
              <a:rPr sz="2448" spc="-5" dirty="0">
                <a:solidFill>
                  <a:srgbClr val="FF0000"/>
                </a:solidFill>
                <a:latin typeface="Arial"/>
                <a:cs typeface="Arial"/>
              </a:rPr>
              <a:t>cap</a:t>
            </a:r>
            <a:r>
              <a:rPr sz="2448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448" dirty="0">
                <a:latin typeface="Arial"/>
                <a:cs typeface="Arial"/>
              </a:rPr>
              <a:t>){</a:t>
            </a:r>
            <a:endParaRPr sz="2448">
              <a:latin typeface="Arial"/>
              <a:cs typeface="Arial"/>
            </a:endParaRPr>
          </a:p>
          <a:p>
            <a:pPr marL="616125" marR="760080" indent="-172745"/>
            <a:r>
              <a:rPr sz="2448" dirty="0">
                <a:latin typeface="Arial"/>
                <a:cs typeface="Arial"/>
              </a:rPr>
              <a:t>if(</a:t>
            </a:r>
            <a:r>
              <a:rPr sz="2448" spc="-5" dirty="0">
                <a:solidFill>
                  <a:srgbClr val="FF0000"/>
                </a:solidFill>
                <a:latin typeface="Arial"/>
                <a:cs typeface="Arial"/>
              </a:rPr>
              <a:t>cap</a:t>
            </a:r>
            <a:r>
              <a:rPr sz="2448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448" dirty="0">
                <a:latin typeface="Arial"/>
                <a:cs typeface="Arial"/>
              </a:rPr>
              <a:t>=="</a:t>
            </a:r>
            <a:r>
              <a:rPr sz="2448" spc="-5" dirty="0">
                <a:solidFill>
                  <a:srgbClr val="00B04F"/>
                </a:solidFill>
                <a:latin typeface="Arial"/>
                <a:cs typeface="Arial"/>
              </a:rPr>
              <a:t>uppe</a:t>
            </a:r>
            <a:r>
              <a:rPr sz="2448" dirty="0">
                <a:solidFill>
                  <a:srgbClr val="00B04F"/>
                </a:solidFill>
                <a:latin typeface="Arial"/>
                <a:cs typeface="Arial"/>
              </a:rPr>
              <a:t>r</a:t>
            </a:r>
            <a:r>
              <a:rPr sz="2448" dirty="0">
                <a:latin typeface="Arial"/>
                <a:cs typeface="Arial"/>
              </a:rPr>
              <a:t>"){ </a:t>
            </a:r>
            <a:r>
              <a:rPr sz="2448" spc="-5" dirty="0">
                <a:latin typeface="Arial"/>
                <a:cs typeface="Arial"/>
              </a:rPr>
              <a:t>document.getElementById(</a:t>
            </a:r>
            <a:r>
              <a:rPr sz="2448" spc="5" dirty="0">
                <a:latin typeface="Arial"/>
                <a:cs typeface="Arial"/>
              </a:rPr>
              <a:t>"</a:t>
            </a:r>
            <a:r>
              <a:rPr sz="2448" spc="-5" dirty="0">
                <a:solidFill>
                  <a:srgbClr val="00B04F"/>
                </a:solidFill>
                <a:latin typeface="Arial"/>
                <a:cs typeface="Arial"/>
              </a:rPr>
              <a:t>text2</a:t>
            </a:r>
            <a:r>
              <a:rPr sz="2448" spc="-5" dirty="0">
                <a:latin typeface="Arial"/>
                <a:cs typeface="Arial"/>
              </a:rPr>
              <a:t>").value</a:t>
            </a:r>
            <a:endParaRPr sz="2448">
              <a:latin typeface="Arial"/>
              <a:cs typeface="Arial"/>
            </a:endParaRPr>
          </a:p>
          <a:p>
            <a:pPr marL="443380" marR="4607" indent="172170"/>
            <a:r>
              <a:rPr sz="2448" spc="-5" dirty="0">
                <a:latin typeface="Arial"/>
                <a:cs typeface="Arial"/>
              </a:rPr>
              <a:t>=document.form1.text1.value</a:t>
            </a:r>
            <a:r>
              <a:rPr sz="2448" spc="5" dirty="0">
                <a:latin typeface="Arial"/>
                <a:cs typeface="Arial"/>
              </a:rPr>
              <a:t>.</a:t>
            </a:r>
            <a:r>
              <a:rPr sz="2448" spc="-5" dirty="0">
                <a:solidFill>
                  <a:srgbClr val="C00000"/>
                </a:solidFill>
                <a:latin typeface="Arial"/>
                <a:cs typeface="Arial"/>
              </a:rPr>
              <a:t>toUpperCase</a:t>
            </a:r>
            <a:r>
              <a:rPr sz="2448" dirty="0">
                <a:latin typeface="Arial"/>
                <a:cs typeface="Arial"/>
              </a:rPr>
              <a:t>();} if(</a:t>
            </a:r>
            <a:r>
              <a:rPr sz="2448" spc="-5" dirty="0">
                <a:solidFill>
                  <a:srgbClr val="FF0000"/>
                </a:solidFill>
                <a:latin typeface="Arial"/>
                <a:cs typeface="Arial"/>
              </a:rPr>
              <a:t>cap</a:t>
            </a:r>
            <a:r>
              <a:rPr sz="2448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448" dirty="0">
                <a:latin typeface="Arial"/>
                <a:cs typeface="Arial"/>
              </a:rPr>
              <a:t>=="</a:t>
            </a:r>
            <a:r>
              <a:rPr sz="2448" spc="-5" dirty="0">
                <a:solidFill>
                  <a:srgbClr val="00B04F"/>
                </a:solidFill>
                <a:latin typeface="Arial"/>
                <a:cs typeface="Arial"/>
              </a:rPr>
              <a:t>lowe</a:t>
            </a:r>
            <a:r>
              <a:rPr sz="2448" dirty="0">
                <a:solidFill>
                  <a:srgbClr val="00B04F"/>
                </a:solidFill>
                <a:latin typeface="Arial"/>
                <a:cs typeface="Arial"/>
              </a:rPr>
              <a:t>r</a:t>
            </a:r>
            <a:r>
              <a:rPr sz="2448" dirty="0">
                <a:latin typeface="Arial"/>
                <a:cs typeface="Arial"/>
              </a:rPr>
              <a:t>"){ </a:t>
            </a:r>
            <a:r>
              <a:rPr sz="2448" spc="-5" dirty="0">
                <a:latin typeface="Arial"/>
                <a:cs typeface="Arial"/>
              </a:rPr>
              <a:t>document.getElementById(</a:t>
            </a:r>
            <a:r>
              <a:rPr sz="2448" spc="5" dirty="0">
                <a:latin typeface="Arial"/>
                <a:cs typeface="Arial"/>
              </a:rPr>
              <a:t>"</a:t>
            </a:r>
            <a:r>
              <a:rPr sz="2448" spc="-5" dirty="0">
                <a:solidFill>
                  <a:srgbClr val="00B04F"/>
                </a:solidFill>
                <a:latin typeface="Arial"/>
                <a:cs typeface="Arial"/>
              </a:rPr>
              <a:t>text2</a:t>
            </a:r>
            <a:r>
              <a:rPr sz="2448" spc="-5" dirty="0">
                <a:latin typeface="Arial"/>
                <a:cs typeface="Arial"/>
              </a:rPr>
              <a:t>").value</a:t>
            </a:r>
            <a:endParaRPr sz="2448">
              <a:latin typeface="Arial"/>
              <a:cs typeface="Arial"/>
            </a:endParaRPr>
          </a:p>
          <a:p>
            <a:pPr marL="616125"/>
            <a:r>
              <a:rPr sz="2448" spc="-5" dirty="0">
                <a:latin typeface="Arial"/>
                <a:cs typeface="Arial"/>
              </a:rPr>
              <a:t>=document.form1.text1.value</a:t>
            </a:r>
            <a:r>
              <a:rPr sz="2448" spc="5" dirty="0">
                <a:latin typeface="Arial"/>
                <a:cs typeface="Arial"/>
              </a:rPr>
              <a:t>.</a:t>
            </a:r>
            <a:r>
              <a:rPr sz="2448" spc="-5" dirty="0">
                <a:solidFill>
                  <a:srgbClr val="C00000"/>
                </a:solidFill>
                <a:latin typeface="Arial"/>
                <a:cs typeface="Arial"/>
              </a:rPr>
              <a:t>toLowerCase</a:t>
            </a:r>
            <a:r>
              <a:rPr sz="2448" dirty="0">
                <a:latin typeface="Arial"/>
                <a:cs typeface="Arial"/>
              </a:rPr>
              <a:t>();}</a:t>
            </a:r>
            <a:endParaRPr sz="2448">
              <a:latin typeface="Arial"/>
              <a:cs typeface="Arial"/>
            </a:endParaRPr>
          </a:p>
          <a:p>
            <a:pPr marL="270634"/>
            <a:r>
              <a:rPr sz="2448" dirty="0">
                <a:latin typeface="Arial"/>
                <a:cs typeface="Arial"/>
              </a:rPr>
              <a:t>}</a:t>
            </a:r>
            <a:endParaRPr sz="2448">
              <a:latin typeface="Arial"/>
              <a:cs typeface="Arial"/>
            </a:endParaRPr>
          </a:p>
          <a:p>
            <a:pPr marL="184262"/>
            <a:r>
              <a:rPr sz="2448" dirty="0">
                <a:latin typeface="Arial"/>
                <a:cs typeface="Arial"/>
              </a:rPr>
              <a:t>&lt;/script&gt;</a:t>
            </a:r>
            <a:endParaRPr sz="2448">
              <a:latin typeface="Arial"/>
              <a:cs typeface="Arial"/>
            </a:endParaRPr>
          </a:p>
          <a:p>
            <a:pPr marL="11516"/>
            <a:r>
              <a:rPr sz="2448" spc="-5" dirty="0">
                <a:latin typeface="Arial"/>
                <a:cs typeface="Arial"/>
              </a:rPr>
              <a:t>&lt;/head&gt;</a:t>
            </a:r>
            <a:endParaRPr sz="2448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5994" y="560487"/>
            <a:ext cx="7445713" cy="6771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1516">
              <a:lnSpc>
                <a:spcPct val="100000"/>
              </a:lnSpc>
              <a:tabLst>
                <a:tab pos="863727" algn="l"/>
              </a:tabLst>
            </a:pPr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Practice </a:t>
            </a:r>
            <a:r>
              <a:rPr dirty="0" err="1">
                <a:solidFill>
                  <a:srgbClr val="000000"/>
                </a:solidFill>
                <a:latin typeface="Arial"/>
                <a:cs typeface="Arial"/>
              </a:rPr>
              <a:t>changeCase</a:t>
            </a:r>
            <a:endParaRPr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70382" y="1649342"/>
            <a:ext cx="7693513" cy="2428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1306" marR="317276" indent="-309790">
              <a:buChar char="•"/>
              <a:tabLst>
                <a:tab pos="321882" algn="l"/>
              </a:tabLst>
            </a:pPr>
            <a:r>
              <a:rPr sz="2630" spc="-9" dirty="0">
                <a:latin typeface="Arial"/>
                <a:cs typeface="Arial"/>
              </a:rPr>
              <a:t>Writ</a:t>
            </a:r>
            <a:r>
              <a:rPr sz="2630" spc="-5" dirty="0">
                <a:latin typeface="Arial"/>
                <a:cs typeface="Arial"/>
              </a:rPr>
              <a:t>e a </a:t>
            </a:r>
            <a:r>
              <a:rPr sz="2630" spc="-5" dirty="0">
                <a:solidFill>
                  <a:srgbClr val="FF0000"/>
                </a:solidFill>
                <a:latin typeface="Arial"/>
                <a:cs typeface="Arial"/>
              </a:rPr>
              <a:t>changeCase</a:t>
            </a:r>
            <a:r>
              <a:rPr sz="2630" spc="-1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form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which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has </a:t>
            </a:r>
            <a:r>
              <a:rPr sz="2630" spc="-9" dirty="0">
                <a:solidFill>
                  <a:srgbClr val="00B04F"/>
                </a:solidFill>
                <a:latin typeface="Arial"/>
                <a:cs typeface="Arial"/>
              </a:rPr>
              <a:t>tw</a:t>
            </a:r>
            <a:r>
              <a:rPr sz="2630" spc="-5" dirty="0">
                <a:solidFill>
                  <a:srgbClr val="00B04F"/>
                </a:solidFill>
                <a:latin typeface="Arial"/>
                <a:cs typeface="Arial"/>
              </a:rPr>
              <a:t>o </a:t>
            </a:r>
            <a:r>
              <a:rPr sz="2630" spc="-9" dirty="0">
                <a:solidFill>
                  <a:srgbClr val="00B04F"/>
                </a:solidFill>
                <a:latin typeface="Arial"/>
                <a:cs typeface="Arial"/>
              </a:rPr>
              <a:t>text </a:t>
            </a:r>
            <a:r>
              <a:rPr sz="2630" spc="-5" dirty="0">
                <a:solidFill>
                  <a:srgbClr val="00B04F"/>
                </a:solidFill>
                <a:latin typeface="Arial"/>
                <a:cs typeface="Arial"/>
              </a:rPr>
              <a:t>boxes</a:t>
            </a:r>
            <a:r>
              <a:rPr sz="2630" spc="-9" dirty="0">
                <a:solidFill>
                  <a:srgbClr val="00B04F"/>
                </a:solidFill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and </a:t>
            </a:r>
            <a:r>
              <a:rPr sz="2630" spc="-5" dirty="0">
                <a:solidFill>
                  <a:srgbClr val="00B04F"/>
                </a:solidFill>
                <a:latin typeface="Arial"/>
                <a:cs typeface="Arial"/>
              </a:rPr>
              <a:t>a</a:t>
            </a:r>
            <a:r>
              <a:rPr sz="2630" dirty="0">
                <a:solidFill>
                  <a:srgbClr val="00B04F"/>
                </a:solidFill>
                <a:latin typeface="Arial"/>
                <a:cs typeface="Arial"/>
              </a:rPr>
              <a:t> </a:t>
            </a:r>
            <a:r>
              <a:rPr sz="2630" spc="-5" dirty="0">
                <a:solidFill>
                  <a:srgbClr val="00B04F"/>
                </a:solidFill>
                <a:latin typeface="Arial"/>
                <a:cs typeface="Arial"/>
              </a:rPr>
              <a:t>select</a:t>
            </a:r>
            <a:r>
              <a:rPr sz="2630" spc="-14" dirty="0">
                <a:solidFill>
                  <a:srgbClr val="00B04F"/>
                </a:solidFill>
                <a:latin typeface="Arial"/>
                <a:cs typeface="Arial"/>
              </a:rPr>
              <a:t> </a:t>
            </a:r>
            <a:r>
              <a:rPr sz="2630" spc="-9" dirty="0">
                <a:solidFill>
                  <a:srgbClr val="00B04F"/>
                </a:solidFill>
                <a:latin typeface="Arial"/>
                <a:cs typeface="Arial"/>
              </a:rPr>
              <a:t>m</a:t>
            </a:r>
            <a:r>
              <a:rPr sz="2630" spc="-5" dirty="0">
                <a:solidFill>
                  <a:srgbClr val="00B04F"/>
                </a:solidFill>
                <a:latin typeface="Arial"/>
                <a:cs typeface="Arial"/>
              </a:rPr>
              <a:t>enu</a:t>
            </a:r>
            <a:r>
              <a:rPr sz="2630" spc="-5" dirty="0">
                <a:latin typeface="Arial"/>
                <a:cs typeface="Arial"/>
              </a:rPr>
              <a:t>.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The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menu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has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9" dirty="0">
                <a:latin typeface="Arial"/>
                <a:cs typeface="Arial"/>
              </a:rPr>
              <a:t>t</a:t>
            </a:r>
            <a:r>
              <a:rPr sz="2630" spc="-5" dirty="0">
                <a:latin typeface="Arial"/>
                <a:cs typeface="Arial"/>
              </a:rPr>
              <a:t>hree </a:t>
            </a:r>
            <a:r>
              <a:rPr sz="2630" spc="-9" dirty="0">
                <a:latin typeface="Arial"/>
                <a:cs typeface="Arial"/>
              </a:rPr>
              <a:t>option</a:t>
            </a:r>
            <a:r>
              <a:rPr sz="2630" spc="-5" dirty="0">
                <a:latin typeface="Arial"/>
                <a:cs typeface="Arial"/>
              </a:rPr>
              <a:t>s </a:t>
            </a:r>
            <a:r>
              <a:rPr sz="2630" dirty="0">
                <a:latin typeface="Arial"/>
                <a:cs typeface="Arial"/>
              </a:rPr>
              <a:t>(</a:t>
            </a:r>
            <a:r>
              <a:rPr sz="2630" spc="-5" dirty="0">
                <a:solidFill>
                  <a:srgbClr val="00B04F"/>
                </a:solidFill>
                <a:latin typeface="Arial"/>
                <a:cs typeface="Arial"/>
              </a:rPr>
              <a:t>copy,</a:t>
            </a:r>
            <a:r>
              <a:rPr sz="2630" spc="-18" dirty="0">
                <a:solidFill>
                  <a:srgbClr val="00B04F"/>
                </a:solidFill>
                <a:latin typeface="Arial"/>
                <a:cs typeface="Arial"/>
              </a:rPr>
              <a:t> </a:t>
            </a:r>
            <a:r>
              <a:rPr sz="2630" spc="-5" dirty="0">
                <a:solidFill>
                  <a:srgbClr val="00B04F"/>
                </a:solidFill>
                <a:latin typeface="Arial"/>
                <a:cs typeface="Arial"/>
              </a:rPr>
              <a:t>uppercase,</a:t>
            </a:r>
            <a:r>
              <a:rPr sz="2630" spc="-18" dirty="0">
                <a:solidFill>
                  <a:srgbClr val="00B04F"/>
                </a:solidFill>
                <a:latin typeface="Arial"/>
                <a:cs typeface="Arial"/>
              </a:rPr>
              <a:t> </a:t>
            </a:r>
            <a:r>
              <a:rPr sz="2630" spc="-5" dirty="0">
                <a:solidFill>
                  <a:srgbClr val="00B04F"/>
                </a:solidFill>
                <a:latin typeface="Arial"/>
                <a:cs typeface="Arial"/>
              </a:rPr>
              <a:t>lowercas</a:t>
            </a:r>
            <a:r>
              <a:rPr sz="2630" spc="5" dirty="0">
                <a:solidFill>
                  <a:srgbClr val="00B04F"/>
                </a:solidFill>
                <a:latin typeface="Arial"/>
                <a:cs typeface="Arial"/>
              </a:rPr>
              <a:t>e</a:t>
            </a:r>
            <a:r>
              <a:rPr sz="2630" spc="-9" dirty="0">
                <a:latin typeface="Arial"/>
                <a:cs typeface="Arial"/>
              </a:rPr>
              <a:t>)</a:t>
            </a:r>
            <a:r>
              <a:rPr sz="2630" spc="-5" dirty="0">
                <a:latin typeface="Arial"/>
                <a:cs typeface="Arial"/>
              </a:rPr>
              <a:t>. </a:t>
            </a:r>
            <a:r>
              <a:rPr sz="2630" spc="-9" dirty="0">
                <a:latin typeface="Arial"/>
                <a:cs typeface="Arial"/>
              </a:rPr>
              <a:t>Afte</a:t>
            </a:r>
            <a:r>
              <a:rPr sz="2630" spc="-5" dirty="0">
                <a:latin typeface="Arial"/>
                <a:cs typeface="Arial"/>
              </a:rPr>
              <a:t>r </a:t>
            </a:r>
            <a:r>
              <a:rPr sz="2630" spc="-9" dirty="0">
                <a:latin typeface="Arial"/>
                <a:cs typeface="Arial"/>
              </a:rPr>
              <a:t>text</a:t>
            </a:r>
            <a:endParaRPr sz="2630">
              <a:latin typeface="Arial"/>
              <a:cs typeface="Arial"/>
            </a:endParaRPr>
          </a:p>
          <a:p>
            <a:pPr marL="321306" marR="4607" algn="just"/>
            <a:r>
              <a:rPr sz="2630" spc="-5" dirty="0">
                <a:latin typeface="Arial"/>
                <a:cs typeface="Arial"/>
              </a:rPr>
              <a:t>is entered,</a:t>
            </a:r>
            <a:r>
              <a:rPr sz="2630" spc="-18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and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a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menu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option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selected,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9" dirty="0">
                <a:latin typeface="Arial"/>
                <a:cs typeface="Arial"/>
              </a:rPr>
              <a:t>t</a:t>
            </a:r>
            <a:r>
              <a:rPr sz="2630" spc="-5" dirty="0">
                <a:latin typeface="Arial"/>
                <a:cs typeface="Arial"/>
              </a:rPr>
              <a:t>he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text</a:t>
            </a:r>
            <a:r>
              <a:rPr sz="2630" spc="-18" dirty="0">
                <a:latin typeface="Arial"/>
                <a:cs typeface="Arial"/>
              </a:rPr>
              <a:t> </a:t>
            </a:r>
            <a:r>
              <a:rPr sz="2630" spc="-9" dirty="0">
                <a:latin typeface="Arial"/>
                <a:cs typeface="Arial"/>
              </a:rPr>
              <a:t>i</a:t>
            </a:r>
            <a:r>
              <a:rPr sz="2630" spc="-5" dirty="0">
                <a:latin typeface="Arial"/>
                <a:cs typeface="Arial"/>
              </a:rPr>
              <a:t>s copied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to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the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second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textbox</a:t>
            </a:r>
            <a:r>
              <a:rPr sz="2630" spc="-27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(or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9" dirty="0">
                <a:latin typeface="Arial"/>
                <a:cs typeface="Arial"/>
              </a:rPr>
              <a:t>m</a:t>
            </a:r>
            <a:r>
              <a:rPr sz="2630" spc="-5" dirty="0">
                <a:latin typeface="Arial"/>
                <a:cs typeface="Arial"/>
              </a:rPr>
              <a:t>ade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uppercase or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lowercase)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according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to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9" dirty="0">
                <a:latin typeface="Arial"/>
                <a:cs typeface="Arial"/>
              </a:rPr>
              <a:t>t</a:t>
            </a:r>
            <a:r>
              <a:rPr sz="2630" spc="-5" dirty="0">
                <a:latin typeface="Arial"/>
                <a:cs typeface="Arial"/>
              </a:rPr>
              <a:t>he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menu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choice.</a:t>
            </a:r>
            <a:endParaRPr sz="263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77181" y="4946052"/>
            <a:ext cx="7843340" cy="11076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76CBB-76EC-2843-B130-A9284E75F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C547B-CA67-8A4B-BB79-CD3AE23E8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65AE08-3F2F-D041-8D04-B39D379A1251}"/>
              </a:ext>
            </a:extLst>
          </p:cNvPr>
          <p:cNvSpPr/>
          <p:nvPr/>
        </p:nvSpPr>
        <p:spPr>
          <a:xfrm>
            <a:off x="1887006" y="2551837"/>
            <a:ext cx="841801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  <a:effectLst/>
              </a:rPr>
              <a:t>&lt;Happy coding, everyone!/&gt;</a:t>
            </a:r>
          </a:p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  <a:effectLst/>
              </a:rPr>
              <a:t>&lt;Thank you!/&gt;</a:t>
            </a:r>
          </a:p>
        </p:txBody>
      </p:sp>
    </p:spTree>
    <p:extLst>
      <p:ext uri="{BB962C8B-B14F-4D97-AF65-F5344CB8AC3E}">
        <p14:creationId xmlns:p14="http://schemas.microsoft.com/office/powerpoint/2010/main" val="369471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0365" y="556542"/>
            <a:ext cx="3860165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>
              <a:lnSpc>
                <a:spcPct val="100000"/>
              </a:lnSpc>
              <a:tabLst>
                <a:tab pos="1737995" algn="l"/>
              </a:tabLst>
            </a:pPr>
            <a:r>
              <a:rPr sz="3600" dirty="0"/>
              <a:t>Log</a:t>
            </a:r>
            <a:r>
              <a:rPr sz="3600" spc="-15" dirty="0"/>
              <a:t>i</a:t>
            </a:r>
            <a:r>
              <a:rPr sz="3600" dirty="0"/>
              <a:t>cal</a:t>
            </a:r>
            <a:r>
              <a:rPr lang="en-US" sz="3600" dirty="0"/>
              <a:t> O</a:t>
            </a:r>
            <a:r>
              <a:rPr sz="3600" dirty="0"/>
              <a:t>perators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77365" y="1469505"/>
            <a:ext cx="9587804" cy="22903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354965" algn="l"/>
              </a:tabLst>
            </a:pPr>
            <a:r>
              <a:rPr sz="2900" dirty="0">
                <a:latin typeface="Arial"/>
                <a:cs typeface="Arial"/>
              </a:rPr>
              <a:t>•	and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spc="10" dirty="0">
                <a:latin typeface="Arial"/>
                <a:cs typeface="Arial"/>
              </a:rPr>
              <a:t>(</a:t>
            </a:r>
            <a:r>
              <a:rPr sz="2900" spc="-10" dirty="0">
                <a:solidFill>
                  <a:srgbClr val="FF0000"/>
                </a:solidFill>
                <a:latin typeface="Arial"/>
                <a:cs typeface="Arial"/>
              </a:rPr>
              <a:t>&amp;&amp;</a:t>
            </a:r>
            <a:r>
              <a:rPr sz="2900" dirty="0">
                <a:latin typeface="Arial"/>
                <a:cs typeface="Arial"/>
              </a:rPr>
              <a:t>),</a:t>
            </a:r>
            <a:r>
              <a:rPr sz="2900" spc="-3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or</a:t>
            </a:r>
            <a:r>
              <a:rPr sz="2900" spc="10" dirty="0">
                <a:latin typeface="Arial"/>
                <a:cs typeface="Arial"/>
              </a:rPr>
              <a:t>(</a:t>
            </a:r>
            <a:r>
              <a:rPr sz="2900" spc="-15" dirty="0">
                <a:solidFill>
                  <a:srgbClr val="FF0000"/>
                </a:solidFill>
                <a:latin typeface="Arial"/>
                <a:cs typeface="Arial"/>
              </a:rPr>
              <a:t>||</a:t>
            </a:r>
            <a:r>
              <a:rPr sz="2900" dirty="0">
                <a:latin typeface="Arial"/>
                <a:cs typeface="Arial"/>
              </a:rPr>
              <a:t>)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a</a:t>
            </a:r>
            <a:r>
              <a:rPr sz="2900" spc="5" dirty="0">
                <a:latin typeface="Arial"/>
                <a:cs typeface="Arial"/>
              </a:rPr>
              <a:t>n</a:t>
            </a:r>
            <a:r>
              <a:rPr sz="2900" dirty="0">
                <a:latin typeface="Arial"/>
                <a:cs typeface="Arial"/>
              </a:rPr>
              <a:t>d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n</a:t>
            </a:r>
            <a:r>
              <a:rPr sz="2900" spc="5" dirty="0">
                <a:latin typeface="Arial"/>
                <a:cs typeface="Arial"/>
              </a:rPr>
              <a:t>o</a:t>
            </a:r>
            <a:r>
              <a:rPr sz="2900" dirty="0">
                <a:latin typeface="Arial"/>
                <a:cs typeface="Arial"/>
              </a:rPr>
              <a:t>t</a:t>
            </a:r>
            <a:r>
              <a:rPr sz="2900" spc="-35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(</a:t>
            </a:r>
            <a:r>
              <a:rPr sz="2900" spc="-5" dirty="0">
                <a:solidFill>
                  <a:srgbClr val="FF0000"/>
                </a:solidFill>
                <a:latin typeface="Arial"/>
                <a:cs typeface="Arial"/>
              </a:rPr>
              <a:t>!</a:t>
            </a:r>
            <a:r>
              <a:rPr sz="2900" dirty="0">
                <a:latin typeface="Arial"/>
                <a:cs typeface="Arial"/>
              </a:rPr>
              <a:t>)</a:t>
            </a:r>
          </a:p>
          <a:p>
            <a:pPr marL="756285" indent="-286385">
              <a:spcBef>
                <a:spcPts val="615"/>
              </a:spcBef>
              <a:buFont typeface="Arial"/>
              <a:buChar char="–"/>
              <a:tabLst>
                <a:tab pos="756920" algn="l"/>
              </a:tabLst>
            </a:pPr>
            <a:r>
              <a:rPr sz="2500" spc="-5" dirty="0">
                <a:latin typeface="Arial"/>
                <a:cs typeface="Arial"/>
              </a:rPr>
              <a:t>o</a:t>
            </a:r>
            <a:r>
              <a:rPr sz="2500" dirty="0">
                <a:latin typeface="Arial"/>
                <a:cs typeface="Arial"/>
              </a:rPr>
              <a:t>p</a:t>
            </a:r>
            <a:r>
              <a:rPr sz="2500" spc="-5" dirty="0">
                <a:latin typeface="Arial"/>
                <a:cs typeface="Arial"/>
              </a:rPr>
              <a:t>er</a:t>
            </a:r>
            <a:r>
              <a:rPr sz="2500" dirty="0">
                <a:latin typeface="Arial"/>
                <a:cs typeface="Arial"/>
              </a:rPr>
              <a:t>a</a:t>
            </a:r>
            <a:r>
              <a:rPr sz="2500" spc="-5" dirty="0">
                <a:latin typeface="Arial"/>
                <a:cs typeface="Arial"/>
              </a:rPr>
              <a:t>n</a:t>
            </a:r>
            <a:r>
              <a:rPr sz="2500" dirty="0">
                <a:latin typeface="Arial"/>
                <a:cs typeface="Arial"/>
              </a:rPr>
              <a:t>d</a:t>
            </a:r>
            <a:r>
              <a:rPr sz="2500" spc="-5" dirty="0">
                <a:latin typeface="Arial"/>
                <a:cs typeface="Arial"/>
              </a:rPr>
              <a:t>s are l</a:t>
            </a:r>
            <a:r>
              <a:rPr sz="2500" dirty="0">
                <a:latin typeface="Arial"/>
                <a:cs typeface="Arial"/>
              </a:rPr>
              <a:t>o</a:t>
            </a:r>
            <a:r>
              <a:rPr sz="2500" spc="-5" dirty="0">
                <a:latin typeface="Arial"/>
                <a:cs typeface="Arial"/>
              </a:rPr>
              <a:t>gic</a:t>
            </a:r>
            <a:r>
              <a:rPr sz="2500" dirty="0">
                <a:latin typeface="Arial"/>
                <a:cs typeface="Arial"/>
              </a:rPr>
              <a:t>a</a:t>
            </a:r>
            <a:r>
              <a:rPr sz="2500" spc="-5" dirty="0">
                <a:latin typeface="Arial"/>
                <a:cs typeface="Arial"/>
              </a:rPr>
              <a:t>l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v</a:t>
            </a:r>
            <a:r>
              <a:rPr sz="2500" dirty="0">
                <a:latin typeface="Arial"/>
                <a:cs typeface="Arial"/>
              </a:rPr>
              <a:t>a</a:t>
            </a:r>
            <a:r>
              <a:rPr sz="2500" spc="-5" dirty="0">
                <a:latin typeface="Arial"/>
                <a:cs typeface="Arial"/>
              </a:rPr>
              <a:t>lu</a:t>
            </a:r>
            <a:r>
              <a:rPr sz="2500" dirty="0">
                <a:latin typeface="Arial"/>
                <a:cs typeface="Arial"/>
              </a:rPr>
              <a:t>e</a:t>
            </a:r>
            <a:r>
              <a:rPr sz="2500" spc="-5" dirty="0">
                <a:latin typeface="Arial"/>
                <a:cs typeface="Arial"/>
              </a:rPr>
              <a:t>s :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tru</a:t>
            </a:r>
            <a:r>
              <a:rPr sz="2500" dirty="0">
                <a:latin typeface="Arial"/>
                <a:cs typeface="Arial"/>
              </a:rPr>
              <a:t>e</a:t>
            </a:r>
            <a:r>
              <a:rPr sz="2500" spc="-5" dirty="0">
                <a:latin typeface="Arial"/>
                <a:cs typeface="Arial"/>
              </a:rPr>
              <a:t>,</a:t>
            </a:r>
            <a:r>
              <a:rPr sz="2500" spc="1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f</a:t>
            </a:r>
            <a:r>
              <a:rPr sz="2500" dirty="0">
                <a:latin typeface="Arial"/>
                <a:cs typeface="Arial"/>
              </a:rPr>
              <a:t>a</a:t>
            </a:r>
            <a:r>
              <a:rPr sz="2500" spc="-5" dirty="0">
                <a:latin typeface="Arial"/>
                <a:cs typeface="Arial"/>
              </a:rPr>
              <a:t>lse</a:t>
            </a:r>
            <a:endParaRPr sz="2500" dirty="0">
              <a:latin typeface="Arial"/>
              <a:cs typeface="Arial"/>
            </a:endParaRPr>
          </a:p>
          <a:p>
            <a:pPr marL="756285" indent="-286385">
              <a:spcBef>
                <a:spcPts val="600"/>
              </a:spcBef>
              <a:buFont typeface="Arial"/>
              <a:buChar char="–"/>
              <a:tabLst>
                <a:tab pos="756920" algn="l"/>
              </a:tabLst>
            </a:pPr>
            <a:r>
              <a:rPr sz="2500" spc="-5" dirty="0">
                <a:latin typeface="Arial"/>
                <a:cs typeface="Arial"/>
              </a:rPr>
              <a:t>c</a:t>
            </a:r>
            <a:r>
              <a:rPr sz="2500" dirty="0">
                <a:latin typeface="Arial"/>
                <a:cs typeface="Arial"/>
              </a:rPr>
              <a:t>a</a:t>
            </a:r>
            <a:r>
              <a:rPr sz="2500" spc="-5" dirty="0">
                <a:latin typeface="Arial"/>
                <a:cs typeface="Arial"/>
              </a:rPr>
              <a:t>n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be u</a:t>
            </a:r>
            <a:r>
              <a:rPr sz="2500" dirty="0">
                <a:latin typeface="Arial"/>
                <a:cs typeface="Arial"/>
              </a:rPr>
              <a:t>s</a:t>
            </a:r>
            <a:r>
              <a:rPr sz="2500" spc="-5" dirty="0">
                <a:latin typeface="Arial"/>
                <a:cs typeface="Arial"/>
              </a:rPr>
              <a:t>ed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to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m</a:t>
            </a:r>
            <a:r>
              <a:rPr sz="2500" dirty="0">
                <a:latin typeface="Arial"/>
                <a:cs typeface="Arial"/>
              </a:rPr>
              <a:t>a</a:t>
            </a:r>
            <a:r>
              <a:rPr sz="2500" spc="-5" dirty="0">
                <a:latin typeface="Arial"/>
                <a:cs typeface="Arial"/>
              </a:rPr>
              <a:t>ke</a:t>
            </a:r>
            <a:r>
              <a:rPr sz="2500" spc="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more</a:t>
            </a:r>
            <a:r>
              <a:rPr sz="2500" spc="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a</a:t>
            </a:r>
            <a:r>
              <a:rPr sz="2500" dirty="0">
                <a:latin typeface="Arial"/>
                <a:cs typeface="Arial"/>
              </a:rPr>
              <a:t>d</a:t>
            </a:r>
            <a:r>
              <a:rPr sz="2500" spc="-5" dirty="0">
                <a:latin typeface="Arial"/>
                <a:cs typeface="Arial"/>
              </a:rPr>
              <a:t>v</a:t>
            </a:r>
            <a:r>
              <a:rPr sz="2500" dirty="0">
                <a:latin typeface="Arial"/>
                <a:cs typeface="Arial"/>
              </a:rPr>
              <a:t>a</a:t>
            </a:r>
            <a:r>
              <a:rPr sz="2500" spc="-5" dirty="0">
                <a:latin typeface="Arial"/>
                <a:cs typeface="Arial"/>
              </a:rPr>
              <a:t>n</a:t>
            </a:r>
            <a:r>
              <a:rPr sz="2500" dirty="0">
                <a:latin typeface="Arial"/>
                <a:cs typeface="Arial"/>
              </a:rPr>
              <a:t>c</a:t>
            </a:r>
            <a:r>
              <a:rPr sz="2500" spc="-5" dirty="0">
                <a:latin typeface="Arial"/>
                <a:cs typeface="Arial"/>
              </a:rPr>
              <a:t>ed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t</a:t>
            </a:r>
            <a:r>
              <a:rPr sz="2500" dirty="0">
                <a:latin typeface="Arial"/>
                <a:cs typeface="Arial"/>
              </a:rPr>
              <a:t>e</a:t>
            </a:r>
            <a:r>
              <a:rPr sz="2500" spc="-5" dirty="0">
                <a:latin typeface="Arial"/>
                <a:cs typeface="Arial"/>
              </a:rPr>
              <a:t>sts</a:t>
            </a:r>
            <a:r>
              <a:rPr sz="2500" spc="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f</a:t>
            </a:r>
            <a:r>
              <a:rPr sz="2500" dirty="0">
                <a:latin typeface="Arial"/>
                <a:cs typeface="Arial"/>
              </a:rPr>
              <a:t>o</a:t>
            </a:r>
            <a:r>
              <a:rPr sz="2500" spc="-5" dirty="0">
                <a:latin typeface="Arial"/>
                <a:cs typeface="Arial"/>
              </a:rPr>
              <a:t>r</a:t>
            </a:r>
            <a:r>
              <a:rPr sz="2500" spc="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u</a:t>
            </a:r>
            <a:r>
              <a:rPr sz="2500" dirty="0">
                <a:latin typeface="Arial"/>
                <a:cs typeface="Arial"/>
              </a:rPr>
              <a:t>s</a:t>
            </a:r>
            <a:r>
              <a:rPr sz="2500" spc="-5" dirty="0">
                <a:latin typeface="Arial"/>
                <a:cs typeface="Arial"/>
              </a:rPr>
              <a:t>e in</a:t>
            </a:r>
            <a:endParaRPr sz="2500" dirty="0">
              <a:latin typeface="Arial"/>
              <a:cs typeface="Arial"/>
            </a:endParaRPr>
          </a:p>
          <a:p>
            <a:pPr marL="756285"/>
            <a:r>
              <a:rPr sz="2500" spc="-5" dirty="0">
                <a:latin typeface="Arial"/>
                <a:cs typeface="Arial"/>
              </a:rPr>
              <a:t>co</a:t>
            </a:r>
            <a:r>
              <a:rPr sz="2500" dirty="0">
                <a:latin typeface="Arial"/>
                <a:cs typeface="Arial"/>
              </a:rPr>
              <a:t>n</a:t>
            </a:r>
            <a:r>
              <a:rPr sz="2500" spc="-5" dirty="0">
                <a:latin typeface="Arial"/>
                <a:cs typeface="Arial"/>
              </a:rPr>
              <a:t>ditio</a:t>
            </a:r>
            <a:r>
              <a:rPr sz="2500" dirty="0">
                <a:latin typeface="Arial"/>
                <a:cs typeface="Arial"/>
              </a:rPr>
              <a:t>n</a:t>
            </a:r>
            <a:r>
              <a:rPr sz="2500" spc="-5" dirty="0">
                <a:latin typeface="Arial"/>
                <a:cs typeface="Arial"/>
              </a:rPr>
              <a:t>als</a:t>
            </a:r>
            <a:r>
              <a:rPr sz="2500" spc="-2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a</a:t>
            </a:r>
            <a:r>
              <a:rPr sz="2500" dirty="0">
                <a:latin typeface="Arial"/>
                <a:cs typeface="Arial"/>
              </a:rPr>
              <a:t>n</a:t>
            </a:r>
            <a:r>
              <a:rPr sz="2500" spc="-5" dirty="0">
                <a:latin typeface="Arial"/>
                <a:cs typeface="Arial"/>
              </a:rPr>
              <a:t>d </a:t>
            </a:r>
            <a:r>
              <a:rPr sz="2500" spc="-15" dirty="0">
                <a:latin typeface="Arial"/>
                <a:cs typeface="Arial"/>
              </a:rPr>
              <a:t>i</a:t>
            </a:r>
            <a:r>
              <a:rPr sz="2500" spc="-5" dirty="0">
                <a:latin typeface="Arial"/>
                <a:cs typeface="Arial"/>
              </a:rPr>
              <a:t>ter</a:t>
            </a:r>
            <a:r>
              <a:rPr sz="2500" dirty="0">
                <a:latin typeface="Arial"/>
                <a:cs typeface="Arial"/>
              </a:rPr>
              <a:t>a</a:t>
            </a:r>
            <a:r>
              <a:rPr sz="2500" spc="-5" dirty="0">
                <a:latin typeface="Arial"/>
                <a:cs typeface="Arial"/>
              </a:rPr>
              <a:t>tio</a:t>
            </a:r>
            <a:r>
              <a:rPr sz="2500" dirty="0">
                <a:latin typeface="Arial"/>
                <a:cs typeface="Arial"/>
              </a:rPr>
              <a:t>n</a:t>
            </a:r>
            <a:r>
              <a:rPr sz="2500" spc="-5" dirty="0">
                <a:latin typeface="Arial"/>
                <a:cs typeface="Arial"/>
              </a:rPr>
              <a:t>.</a:t>
            </a:r>
            <a:endParaRPr sz="2500" dirty="0">
              <a:latin typeface="Arial"/>
              <a:cs typeface="Arial"/>
            </a:endParaRPr>
          </a:p>
          <a:p>
            <a:pPr marL="355600" marR="5080" indent="-342900">
              <a:spcBef>
                <a:spcPts val="680"/>
              </a:spcBef>
              <a:buFont typeface="Arial"/>
              <a:buChar char="•"/>
              <a:tabLst>
                <a:tab pos="355600" algn="l"/>
              </a:tabLst>
            </a:pP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Enter</a:t>
            </a:r>
            <a:r>
              <a:rPr sz="2900" spc="-2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a</a:t>
            </a:r>
            <a:r>
              <a:rPr sz="2900" spc="-1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n</a:t>
            </a:r>
            <a:r>
              <a:rPr sz="2900" spc="5" dirty="0">
                <a:solidFill>
                  <a:srgbClr val="00664D"/>
                </a:solidFill>
                <a:latin typeface="Arial"/>
                <a:cs typeface="Arial"/>
              </a:rPr>
              <a:t>u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m</a:t>
            </a:r>
            <a:r>
              <a:rPr sz="2900" spc="5" dirty="0">
                <a:solidFill>
                  <a:srgbClr val="00664D"/>
                </a:solidFill>
                <a:latin typeface="Arial"/>
                <a:cs typeface="Arial"/>
              </a:rPr>
              <a:t>b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er,</a:t>
            </a:r>
            <a:r>
              <a:rPr sz="2900" spc="-6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o</a:t>
            </a:r>
            <a:r>
              <a:rPr sz="2900" spc="5" dirty="0">
                <a:solidFill>
                  <a:srgbClr val="00664D"/>
                </a:solidFill>
                <a:latin typeface="Arial"/>
                <a:cs typeface="Arial"/>
              </a:rPr>
              <a:t>u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tput</a:t>
            </a:r>
            <a:r>
              <a:rPr sz="2900" spc="-5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m</a:t>
            </a:r>
            <a:r>
              <a:rPr sz="2900" spc="5" dirty="0">
                <a:solidFill>
                  <a:srgbClr val="00664D"/>
                </a:solidFill>
                <a:latin typeface="Arial"/>
                <a:cs typeface="Arial"/>
              </a:rPr>
              <a:t>e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ssa</a:t>
            </a:r>
            <a:r>
              <a:rPr sz="2900" spc="5" dirty="0">
                <a:solidFill>
                  <a:srgbClr val="00664D"/>
                </a:solidFill>
                <a:latin typeface="Arial"/>
                <a:cs typeface="Arial"/>
              </a:rPr>
              <a:t>g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e</a:t>
            </a:r>
            <a:r>
              <a:rPr sz="2900" spc="-5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if it</a:t>
            </a:r>
            <a:r>
              <a:rPr sz="2900" spc="-2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is b</a:t>
            </a:r>
            <a:r>
              <a:rPr sz="2900" spc="5" dirty="0">
                <a:solidFill>
                  <a:srgbClr val="00664D"/>
                </a:solidFill>
                <a:latin typeface="Arial"/>
                <a:cs typeface="Arial"/>
              </a:rPr>
              <a:t>e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twe</a:t>
            </a:r>
            <a:r>
              <a:rPr sz="2900" spc="5" dirty="0">
                <a:solidFill>
                  <a:srgbClr val="00664D"/>
                </a:solidFill>
                <a:latin typeface="Arial"/>
                <a:cs typeface="Arial"/>
              </a:rPr>
              <a:t>e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n [2,4].</a:t>
            </a:r>
            <a:endParaRPr sz="29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99361" y="4439412"/>
            <a:ext cx="7248525" cy="1292662"/>
          </a:xfrm>
          <a:prstGeom prst="rect">
            <a:avLst/>
          </a:prstGeom>
          <a:ln w="9143">
            <a:solidFill>
              <a:srgbClr val="3333C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995"/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va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r</a:t>
            </a:r>
            <a:r>
              <a:rPr sz="2800" spc="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x=Num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b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e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r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(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r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o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mpt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(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"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e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nt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e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r</a:t>
            </a:r>
            <a:r>
              <a:rPr sz="2800" spc="5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a num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b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e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r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:</a:t>
            </a:r>
            <a:r>
              <a:rPr sz="2800" spc="1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")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)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;</a:t>
            </a:r>
            <a:endParaRPr sz="2800" dirty="0">
              <a:latin typeface="Arial"/>
              <a:cs typeface="Arial"/>
            </a:endParaRPr>
          </a:p>
          <a:p>
            <a:pPr marL="86995">
              <a:tabLst>
                <a:tab pos="3349625" algn="l"/>
              </a:tabLst>
            </a:pP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al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e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rt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(</a:t>
            </a:r>
            <a:r>
              <a:rPr lang="en-US" sz="280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x&gt;=2</a:t>
            </a:r>
            <a:r>
              <a:rPr sz="2800" spc="1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&amp;&amp;</a:t>
            </a:r>
            <a:r>
              <a:rPr sz="2800" spc="-1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x&lt;=4</a:t>
            </a:r>
            <a:r>
              <a:rPr lang="en-US" sz="2800" spc="-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);</a:t>
            </a:r>
            <a:endParaRPr sz="2800" dirty="0">
              <a:latin typeface="Arial"/>
              <a:cs typeface="Arial"/>
            </a:endParaRPr>
          </a:p>
          <a:p>
            <a:pPr marL="86995" marR="3557270"/>
            <a:r>
              <a:rPr sz="2800" spc="-5" dirty="0" err="1">
                <a:solidFill>
                  <a:srgbClr val="00664D"/>
                </a:solidFill>
                <a:latin typeface="Arial"/>
                <a:cs typeface="Arial"/>
              </a:rPr>
              <a:t>c</a:t>
            </a:r>
            <a:r>
              <a:rPr sz="2800" dirty="0" err="1">
                <a:solidFill>
                  <a:srgbClr val="00664D"/>
                </a:solidFill>
                <a:latin typeface="Arial"/>
                <a:cs typeface="Arial"/>
              </a:rPr>
              <a:t>o</a:t>
            </a:r>
            <a:r>
              <a:rPr sz="2800" spc="-5" dirty="0" err="1">
                <a:solidFill>
                  <a:srgbClr val="00664D"/>
                </a:solidFill>
                <a:latin typeface="Arial"/>
                <a:cs typeface="Arial"/>
              </a:rPr>
              <a:t>n</a:t>
            </a:r>
            <a:r>
              <a:rPr sz="2800" dirty="0" err="1">
                <a:solidFill>
                  <a:srgbClr val="00664D"/>
                </a:solidFill>
                <a:latin typeface="Arial"/>
                <a:cs typeface="Arial"/>
              </a:rPr>
              <a:t>s</a:t>
            </a:r>
            <a:r>
              <a:rPr sz="2800" spc="-5" dirty="0" err="1">
                <a:solidFill>
                  <a:srgbClr val="00664D"/>
                </a:solidFill>
                <a:latin typeface="Arial"/>
                <a:cs typeface="Arial"/>
              </a:rPr>
              <a:t>o</a:t>
            </a:r>
            <a:r>
              <a:rPr sz="2800" dirty="0" err="1">
                <a:solidFill>
                  <a:srgbClr val="00664D"/>
                </a:solidFill>
                <a:latin typeface="Arial"/>
                <a:cs typeface="Arial"/>
              </a:rPr>
              <a:t>l</a:t>
            </a:r>
            <a:r>
              <a:rPr sz="2800" spc="-5" dirty="0" err="1">
                <a:solidFill>
                  <a:srgbClr val="00664D"/>
                </a:solidFill>
                <a:latin typeface="Arial"/>
                <a:cs typeface="Arial"/>
              </a:rPr>
              <a:t>e.</a:t>
            </a:r>
            <a:r>
              <a:rPr sz="2800" dirty="0" err="1">
                <a:solidFill>
                  <a:srgbClr val="00664D"/>
                </a:solidFill>
                <a:latin typeface="Arial"/>
                <a:cs typeface="Arial"/>
              </a:rPr>
              <a:t>l</a:t>
            </a:r>
            <a:r>
              <a:rPr sz="2800" spc="-5" dirty="0" err="1">
                <a:solidFill>
                  <a:srgbClr val="00664D"/>
                </a:solidFill>
                <a:latin typeface="Arial"/>
                <a:cs typeface="Arial"/>
              </a:rPr>
              <a:t>o</a:t>
            </a:r>
            <a:r>
              <a:rPr sz="2800" dirty="0" err="1">
                <a:solidFill>
                  <a:srgbClr val="00664D"/>
                </a:solidFill>
                <a:latin typeface="Arial"/>
                <a:cs typeface="Arial"/>
              </a:rPr>
              <a:t>g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(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&lt;2 || 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&gt;4)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19764" y="341718"/>
            <a:ext cx="2388235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>
              <a:lnSpc>
                <a:spcPct val="100000"/>
              </a:lnSpc>
              <a:tabLst>
                <a:tab pos="1307465" algn="l"/>
              </a:tabLst>
            </a:pPr>
            <a:r>
              <a:rPr sz="3600" dirty="0">
                <a:solidFill>
                  <a:srgbClr val="C00000"/>
                </a:solidFill>
              </a:rPr>
              <a:t>Truth</a:t>
            </a:r>
            <a:r>
              <a:rPr lang="en-US" sz="3600" dirty="0">
                <a:solidFill>
                  <a:srgbClr val="C00000"/>
                </a:solidFill>
              </a:rPr>
              <a:t> T</a:t>
            </a:r>
            <a:r>
              <a:rPr sz="3600" dirty="0">
                <a:solidFill>
                  <a:srgbClr val="C00000"/>
                </a:solidFill>
              </a:rPr>
              <a:t>able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1877365" y="4697291"/>
            <a:ext cx="6039485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Font typeface="Arial"/>
              <a:buChar char="•"/>
              <a:tabLst>
                <a:tab pos="355600" algn="l"/>
              </a:tabLst>
            </a:pPr>
            <a:r>
              <a:rPr sz="2200" spc="-5" dirty="0">
                <a:latin typeface="Arial"/>
                <a:cs typeface="Arial"/>
              </a:rPr>
              <a:t>p&amp;&amp;q 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s only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tru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,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if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333CC"/>
                </a:solidFill>
                <a:latin typeface="Arial"/>
                <a:cs typeface="Arial"/>
              </a:rPr>
              <a:t>both</a:t>
            </a:r>
            <a:r>
              <a:rPr sz="2200" spc="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333CC"/>
                </a:solidFill>
                <a:latin typeface="Arial"/>
                <a:cs typeface="Arial"/>
              </a:rPr>
              <a:t>its op</a:t>
            </a:r>
            <a:r>
              <a:rPr sz="2200" dirty="0">
                <a:solidFill>
                  <a:srgbClr val="3333CC"/>
                </a:solidFill>
                <a:latin typeface="Arial"/>
                <a:cs typeface="Arial"/>
              </a:rPr>
              <a:t>e</a:t>
            </a:r>
            <a:r>
              <a:rPr sz="2200" spc="-5" dirty="0">
                <a:solidFill>
                  <a:srgbClr val="3333CC"/>
                </a:solidFill>
                <a:latin typeface="Arial"/>
                <a:cs typeface="Arial"/>
              </a:rPr>
              <a:t>rands</a:t>
            </a:r>
            <a:r>
              <a:rPr sz="2200" spc="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333CC"/>
                </a:solidFill>
                <a:latin typeface="Arial"/>
                <a:cs typeface="Arial"/>
              </a:rPr>
              <a:t>are</a:t>
            </a:r>
            <a:r>
              <a:rPr sz="220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333CC"/>
                </a:solidFill>
                <a:latin typeface="Arial"/>
                <a:cs typeface="Arial"/>
              </a:rPr>
              <a:t>true</a:t>
            </a:r>
            <a:endParaRPr sz="2200">
              <a:latin typeface="Arial"/>
              <a:cs typeface="Arial"/>
            </a:endParaRPr>
          </a:p>
          <a:p>
            <a:pPr marL="355600" indent="-342900">
              <a:buFont typeface="Arial"/>
              <a:buChar char="•"/>
              <a:tabLst>
                <a:tab pos="355600" algn="l"/>
              </a:tabLst>
            </a:pPr>
            <a:r>
              <a:rPr sz="2200" spc="-5" dirty="0">
                <a:latin typeface="Arial"/>
                <a:cs typeface="Arial"/>
              </a:rPr>
              <a:t>p</a:t>
            </a:r>
            <a:r>
              <a:rPr sz="2200" spc="-25" dirty="0">
                <a:latin typeface="Arial"/>
                <a:cs typeface="Arial"/>
              </a:rPr>
              <a:t>||</a:t>
            </a:r>
            <a:r>
              <a:rPr sz="2200" spc="-5" dirty="0">
                <a:latin typeface="Arial"/>
                <a:cs typeface="Arial"/>
              </a:rPr>
              <a:t>q</a:t>
            </a:r>
            <a:r>
              <a:rPr sz="2200" spc="4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is tru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,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if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333CC"/>
                </a:solidFill>
                <a:latin typeface="Arial"/>
                <a:cs typeface="Arial"/>
              </a:rPr>
              <a:t>either of</a:t>
            </a:r>
            <a:r>
              <a:rPr sz="220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333CC"/>
                </a:solidFill>
                <a:latin typeface="Arial"/>
                <a:cs typeface="Arial"/>
              </a:rPr>
              <a:t>its</a:t>
            </a:r>
            <a:r>
              <a:rPr sz="220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333CC"/>
                </a:solidFill>
                <a:latin typeface="Arial"/>
                <a:cs typeface="Arial"/>
              </a:rPr>
              <a:t>op</a:t>
            </a:r>
            <a:r>
              <a:rPr sz="2200" dirty="0">
                <a:solidFill>
                  <a:srgbClr val="3333CC"/>
                </a:solidFill>
                <a:latin typeface="Arial"/>
                <a:cs typeface="Arial"/>
              </a:rPr>
              <a:t>e</a:t>
            </a:r>
            <a:r>
              <a:rPr sz="2200" spc="-5" dirty="0">
                <a:solidFill>
                  <a:srgbClr val="3333CC"/>
                </a:solidFill>
                <a:latin typeface="Arial"/>
                <a:cs typeface="Arial"/>
              </a:rPr>
              <a:t>rands</a:t>
            </a:r>
            <a:r>
              <a:rPr sz="2200" spc="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333CC"/>
                </a:solidFill>
                <a:latin typeface="Arial"/>
                <a:cs typeface="Arial"/>
              </a:rPr>
              <a:t>are</a:t>
            </a:r>
            <a:r>
              <a:rPr sz="2200" spc="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333CC"/>
                </a:solidFill>
                <a:latin typeface="Arial"/>
                <a:cs typeface="Arial"/>
              </a:rPr>
              <a:t>true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76400" y="2209800"/>
            <a:ext cx="8474964" cy="228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123180" y="5654508"/>
            <a:ext cx="5189631" cy="861774"/>
          </a:xfrm>
          <a:prstGeom prst="rect">
            <a:avLst/>
          </a:prstGeom>
          <a:ln w="9144">
            <a:solidFill>
              <a:srgbClr val="3333C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995" marR="412115"/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a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l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e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r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t(</a:t>
            </a:r>
            <a:r>
              <a:rPr lang="en-US" sz="2800" spc="-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t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r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u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e &amp;&amp; f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a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l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s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e</a:t>
            </a:r>
            <a:r>
              <a:rPr lang="en-US" sz="2800" spc="-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)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; </a:t>
            </a:r>
            <a:endParaRPr lang="en-US" sz="2800" spc="-5" dirty="0">
              <a:solidFill>
                <a:srgbClr val="00664D"/>
              </a:solidFill>
              <a:latin typeface="Arial"/>
              <a:cs typeface="Arial"/>
            </a:endParaRPr>
          </a:p>
          <a:p>
            <a:pPr marL="86995" marR="412115"/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a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l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e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r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t(</a:t>
            </a:r>
            <a:r>
              <a:rPr lang="en-US" sz="2800" spc="-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t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r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u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e || fal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s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e</a:t>
            </a:r>
            <a:r>
              <a:rPr lang="en-US" sz="2800" spc="-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)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;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26641" y="1273460"/>
            <a:ext cx="7268209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dirty="0">
                <a:latin typeface="Arial"/>
                <a:cs typeface="Arial"/>
              </a:rPr>
              <a:t>A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chart show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ng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 results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 a log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cal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opera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for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all</a:t>
            </a:r>
          </a:p>
          <a:p>
            <a:pPr marL="12700"/>
            <a:r>
              <a:rPr sz="2400" dirty="0">
                <a:latin typeface="Arial"/>
                <a:cs typeface="Arial"/>
              </a:rPr>
              <a:t>possib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valu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ts operands.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0" y="452611"/>
            <a:ext cx="482600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>
              <a:lnSpc>
                <a:spcPct val="100000"/>
              </a:lnSpc>
              <a:tabLst>
                <a:tab pos="1737995" algn="l"/>
                <a:tab pos="3719829" algn="l"/>
              </a:tabLst>
            </a:pPr>
            <a:r>
              <a:rPr sz="3600" dirty="0"/>
              <a:t>Log</a:t>
            </a:r>
            <a:r>
              <a:rPr sz="3600" spc="-15" dirty="0"/>
              <a:t>i</a:t>
            </a:r>
            <a:r>
              <a:rPr sz="3600" dirty="0"/>
              <a:t>cal</a:t>
            </a:r>
            <a:r>
              <a:rPr lang="en-US" sz="3600" dirty="0"/>
              <a:t> O</a:t>
            </a:r>
            <a:r>
              <a:rPr sz="3600" dirty="0"/>
              <a:t>perator</a:t>
            </a:r>
            <a:r>
              <a:rPr lang="en-US" sz="3600" dirty="0"/>
              <a:t> R</a:t>
            </a:r>
            <a:r>
              <a:rPr sz="3600" dirty="0"/>
              <a:t>ules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77364" y="1384801"/>
            <a:ext cx="5029200" cy="48808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Font typeface="Arial"/>
              <a:buChar char="•"/>
              <a:tabLst>
                <a:tab pos="355600" algn="l"/>
              </a:tabLst>
            </a:pPr>
            <a:r>
              <a:rPr sz="2600" dirty="0">
                <a:latin typeface="Arial"/>
                <a:cs typeface="Arial"/>
              </a:rPr>
              <a:t>A</a:t>
            </a:r>
            <a:r>
              <a:rPr sz="2600" spc="5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s</a:t>
            </a:r>
            <a:r>
              <a:rPr sz="2600" spc="5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ci</a:t>
            </a:r>
            <a:r>
              <a:rPr sz="2600" spc="5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tivity:</a:t>
            </a:r>
          </a:p>
          <a:p>
            <a:pPr marL="469900">
              <a:spcBef>
                <a:spcPts val="5"/>
              </a:spcBef>
              <a:tabLst>
                <a:tab pos="756285" algn="l"/>
              </a:tabLst>
            </a:pPr>
            <a:r>
              <a:rPr sz="2200" spc="-5" dirty="0">
                <a:solidFill>
                  <a:srgbClr val="00664D"/>
                </a:solidFill>
                <a:latin typeface="Arial"/>
                <a:cs typeface="Arial"/>
              </a:rPr>
              <a:t>–	</a:t>
            </a:r>
            <a:r>
              <a:rPr sz="2200" b="1" spc="-5" dirty="0">
                <a:solidFill>
                  <a:srgbClr val="00664D"/>
                </a:solidFill>
                <a:latin typeface="Arial"/>
                <a:cs typeface="Arial"/>
              </a:rPr>
              <a:t>p&amp;&amp;q</a:t>
            </a:r>
            <a:r>
              <a:rPr sz="2200" b="1" spc="3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664D"/>
                </a:solidFill>
                <a:latin typeface="Arial"/>
                <a:cs typeface="Arial"/>
              </a:rPr>
              <a:t>==</a:t>
            </a:r>
            <a:r>
              <a:rPr sz="2200" b="1" spc="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664D"/>
                </a:solidFill>
                <a:latin typeface="Arial"/>
                <a:cs typeface="Arial"/>
              </a:rPr>
              <a:t>q&amp;&amp;</a:t>
            </a:r>
            <a:r>
              <a:rPr sz="2200" b="1" spc="-15" dirty="0">
                <a:solidFill>
                  <a:srgbClr val="00664D"/>
                </a:solidFill>
                <a:latin typeface="Arial"/>
                <a:cs typeface="Arial"/>
              </a:rPr>
              <a:t>p</a:t>
            </a:r>
            <a:r>
              <a:rPr sz="2200" spc="-5" dirty="0">
                <a:solidFill>
                  <a:srgbClr val="00664D"/>
                </a:solidFill>
                <a:latin typeface="Arial"/>
                <a:cs typeface="Arial"/>
              </a:rPr>
              <a:t>,</a:t>
            </a:r>
            <a:endParaRPr sz="2200" dirty="0">
              <a:latin typeface="Arial"/>
              <a:cs typeface="Arial"/>
            </a:endParaRPr>
          </a:p>
          <a:p>
            <a:pPr marL="469900">
              <a:tabLst>
                <a:tab pos="756285" algn="l"/>
              </a:tabLst>
            </a:pPr>
            <a:r>
              <a:rPr sz="2200" spc="-5" dirty="0">
                <a:solidFill>
                  <a:srgbClr val="00664D"/>
                </a:solidFill>
                <a:latin typeface="Arial"/>
                <a:cs typeface="Arial"/>
              </a:rPr>
              <a:t>–	</a:t>
            </a:r>
            <a:r>
              <a:rPr sz="2200" b="1" spc="-5" dirty="0">
                <a:solidFill>
                  <a:srgbClr val="00664D"/>
                </a:solidFill>
                <a:latin typeface="Arial"/>
                <a:cs typeface="Arial"/>
              </a:rPr>
              <a:t>p||q</a:t>
            </a:r>
            <a:r>
              <a:rPr sz="2200" b="1" spc="1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664D"/>
                </a:solidFill>
                <a:latin typeface="Arial"/>
                <a:cs typeface="Arial"/>
              </a:rPr>
              <a:t>==</a:t>
            </a:r>
            <a:r>
              <a:rPr sz="2200" b="1" spc="1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664D"/>
                </a:solidFill>
                <a:latin typeface="Arial"/>
                <a:cs typeface="Arial"/>
              </a:rPr>
              <a:t>q||p</a:t>
            </a:r>
            <a:endParaRPr sz="2200" dirty="0">
              <a:latin typeface="Arial"/>
              <a:cs typeface="Arial"/>
            </a:endParaRPr>
          </a:p>
          <a:p>
            <a:pPr marL="756285" lvl="1" indent="-286385">
              <a:buFont typeface="Arial"/>
              <a:buChar char="–"/>
              <a:tabLst>
                <a:tab pos="756920" algn="l"/>
                <a:tab pos="1797050" algn="l"/>
              </a:tabLst>
            </a:pPr>
            <a:r>
              <a:rPr sz="2200" spc="-5" dirty="0">
                <a:latin typeface="Arial"/>
                <a:cs typeface="Arial"/>
              </a:rPr>
              <a:t>j</a:t>
            </a:r>
            <a:r>
              <a:rPr sz="2200" dirty="0">
                <a:latin typeface="Arial"/>
                <a:cs typeface="Arial"/>
              </a:rPr>
              <a:t>us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as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x*y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=y*x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; x+y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=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y+x</a:t>
            </a:r>
            <a:endParaRPr sz="2200" dirty="0">
              <a:latin typeface="Arial"/>
              <a:cs typeface="Arial"/>
            </a:endParaRPr>
          </a:p>
          <a:p>
            <a:pPr lvl="1">
              <a:spcBef>
                <a:spcPts val="22"/>
              </a:spcBef>
              <a:buFont typeface="Arial"/>
              <a:buChar char="–"/>
            </a:pPr>
            <a:endParaRPr sz="2650" dirty="0">
              <a:latin typeface="Times New Roman"/>
              <a:cs typeface="Times New Roman"/>
            </a:endParaRPr>
          </a:p>
          <a:p>
            <a:pPr marL="355600" indent="-342900">
              <a:buFont typeface="Arial"/>
              <a:buChar char="•"/>
              <a:tabLst>
                <a:tab pos="355600" algn="l"/>
              </a:tabLst>
            </a:pPr>
            <a:r>
              <a:rPr sz="2600" dirty="0">
                <a:latin typeface="Arial"/>
                <a:cs typeface="Arial"/>
              </a:rPr>
              <a:t>Di</a:t>
            </a:r>
            <a:r>
              <a:rPr sz="2600" spc="5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tr</a:t>
            </a:r>
            <a:r>
              <a:rPr sz="2600" spc="-15" dirty="0">
                <a:latin typeface="Arial"/>
                <a:cs typeface="Arial"/>
              </a:rPr>
              <a:t>i</a:t>
            </a:r>
            <a:r>
              <a:rPr sz="2600" dirty="0">
                <a:latin typeface="Arial"/>
                <a:cs typeface="Arial"/>
              </a:rPr>
              <a:t>b</a:t>
            </a:r>
            <a:r>
              <a:rPr sz="2600" spc="5" dirty="0">
                <a:latin typeface="Arial"/>
                <a:cs typeface="Arial"/>
              </a:rPr>
              <a:t>u</a:t>
            </a:r>
            <a:r>
              <a:rPr sz="2600" dirty="0">
                <a:latin typeface="Arial"/>
                <a:cs typeface="Arial"/>
              </a:rPr>
              <a:t>tion</a:t>
            </a:r>
          </a:p>
          <a:p>
            <a:pPr marL="469900">
              <a:spcBef>
                <a:spcPts val="75"/>
              </a:spcBef>
              <a:tabLst>
                <a:tab pos="756285" algn="l"/>
              </a:tabLst>
            </a:pPr>
            <a:r>
              <a:rPr sz="2200" spc="-5" dirty="0">
                <a:solidFill>
                  <a:srgbClr val="00664D"/>
                </a:solidFill>
                <a:latin typeface="Arial"/>
                <a:cs typeface="Arial"/>
              </a:rPr>
              <a:t>–	</a:t>
            </a:r>
            <a:r>
              <a:rPr sz="2200" b="1" spc="-5" dirty="0">
                <a:solidFill>
                  <a:srgbClr val="00664D"/>
                </a:solidFill>
                <a:latin typeface="Arial"/>
                <a:cs typeface="Arial"/>
              </a:rPr>
              <a:t>p</a:t>
            </a:r>
            <a:r>
              <a:rPr sz="2200" b="1" spc="1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664D"/>
                </a:solidFill>
                <a:latin typeface="Arial"/>
                <a:cs typeface="Arial"/>
              </a:rPr>
              <a:t>&amp;&amp; (</a:t>
            </a:r>
            <a:r>
              <a:rPr sz="2200" b="1" spc="1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664D"/>
                </a:solidFill>
                <a:latin typeface="Arial"/>
                <a:cs typeface="Arial"/>
              </a:rPr>
              <a:t>q || r )</a:t>
            </a:r>
            <a:r>
              <a:rPr sz="2200" b="1" spc="1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664D"/>
                </a:solidFill>
                <a:latin typeface="Arial"/>
                <a:cs typeface="Arial"/>
              </a:rPr>
              <a:t>==</a:t>
            </a:r>
            <a:r>
              <a:rPr sz="2200" b="1" spc="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664D"/>
                </a:solidFill>
                <a:latin typeface="Arial"/>
                <a:cs typeface="Arial"/>
              </a:rPr>
              <a:t>(p&amp;&amp;q)</a:t>
            </a:r>
            <a:r>
              <a:rPr sz="2200" b="1" spc="3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664D"/>
                </a:solidFill>
                <a:latin typeface="Arial"/>
                <a:cs typeface="Arial"/>
              </a:rPr>
              <a:t>|| (p&amp;&amp;r)</a:t>
            </a:r>
            <a:endParaRPr sz="2200" dirty="0">
              <a:latin typeface="Arial"/>
              <a:cs typeface="Arial"/>
            </a:endParaRPr>
          </a:p>
          <a:p>
            <a:pPr marL="756285" lvl="1" indent="-286385">
              <a:spcBef>
                <a:spcPts val="70"/>
              </a:spcBef>
              <a:buFont typeface="Arial"/>
              <a:buChar char="–"/>
              <a:tabLst>
                <a:tab pos="756920" algn="l"/>
              </a:tabLst>
            </a:pPr>
            <a:r>
              <a:rPr sz="2200" dirty="0">
                <a:latin typeface="Arial"/>
                <a:cs typeface="Arial"/>
              </a:rPr>
              <a:t>J</a:t>
            </a:r>
            <a:r>
              <a:rPr sz="2200" spc="-5" dirty="0">
                <a:latin typeface="Arial"/>
                <a:cs typeface="Arial"/>
              </a:rPr>
              <a:t>u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as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x*(</a:t>
            </a:r>
            <a:r>
              <a:rPr sz="2200" b="1" spc="-30" dirty="0">
                <a:latin typeface="Arial"/>
                <a:cs typeface="Arial"/>
              </a:rPr>
              <a:t>y</a:t>
            </a:r>
            <a:r>
              <a:rPr sz="2200" b="1" spc="-5" dirty="0">
                <a:latin typeface="Arial"/>
                <a:cs typeface="Arial"/>
              </a:rPr>
              <a:t>+</a:t>
            </a:r>
            <a:r>
              <a:rPr sz="2200" b="1" dirty="0">
                <a:latin typeface="Arial"/>
                <a:cs typeface="Arial"/>
              </a:rPr>
              <a:t>z</a:t>
            </a:r>
            <a:r>
              <a:rPr sz="2200" b="1" spc="-5" dirty="0">
                <a:latin typeface="Arial"/>
                <a:cs typeface="Arial"/>
              </a:rPr>
              <a:t>)</a:t>
            </a:r>
            <a:r>
              <a:rPr sz="2200" b="1" spc="3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=</a:t>
            </a:r>
            <a:r>
              <a:rPr sz="2200" b="1" spc="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x*y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+ x*z</a:t>
            </a:r>
            <a:endParaRPr sz="2200" dirty="0">
              <a:latin typeface="Arial"/>
              <a:cs typeface="Arial"/>
            </a:endParaRPr>
          </a:p>
          <a:p>
            <a:pPr marL="469900">
              <a:spcBef>
                <a:spcPts val="45"/>
              </a:spcBef>
            </a:pPr>
            <a:r>
              <a:rPr sz="2300" dirty="0">
                <a:solidFill>
                  <a:srgbClr val="00664D"/>
                </a:solidFill>
                <a:latin typeface="Arial"/>
                <a:cs typeface="Arial"/>
              </a:rPr>
              <a:t>– </a:t>
            </a:r>
            <a:r>
              <a:rPr sz="2300" spc="-30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300" b="1" dirty="0">
                <a:solidFill>
                  <a:srgbClr val="00664D"/>
                </a:solidFill>
                <a:latin typeface="Arial"/>
                <a:cs typeface="Arial"/>
              </a:rPr>
              <a:t>p ||</a:t>
            </a:r>
            <a:r>
              <a:rPr sz="2300" b="1" spc="-3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300" b="1" dirty="0">
                <a:solidFill>
                  <a:srgbClr val="00664D"/>
                </a:solidFill>
                <a:latin typeface="Arial"/>
                <a:cs typeface="Arial"/>
              </a:rPr>
              <a:t>( q</a:t>
            </a:r>
            <a:r>
              <a:rPr sz="2300" b="1" spc="-1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300" b="1" dirty="0">
                <a:solidFill>
                  <a:srgbClr val="00664D"/>
                </a:solidFill>
                <a:latin typeface="Arial"/>
                <a:cs typeface="Arial"/>
              </a:rPr>
              <a:t>&amp;&amp;</a:t>
            </a:r>
            <a:r>
              <a:rPr sz="2300" b="1" spc="-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300" b="1" dirty="0">
                <a:solidFill>
                  <a:srgbClr val="00664D"/>
                </a:solidFill>
                <a:latin typeface="Arial"/>
                <a:cs typeface="Arial"/>
              </a:rPr>
              <a:t>r ) ==</a:t>
            </a:r>
            <a:r>
              <a:rPr sz="2300" b="1" spc="-2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300" b="1" dirty="0">
                <a:solidFill>
                  <a:srgbClr val="00664D"/>
                </a:solidFill>
                <a:latin typeface="Arial"/>
                <a:cs typeface="Arial"/>
              </a:rPr>
              <a:t>(p||q)</a:t>
            </a:r>
            <a:r>
              <a:rPr sz="2300" b="1" spc="-5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300" b="1" dirty="0">
                <a:solidFill>
                  <a:srgbClr val="00664D"/>
                </a:solidFill>
                <a:latin typeface="Arial"/>
                <a:cs typeface="Arial"/>
              </a:rPr>
              <a:t>&amp;&amp;</a:t>
            </a:r>
            <a:r>
              <a:rPr sz="2300" b="1" spc="1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300" b="1" dirty="0">
                <a:solidFill>
                  <a:srgbClr val="00664D"/>
                </a:solidFill>
                <a:latin typeface="Arial"/>
                <a:cs typeface="Arial"/>
              </a:rPr>
              <a:t>(p||r)</a:t>
            </a:r>
            <a:endParaRPr sz="2300" dirty="0">
              <a:latin typeface="Arial"/>
              <a:cs typeface="Arial"/>
            </a:endParaRPr>
          </a:p>
          <a:p>
            <a:pPr>
              <a:spcBef>
                <a:spcPts val="24"/>
              </a:spcBef>
            </a:pPr>
            <a:endParaRPr sz="2650" dirty="0">
              <a:latin typeface="Times New Roman"/>
              <a:cs typeface="Times New Roman"/>
            </a:endParaRPr>
          </a:p>
          <a:p>
            <a:pPr marL="355600" indent="-342900">
              <a:lnSpc>
                <a:spcPts val="3110"/>
              </a:lnSpc>
              <a:buFont typeface="Arial"/>
              <a:buChar char="•"/>
              <a:tabLst>
                <a:tab pos="355600" algn="l"/>
              </a:tabLst>
            </a:pPr>
            <a:r>
              <a:rPr sz="2600" b="1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sz="2600" b="1" spc="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600" b="1" dirty="0">
                <a:solidFill>
                  <a:srgbClr val="0000FF"/>
                </a:solidFill>
                <a:latin typeface="Arial"/>
                <a:cs typeface="Arial"/>
              </a:rPr>
              <a:t>Mor</a:t>
            </a:r>
            <a:r>
              <a:rPr sz="2600" b="1" spc="5" dirty="0">
                <a:solidFill>
                  <a:srgbClr val="0000FF"/>
                </a:solidFill>
                <a:latin typeface="Arial"/>
                <a:cs typeface="Arial"/>
              </a:rPr>
              <a:t>g</a:t>
            </a:r>
            <a:r>
              <a:rPr sz="2600" b="1" dirty="0">
                <a:solidFill>
                  <a:srgbClr val="0000FF"/>
                </a:solidFill>
                <a:latin typeface="Arial"/>
                <a:cs typeface="Arial"/>
              </a:rPr>
              <a:t>an</a:t>
            </a:r>
            <a:r>
              <a:rPr sz="26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600" b="1" spc="5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z="2600" b="1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600" b="1" spc="5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2600" b="1" dirty="0">
                <a:solidFill>
                  <a:srgbClr val="0000FF"/>
                </a:solidFill>
                <a:latin typeface="Arial"/>
                <a:cs typeface="Arial"/>
              </a:rPr>
              <a:t>ial</a:t>
            </a:r>
            <a:r>
              <a:rPr sz="2600" b="1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0000FF"/>
                </a:solidFill>
                <a:latin typeface="Arial"/>
                <a:cs typeface="Arial"/>
              </a:rPr>
              <a:t>rules</a:t>
            </a:r>
          </a:p>
          <a:p>
            <a:pPr marL="469900">
              <a:lnSpc>
                <a:spcPts val="3095"/>
              </a:lnSpc>
            </a:pPr>
            <a:r>
              <a:rPr sz="2600" dirty="0">
                <a:solidFill>
                  <a:srgbClr val="00664D"/>
                </a:solidFill>
                <a:latin typeface="Arial"/>
                <a:cs typeface="Arial"/>
              </a:rPr>
              <a:t>–</a:t>
            </a:r>
            <a:r>
              <a:rPr sz="2600" spc="8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00664D"/>
                </a:solidFill>
                <a:latin typeface="Arial"/>
                <a:cs typeface="Arial"/>
              </a:rPr>
              <a:t>!</a:t>
            </a:r>
            <a:r>
              <a:rPr sz="2600" b="1" spc="-10" dirty="0">
                <a:solidFill>
                  <a:srgbClr val="00664D"/>
                </a:solidFill>
                <a:latin typeface="Arial"/>
                <a:cs typeface="Arial"/>
              </a:rPr>
              <a:t>(</a:t>
            </a:r>
            <a:r>
              <a:rPr sz="2600" b="1" dirty="0">
                <a:solidFill>
                  <a:srgbClr val="00664D"/>
                </a:solidFill>
                <a:latin typeface="Arial"/>
                <a:cs typeface="Arial"/>
              </a:rPr>
              <a:t>p</a:t>
            </a:r>
            <a:r>
              <a:rPr sz="2600" b="1" spc="5" dirty="0">
                <a:solidFill>
                  <a:srgbClr val="00664D"/>
                </a:solidFill>
                <a:latin typeface="Arial"/>
                <a:cs typeface="Arial"/>
              </a:rPr>
              <a:t>&amp;</a:t>
            </a:r>
            <a:r>
              <a:rPr sz="2600" b="1" dirty="0">
                <a:solidFill>
                  <a:srgbClr val="00664D"/>
                </a:solidFill>
                <a:latin typeface="Arial"/>
                <a:cs typeface="Arial"/>
              </a:rPr>
              <a:t>&amp;</a:t>
            </a:r>
            <a:r>
              <a:rPr sz="2600" b="1" spc="5" dirty="0">
                <a:solidFill>
                  <a:srgbClr val="00664D"/>
                </a:solidFill>
                <a:latin typeface="Arial"/>
                <a:cs typeface="Arial"/>
              </a:rPr>
              <a:t>q</a:t>
            </a:r>
            <a:r>
              <a:rPr sz="2600" b="1" dirty="0">
                <a:solidFill>
                  <a:srgbClr val="00664D"/>
                </a:solidFill>
                <a:latin typeface="Arial"/>
                <a:cs typeface="Arial"/>
              </a:rPr>
              <a:t>)</a:t>
            </a:r>
            <a:r>
              <a:rPr sz="2600" b="1" spc="-4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00664D"/>
                </a:solidFill>
                <a:latin typeface="Arial"/>
                <a:cs typeface="Arial"/>
              </a:rPr>
              <a:t>==</a:t>
            </a:r>
            <a:r>
              <a:rPr sz="2600" b="1" spc="-1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00664D"/>
                </a:solidFill>
                <a:latin typeface="Arial"/>
                <a:cs typeface="Arial"/>
              </a:rPr>
              <a:t>!p</a:t>
            </a:r>
            <a:r>
              <a:rPr sz="2600" b="1" spc="-1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00664D"/>
                </a:solidFill>
                <a:latin typeface="Arial"/>
                <a:cs typeface="Arial"/>
              </a:rPr>
              <a:t>||</a:t>
            </a:r>
            <a:r>
              <a:rPr sz="2600" b="1" spc="-1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00664D"/>
                </a:solidFill>
                <a:latin typeface="Arial"/>
                <a:cs typeface="Arial"/>
              </a:rPr>
              <a:t>!q</a:t>
            </a:r>
            <a:endParaRPr sz="2600" dirty="0">
              <a:latin typeface="Arial"/>
              <a:cs typeface="Arial"/>
            </a:endParaRPr>
          </a:p>
          <a:p>
            <a:pPr marL="469900">
              <a:lnSpc>
                <a:spcPts val="3110"/>
              </a:lnSpc>
            </a:pPr>
            <a:r>
              <a:rPr sz="2600" dirty="0">
                <a:solidFill>
                  <a:srgbClr val="00664D"/>
                </a:solidFill>
                <a:latin typeface="Arial"/>
                <a:cs typeface="Arial"/>
              </a:rPr>
              <a:t>–</a:t>
            </a:r>
            <a:r>
              <a:rPr sz="2600" spc="8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00664D"/>
                </a:solidFill>
                <a:latin typeface="Arial"/>
                <a:cs typeface="Arial"/>
              </a:rPr>
              <a:t>!(p||</a:t>
            </a:r>
            <a:r>
              <a:rPr sz="2600" b="1" spc="10" dirty="0">
                <a:solidFill>
                  <a:srgbClr val="00664D"/>
                </a:solidFill>
                <a:latin typeface="Arial"/>
                <a:cs typeface="Arial"/>
              </a:rPr>
              <a:t>q</a:t>
            </a:r>
            <a:r>
              <a:rPr sz="2600" b="1" dirty="0">
                <a:solidFill>
                  <a:srgbClr val="00664D"/>
                </a:solidFill>
                <a:latin typeface="Arial"/>
                <a:cs typeface="Arial"/>
              </a:rPr>
              <a:t>)</a:t>
            </a:r>
            <a:r>
              <a:rPr sz="2600" b="1" spc="-4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00664D"/>
                </a:solidFill>
                <a:latin typeface="Arial"/>
                <a:cs typeface="Arial"/>
              </a:rPr>
              <a:t>==</a:t>
            </a:r>
            <a:r>
              <a:rPr sz="2600" b="1" spc="-1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00664D"/>
                </a:solidFill>
                <a:latin typeface="Arial"/>
                <a:cs typeface="Arial"/>
              </a:rPr>
              <a:t>!p &amp;&amp;</a:t>
            </a:r>
            <a:r>
              <a:rPr sz="2600" b="1" spc="-2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00664D"/>
                </a:solidFill>
                <a:latin typeface="Arial"/>
                <a:cs typeface="Arial"/>
              </a:rPr>
              <a:t>!q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0865" y="370464"/>
            <a:ext cx="343027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>
              <a:lnSpc>
                <a:spcPct val="100000"/>
              </a:lnSpc>
              <a:tabLst>
                <a:tab pos="1358900" algn="l"/>
              </a:tabLst>
            </a:pPr>
            <a:r>
              <a:rPr sz="3600" dirty="0"/>
              <a:t>ASCII</a:t>
            </a:r>
            <a:r>
              <a:rPr lang="en-US" sz="3600" dirty="0"/>
              <a:t> </a:t>
            </a:r>
            <a:r>
              <a:rPr sz="3600" dirty="0"/>
              <a:t>character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77364" y="1226077"/>
            <a:ext cx="6616700" cy="20774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Font typeface="Arial"/>
              <a:buChar char="•"/>
              <a:tabLst>
                <a:tab pos="355600" algn="l"/>
              </a:tabLst>
            </a:pPr>
            <a:r>
              <a:rPr sz="2700" dirty="0">
                <a:latin typeface="Arial"/>
                <a:cs typeface="Arial"/>
              </a:rPr>
              <a:t>95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printable </a:t>
            </a:r>
            <a:r>
              <a:rPr sz="2700" spc="10" dirty="0">
                <a:latin typeface="Arial"/>
                <a:cs typeface="Arial"/>
              </a:rPr>
              <a:t>c</a:t>
            </a:r>
            <a:r>
              <a:rPr sz="2700" dirty="0">
                <a:latin typeface="Arial"/>
                <a:cs typeface="Arial"/>
              </a:rPr>
              <a:t>harac</a:t>
            </a:r>
            <a:r>
              <a:rPr sz="2700" spc="5" dirty="0">
                <a:latin typeface="Arial"/>
                <a:cs typeface="Arial"/>
              </a:rPr>
              <a:t>t</a:t>
            </a:r>
            <a:r>
              <a:rPr sz="2700" dirty="0">
                <a:latin typeface="Arial"/>
                <a:cs typeface="Arial"/>
              </a:rPr>
              <a:t>ers</a:t>
            </a:r>
            <a:r>
              <a:rPr sz="2700" spc="-2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(codes</a:t>
            </a:r>
            <a:r>
              <a:rPr sz="2700" spc="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32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to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126)</a:t>
            </a:r>
            <a:endParaRPr sz="2700">
              <a:latin typeface="Arial"/>
              <a:cs typeface="Arial"/>
            </a:endParaRPr>
          </a:p>
          <a:p>
            <a:pPr marL="355600" indent="-342900">
              <a:buFont typeface="Arial"/>
              <a:buChar char="•"/>
              <a:tabLst>
                <a:tab pos="355600" algn="l"/>
              </a:tabLst>
            </a:pPr>
            <a:r>
              <a:rPr sz="2700" dirty="0">
                <a:latin typeface="Arial"/>
                <a:cs typeface="Arial"/>
              </a:rPr>
              <a:t>s</a:t>
            </a:r>
            <a:r>
              <a:rPr sz="2700" spc="5" dirty="0">
                <a:latin typeface="Arial"/>
                <a:cs typeface="Arial"/>
              </a:rPr>
              <a:t>t</a:t>
            </a:r>
            <a:r>
              <a:rPr sz="2700" dirty="0">
                <a:latin typeface="Arial"/>
                <a:cs typeface="Arial"/>
              </a:rPr>
              <a:t>art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with "</a:t>
            </a:r>
            <a:r>
              <a:rPr sz="2700" dirty="0">
                <a:solidFill>
                  <a:srgbClr val="C00000"/>
                </a:solidFill>
                <a:latin typeface="Arial"/>
                <a:cs typeface="Arial"/>
              </a:rPr>
              <a:t>spa</a:t>
            </a:r>
            <a:r>
              <a:rPr sz="2700" spc="5" dirty="0">
                <a:solidFill>
                  <a:srgbClr val="C00000"/>
                </a:solidFill>
                <a:latin typeface="Arial"/>
                <a:cs typeface="Arial"/>
              </a:rPr>
              <a:t>c</a:t>
            </a:r>
            <a:r>
              <a:rPr sz="2700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700" dirty="0">
                <a:latin typeface="Arial"/>
                <a:cs typeface="Arial"/>
              </a:rPr>
              <a:t>" at </a:t>
            </a:r>
            <a:r>
              <a:rPr sz="2700" spc="-10" dirty="0">
                <a:latin typeface="Arial"/>
                <a:cs typeface="Arial"/>
              </a:rPr>
              <a:t>3</a:t>
            </a:r>
            <a:r>
              <a:rPr sz="2700" dirty="0">
                <a:latin typeface="Arial"/>
                <a:cs typeface="Arial"/>
              </a:rPr>
              <a:t>2</a:t>
            </a:r>
            <a:endParaRPr sz="2700">
              <a:latin typeface="Arial"/>
              <a:cs typeface="Arial"/>
            </a:endParaRPr>
          </a:p>
          <a:p>
            <a:pPr marL="355600" indent="-342900">
              <a:buFont typeface="Arial"/>
              <a:buChar char="•"/>
              <a:tabLst>
                <a:tab pos="355600" algn="l"/>
              </a:tabLst>
            </a:pPr>
            <a:r>
              <a:rPr sz="2700" dirty="0">
                <a:latin typeface="Arial"/>
                <a:cs typeface="Arial"/>
              </a:rPr>
              <a:t>decimal </a:t>
            </a:r>
            <a:r>
              <a:rPr sz="2700" spc="-10" dirty="0">
                <a:latin typeface="Arial"/>
                <a:cs typeface="Arial"/>
              </a:rPr>
              <a:t>d</a:t>
            </a:r>
            <a:r>
              <a:rPr sz="2700" dirty="0">
                <a:latin typeface="Arial"/>
                <a:cs typeface="Arial"/>
              </a:rPr>
              <a:t>igits</a:t>
            </a:r>
            <a:r>
              <a:rPr sz="2700" spc="5" dirty="0"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C00000"/>
                </a:solidFill>
                <a:latin typeface="Arial"/>
                <a:cs typeface="Arial"/>
              </a:rPr>
              <a:t>0-9 </a:t>
            </a:r>
            <a:r>
              <a:rPr sz="2700" dirty="0">
                <a:latin typeface="Arial"/>
                <a:cs typeface="Arial"/>
              </a:rPr>
              <a:t>s</a:t>
            </a:r>
            <a:r>
              <a:rPr sz="2700" spc="5" dirty="0">
                <a:latin typeface="Arial"/>
                <a:cs typeface="Arial"/>
              </a:rPr>
              <a:t>t</a:t>
            </a:r>
            <a:r>
              <a:rPr sz="2700" dirty="0">
                <a:latin typeface="Arial"/>
                <a:cs typeface="Arial"/>
              </a:rPr>
              <a:t>art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at 48</a:t>
            </a:r>
            <a:endParaRPr sz="2700">
              <a:latin typeface="Arial"/>
              <a:cs typeface="Arial"/>
            </a:endParaRPr>
          </a:p>
          <a:p>
            <a:pPr marL="355600" indent="-342900">
              <a:buFont typeface="Arial"/>
              <a:buChar char="•"/>
              <a:tabLst>
                <a:tab pos="355600" algn="l"/>
              </a:tabLst>
            </a:pPr>
            <a:r>
              <a:rPr sz="2700" dirty="0">
                <a:latin typeface="Arial"/>
                <a:cs typeface="Arial"/>
              </a:rPr>
              <a:t>26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upper ca</a:t>
            </a:r>
            <a:r>
              <a:rPr sz="2700" spc="10" dirty="0">
                <a:latin typeface="Arial"/>
                <a:cs typeface="Arial"/>
              </a:rPr>
              <a:t>s</a:t>
            </a:r>
            <a:r>
              <a:rPr sz="2700" dirty="0">
                <a:latin typeface="Arial"/>
                <a:cs typeface="Arial"/>
              </a:rPr>
              <a:t>e l</a:t>
            </a:r>
            <a:r>
              <a:rPr sz="2700" spc="-10" dirty="0">
                <a:latin typeface="Arial"/>
                <a:cs typeface="Arial"/>
              </a:rPr>
              <a:t>e</a:t>
            </a:r>
            <a:r>
              <a:rPr sz="2700" dirty="0">
                <a:latin typeface="Arial"/>
                <a:cs typeface="Arial"/>
              </a:rPr>
              <a:t>t</a:t>
            </a:r>
            <a:r>
              <a:rPr sz="2700" spc="5" dirty="0">
                <a:latin typeface="Arial"/>
                <a:cs typeface="Arial"/>
              </a:rPr>
              <a:t>t</a:t>
            </a:r>
            <a:r>
              <a:rPr sz="2700" dirty="0">
                <a:latin typeface="Arial"/>
                <a:cs typeface="Arial"/>
              </a:rPr>
              <a:t>ers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2700" dirty="0">
                <a:solidFill>
                  <a:srgbClr val="C00000"/>
                </a:solidFill>
                <a:latin typeface="Arial"/>
                <a:cs typeface="Arial"/>
              </a:rPr>
              <a:t>-Z</a:t>
            </a:r>
            <a:r>
              <a:rPr sz="2700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s</a:t>
            </a:r>
            <a:r>
              <a:rPr sz="2700" spc="5" dirty="0">
                <a:latin typeface="Arial"/>
                <a:cs typeface="Arial"/>
              </a:rPr>
              <a:t>t</a:t>
            </a:r>
            <a:r>
              <a:rPr sz="2700" dirty="0">
                <a:latin typeface="Arial"/>
                <a:cs typeface="Arial"/>
              </a:rPr>
              <a:t>art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at 65</a:t>
            </a:r>
            <a:endParaRPr sz="2700">
              <a:latin typeface="Arial"/>
              <a:cs typeface="Arial"/>
            </a:endParaRPr>
          </a:p>
          <a:p>
            <a:pPr marL="355600" indent="-342900">
              <a:buFont typeface="Arial"/>
              <a:buChar char="•"/>
              <a:tabLst>
                <a:tab pos="355600" algn="l"/>
              </a:tabLst>
            </a:pPr>
            <a:r>
              <a:rPr sz="2700" dirty="0">
                <a:latin typeface="Arial"/>
                <a:cs typeface="Arial"/>
              </a:rPr>
              <a:t>26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lower ca</a:t>
            </a:r>
            <a:r>
              <a:rPr sz="2700" spc="5" dirty="0">
                <a:latin typeface="Arial"/>
                <a:cs typeface="Arial"/>
              </a:rPr>
              <a:t>s</a:t>
            </a:r>
            <a:r>
              <a:rPr sz="2700" dirty="0">
                <a:latin typeface="Arial"/>
                <a:cs typeface="Arial"/>
              </a:rPr>
              <a:t>e l</a:t>
            </a:r>
            <a:r>
              <a:rPr sz="2700" spc="-10" dirty="0">
                <a:latin typeface="Arial"/>
                <a:cs typeface="Arial"/>
              </a:rPr>
              <a:t>e</a:t>
            </a:r>
            <a:r>
              <a:rPr sz="2700" dirty="0">
                <a:latin typeface="Arial"/>
                <a:cs typeface="Arial"/>
              </a:rPr>
              <a:t>t</a:t>
            </a:r>
            <a:r>
              <a:rPr sz="2700" spc="5" dirty="0">
                <a:latin typeface="Arial"/>
                <a:cs typeface="Arial"/>
              </a:rPr>
              <a:t>t</a:t>
            </a:r>
            <a:r>
              <a:rPr sz="2700" dirty="0">
                <a:latin typeface="Arial"/>
                <a:cs typeface="Arial"/>
              </a:rPr>
              <a:t>ers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spc="-5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2700" dirty="0">
                <a:solidFill>
                  <a:srgbClr val="C00000"/>
                </a:solidFill>
                <a:latin typeface="Arial"/>
                <a:cs typeface="Arial"/>
              </a:rPr>
              <a:t>-z</a:t>
            </a:r>
            <a:r>
              <a:rPr sz="2700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s</a:t>
            </a:r>
            <a:r>
              <a:rPr sz="2700" spc="5" dirty="0">
                <a:latin typeface="Arial"/>
                <a:cs typeface="Arial"/>
              </a:rPr>
              <a:t>t</a:t>
            </a:r>
            <a:r>
              <a:rPr sz="2700" dirty="0">
                <a:latin typeface="Arial"/>
                <a:cs typeface="Arial"/>
              </a:rPr>
              <a:t>art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at 97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4444" y="3352801"/>
            <a:ext cx="5798312" cy="33055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9110E5-6554-C743-B030-BDF1511D4897}"/>
              </a:ext>
            </a:extLst>
          </p:cNvPr>
          <p:cNvSpPr txBox="1"/>
          <p:nvPr/>
        </p:nvSpPr>
        <p:spPr>
          <a:xfrm>
            <a:off x="8999917" y="1387660"/>
            <a:ext cx="305038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For this course, we will not test/going thru ASCII, good to know</a:t>
            </a:r>
          </a:p>
          <a:p>
            <a:r>
              <a:rPr lang="en-US" b="1" dirty="0">
                <a:solidFill>
                  <a:srgbClr val="FF0000"/>
                </a:solidFill>
              </a:rPr>
              <a:t>Computer only understands numbers, so we represent </a:t>
            </a:r>
            <a:r>
              <a:rPr lang="en-US" b="1" dirty="0" err="1">
                <a:solidFill>
                  <a:srgbClr val="FF0000"/>
                </a:solidFill>
              </a:rPr>
              <a:t>ch</a:t>
            </a:r>
            <a:r>
              <a:rPr lang="en-US" b="1" dirty="0">
                <a:solidFill>
                  <a:srgbClr val="FF0000"/>
                </a:solidFill>
              </a:rPr>
              <a:t> with numbers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31223" y="343225"/>
            <a:ext cx="553720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>
              <a:lnSpc>
                <a:spcPct val="100000"/>
              </a:lnSpc>
              <a:tabLst>
                <a:tab pos="850900" algn="l"/>
                <a:tab pos="3415665" algn="l"/>
              </a:tabLst>
            </a:pPr>
            <a:r>
              <a:rPr sz="3600" dirty="0">
                <a:solidFill>
                  <a:srgbClr val="FF0000"/>
                </a:solidFill>
              </a:rPr>
              <a:t>Try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sz="3600" dirty="0">
                <a:solidFill>
                  <a:srgbClr val="FF0000"/>
                </a:solidFill>
              </a:rPr>
              <a:t>out: </a:t>
            </a:r>
            <a:r>
              <a:rPr sz="3600" dirty="0"/>
              <a:t>lo</a:t>
            </a:r>
            <a:r>
              <a:rPr sz="3600" spc="-15" dirty="0"/>
              <a:t>g</a:t>
            </a:r>
            <a:r>
              <a:rPr sz="3600" dirty="0"/>
              <a:t>ical</a:t>
            </a:r>
            <a:r>
              <a:rPr lang="en-US" sz="3600" dirty="0"/>
              <a:t> </a:t>
            </a:r>
            <a:r>
              <a:rPr sz="3600" dirty="0"/>
              <a:t>operators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36141" y="1405058"/>
            <a:ext cx="9314961" cy="45012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80000"/>
              </a:lnSpc>
            </a:pPr>
            <a:r>
              <a:rPr sz="2500" spc="-5" dirty="0">
                <a:latin typeface="Arial"/>
                <a:cs typeface="Arial"/>
              </a:rPr>
              <a:t>Det</a:t>
            </a:r>
            <a:r>
              <a:rPr sz="2500" dirty="0">
                <a:latin typeface="Arial"/>
                <a:cs typeface="Arial"/>
              </a:rPr>
              <a:t>e</a:t>
            </a:r>
            <a:r>
              <a:rPr sz="2500" spc="-5" dirty="0">
                <a:latin typeface="Arial"/>
                <a:cs typeface="Arial"/>
              </a:rPr>
              <a:t>rm</a:t>
            </a:r>
            <a:r>
              <a:rPr sz="2500" spc="-15" dirty="0">
                <a:latin typeface="Arial"/>
                <a:cs typeface="Arial"/>
              </a:rPr>
              <a:t>i</a:t>
            </a:r>
            <a:r>
              <a:rPr sz="2500" spc="-5" dirty="0">
                <a:latin typeface="Arial"/>
                <a:cs typeface="Arial"/>
              </a:rPr>
              <a:t>ne</a:t>
            </a:r>
            <a:r>
              <a:rPr sz="2500" spc="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whe</a:t>
            </a:r>
            <a:r>
              <a:rPr sz="2500" dirty="0">
                <a:latin typeface="Arial"/>
                <a:cs typeface="Arial"/>
              </a:rPr>
              <a:t>t</a:t>
            </a:r>
            <a:r>
              <a:rPr sz="2500" spc="-5" dirty="0">
                <a:latin typeface="Arial"/>
                <a:cs typeface="Arial"/>
              </a:rPr>
              <a:t>h</a:t>
            </a:r>
            <a:r>
              <a:rPr sz="2500" dirty="0">
                <a:latin typeface="Arial"/>
                <a:cs typeface="Arial"/>
              </a:rPr>
              <a:t>e</a:t>
            </a:r>
            <a:r>
              <a:rPr sz="2500" spc="-5" dirty="0">
                <a:latin typeface="Arial"/>
                <a:cs typeface="Arial"/>
              </a:rPr>
              <a:t>r a c</a:t>
            </a:r>
            <a:r>
              <a:rPr sz="2500" dirty="0">
                <a:latin typeface="Arial"/>
                <a:cs typeface="Arial"/>
              </a:rPr>
              <a:t>h</a:t>
            </a:r>
            <a:r>
              <a:rPr sz="2500" spc="-5" dirty="0">
                <a:latin typeface="Arial"/>
                <a:cs typeface="Arial"/>
              </a:rPr>
              <a:t>aract</a:t>
            </a:r>
            <a:r>
              <a:rPr sz="2500" dirty="0">
                <a:latin typeface="Arial"/>
                <a:cs typeface="Arial"/>
              </a:rPr>
              <a:t>e</a:t>
            </a:r>
            <a:r>
              <a:rPr sz="2500" spc="-5" dirty="0">
                <a:latin typeface="Arial"/>
                <a:cs typeface="Arial"/>
              </a:rPr>
              <a:t>r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is</a:t>
            </a:r>
            <a:r>
              <a:rPr sz="2500" spc="25" dirty="0"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0000"/>
                </a:solidFill>
                <a:latin typeface="Arial"/>
                <a:cs typeface="Arial"/>
              </a:rPr>
              <a:t>lower case,</a:t>
            </a:r>
            <a:r>
              <a:rPr sz="25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0000"/>
                </a:solidFill>
                <a:latin typeface="Arial"/>
                <a:cs typeface="Arial"/>
              </a:rPr>
              <a:t>lett</a:t>
            </a:r>
            <a:r>
              <a:rPr sz="250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500" spc="-5" dirty="0">
                <a:solidFill>
                  <a:srgbClr val="FF0000"/>
                </a:solidFill>
                <a:latin typeface="Arial"/>
                <a:cs typeface="Arial"/>
              </a:rPr>
              <a:t>r,</a:t>
            </a:r>
            <a:r>
              <a:rPr sz="25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0000"/>
                </a:solidFill>
                <a:latin typeface="Arial"/>
                <a:cs typeface="Arial"/>
              </a:rPr>
              <a:t>digit, vowel:</a:t>
            </a:r>
            <a:endParaRPr sz="2500" dirty="0">
              <a:latin typeface="Arial"/>
              <a:cs typeface="Arial"/>
            </a:endParaRPr>
          </a:p>
          <a:p>
            <a:pPr>
              <a:spcBef>
                <a:spcPts val="12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12700" marR="3228975"/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var</a:t>
            </a:r>
            <a:r>
              <a:rPr sz="2500" spc="1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c=prompt("e</a:t>
            </a:r>
            <a:r>
              <a:rPr sz="2500" dirty="0">
                <a:solidFill>
                  <a:srgbClr val="00664D"/>
                </a:solidFill>
                <a:latin typeface="Arial"/>
                <a:cs typeface="Arial"/>
              </a:rPr>
              <a:t>n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ter</a:t>
            </a:r>
            <a:r>
              <a:rPr sz="2500" spc="3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a c</a:t>
            </a:r>
            <a:r>
              <a:rPr sz="2500" dirty="0">
                <a:solidFill>
                  <a:srgbClr val="00664D"/>
                </a:solidFill>
                <a:latin typeface="Arial"/>
                <a:cs typeface="Arial"/>
              </a:rPr>
              <a:t>h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aract</a:t>
            </a:r>
            <a:r>
              <a:rPr sz="2500" dirty="0">
                <a:solidFill>
                  <a:srgbClr val="00664D"/>
                </a:solidFill>
                <a:latin typeface="Arial"/>
                <a:cs typeface="Arial"/>
              </a:rPr>
              <a:t>e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r:"); </a:t>
            </a:r>
            <a:endParaRPr lang="en-US" sz="2500" spc="-5" dirty="0">
              <a:solidFill>
                <a:srgbClr val="00664D"/>
              </a:solidFill>
              <a:latin typeface="Arial"/>
              <a:cs typeface="Arial"/>
            </a:endParaRPr>
          </a:p>
          <a:p>
            <a:pPr marL="12700" marR="3228975"/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if(</a:t>
            </a:r>
            <a:r>
              <a:rPr sz="2500" spc="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c&gt;</a:t>
            </a:r>
            <a:r>
              <a:rPr sz="2500" spc="-20" dirty="0">
                <a:solidFill>
                  <a:srgbClr val="00664D"/>
                </a:solidFill>
                <a:latin typeface="Arial"/>
                <a:cs typeface="Arial"/>
              </a:rPr>
              <a:t>=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"a"</a:t>
            </a:r>
            <a:r>
              <a:rPr sz="2500" spc="3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0000"/>
                </a:solidFill>
                <a:latin typeface="Arial"/>
                <a:cs typeface="Arial"/>
              </a:rPr>
              <a:t>&amp;&amp;</a:t>
            </a:r>
            <a:r>
              <a:rPr sz="25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c&lt;</a:t>
            </a:r>
            <a:r>
              <a:rPr sz="2500" spc="-20" dirty="0">
                <a:solidFill>
                  <a:srgbClr val="00664D"/>
                </a:solidFill>
                <a:latin typeface="Arial"/>
                <a:cs typeface="Arial"/>
              </a:rPr>
              <a:t>=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"z"</a:t>
            </a:r>
            <a:r>
              <a:rPr sz="2500" spc="2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)</a:t>
            </a:r>
            <a:endParaRPr sz="2500" dirty="0">
              <a:latin typeface="Arial"/>
              <a:cs typeface="Arial"/>
            </a:endParaRPr>
          </a:p>
          <a:p>
            <a:pPr marL="927100"/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alert("low</a:t>
            </a:r>
            <a:r>
              <a:rPr sz="2500" dirty="0">
                <a:solidFill>
                  <a:srgbClr val="00664D"/>
                </a:solidFill>
                <a:latin typeface="Arial"/>
                <a:cs typeface="Arial"/>
              </a:rPr>
              <a:t>e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r</a:t>
            </a:r>
            <a:r>
              <a:rPr sz="2500" spc="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case</a:t>
            </a:r>
            <a:r>
              <a:rPr sz="250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let</a:t>
            </a:r>
            <a:r>
              <a:rPr sz="2500" dirty="0">
                <a:solidFill>
                  <a:srgbClr val="00664D"/>
                </a:solidFill>
                <a:latin typeface="Arial"/>
                <a:cs typeface="Arial"/>
              </a:rPr>
              <a:t>t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er");</a:t>
            </a:r>
            <a:endParaRPr sz="2500" dirty="0">
              <a:latin typeface="Arial"/>
              <a:cs typeface="Arial"/>
            </a:endParaRPr>
          </a:p>
          <a:p>
            <a:pPr marL="12700"/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if( c</a:t>
            </a:r>
            <a:r>
              <a:rPr sz="2500" spc="-15" dirty="0">
                <a:solidFill>
                  <a:srgbClr val="00664D"/>
                </a:solidFill>
                <a:latin typeface="Arial"/>
                <a:cs typeface="Arial"/>
              </a:rPr>
              <a:t>&gt;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="a"</a:t>
            </a:r>
            <a:r>
              <a:rPr sz="2500" spc="1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&amp;&amp; c&lt;</a:t>
            </a:r>
            <a:r>
              <a:rPr sz="2500" spc="-15" dirty="0">
                <a:solidFill>
                  <a:srgbClr val="00664D"/>
                </a:solidFill>
                <a:latin typeface="Arial"/>
                <a:cs typeface="Arial"/>
              </a:rPr>
              <a:t>=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"z"</a:t>
            </a:r>
            <a:r>
              <a:rPr sz="2500" spc="3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500" spc="-35" dirty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r>
              <a:rPr sz="2500" spc="-5" dirty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r>
              <a:rPr sz="2500" spc="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c</a:t>
            </a:r>
            <a:r>
              <a:rPr sz="2500" spc="-15" dirty="0">
                <a:solidFill>
                  <a:srgbClr val="00664D"/>
                </a:solidFill>
                <a:latin typeface="Arial"/>
                <a:cs typeface="Arial"/>
              </a:rPr>
              <a:t>&gt;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="A"</a:t>
            </a:r>
            <a:r>
              <a:rPr sz="2500" spc="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&amp;&amp; c&lt;</a:t>
            </a:r>
            <a:r>
              <a:rPr sz="2500" spc="-15" dirty="0">
                <a:solidFill>
                  <a:srgbClr val="00664D"/>
                </a:solidFill>
                <a:latin typeface="Arial"/>
                <a:cs typeface="Arial"/>
              </a:rPr>
              <a:t>=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"Z")</a:t>
            </a:r>
            <a:endParaRPr sz="2500" dirty="0">
              <a:latin typeface="Arial"/>
              <a:cs typeface="Arial"/>
            </a:endParaRPr>
          </a:p>
          <a:p>
            <a:pPr marL="927100"/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alert("le</a:t>
            </a:r>
            <a:r>
              <a:rPr sz="2500" dirty="0">
                <a:solidFill>
                  <a:srgbClr val="00664D"/>
                </a:solidFill>
                <a:latin typeface="Arial"/>
                <a:cs typeface="Arial"/>
              </a:rPr>
              <a:t>t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ter");</a:t>
            </a:r>
            <a:endParaRPr sz="2500" dirty="0">
              <a:latin typeface="Arial"/>
              <a:cs typeface="Arial"/>
            </a:endParaRPr>
          </a:p>
          <a:p>
            <a:pPr marL="12700"/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if(</a:t>
            </a:r>
            <a:r>
              <a:rPr sz="2500" spc="1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C00000"/>
                </a:solidFill>
                <a:latin typeface="Arial"/>
                <a:cs typeface="Arial"/>
              </a:rPr>
              <a:t>"0</a:t>
            </a:r>
            <a:r>
              <a:rPr sz="2500" dirty="0">
                <a:solidFill>
                  <a:srgbClr val="C00000"/>
                </a:solidFill>
                <a:latin typeface="Arial"/>
                <a:cs typeface="Arial"/>
              </a:rPr>
              <a:t>"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&lt;</a:t>
            </a:r>
            <a:r>
              <a:rPr sz="2500" spc="-20" dirty="0">
                <a:solidFill>
                  <a:srgbClr val="00664D"/>
                </a:solidFill>
                <a:latin typeface="Arial"/>
                <a:cs typeface="Arial"/>
              </a:rPr>
              <a:t>=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c</a:t>
            </a:r>
            <a:r>
              <a:rPr sz="2500" spc="2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0000"/>
                </a:solidFill>
                <a:latin typeface="Arial"/>
                <a:cs typeface="Arial"/>
              </a:rPr>
              <a:t>&amp;&amp;</a:t>
            </a:r>
            <a:r>
              <a:rPr sz="25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c&lt;</a:t>
            </a:r>
            <a:r>
              <a:rPr sz="2500" spc="-15" dirty="0">
                <a:solidFill>
                  <a:srgbClr val="00664D"/>
                </a:solidFill>
                <a:latin typeface="Arial"/>
                <a:cs typeface="Arial"/>
              </a:rPr>
              <a:t>=</a:t>
            </a:r>
            <a:r>
              <a:rPr sz="2500" spc="-5" dirty="0">
                <a:solidFill>
                  <a:srgbClr val="C00000"/>
                </a:solidFill>
                <a:latin typeface="Arial"/>
                <a:cs typeface="Arial"/>
              </a:rPr>
              <a:t>"9"</a:t>
            </a:r>
            <a:r>
              <a:rPr sz="2500" spc="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)</a:t>
            </a:r>
            <a:endParaRPr sz="2500" dirty="0">
              <a:latin typeface="Arial"/>
              <a:cs typeface="Arial"/>
            </a:endParaRPr>
          </a:p>
          <a:p>
            <a:pPr marL="927100"/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alert("digit");</a:t>
            </a:r>
            <a:endParaRPr sz="2500" dirty="0">
              <a:latin typeface="Arial"/>
              <a:cs typeface="Arial"/>
            </a:endParaRPr>
          </a:p>
          <a:p>
            <a:pPr marL="927100" marR="1633855" indent="-915035"/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if(</a:t>
            </a:r>
            <a:r>
              <a:rPr sz="2500" spc="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c=</a:t>
            </a:r>
            <a:r>
              <a:rPr sz="2500" spc="-20" dirty="0">
                <a:solidFill>
                  <a:srgbClr val="00664D"/>
                </a:solidFill>
                <a:latin typeface="Arial"/>
                <a:cs typeface="Arial"/>
              </a:rPr>
              <a:t>=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"a"</a:t>
            </a:r>
            <a:r>
              <a:rPr sz="2500" spc="3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500" spc="-30" dirty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r>
              <a:rPr sz="2500" spc="-5" dirty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r>
              <a:rPr sz="2500" spc="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c=</a:t>
            </a:r>
            <a:r>
              <a:rPr sz="2500" spc="-20" dirty="0">
                <a:solidFill>
                  <a:srgbClr val="00664D"/>
                </a:solidFill>
                <a:latin typeface="Arial"/>
                <a:cs typeface="Arial"/>
              </a:rPr>
              <a:t>=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"e"</a:t>
            </a:r>
            <a:r>
              <a:rPr sz="2500" spc="3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500" spc="-30" dirty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r>
              <a:rPr sz="2500" spc="-5" dirty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r>
              <a:rPr sz="2500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c=</a:t>
            </a:r>
            <a:r>
              <a:rPr sz="2500" spc="-20" dirty="0">
                <a:solidFill>
                  <a:srgbClr val="00664D"/>
                </a:solidFill>
                <a:latin typeface="Arial"/>
                <a:cs typeface="Arial"/>
              </a:rPr>
              <a:t>=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"i"</a:t>
            </a:r>
            <a:r>
              <a:rPr sz="2500" spc="2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500" spc="-30" dirty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r>
              <a:rPr sz="2500" spc="-5" dirty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r>
              <a:rPr sz="2500" spc="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c=</a:t>
            </a:r>
            <a:r>
              <a:rPr sz="2500" spc="-20" dirty="0">
                <a:solidFill>
                  <a:srgbClr val="00664D"/>
                </a:solidFill>
                <a:latin typeface="Arial"/>
                <a:cs typeface="Arial"/>
              </a:rPr>
              <a:t>=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"o"</a:t>
            </a:r>
            <a:r>
              <a:rPr sz="2500" spc="3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500" spc="-30" dirty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r>
              <a:rPr sz="2500" spc="-5" dirty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r>
              <a:rPr sz="2500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c=</a:t>
            </a:r>
            <a:r>
              <a:rPr sz="2500" spc="-20" dirty="0">
                <a:solidFill>
                  <a:srgbClr val="00664D"/>
                </a:solidFill>
                <a:latin typeface="Arial"/>
                <a:cs typeface="Arial"/>
              </a:rPr>
              <a:t>=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"u"</a:t>
            </a:r>
            <a:r>
              <a:rPr sz="2500" spc="2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) alert("v</a:t>
            </a:r>
            <a:r>
              <a:rPr sz="2500" dirty="0">
                <a:solidFill>
                  <a:srgbClr val="00664D"/>
                </a:solidFill>
                <a:latin typeface="Arial"/>
                <a:cs typeface="Arial"/>
              </a:rPr>
              <a:t>o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wel");</a:t>
            </a:r>
            <a:endParaRPr sz="2500" dirty="0">
              <a:latin typeface="Arial"/>
              <a:cs typeface="Arial"/>
            </a:endParaRPr>
          </a:p>
          <a:p>
            <a:pPr>
              <a:spcBef>
                <a:spcPts val="49"/>
              </a:spcBef>
            </a:pPr>
            <a:endParaRPr sz="21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33441" y="2195994"/>
            <a:ext cx="4031728" cy="305820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1516">
              <a:lnSpc>
                <a:spcPct val="150000"/>
              </a:lnSpc>
            </a:pPr>
            <a:r>
              <a:rPr lang="en-US" altLang="zh-CN" sz="3400" spc="-5" dirty="0">
                <a:solidFill>
                  <a:srgbClr val="0070C0"/>
                </a:solidFill>
              </a:rPr>
              <a:t>Topic</a:t>
            </a:r>
            <a:r>
              <a:rPr lang="zh-CN" altLang="en-US" sz="3400" spc="-5" dirty="0">
                <a:solidFill>
                  <a:srgbClr val="0070C0"/>
                </a:solidFill>
              </a:rPr>
              <a:t> </a:t>
            </a:r>
            <a:r>
              <a:rPr lang="en-US" altLang="zh-CN" sz="3400" spc="-5" dirty="0">
                <a:solidFill>
                  <a:srgbClr val="0070C0"/>
                </a:solidFill>
              </a:rPr>
              <a:t>5.2</a:t>
            </a:r>
            <a:r>
              <a:rPr sz="3400" spc="-5" dirty="0">
                <a:solidFill>
                  <a:srgbClr val="0070C0"/>
                </a:solidFill>
              </a:rPr>
              <a:t>:</a:t>
            </a:r>
            <a:r>
              <a:rPr sz="3400" spc="-9" dirty="0">
                <a:solidFill>
                  <a:srgbClr val="0070C0"/>
                </a:solidFill>
              </a:rPr>
              <a:t> </a:t>
            </a:r>
            <a:br>
              <a:rPr lang="en-US" sz="3400" spc="-9" dirty="0">
                <a:solidFill>
                  <a:srgbClr val="0070C0"/>
                </a:solidFill>
              </a:rPr>
            </a:br>
            <a:r>
              <a:rPr lang="en-US" sz="3400" spc="-9" dirty="0">
                <a:solidFill>
                  <a:srgbClr val="0070C0"/>
                </a:solidFill>
              </a:rPr>
              <a:t>Programmer-defined Function</a:t>
            </a:r>
            <a:br>
              <a:rPr lang="en-US" sz="3400" spc="-9" dirty="0">
                <a:solidFill>
                  <a:srgbClr val="0070C0"/>
                </a:solidFill>
              </a:rPr>
            </a:br>
            <a:endParaRPr sz="3400" dirty="0">
              <a:solidFill>
                <a:srgbClr val="0070C0"/>
              </a:solidFill>
            </a:endParaRPr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13D1CDB8-800F-ED42-AE93-12EA4F73D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93801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5286</TotalTime>
  <Words>1876</Words>
  <Application>Microsoft Macintosh PowerPoint</Application>
  <PresentationFormat>Widescreen</PresentationFormat>
  <Paragraphs>274</Paragraphs>
  <Slides>35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Apple SD Gothic Neo</vt:lpstr>
      <vt:lpstr>Arial Unicode MS</vt:lpstr>
      <vt:lpstr>Arial</vt:lpstr>
      <vt:lpstr>Arial Rounded MT Bold</vt:lpstr>
      <vt:lpstr>Calibri</vt:lpstr>
      <vt:lpstr>Franklin Gothic Book</vt:lpstr>
      <vt:lpstr>Times New Roman</vt:lpstr>
      <vt:lpstr>Wingdings</vt:lpstr>
      <vt:lpstr>Crop</vt:lpstr>
      <vt:lpstr>Introduction to Web Technologies</vt:lpstr>
      <vt:lpstr>Topic 5.1:  Logical Operators</vt:lpstr>
      <vt:lpstr>Summary</vt:lpstr>
      <vt:lpstr>Logical Operators</vt:lpstr>
      <vt:lpstr>Truth Table</vt:lpstr>
      <vt:lpstr>Logical Operator Rules</vt:lpstr>
      <vt:lpstr>ASCII character</vt:lpstr>
      <vt:lpstr>Try out: logical operators</vt:lpstr>
      <vt:lpstr>Topic 5.2:  Programmer-defined Function </vt:lpstr>
      <vt:lpstr>Summary</vt:lpstr>
      <vt:lpstr>Built-in Function</vt:lpstr>
      <vt:lpstr>Programmer-defined function</vt:lpstr>
      <vt:lpstr>A Simple Function</vt:lpstr>
      <vt:lpstr>Function Declaration/Call</vt:lpstr>
      <vt:lpstr>Two main flavours of functions</vt:lpstr>
      <vt:lpstr>Return result</vt:lpstr>
      <vt:lpstr>Parameters</vt:lpstr>
      <vt:lpstr>Formal &amp; Actual Parameters</vt:lpstr>
      <vt:lpstr>Topic 5.3:  HTML Form Elements </vt:lpstr>
      <vt:lpstr>Button: onclick event</vt:lpstr>
      <vt:lpstr>JS Function</vt:lpstr>
      <vt:lpstr>Function call</vt:lpstr>
      <vt:lpstr>Function call with parameters</vt:lpstr>
      <vt:lpstr>onchange &amp; this.value</vt:lpstr>
      <vt:lpstr>Addressing in DOM</vt:lpstr>
      <vt:lpstr>Addressing</vt:lpstr>
      <vt:lpstr>Self Reading below</vt:lpstr>
      <vt:lpstr>&lt;select&gt; menu</vt:lpstr>
      <vt:lpstr>Checkboxes</vt:lpstr>
      <vt:lpstr>Radio button</vt:lpstr>
      <vt:lpstr>Practice Copying text (1)</vt:lpstr>
      <vt:lpstr>Practice Copying text</vt:lpstr>
      <vt:lpstr>Practice Copying text</vt:lpstr>
      <vt:lpstr>Practice changeCase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Web Technologies</dc:title>
  <dc:creator>CAO Wanyue</dc:creator>
  <cp:lastModifiedBy>CAO Wanyue</cp:lastModifiedBy>
  <cp:revision>130</cp:revision>
  <dcterms:created xsi:type="dcterms:W3CDTF">2021-12-19T11:51:58Z</dcterms:created>
  <dcterms:modified xsi:type="dcterms:W3CDTF">2022-01-25T23:59:52Z</dcterms:modified>
</cp:coreProperties>
</file>