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307" r:id="rId9"/>
    <p:sldId id="275" r:id="rId10"/>
    <p:sldId id="308" r:id="rId11"/>
    <p:sldId id="27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84" r:id="rId20"/>
    <p:sldId id="285" r:id="rId21"/>
    <p:sldId id="286" r:id="rId22"/>
    <p:sldId id="287" r:id="rId23"/>
    <p:sldId id="288" r:id="rId24"/>
    <p:sldId id="289" r:id="rId25"/>
    <p:sldId id="292" r:id="rId26"/>
    <p:sldId id="293" r:id="rId27"/>
    <p:sldId id="316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4"/>
    <p:restoredTop sz="85628"/>
  </p:normalViewPr>
  <p:slideViewPr>
    <p:cSldViewPr snapToGrid="0" snapToObjects="1">
      <p:cViewPr>
        <p:scale>
          <a:sx n="76" d="100"/>
          <a:sy n="76" d="100"/>
        </p:scale>
        <p:origin x="8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Name System (DNS)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DNS, or the Domain Name System, translates human readable domain names (for example, </a:t>
            </a:r>
            <a:r>
              <a:rPr lang="en-US" dirty="0" err="1"/>
              <a:t>www.amazon.com</a:t>
            </a:r>
            <a:r>
              <a:rPr lang="en-US" dirty="0"/>
              <a:t>) to machine readable IP addresses (for example, 192.0.2.44)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2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tables.asp" TargetMode="External"/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table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boro.ac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HTML, CSS, JavaScript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AC87-81F1-CD4A-B378-5EFFC42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Basi</a:t>
            </a:r>
            <a:r>
              <a:rPr lang="en-US" dirty="0"/>
              <a:t>c</a:t>
            </a:r>
            <a:r>
              <a:rPr lang="en-US" spc="-5" dirty="0"/>
              <a:t> HTM</a:t>
            </a:r>
            <a:r>
              <a:rPr lang="en-US" dirty="0"/>
              <a:t>L</a:t>
            </a:r>
            <a:r>
              <a:rPr lang="en-US" spc="-5" dirty="0"/>
              <a:t> Structure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7B685A3-6963-9B44-A537-1F6DFE25DC16}"/>
              </a:ext>
            </a:extLst>
          </p:cNvPr>
          <p:cNvSpPr/>
          <p:nvPr/>
        </p:nvSpPr>
        <p:spPr>
          <a:xfrm>
            <a:off x="2960359" y="1514090"/>
            <a:ext cx="6872958" cy="2883700"/>
          </a:xfrm>
          <a:custGeom>
            <a:avLst/>
            <a:gdLst/>
            <a:ahLst/>
            <a:cxnLst/>
            <a:rect l="l" t="t" r="r" b="b"/>
            <a:pathLst>
              <a:path w="8073390" h="3180079">
                <a:moveTo>
                  <a:pt x="8073390" y="3179826"/>
                </a:moveTo>
                <a:lnTo>
                  <a:pt x="8073390" y="0"/>
                </a:lnTo>
                <a:lnTo>
                  <a:pt x="0" y="0"/>
                </a:lnTo>
                <a:lnTo>
                  <a:pt x="0" y="3179826"/>
                </a:lnTo>
                <a:lnTo>
                  <a:pt x="4572" y="317982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8064246" y="9143"/>
                </a:lnTo>
                <a:lnTo>
                  <a:pt x="8064246" y="4572"/>
                </a:lnTo>
                <a:lnTo>
                  <a:pt x="8068817" y="9143"/>
                </a:lnTo>
                <a:lnTo>
                  <a:pt x="8068817" y="3179826"/>
                </a:lnTo>
                <a:lnTo>
                  <a:pt x="8073390" y="3179826"/>
                </a:lnTo>
                <a:close/>
              </a:path>
              <a:path w="8073390" h="318007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8073390" h="3180079">
                <a:moveTo>
                  <a:pt x="9144" y="3169920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3169920"/>
                </a:lnTo>
                <a:lnTo>
                  <a:pt x="9144" y="3169920"/>
                </a:lnTo>
                <a:close/>
              </a:path>
              <a:path w="8073390" h="3180079">
                <a:moveTo>
                  <a:pt x="8068817" y="3169920"/>
                </a:moveTo>
                <a:lnTo>
                  <a:pt x="4572" y="3169920"/>
                </a:lnTo>
                <a:lnTo>
                  <a:pt x="9144" y="3175254"/>
                </a:lnTo>
                <a:lnTo>
                  <a:pt x="9144" y="3179826"/>
                </a:lnTo>
                <a:lnTo>
                  <a:pt x="8064246" y="3179826"/>
                </a:lnTo>
                <a:lnTo>
                  <a:pt x="8064246" y="3175254"/>
                </a:lnTo>
                <a:lnTo>
                  <a:pt x="8068817" y="3169920"/>
                </a:lnTo>
                <a:close/>
              </a:path>
              <a:path w="8073390" h="3180079">
                <a:moveTo>
                  <a:pt x="9144" y="3179826"/>
                </a:moveTo>
                <a:lnTo>
                  <a:pt x="9144" y="3175254"/>
                </a:lnTo>
                <a:lnTo>
                  <a:pt x="4572" y="3169920"/>
                </a:lnTo>
                <a:lnTo>
                  <a:pt x="4572" y="3179826"/>
                </a:lnTo>
                <a:lnTo>
                  <a:pt x="9144" y="3179826"/>
                </a:lnTo>
                <a:close/>
              </a:path>
              <a:path w="8073390" h="3180079">
                <a:moveTo>
                  <a:pt x="8068817" y="9143"/>
                </a:moveTo>
                <a:lnTo>
                  <a:pt x="8064246" y="4572"/>
                </a:lnTo>
                <a:lnTo>
                  <a:pt x="8064246" y="9143"/>
                </a:lnTo>
                <a:lnTo>
                  <a:pt x="8068817" y="9143"/>
                </a:lnTo>
                <a:close/>
              </a:path>
              <a:path w="8073390" h="3180079">
                <a:moveTo>
                  <a:pt x="8068817" y="3169920"/>
                </a:moveTo>
                <a:lnTo>
                  <a:pt x="8068817" y="9143"/>
                </a:lnTo>
                <a:lnTo>
                  <a:pt x="8064246" y="9143"/>
                </a:lnTo>
                <a:lnTo>
                  <a:pt x="8064246" y="3169920"/>
                </a:lnTo>
                <a:lnTo>
                  <a:pt x="8068817" y="3169920"/>
                </a:lnTo>
                <a:close/>
              </a:path>
              <a:path w="8073390" h="3180079">
                <a:moveTo>
                  <a:pt x="8068817" y="3179826"/>
                </a:moveTo>
                <a:lnTo>
                  <a:pt x="8068817" y="3169920"/>
                </a:lnTo>
                <a:lnTo>
                  <a:pt x="8064246" y="3175254"/>
                </a:lnTo>
                <a:lnTo>
                  <a:pt x="8064246" y="3179826"/>
                </a:lnTo>
                <a:lnTo>
                  <a:pt x="8068817" y="317982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BEF79EC-ED05-B24F-ACFB-15AE16308D83}"/>
              </a:ext>
            </a:extLst>
          </p:cNvPr>
          <p:cNvSpPr txBox="1"/>
          <p:nvPr/>
        </p:nvSpPr>
        <p:spPr>
          <a:xfrm>
            <a:off x="3035210" y="1582226"/>
            <a:ext cx="6376076" cy="4522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b="1" spc="-5" dirty="0">
                <a:latin typeface="Courier New"/>
                <a:cs typeface="Courier New"/>
              </a:rPr>
              <a:t>&lt;html&gt;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&lt;head&gt;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.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.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&lt;/head&gt;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&lt;body&gt;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.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.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&lt;/body&gt;</a:t>
            </a:r>
            <a:endParaRPr sz="1814" dirty="0">
              <a:latin typeface="Courier New"/>
              <a:cs typeface="Courier New"/>
            </a:endParaRPr>
          </a:p>
          <a:p>
            <a:pPr marL="11516"/>
            <a:r>
              <a:rPr sz="1814" b="1" spc="-5" dirty="0">
                <a:latin typeface="Courier New"/>
                <a:cs typeface="Courier New"/>
              </a:rPr>
              <a:t>&lt;/html&gt;</a:t>
            </a:r>
            <a:endParaRPr sz="1814" dirty="0">
              <a:latin typeface="Courier New"/>
              <a:cs typeface="Courier New"/>
            </a:endParaRPr>
          </a:p>
          <a:p>
            <a:pPr>
              <a:spcBef>
                <a:spcPts val="38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393284" indent="-309214">
              <a:buChar char="•"/>
              <a:tabLst>
                <a:tab pos="393860" algn="l"/>
              </a:tabLst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Each HTML has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head and a bod</a:t>
            </a:r>
            <a:r>
              <a:rPr sz="26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7201" lvl="1" indent="-258542">
              <a:spcBef>
                <a:spcPts val="5"/>
              </a:spcBef>
              <a:buChar char="–"/>
              <a:tabLst>
                <a:tab pos="757776" algn="l"/>
              </a:tabLst>
            </a:pP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600" i="1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 CSS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avaScript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sz="2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7201" lvl="1" indent="-258542">
              <a:lnSpc>
                <a:spcPts val="2063"/>
              </a:lnSpc>
              <a:buChar char="–"/>
              <a:tabLst>
                <a:tab pos="757776" algn="l"/>
              </a:tabLst>
            </a:pP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ody: headings,</a:t>
            </a:r>
            <a:r>
              <a:rPr sz="2600" i="1" spc="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parag</a:t>
            </a:r>
            <a:r>
              <a:rPr sz="2600" i="1" spc="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aphs,</a:t>
            </a:r>
            <a:r>
              <a:rPr sz="2600" i="1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i="1" spc="-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i="1" dirty="0">
                <a:latin typeface="Calibri" panose="020F0502020204030204" pitchFamily="34" charset="0"/>
                <a:cs typeface="Calibri" panose="020F0502020204030204" pitchFamily="34" charset="0"/>
              </a:rPr>
              <a:t>orms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, etc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284" indent="-309214">
              <a:lnSpc>
                <a:spcPts val="2389"/>
              </a:lnSpc>
              <a:buChar char="•"/>
              <a:tabLst>
                <a:tab pos="393860" algn="l"/>
              </a:tabLst>
            </a:pP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6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html comment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3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3D3EEF-4344-154B-B0E2-D74794BF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/>
          <a:p>
            <a:r>
              <a:rPr lang="en-US" dirty="0"/>
              <a:t>Also referred to as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</a:p>
          <a:p>
            <a:endParaRPr lang="en-US" dirty="0"/>
          </a:p>
          <a:p>
            <a:r>
              <a:rPr lang="en-US" dirty="0"/>
              <a:t>presented by </a:t>
            </a:r>
            <a:r>
              <a:rPr lang="en-US" dirty="0">
                <a:solidFill>
                  <a:srgbClr val="0070C0"/>
                </a:solidFill>
              </a:rPr>
              <a:t>start/closing angle brackets</a:t>
            </a:r>
          </a:p>
          <a:p>
            <a:pPr lvl="1"/>
            <a:r>
              <a:rPr lang="en-US" dirty="0"/>
              <a:t>&lt;h1&gt;This is a Heading&lt;/h1&gt;</a:t>
            </a:r>
          </a:p>
          <a:p>
            <a:endParaRPr lang="en-US" dirty="0"/>
          </a:p>
          <a:p>
            <a:r>
              <a:rPr lang="en-US" dirty="0"/>
              <a:t>…but some are not paired!</a:t>
            </a:r>
          </a:p>
          <a:p>
            <a:pPr lvl="1"/>
            <a:r>
              <a:rPr lang="en-US" dirty="0"/>
              <a:t>New line &lt;</a:t>
            </a:r>
            <a:r>
              <a:rPr lang="en-US" dirty="0" err="1"/>
              <a:t>br</a:t>
            </a:r>
            <a:r>
              <a:rPr lang="en-US" dirty="0"/>
              <a:t>/&gt;,	&lt;</a:t>
            </a:r>
            <a:r>
              <a:rPr lang="en-US" dirty="0" err="1"/>
              <a:t>hr</a:t>
            </a:r>
            <a:r>
              <a:rPr lang="en-US" dirty="0"/>
              <a:t>/&gt;</a:t>
            </a:r>
          </a:p>
          <a:p>
            <a:endParaRPr lang="en-US" dirty="0"/>
          </a:p>
          <a:p>
            <a:r>
              <a:rPr lang="en-US" dirty="0"/>
              <a:t>They are nested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460455" y="646802"/>
            <a:ext cx="3938024" cy="33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http://ww</a:t>
            </a:r>
            <a:r>
              <a:rPr sz="2176" u="heavy" spc="-122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2176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.w3schools.com/tags/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C54A1E-F01F-2F46-AEEA-32C8518C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1112"/>
            <a:ext cx="3341078" cy="772297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8410-CF22-3847-B7A6-509F79F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	&amp; Inline	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57E-EA1C-2643-81FC-4BD485F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4595"/>
            <a:ext cx="6506309" cy="4627605"/>
          </a:xfrm>
        </p:spPr>
        <p:txBody>
          <a:bodyPr>
            <a:normAutofit/>
          </a:bodyPr>
          <a:lstStyle/>
          <a:p>
            <a:r>
              <a:rPr lang="en-US" dirty="0"/>
              <a:t>Block &lt;div&gt;  …. &lt;/div&gt;</a:t>
            </a:r>
          </a:p>
          <a:p>
            <a:pPr lvl="1"/>
            <a:r>
              <a:rPr lang="en-US" dirty="0"/>
              <a:t>Start new lines of text</a:t>
            </a:r>
          </a:p>
          <a:p>
            <a:pPr lvl="1"/>
            <a:r>
              <a:rPr lang="en-US" dirty="0"/>
              <a:t>Contain other tags, e.g. &lt;div&gt;, &lt;p&gt;, inline tags</a:t>
            </a:r>
          </a:p>
          <a:p>
            <a:pPr lvl="1"/>
            <a:r>
              <a:rPr lang="en-US" dirty="0"/>
              <a:t>Style them with CSS or to perform certain tasks with JavaScript</a:t>
            </a:r>
          </a:p>
          <a:p>
            <a:endParaRPr lang="en-US" dirty="0"/>
          </a:p>
          <a:p>
            <a:r>
              <a:rPr lang="en-US" dirty="0"/>
              <a:t>Inline tags</a:t>
            </a:r>
          </a:p>
          <a:p>
            <a:pPr lvl="1"/>
            <a:r>
              <a:rPr lang="en-US" dirty="0"/>
              <a:t>To enhance text, e.g. &lt;strong&gt;, &lt;</a:t>
            </a:r>
            <a:r>
              <a:rPr lang="en-US" dirty="0" err="1"/>
              <a:t>em</a:t>
            </a:r>
            <a:r>
              <a:rPr lang="en-US" dirty="0"/>
              <a:t>&gt;, &lt;span&gt;</a:t>
            </a:r>
          </a:p>
          <a:p>
            <a:pPr lvl="1"/>
            <a:r>
              <a:rPr lang="en-US" dirty="0"/>
              <a:t>Do not start new lines</a:t>
            </a:r>
          </a:p>
          <a:p>
            <a:pPr lvl="1"/>
            <a:r>
              <a:rPr lang="en-US" dirty="0"/>
              <a:t>Generally, can contain only other inline tags and text</a:t>
            </a: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105ACCA-B552-C44F-B854-C020A8330748}"/>
              </a:ext>
            </a:extLst>
          </p:cNvPr>
          <p:cNvSpPr/>
          <p:nvPr/>
        </p:nvSpPr>
        <p:spPr>
          <a:xfrm>
            <a:off x="8602622" y="1878824"/>
            <a:ext cx="2755582" cy="310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2733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D7F-747E-574C-9953-6D256788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9DB6-87FF-EC45-B7E2-2FD76F4F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263409"/>
            <a:ext cx="9984259" cy="55945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&lt;!DOCTYP</a:t>
            </a:r>
            <a:r>
              <a:rPr lang="en-US" spc="-5" dirty="0">
                <a:solidFill>
                  <a:srgbClr val="FF0000"/>
                </a:solidFill>
              </a:rPr>
              <a:t>E</a:t>
            </a:r>
            <a:r>
              <a:rPr lang="en-US" spc="23" dirty="0">
                <a:solidFill>
                  <a:srgbClr val="FF0000"/>
                </a:solidFill>
              </a:rPr>
              <a:t> </a:t>
            </a:r>
            <a:r>
              <a:rPr lang="en-US" spc="-9" dirty="0">
                <a:solidFill>
                  <a:srgbClr val="FF0000"/>
                </a:solidFill>
              </a:rPr>
              <a:t>html&gt;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pc="-9" dirty="0"/>
              <a:t>   &lt;html&gt;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&lt;head&gt;</a:t>
            </a:r>
            <a:endParaRPr lang="en-US" dirty="0"/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/>
              <a:t>             </a:t>
            </a:r>
            <a:r>
              <a:rPr lang="en-US" spc="-9" dirty="0">
                <a:solidFill>
                  <a:srgbClr val="00B050"/>
                </a:solidFill>
              </a:rPr>
              <a:t>&lt;title&gt;</a:t>
            </a:r>
            <a:r>
              <a:rPr lang="en-US" spc="-9" dirty="0"/>
              <a:t>t1</a:t>
            </a:r>
            <a:r>
              <a:rPr lang="en-US" spc="-9" dirty="0">
                <a:solidFill>
                  <a:srgbClr val="00B050"/>
                </a:solidFill>
              </a:rPr>
              <a:t>&lt;/title&gt;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&lt;/head&gt;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&lt;body&gt;</a:t>
            </a:r>
            <a:endParaRPr lang="en-US" dirty="0"/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           </a:t>
            </a:r>
            <a:r>
              <a:rPr lang="en-US" spc="-9" dirty="0">
                <a:solidFill>
                  <a:srgbClr val="00B050"/>
                </a:solidFill>
              </a:rPr>
              <a:t>&lt;h1&gt;</a:t>
            </a:r>
            <a:r>
              <a:rPr lang="en-US" spc="-9" dirty="0"/>
              <a:t>Firs</a:t>
            </a:r>
            <a:r>
              <a:rPr lang="en-US" spc="-5" dirty="0"/>
              <a:t>t </a:t>
            </a:r>
            <a:r>
              <a:rPr lang="en-US" spc="-9" dirty="0"/>
              <a:t>HTML</a:t>
            </a:r>
            <a:r>
              <a:rPr lang="en-US" spc="-9" dirty="0">
                <a:solidFill>
                  <a:srgbClr val="00B050"/>
                </a:solidFill>
              </a:rPr>
              <a:t>&lt;/h1&gt;</a:t>
            </a:r>
            <a:endParaRPr lang="en-US" dirty="0">
              <a:solidFill>
                <a:srgbClr val="00B050"/>
              </a:solidFill>
            </a:endParaRP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           </a:t>
            </a:r>
            <a:r>
              <a:rPr lang="en-US" spc="-9" dirty="0">
                <a:solidFill>
                  <a:srgbClr val="00B050"/>
                </a:solidFill>
              </a:rPr>
              <a:t>&lt;p&gt;</a:t>
            </a:r>
            <a:r>
              <a:rPr lang="en-US" spc="-9" dirty="0"/>
              <a:t>No</a:t>
            </a:r>
            <a:r>
              <a:rPr lang="en-US" spc="-5" dirty="0"/>
              <a:t>t </a:t>
            </a:r>
            <a:r>
              <a:rPr lang="en-US" spc="-9" dirty="0"/>
              <a:t>to</a:t>
            </a:r>
            <a:r>
              <a:rPr lang="en-US" spc="-5" dirty="0"/>
              <a:t>o </a:t>
            </a:r>
            <a:r>
              <a:rPr lang="en-US" spc="-9" dirty="0"/>
              <a:t>hard</a:t>
            </a:r>
            <a:r>
              <a:rPr lang="en-US" spc="-9" dirty="0">
                <a:solidFill>
                  <a:srgbClr val="00B050"/>
                </a:solidFill>
              </a:rPr>
              <a:t>&lt;/p&gt;</a:t>
            </a:r>
            <a:endParaRPr lang="en-US" dirty="0">
              <a:solidFill>
                <a:srgbClr val="00B050"/>
              </a:solidFill>
            </a:endParaRPr>
          </a:p>
          <a:p>
            <a:pPr marL="215379" indent="0">
              <a:lnSpc>
                <a:spcPts val="1959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              </a:t>
            </a:r>
            <a:r>
              <a:rPr lang="en-US" spc="-9" dirty="0">
                <a:solidFill>
                  <a:srgbClr val="00B050"/>
                </a:solidFill>
              </a:rPr>
              <a:t>&lt;div&gt;</a:t>
            </a:r>
            <a:r>
              <a:rPr lang="en-US" spc="-5" dirty="0"/>
              <a:t>div is a block level tag whereas</a:t>
            </a:r>
            <a:r>
              <a:rPr lang="en-US" spc="5" dirty="0"/>
              <a:t> </a:t>
            </a:r>
            <a:r>
              <a:rPr lang="en-US" spc="-5" dirty="0"/>
              <a:t>this is </a:t>
            </a:r>
            <a:r>
              <a:rPr lang="en-US" spc="-5" dirty="0">
                <a:solidFill>
                  <a:srgbClr val="0070C0"/>
                </a:solidFill>
              </a:rPr>
              <a:t>&lt;strong&gt;</a:t>
            </a:r>
            <a:r>
              <a:rPr lang="en-US" spc="-5" dirty="0"/>
              <a:t>an inline</a:t>
            </a:r>
            <a:r>
              <a:rPr lang="en-US" spc="-5" dirty="0">
                <a:solidFill>
                  <a:srgbClr val="0070C0"/>
                </a:solidFill>
              </a:rPr>
              <a:t>&lt;/strong&gt;</a:t>
            </a:r>
            <a:r>
              <a:rPr lang="en-US" spc="-18" dirty="0"/>
              <a:t> </a:t>
            </a:r>
            <a:r>
              <a:rPr lang="en-US" spc="-5" dirty="0"/>
              <a:t>tag</a:t>
            </a:r>
            <a:r>
              <a:rPr lang="en-US" spc="-9" dirty="0">
                <a:solidFill>
                  <a:srgbClr val="00B050"/>
                </a:solidFill>
              </a:rPr>
              <a:t>&lt;</a:t>
            </a:r>
            <a:r>
              <a:rPr lang="en-US" spc="-5" dirty="0">
                <a:solidFill>
                  <a:srgbClr val="00B050"/>
                </a:solidFill>
              </a:rPr>
              <a:t>/div&gt;</a:t>
            </a:r>
            <a:endParaRPr lang="en-US" dirty="0">
              <a:solidFill>
                <a:srgbClr val="00B050"/>
              </a:solidFill>
            </a:endParaRP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00B04F"/>
                </a:solidFill>
              </a:rPr>
              <a:t>              &lt;tabl</a:t>
            </a:r>
            <a:r>
              <a:rPr lang="en-US" spc="-5" dirty="0">
                <a:solidFill>
                  <a:srgbClr val="00B04F"/>
                </a:solidFill>
              </a:rPr>
              <a:t>e </a:t>
            </a:r>
            <a:r>
              <a:rPr lang="en-US" spc="-9" dirty="0">
                <a:solidFill>
                  <a:srgbClr val="00B04F"/>
                </a:solidFill>
              </a:rPr>
              <a:t>border='1’&gt;</a:t>
            </a:r>
            <a:endParaRPr lang="en-US" dirty="0"/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/>
              <a:t>                               </a:t>
            </a:r>
            <a:r>
              <a:rPr lang="en-US" spc="-9" dirty="0">
                <a:solidFill>
                  <a:srgbClr val="0070C0"/>
                </a:solidFill>
              </a:rPr>
              <a:t>&lt;tr&gt;</a:t>
            </a:r>
            <a:r>
              <a:rPr lang="en-US" spc="-9" dirty="0"/>
              <a:t>&lt;td&gt;(0,0)&lt;/td&gt;&lt;td&gt;(0,1)&lt;/td&gt;</a:t>
            </a:r>
            <a:r>
              <a:rPr lang="en-US" spc="-9" dirty="0">
                <a:solidFill>
                  <a:srgbClr val="0070C0"/>
                </a:solidFill>
              </a:rPr>
              <a:t>&lt;/tr&gt;</a:t>
            </a:r>
            <a:endParaRPr lang="en-US" dirty="0">
              <a:solidFill>
                <a:srgbClr val="0070C0"/>
              </a:solidFill>
            </a:endParaRP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/>
              <a:t>                               </a:t>
            </a:r>
            <a:r>
              <a:rPr lang="en-US" spc="-9" dirty="0">
                <a:solidFill>
                  <a:srgbClr val="0070C0"/>
                </a:solidFill>
              </a:rPr>
              <a:t>&lt;tr&gt;</a:t>
            </a:r>
            <a:r>
              <a:rPr lang="en-US" spc="-9" dirty="0"/>
              <a:t>&lt;td&gt;(1,0)&lt;/td&gt;&lt;td&gt;(1,1)&lt;/td&gt;</a:t>
            </a:r>
            <a:r>
              <a:rPr lang="en-US" spc="-9" dirty="0">
                <a:solidFill>
                  <a:srgbClr val="0070C0"/>
                </a:solidFill>
              </a:rPr>
              <a:t>&lt;/tr&gt;</a:t>
            </a:r>
            <a:endParaRPr lang="en-US" dirty="0">
              <a:solidFill>
                <a:srgbClr val="0070C0"/>
              </a:solidFill>
            </a:endParaRP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00B04F"/>
                </a:solidFill>
              </a:rPr>
              <a:t>&lt;/table&gt;</a:t>
            </a: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rgbClr val="FF0000"/>
                </a:solidFill>
              </a:rPr>
              <a:t>&lt;/body&gt;</a:t>
            </a:r>
          </a:p>
          <a:p>
            <a:pPr marL="215379" indent="0">
              <a:lnSpc>
                <a:spcPct val="100000"/>
              </a:lnSpc>
              <a:buNone/>
            </a:pPr>
            <a:r>
              <a:rPr lang="en-US" spc="-9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7578-E44B-E642-AA58-B0152383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&amp;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B660-021E-4343-B562-775526C7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List</a:t>
            </a:r>
          </a:p>
          <a:p>
            <a:pPr lvl="1"/>
            <a:r>
              <a:rPr lang="en-US" dirty="0">
                <a:hlinkClick r:id="rId2"/>
              </a:rPr>
              <a:t>http://www.w3schools.com/html/html_lists.asp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&lt;ul&gt; &lt;</a:t>
            </a:r>
            <a:r>
              <a:rPr lang="en-US" dirty="0" err="1"/>
              <a:t>ol</a:t>
            </a:r>
            <a:r>
              <a:rPr lang="en-US" dirty="0"/>
              <a:t>&gt; &lt;li&gt;</a:t>
            </a:r>
          </a:p>
          <a:p>
            <a:endParaRPr lang="en-US" dirty="0"/>
          </a:p>
          <a:p>
            <a:r>
              <a:rPr lang="en-US" dirty="0"/>
              <a:t>HTML table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>
                <a:hlinkClick r:id="rId3"/>
              </a:rPr>
              <a:t>https://www.w3schools.com/html/html_tables.asp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&lt;table&gt; tag</a:t>
            </a:r>
          </a:p>
          <a:p>
            <a:pPr lvl="2"/>
            <a:r>
              <a:rPr lang="en-US" dirty="0">
                <a:hlinkClick r:id="rId4"/>
              </a:rPr>
              <a:t>http://www.w3schools.com/tags/tag_table.asp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&lt;table&gt;, &lt;tr&gt;, &lt;</a:t>
            </a:r>
            <a:r>
              <a:rPr lang="en-US" dirty="0" err="1"/>
              <a:t>th</a:t>
            </a:r>
            <a:r>
              <a:rPr lang="en-US" dirty="0"/>
              <a:t>&gt;, &lt;td&gt;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B8EC-81C3-4545-8E9C-E4A112A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079E-16F9-6547-9D5B-C07FCFE4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4595"/>
            <a:ext cx="10388992" cy="4627605"/>
          </a:xfrm>
        </p:spPr>
        <p:txBody>
          <a:bodyPr/>
          <a:lstStyle/>
          <a:p>
            <a:pPr marL="11516" marR="524570">
              <a:lnSpc>
                <a:spcPts val="2158"/>
              </a:lnSpc>
            </a:pPr>
            <a:r>
              <a:rPr lang="en-US" dirty="0"/>
              <a:t>Elements/tags</a:t>
            </a:r>
            <a:r>
              <a:rPr lang="en-US" spc="-14" dirty="0"/>
              <a:t> </a:t>
            </a:r>
            <a:r>
              <a:rPr lang="en-US" dirty="0"/>
              <a:t>can have a list</a:t>
            </a:r>
            <a:r>
              <a:rPr lang="en-US" spc="-14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006FC0"/>
                </a:solidFill>
              </a:rPr>
              <a:t>attributes,</a:t>
            </a:r>
            <a:r>
              <a:rPr lang="en-US" spc="5" dirty="0">
                <a:solidFill>
                  <a:srgbClr val="006FC0"/>
                </a:solidFill>
              </a:rPr>
              <a:t> </a:t>
            </a:r>
            <a:r>
              <a:rPr lang="en-US" dirty="0"/>
              <a:t>values</a:t>
            </a:r>
            <a:r>
              <a:rPr lang="en-US" spc="-14" dirty="0"/>
              <a:t> </a:t>
            </a:r>
            <a:r>
              <a:rPr lang="en-US" spc="-5" dirty="0"/>
              <a:t>a</a:t>
            </a:r>
            <a:r>
              <a:rPr lang="en-US" dirty="0"/>
              <a:t>re</a:t>
            </a:r>
            <a:r>
              <a:rPr lang="en-US" spc="9" dirty="0"/>
              <a:t> </a:t>
            </a:r>
            <a:r>
              <a:rPr lang="en-US" dirty="0">
                <a:solidFill>
                  <a:srgbClr val="0070C0"/>
                </a:solidFill>
              </a:rPr>
              <a:t>enclosed in </a:t>
            </a:r>
            <a:r>
              <a:rPr lang="en-US" spc="-5" dirty="0">
                <a:solidFill>
                  <a:srgbClr val="0070C0"/>
                </a:solidFill>
              </a:rPr>
              <a:t>quotes</a:t>
            </a:r>
          </a:p>
          <a:p>
            <a:pPr marL="541868" marR="524570" lvl="1">
              <a:lnSpc>
                <a:spcPts val="2158"/>
              </a:lnSpc>
            </a:pPr>
            <a:r>
              <a:rPr lang="en-US" b="1" dirty="0">
                <a:solidFill>
                  <a:srgbClr val="0070C0"/>
                </a:solidFill>
              </a:rPr>
              <a:t>&lt;p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dirty="0" err="1"/>
              <a:t>myPara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spc="5" dirty="0"/>
              <a:t>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spc="-5" dirty="0">
                <a:solidFill>
                  <a:srgbClr val="FF0000"/>
                </a:solidFill>
              </a:rPr>
              <a:t>d</a:t>
            </a:r>
            <a:r>
              <a:rPr lang="en-US" b="1" spc="-5" dirty="0">
                <a:solidFill>
                  <a:srgbClr val="0070C0"/>
                </a:solidFill>
              </a:rPr>
              <a:t>=“</a:t>
            </a:r>
            <a:r>
              <a:rPr lang="en-US" spc="-5" dirty="0"/>
              <a:t>Para1</a:t>
            </a:r>
            <a:r>
              <a:rPr lang="en-US" b="1" spc="-5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r>
              <a:rPr lang="en-US" dirty="0"/>
              <a:t> </a:t>
            </a:r>
            <a:r>
              <a:rPr lang="en-US" spc="-5" dirty="0"/>
              <a:t>…</a:t>
            </a:r>
            <a:r>
              <a:rPr lang="en-US" dirty="0"/>
              <a:t>. </a:t>
            </a:r>
            <a:r>
              <a:rPr lang="en-US" b="1" spc="-5" dirty="0">
                <a:solidFill>
                  <a:srgbClr val="0070C0"/>
                </a:solidFill>
              </a:rPr>
              <a:t>&lt;/p&gt;</a:t>
            </a:r>
          </a:p>
          <a:p>
            <a:pPr marL="11516" marR="2924004" indent="-576">
              <a:lnSpc>
                <a:spcPts val="5269"/>
              </a:lnSpc>
              <a:spcBef>
                <a:spcPts val="617"/>
              </a:spcBef>
              <a:tabLst>
                <a:tab pos="3787730" algn="l"/>
                <a:tab pos="4463741" algn="l"/>
              </a:tabLst>
            </a:pPr>
            <a:r>
              <a:rPr lang="en-US" spc="-5" dirty="0"/>
              <a:t>   </a:t>
            </a:r>
            <a:r>
              <a:rPr lang="en-US" dirty="0"/>
              <a:t>Images:</a:t>
            </a:r>
          </a:p>
          <a:p>
            <a:pPr marL="541868" lvl="1">
              <a:lnSpc>
                <a:spcPts val="1977"/>
              </a:lnSpc>
            </a:pPr>
            <a:r>
              <a:rPr lang="en-US" b="1" spc="-5" dirty="0">
                <a:solidFill>
                  <a:srgbClr val="006FC0"/>
                </a:solidFill>
              </a:rPr>
              <a:t>&lt;</a:t>
            </a:r>
            <a:r>
              <a:rPr lang="en-US" b="1" spc="-5" dirty="0" err="1">
                <a:solidFill>
                  <a:srgbClr val="006FC0"/>
                </a:solidFill>
              </a:rPr>
              <a:t>im</a:t>
            </a:r>
            <a:r>
              <a:rPr lang="en-US" b="1" dirty="0" err="1">
                <a:solidFill>
                  <a:srgbClr val="006FC0"/>
                </a:solidFill>
              </a:rPr>
              <a:t>g</a:t>
            </a:r>
            <a:r>
              <a:rPr lang="en-US" b="1" spc="5" dirty="0">
                <a:solidFill>
                  <a:srgbClr val="006F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spc="-5" dirty="0">
                <a:solidFill>
                  <a:srgbClr val="006FC0"/>
                </a:solidFill>
              </a:rPr>
              <a:t>=</a:t>
            </a:r>
            <a:r>
              <a:rPr lang="en-US" b="1" dirty="0">
                <a:solidFill>
                  <a:srgbClr val="006FC0"/>
                </a:solidFill>
              </a:rPr>
              <a:t>"</a:t>
            </a:r>
            <a:r>
              <a:rPr lang="en-US" b="1" spc="-14" dirty="0">
                <a:solidFill>
                  <a:srgbClr val="006FC0"/>
                </a:solidFill>
              </a:rPr>
              <a:t> </a:t>
            </a:r>
            <a:r>
              <a:rPr lang="en-US" b="1" spc="-5" dirty="0" err="1">
                <a:solidFill>
                  <a:srgbClr val="006FC0"/>
                </a:solidFill>
              </a:rPr>
              <a:t>smiley</a:t>
            </a:r>
            <a:r>
              <a:rPr lang="en-US" b="1" dirty="0" err="1">
                <a:solidFill>
                  <a:srgbClr val="006FC0"/>
                </a:solidFill>
              </a:rPr>
              <a:t>.</a:t>
            </a:r>
            <a:r>
              <a:rPr lang="en-US" b="1" spc="-5" dirty="0" err="1">
                <a:solidFill>
                  <a:srgbClr val="FF0000"/>
                </a:solidFill>
              </a:rPr>
              <a:t>gif</a:t>
            </a:r>
            <a:r>
              <a:rPr lang="en-US" b="1" dirty="0">
                <a:solidFill>
                  <a:srgbClr val="006FC0"/>
                </a:solidFill>
              </a:rPr>
              <a:t>"</a:t>
            </a:r>
            <a:r>
              <a:rPr lang="en-US" b="1" spc="5" dirty="0">
                <a:solidFill>
                  <a:srgbClr val="006FC0"/>
                </a:solidFill>
              </a:rPr>
              <a:t> </a:t>
            </a:r>
            <a:r>
              <a:rPr lang="en-US" b="1" spc="-5" dirty="0">
                <a:solidFill>
                  <a:srgbClr val="FF0000"/>
                </a:solidFill>
              </a:rPr>
              <a:t>alt</a:t>
            </a:r>
            <a:r>
              <a:rPr lang="en-US" b="1" spc="-5" dirty="0">
                <a:solidFill>
                  <a:srgbClr val="006FC0"/>
                </a:solidFill>
              </a:rPr>
              <a:t>=</a:t>
            </a:r>
            <a:r>
              <a:rPr lang="en-US" b="1" dirty="0">
                <a:solidFill>
                  <a:srgbClr val="006FC0"/>
                </a:solidFill>
              </a:rPr>
              <a:t>"</a:t>
            </a:r>
            <a:r>
              <a:rPr lang="en-US" b="1" spc="-5" dirty="0">
                <a:solidFill>
                  <a:srgbClr val="00B04F"/>
                </a:solidFill>
              </a:rPr>
              <a:t>Smile</a:t>
            </a:r>
            <a:r>
              <a:rPr lang="en-US" b="1" dirty="0">
                <a:solidFill>
                  <a:srgbClr val="00B04F"/>
                </a:solidFill>
              </a:rPr>
              <a:t>y</a:t>
            </a:r>
            <a:r>
              <a:rPr lang="en-US" b="1" spc="-5" dirty="0">
                <a:solidFill>
                  <a:srgbClr val="00B04F"/>
                </a:solidFill>
              </a:rPr>
              <a:t> face</a:t>
            </a:r>
            <a:r>
              <a:rPr lang="en-US" b="1" dirty="0">
                <a:solidFill>
                  <a:srgbClr val="006FC0"/>
                </a:solidFill>
              </a:rPr>
              <a:t>"</a:t>
            </a:r>
            <a:r>
              <a:rPr lang="en-US" b="1" spc="5" dirty="0">
                <a:solidFill>
                  <a:srgbClr val="006FC0"/>
                </a:solidFill>
              </a:rPr>
              <a:t> </a:t>
            </a:r>
            <a:r>
              <a:rPr lang="en-US" b="1" spc="-5" dirty="0">
                <a:solidFill>
                  <a:srgbClr val="FF0000"/>
                </a:solidFill>
              </a:rPr>
              <a:t>height</a:t>
            </a:r>
            <a:r>
              <a:rPr lang="en-US" b="1" spc="-5" dirty="0">
                <a:solidFill>
                  <a:srgbClr val="006FC0"/>
                </a:solidFill>
              </a:rPr>
              <a:t>="42</a:t>
            </a:r>
            <a:r>
              <a:rPr lang="en-US" b="1" dirty="0">
                <a:solidFill>
                  <a:srgbClr val="006FC0"/>
                </a:solidFill>
              </a:rPr>
              <a:t>"</a:t>
            </a:r>
            <a:r>
              <a:rPr lang="en-US" b="1" spc="18" dirty="0">
                <a:solidFill>
                  <a:srgbClr val="006FC0"/>
                </a:solidFill>
              </a:rPr>
              <a:t> </a:t>
            </a:r>
            <a:r>
              <a:rPr lang="en-US" b="1" spc="-5" dirty="0">
                <a:solidFill>
                  <a:srgbClr val="FF0000"/>
                </a:solidFill>
              </a:rPr>
              <a:t>width</a:t>
            </a:r>
            <a:r>
              <a:rPr lang="en-US" b="1" spc="-5" dirty="0">
                <a:solidFill>
                  <a:srgbClr val="006FC0"/>
                </a:solidFill>
              </a:rPr>
              <a:t>="42"&gt;</a:t>
            </a:r>
            <a:endParaRPr lang="en-US" dirty="0"/>
          </a:p>
          <a:p>
            <a:pPr>
              <a:spcBef>
                <a:spcPts val="5"/>
              </a:spcBef>
            </a:pPr>
            <a:endParaRPr lang="en-US" sz="3200" dirty="0"/>
          </a:p>
          <a:p>
            <a:pPr marL="11516"/>
            <a:r>
              <a:rPr lang="en-US" dirty="0"/>
              <a:t>Links</a:t>
            </a:r>
          </a:p>
          <a:p>
            <a:pPr marL="541868" lvl="1">
              <a:spcBef>
                <a:spcPts val="113"/>
              </a:spcBef>
            </a:pPr>
            <a:r>
              <a:rPr lang="en-US" b="1" dirty="0">
                <a:solidFill>
                  <a:srgbClr val="3567C4"/>
                </a:solidFill>
              </a:rPr>
              <a:t>&lt;a</a:t>
            </a:r>
            <a:r>
              <a:rPr lang="en-US" b="1" spc="5" dirty="0">
                <a:solidFill>
                  <a:srgbClr val="3567C4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hre</a:t>
            </a:r>
            <a:r>
              <a:rPr lang="en-US" b="1" spc="-5" dirty="0" err="1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3567C4"/>
                </a:solidFill>
              </a:rPr>
              <a:t>="</a:t>
            </a:r>
            <a:r>
              <a:rPr lang="en-US" b="1" dirty="0">
                <a:solidFill>
                  <a:srgbClr val="00B04F"/>
                </a:solidFill>
                <a:hlinkClick r:id="rId2"/>
              </a:rPr>
              <a:t>http://www.lboro.ac.uk</a:t>
            </a:r>
            <a:r>
              <a:rPr lang="en-US" b="1" spc="5" dirty="0">
                <a:solidFill>
                  <a:srgbClr val="00B04F"/>
                </a:solidFill>
                <a:hlinkClick r:id="rId2"/>
              </a:rPr>
              <a:t>/</a:t>
            </a:r>
            <a:r>
              <a:rPr lang="en-US" b="1" dirty="0">
                <a:solidFill>
                  <a:srgbClr val="0070C0"/>
                </a:solidFill>
              </a:rPr>
              <a:t>"&gt;Loughborough&lt;/a&gt;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577A-C6C6-5344-AD50-AFC63034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B705-37F4-D14A-B6F7-5CDEFEC3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416" indent="-342900">
              <a:tabLst>
                <a:tab pos="268331" algn="l"/>
              </a:tabLst>
            </a:pPr>
            <a:r>
              <a:rPr lang="en-US" spc="-5" dirty="0"/>
              <a:t>Specify a style for</a:t>
            </a:r>
            <a:r>
              <a:rPr lang="en-US" spc="-14" dirty="0"/>
              <a:t> </a:t>
            </a:r>
            <a:r>
              <a:rPr lang="en-US" spc="-5" dirty="0">
                <a:solidFill>
                  <a:srgbClr val="0070C0"/>
                </a:solidFill>
              </a:rPr>
              <a:t>sub-set</a:t>
            </a:r>
            <a:r>
              <a:rPr lang="en-US" spc="-23" dirty="0">
                <a:solidFill>
                  <a:srgbClr val="0070C0"/>
                </a:solidFill>
              </a:rPr>
              <a:t> </a:t>
            </a:r>
            <a:r>
              <a:rPr lang="en-US" spc="-5" dirty="0">
                <a:solidFill>
                  <a:srgbClr val="0070C0"/>
                </a:solidFill>
              </a:rPr>
              <a:t>instances</a:t>
            </a:r>
            <a:r>
              <a:rPr lang="en-US" spc="-9" dirty="0">
                <a:solidFill>
                  <a:srgbClr val="0070C0"/>
                </a:solidFill>
              </a:rPr>
              <a:t> </a:t>
            </a:r>
            <a:r>
              <a:rPr lang="en-US" spc="-5" dirty="0"/>
              <a:t>of</a:t>
            </a:r>
            <a:r>
              <a:rPr lang="en-US" dirty="0"/>
              <a:t> </a:t>
            </a:r>
            <a:r>
              <a:rPr lang="en-US" spc="-5" dirty="0"/>
              <a:t>HTML</a:t>
            </a:r>
            <a:r>
              <a:rPr lang="en-US" dirty="0"/>
              <a:t> </a:t>
            </a:r>
            <a:r>
              <a:rPr lang="en-US" spc="-5" dirty="0"/>
              <a:t>tags</a:t>
            </a:r>
            <a:endParaRPr lang="en-US" dirty="0"/>
          </a:p>
          <a:p>
            <a:pPr>
              <a:spcBef>
                <a:spcPts val="38"/>
              </a:spcBef>
            </a:pPr>
            <a:endParaRPr lang="en-US" sz="3600" dirty="0"/>
          </a:p>
          <a:p>
            <a:pPr marL="354416" indent="-342900">
              <a:tabLst>
                <a:tab pos="268331" algn="l"/>
              </a:tabLst>
            </a:pPr>
            <a:r>
              <a:rPr lang="en-US" spc="-5" dirty="0"/>
              <a:t>Assign</a:t>
            </a:r>
            <a:r>
              <a:rPr lang="en-US" dirty="0"/>
              <a:t> </a:t>
            </a:r>
            <a:r>
              <a:rPr lang="en-US" spc="-5" dirty="0"/>
              <a:t>to</a:t>
            </a:r>
            <a:r>
              <a:rPr lang="en-US" dirty="0"/>
              <a:t> </a:t>
            </a:r>
            <a:r>
              <a:rPr lang="en-US" spc="-5" dirty="0"/>
              <a:t>tag</a:t>
            </a:r>
            <a:r>
              <a:rPr lang="en-US" spc="-14" dirty="0"/>
              <a:t> </a:t>
            </a:r>
            <a:r>
              <a:rPr lang="en-US" spc="-5" dirty="0"/>
              <a:t>of</a:t>
            </a:r>
            <a:r>
              <a:rPr lang="en-US" spc="-14" dirty="0"/>
              <a:t> </a:t>
            </a:r>
            <a:r>
              <a:rPr lang="en-US" spc="-5" dirty="0"/>
              <a:t>a</a:t>
            </a:r>
            <a:r>
              <a:rPr lang="en-US" dirty="0"/>
              <a:t> </a:t>
            </a:r>
            <a:r>
              <a:rPr lang="en-US" spc="-5" dirty="0"/>
              <a:t>class:</a:t>
            </a:r>
            <a:r>
              <a:rPr lang="en-US" spc="-14" dirty="0"/>
              <a:t> </a:t>
            </a:r>
            <a:r>
              <a:rPr lang="en-US" spc="-5" dirty="0">
                <a:solidFill>
                  <a:srgbClr val="0070C0"/>
                </a:solidFill>
              </a:rPr>
              <a:t>class=“</a:t>
            </a:r>
            <a:r>
              <a:rPr lang="en-US" spc="-5" dirty="0" err="1">
                <a:solidFill>
                  <a:srgbClr val="FF0000"/>
                </a:solidFill>
              </a:rPr>
              <a:t>classnam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spc="-5" dirty="0">
                <a:solidFill>
                  <a:srgbClr val="0070C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952162" lvl="1" indent="-342900">
              <a:spcBef>
                <a:spcPts val="553"/>
              </a:spcBef>
            </a:pPr>
            <a:r>
              <a:rPr lang="en-US" sz="1800" dirty="0">
                <a:solidFill>
                  <a:srgbClr val="00B050"/>
                </a:solidFill>
              </a:rPr>
              <a:t>&lt;</a:t>
            </a:r>
            <a:r>
              <a:rPr lang="en-US" sz="1800" dirty="0">
                <a:solidFill>
                  <a:srgbClr val="00B04F"/>
                </a:solidFill>
              </a:rPr>
              <a:t>p </a:t>
            </a:r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spc="5" dirty="0">
                <a:solidFill>
                  <a:srgbClr val="0070C0"/>
                </a:solidFill>
              </a:rPr>
              <a:t>=</a:t>
            </a:r>
            <a:r>
              <a:rPr lang="en-US" sz="1800" spc="-5" dirty="0">
                <a:solidFill>
                  <a:srgbClr val="FF0000"/>
                </a:solidFill>
              </a:rPr>
              <a:t>"special"</a:t>
            </a:r>
            <a:r>
              <a:rPr lang="en-US" sz="1800" spc="5" dirty="0">
                <a:solidFill>
                  <a:srgbClr val="00B050"/>
                </a:solidFill>
              </a:rPr>
              <a:t>&gt;</a:t>
            </a:r>
            <a:r>
              <a:rPr lang="en-US" sz="1800" dirty="0"/>
              <a:t>A different class</a:t>
            </a:r>
            <a:r>
              <a:rPr lang="en-US" sz="1800" spc="-18" dirty="0"/>
              <a:t> </a:t>
            </a:r>
            <a:r>
              <a:rPr lang="en-US" sz="1800" dirty="0"/>
              <a:t>of paragraph</a:t>
            </a:r>
            <a:r>
              <a:rPr lang="en-US" sz="1800" spc="-18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&lt;/p&gt;</a:t>
            </a:r>
          </a:p>
          <a:p>
            <a:pPr marL="354416" indent="-342900">
              <a:tabLst>
                <a:tab pos="268331" algn="l"/>
              </a:tabLst>
            </a:pPr>
            <a:endParaRPr lang="en-US" spc="-5" dirty="0"/>
          </a:p>
          <a:p>
            <a:pPr marL="354416" indent="-342900">
              <a:tabLst>
                <a:tab pos="268331" algn="l"/>
              </a:tabLst>
            </a:pPr>
            <a:r>
              <a:rPr lang="en-US" spc="-5" dirty="0"/>
              <a:t>Defined</a:t>
            </a:r>
            <a:r>
              <a:rPr lang="en-US" dirty="0"/>
              <a:t> </a:t>
            </a:r>
            <a:r>
              <a:rPr lang="en-US" spc="-5" dirty="0"/>
              <a:t>with</a:t>
            </a:r>
            <a:r>
              <a:rPr lang="en-US" dirty="0"/>
              <a:t> </a:t>
            </a:r>
            <a:r>
              <a:rPr lang="en-US" spc="-5" dirty="0"/>
              <a:t>a</a:t>
            </a:r>
            <a:r>
              <a:rPr lang="en-US" spc="-9" dirty="0"/>
              <a:t> </a:t>
            </a:r>
            <a:r>
              <a:rPr lang="en-US" spc="-9" dirty="0">
                <a:solidFill>
                  <a:srgbClr val="FF0000"/>
                </a:solidFill>
              </a:rPr>
              <a:t>"."</a:t>
            </a:r>
            <a:endParaRPr lang="en-US" dirty="0"/>
          </a:p>
          <a:p>
            <a:pPr marR="548179" lvl="1">
              <a:spcBef>
                <a:spcPts val="553"/>
              </a:spcBef>
            </a:pPr>
            <a:r>
              <a:rPr lang="en-US" sz="1800" b="1" dirty="0">
                <a:solidFill>
                  <a:srgbClr val="00B04F"/>
                </a:solidFill>
              </a:rPr>
              <a:t>selector.</a:t>
            </a:r>
            <a:r>
              <a:rPr lang="en-US" sz="1800" b="1" spc="-5" dirty="0">
                <a:solidFill>
                  <a:srgbClr val="00B04F"/>
                </a:solidFill>
              </a:rPr>
              <a:t> </a:t>
            </a:r>
            <a:r>
              <a:rPr lang="en-US" sz="1800" b="1" spc="-5" dirty="0" err="1">
                <a:solidFill>
                  <a:srgbClr val="FF0000"/>
                </a:solidFill>
              </a:rPr>
              <a:t>classnam</a:t>
            </a:r>
            <a:r>
              <a:rPr lang="en-US" sz="1800" b="1" dirty="0" err="1">
                <a:solidFill>
                  <a:srgbClr val="FF0000"/>
                </a:solidFill>
              </a:rPr>
              <a:t>e</a:t>
            </a:r>
            <a:r>
              <a:rPr lang="en-US" sz="1800" b="1" spc="5" dirty="0">
                <a:solidFill>
                  <a:srgbClr val="FF0000"/>
                </a:solidFill>
              </a:rPr>
              <a:t> </a:t>
            </a:r>
            <a:r>
              <a:rPr lang="en-US" sz="1800" b="1" spc="-5" dirty="0">
                <a:solidFill>
                  <a:srgbClr val="0070C0"/>
                </a:solidFill>
              </a:rPr>
              <a:t>{property1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  <a:r>
              <a:rPr lang="en-US" sz="1800" b="1" spc="-5" dirty="0">
                <a:solidFill>
                  <a:srgbClr val="0070C0"/>
                </a:solidFill>
              </a:rPr>
              <a:t> value1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  <a:r>
              <a:rPr lang="en-US" sz="1800" b="1" spc="-5" dirty="0">
                <a:solidFill>
                  <a:srgbClr val="0070C0"/>
                </a:solidFill>
              </a:rPr>
              <a:t>  property2: </a:t>
            </a:r>
            <a:r>
              <a:rPr lang="en-US" sz="1800" b="1" dirty="0">
                <a:solidFill>
                  <a:srgbClr val="0070C0"/>
                </a:solidFill>
              </a:rPr>
              <a:t>value2;}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544"/>
              </a:spcBef>
            </a:pPr>
            <a:r>
              <a:rPr lang="en-US" sz="1800" dirty="0">
                <a:solidFill>
                  <a:srgbClr val="00B04F"/>
                </a:solidFill>
              </a:rPr>
              <a:t>E.g.:  </a:t>
            </a:r>
            <a:r>
              <a:rPr lang="en-US" sz="1800" dirty="0" err="1">
                <a:solidFill>
                  <a:srgbClr val="00B04F"/>
                </a:solidFill>
              </a:rPr>
              <a:t>p.</a:t>
            </a:r>
            <a:r>
              <a:rPr lang="en-US" sz="1800" spc="-5" dirty="0" err="1">
                <a:solidFill>
                  <a:srgbClr val="FF0000"/>
                </a:solidFill>
              </a:rPr>
              <a:t>specia</a:t>
            </a:r>
            <a:r>
              <a:rPr lang="en-US" sz="1800" dirty="0" err="1">
                <a:solidFill>
                  <a:srgbClr val="FF0000"/>
                </a:solidFill>
              </a:rPr>
              <a:t>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{text-align: right;  color: green;}</a:t>
            </a:r>
          </a:p>
          <a:p>
            <a:pPr>
              <a:spcBef>
                <a:spcPts val="28"/>
              </a:spcBef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9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CD32-9F6F-C84A-9E2B-14B4D16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F375-E41D-4D43-8753-2D5963B3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lang="en-US" sz="2176" dirty="0"/>
              <a:t>A</a:t>
            </a:r>
            <a:r>
              <a:rPr lang="en-US" sz="2176" spc="-5" dirty="0"/>
              <a:t>ppl</a:t>
            </a:r>
            <a:r>
              <a:rPr lang="en-US" sz="2176" dirty="0"/>
              <a:t>y</a:t>
            </a:r>
            <a:r>
              <a:rPr lang="en-US" sz="2176" spc="-5" dirty="0"/>
              <a:t> style</a:t>
            </a:r>
            <a:r>
              <a:rPr lang="en-US" sz="2176" dirty="0"/>
              <a:t>s</a:t>
            </a:r>
            <a:r>
              <a:rPr lang="en-US" sz="2176" spc="-5" dirty="0"/>
              <a:t> t</a:t>
            </a:r>
            <a:r>
              <a:rPr lang="en-US" sz="2176" dirty="0"/>
              <a:t>o</a:t>
            </a:r>
            <a:r>
              <a:rPr lang="en-US" sz="2176" spc="-5" dirty="0"/>
              <a:t> </a:t>
            </a:r>
            <a:r>
              <a:rPr lang="en-US" sz="2176" dirty="0"/>
              <a:t>a</a:t>
            </a:r>
            <a:r>
              <a:rPr lang="en-US" sz="2176" spc="-5" dirty="0"/>
              <a:t> </a:t>
            </a:r>
            <a:r>
              <a:rPr lang="en-US" sz="2176" spc="-5" dirty="0">
                <a:solidFill>
                  <a:srgbClr val="0000FF"/>
                </a:solidFill>
              </a:rPr>
              <a:t>singl</a:t>
            </a:r>
            <a:r>
              <a:rPr lang="en-US" sz="2176" dirty="0">
                <a:solidFill>
                  <a:srgbClr val="0000FF"/>
                </a:solidFill>
              </a:rPr>
              <a:t>e</a:t>
            </a:r>
            <a:r>
              <a:rPr lang="en-US" sz="2176" spc="14" dirty="0">
                <a:solidFill>
                  <a:srgbClr val="0000FF"/>
                </a:solidFill>
              </a:rPr>
              <a:t> </a:t>
            </a:r>
            <a:r>
              <a:rPr lang="en-US" sz="2176" spc="-5" dirty="0"/>
              <a:t>elemen</a:t>
            </a:r>
            <a:r>
              <a:rPr lang="en-US" sz="2176" dirty="0"/>
              <a:t>t</a:t>
            </a:r>
            <a:r>
              <a:rPr lang="en-US" sz="2176" spc="18" dirty="0"/>
              <a:t> </a:t>
            </a:r>
            <a:r>
              <a:rPr lang="en-US" sz="2176" spc="-5" dirty="0"/>
              <a:t>i</a:t>
            </a:r>
            <a:r>
              <a:rPr lang="en-US" sz="2176" dirty="0"/>
              <a:t>n</a:t>
            </a:r>
            <a:r>
              <a:rPr lang="en-US" sz="2176" spc="-5" dirty="0"/>
              <a:t> th</a:t>
            </a:r>
            <a:r>
              <a:rPr lang="en-US" sz="2176" dirty="0"/>
              <a:t>e</a:t>
            </a:r>
            <a:r>
              <a:rPr lang="en-US" sz="2176" spc="-5" dirty="0"/>
              <a:t> page</a:t>
            </a:r>
          </a:p>
          <a:p>
            <a:pPr marL="851083" lvl="1" indent="-309214">
              <a:buChar char="•"/>
              <a:tabLst>
                <a:tab pos="321306" algn="l"/>
              </a:tabLst>
            </a:pPr>
            <a:r>
              <a:rPr lang="en-US" sz="1976" dirty="0"/>
              <a:t>an ID is</a:t>
            </a:r>
            <a:r>
              <a:rPr lang="en-US" sz="1976" spc="-5" dirty="0"/>
              <a:t> </a:t>
            </a:r>
            <a:r>
              <a:rPr lang="en-US" sz="1976" i="1" spc="-5" dirty="0"/>
              <a:t>unique</a:t>
            </a:r>
            <a:endParaRPr lang="en-US" sz="1976" dirty="0"/>
          </a:p>
          <a:p>
            <a:pPr marL="320731" indent="-309214">
              <a:spcBef>
                <a:spcPts val="521"/>
              </a:spcBef>
              <a:buChar char="•"/>
              <a:tabLst>
                <a:tab pos="321306" algn="l"/>
              </a:tabLst>
            </a:pPr>
            <a:r>
              <a:rPr lang="en-US" sz="2176" dirty="0"/>
              <a:t>Similar syntax as class</a:t>
            </a:r>
          </a:p>
          <a:p>
            <a:pPr marL="685223" lvl="1" indent="-259118">
              <a:spcBef>
                <a:spcPts val="426"/>
              </a:spcBef>
              <a:buFont typeface="Courier New"/>
              <a:buChar char="–"/>
              <a:tabLst>
                <a:tab pos="685223" algn="l"/>
              </a:tabLst>
            </a:pPr>
            <a:r>
              <a:rPr lang="en-US" sz="2539" b="1" spc="-9" dirty="0" err="1">
                <a:solidFill>
                  <a:srgbClr val="00B04F"/>
                </a:solidFill>
              </a:rPr>
              <a:t>selecto</a:t>
            </a:r>
            <a:r>
              <a:rPr lang="en-US" sz="2539" b="1" spc="-5" dirty="0" err="1">
                <a:solidFill>
                  <a:srgbClr val="00B04F"/>
                </a:solidFill>
              </a:rPr>
              <a:t>r</a:t>
            </a:r>
            <a:r>
              <a:rPr lang="en-US" sz="2539" b="1" spc="-5" dirty="0" err="1">
                <a:solidFill>
                  <a:srgbClr val="FF0000"/>
                </a:solidFill>
              </a:rPr>
              <a:t>#</a:t>
            </a:r>
            <a:r>
              <a:rPr lang="en-US" sz="2539" b="1" spc="-9" dirty="0" err="1">
                <a:solidFill>
                  <a:srgbClr val="FF0000"/>
                </a:solidFill>
              </a:rPr>
              <a:t>idname</a:t>
            </a:r>
            <a:endParaRPr lang="en-US" sz="2539" dirty="0"/>
          </a:p>
          <a:p>
            <a:pPr marL="685223" lvl="1" indent="-259118">
              <a:spcBef>
                <a:spcPts val="608"/>
              </a:spcBef>
              <a:buFont typeface="Courier New"/>
              <a:buChar char="–"/>
              <a:tabLst>
                <a:tab pos="685223" algn="l"/>
              </a:tabLst>
            </a:pPr>
            <a:r>
              <a:rPr lang="en-US" sz="2539" b="1" spc="-5" dirty="0">
                <a:solidFill>
                  <a:srgbClr val="0000FF"/>
                </a:solidFill>
              </a:rPr>
              <a:t>id</a:t>
            </a:r>
            <a:r>
              <a:rPr lang="en-US" sz="2539" b="1" spc="-9" dirty="0">
                <a:solidFill>
                  <a:srgbClr val="0000FF"/>
                </a:solidFill>
              </a:rPr>
              <a:t>=</a:t>
            </a:r>
            <a:r>
              <a:rPr lang="en-US" sz="2539" b="1" spc="-9" dirty="0">
                <a:solidFill>
                  <a:srgbClr val="FF0000"/>
                </a:solidFill>
              </a:rPr>
              <a:t>"</a:t>
            </a:r>
            <a:r>
              <a:rPr lang="en-US" sz="2539" b="1" spc="-9" dirty="0" err="1">
                <a:solidFill>
                  <a:srgbClr val="FF0000"/>
                </a:solidFill>
              </a:rPr>
              <a:t>idnam</a:t>
            </a:r>
            <a:r>
              <a:rPr lang="en-US" sz="2539" b="1" spc="-5" dirty="0" err="1">
                <a:solidFill>
                  <a:srgbClr val="FF0000"/>
                </a:solidFill>
              </a:rPr>
              <a:t>e</a:t>
            </a:r>
            <a:r>
              <a:rPr lang="en-US" sz="2539" b="1" dirty="0">
                <a:solidFill>
                  <a:srgbClr val="FF0000"/>
                </a:solidFill>
              </a:rPr>
              <a:t>"</a:t>
            </a:r>
            <a:endParaRPr lang="en-US" sz="2539" dirty="0"/>
          </a:p>
          <a:p>
            <a:endParaRPr lang="en-US"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8FD9097B-BF07-884B-93E6-144D5A41BCBA}"/>
              </a:ext>
            </a:extLst>
          </p:cNvPr>
          <p:cNvSpPr/>
          <p:nvPr/>
        </p:nvSpPr>
        <p:spPr>
          <a:xfrm>
            <a:off x="1485529" y="3817678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C31311-4708-E64D-AF29-03FE38562F77}"/>
              </a:ext>
            </a:extLst>
          </p:cNvPr>
          <p:cNvGrpSpPr/>
          <p:nvPr/>
        </p:nvGrpSpPr>
        <p:grpSpPr>
          <a:xfrm>
            <a:off x="1479123" y="4869425"/>
            <a:ext cx="7469958" cy="334835"/>
            <a:chOff x="2122512" y="4315439"/>
            <a:chExt cx="7469958" cy="334835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39D92778-1B8A-5043-9031-E0BB59E29AF3}"/>
                </a:ext>
              </a:extLst>
            </p:cNvPr>
            <p:cNvSpPr txBox="1"/>
            <p:nvPr/>
          </p:nvSpPr>
          <p:spPr>
            <a:xfrm>
              <a:off x="2122512" y="4315439"/>
              <a:ext cx="851060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#myid</a:t>
              </a:r>
              <a:endParaRPr sz="2176" dirty="0">
                <a:latin typeface="Courier New"/>
                <a:cs typeface="Courier New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7CD33747-9E8C-D143-9CB6-820600F960D8}"/>
                </a:ext>
              </a:extLst>
            </p:cNvPr>
            <p:cNvSpPr txBox="1"/>
            <p:nvPr/>
          </p:nvSpPr>
          <p:spPr>
            <a:xfrm>
              <a:off x="3116145" y="4315439"/>
              <a:ext cx="2008455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b="1" spc="-5" dirty="0">
                  <a:latin typeface="Courier New"/>
                  <a:cs typeface="Courier New"/>
                </a:rPr>
                <a:t>{font-style:</a:t>
              </a:r>
              <a:endParaRPr sz="2176" dirty="0">
                <a:latin typeface="Courier New"/>
                <a:cs typeface="Courier New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24473955-6AEE-424F-A8C7-55AC9189EC9C}"/>
                </a:ext>
              </a:extLst>
            </p:cNvPr>
            <p:cNvSpPr txBox="1"/>
            <p:nvPr/>
          </p:nvSpPr>
          <p:spPr>
            <a:xfrm>
              <a:off x="5266980" y="4315439"/>
              <a:ext cx="3167003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b="1" spc="-5" dirty="0">
                  <a:latin typeface="Courier New"/>
                  <a:cs typeface="Courier New"/>
                </a:rPr>
                <a:t>italic;font-weight:</a:t>
              </a:r>
              <a:endParaRPr sz="2176" dirty="0">
                <a:latin typeface="Courier New"/>
                <a:cs typeface="Courier New"/>
              </a:endParaRP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3DF14E2B-4501-5045-BEB2-5702DEF03141}"/>
                </a:ext>
              </a:extLst>
            </p:cNvPr>
            <p:cNvSpPr txBox="1"/>
            <p:nvPr/>
          </p:nvSpPr>
          <p:spPr>
            <a:xfrm>
              <a:off x="8576150" y="4315439"/>
              <a:ext cx="1016320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b="1" spc="-5" dirty="0">
                  <a:latin typeface="Courier New"/>
                  <a:cs typeface="Courier New"/>
                </a:rPr>
                <a:t>bold;}</a:t>
              </a:r>
              <a:endParaRPr sz="2176" dirty="0">
                <a:latin typeface="Courier New"/>
                <a:cs typeface="Courier New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96E1E-5C73-694E-A213-9D04476D6251}"/>
              </a:ext>
            </a:extLst>
          </p:cNvPr>
          <p:cNvGrpSpPr/>
          <p:nvPr/>
        </p:nvGrpSpPr>
        <p:grpSpPr>
          <a:xfrm>
            <a:off x="1485529" y="4236321"/>
            <a:ext cx="8297371" cy="334835"/>
            <a:chOff x="1952530" y="5154983"/>
            <a:chExt cx="8297371" cy="334835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3851E5E7-DD32-7147-A937-22063FA5355B}"/>
                </a:ext>
              </a:extLst>
            </p:cNvPr>
            <p:cNvSpPr txBox="1"/>
            <p:nvPr/>
          </p:nvSpPr>
          <p:spPr>
            <a:xfrm>
              <a:off x="1952530" y="5154983"/>
              <a:ext cx="1016896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spc="-5" dirty="0">
                  <a:latin typeface="Courier New"/>
                  <a:cs typeface="Courier New"/>
                </a:rPr>
                <a:t>&lt;p&gt;The</a:t>
              </a:r>
              <a:endParaRPr sz="2176" dirty="0">
                <a:latin typeface="Courier New"/>
                <a:cs typeface="Courier New"/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201ACCF0-F663-064D-B4C5-3DAF7A946A37}"/>
                </a:ext>
              </a:extLst>
            </p:cNvPr>
            <p:cNvSpPr txBox="1"/>
            <p:nvPr/>
          </p:nvSpPr>
          <p:spPr>
            <a:xfrm>
              <a:off x="3111334" y="5154983"/>
              <a:ext cx="851060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spc="-9" dirty="0">
                  <a:latin typeface="Courier New"/>
                  <a:cs typeface="Courier New"/>
                </a:rPr>
                <a:t>&lt;</a:t>
              </a:r>
              <a:r>
                <a:rPr sz="2176" spc="-5" dirty="0">
                  <a:solidFill>
                    <a:srgbClr val="00B04F"/>
                  </a:solidFill>
                  <a:latin typeface="Courier New"/>
                  <a:cs typeface="Courier New"/>
                </a:rPr>
                <a:t>span</a:t>
              </a:r>
              <a:endParaRPr sz="2176">
                <a:latin typeface="Courier New"/>
                <a:cs typeface="Courier New"/>
              </a:endParaRPr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ADD17A6-5C9D-0348-AE74-3A984DCABED2}"/>
                </a:ext>
              </a:extLst>
            </p:cNvPr>
            <p:cNvSpPr txBox="1"/>
            <p:nvPr/>
          </p:nvSpPr>
          <p:spPr>
            <a:xfrm>
              <a:off x="4104249" y="5154983"/>
              <a:ext cx="4821905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id</a:t>
              </a:r>
              <a:r>
                <a:rPr sz="2176" spc="-9" dirty="0">
                  <a:solidFill>
                    <a:srgbClr val="0000FF"/>
                  </a:solidFill>
                  <a:latin typeface="Courier New"/>
                  <a:cs typeface="Courier New"/>
                </a:rPr>
                <a:t>=</a:t>
              </a:r>
              <a:r>
                <a:rPr sz="2176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"myid"</a:t>
              </a:r>
              <a:r>
                <a:rPr sz="2176" spc="-9" dirty="0">
                  <a:solidFill>
                    <a:srgbClr val="FF0000"/>
                  </a:solidFill>
                  <a:latin typeface="Courier New"/>
                  <a:cs typeface="Courier New"/>
                </a:rPr>
                <a:t>&gt;</a:t>
              </a:r>
              <a:r>
                <a:rPr sz="2176" spc="-5" dirty="0">
                  <a:latin typeface="Courier New"/>
                  <a:cs typeface="Courier New"/>
                </a:rPr>
                <a:t>Important&lt;/span&gt;bit</a:t>
              </a:r>
              <a:endParaRPr sz="2176" dirty="0">
                <a:latin typeface="Courier New"/>
                <a:cs typeface="Courier New"/>
              </a:endParaRP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951149A5-7AD3-4545-B06D-EABC2715BB81}"/>
                </a:ext>
              </a:extLst>
            </p:cNvPr>
            <p:cNvSpPr txBox="1"/>
            <p:nvPr/>
          </p:nvSpPr>
          <p:spPr>
            <a:xfrm>
              <a:off x="9068321" y="5154983"/>
              <a:ext cx="1181580" cy="334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516"/>
              <a:r>
                <a:rPr sz="2176" spc="-5" dirty="0">
                  <a:latin typeface="Courier New"/>
                  <a:cs typeface="Courier New"/>
                </a:rPr>
                <a:t>of…&lt;/p&gt;</a:t>
              </a:r>
              <a:endParaRPr sz="2176">
                <a:latin typeface="Courier New"/>
                <a:cs typeface="Courier New"/>
              </a:endParaRPr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E4B8FEF4-7519-0F44-8CD7-91EEA3D57394}"/>
              </a:ext>
            </a:extLst>
          </p:cNvPr>
          <p:cNvSpPr/>
          <p:nvPr/>
        </p:nvSpPr>
        <p:spPr>
          <a:xfrm>
            <a:off x="1485529" y="5591775"/>
            <a:ext cx="2912490" cy="58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16298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2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CSS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0313" y="1428259"/>
            <a:ext cx="7257618" cy="3433606"/>
          </a:xfrm>
          <a:custGeom>
            <a:avLst/>
            <a:gdLst/>
            <a:ahLst/>
            <a:cxnLst/>
            <a:rect l="l" t="t" r="r" b="b"/>
            <a:pathLst>
              <a:path w="8003540" h="3786504">
                <a:moveTo>
                  <a:pt x="0" y="0"/>
                </a:moveTo>
                <a:lnTo>
                  <a:pt x="0" y="3786378"/>
                </a:lnTo>
                <a:lnTo>
                  <a:pt x="8003285" y="3786377"/>
                </a:lnTo>
                <a:lnTo>
                  <a:pt x="8003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575796" y="4543395"/>
            <a:ext cx="6663949" cy="1677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83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&lt;/style&gt;</a:t>
            </a:r>
            <a:endParaRPr sz="1814" dirty="0">
              <a:latin typeface="Courier New"/>
              <a:cs typeface="Courier New"/>
            </a:endParaRPr>
          </a:p>
          <a:p>
            <a:pPr>
              <a:spcBef>
                <a:spcPts val="16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SS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specifies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style rules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 th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&lt;head&gt; section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Each rule is made up of a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B04F"/>
                </a:solidFill>
                <a:latin typeface="Arial"/>
                <a:cs typeface="Arial"/>
              </a:rPr>
              <a:t>selector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e.g. tags, class,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id</a:t>
            </a: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/* </a:t>
            </a:r>
            <a:r>
              <a:rPr sz="1995" spc="-5" dirty="0">
                <a:latin typeface="Arial"/>
                <a:cs typeface="Arial"/>
              </a:rPr>
              <a:t>CS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COMMENT</a:t>
            </a:r>
            <a:r>
              <a:rPr sz="1995" dirty="0">
                <a:latin typeface="Arial"/>
                <a:cs typeface="Arial"/>
              </a:rPr>
              <a:t>S </a:t>
            </a:r>
            <a:r>
              <a:rPr sz="1995" spc="-5" dirty="0">
                <a:latin typeface="Arial"/>
                <a:cs typeface="Arial"/>
              </a:rPr>
              <a:t>*/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ef: </a:t>
            </a:r>
            <a:r>
              <a:rPr sz="1995" u="sng" dirty="0">
                <a:solidFill>
                  <a:srgbClr val="CCCCFF"/>
                </a:solidFill>
                <a:latin typeface="Courier New"/>
                <a:cs typeface="Courier New"/>
                <a:hlinkClick r:id="rId2"/>
              </a:rPr>
              <a:t>http://www.htmlhelp.com/reference/css/</a:t>
            </a:r>
            <a:endParaRPr sz="199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225" y="1503076"/>
            <a:ext cx="4145894" cy="167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9889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&lt;style type="text/css"&gt; </a:t>
            </a:r>
            <a:r>
              <a:rPr sz="1814" b="1" spc="-5" dirty="0">
                <a:latin typeface="Courier New"/>
                <a:cs typeface="Courier New"/>
              </a:rPr>
              <a:t>h1</a:t>
            </a:r>
            <a:endParaRPr sz="1814" dirty="0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color:red;</a:t>
            </a:r>
            <a:endParaRPr sz="1814" dirty="0">
              <a:latin typeface="Courier New"/>
              <a:cs typeface="Courier New"/>
            </a:endParaRPr>
          </a:p>
          <a:p>
            <a:pPr marL="828602"/>
            <a:r>
              <a:rPr sz="1814" b="1" spc="-5" dirty="0">
                <a:latin typeface="Courier New"/>
                <a:cs typeface="Courier New"/>
              </a:rPr>
              <a:t>background-color:yellow;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.hilite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225" y="3161432"/>
            <a:ext cx="4007698" cy="139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table .hilite</a:t>
            </a:r>
            <a:endParaRPr sz="1814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background-color:green;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380" y="3161431"/>
            <a:ext cx="1520161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color:blue;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544BB5-FE91-BD4A-9C0F-CED37A95BEE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(Cascading Style Sheets)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A5F4-8314-744C-8316-B8CA1F41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62EC-43C3-A241-97D8-34FACE45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lang="en-US" sz="2700" dirty="0"/>
              <a:t>M</a:t>
            </a:r>
            <a:r>
              <a:rPr lang="en-US" sz="2700" spc="-5" dirty="0"/>
              <a:t>odul</a:t>
            </a:r>
            <a:r>
              <a:rPr lang="en-US" sz="2700" dirty="0"/>
              <a:t>e</a:t>
            </a:r>
            <a:r>
              <a:rPr lang="en-US" sz="2700" spc="-5" dirty="0"/>
              <a:t> overview</a:t>
            </a:r>
            <a:endParaRPr lang="en-US" sz="2700" dirty="0"/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tabLst>
                <a:tab pos="755650" algn="l"/>
              </a:tabLst>
            </a:pPr>
            <a:r>
              <a:rPr lang="en-US" sz="2300" spc="-5" dirty="0"/>
              <a:t>S</a:t>
            </a:r>
            <a:r>
              <a:rPr lang="en-US" sz="2300" spc="-10" dirty="0"/>
              <a:t>tructur</a:t>
            </a:r>
            <a:r>
              <a:rPr lang="en-US" sz="2300" spc="-5" dirty="0"/>
              <a:t>e</a:t>
            </a:r>
            <a:r>
              <a:rPr lang="en-US" sz="2300" spc="-25" dirty="0"/>
              <a:t> </a:t>
            </a:r>
            <a:r>
              <a:rPr lang="en-US" sz="2300" spc="-5" dirty="0"/>
              <a:t>of </a:t>
            </a:r>
            <a:r>
              <a:rPr lang="en-US" sz="2300" spc="-10" dirty="0"/>
              <a:t>thi</a:t>
            </a:r>
            <a:r>
              <a:rPr lang="en-US" sz="2300" spc="-5" dirty="0"/>
              <a:t>s </a:t>
            </a:r>
            <a:r>
              <a:rPr lang="en-US" sz="2300" spc="-10" dirty="0"/>
              <a:t>module</a:t>
            </a:r>
            <a:endParaRPr lang="en-US" sz="2300" dirty="0"/>
          </a:p>
          <a:p>
            <a:pPr marL="755015" lvl="1" indent="-285115">
              <a:lnSpc>
                <a:spcPct val="100000"/>
              </a:lnSpc>
              <a:tabLst>
                <a:tab pos="755650" algn="l"/>
              </a:tabLst>
            </a:pPr>
            <a:r>
              <a:rPr lang="en-US" sz="2300" spc="-10" dirty="0"/>
              <a:t>Exercise &amp; test</a:t>
            </a:r>
            <a:endParaRPr lang="en-US" sz="2300" dirty="0"/>
          </a:p>
          <a:p>
            <a:pPr marL="755015" lvl="1" indent="-285115">
              <a:lnSpc>
                <a:spcPct val="100000"/>
              </a:lnSpc>
              <a:tabLst>
                <a:tab pos="755650" algn="l"/>
              </a:tabLst>
            </a:pPr>
            <a:r>
              <a:rPr lang="en-US" sz="2300" spc="-5" dirty="0"/>
              <a:t>Resources</a:t>
            </a:r>
            <a:endParaRPr lang="en-US" sz="2800" dirty="0"/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334895" algn="l"/>
              </a:tabLst>
            </a:pPr>
            <a:r>
              <a:rPr lang="en-US" sz="2700" spc="-5" dirty="0"/>
              <a:t>Introductio</a:t>
            </a:r>
            <a:r>
              <a:rPr lang="en-US" sz="2700" dirty="0"/>
              <a:t>n </a:t>
            </a:r>
            <a:r>
              <a:rPr lang="en-US" sz="2700" spc="-5" dirty="0"/>
              <a:t>t</a:t>
            </a:r>
            <a:r>
              <a:rPr lang="en-US" sz="2700" dirty="0"/>
              <a:t>o</a:t>
            </a:r>
            <a:r>
              <a:rPr lang="en-US" sz="2700" spc="-5" dirty="0"/>
              <a:t> HTML</a:t>
            </a:r>
            <a:endParaRPr lang="en-US" sz="2700" dirty="0"/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334895" algn="l"/>
              </a:tabLst>
            </a:pPr>
            <a:r>
              <a:rPr lang="en-US" sz="2700" spc="-5" dirty="0"/>
              <a:t>Introductio</a:t>
            </a:r>
            <a:r>
              <a:rPr lang="en-US" sz="2700" dirty="0"/>
              <a:t>n </a:t>
            </a:r>
            <a:r>
              <a:rPr lang="en-US" sz="2700" spc="-5" dirty="0"/>
              <a:t>t</a:t>
            </a:r>
            <a:r>
              <a:rPr lang="en-US" sz="2700" dirty="0"/>
              <a:t>o</a:t>
            </a:r>
            <a:r>
              <a:rPr lang="en-US" sz="2700" spc="-5" dirty="0"/>
              <a:t> CSS</a:t>
            </a:r>
            <a:endParaRPr lang="en-US" sz="2700" dirty="0"/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144395" algn="l"/>
              </a:tabLst>
            </a:pPr>
            <a:r>
              <a:rPr lang="en-US" sz="2700" dirty="0"/>
              <a:t>J</a:t>
            </a:r>
            <a:r>
              <a:rPr lang="en-US" sz="2700" spc="-5" dirty="0"/>
              <a:t>avaScrip</a:t>
            </a:r>
            <a:r>
              <a:rPr lang="en-US" sz="2700" dirty="0"/>
              <a:t>t </a:t>
            </a:r>
            <a:r>
              <a:rPr lang="en-US" sz="2700" spc="-5" dirty="0"/>
              <a:t>Basics</a:t>
            </a: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144395" algn="l"/>
              </a:tabLst>
            </a:pPr>
            <a:r>
              <a:rPr lang="en-US" sz="2700" dirty="0"/>
              <a:t>JavaScript with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48102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22170" y="1361912"/>
            <a:ext cx="3507887" cy="336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&lt;!DOCTYP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&lt;head&gt;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&lt;title&gt;t2</a:t>
            </a:r>
            <a:r>
              <a:rPr sz="1451" dirty="0">
                <a:latin typeface="Arial"/>
                <a:cs typeface="Arial"/>
              </a:rPr>
              <a:t>:</a:t>
            </a:r>
            <a:r>
              <a:rPr sz="1451" spc="18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,CS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style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 &lt;/title&gt;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&lt;style type="text/css"&gt;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{color:red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sz="1451" spc="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background-color:yellow;}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{color:blue;}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tabl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{background-color:green;}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&lt;/style&gt;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&lt;/head&gt;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&lt;body&gt;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&lt;h1&gt;Firs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HTML&lt;/h1&gt;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&lt;p&gt;No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to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hard&lt;/p&gt;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2171" y="4811290"/>
            <a:ext cx="7107905" cy="179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&lt;div&gt;di</a:t>
            </a:r>
            <a:r>
              <a:rPr sz="1451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 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bloc</a:t>
            </a:r>
            <a:r>
              <a:rPr sz="1451" dirty="0">
                <a:latin typeface="Arial"/>
                <a:cs typeface="Arial"/>
              </a:rPr>
              <a:t>k</a:t>
            </a:r>
            <a:r>
              <a:rPr sz="1451" spc="-5" dirty="0">
                <a:latin typeface="Arial"/>
                <a:cs typeface="Arial"/>
              </a:rPr>
              <a:t> leve</a:t>
            </a:r>
            <a:r>
              <a:rPr sz="1451" dirty="0">
                <a:latin typeface="Arial"/>
                <a:cs typeface="Arial"/>
              </a:rPr>
              <a:t>l</a:t>
            </a:r>
            <a:r>
              <a:rPr sz="1451" spc="-5" dirty="0">
                <a:latin typeface="Arial"/>
                <a:cs typeface="Arial"/>
              </a:rPr>
              <a:t> ta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wherea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class="hilite"&gt;i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inlin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tag&lt;/span&gt;&lt;/div&gt;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&lt;tabl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border='1'&gt;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&lt;tr&gt;&lt;td&gt;(0,0)&lt;/td&gt;&lt;td&gt;&lt;spa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23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class="hilite"&gt;(0,1)&lt;/span&gt;&lt;/td&gt;&lt;/t</a:t>
            </a:r>
            <a:r>
              <a:rPr sz="1451" dirty="0">
                <a:latin typeface="Arial"/>
                <a:cs typeface="Arial"/>
              </a:rPr>
              <a:t>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latin typeface="Arial"/>
                <a:cs typeface="Arial"/>
              </a:rPr>
              <a:t>&lt;tr&gt;&lt;td&gt;(1,0)&lt;/td&gt;&lt;td&gt;(1,1)&lt;/td&gt;&lt;/tr&gt;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&lt;/table&gt;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&lt;/body&gt;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8"/>
              </a:spcBef>
            </a:pPr>
            <a:r>
              <a:rPr sz="1451" spc="-5" dirty="0">
                <a:latin typeface="Arial"/>
                <a:cs typeface="Arial"/>
              </a:rPr>
              <a:t>&lt;/html&gt;</a:t>
            </a:r>
            <a:endParaRPr sz="1451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DB5BF-FCC0-C743-B64C-5DB6930A191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7" y="1851799"/>
            <a:ext cx="6825754" cy="1368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orms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sz="263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Require container objects to collect the data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6031" y="3702284"/>
            <a:ext cx="7371630" cy="1647417"/>
          </a:xfrm>
          <a:custGeom>
            <a:avLst/>
            <a:gdLst/>
            <a:ahLst/>
            <a:cxnLst/>
            <a:rect l="l" t="t" r="r" b="b"/>
            <a:pathLst>
              <a:path w="8129270" h="1816735">
                <a:moveTo>
                  <a:pt x="0" y="0"/>
                </a:moveTo>
                <a:lnTo>
                  <a:pt x="0" y="1816608"/>
                </a:lnTo>
                <a:lnTo>
                  <a:pt x="8129016" y="1816607"/>
                </a:lnTo>
                <a:lnTo>
                  <a:pt x="81290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538254" y="3791278"/>
            <a:ext cx="1157971" cy="1172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39" b="1" spc="-9" dirty="0">
                <a:latin typeface="Courier New"/>
                <a:cs typeface="Courier New"/>
              </a:rPr>
              <a:t>&lt;form</a:t>
            </a:r>
            <a:endParaRPr sz="2539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539" spc="-9" dirty="0">
                <a:latin typeface="Courier New"/>
                <a:cs typeface="Courier New"/>
              </a:rPr>
              <a:t>&lt;input</a:t>
            </a:r>
            <a:endParaRPr sz="2539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539" spc="-9" dirty="0">
                <a:latin typeface="Courier New"/>
                <a:cs typeface="Courier New"/>
              </a:rPr>
              <a:t>&lt;input</a:t>
            </a:r>
            <a:endParaRPr sz="2539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6352" y="3791279"/>
            <a:ext cx="1736669" cy="781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323" indent="-192899"/>
            <a:r>
              <a:rPr sz="2539" spc="-9" dirty="0">
                <a:latin typeface="Courier New"/>
                <a:cs typeface="Courier New"/>
              </a:rPr>
              <a:t>name="f"&gt; name="t"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5288" y="4178214"/>
            <a:ext cx="2701741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39" spc="-9" dirty="0">
                <a:latin typeface="Courier New"/>
                <a:cs typeface="Courier New"/>
              </a:rPr>
              <a:t>type='text</a:t>
            </a:r>
            <a:r>
              <a:rPr sz="2539" dirty="0">
                <a:latin typeface="Courier New"/>
                <a:cs typeface="Courier New"/>
              </a:rPr>
              <a:t>'</a:t>
            </a:r>
            <a:r>
              <a:rPr sz="2539" spc="-9" dirty="0">
                <a:latin typeface="Courier New"/>
                <a:cs typeface="Courier New"/>
              </a:rPr>
              <a:t> /&gt;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9093" y="4565150"/>
            <a:ext cx="2508266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39" spc="-9" dirty="0">
                <a:latin typeface="Courier New"/>
                <a:cs typeface="Courier New"/>
              </a:rPr>
              <a:t>type='button'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0708" y="4565150"/>
            <a:ext cx="3087540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39" spc="-9" dirty="0">
                <a:latin typeface="Courier New"/>
                <a:cs typeface="Courier New"/>
              </a:rPr>
              <a:t>value="Press</a:t>
            </a:r>
            <a:r>
              <a:rPr sz="2539" dirty="0">
                <a:latin typeface="Courier New"/>
                <a:cs typeface="Courier New"/>
              </a:rPr>
              <a:t>"</a:t>
            </a:r>
            <a:r>
              <a:rPr sz="2539" spc="-9" dirty="0">
                <a:latin typeface="Courier New"/>
                <a:cs typeface="Courier New"/>
              </a:rPr>
              <a:t> /&gt;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253" y="4952086"/>
            <a:ext cx="1350871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39" b="1" spc="-9" dirty="0">
                <a:latin typeface="Courier New"/>
                <a:cs typeface="Courier New"/>
              </a:rPr>
              <a:t>&lt;/form&gt;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787" y="5481564"/>
            <a:ext cx="4145893" cy="70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F4D667F-47DE-7547-B85C-D22E6E8E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015346" y="1263409"/>
            <a:ext cx="7329054" cy="4082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50" spc="63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22" dirty="0">
                <a:latin typeface="Calibri" panose="020F0502020204030204" pitchFamily="34" charset="0"/>
                <a:cs typeface="Calibri" panose="020F0502020204030204" pitchFamily="34" charset="0"/>
              </a:rPr>
              <a:t>&lt;h1&gt;First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91" dirty="0">
                <a:latin typeface="Calibri" panose="020F0502020204030204" pitchFamily="34" charset="0"/>
                <a:cs typeface="Calibri" panose="020F0502020204030204" pitchFamily="34" charset="0"/>
              </a:rPr>
              <a:t>HTML&lt;/h1&gt;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00" dirty="0">
                <a:latin typeface="Calibri" panose="020F0502020204030204" pitchFamily="34" charset="0"/>
                <a:cs typeface="Calibri" panose="020F0502020204030204" pitchFamily="34" charset="0"/>
              </a:rPr>
              <a:t>&lt;p&gt;No</a:t>
            </a:r>
            <a:r>
              <a:rPr sz="1650" spc="5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5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50" spc="68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50" spc="4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13" dirty="0">
                <a:latin typeface="Calibri" panose="020F0502020204030204" pitchFamily="34" charset="0"/>
                <a:cs typeface="Calibri" panose="020F0502020204030204" pitchFamily="34" charset="0"/>
              </a:rPr>
              <a:t>hard&lt;/p&gt;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68" dirty="0">
                <a:latin typeface="Calibri" panose="020F0502020204030204" pitchFamily="34" charset="0"/>
                <a:cs typeface="Calibri" panose="020F0502020204030204" pitchFamily="34" charset="0"/>
              </a:rPr>
              <a:t>&lt;div&gt;di</a:t>
            </a:r>
            <a:r>
              <a:rPr sz="1650" spc="82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68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50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50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8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50" dirty="0">
                <a:latin typeface="Calibri" panose="020F0502020204030204" pitchFamily="34" charset="0"/>
                <a:cs typeface="Calibri" panose="020F0502020204030204" pitchFamily="34" charset="0"/>
              </a:rPr>
              <a:t>bloc</a:t>
            </a:r>
            <a:r>
              <a:rPr sz="1650" spc="68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1650" spc="4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73" dirty="0">
                <a:latin typeface="Calibri" panose="020F0502020204030204" pitchFamily="34" charset="0"/>
                <a:cs typeface="Calibri" panose="020F0502020204030204" pitchFamily="34" charset="0"/>
              </a:rPr>
              <a:t>leve</a:t>
            </a:r>
            <a:r>
              <a:rPr sz="1650" spc="5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18" dirty="0">
                <a:latin typeface="Calibri" panose="020F0502020204030204" pitchFamily="34" charset="0"/>
                <a:cs typeface="Calibri" panose="020F0502020204030204" pitchFamily="34" charset="0"/>
              </a:rPr>
              <a:t>ta</a:t>
            </a:r>
            <a:r>
              <a:rPr sz="1650" spc="172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650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31" dirty="0"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</a:p>
          <a:p>
            <a:pPr marL="0" marR="587910" indent="0">
              <a:lnSpc>
                <a:spcPct val="50000"/>
              </a:lnSpc>
              <a:buNone/>
            </a:pPr>
            <a:r>
              <a:rPr sz="1650" spc="127" dirty="0">
                <a:latin typeface="Calibri" panose="020F0502020204030204" pitchFamily="34" charset="0"/>
                <a:cs typeface="Calibri" panose="020F0502020204030204" pitchFamily="34" charset="0"/>
              </a:rPr>
              <a:t>&lt;spa</a:t>
            </a:r>
            <a:r>
              <a:rPr sz="1650" spc="14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50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77" dirty="0">
                <a:latin typeface="Calibri" panose="020F0502020204030204" pitchFamily="34" charset="0"/>
                <a:cs typeface="Calibri" panose="020F0502020204030204" pitchFamily="34" charset="0"/>
              </a:rPr>
              <a:t>class="hilite"&gt;is</a:t>
            </a:r>
            <a:r>
              <a:rPr sz="165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63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50" spc="19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50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00" dirty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sz="1650" spc="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91" dirty="0">
                <a:latin typeface="Calibri" panose="020F0502020204030204" pitchFamily="34" charset="0"/>
                <a:cs typeface="Calibri" panose="020F0502020204030204" pitchFamily="34" charset="0"/>
              </a:rPr>
              <a:t>tag&lt;/span&gt;&lt;/div&gt;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09" dirty="0">
                <a:latin typeface="Calibri" panose="020F0502020204030204" pitchFamily="34" charset="0"/>
                <a:cs typeface="Calibri" panose="020F0502020204030204" pitchFamily="34" charset="0"/>
              </a:rPr>
              <a:t>&lt;table</a:t>
            </a:r>
            <a:r>
              <a:rPr sz="1650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82" dirty="0">
                <a:latin typeface="Calibri" panose="020F0502020204030204" pitchFamily="34" charset="0"/>
                <a:cs typeface="Calibri" panose="020F0502020204030204" pitchFamily="34" charset="0"/>
              </a:rPr>
              <a:t>border='1'&gt;</a:t>
            </a:r>
          </a:p>
          <a:p>
            <a:pPr marL="0" marR="114587" indent="0">
              <a:lnSpc>
                <a:spcPct val="50000"/>
              </a:lnSpc>
              <a:buNone/>
            </a:pPr>
            <a:r>
              <a:rPr sz="1650" spc="95" dirty="0">
                <a:latin typeface="Calibri" panose="020F0502020204030204" pitchFamily="34" charset="0"/>
                <a:cs typeface="Calibri" panose="020F0502020204030204" pitchFamily="34" charset="0"/>
              </a:rPr>
              <a:t>&lt;tr&gt;&lt;td&gt;(0,0)&lt;/td&gt;&lt;td&gt;&lt;span</a:t>
            </a:r>
            <a:r>
              <a:rPr lang="en-US" sz="1650" spc="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82" dirty="0">
                <a:latin typeface="Calibri" panose="020F0502020204030204" pitchFamily="34" charset="0"/>
                <a:cs typeface="Calibri" panose="020F0502020204030204" pitchFamily="34" charset="0"/>
              </a:rPr>
              <a:t>class="hilite"&gt;(0,1)&lt;/span&gt;&lt;/td&gt;&lt;/tr&gt;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82" dirty="0">
                <a:latin typeface="Calibri" panose="020F0502020204030204" pitchFamily="34" charset="0"/>
                <a:cs typeface="Calibri" panose="020F0502020204030204" pitchFamily="34" charset="0"/>
              </a:rPr>
              <a:t>&lt;tr&gt;&lt;td&gt;(1,0)&lt;/td&gt;&lt;td&gt;(1,1)&lt;/td&gt;&lt;/tr&gt;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91" dirty="0">
                <a:latin typeface="Calibri" panose="020F0502020204030204" pitchFamily="34" charset="0"/>
                <a:cs typeface="Calibri" panose="020F0502020204030204" pitchFamily="34" charset="0"/>
              </a:rPr>
              <a:t>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8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&lt;form</a:t>
            </a:r>
            <a:r>
              <a:rPr sz="1650" spc="4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77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name="f"&gt;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3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&lt;input</a:t>
            </a:r>
            <a:r>
              <a:rPr sz="1650" spc="4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name="t"</a:t>
            </a:r>
            <a:r>
              <a:rPr sz="1650" spc="27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type='text</a:t>
            </a:r>
            <a:r>
              <a:rPr sz="1650" spc="4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1650" spc="27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32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3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&lt;inpu</a:t>
            </a:r>
            <a:r>
              <a:rPr sz="1650" spc="82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50" spc="4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10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type='button</a:t>
            </a:r>
            <a:r>
              <a:rPr sz="1650" spc="4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1650" spc="3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9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value="Press"</a:t>
            </a:r>
            <a:r>
              <a:rPr sz="1650" spc="4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32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6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&lt;/form&gt;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5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50" spc="10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599" y="1263409"/>
            <a:ext cx="3456638" cy="2742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pPr marL="11516"/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&lt;title&gt;t3&lt;/title&gt;</a:t>
            </a: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6"/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&lt;styl</a:t>
            </a:r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 type="text/css"&gt;</a:t>
            </a: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694" marR="1006530" indent="-248753">
              <a:lnSpc>
                <a:spcPct val="80000"/>
              </a:lnSpc>
              <a:spcBef>
                <a:spcPts val="390"/>
              </a:spcBef>
            </a:pPr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h1 {color:red; background- color:yellow;}</a:t>
            </a:r>
          </a:p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.hilite</a:t>
            </a:r>
            <a:r>
              <a:rPr sz="165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color:blue;}</a:t>
            </a:r>
          </a:p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sz="165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.hilite</a:t>
            </a:r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background-color:green;}</a:t>
            </a:r>
          </a:p>
          <a:p>
            <a:pPr marL="11516"/>
            <a:r>
              <a:rPr sz="1650" spc="-5" dirty="0"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6"/>
            <a:r>
              <a:rPr sz="1650" dirty="0"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015CDD65-D1BB-8242-AC14-9437CDDB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1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16741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06E0-6AC9-7144-9C4B-C9DE7CC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F1C-4AB4-D24B-BDE5-EA758AD7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and information</a:t>
            </a:r>
          </a:p>
          <a:p>
            <a:pPr lvl="1"/>
            <a:r>
              <a:rPr lang="en-US" dirty="0"/>
              <a:t>Widely accessible</a:t>
            </a:r>
          </a:p>
          <a:p>
            <a:pPr lvl="1"/>
            <a:r>
              <a:rPr lang="en-US" dirty="0"/>
              <a:t>Platform independent</a:t>
            </a:r>
          </a:p>
          <a:p>
            <a:pPr lvl="1"/>
            <a:r>
              <a:rPr lang="en-US" dirty="0"/>
              <a:t>Multimedia delivery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Social networks</a:t>
            </a:r>
          </a:p>
          <a:p>
            <a:r>
              <a:rPr lang="en-US" dirty="0"/>
              <a:t>Entertainment</a:t>
            </a:r>
          </a:p>
          <a:p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7573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92FC-CAF8-BC45-859F-2B10775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WWW: Client – Server Architecture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A664FF1-57BE-9741-A8E7-CFCC35B149EB}"/>
              </a:ext>
            </a:extLst>
          </p:cNvPr>
          <p:cNvSpPr txBox="1"/>
          <p:nvPr/>
        </p:nvSpPr>
        <p:spPr>
          <a:xfrm>
            <a:off x="1371598" y="4418423"/>
            <a:ext cx="10515601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lient</a:t>
            </a:r>
            <a:r>
              <a:rPr sz="20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send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UR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20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HTT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spc="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Hypertext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ransfer Protocol) 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servers</a:t>
            </a:r>
            <a:endParaRPr sz="20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Serve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respond</a:t>
            </a:r>
            <a:r>
              <a:rPr sz="2000" spc="-5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wit</a:t>
            </a:r>
            <a:r>
              <a:rPr sz="2000" spc="-5" dirty="0">
                <a:latin typeface="Arial"/>
                <a:cs typeface="Arial"/>
              </a:rPr>
              <a:t>h </a:t>
            </a:r>
            <a:r>
              <a:rPr sz="2000" spc="-10" dirty="0">
                <a:latin typeface="Arial"/>
                <a:cs typeface="Arial"/>
              </a:rPr>
              <a:t>th</a:t>
            </a:r>
            <a:r>
              <a:rPr sz="2000" spc="-5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requeste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web page (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erro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message)</a:t>
            </a:r>
            <a:endParaRPr lang="en-US" sz="2000" dirty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4330" algn="l"/>
              </a:tabLst>
            </a:pPr>
            <a:r>
              <a:rPr sz="1700" spc="-5" dirty="0">
                <a:latin typeface="Arial"/>
                <a:cs typeface="Arial"/>
              </a:rPr>
              <a:t>P</a:t>
            </a:r>
            <a:r>
              <a:rPr sz="1700" spc="-10" dirty="0">
                <a:latin typeface="Arial"/>
                <a:cs typeface="Arial"/>
              </a:rPr>
              <a:t>ag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s </a:t>
            </a:r>
            <a:r>
              <a:rPr sz="1700" spc="-10" dirty="0">
                <a:latin typeface="Arial"/>
                <a:cs typeface="Arial"/>
              </a:rPr>
              <a:t>writte</a:t>
            </a:r>
            <a:r>
              <a:rPr sz="1700" spc="-5" dirty="0">
                <a:latin typeface="Arial"/>
                <a:cs typeface="Arial"/>
              </a:rPr>
              <a:t>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usin</a:t>
            </a:r>
            <a:r>
              <a:rPr sz="1700" spc="-5" dirty="0">
                <a:latin typeface="Arial"/>
                <a:cs typeface="Arial"/>
              </a:rPr>
              <a:t>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HTM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(Hyper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Text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Markup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Langua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-5" dirty="0">
                <a:latin typeface="Arial"/>
                <a:cs typeface="Arial"/>
              </a:rPr>
              <a:t>e)</a:t>
            </a:r>
            <a:r>
              <a:rPr sz="1700" spc="-5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700" spc="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JavaScrip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700" spc="2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etc.</a:t>
            </a:r>
            <a:endParaRPr sz="1700" dirty="0">
              <a:latin typeface="Arial"/>
              <a:cs typeface="Arial"/>
            </a:endParaRPr>
          </a:p>
          <a:p>
            <a:pPr marL="353695" indent="-340995">
              <a:lnSpc>
                <a:spcPts val="2395"/>
              </a:lnSpc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lient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rowser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render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returne</a:t>
            </a:r>
            <a:r>
              <a:rPr sz="2000" spc="-5" dirty="0">
                <a:latin typeface="Arial"/>
                <a:cs typeface="Arial"/>
              </a:rPr>
              <a:t>d </a:t>
            </a: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5" dirty="0">
                <a:latin typeface="Arial"/>
                <a:cs typeface="Arial"/>
              </a:rPr>
              <a:t>b </a:t>
            </a:r>
            <a:r>
              <a:rPr sz="2000" spc="-10" dirty="0">
                <a:latin typeface="Arial"/>
                <a:cs typeface="Arial"/>
              </a:rPr>
              <a:t>page</a:t>
            </a:r>
            <a:endParaRPr sz="2000" dirty="0">
              <a:latin typeface="Arial"/>
              <a:cs typeface="Arial"/>
            </a:endParaRPr>
          </a:p>
          <a:p>
            <a:pPr marL="353695" marR="5080" indent="-340995">
              <a:lnSpc>
                <a:spcPts val="1920"/>
              </a:lnSpc>
              <a:spcBef>
                <a:spcPts val="459"/>
              </a:spcBef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entire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protocols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(e.g.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TCP/I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 over Internet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LAN/WAN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E2C1873-D775-854A-BC32-836F29658325}"/>
              </a:ext>
            </a:extLst>
          </p:cNvPr>
          <p:cNvSpPr txBox="1"/>
          <p:nvPr/>
        </p:nvSpPr>
        <p:spPr>
          <a:xfrm>
            <a:off x="4938273" y="1429126"/>
            <a:ext cx="2403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Interne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 LAN/</a:t>
            </a:r>
            <a:r>
              <a:rPr sz="1800" b="1" spc="-70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AN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5AB866F-90D5-C644-8A57-87CA8271B661}"/>
              </a:ext>
            </a:extLst>
          </p:cNvPr>
          <p:cNvSpPr/>
          <p:nvPr/>
        </p:nvSpPr>
        <p:spPr>
          <a:xfrm>
            <a:off x="3802765" y="3678065"/>
            <a:ext cx="4825365" cy="589280"/>
          </a:xfrm>
          <a:custGeom>
            <a:avLst/>
            <a:gdLst/>
            <a:ahLst/>
            <a:cxnLst/>
            <a:rect l="l" t="t" r="r" b="b"/>
            <a:pathLst>
              <a:path w="4825365" h="589279">
                <a:moveTo>
                  <a:pt x="294894" y="589026"/>
                </a:moveTo>
                <a:lnTo>
                  <a:pt x="294894" y="0"/>
                </a:lnTo>
                <a:lnTo>
                  <a:pt x="0" y="294894"/>
                </a:lnTo>
                <a:lnTo>
                  <a:pt x="294894" y="589026"/>
                </a:lnTo>
                <a:close/>
              </a:path>
              <a:path w="4825365" h="589279">
                <a:moveTo>
                  <a:pt x="4530090" y="441960"/>
                </a:moveTo>
                <a:lnTo>
                  <a:pt x="4530090" y="147066"/>
                </a:lnTo>
                <a:lnTo>
                  <a:pt x="294894" y="147066"/>
                </a:lnTo>
                <a:lnTo>
                  <a:pt x="294894" y="441960"/>
                </a:lnTo>
                <a:lnTo>
                  <a:pt x="4530090" y="441960"/>
                </a:lnTo>
                <a:close/>
              </a:path>
              <a:path w="4825365" h="589279">
                <a:moveTo>
                  <a:pt x="4824984" y="294894"/>
                </a:moveTo>
                <a:lnTo>
                  <a:pt x="4530090" y="0"/>
                </a:lnTo>
                <a:lnTo>
                  <a:pt x="4530090" y="589026"/>
                </a:lnTo>
                <a:lnTo>
                  <a:pt x="4824984" y="29489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4EC0D7B-1FDC-464B-9A69-303AA9F882ED}"/>
              </a:ext>
            </a:extLst>
          </p:cNvPr>
          <p:cNvSpPr/>
          <p:nvPr/>
        </p:nvSpPr>
        <p:spPr>
          <a:xfrm>
            <a:off x="3798321" y="3670634"/>
            <a:ext cx="4834255" cy="600075"/>
          </a:xfrm>
          <a:custGeom>
            <a:avLst/>
            <a:gdLst/>
            <a:ahLst/>
            <a:cxnLst/>
            <a:rect l="l" t="t" r="r" b="b"/>
            <a:pathLst>
              <a:path w="4834255" h="600075">
                <a:moveTo>
                  <a:pt x="304038" y="147827"/>
                </a:moveTo>
                <a:lnTo>
                  <a:pt x="304038" y="3809"/>
                </a:lnTo>
                <a:lnTo>
                  <a:pt x="303276" y="1523"/>
                </a:lnTo>
                <a:lnTo>
                  <a:pt x="300990" y="761"/>
                </a:lnTo>
                <a:lnTo>
                  <a:pt x="299466" y="0"/>
                </a:lnTo>
                <a:lnTo>
                  <a:pt x="297180" y="761"/>
                </a:lnTo>
                <a:lnTo>
                  <a:pt x="1524" y="296417"/>
                </a:lnTo>
                <a:lnTo>
                  <a:pt x="0" y="298703"/>
                </a:lnTo>
                <a:lnTo>
                  <a:pt x="0" y="301751"/>
                </a:lnTo>
                <a:lnTo>
                  <a:pt x="8382" y="310133"/>
                </a:lnTo>
                <a:lnTo>
                  <a:pt x="8382" y="296417"/>
                </a:lnTo>
                <a:lnTo>
                  <a:pt x="11806" y="299851"/>
                </a:lnTo>
                <a:lnTo>
                  <a:pt x="294894" y="16763"/>
                </a:lnTo>
                <a:lnTo>
                  <a:pt x="294894" y="5333"/>
                </a:lnTo>
                <a:lnTo>
                  <a:pt x="302514" y="9143"/>
                </a:lnTo>
                <a:lnTo>
                  <a:pt x="302514" y="147827"/>
                </a:lnTo>
                <a:lnTo>
                  <a:pt x="304038" y="147827"/>
                </a:lnTo>
                <a:close/>
              </a:path>
              <a:path w="4834255" h="600075">
                <a:moveTo>
                  <a:pt x="11806" y="299851"/>
                </a:moveTo>
                <a:lnTo>
                  <a:pt x="8382" y="296417"/>
                </a:lnTo>
                <a:lnTo>
                  <a:pt x="8382" y="303275"/>
                </a:lnTo>
                <a:lnTo>
                  <a:pt x="11806" y="299851"/>
                </a:lnTo>
                <a:close/>
              </a:path>
              <a:path w="4834255" h="600075">
                <a:moveTo>
                  <a:pt x="302514" y="591311"/>
                </a:moveTo>
                <a:lnTo>
                  <a:pt x="11806" y="299851"/>
                </a:lnTo>
                <a:lnTo>
                  <a:pt x="8382" y="303275"/>
                </a:lnTo>
                <a:lnTo>
                  <a:pt x="8382" y="310133"/>
                </a:lnTo>
                <a:lnTo>
                  <a:pt x="294894" y="596646"/>
                </a:lnTo>
                <a:lnTo>
                  <a:pt x="294894" y="594360"/>
                </a:lnTo>
                <a:lnTo>
                  <a:pt x="302514" y="591311"/>
                </a:lnTo>
                <a:close/>
              </a:path>
              <a:path w="4834255" h="600075">
                <a:moveTo>
                  <a:pt x="302514" y="9143"/>
                </a:moveTo>
                <a:lnTo>
                  <a:pt x="294894" y="5333"/>
                </a:lnTo>
                <a:lnTo>
                  <a:pt x="294894" y="16763"/>
                </a:lnTo>
                <a:lnTo>
                  <a:pt x="302514" y="9143"/>
                </a:lnTo>
                <a:close/>
              </a:path>
              <a:path w="4834255" h="600075">
                <a:moveTo>
                  <a:pt x="302514" y="147827"/>
                </a:moveTo>
                <a:lnTo>
                  <a:pt x="302514" y="9143"/>
                </a:lnTo>
                <a:lnTo>
                  <a:pt x="294894" y="16763"/>
                </a:lnTo>
                <a:lnTo>
                  <a:pt x="294894" y="155447"/>
                </a:lnTo>
                <a:lnTo>
                  <a:pt x="296418" y="157733"/>
                </a:lnTo>
                <a:lnTo>
                  <a:pt x="299465" y="157733"/>
                </a:lnTo>
                <a:lnTo>
                  <a:pt x="299466" y="147827"/>
                </a:lnTo>
                <a:lnTo>
                  <a:pt x="302514" y="147827"/>
                </a:lnTo>
                <a:close/>
              </a:path>
              <a:path w="4834255" h="600075">
                <a:moveTo>
                  <a:pt x="4539234" y="583672"/>
                </a:moveTo>
                <a:lnTo>
                  <a:pt x="4539234" y="444245"/>
                </a:lnTo>
                <a:lnTo>
                  <a:pt x="4537710" y="442721"/>
                </a:lnTo>
                <a:lnTo>
                  <a:pt x="296418" y="442721"/>
                </a:lnTo>
                <a:lnTo>
                  <a:pt x="294894" y="444245"/>
                </a:lnTo>
                <a:lnTo>
                  <a:pt x="294894" y="583672"/>
                </a:lnTo>
                <a:lnTo>
                  <a:pt x="299466" y="588256"/>
                </a:lnTo>
                <a:lnTo>
                  <a:pt x="299466" y="451865"/>
                </a:lnTo>
                <a:lnTo>
                  <a:pt x="304038" y="447293"/>
                </a:lnTo>
                <a:lnTo>
                  <a:pt x="304038" y="451865"/>
                </a:lnTo>
                <a:lnTo>
                  <a:pt x="4530090" y="451865"/>
                </a:lnTo>
                <a:lnTo>
                  <a:pt x="4530090" y="447293"/>
                </a:lnTo>
                <a:lnTo>
                  <a:pt x="4534662" y="451865"/>
                </a:lnTo>
                <a:lnTo>
                  <a:pt x="4534662" y="588256"/>
                </a:lnTo>
                <a:lnTo>
                  <a:pt x="4539234" y="583672"/>
                </a:lnTo>
                <a:close/>
              </a:path>
              <a:path w="4834255" h="600075">
                <a:moveTo>
                  <a:pt x="302514" y="598423"/>
                </a:moveTo>
                <a:lnTo>
                  <a:pt x="302514" y="591311"/>
                </a:lnTo>
                <a:lnTo>
                  <a:pt x="294894" y="594360"/>
                </a:lnTo>
                <a:lnTo>
                  <a:pt x="294894" y="596646"/>
                </a:lnTo>
                <a:lnTo>
                  <a:pt x="297180" y="598932"/>
                </a:lnTo>
                <a:lnTo>
                  <a:pt x="299466" y="599694"/>
                </a:lnTo>
                <a:lnTo>
                  <a:pt x="300990" y="598932"/>
                </a:lnTo>
                <a:lnTo>
                  <a:pt x="302514" y="598423"/>
                </a:lnTo>
                <a:close/>
              </a:path>
              <a:path w="4834255" h="600075">
                <a:moveTo>
                  <a:pt x="4534662" y="147827"/>
                </a:moveTo>
                <a:lnTo>
                  <a:pt x="299466" y="147827"/>
                </a:lnTo>
                <a:lnTo>
                  <a:pt x="304038" y="152399"/>
                </a:lnTo>
                <a:lnTo>
                  <a:pt x="304038" y="157733"/>
                </a:lnTo>
                <a:lnTo>
                  <a:pt x="4530090" y="157733"/>
                </a:lnTo>
                <a:lnTo>
                  <a:pt x="4530090" y="152399"/>
                </a:lnTo>
                <a:lnTo>
                  <a:pt x="4534662" y="147827"/>
                </a:lnTo>
                <a:close/>
              </a:path>
              <a:path w="4834255" h="600075">
                <a:moveTo>
                  <a:pt x="304038" y="157733"/>
                </a:moveTo>
                <a:lnTo>
                  <a:pt x="304038" y="152399"/>
                </a:lnTo>
                <a:lnTo>
                  <a:pt x="299466" y="147827"/>
                </a:lnTo>
                <a:lnTo>
                  <a:pt x="299465" y="157733"/>
                </a:lnTo>
                <a:lnTo>
                  <a:pt x="304038" y="157733"/>
                </a:lnTo>
                <a:close/>
              </a:path>
              <a:path w="4834255" h="600075">
                <a:moveTo>
                  <a:pt x="304038" y="451865"/>
                </a:moveTo>
                <a:lnTo>
                  <a:pt x="304038" y="447293"/>
                </a:lnTo>
                <a:lnTo>
                  <a:pt x="299466" y="451865"/>
                </a:lnTo>
                <a:lnTo>
                  <a:pt x="304038" y="451865"/>
                </a:lnTo>
                <a:close/>
              </a:path>
              <a:path w="4834255" h="600075">
                <a:moveTo>
                  <a:pt x="304038" y="596646"/>
                </a:moveTo>
                <a:lnTo>
                  <a:pt x="304038" y="451865"/>
                </a:lnTo>
                <a:lnTo>
                  <a:pt x="299466" y="451865"/>
                </a:lnTo>
                <a:lnTo>
                  <a:pt x="299466" y="588256"/>
                </a:lnTo>
                <a:lnTo>
                  <a:pt x="302514" y="591311"/>
                </a:lnTo>
                <a:lnTo>
                  <a:pt x="302514" y="598423"/>
                </a:lnTo>
                <a:lnTo>
                  <a:pt x="303276" y="598169"/>
                </a:lnTo>
                <a:lnTo>
                  <a:pt x="304038" y="596646"/>
                </a:lnTo>
                <a:close/>
              </a:path>
              <a:path w="4834255" h="600075">
                <a:moveTo>
                  <a:pt x="4834128" y="301751"/>
                </a:moveTo>
                <a:lnTo>
                  <a:pt x="4834128" y="298703"/>
                </a:lnTo>
                <a:lnTo>
                  <a:pt x="4832604" y="296417"/>
                </a:lnTo>
                <a:lnTo>
                  <a:pt x="4536948" y="761"/>
                </a:lnTo>
                <a:lnTo>
                  <a:pt x="4534662" y="0"/>
                </a:lnTo>
                <a:lnTo>
                  <a:pt x="4533138" y="761"/>
                </a:lnTo>
                <a:lnTo>
                  <a:pt x="4530852" y="1523"/>
                </a:lnTo>
                <a:lnTo>
                  <a:pt x="4530090" y="3809"/>
                </a:lnTo>
                <a:lnTo>
                  <a:pt x="4530090" y="147827"/>
                </a:lnTo>
                <a:lnTo>
                  <a:pt x="4531614" y="147827"/>
                </a:lnTo>
                <a:lnTo>
                  <a:pt x="4531614" y="9143"/>
                </a:lnTo>
                <a:lnTo>
                  <a:pt x="4539234" y="5333"/>
                </a:lnTo>
                <a:lnTo>
                  <a:pt x="4539234" y="16763"/>
                </a:lnTo>
                <a:lnTo>
                  <a:pt x="4822321" y="299851"/>
                </a:lnTo>
                <a:lnTo>
                  <a:pt x="4825746" y="296417"/>
                </a:lnTo>
                <a:lnTo>
                  <a:pt x="4825746" y="310133"/>
                </a:lnTo>
                <a:lnTo>
                  <a:pt x="4834128" y="301751"/>
                </a:lnTo>
                <a:close/>
              </a:path>
              <a:path w="4834255" h="600075">
                <a:moveTo>
                  <a:pt x="4534662" y="157733"/>
                </a:moveTo>
                <a:lnTo>
                  <a:pt x="4534662" y="147827"/>
                </a:lnTo>
                <a:lnTo>
                  <a:pt x="4530090" y="152399"/>
                </a:lnTo>
                <a:lnTo>
                  <a:pt x="4530090" y="157733"/>
                </a:lnTo>
                <a:lnTo>
                  <a:pt x="4534662" y="157733"/>
                </a:lnTo>
                <a:close/>
              </a:path>
              <a:path w="4834255" h="600075">
                <a:moveTo>
                  <a:pt x="4534662" y="451865"/>
                </a:moveTo>
                <a:lnTo>
                  <a:pt x="4530090" y="447293"/>
                </a:lnTo>
                <a:lnTo>
                  <a:pt x="4530090" y="451865"/>
                </a:lnTo>
                <a:lnTo>
                  <a:pt x="4534662" y="451865"/>
                </a:lnTo>
                <a:close/>
              </a:path>
              <a:path w="4834255" h="600075">
                <a:moveTo>
                  <a:pt x="4534662" y="588256"/>
                </a:moveTo>
                <a:lnTo>
                  <a:pt x="4534662" y="451865"/>
                </a:lnTo>
                <a:lnTo>
                  <a:pt x="4530090" y="451865"/>
                </a:lnTo>
                <a:lnTo>
                  <a:pt x="4530090" y="596645"/>
                </a:lnTo>
                <a:lnTo>
                  <a:pt x="4530852" y="598169"/>
                </a:lnTo>
                <a:lnTo>
                  <a:pt x="4531614" y="598423"/>
                </a:lnTo>
                <a:lnTo>
                  <a:pt x="4531614" y="591311"/>
                </a:lnTo>
                <a:lnTo>
                  <a:pt x="4534662" y="588256"/>
                </a:lnTo>
                <a:close/>
              </a:path>
              <a:path w="4834255" h="600075">
                <a:moveTo>
                  <a:pt x="4539234" y="16763"/>
                </a:moveTo>
                <a:lnTo>
                  <a:pt x="4539234" y="5333"/>
                </a:lnTo>
                <a:lnTo>
                  <a:pt x="4531614" y="9143"/>
                </a:lnTo>
                <a:lnTo>
                  <a:pt x="4539234" y="16763"/>
                </a:lnTo>
                <a:close/>
              </a:path>
              <a:path w="4834255" h="600075">
                <a:moveTo>
                  <a:pt x="4539234" y="155447"/>
                </a:moveTo>
                <a:lnTo>
                  <a:pt x="4539234" y="16763"/>
                </a:lnTo>
                <a:lnTo>
                  <a:pt x="4531614" y="9143"/>
                </a:lnTo>
                <a:lnTo>
                  <a:pt x="4531614" y="147827"/>
                </a:lnTo>
                <a:lnTo>
                  <a:pt x="4534662" y="147827"/>
                </a:lnTo>
                <a:lnTo>
                  <a:pt x="4534662" y="157733"/>
                </a:lnTo>
                <a:lnTo>
                  <a:pt x="4537710" y="157733"/>
                </a:lnTo>
                <a:lnTo>
                  <a:pt x="4539234" y="155447"/>
                </a:lnTo>
                <a:close/>
              </a:path>
              <a:path w="4834255" h="600075">
                <a:moveTo>
                  <a:pt x="4825746" y="310133"/>
                </a:moveTo>
                <a:lnTo>
                  <a:pt x="4825746" y="303275"/>
                </a:lnTo>
                <a:lnTo>
                  <a:pt x="4822321" y="299851"/>
                </a:lnTo>
                <a:lnTo>
                  <a:pt x="4531614" y="591311"/>
                </a:lnTo>
                <a:lnTo>
                  <a:pt x="4539234" y="594359"/>
                </a:lnTo>
                <a:lnTo>
                  <a:pt x="4539234" y="596645"/>
                </a:lnTo>
                <a:lnTo>
                  <a:pt x="4825746" y="310133"/>
                </a:lnTo>
                <a:close/>
              </a:path>
              <a:path w="4834255" h="600075">
                <a:moveTo>
                  <a:pt x="4539234" y="596645"/>
                </a:moveTo>
                <a:lnTo>
                  <a:pt x="4539234" y="594359"/>
                </a:lnTo>
                <a:lnTo>
                  <a:pt x="4531614" y="591311"/>
                </a:lnTo>
                <a:lnTo>
                  <a:pt x="4531614" y="598423"/>
                </a:lnTo>
                <a:lnTo>
                  <a:pt x="4533138" y="598931"/>
                </a:lnTo>
                <a:lnTo>
                  <a:pt x="4534662" y="599693"/>
                </a:lnTo>
                <a:lnTo>
                  <a:pt x="4536948" y="598931"/>
                </a:lnTo>
                <a:lnTo>
                  <a:pt x="4539234" y="596645"/>
                </a:lnTo>
                <a:close/>
              </a:path>
              <a:path w="4834255" h="600075">
                <a:moveTo>
                  <a:pt x="4825746" y="303275"/>
                </a:moveTo>
                <a:lnTo>
                  <a:pt x="4825746" y="296417"/>
                </a:lnTo>
                <a:lnTo>
                  <a:pt x="4822321" y="299851"/>
                </a:lnTo>
                <a:lnTo>
                  <a:pt x="4825746" y="30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524BD34-7E42-9E4B-B76B-D18E65219EBC}"/>
              </a:ext>
            </a:extLst>
          </p:cNvPr>
          <p:cNvSpPr/>
          <p:nvPr/>
        </p:nvSpPr>
        <p:spPr>
          <a:xfrm>
            <a:off x="1448313" y="1332577"/>
            <a:ext cx="2245995" cy="3069590"/>
          </a:xfrm>
          <a:custGeom>
            <a:avLst/>
            <a:gdLst/>
            <a:ahLst/>
            <a:cxnLst/>
            <a:rect l="l" t="t" r="r" b="b"/>
            <a:pathLst>
              <a:path w="2245995" h="3069590">
                <a:moveTo>
                  <a:pt x="2245614" y="3061716"/>
                </a:moveTo>
                <a:lnTo>
                  <a:pt x="2245614" y="7619"/>
                </a:lnTo>
                <a:lnTo>
                  <a:pt x="2237994" y="0"/>
                </a:lnTo>
                <a:lnTo>
                  <a:pt x="8381" y="0"/>
                </a:lnTo>
                <a:lnTo>
                  <a:pt x="0" y="7619"/>
                </a:lnTo>
                <a:lnTo>
                  <a:pt x="0" y="3061716"/>
                </a:lnTo>
                <a:lnTo>
                  <a:pt x="8382" y="3069336"/>
                </a:lnTo>
                <a:lnTo>
                  <a:pt x="18288" y="3069336"/>
                </a:lnTo>
                <a:lnTo>
                  <a:pt x="18288" y="35813"/>
                </a:lnTo>
                <a:lnTo>
                  <a:pt x="35814" y="17525"/>
                </a:lnTo>
                <a:lnTo>
                  <a:pt x="35813" y="35813"/>
                </a:lnTo>
                <a:lnTo>
                  <a:pt x="2209800" y="35813"/>
                </a:lnTo>
                <a:lnTo>
                  <a:pt x="2209800" y="17525"/>
                </a:lnTo>
                <a:lnTo>
                  <a:pt x="2228088" y="35813"/>
                </a:lnTo>
                <a:lnTo>
                  <a:pt x="2228088" y="3069336"/>
                </a:lnTo>
                <a:lnTo>
                  <a:pt x="2237994" y="3069336"/>
                </a:lnTo>
                <a:lnTo>
                  <a:pt x="2245614" y="3061716"/>
                </a:lnTo>
                <a:close/>
              </a:path>
              <a:path w="2245995" h="3069590">
                <a:moveTo>
                  <a:pt x="35813" y="35813"/>
                </a:moveTo>
                <a:lnTo>
                  <a:pt x="35814" y="17525"/>
                </a:lnTo>
                <a:lnTo>
                  <a:pt x="18288" y="35813"/>
                </a:lnTo>
                <a:lnTo>
                  <a:pt x="35813" y="35813"/>
                </a:lnTo>
                <a:close/>
              </a:path>
              <a:path w="2245995" h="3069590">
                <a:moveTo>
                  <a:pt x="35813" y="3033522"/>
                </a:moveTo>
                <a:lnTo>
                  <a:pt x="35813" y="35813"/>
                </a:lnTo>
                <a:lnTo>
                  <a:pt x="18288" y="35813"/>
                </a:lnTo>
                <a:lnTo>
                  <a:pt x="18288" y="3033522"/>
                </a:lnTo>
                <a:lnTo>
                  <a:pt x="35813" y="3033522"/>
                </a:lnTo>
                <a:close/>
              </a:path>
              <a:path w="2245995" h="3069590">
                <a:moveTo>
                  <a:pt x="2228088" y="3033522"/>
                </a:moveTo>
                <a:lnTo>
                  <a:pt x="18288" y="3033522"/>
                </a:lnTo>
                <a:lnTo>
                  <a:pt x="35814" y="3051810"/>
                </a:lnTo>
                <a:lnTo>
                  <a:pt x="35813" y="3069336"/>
                </a:lnTo>
                <a:lnTo>
                  <a:pt x="2209800" y="3069336"/>
                </a:lnTo>
                <a:lnTo>
                  <a:pt x="2209800" y="3051810"/>
                </a:lnTo>
                <a:lnTo>
                  <a:pt x="2228088" y="3033522"/>
                </a:lnTo>
                <a:close/>
              </a:path>
              <a:path w="2245995" h="3069590">
                <a:moveTo>
                  <a:pt x="35813" y="3069336"/>
                </a:moveTo>
                <a:lnTo>
                  <a:pt x="35814" y="3051810"/>
                </a:lnTo>
                <a:lnTo>
                  <a:pt x="18288" y="3033522"/>
                </a:lnTo>
                <a:lnTo>
                  <a:pt x="18288" y="3069336"/>
                </a:lnTo>
                <a:lnTo>
                  <a:pt x="35813" y="3069336"/>
                </a:lnTo>
                <a:close/>
              </a:path>
              <a:path w="2245995" h="3069590">
                <a:moveTo>
                  <a:pt x="2228088" y="35813"/>
                </a:moveTo>
                <a:lnTo>
                  <a:pt x="2209800" y="17525"/>
                </a:lnTo>
                <a:lnTo>
                  <a:pt x="2209800" y="35813"/>
                </a:lnTo>
                <a:lnTo>
                  <a:pt x="2228088" y="35813"/>
                </a:lnTo>
                <a:close/>
              </a:path>
              <a:path w="2245995" h="3069590">
                <a:moveTo>
                  <a:pt x="2228088" y="3033522"/>
                </a:moveTo>
                <a:lnTo>
                  <a:pt x="2228088" y="35813"/>
                </a:lnTo>
                <a:lnTo>
                  <a:pt x="2209800" y="35813"/>
                </a:lnTo>
                <a:lnTo>
                  <a:pt x="2209800" y="3033522"/>
                </a:lnTo>
                <a:lnTo>
                  <a:pt x="2228088" y="3033522"/>
                </a:lnTo>
                <a:close/>
              </a:path>
              <a:path w="2245995" h="3069590">
                <a:moveTo>
                  <a:pt x="2228088" y="3069336"/>
                </a:moveTo>
                <a:lnTo>
                  <a:pt x="2228088" y="3033522"/>
                </a:lnTo>
                <a:lnTo>
                  <a:pt x="2209800" y="3051810"/>
                </a:lnTo>
                <a:lnTo>
                  <a:pt x="2209800" y="3069336"/>
                </a:lnTo>
                <a:lnTo>
                  <a:pt x="2228088" y="30693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3A1EE10-A7BD-BC43-9E45-3BCA8C981F2C}"/>
              </a:ext>
            </a:extLst>
          </p:cNvPr>
          <p:cNvSpPr/>
          <p:nvPr/>
        </p:nvSpPr>
        <p:spPr>
          <a:xfrm>
            <a:off x="3752601" y="2407758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251460" y="504444"/>
                </a:moveTo>
                <a:lnTo>
                  <a:pt x="251460" y="0"/>
                </a:lnTo>
                <a:lnTo>
                  <a:pt x="0" y="252222"/>
                </a:lnTo>
                <a:lnTo>
                  <a:pt x="251460" y="504444"/>
                </a:lnTo>
                <a:close/>
              </a:path>
              <a:path w="1295400" h="504825">
                <a:moveTo>
                  <a:pt x="1043178" y="378714"/>
                </a:moveTo>
                <a:lnTo>
                  <a:pt x="1043178" y="126492"/>
                </a:lnTo>
                <a:lnTo>
                  <a:pt x="251460" y="126492"/>
                </a:lnTo>
                <a:lnTo>
                  <a:pt x="251460" y="378714"/>
                </a:lnTo>
                <a:lnTo>
                  <a:pt x="1043178" y="378714"/>
                </a:lnTo>
                <a:close/>
              </a:path>
              <a:path w="1295400" h="504825">
                <a:moveTo>
                  <a:pt x="1295400" y="252222"/>
                </a:moveTo>
                <a:lnTo>
                  <a:pt x="1043178" y="0"/>
                </a:lnTo>
                <a:lnTo>
                  <a:pt x="1043178" y="504444"/>
                </a:lnTo>
                <a:lnTo>
                  <a:pt x="1295400" y="252222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A75D43E-C358-0C42-A4C3-8259C02387DB}"/>
              </a:ext>
            </a:extLst>
          </p:cNvPr>
          <p:cNvSpPr/>
          <p:nvPr/>
        </p:nvSpPr>
        <p:spPr>
          <a:xfrm>
            <a:off x="3747267" y="2402424"/>
            <a:ext cx="1306195" cy="515620"/>
          </a:xfrm>
          <a:custGeom>
            <a:avLst/>
            <a:gdLst/>
            <a:ahLst/>
            <a:cxnLst/>
            <a:rect l="l" t="t" r="r" b="b"/>
            <a:pathLst>
              <a:path w="1306195" h="515619">
                <a:moveTo>
                  <a:pt x="262128" y="126491"/>
                </a:moveTo>
                <a:lnTo>
                  <a:pt x="262128" y="3047"/>
                </a:lnTo>
                <a:lnTo>
                  <a:pt x="260604" y="1523"/>
                </a:lnTo>
                <a:lnTo>
                  <a:pt x="259080" y="761"/>
                </a:lnTo>
                <a:lnTo>
                  <a:pt x="256794" y="0"/>
                </a:lnTo>
                <a:lnTo>
                  <a:pt x="255270" y="761"/>
                </a:lnTo>
                <a:lnTo>
                  <a:pt x="0" y="256031"/>
                </a:lnTo>
                <a:lnTo>
                  <a:pt x="0" y="259079"/>
                </a:lnTo>
                <a:lnTo>
                  <a:pt x="1524" y="261365"/>
                </a:lnTo>
                <a:lnTo>
                  <a:pt x="8382" y="268223"/>
                </a:lnTo>
                <a:lnTo>
                  <a:pt x="8382" y="254507"/>
                </a:lnTo>
                <a:lnTo>
                  <a:pt x="11805" y="257931"/>
                </a:lnTo>
                <a:lnTo>
                  <a:pt x="252222" y="16789"/>
                </a:lnTo>
                <a:lnTo>
                  <a:pt x="252222" y="5333"/>
                </a:lnTo>
                <a:lnTo>
                  <a:pt x="260604" y="8381"/>
                </a:lnTo>
                <a:lnTo>
                  <a:pt x="260604" y="126491"/>
                </a:lnTo>
                <a:lnTo>
                  <a:pt x="262128" y="126491"/>
                </a:lnTo>
                <a:close/>
              </a:path>
              <a:path w="1306195" h="515619">
                <a:moveTo>
                  <a:pt x="11805" y="257931"/>
                </a:moveTo>
                <a:lnTo>
                  <a:pt x="8382" y="254507"/>
                </a:lnTo>
                <a:lnTo>
                  <a:pt x="8382" y="261365"/>
                </a:lnTo>
                <a:lnTo>
                  <a:pt x="11805" y="257931"/>
                </a:lnTo>
                <a:close/>
              </a:path>
              <a:path w="1306195" h="515619">
                <a:moveTo>
                  <a:pt x="260604" y="506729"/>
                </a:moveTo>
                <a:lnTo>
                  <a:pt x="11805" y="257931"/>
                </a:lnTo>
                <a:lnTo>
                  <a:pt x="8382" y="261365"/>
                </a:lnTo>
                <a:lnTo>
                  <a:pt x="8382" y="268223"/>
                </a:lnTo>
                <a:lnTo>
                  <a:pt x="252222" y="512063"/>
                </a:lnTo>
                <a:lnTo>
                  <a:pt x="252222" y="509777"/>
                </a:lnTo>
                <a:lnTo>
                  <a:pt x="260604" y="506729"/>
                </a:lnTo>
                <a:close/>
              </a:path>
              <a:path w="1306195" h="515619">
                <a:moveTo>
                  <a:pt x="260604" y="8381"/>
                </a:moveTo>
                <a:lnTo>
                  <a:pt x="252222" y="5333"/>
                </a:lnTo>
                <a:lnTo>
                  <a:pt x="252222" y="16789"/>
                </a:lnTo>
                <a:lnTo>
                  <a:pt x="260604" y="8381"/>
                </a:lnTo>
                <a:close/>
              </a:path>
              <a:path w="1306195" h="515619">
                <a:moveTo>
                  <a:pt x="260604" y="126491"/>
                </a:moveTo>
                <a:lnTo>
                  <a:pt x="260604" y="8381"/>
                </a:lnTo>
                <a:lnTo>
                  <a:pt x="252222" y="16789"/>
                </a:lnTo>
                <a:lnTo>
                  <a:pt x="252222" y="134111"/>
                </a:lnTo>
                <a:lnTo>
                  <a:pt x="254508" y="136397"/>
                </a:lnTo>
                <a:lnTo>
                  <a:pt x="256794" y="136397"/>
                </a:lnTo>
                <a:lnTo>
                  <a:pt x="256794" y="126491"/>
                </a:lnTo>
                <a:lnTo>
                  <a:pt x="260604" y="126491"/>
                </a:lnTo>
                <a:close/>
              </a:path>
              <a:path w="1306195" h="515619">
                <a:moveTo>
                  <a:pt x="1053084" y="499086"/>
                </a:moveTo>
                <a:lnTo>
                  <a:pt x="1053084" y="380999"/>
                </a:lnTo>
                <a:lnTo>
                  <a:pt x="1051560" y="379475"/>
                </a:lnTo>
                <a:lnTo>
                  <a:pt x="254508" y="379475"/>
                </a:lnTo>
                <a:lnTo>
                  <a:pt x="252222" y="380999"/>
                </a:lnTo>
                <a:lnTo>
                  <a:pt x="252222" y="498347"/>
                </a:lnTo>
                <a:lnTo>
                  <a:pt x="256794" y="502919"/>
                </a:lnTo>
                <a:lnTo>
                  <a:pt x="256794" y="388619"/>
                </a:lnTo>
                <a:lnTo>
                  <a:pt x="262128" y="384047"/>
                </a:lnTo>
                <a:lnTo>
                  <a:pt x="262128" y="388619"/>
                </a:lnTo>
                <a:lnTo>
                  <a:pt x="1043940" y="388619"/>
                </a:lnTo>
                <a:lnTo>
                  <a:pt x="1043940" y="384047"/>
                </a:lnTo>
                <a:lnTo>
                  <a:pt x="1048512" y="388619"/>
                </a:lnTo>
                <a:lnTo>
                  <a:pt x="1048512" y="503672"/>
                </a:lnTo>
                <a:lnTo>
                  <a:pt x="1053084" y="499086"/>
                </a:lnTo>
                <a:close/>
              </a:path>
              <a:path w="1306195" h="515619">
                <a:moveTo>
                  <a:pt x="260604" y="513587"/>
                </a:moveTo>
                <a:lnTo>
                  <a:pt x="260604" y="506729"/>
                </a:lnTo>
                <a:lnTo>
                  <a:pt x="252222" y="509777"/>
                </a:lnTo>
                <a:lnTo>
                  <a:pt x="252222" y="512063"/>
                </a:lnTo>
                <a:lnTo>
                  <a:pt x="255270" y="515111"/>
                </a:lnTo>
                <a:lnTo>
                  <a:pt x="256794" y="515111"/>
                </a:lnTo>
                <a:lnTo>
                  <a:pt x="259080" y="514349"/>
                </a:lnTo>
                <a:lnTo>
                  <a:pt x="260604" y="513587"/>
                </a:lnTo>
                <a:close/>
              </a:path>
              <a:path w="1306195" h="515619">
                <a:moveTo>
                  <a:pt x="1048512" y="126491"/>
                </a:moveTo>
                <a:lnTo>
                  <a:pt x="256794" y="126491"/>
                </a:lnTo>
                <a:lnTo>
                  <a:pt x="262128" y="131825"/>
                </a:lnTo>
                <a:lnTo>
                  <a:pt x="262128" y="136397"/>
                </a:lnTo>
                <a:lnTo>
                  <a:pt x="1043940" y="136397"/>
                </a:lnTo>
                <a:lnTo>
                  <a:pt x="1043940" y="131825"/>
                </a:lnTo>
                <a:lnTo>
                  <a:pt x="1048512" y="126491"/>
                </a:lnTo>
                <a:close/>
              </a:path>
              <a:path w="1306195" h="515619">
                <a:moveTo>
                  <a:pt x="262128" y="136397"/>
                </a:moveTo>
                <a:lnTo>
                  <a:pt x="262128" y="131825"/>
                </a:lnTo>
                <a:lnTo>
                  <a:pt x="256794" y="126491"/>
                </a:lnTo>
                <a:lnTo>
                  <a:pt x="256794" y="136397"/>
                </a:lnTo>
                <a:lnTo>
                  <a:pt x="262128" y="136397"/>
                </a:lnTo>
                <a:close/>
              </a:path>
              <a:path w="1306195" h="515619">
                <a:moveTo>
                  <a:pt x="262128" y="388619"/>
                </a:moveTo>
                <a:lnTo>
                  <a:pt x="262128" y="384047"/>
                </a:lnTo>
                <a:lnTo>
                  <a:pt x="256794" y="388619"/>
                </a:lnTo>
                <a:lnTo>
                  <a:pt x="262128" y="388619"/>
                </a:lnTo>
                <a:close/>
              </a:path>
              <a:path w="1306195" h="515619">
                <a:moveTo>
                  <a:pt x="262128" y="512063"/>
                </a:moveTo>
                <a:lnTo>
                  <a:pt x="262128" y="388619"/>
                </a:lnTo>
                <a:lnTo>
                  <a:pt x="256794" y="388619"/>
                </a:lnTo>
                <a:lnTo>
                  <a:pt x="256794" y="502919"/>
                </a:lnTo>
                <a:lnTo>
                  <a:pt x="260604" y="506729"/>
                </a:lnTo>
                <a:lnTo>
                  <a:pt x="260604" y="513587"/>
                </a:lnTo>
                <a:lnTo>
                  <a:pt x="262128" y="512063"/>
                </a:lnTo>
                <a:close/>
              </a:path>
              <a:path w="1306195" h="515619">
                <a:moveTo>
                  <a:pt x="1306068" y="259079"/>
                </a:moveTo>
                <a:lnTo>
                  <a:pt x="1306068" y="256031"/>
                </a:lnTo>
                <a:lnTo>
                  <a:pt x="1303782" y="254507"/>
                </a:lnTo>
                <a:lnTo>
                  <a:pt x="1050798" y="761"/>
                </a:lnTo>
                <a:lnTo>
                  <a:pt x="1048512" y="0"/>
                </a:lnTo>
                <a:lnTo>
                  <a:pt x="1046988" y="761"/>
                </a:lnTo>
                <a:lnTo>
                  <a:pt x="1044702" y="1523"/>
                </a:lnTo>
                <a:lnTo>
                  <a:pt x="1043940" y="3047"/>
                </a:lnTo>
                <a:lnTo>
                  <a:pt x="1043940" y="126491"/>
                </a:lnTo>
                <a:lnTo>
                  <a:pt x="1045464" y="126491"/>
                </a:lnTo>
                <a:lnTo>
                  <a:pt x="1045464" y="8381"/>
                </a:lnTo>
                <a:lnTo>
                  <a:pt x="1053084" y="5333"/>
                </a:lnTo>
                <a:lnTo>
                  <a:pt x="1053084" y="16048"/>
                </a:lnTo>
                <a:lnTo>
                  <a:pt x="1293510" y="257931"/>
                </a:lnTo>
                <a:lnTo>
                  <a:pt x="1296924" y="254507"/>
                </a:lnTo>
                <a:lnTo>
                  <a:pt x="1296924" y="268251"/>
                </a:lnTo>
                <a:lnTo>
                  <a:pt x="1306068" y="259079"/>
                </a:lnTo>
                <a:close/>
              </a:path>
              <a:path w="1306195" h="515619">
                <a:moveTo>
                  <a:pt x="1048512" y="136397"/>
                </a:moveTo>
                <a:lnTo>
                  <a:pt x="1048512" y="126491"/>
                </a:lnTo>
                <a:lnTo>
                  <a:pt x="1043940" y="131825"/>
                </a:lnTo>
                <a:lnTo>
                  <a:pt x="1043940" y="136397"/>
                </a:lnTo>
                <a:lnTo>
                  <a:pt x="1048512" y="136397"/>
                </a:lnTo>
                <a:close/>
              </a:path>
              <a:path w="1306195" h="515619">
                <a:moveTo>
                  <a:pt x="1048512" y="388619"/>
                </a:moveTo>
                <a:lnTo>
                  <a:pt x="1043940" y="384047"/>
                </a:lnTo>
                <a:lnTo>
                  <a:pt x="1043940" y="388619"/>
                </a:lnTo>
                <a:lnTo>
                  <a:pt x="1048512" y="388619"/>
                </a:lnTo>
                <a:close/>
              </a:path>
              <a:path w="1306195" h="515619">
                <a:moveTo>
                  <a:pt x="1048512" y="503672"/>
                </a:moveTo>
                <a:lnTo>
                  <a:pt x="1048512" y="388619"/>
                </a:lnTo>
                <a:lnTo>
                  <a:pt x="1043940" y="388619"/>
                </a:lnTo>
                <a:lnTo>
                  <a:pt x="1043940" y="512063"/>
                </a:lnTo>
                <a:lnTo>
                  <a:pt x="1044702" y="513587"/>
                </a:lnTo>
                <a:lnTo>
                  <a:pt x="1045464" y="513841"/>
                </a:lnTo>
                <a:lnTo>
                  <a:pt x="1045464" y="506729"/>
                </a:lnTo>
                <a:lnTo>
                  <a:pt x="1048512" y="503672"/>
                </a:lnTo>
                <a:close/>
              </a:path>
              <a:path w="1306195" h="515619">
                <a:moveTo>
                  <a:pt x="1053084" y="16048"/>
                </a:moveTo>
                <a:lnTo>
                  <a:pt x="1053084" y="5333"/>
                </a:lnTo>
                <a:lnTo>
                  <a:pt x="1045464" y="8381"/>
                </a:lnTo>
                <a:lnTo>
                  <a:pt x="1053084" y="16048"/>
                </a:lnTo>
                <a:close/>
              </a:path>
              <a:path w="1306195" h="515619">
                <a:moveTo>
                  <a:pt x="1053084" y="134111"/>
                </a:moveTo>
                <a:lnTo>
                  <a:pt x="1053084" y="16048"/>
                </a:lnTo>
                <a:lnTo>
                  <a:pt x="1045464" y="8381"/>
                </a:lnTo>
                <a:lnTo>
                  <a:pt x="1045464" y="126491"/>
                </a:lnTo>
                <a:lnTo>
                  <a:pt x="1048512" y="126491"/>
                </a:lnTo>
                <a:lnTo>
                  <a:pt x="1048512" y="136397"/>
                </a:lnTo>
                <a:lnTo>
                  <a:pt x="1051560" y="136397"/>
                </a:lnTo>
                <a:lnTo>
                  <a:pt x="1053084" y="134111"/>
                </a:lnTo>
                <a:close/>
              </a:path>
              <a:path w="1306195" h="515619">
                <a:moveTo>
                  <a:pt x="1296924" y="268251"/>
                </a:moveTo>
                <a:lnTo>
                  <a:pt x="1296924" y="261365"/>
                </a:lnTo>
                <a:lnTo>
                  <a:pt x="1293510" y="257931"/>
                </a:lnTo>
                <a:lnTo>
                  <a:pt x="1045464" y="506729"/>
                </a:lnTo>
                <a:lnTo>
                  <a:pt x="1053084" y="509777"/>
                </a:lnTo>
                <a:lnTo>
                  <a:pt x="1053084" y="512819"/>
                </a:lnTo>
                <a:lnTo>
                  <a:pt x="1296924" y="268251"/>
                </a:lnTo>
                <a:close/>
              </a:path>
              <a:path w="1306195" h="515619">
                <a:moveTo>
                  <a:pt x="1053084" y="512819"/>
                </a:moveTo>
                <a:lnTo>
                  <a:pt x="1053084" y="509777"/>
                </a:lnTo>
                <a:lnTo>
                  <a:pt x="1045464" y="506729"/>
                </a:lnTo>
                <a:lnTo>
                  <a:pt x="1045464" y="513841"/>
                </a:lnTo>
                <a:lnTo>
                  <a:pt x="1046988" y="514349"/>
                </a:lnTo>
                <a:lnTo>
                  <a:pt x="1048512" y="515111"/>
                </a:lnTo>
                <a:lnTo>
                  <a:pt x="1050798" y="515111"/>
                </a:lnTo>
                <a:lnTo>
                  <a:pt x="1053084" y="512819"/>
                </a:lnTo>
                <a:close/>
              </a:path>
              <a:path w="1306195" h="515619">
                <a:moveTo>
                  <a:pt x="1296924" y="261365"/>
                </a:moveTo>
                <a:lnTo>
                  <a:pt x="1296924" y="254507"/>
                </a:lnTo>
                <a:lnTo>
                  <a:pt x="1293510" y="257931"/>
                </a:lnTo>
                <a:lnTo>
                  <a:pt x="1296924" y="26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7F8A63AE-4C2C-AF49-A33C-9D32B66F46DB}"/>
              </a:ext>
            </a:extLst>
          </p:cNvPr>
          <p:cNvSpPr txBox="1"/>
          <p:nvPr/>
        </p:nvSpPr>
        <p:spPr>
          <a:xfrm>
            <a:off x="4144577" y="2078126"/>
            <a:ext cx="4838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URL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6C111E5-7E38-3F42-B582-DC25CDBAA093}"/>
              </a:ext>
            </a:extLst>
          </p:cNvPr>
          <p:cNvSpPr/>
          <p:nvPr/>
        </p:nvSpPr>
        <p:spPr>
          <a:xfrm>
            <a:off x="7130547" y="2422236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252222" y="504444"/>
                </a:moveTo>
                <a:lnTo>
                  <a:pt x="252222" y="0"/>
                </a:lnTo>
                <a:lnTo>
                  <a:pt x="0" y="252222"/>
                </a:lnTo>
                <a:lnTo>
                  <a:pt x="252222" y="504444"/>
                </a:lnTo>
                <a:close/>
              </a:path>
              <a:path w="1295400" h="504825">
                <a:moveTo>
                  <a:pt x="1043178" y="378714"/>
                </a:moveTo>
                <a:lnTo>
                  <a:pt x="1043178" y="125730"/>
                </a:lnTo>
                <a:lnTo>
                  <a:pt x="252222" y="125730"/>
                </a:lnTo>
                <a:lnTo>
                  <a:pt x="252222" y="378714"/>
                </a:lnTo>
                <a:lnTo>
                  <a:pt x="1043178" y="378714"/>
                </a:lnTo>
                <a:close/>
              </a:path>
              <a:path w="1295400" h="504825">
                <a:moveTo>
                  <a:pt x="1295400" y="252222"/>
                </a:moveTo>
                <a:lnTo>
                  <a:pt x="1043178" y="0"/>
                </a:lnTo>
                <a:lnTo>
                  <a:pt x="1043178" y="504444"/>
                </a:lnTo>
                <a:lnTo>
                  <a:pt x="1295400" y="252222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FF385F9-23C0-0540-AF5C-F0A91E274EBF}"/>
              </a:ext>
            </a:extLst>
          </p:cNvPr>
          <p:cNvSpPr/>
          <p:nvPr/>
        </p:nvSpPr>
        <p:spPr>
          <a:xfrm>
            <a:off x="7125214" y="2416902"/>
            <a:ext cx="1306195" cy="515620"/>
          </a:xfrm>
          <a:custGeom>
            <a:avLst/>
            <a:gdLst/>
            <a:ahLst/>
            <a:cxnLst/>
            <a:rect l="l" t="t" r="r" b="b"/>
            <a:pathLst>
              <a:path w="1306195" h="515619">
                <a:moveTo>
                  <a:pt x="262127" y="126491"/>
                </a:moveTo>
                <a:lnTo>
                  <a:pt x="262127" y="3047"/>
                </a:lnTo>
                <a:lnTo>
                  <a:pt x="260603" y="1523"/>
                </a:lnTo>
                <a:lnTo>
                  <a:pt x="257555" y="0"/>
                </a:lnTo>
                <a:lnTo>
                  <a:pt x="255269" y="761"/>
                </a:lnTo>
                <a:lnTo>
                  <a:pt x="253745" y="1523"/>
                </a:lnTo>
                <a:lnTo>
                  <a:pt x="2285" y="254507"/>
                </a:lnTo>
                <a:lnTo>
                  <a:pt x="0" y="256031"/>
                </a:lnTo>
                <a:lnTo>
                  <a:pt x="0" y="259079"/>
                </a:lnTo>
                <a:lnTo>
                  <a:pt x="2285" y="260603"/>
                </a:lnTo>
                <a:lnTo>
                  <a:pt x="8381" y="266736"/>
                </a:lnTo>
                <a:lnTo>
                  <a:pt x="8381" y="254507"/>
                </a:lnTo>
                <a:lnTo>
                  <a:pt x="11429" y="257555"/>
                </a:lnTo>
                <a:lnTo>
                  <a:pt x="252221" y="16763"/>
                </a:lnTo>
                <a:lnTo>
                  <a:pt x="252221" y="5333"/>
                </a:lnTo>
                <a:lnTo>
                  <a:pt x="260603" y="8381"/>
                </a:lnTo>
                <a:lnTo>
                  <a:pt x="260603" y="126491"/>
                </a:lnTo>
                <a:lnTo>
                  <a:pt x="262127" y="126491"/>
                </a:lnTo>
                <a:close/>
              </a:path>
              <a:path w="1306195" h="515619">
                <a:moveTo>
                  <a:pt x="11429" y="257555"/>
                </a:moveTo>
                <a:lnTo>
                  <a:pt x="8381" y="254507"/>
                </a:lnTo>
                <a:lnTo>
                  <a:pt x="8381" y="260603"/>
                </a:lnTo>
                <a:lnTo>
                  <a:pt x="11429" y="257555"/>
                </a:lnTo>
                <a:close/>
              </a:path>
              <a:path w="1306195" h="515619">
                <a:moveTo>
                  <a:pt x="260603" y="506729"/>
                </a:moveTo>
                <a:lnTo>
                  <a:pt x="11429" y="257555"/>
                </a:lnTo>
                <a:lnTo>
                  <a:pt x="8381" y="260603"/>
                </a:lnTo>
                <a:lnTo>
                  <a:pt x="8381" y="266736"/>
                </a:lnTo>
                <a:lnTo>
                  <a:pt x="252221" y="512054"/>
                </a:lnTo>
                <a:lnTo>
                  <a:pt x="252221" y="509777"/>
                </a:lnTo>
                <a:lnTo>
                  <a:pt x="260603" y="506729"/>
                </a:lnTo>
                <a:close/>
              </a:path>
              <a:path w="1306195" h="515619">
                <a:moveTo>
                  <a:pt x="260603" y="8381"/>
                </a:moveTo>
                <a:lnTo>
                  <a:pt x="252221" y="5333"/>
                </a:lnTo>
                <a:lnTo>
                  <a:pt x="252221" y="16763"/>
                </a:lnTo>
                <a:lnTo>
                  <a:pt x="260603" y="8381"/>
                </a:lnTo>
                <a:close/>
              </a:path>
              <a:path w="1306195" h="515619">
                <a:moveTo>
                  <a:pt x="260603" y="126491"/>
                </a:moveTo>
                <a:lnTo>
                  <a:pt x="260603" y="8381"/>
                </a:lnTo>
                <a:lnTo>
                  <a:pt x="252221" y="16763"/>
                </a:lnTo>
                <a:lnTo>
                  <a:pt x="252221" y="134111"/>
                </a:lnTo>
                <a:lnTo>
                  <a:pt x="254507" y="136397"/>
                </a:lnTo>
                <a:lnTo>
                  <a:pt x="257555" y="136397"/>
                </a:lnTo>
                <a:lnTo>
                  <a:pt x="257555" y="126491"/>
                </a:lnTo>
                <a:lnTo>
                  <a:pt x="260603" y="126491"/>
                </a:lnTo>
                <a:close/>
              </a:path>
              <a:path w="1306195" h="515619">
                <a:moveTo>
                  <a:pt x="1053845" y="498347"/>
                </a:moveTo>
                <a:lnTo>
                  <a:pt x="1053845" y="380999"/>
                </a:lnTo>
                <a:lnTo>
                  <a:pt x="1051559" y="378713"/>
                </a:lnTo>
                <a:lnTo>
                  <a:pt x="254507" y="378713"/>
                </a:lnTo>
                <a:lnTo>
                  <a:pt x="252221" y="380999"/>
                </a:lnTo>
                <a:lnTo>
                  <a:pt x="252221" y="498347"/>
                </a:lnTo>
                <a:lnTo>
                  <a:pt x="257555" y="503681"/>
                </a:lnTo>
                <a:lnTo>
                  <a:pt x="257555" y="388619"/>
                </a:lnTo>
                <a:lnTo>
                  <a:pt x="262127" y="384047"/>
                </a:lnTo>
                <a:lnTo>
                  <a:pt x="262127" y="388619"/>
                </a:lnTo>
                <a:lnTo>
                  <a:pt x="1043939" y="388619"/>
                </a:lnTo>
                <a:lnTo>
                  <a:pt x="1043939" y="384047"/>
                </a:lnTo>
                <a:lnTo>
                  <a:pt x="1048511" y="388619"/>
                </a:lnTo>
                <a:lnTo>
                  <a:pt x="1048511" y="503681"/>
                </a:lnTo>
                <a:lnTo>
                  <a:pt x="1053845" y="498347"/>
                </a:lnTo>
                <a:close/>
              </a:path>
              <a:path w="1306195" h="515619">
                <a:moveTo>
                  <a:pt x="260603" y="513587"/>
                </a:moveTo>
                <a:lnTo>
                  <a:pt x="260603" y="506729"/>
                </a:lnTo>
                <a:lnTo>
                  <a:pt x="252221" y="509777"/>
                </a:lnTo>
                <a:lnTo>
                  <a:pt x="252221" y="512054"/>
                </a:lnTo>
                <a:lnTo>
                  <a:pt x="253745" y="513587"/>
                </a:lnTo>
                <a:lnTo>
                  <a:pt x="255269" y="514349"/>
                </a:lnTo>
                <a:lnTo>
                  <a:pt x="257555" y="515111"/>
                </a:lnTo>
                <a:lnTo>
                  <a:pt x="260603" y="513587"/>
                </a:lnTo>
                <a:close/>
              </a:path>
              <a:path w="1306195" h="515619">
                <a:moveTo>
                  <a:pt x="1048511" y="126491"/>
                </a:moveTo>
                <a:lnTo>
                  <a:pt x="257555" y="126491"/>
                </a:lnTo>
                <a:lnTo>
                  <a:pt x="262127" y="131063"/>
                </a:lnTo>
                <a:lnTo>
                  <a:pt x="262127" y="136397"/>
                </a:lnTo>
                <a:lnTo>
                  <a:pt x="1043939" y="136397"/>
                </a:lnTo>
                <a:lnTo>
                  <a:pt x="1043939" y="131063"/>
                </a:lnTo>
                <a:lnTo>
                  <a:pt x="1048511" y="126491"/>
                </a:lnTo>
                <a:close/>
              </a:path>
              <a:path w="1306195" h="515619">
                <a:moveTo>
                  <a:pt x="262127" y="136397"/>
                </a:moveTo>
                <a:lnTo>
                  <a:pt x="262127" y="131063"/>
                </a:lnTo>
                <a:lnTo>
                  <a:pt x="257555" y="126491"/>
                </a:lnTo>
                <a:lnTo>
                  <a:pt x="257555" y="136397"/>
                </a:lnTo>
                <a:lnTo>
                  <a:pt x="262127" y="136397"/>
                </a:lnTo>
                <a:close/>
              </a:path>
              <a:path w="1306195" h="515619">
                <a:moveTo>
                  <a:pt x="262127" y="388619"/>
                </a:moveTo>
                <a:lnTo>
                  <a:pt x="262127" y="384047"/>
                </a:lnTo>
                <a:lnTo>
                  <a:pt x="257555" y="388619"/>
                </a:lnTo>
                <a:lnTo>
                  <a:pt x="262127" y="388619"/>
                </a:lnTo>
                <a:close/>
              </a:path>
              <a:path w="1306195" h="515619">
                <a:moveTo>
                  <a:pt x="262127" y="512063"/>
                </a:moveTo>
                <a:lnTo>
                  <a:pt x="262127" y="388619"/>
                </a:lnTo>
                <a:lnTo>
                  <a:pt x="257555" y="388619"/>
                </a:lnTo>
                <a:lnTo>
                  <a:pt x="257555" y="503681"/>
                </a:lnTo>
                <a:lnTo>
                  <a:pt x="260603" y="506729"/>
                </a:lnTo>
                <a:lnTo>
                  <a:pt x="260603" y="513587"/>
                </a:lnTo>
                <a:lnTo>
                  <a:pt x="262127" y="512063"/>
                </a:lnTo>
                <a:close/>
              </a:path>
              <a:path w="1306195" h="515619">
                <a:moveTo>
                  <a:pt x="1306067" y="259079"/>
                </a:moveTo>
                <a:lnTo>
                  <a:pt x="1306067" y="256031"/>
                </a:lnTo>
                <a:lnTo>
                  <a:pt x="1303781" y="254507"/>
                </a:lnTo>
                <a:lnTo>
                  <a:pt x="1052321" y="1523"/>
                </a:lnTo>
                <a:lnTo>
                  <a:pt x="1050797" y="761"/>
                </a:lnTo>
                <a:lnTo>
                  <a:pt x="1048511" y="0"/>
                </a:lnTo>
                <a:lnTo>
                  <a:pt x="1045463" y="1523"/>
                </a:lnTo>
                <a:lnTo>
                  <a:pt x="1043939" y="3047"/>
                </a:lnTo>
                <a:lnTo>
                  <a:pt x="1043939" y="126491"/>
                </a:lnTo>
                <a:lnTo>
                  <a:pt x="1045463" y="126491"/>
                </a:lnTo>
                <a:lnTo>
                  <a:pt x="1045463" y="8381"/>
                </a:lnTo>
                <a:lnTo>
                  <a:pt x="1053845" y="5333"/>
                </a:lnTo>
                <a:lnTo>
                  <a:pt x="1053845" y="16763"/>
                </a:lnTo>
                <a:lnTo>
                  <a:pt x="1294637" y="257555"/>
                </a:lnTo>
                <a:lnTo>
                  <a:pt x="1297685" y="254507"/>
                </a:lnTo>
                <a:lnTo>
                  <a:pt x="1297685" y="266736"/>
                </a:lnTo>
                <a:lnTo>
                  <a:pt x="1303781" y="260603"/>
                </a:lnTo>
                <a:lnTo>
                  <a:pt x="1306067" y="259079"/>
                </a:lnTo>
                <a:close/>
              </a:path>
              <a:path w="1306195" h="515619">
                <a:moveTo>
                  <a:pt x="1048511" y="136397"/>
                </a:moveTo>
                <a:lnTo>
                  <a:pt x="1048511" y="126491"/>
                </a:lnTo>
                <a:lnTo>
                  <a:pt x="1043939" y="131063"/>
                </a:lnTo>
                <a:lnTo>
                  <a:pt x="1043939" y="136397"/>
                </a:lnTo>
                <a:lnTo>
                  <a:pt x="1048511" y="136397"/>
                </a:lnTo>
                <a:close/>
              </a:path>
              <a:path w="1306195" h="515619">
                <a:moveTo>
                  <a:pt x="1048511" y="388619"/>
                </a:moveTo>
                <a:lnTo>
                  <a:pt x="1043939" y="384047"/>
                </a:lnTo>
                <a:lnTo>
                  <a:pt x="1043939" y="388619"/>
                </a:lnTo>
                <a:lnTo>
                  <a:pt x="1048511" y="388619"/>
                </a:lnTo>
                <a:close/>
              </a:path>
              <a:path w="1306195" h="515619">
                <a:moveTo>
                  <a:pt x="1048511" y="503681"/>
                </a:moveTo>
                <a:lnTo>
                  <a:pt x="1048511" y="388619"/>
                </a:lnTo>
                <a:lnTo>
                  <a:pt x="1043939" y="388619"/>
                </a:lnTo>
                <a:lnTo>
                  <a:pt x="1043939" y="512063"/>
                </a:lnTo>
                <a:lnTo>
                  <a:pt x="1045463" y="513587"/>
                </a:lnTo>
                <a:lnTo>
                  <a:pt x="1045463" y="506729"/>
                </a:lnTo>
                <a:lnTo>
                  <a:pt x="1048511" y="503681"/>
                </a:lnTo>
                <a:close/>
              </a:path>
              <a:path w="1306195" h="515619">
                <a:moveTo>
                  <a:pt x="1053845" y="16763"/>
                </a:moveTo>
                <a:lnTo>
                  <a:pt x="1053845" y="5333"/>
                </a:lnTo>
                <a:lnTo>
                  <a:pt x="1045463" y="8381"/>
                </a:lnTo>
                <a:lnTo>
                  <a:pt x="1053845" y="16763"/>
                </a:lnTo>
                <a:close/>
              </a:path>
              <a:path w="1306195" h="515619">
                <a:moveTo>
                  <a:pt x="1053845" y="134111"/>
                </a:moveTo>
                <a:lnTo>
                  <a:pt x="1053845" y="16763"/>
                </a:lnTo>
                <a:lnTo>
                  <a:pt x="1045463" y="8381"/>
                </a:lnTo>
                <a:lnTo>
                  <a:pt x="1045463" y="126491"/>
                </a:lnTo>
                <a:lnTo>
                  <a:pt x="1048511" y="126491"/>
                </a:lnTo>
                <a:lnTo>
                  <a:pt x="1048511" y="136397"/>
                </a:lnTo>
                <a:lnTo>
                  <a:pt x="1051559" y="136397"/>
                </a:lnTo>
                <a:lnTo>
                  <a:pt x="1053845" y="134111"/>
                </a:lnTo>
                <a:close/>
              </a:path>
              <a:path w="1306195" h="515619">
                <a:moveTo>
                  <a:pt x="1297685" y="266736"/>
                </a:moveTo>
                <a:lnTo>
                  <a:pt x="1297685" y="260603"/>
                </a:lnTo>
                <a:lnTo>
                  <a:pt x="1294637" y="257555"/>
                </a:lnTo>
                <a:lnTo>
                  <a:pt x="1045463" y="506729"/>
                </a:lnTo>
                <a:lnTo>
                  <a:pt x="1053845" y="509777"/>
                </a:lnTo>
                <a:lnTo>
                  <a:pt x="1053845" y="512054"/>
                </a:lnTo>
                <a:lnTo>
                  <a:pt x="1297685" y="266736"/>
                </a:lnTo>
                <a:close/>
              </a:path>
              <a:path w="1306195" h="515619">
                <a:moveTo>
                  <a:pt x="1053845" y="512054"/>
                </a:moveTo>
                <a:lnTo>
                  <a:pt x="1053845" y="509777"/>
                </a:lnTo>
                <a:lnTo>
                  <a:pt x="1045463" y="506729"/>
                </a:lnTo>
                <a:lnTo>
                  <a:pt x="1045463" y="513587"/>
                </a:lnTo>
                <a:lnTo>
                  <a:pt x="1048511" y="515111"/>
                </a:lnTo>
                <a:lnTo>
                  <a:pt x="1050797" y="514349"/>
                </a:lnTo>
                <a:lnTo>
                  <a:pt x="1052321" y="513587"/>
                </a:lnTo>
                <a:lnTo>
                  <a:pt x="1053845" y="512054"/>
                </a:lnTo>
                <a:close/>
              </a:path>
              <a:path w="1306195" h="515619">
                <a:moveTo>
                  <a:pt x="1297685" y="260603"/>
                </a:moveTo>
                <a:lnTo>
                  <a:pt x="1297685" y="254507"/>
                </a:lnTo>
                <a:lnTo>
                  <a:pt x="1294637" y="257555"/>
                </a:lnTo>
                <a:lnTo>
                  <a:pt x="1297685" y="2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636C5B4-3742-9448-8FEC-61B69A9AA859}"/>
              </a:ext>
            </a:extLst>
          </p:cNvPr>
          <p:cNvSpPr txBox="1"/>
          <p:nvPr/>
        </p:nvSpPr>
        <p:spPr>
          <a:xfrm>
            <a:off x="7177268" y="2023893"/>
            <a:ext cx="14083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eb </a:t>
            </a:r>
            <a:r>
              <a:rPr lang="en-US" sz="1800" b="1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BD465-A825-5446-8D54-57D9ABA1EA23}"/>
              </a:ext>
            </a:extLst>
          </p:cNvPr>
          <p:cNvSpPr txBox="1"/>
          <p:nvPr/>
        </p:nvSpPr>
        <p:spPr>
          <a:xfrm>
            <a:off x="5040690" y="3802146"/>
            <a:ext cx="253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-5" dirty="0">
                <a:latin typeface="Arial"/>
                <a:cs typeface="Arial"/>
              </a:rPr>
              <a:t>TCP/I</a:t>
            </a:r>
            <a:r>
              <a:rPr lang="en-US" b="1" spc="-235" dirty="0">
                <a:latin typeface="Arial"/>
                <a:cs typeface="Arial"/>
              </a:rPr>
              <a:t>P</a:t>
            </a:r>
            <a:r>
              <a:rPr lang="en-US" b="1" dirty="0">
                <a:latin typeface="Arial"/>
                <a:cs typeface="Arial"/>
              </a:rPr>
              <a:t>,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HTTP/FTP</a:t>
            </a:r>
            <a:endParaRPr lang="en-US" dirty="0">
              <a:latin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F25953-893E-FA4E-A633-8C6469A7942A}"/>
              </a:ext>
            </a:extLst>
          </p:cNvPr>
          <p:cNvSpPr txBox="1"/>
          <p:nvPr/>
        </p:nvSpPr>
        <p:spPr>
          <a:xfrm>
            <a:off x="8839603" y="3849339"/>
            <a:ext cx="151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-35" dirty="0">
                <a:latin typeface="Arial"/>
                <a:cs typeface="Arial"/>
              </a:rPr>
              <a:t>W</a:t>
            </a:r>
            <a:r>
              <a:rPr lang="en-US" b="1" dirty="0">
                <a:latin typeface="Arial"/>
                <a:cs typeface="Arial"/>
              </a:rPr>
              <a:t>eb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1D0DE-8929-414D-B7E5-0570DB9FE2DF}"/>
              </a:ext>
            </a:extLst>
          </p:cNvPr>
          <p:cNvSpPr txBox="1"/>
          <p:nvPr/>
        </p:nvSpPr>
        <p:spPr>
          <a:xfrm>
            <a:off x="1220996" y="3998989"/>
            <a:ext cx="262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Client</a:t>
            </a:r>
            <a:r>
              <a:rPr lang="en-US" b="1" spc="-10" dirty="0">
                <a:latin typeface="Arial"/>
                <a:cs typeface="Arial"/>
              </a:rPr>
              <a:t> B</a:t>
            </a:r>
            <a:r>
              <a:rPr lang="en-US" b="1" dirty="0">
                <a:latin typeface="Arial"/>
                <a:cs typeface="Arial"/>
              </a:rPr>
              <a:t>rowsers</a:t>
            </a:r>
          </a:p>
        </p:txBody>
      </p:sp>
      <p:pic>
        <p:nvPicPr>
          <p:cNvPr id="2054" name="Picture 6" descr="Computer Server Icon PNG Transparent Background, Free Download #3705 -  FreeIconsPNG">
            <a:extLst>
              <a:ext uri="{FF2B5EF4-FFF2-40B4-BE49-F238E27FC236}">
                <a16:creationId xmlns:a16="http://schemas.microsoft.com/office/drawing/2014/main" id="{372FF932-A63B-B349-93A8-A4278AA4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17" y="1652157"/>
            <a:ext cx="2136670" cy="21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omain Svg Png Icon Free Download (#431698) - OnlineWebFonts.COM">
            <a:extLst>
              <a:ext uri="{FF2B5EF4-FFF2-40B4-BE49-F238E27FC236}">
                <a16:creationId xmlns:a16="http://schemas.microsoft.com/office/drawing/2014/main" id="{DA57D6EA-FB42-8347-80CC-976533B5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06" y="1882423"/>
            <a:ext cx="1646946" cy="17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98943-A7B3-664D-BEB9-9591E1F96CAD}"/>
              </a:ext>
            </a:extLst>
          </p:cNvPr>
          <p:cNvGrpSpPr/>
          <p:nvPr/>
        </p:nvGrpSpPr>
        <p:grpSpPr>
          <a:xfrm>
            <a:off x="1903283" y="2575299"/>
            <a:ext cx="1280519" cy="1344639"/>
            <a:chOff x="1241286" y="1649834"/>
            <a:chExt cx="1997222" cy="2097229"/>
          </a:xfrm>
        </p:grpSpPr>
        <p:pic>
          <p:nvPicPr>
            <p:cNvPr id="2070" name="Picture 22" descr="High-res browser logos - Paul Irish">
              <a:extLst>
                <a:ext uri="{FF2B5EF4-FFF2-40B4-BE49-F238E27FC236}">
                  <a16:creationId xmlns:a16="http://schemas.microsoft.com/office/drawing/2014/main" id="{E7D16BF1-91E1-8842-952F-8AA58D383B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9759" b="-1256"/>
            <a:stretch/>
          </p:blipFill>
          <p:spPr bwMode="auto">
            <a:xfrm>
              <a:off x="1242449" y="1649834"/>
              <a:ext cx="1996059" cy="10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High-res browser logos - Paul Irish">
              <a:extLst>
                <a:ext uri="{FF2B5EF4-FFF2-40B4-BE49-F238E27FC236}">
                  <a16:creationId xmlns:a16="http://schemas.microsoft.com/office/drawing/2014/main" id="{CCD48658-24EA-CF4D-90FD-BA662FA439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1" t="2" r="39714" b="-1256"/>
            <a:stretch/>
          </p:blipFill>
          <p:spPr bwMode="auto">
            <a:xfrm>
              <a:off x="1241286" y="2742560"/>
              <a:ext cx="994279" cy="10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High-res browser logos - Paul Irish">
              <a:extLst>
                <a:ext uri="{FF2B5EF4-FFF2-40B4-BE49-F238E27FC236}">
                  <a16:creationId xmlns:a16="http://schemas.microsoft.com/office/drawing/2014/main" id="{8655FC3C-DC3D-384E-8192-5E0EC642C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54" t="1" b="5420"/>
            <a:stretch/>
          </p:blipFill>
          <p:spPr bwMode="auto">
            <a:xfrm>
              <a:off x="2226226" y="2761596"/>
              <a:ext cx="994279" cy="938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0" name="Picture 32" descr="Browser Window Picol Icon - Browser Window Icon Png PNG Image | Transparent  PNG Free Download on SeekPNG">
            <a:extLst>
              <a:ext uri="{FF2B5EF4-FFF2-40B4-BE49-F238E27FC236}">
                <a16:creationId xmlns:a16="http://schemas.microsoft.com/office/drawing/2014/main" id="{E676D26C-253E-B14D-96A7-7DBEDB0F9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t="5539" r="1822" b="2359"/>
          <a:stretch/>
        </p:blipFill>
        <p:spPr bwMode="auto">
          <a:xfrm>
            <a:off x="1997811" y="1473071"/>
            <a:ext cx="1148651" cy="10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56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0726" y="1742623"/>
            <a:ext cx="6252815" cy="256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Overview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  <a:tab pos="2248569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HTML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553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ags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attributes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class/I</a:t>
            </a:r>
            <a:r>
              <a:rPr sz="2267" dirty="0">
                <a:latin typeface="Arial"/>
                <a:cs typeface="Arial"/>
              </a:rPr>
              <a:t>D </a:t>
            </a:r>
            <a:r>
              <a:rPr sz="2267" spc="-5" dirty="0">
                <a:latin typeface="Arial"/>
                <a:cs typeface="Arial"/>
              </a:rPr>
              <a:t>selector</a:t>
            </a:r>
            <a:r>
              <a:rPr sz="2267" dirty="0">
                <a:latin typeface="Arial"/>
                <a:cs typeface="Arial"/>
              </a:rPr>
              <a:t>, </a:t>
            </a:r>
            <a:r>
              <a:rPr sz="2267" spc="-5" dirty="0">
                <a:latin typeface="Arial"/>
                <a:cs typeface="Arial"/>
              </a:rPr>
              <a:t>CS</a:t>
            </a:r>
            <a:r>
              <a:rPr sz="2267" dirty="0">
                <a:latin typeface="Arial"/>
                <a:cs typeface="Arial"/>
              </a:rPr>
              <a:t>S </a:t>
            </a:r>
            <a:r>
              <a:rPr sz="2267" spc="-5" dirty="0">
                <a:latin typeface="Arial"/>
                <a:cs typeface="Arial"/>
              </a:rPr>
              <a:t>etc.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ntroduction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JS</a:t>
            </a:r>
            <a:endParaRPr sz="2630" dirty="0">
              <a:latin typeface="Arial"/>
              <a:cs typeface="Arial"/>
            </a:endParaRPr>
          </a:p>
          <a:p>
            <a:pPr marL="684648" lvl="1" indent="-258542">
              <a:spcBef>
                <a:spcPts val="280"/>
              </a:spcBef>
              <a:buChar char="–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Input/output: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(…),</a:t>
            </a:r>
            <a:r>
              <a:rPr sz="2267" spc="14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alert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</a:t>
            </a:r>
            <a:endParaRPr sz="2267" dirty="0">
              <a:latin typeface="Arial"/>
              <a:cs typeface="Arial"/>
            </a:endParaRPr>
          </a:p>
          <a:p>
            <a:pPr marL="684648" lvl="1" indent="-259118">
              <a:spcBef>
                <a:spcPts val="272"/>
              </a:spcBef>
              <a:buChar char="–"/>
              <a:tabLst>
                <a:tab pos="685223" algn="l"/>
              </a:tabLst>
            </a:pPr>
            <a:r>
              <a:rPr sz="2267" spc="-5" dirty="0">
                <a:latin typeface="Arial"/>
                <a:cs typeface="Arial"/>
              </a:rPr>
              <a:t>Variabl</a:t>
            </a:r>
            <a:r>
              <a:rPr sz="2267" dirty="0">
                <a:latin typeface="Arial"/>
                <a:cs typeface="Arial"/>
              </a:rPr>
              <a:t>e </a:t>
            </a:r>
            <a:r>
              <a:rPr sz="2267" spc="-5" dirty="0">
                <a:solidFill>
                  <a:srgbClr val="319469"/>
                </a:solidFill>
                <a:latin typeface="Arial"/>
                <a:cs typeface="Arial"/>
              </a:rPr>
              <a:t>va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r</a:t>
            </a:r>
            <a:r>
              <a:rPr sz="2267" spc="-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&amp; </a:t>
            </a:r>
            <a:r>
              <a:rPr sz="2267" spc="-5" dirty="0">
                <a:latin typeface="Arial"/>
                <a:cs typeface="Arial"/>
              </a:rPr>
              <a:t>dat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latin typeface="Arial"/>
                <a:cs typeface="Arial"/>
              </a:rPr>
              <a:t>types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87" y="4295796"/>
            <a:ext cx="4642826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Variable</a:t>
            </a:r>
            <a:r>
              <a:rPr sz="2267" dirty="0">
                <a:latin typeface="Arial"/>
                <a:cs typeface="Arial"/>
              </a:rPr>
              <a:t>s</a:t>
            </a:r>
            <a:r>
              <a:rPr sz="2267" dirty="0">
                <a:latin typeface="Apple Symbols"/>
                <a:cs typeface="Apple Symbols"/>
              </a:rPr>
              <a:t>：</a:t>
            </a:r>
            <a:r>
              <a:rPr sz="2267" spc="-5" dirty="0">
                <a:latin typeface="Arial"/>
                <a:cs typeface="Arial"/>
              </a:rPr>
              <a:t>arithmeti</a:t>
            </a:r>
            <a:r>
              <a:rPr sz="2267" dirty="0">
                <a:latin typeface="Arial"/>
                <a:cs typeface="Arial"/>
              </a:rPr>
              <a:t>c</a:t>
            </a:r>
            <a:r>
              <a:rPr sz="2267" spc="-5" dirty="0">
                <a:latin typeface="Arial"/>
                <a:cs typeface="Arial"/>
              </a:rPr>
              <a:t> operators</a:t>
            </a:r>
            <a:r>
              <a:rPr sz="2267" dirty="0">
                <a:latin typeface="Arial"/>
                <a:cs typeface="Arial"/>
              </a:rPr>
              <a:t>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+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346" y="4309932"/>
            <a:ext cx="2734927" cy="3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tabLst>
                <a:tab pos="268907" algn="l"/>
                <a:tab pos="541845" algn="l"/>
                <a:tab pos="863151" algn="l"/>
              </a:tabLst>
            </a:pP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-	*	/	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%</a:t>
            </a:r>
            <a:r>
              <a:rPr sz="2267" b="1" u="sng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b="1" u="sng" dirty="0">
                <a:solidFill>
                  <a:srgbClr val="319469"/>
                </a:solidFill>
                <a:latin typeface="Arial"/>
                <a:cs typeface="Arial"/>
              </a:rPr>
              <a:t>(modulo)</a:t>
            </a:r>
            <a:endParaRPr sz="2267" b="1" u="sng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316" y="4686531"/>
            <a:ext cx="7705029" cy="1054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59" indent="-258542"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C</a:t>
            </a:r>
            <a:r>
              <a:rPr sz="2267" dirty="0">
                <a:latin typeface="Arial"/>
                <a:cs typeface="Arial"/>
              </a:rPr>
              <a:t>onversion (strings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-&gt; numbers): 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Numbe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(…);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parseInt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</a:t>
            </a:r>
            <a:endParaRPr sz="2267" dirty="0">
              <a:latin typeface="Arial"/>
              <a:cs typeface="Arial"/>
            </a:endParaRPr>
          </a:p>
          <a:p>
            <a:pPr marL="270059" indent="-258542">
              <a:lnSpc>
                <a:spcPts val="2584"/>
              </a:lnSpc>
              <a:spcBef>
                <a:spcPts val="272"/>
              </a:spcBef>
              <a:buChar char="–"/>
              <a:tabLst>
                <a:tab pos="270634" algn="l"/>
              </a:tabLst>
            </a:pPr>
            <a:r>
              <a:rPr sz="2267" spc="-5" dirty="0">
                <a:latin typeface="Arial"/>
                <a:cs typeface="Arial"/>
              </a:rPr>
              <a:t>M</a:t>
            </a:r>
            <a:r>
              <a:rPr sz="2267" dirty="0">
                <a:latin typeface="Arial"/>
                <a:cs typeface="Arial"/>
              </a:rPr>
              <a:t>ath object: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Math.sqrt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27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9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cei</a:t>
            </a: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267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floor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endParaRPr sz="2267" dirty="0">
              <a:latin typeface="Arial"/>
              <a:cs typeface="Arial"/>
            </a:endParaRPr>
          </a:p>
          <a:p>
            <a:pPr marL="270634">
              <a:lnSpc>
                <a:spcPts val="2584"/>
              </a:lnSpc>
            </a:pPr>
            <a:r>
              <a:rPr sz="2267" spc="-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267" spc="32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319469"/>
                </a:solidFill>
                <a:latin typeface="Arial"/>
                <a:cs typeface="Arial"/>
              </a:rPr>
              <a:t>PI</a:t>
            </a:r>
            <a:endParaRPr sz="2267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C311B6-B1D8-F944-9BE8-6C4747F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BB26375-F395-5243-925F-D32A45C7B7BE}"/>
              </a:ext>
            </a:extLst>
          </p:cNvPr>
          <p:cNvSpPr/>
          <p:nvPr/>
        </p:nvSpPr>
        <p:spPr>
          <a:xfrm>
            <a:off x="2090726" y="5029199"/>
            <a:ext cx="8424874" cy="787254"/>
          </a:xfrm>
          <a:prstGeom prst="frame">
            <a:avLst>
              <a:gd name="adj1" fmla="val 65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014F5-A273-9F46-B087-531B74F6C92A}"/>
              </a:ext>
            </a:extLst>
          </p:cNvPr>
          <p:cNvSpPr txBox="1"/>
          <p:nvPr/>
        </p:nvSpPr>
        <p:spPr>
          <a:xfrm>
            <a:off x="10624935" y="5038105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Next lesson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AFA2-E884-EA45-B200-D4C36EF3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A315B-9BBB-D84C-9E7A-0CF256F83F08}"/>
              </a:ext>
            </a:extLst>
          </p:cNvPr>
          <p:cNvSpPr txBox="1"/>
          <p:nvPr/>
        </p:nvSpPr>
        <p:spPr>
          <a:xfrm>
            <a:off x="3761874" y="5936001"/>
            <a:ext cx="4668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pc="-5" dirty="0">
                <a:solidFill>
                  <a:srgbClr val="FF0000"/>
                </a:solidFill>
                <a:latin typeface="Arial"/>
                <a:cs typeface="Arial"/>
              </a:rPr>
              <a:t>Client-Serve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we</a:t>
            </a:r>
            <a:r>
              <a:rPr lang="en-US" sz="2200" b="1" dirty="0">
                <a:latin typeface="Arial"/>
                <a:cs typeface="Arial"/>
              </a:rPr>
              <a:t>b</a:t>
            </a:r>
            <a:r>
              <a:rPr lang="en-US" sz="2200" b="1" spc="-5" dirty="0">
                <a:latin typeface="Arial"/>
                <a:cs typeface="Arial"/>
              </a:rPr>
              <a:t> programming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2D7060-7261-D948-958A-971D30FD6C7C}"/>
              </a:ext>
            </a:extLst>
          </p:cNvPr>
          <p:cNvSpPr txBox="1">
            <a:spLocks/>
          </p:cNvSpPr>
          <p:nvPr/>
        </p:nvSpPr>
        <p:spPr>
          <a:xfrm>
            <a:off x="3761874" y="4315131"/>
            <a:ext cx="2927684" cy="152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20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  <a:p>
            <a:r>
              <a:rPr lang="en-US" b="1" dirty="0">
                <a:solidFill>
                  <a:srgbClr val="0070C0"/>
                </a:solidFill>
              </a:rPr>
              <a:t>JavaScript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E91733-6CD2-5449-9FA9-EFE1590BFA2F}"/>
              </a:ext>
            </a:extLst>
          </p:cNvPr>
          <p:cNvSpPr txBox="1">
            <a:spLocks/>
          </p:cNvSpPr>
          <p:nvPr/>
        </p:nvSpPr>
        <p:spPr>
          <a:xfrm>
            <a:off x="6689558" y="4315130"/>
            <a:ext cx="2927684" cy="123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20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PHP</a:t>
            </a:r>
          </a:p>
          <a:p>
            <a:r>
              <a:rPr lang="en-US" b="1" dirty="0">
                <a:solidFill>
                  <a:srgbClr val="0070C0"/>
                </a:solidFill>
              </a:rPr>
              <a:t>MySQL</a:t>
            </a:r>
          </a:p>
        </p:txBody>
      </p:sp>
      <p:pic>
        <p:nvPicPr>
          <p:cNvPr id="1026" name="Picture 2" descr="Client–server model - Wikipedia">
            <a:extLst>
              <a:ext uri="{FF2B5EF4-FFF2-40B4-BE49-F238E27FC236}">
                <a16:creationId xmlns:a16="http://schemas.microsoft.com/office/drawing/2014/main" id="{BDAF012D-8D6A-6A43-A58A-A88A2752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75" y="1311095"/>
            <a:ext cx="4521868" cy="27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830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Main </a:t>
            </a:r>
            <a:r>
              <a:rPr lang="en-US" dirty="0"/>
              <a:t>E</a:t>
            </a:r>
            <a:r>
              <a:rPr dirty="0"/>
              <a:t>lements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371599" y="1544595"/>
            <a:ext cx="9424737" cy="456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ct val="100000"/>
              </a:lnSpc>
              <a:spcBef>
                <a:spcPts val="721"/>
              </a:spcBef>
            </a:pPr>
            <a:r>
              <a:rPr sz="2500" b="1" dirty="0">
                <a:solidFill>
                  <a:srgbClr val="0070C0"/>
                </a:solidFill>
              </a:rPr>
              <a:t>HTML</a:t>
            </a:r>
            <a:r>
              <a:rPr lang="en-US" sz="2500" b="1" dirty="0">
                <a:solidFill>
                  <a:srgbClr val="0070C0"/>
                </a:solidFill>
              </a:rPr>
              <a:t> (</a:t>
            </a:r>
            <a:r>
              <a:rPr lang="en-US" sz="2500" b="1" dirty="0" err="1">
                <a:solidFill>
                  <a:srgbClr val="0070C0"/>
                </a:solidFill>
              </a:rPr>
              <a:t>H</a:t>
            </a:r>
            <a:r>
              <a:rPr lang="en-US" sz="2500" dirty="0" err="1">
                <a:solidFill>
                  <a:schemeClr val="tx1"/>
                </a:solidFill>
              </a:rPr>
              <a:t>yper</a:t>
            </a:r>
            <a:r>
              <a:rPr lang="en-US" sz="2500" b="1" dirty="0" err="1">
                <a:solidFill>
                  <a:srgbClr val="0070C0"/>
                </a:solidFill>
              </a:rPr>
              <a:t>T</a:t>
            </a:r>
            <a:r>
              <a:rPr lang="en-US" sz="2500" dirty="0" err="1">
                <a:solidFill>
                  <a:schemeClr val="tx1"/>
                </a:solidFill>
              </a:rPr>
              <a:t>ext</a:t>
            </a:r>
            <a:r>
              <a:rPr lang="en-US" sz="2500" b="1" dirty="0">
                <a:solidFill>
                  <a:srgbClr val="0070C0"/>
                </a:solidFill>
              </a:rPr>
              <a:t> M</a:t>
            </a:r>
            <a:r>
              <a:rPr lang="en-US" sz="2500" dirty="0">
                <a:solidFill>
                  <a:schemeClr val="tx1"/>
                </a:solidFill>
              </a:rPr>
              <a:t>arkup</a:t>
            </a:r>
            <a:r>
              <a:rPr lang="en-US" sz="2500" b="1" dirty="0">
                <a:solidFill>
                  <a:srgbClr val="0070C0"/>
                </a:solidFill>
              </a:rPr>
              <a:t> L</a:t>
            </a:r>
            <a:r>
              <a:rPr lang="en-US" sz="2500" dirty="0">
                <a:solidFill>
                  <a:schemeClr val="tx1"/>
                </a:solidFill>
              </a:rPr>
              <a:t>anguage</a:t>
            </a:r>
            <a:r>
              <a:rPr lang="en-US" sz="2500" b="1" dirty="0">
                <a:solidFill>
                  <a:srgbClr val="0070C0"/>
                </a:solidFill>
              </a:rPr>
              <a:t>)</a:t>
            </a:r>
            <a:r>
              <a:rPr sz="2500" dirty="0"/>
              <a:t>: markup</a:t>
            </a:r>
            <a:r>
              <a:rPr sz="2500" spc="5" dirty="0"/>
              <a:t> </a:t>
            </a:r>
            <a:r>
              <a:rPr sz="2500" dirty="0"/>
              <a:t>language</a:t>
            </a:r>
            <a:endParaRPr lang="en-US" sz="2500" dirty="0"/>
          </a:p>
          <a:p>
            <a:pPr marL="541868" lvl="1">
              <a:lnSpc>
                <a:spcPct val="100000"/>
              </a:lnSpc>
              <a:spcBef>
                <a:spcPts val="721"/>
              </a:spcBef>
            </a:pPr>
            <a:r>
              <a:rPr lang="en-US" sz="2500" dirty="0"/>
              <a:t>Document Object Model (DOM): programmatic access to each web elements via a tree structure</a:t>
            </a:r>
            <a:endParaRPr sz="2500" dirty="0"/>
          </a:p>
          <a:p>
            <a:pPr marL="11516">
              <a:lnSpc>
                <a:spcPct val="100000"/>
              </a:lnSpc>
              <a:spcBef>
                <a:spcPts val="721"/>
              </a:spcBef>
            </a:pPr>
            <a:r>
              <a:rPr sz="2500" b="1" spc="-5" dirty="0">
                <a:solidFill>
                  <a:srgbClr val="0070C0"/>
                </a:solidFill>
              </a:rPr>
              <a:t>CS</a:t>
            </a:r>
            <a:r>
              <a:rPr sz="2500" b="1" dirty="0">
                <a:solidFill>
                  <a:srgbClr val="0070C0"/>
                </a:solidFill>
              </a:rPr>
              <a:t>S</a:t>
            </a:r>
            <a:r>
              <a:rPr sz="2500" b="1" spc="-5" dirty="0">
                <a:solidFill>
                  <a:srgbClr val="428BC4"/>
                </a:solidFill>
              </a:rPr>
              <a:t> </a:t>
            </a:r>
            <a:r>
              <a:rPr sz="2500" b="1" dirty="0">
                <a:solidFill>
                  <a:srgbClr val="0070C0"/>
                </a:solidFill>
              </a:rPr>
              <a:t>(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sz="2500" dirty="0"/>
              <a:t>ascading </a:t>
            </a:r>
            <a:r>
              <a:rPr lang="en-US" sz="2500" b="1" dirty="0" err="1">
                <a:solidFill>
                  <a:srgbClr val="0070C0"/>
                </a:solidFill>
              </a:rPr>
              <a:t>S</a:t>
            </a:r>
            <a:r>
              <a:rPr sz="2500" dirty="0" err="1"/>
              <a:t>tyle</a:t>
            </a:r>
            <a:r>
              <a:rPr lang="en-US" sz="2500" b="1" dirty="0" err="1">
                <a:solidFill>
                  <a:srgbClr val="0070C0"/>
                </a:solidFill>
              </a:rPr>
              <a:t>S</a:t>
            </a:r>
            <a:r>
              <a:rPr sz="2500" dirty="0" err="1"/>
              <a:t>heets</a:t>
            </a:r>
            <a:r>
              <a:rPr sz="2500" dirty="0"/>
              <a:t>):</a:t>
            </a:r>
            <a:r>
              <a:rPr sz="2500" spc="-23" dirty="0"/>
              <a:t> </a:t>
            </a:r>
            <a:r>
              <a:rPr sz="2500" dirty="0"/>
              <a:t>specify presentation</a:t>
            </a:r>
          </a:p>
          <a:p>
            <a:pPr marL="11516" marR="594244">
              <a:lnSpc>
                <a:spcPct val="100000"/>
              </a:lnSpc>
              <a:spcBef>
                <a:spcPts val="730"/>
              </a:spcBef>
            </a:pPr>
            <a:r>
              <a:rPr sz="2500" b="1" dirty="0">
                <a:solidFill>
                  <a:srgbClr val="0070C0"/>
                </a:solidFill>
              </a:rPr>
              <a:t>JavaScript: </a:t>
            </a:r>
            <a:r>
              <a:rPr sz="2500" dirty="0"/>
              <a:t>client-side scripting language</a:t>
            </a:r>
            <a:r>
              <a:rPr sz="2500" spc="18" dirty="0"/>
              <a:t> </a:t>
            </a:r>
            <a:r>
              <a:rPr sz="2500" dirty="0"/>
              <a:t>for user interaction</a:t>
            </a:r>
            <a:endParaRPr lang="en-US" sz="2500" dirty="0"/>
          </a:p>
          <a:p>
            <a:pPr marL="11516" marR="594244">
              <a:lnSpc>
                <a:spcPct val="100000"/>
              </a:lnSpc>
              <a:spcBef>
                <a:spcPts val="730"/>
              </a:spcBef>
            </a:pPr>
            <a:endParaRPr sz="2500" dirty="0"/>
          </a:p>
          <a:p>
            <a:pPr marL="11516">
              <a:lnSpc>
                <a:spcPct val="100000"/>
              </a:lnSpc>
              <a:spcBef>
                <a:spcPts val="1904"/>
              </a:spcBef>
            </a:pPr>
            <a:r>
              <a:rPr sz="2500" b="1" spc="-5" dirty="0">
                <a:solidFill>
                  <a:srgbClr val="0070C0"/>
                </a:solidFill>
              </a:rPr>
              <a:t>PHP</a:t>
            </a:r>
            <a:r>
              <a:rPr sz="2500" b="1" dirty="0">
                <a:solidFill>
                  <a:srgbClr val="0070C0"/>
                </a:solidFill>
              </a:rPr>
              <a:t>:</a:t>
            </a:r>
            <a:r>
              <a:rPr sz="2500" b="1" spc="-5" dirty="0">
                <a:solidFill>
                  <a:srgbClr val="0070C0"/>
                </a:solidFill>
              </a:rPr>
              <a:t> </a:t>
            </a:r>
            <a:r>
              <a:rPr sz="2500" dirty="0"/>
              <a:t>server-side programming</a:t>
            </a:r>
          </a:p>
          <a:p>
            <a:pPr marL="11516">
              <a:lnSpc>
                <a:spcPct val="100000"/>
              </a:lnSpc>
              <a:spcBef>
                <a:spcPts val="721"/>
              </a:spcBef>
            </a:pPr>
            <a:r>
              <a:rPr sz="2500" b="1" spc="-5" dirty="0">
                <a:solidFill>
                  <a:srgbClr val="0070C0"/>
                </a:solidFill>
              </a:rPr>
              <a:t>MySQL</a:t>
            </a:r>
            <a:r>
              <a:rPr sz="2500" b="1" dirty="0">
                <a:solidFill>
                  <a:srgbClr val="0070C0"/>
                </a:solidFill>
              </a:rPr>
              <a:t>: </a:t>
            </a:r>
            <a:r>
              <a:rPr sz="2500" dirty="0"/>
              <a:t>database</a:t>
            </a:r>
          </a:p>
          <a:p>
            <a:pPr marL="11516">
              <a:lnSpc>
                <a:spcPct val="100000"/>
              </a:lnSpc>
              <a:spcBef>
                <a:spcPts val="721"/>
              </a:spcBef>
            </a:pPr>
            <a:r>
              <a:rPr sz="2500" b="1" dirty="0" err="1">
                <a:solidFill>
                  <a:srgbClr val="0070C0"/>
                </a:solidFill>
              </a:rPr>
              <a:t>JQuery</a:t>
            </a:r>
            <a:r>
              <a:rPr sz="2500" b="1" dirty="0">
                <a:solidFill>
                  <a:srgbClr val="0070C0"/>
                </a:solidFill>
              </a:rPr>
              <a:t>/AJAX/</a:t>
            </a:r>
            <a:r>
              <a:rPr lang="en-US" sz="2500" b="1" dirty="0">
                <a:solidFill>
                  <a:srgbClr val="0070C0"/>
                </a:solidFill>
              </a:rPr>
              <a:t>JSON</a:t>
            </a:r>
            <a:r>
              <a:rPr sz="2500" b="1" dirty="0">
                <a:solidFill>
                  <a:srgbClr val="0070C0"/>
                </a:solidFill>
              </a:rPr>
              <a:t>:</a:t>
            </a:r>
            <a:r>
              <a:rPr sz="2500" b="1" spc="5" dirty="0">
                <a:solidFill>
                  <a:srgbClr val="0070C0"/>
                </a:solidFill>
              </a:rPr>
              <a:t> </a:t>
            </a:r>
            <a:r>
              <a:rPr sz="2500" dirty="0"/>
              <a:t>smart data/page exchanges</a:t>
            </a:r>
          </a:p>
        </p:txBody>
      </p:sp>
      <p:sp>
        <p:nvSpPr>
          <p:cNvPr id="3" name="object 3"/>
          <p:cNvSpPr/>
          <p:nvPr/>
        </p:nvSpPr>
        <p:spPr>
          <a:xfrm>
            <a:off x="1132546" y="1371599"/>
            <a:ext cx="10412565" cy="2622885"/>
          </a:xfrm>
          <a:custGeom>
            <a:avLst/>
            <a:gdLst/>
            <a:ahLst/>
            <a:cxnLst/>
            <a:rect l="l" t="t" r="r" b="b"/>
            <a:pathLst>
              <a:path w="9001760" h="3547110">
                <a:moveTo>
                  <a:pt x="9001506" y="3547110"/>
                </a:moveTo>
                <a:lnTo>
                  <a:pt x="9001506" y="0"/>
                </a:lnTo>
                <a:lnTo>
                  <a:pt x="0" y="0"/>
                </a:lnTo>
                <a:lnTo>
                  <a:pt x="0" y="3547110"/>
                </a:lnTo>
                <a:lnTo>
                  <a:pt x="14477" y="3547110"/>
                </a:lnTo>
                <a:lnTo>
                  <a:pt x="14478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8973312" y="28194"/>
                </a:lnTo>
                <a:lnTo>
                  <a:pt x="8973312" y="13716"/>
                </a:lnTo>
                <a:lnTo>
                  <a:pt x="8987015" y="28194"/>
                </a:lnTo>
                <a:lnTo>
                  <a:pt x="8987015" y="3547110"/>
                </a:lnTo>
                <a:lnTo>
                  <a:pt x="9001506" y="3547110"/>
                </a:lnTo>
                <a:close/>
              </a:path>
              <a:path w="9001760" h="3547110">
                <a:moveTo>
                  <a:pt x="28193" y="28194"/>
                </a:moveTo>
                <a:lnTo>
                  <a:pt x="28193" y="13716"/>
                </a:lnTo>
                <a:lnTo>
                  <a:pt x="14478" y="28194"/>
                </a:lnTo>
                <a:lnTo>
                  <a:pt x="28193" y="28194"/>
                </a:lnTo>
                <a:close/>
              </a:path>
              <a:path w="9001760" h="3547110">
                <a:moveTo>
                  <a:pt x="28194" y="3518916"/>
                </a:moveTo>
                <a:lnTo>
                  <a:pt x="28193" y="28194"/>
                </a:lnTo>
                <a:lnTo>
                  <a:pt x="14478" y="28194"/>
                </a:lnTo>
                <a:lnTo>
                  <a:pt x="14478" y="3518916"/>
                </a:lnTo>
                <a:lnTo>
                  <a:pt x="28194" y="3518916"/>
                </a:lnTo>
                <a:close/>
              </a:path>
              <a:path w="9001760" h="3547110">
                <a:moveTo>
                  <a:pt x="8987015" y="3518916"/>
                </a:moveTo>
                <a:lnTo>
                  <a:pt x="14478" y="3518916"/>
                </a:lnTo>
                <a:lnTo>
                  <a:pt x="28194" y="3532632"/>
                </a:lnTo>
                <a:lnTo>
                  <a:pt x="28194" y="3547110"/>
                </a:lnTo>
                <a:lnTo>
                  <a:pt x="8973312" y="3547110"/>
                </a:lnTo>
                <a:lnTo>
                  <a:pt x="8973312" y="3532632"/>
                </a:lnTo>
                <a:lnTo>
                  <a:pt x="8987015" y="3518916"/>
                </a:lnTo>
                <a:close/>
              </a:path>
              <a:path w="9001760" h="3547110">
                <a:moveTo>
                  <a:pt x="28194" y="3547110"/>
                </a:moveTo>
                <a:lnTo>
                  <a:pt x="28194" y="3532632"/>
                </a:lnTo>
                <a:lnTo>
                  <a:pt x="14478" y="3518916"/>
                </a:lnTo>
                <a:lnTo>
                  <a:pt x="14477" y="3547110"/>
                </a:lnTo>
                <a:lnTo>
                  <a:pt x="28194" y="3547110"/>
                </a:lnTo>
                <a:close/>
              </a:path>
              <a:path w="9001760" h="3547110">
                <a:moveTo>
                  <a:pt x="8987015" y="28194"/>
                </a:moveTo>
                <a:lnTo>
                  <a:pt x="8973312" y="13716"/>
                </a:lnTo>
                <a:lnTo>
                  <a:pt x="8973312" y="28194"/>
                </a:lnTo>
                <a:lnTo>
                  <a:pt x="8987015" y="28194"/>
                </a:lnTo>
                <a:close/>
              </a:path>
              <a:path w="9001760" h="3547110">
                <a:moveTo>
                  <a:pt x="8987015" y="3518916"/>
                </a:moveTo>
                <a:lnTo>
                  <a:pt x="8987015" y="28194"/>
                </a:lnTo>
                <a:lnTo>
                  <a:pt x="8973312" y="28194"/>
                </a:lnTo>
                <a:lnTo>
                  <a:pt x="8973312" y="3518916"/>
                </a:lnTo>
                <a:lnTo>
                  <a:pt x="8987015" y="3518916"/>
                </a:lnTo>
                <a:close/>
              </a:path>
              <a:path w="9001760" h="3547110">
                <a:moveTo>
                  <a:pt x="8987015" y="3547110"/>
                </a:moveTo>
                <a:lnTo>
                  <a:pt x="8987015" y="3518916"/>
                </a:lnTo>
                <a:lnTo>
                  <a:pt x="8973312" y="3532632"/>
                </a:lnTo>
                <a:lnTo>
                  <a:pt x="8973312" y="3547110"/>
                </a:lnTo>
                <a:lnTo>
                  <a:pt x="8987015" y="354711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132546" y="4307802"/>
            <a:ext cx="10412565" cy="1914401"/>
          </a:xfrm>
          <a:custGeom>
            <a:avLst/>
            <a:gdLst/>
            <a:ahLst/>
            <a:cxnLst/>
            <a:rect l="l" t="t" r="r" b="b"/>
            <a:pathLst>
              <a:path w="9001760" h="1619250">
                <a:moveTo>
                  <a:pt x="9001506" y="1619250"/>
                </a:moveTo>
                <a:lnTo>
                  <a:pt x="9001506" y="0"/>
                </a:lnTo>
                <a:lnTo>
                  <a:pt x="0" y="0"/>
                </a:lnTo>
                <a:lnTo>
                  <a:pt x="0" y="1619250"/>
                </a:lnTo>
                <a:lnTo>
                  <a:pt x="14477" y="1619250"/>
                </a:lnTo>
                <a:lnTo>
                  <a:pt x="14478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8973312" y="28955"/>
                </a:lnTo>
                <a:lnTo>
                  <a:pt x="8973312" y="14477"/>
                </a:lnTo>
                <a:lnTo>
                  <a:pt x="8987015" y="28955"/>
                </a:lnTo>
                <a:lnTo>
                  <a:pt x="8987015" y="1619250"/>
                </a:lnTo>
                <a:lnTo>
                  <a:pt x="9001506" y="1619250"/>
                </a:lnTo>
                <a:close/>
              </a:path>
              <a:path w="9001760" h="1619250">
                <a:moveTo>
                  <a:pt x="28193" y="28956"/>
                </a:moveTo>
                <a:lnTo>
                  <a:pt x="28193" y="14478"/>
                </a:lnTo>
                <a:lnTo>
                  <a:pt x="14478" y="28956"/>
                </a:lnTo>
                <a:lnTo>
                  <a:pt x="28193" y="28956"/>
                </a:lnTo>
                <a:close/>
              </a:path>
              <a:path w="9001760" h="1619250">
                <a:moveTo>
                  <a:pt x="28193" y="1590294"/>
                </a:moveTo>
                <a:lnTo>
                  <a:pt x="28193" y="28956"/>
                </a:lnTo>
                <a:lnTo>
                  <a:pt x="14478" y="28956"/>
                </a:lnTo>
                <a:lnTo>
                  <a:pt x="14478" y="1590294"/>
                </a:lnTo>
                <a:lnTo>
                  <a:pt x="28193" y="1590294"/>
                </a:lnTo>
                <a:close/>
              </a:path>
              <a:path w="9001760" h="1619250">
                <a:moveTo>
                  <a:pt x="8987015" y="1590294"/>
                </a:moveTo>
                <a:lnTo>
                  <a:pt x="14478" y="1590294"/>
                </a:lnTo>
                <a:lnTo>
                  <a:pt x="28193" y="1604772"/>
                </a:lnTo>
                <a:lnTo>
                  <a:pt x="28194" y="1619250"/>
                </a:lnTo>
                <a:lnTo>
                  <a:pt x="8973312" y="1619250"/>
                </a:lnTo>
                <a:lnTo>
                  <a:pt x="8973312" y="1604772"/>
                </a:lnTo>
                <a:lnTo>
                  <a:pt x="8987015" y="1590294"/>
                </a:lnTo>
                <a:close/>
              </a:path>
              <a:path w="9001760" h="1619250">
                <a:moveTo>
                  <a:pt x="28194" y="1619250"/>
                </a:moveTo>
                <a:lnTo>
                  <a:pt x="28193" y="1604772"/>
                </a:lnTo>
                <a:lnTo>
                  <a:pt x="14478" y="1590294"/>
                </a:lnTo>
                <a:lnTo>
                  <a:pt x="14477" y="1619250"/>
                </a:lnTo>
                <a:lnTo>
                  <a:pt x="28194" y="1619250"/>
                </a:lnTo>
                <a:close/>
              </a:path>
              <a:path w="9001760" h="1619250">
                <a:moveTo>
                  <a:pt x="8987015" y="28955"/>
                </a:moveTo>
                <a:lnTo>
                  <a:pt x="8973312" y="14477"/>
                </a:lnTo>
                <a:lnTo>
                  <a:pt x="8973312" y="28955"/>
                </a:lnTo>
                <a:lnTo>
                  <a:pt x="8987015" y="28955"/>
                </a:lnTo>
                <a:close/>
              </a:path>
              <a:path w="9001760" h="1619250">
                <a:moveTo>
                  <a:pt x="8987015" y="1590294"/>
                </a:moveTo>
                <a:lnTo>
                  <a:pt x="8987015" y="28955"/>
                </a:lnTo>
                <a:lnTo>
                  <a:pt x="8973312" y="28955"/>
                </a:lnTo>
                <a:lnTo>
                  <a:pt x="8973312" y="1590294"/>
                </a:lnTo>
                <a:lnTo>
                  <a:pt x="8987015" y="1590294"/>
                </a:lnTo>
                <a:close/>
              </a:path>
              <a:path w="9001760" h="1619250">
                <a:moveTo>
                  <a:pt x="8987015" y="1619250"/>
                </a:moveTo>
                <a:lnTo>
                  <a:pt x="8987015" y="1590294"/>
                </a:lnTo>
                <a:lnTo>
                  <a:pt x="8973312" y="1604772"/>
                </a:lnTo>
                <a:lnTo>
                  <a:pt x="8973312" y="1619250"/>
                </a:lnTo>
                <a:lnTo>
                  <a:pt x="8987015" y="161925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BB41BE2-E26A-6D49-B6DA-C645004C4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830" y="445341"/>
            <a:ext cx="1073194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lang="en-US" dirty="0"/>
              <a:t>Software (course pre-requisites)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E06A6-B053-8B43-A5F4-026E7FDC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544595"/>
            <a:ext cx="10220179" cy="4627605"/>
          </a:xfrm>
        </p:spPr>
        <p:txBody>
          <a:bodyPr>
            <a:normAutofit/>
          </a:bodyPr>
          <a:lstStyle/>
          <a:p>
            <a:r>
              <a:rPr lang="en-US" dirty="0"/>
              <a:t>Have </a:t>
            </a:r>
            <a:r>
              <a:rPr lang="en-US" u="sng" dirty="0"/>
              <a:t>Windows 10</a:t>
            </a:r>
            <a:r>
              <a:rPr lang="en-US" dirty="0"/>
              <a:t> or </a:t>
            </a:r>
            <a:r>
              <a:rPr lang="en-US" u="sng" dirty="0"/>
              <a:t>Mac OSX Leopard </a:t>
            </a:r>
            <a:r>
              <a:rPr lang="en-US" dirty="0"/>
              <a:t>and above installed on your computer</a:t>
            </a:r>
          </a:p>
          <a:p>
            <a:r>
              <a:rPr lang="en-US" dirty="0"/>
              <a:t>Have </a:t>
            </a:r>
            <a:r>
              <a:rPr lang="en-US" u="sng" dirty="0"/>
              <a:t>Google Chrome / Firefox / Brave Browser</a:t>
            </a:r>
            <a:r>
              <a:rPr lang="en-US" dirty="0"/>
              <a:t> installed </a:t>
            </a:r>
          </a:p>
          <a:p>
            <a:pPr lvl="1"/>
            <a:r>
              <a:rPr lang="en-US" dirty="0"/>
              <a:t>so long 1 of the 3 is install, it is </a:t>
            </a:r>
            <a:r>
              <a:rPr lang="en-US" dirty="0" err="1"/>
              <a:t>sufficent</a:t>
            </a:r>
            <a:endParaRPr lang="en-US" dirty="0"/>
          </a:p>
          <a:p>
            <a:r>
              <a:rPr lang="en-US" dirty="0"/>
              <a:t>Know the </a:t>
            </a:r>
            <a:r>
              <a:rPr lang="en-US" u="sng" dirty="0"/>
              <a:t>basics of internet </a:t>
            </a:r>
          </a:p>
          <a:p>
            <a:pPr lvl="1"/>
            <a:r>
              <a:rPr lang="en-US" dirty="0"/>
              <a:t>how to browse the internet, how to install a web browser,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DE6B-7B18-4540-9CB8-57591715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B559-2E43-4540-AC02-8BA39354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4596"/>
            <a:ext cx="9984259" cy="3449436"/>
          </a:xfrm>
        </p:spPr>
        <p:txBody>
          <a:bodyPr/>
          <a:lstStyle/>
          <a:p>
            <a:r>
              <a:rPr lang="en-US" dirty="0"/>
              <a:t>Online code editors:</a:t>
            </a:r>
          </a:p>
          <a:p>
            <a:pPr lvl="1"/>
            <a:r>
              <a:rPr lang="en-US" dirty="0" err="1"/>
              <a:t>codepen.io</a:t>
            </a:r>
            <a:endParaRPr lang="en-US" dirty="0"/>
          </a:p>
          <a:p>
            <a:pPr lvl="1"/>
            <a:r>
              <a:rPr lang="en-US" dirty="0" err="1"/>
              <a:t>replit.com</a:t>
            </a:r>
            <a:endParaRPr lang="en-US" dirty="0"/>
          </a:p>
          <a:p>
            <a:r>
              <a:rPr lang="en-US" dirty="0"/>
              <a:t>Documentation References:</a:t>
            </a:r>
          </a:p>
          <a:p>
            <a:pPr lvl="1"/>
            <a:r>
              <a:rPr lang="en-US" dirty="0"/>
              <a:t>w3schools.com</a:t>
            </a:r>
          </a:p>
          <a:p>
            <a:pPr lvl="1"/>
            <a:r>
              <a:rPr lang="en-US" dirty="0" err="1"/>
              <a:t>codecademy.com</a:t>
            </a:r>
            <a:endParaRPr lang="en-US" dirty="0"/>
          </a:p>
          <a:p>
            <a:pPr lvl="1"/>
            <a:r>
              <a:rPr lang="en-US" dirty="0"/>
              <a:t>MDN JS Web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sz="3400" spc="-5" dirty="0">
                <a:solidFill>
                  <a:srgbClr val="0070C0"/>
                </a:solidFill>
              </a:rPr>
              <a:t>1: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sz="3400" spc="-9" dirty="0">
                <a:solidFill>
                  <a:srgbClr val="0070C0"/>
                </a:solidFill>
              </a:rPr>
              <a:t>Introduction</a:t>
            </a:r>
            <a:r>
              <a:rPr lang="en-US" sz="3400" spc="-9" dirty="0">
                <a:solidFill>
                  <a:srgbClr val="0070C0"/>
                </a:solidFill>
              </a:rPr>
              <a:t> to HTML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2726</TotalTime>
  <Words>2588</Words>
  <Application>Microsoft Macintosh PowerPoint</Application>
  <PresentationFormat>Widescreen</PresentationFormat>
  <Paragraphs>424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Apple Symbols</vt:lpstr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Learning Outcome</vt:lpstr>
      <vt:lpstr>World Wide Web (WWW)</vt:lpstr>
      <vt:lpstr>WWW: Client – Server Architecture</vt:lpstr>
      <vt:lpstr>Web Programming</vt:lpstr>
      <vt:lpstr>Main Elements</vt:lpstr>
      <vt:lpstr>Software (course pre-requisites)</vt:lpstr>
      <vt:lpstr>Resources</vt:lpstr>
      <vt:lpstr>Topic 1:  Introduction to HTML</vt:lpstr>
      <vt:lpstr>Basic HTML Structure</vt:lpstr>
      <vt:lpstr>HTML Tags</vt:lpstr>
      <vt:lpstr>Block Level &amp; Inline  Tags</vt:lpstr>
      <vt:lpstr>HTML Tags</vt:lpstr>
      <vt:lpstr>HTML List &amp; Table</vt:lpstr>
      <vt:lpstr>HTML Attributes</vt:lpstr>
      <vt:lpstr>Class Selector</vt:lpstr>
      <vt:lpstr>ID Selector</vt:lpstr>
      <vt:lpstr>PowerPoint Presentation</vt:lpstr>
      <vt:lpstr>PowerPoint Presentation</vt:lpstr>
      <vt:lpstr>PowerPoint Presentation</vt:lpstr>
      <vt:lpstr>Forms</vt:lpstr>
      <vt:lpstr>Forms</vt:lpstr>
      <vt:lpstr>JavaScript (JS)</vt:lpstr>
      <vt:lpstr>JavaScript</vt:lpstr>
      <vt:lpstr>PowerPoint Presentation</vt:lpstr>
      <vt:lpstr>JavaScript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63</cp:revision>
  <dcterms:created xsi:type="dcterms:W3CDTF">2021-12-19T11:51:58Z</dcterms:created>
  <dcterms:modified xsi:type="dcterms:W3CDTF">2021-12-23T16:39:51Z</dcterms:modified>
</cp:coreProperties>
</file>