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18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21" r:id="rId17"/>
    <p:sldId id="270" r:id="rId18"/>
    <p:sldId id="271" r:id="rId19"/>
    <p:sldId id="272" r:id="rId20"/>
    <p:sldId id="273" r:id="rId21"/>
    <p:sldId id="274" r:id="rId22"/>
    <p:sldId id="319" r:id="rId23"/>
    <p:sldId id="276" r:id="rId24"/>
    <p:sldId id="277" r:id="rId25"/>
    <p:sldId id="278" r:id="rId26"/>
    <p:sldId id="279" r:id="rId27"/>
    <p:sldId id="280" r:id="rId28"/>
    <p:sldId id="281" r:id="rId29"/>
    <p:sldId id="320" r:id="rId30"/>
    <p:sldId id="282" r:id="rId31"/>
    <p:sldId id="283" r:id="rId32"/>
    <p:sldId id="322" r:id="rId33"/>
    <p:sldId id="285" r:id="rId34"/>
    <p:sldId id="302" r:id="rId35"/>
    <p:sldId id="303" r:id="rId36"/>
    <p:sldId id="304" r:id="rId37"/>
    <p:sldId id="305" r:id="rId38"/>
    <p:sldId id="30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5"/>
    <p:restoredTop sz="95915"/>
  </p:normalViewPr>
  <p:slideViewPr>
    <p:cSldViewPr snapToGrid="0" snapToObjects="1">
      <p:cViewPr varScale="1">
        <p:scale>
          <a:sx n="110" d="100"/>
          <a:sy n="110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can be of various types, such as numbers and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  <a:sym typeface="Wingdings" pitchFamily="2" charset="2"/>
              </a:rPr>
              <a:t> : Evaluates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is pronounced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as-key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(JavaScript Object Notation) is a lightweight data-interchange format.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human-readable text to store and transmit data objects consisting of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attribute–value pairs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arrays.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common data format with diverse uses in electronic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interchange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including that of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applications with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1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a/ascii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b="1" spc="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cti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  <a:r>
              <a:rPr lang="en-US" sz="2600" b="1" spc="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2600" b="1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tiona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594" y="429504"/>
            <a:ext cx="31248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Math.c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5712460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  <a:tab pos="2489835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PI,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SQRT2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1.4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4…the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Eul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r's 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mber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.7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8…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6328" y="5059045"/>
            <a:ext cx="721821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b="1" i="1" spc="-5" dirty="0">
                <a:latin typeface="Arial"/>
                <a:cs typeface="Arial"/>
              </a:rPr>
              <a:t>It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is just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 v</a:t>
            </a:r>
            <a:r>
              <a:rPr sz="2500" b="1" i="1" dirty="0">
                <a:latin typeface="Arial"/>
                <a:cs typeface="Arial"/>
              </a:rPr>
              <a:t>a</a:t>
            </a:r>
            <a:r>
              <a:rPr sz="2500" b="1" i="1" spc="-5" dirty="0">
                <a:latin typeface="Arial"/>
                <a:cs typeface="Arial"/>
              </a:rPr>
              <a:t>lue,</a:t>
            </a:r>
            <a:r>
              <a:rPr sz="2500" b="1" i="1" spc="-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so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o </a:t>
            </a:r>
            <a:r>
              <a:rPr sz="2500" b="1" i="1" dirty="0">
                <a:latin typeface="Arial"/>
                <a:cs typeface="Arial"/>
              </a:rPr>
              <a:t>b</a:t>
            </a:r>
            <a:r>
              <a:rPr sz="2500" b="1" i="1" spc="-5" dirty="0">
                <a:latin typeface="Arial"/>
                <a:cs typeface="Arial"/>
              </a:rPr>
              <a:t>rackets</a:t>
            </a:r>
            <a:r>
              <a:rPr lang="en-US" sz="2500" b="1" i="1" spc="-5" dirty="0">
                <a:latin typeface="Arial"/>
                <a:cs typeface="Arial"/>
              </a:rPr>
              <a:t> ()</a:t>
            </a:r>
            <a:r>
              <a:rPr sz="2500" b="1" i="1" spc="15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are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e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d.</a:t>
            </a:r>
            <a:endParaRPr sz="2500" b="1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797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Expressi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74820"/>
            <a:ext cx="9330962" cy="362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 le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al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nat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:</a:t>
            </a:r>
          </a:p>
          <a:p>
            <a:pPr marL="756285" lvl="1" indent="-286385"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Valu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Varia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le(s)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Func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ion call(s)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rators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spcBef>
                <a:spcPts val="2039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xpres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rese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 b="1" dirty="0">
              <a:latin typeface="Arial"/>
              <a:cs typeface="Arial"/>
            </a:endParaRP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where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a va</a:t>
            </a:r>
            <a:r>
              <a:rPr sz="2400" spc="-10" dirty="0">
                <a:solidFill>
                  <a:srgbClr val="31936A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ue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expected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0359" y="435357"/>
            <a:ext cx="6750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indent="-82550" algn="ctr"/>
            <a:r>
              <a:rPr lang="en-US" sz="3600" b="1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xpressio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lang="en-US" sz="3600" b="1" spc="-15" dirty="0">
                <a:latin typeface="Arial"/>
                <a:cs typeface="Arial"/>
              </a:rPr>
              <a:t> Examples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3921B-5938-3D40-830A-81ABB85FEC8F}"/>
              </a:ext>
            </a:extLst>
          </p:cNvPr>
          <p:cNvSpPr txBox="1"/>
          <p:nvPr/>
        </p:nvSpPr>
        <p:spPr>
          <a:xfrm>
            <a:off x="1717963" y="1387415"/>
            <a:ext cx="96427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5 * 10 evaluates to 50: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5*10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Expressions can also contain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 x;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= 5;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* 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values can be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various types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such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numbers and strings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"John" + " " + "Doe”  "John Doe"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741" y="382663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Eval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u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ation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sequenci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392" y="1463916"/>
            <a:ext cx="9730390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Nested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functio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s: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900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s/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rac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k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900" spc="-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first</a:t>
            </a:r>
            <a:endParaRPr sz="2900" dirty="0">
              <a:latin typeface="Arial"/>
              <a:cs typeface="Arial"/>
            </a:endParaRPr>
          </a:p>
          <a:p>
            <a:pPr marL="353695" marR="96075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Fo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lo</a:t>
            </a:r>
            <a:r>
              <a:rPr sz="2900" spc="5" dirty="0">
                <a:latin typeface="Arial"/>
                <a:cs typeface="Arial"/>
              </a:rPr>
              <a:t>w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ec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dence</a:t>
            </a:r>
            <a:r>
              <a:rPr sz="2900" spc="-5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of</a:t>
            </a:r>
            <a:r>
              <a:rPr sz="2900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the ope</a:t>
            </a:r>
            <a:r>
              <a:rPr sz="2900" spc="1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ors </a:t>
            </a:r>
            <a:r>
              <a:rPr sz="2900" b="1" dirty="0">
                <a:latin typeface="Arial"/>
                <a:cs typeface="Arial"/>
              </a:rPr>
              <a:t>BODMA</a:t>
            </a:r>
            <a:r>
              <a:rPr sz="2900" b="1" spc="-10" dirty="0">
                <a:latin typeface="Arial"/>
                <a:cs typeface="Arial"/>
              </a:rPr>
              <a:t>S</a:t>
            </a:r>
            <a:endParaRPr sz="2900" b="1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Use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wh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su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3456710"/>
            <a:ext cx="8029956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058" y="396286"/>
            <a:ext cx="4728210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ry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w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 w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rk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169" y="1307637"/>
            <a:ext cx="10348721" cy="316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1115">
              <a:lnSpc>
                <a:spcPct val="150000"/>
              </a:lnSpc>
            </a:pP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nter</a:t>
            </a:r>
            <a:r>
              <a:rPr sz="2800" b="1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5: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47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+2+prompt(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5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mber"));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+prom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800" b="1" spc="4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2800" b="1" spc="-5" dirty="0">
              <a:solidFill>
                <a:srgbClr val="0066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+Nu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2+pro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pt("</a:t>
            </a:r>
            <a:r>
              <a:rPr sz="2800" b="1" spc="6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3523" y="5852160"/>
            <a:ext cx="2133600" cy="830997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55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3</a:t>
            </a:r>
            <a:r>
              <a:rPr spc="-10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28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80" y="491112"/>
            <a:ext cx="69490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ct val="100000"/>
              </a:lnSpc>
            </a:pPr>
            <a:r>
              <a:rPr lang="en-US" sz="3600" dirty="0">
                <a:solidFill>
                  <a:srgbClr val="FF0000"/>
                </a:solidFill>
                <a:latin typeface="Arial"/>
                <a:cs typeface="Arial"/>
              </a:rPr>
              <a:t>Try 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ut: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69116"/>
            <a:ext cx="752983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Ge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ate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8 ra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ers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0</a:t>
            </a:r>
            <a:r>
              <a:rPr sz="2900" spc="5" dirty="0">
                <a:latin typeface="Arial"/>
                <a:cs typeface="Arial"/>
              </a:rPr>
              <a:t>-</a:t>
            </a:r>
            <a:r>
              <a:rPr sz="2900" dirty="0">
                <a:latin typeface="Arial"/>
                <a:cs typeface="Arial"/>
              </a:rPr>
              <a:t>1</a:t>
            </a:r>
            <a:r>
              <a:rPr sz="2900" spc="5" dirty="0">
                <a:latin typeface="Arial"/>
                <a:cs typeface="Arial"/>
              </a:rPr>
              <a:t>0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980" y="2339398"/>
            <a:ext cx="7627620" cy="1593513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756920">
              <a:lnSpc>
                <a:spcPct val="150000"/>
              </a:lnSpc>
            </a:pPr>
            <a:r>
              <a:rPr sz="2400" dirty="0">
                <a:latin typeface="Arial"/>
                <a:cs typeface="Arial"/>
              </a:rPr>
              <a:t>for(i=</a:t>
            </a:r>
            <a:r>
              <a:rPr sz="2400" spc="-1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i&lt;=8;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++)</a:t>
            </a:r>
            <a:r>
              <a:rPr lang="en-US" sz="2400" dirty="0">
                <a:latin typeface="Arial"/>
                <a:cs typeface="Arial"/>
              </a:rPr>
              <a:t> {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     </a:t>
            </a:r>
          </a:p>
          <a:p>
            <a:pPr marL="86360" marR="756920">
              <a:lnSpc>
                <a:spcPct val="150000"/>
              </a:lnSpc>
            </a:pPr>
            <a:r>
              <a:rPr lang="en-US" sz="2400" dirty="0">
                <a:latin typeface="Arial"/>
                <a:cs typeface="Arial"/>
              </a:rPr>
              <a:t>       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rt(M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ro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(1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dirty="0" err="1">
                <a:latin typeface="Arial"/>
                <a:cs typeface="Arial"/>
              </a:rPr>
              <a:t>Ma</a:t>
            </a:r>
            <a:r>
              <a:rPr sz="2400" spc="-15" dirty="0" err="1">
                <a:latin typeface="Arial"/>
                <a:cs typeface="Arial"/>
              </a:rPr>
              <a:t>t</a:t>
            </a:r>
            <a:r>
              <a:rPr sz="2400" dirty="0" err="1">
                <a:latin typeface="Arial"/>
                <a:cs typeface="Arial"/>
              </a:rPr>
              <a:t>h.r</a:t>
            </a:r>
            <a:r>
              <a:rPr sz="2400" spc="-15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n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spc="-20" dirty="0" err="1">
                <a:latin typeface="Arial"/>
                <a:cs typeface="Arial"/>
              </a:rPr>
              <a:t>o</a:t>
            </a:r>
            <a:r>
              <a:rPr sz="2400" dirty="0" err="1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20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));</a:t>
            </a:r>
            <a:endParaRPr lang="en-US" sz="2400" dirty="0">
              <a:latin typeface="Arial"/>
              <a:cs typeface="Arial"/>
            </a:endParaRPr>
          </a:p>
          <a:p>
            <a:pPr marL="86360" marR="756920">
              <a:lnSpc>
                <a:spcPct val="150000"/>
              </a:lnSpc>
            </a:pPr>
            <a:r>
              <a:rPr lang="en-US" sz="240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5980" y="4356917"/>
            <a:ext cx="7600188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61576"/>
            <a:ext cx="430328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2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Conditionals &amp; Relation</a:t>
            </a:r>
            <a:br>
              <a:rPr lang="en-US" sz="3400" spc="-9" dirty="0">
                <a:solidFill>
                  <a:srgbClr val="0070C0"/>
                </a:solidFill>
              </a:rPr>
            </a:b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1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4775" y="3013547"/>
            <a:ext cx="241173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Cond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tions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377623"/>
            <a:ext cx="5233670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3187700" algn="l"/>
                <a:tab pos="4610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lang="en-US" sz="3600" dirty="0">
                <a:solidFill>
                  <a:srgbClr val="252599"/>
                </a:solidFill>
                <a:latin typeface="Arial"/>
                <a:cs typeface="Arial"/>
              </a:rPr>
              <a:t>   </a:t>
            </a:r>
            <a:r>
              <a:rPr sz="3600" dirty="0">
                <a:latin typeface="Arial"/>
                <a:cs typeface="Arial"/>
              </a:rPr>
              <a:t>if (…)…;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87935"/>
            <a:ext cx="7142480" cy="421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ts val="345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0223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F28DF1-5AC7-5F41-8A72-90230E9CA971}"/>
              </a:ext>
            </a:extLst>
          </p:cNvPr>
          <p:cNvGrpSpPr/>
          <p:nvPr/>
        </p:nvGrpSpPr>
        <p:grpSpPr>
          <a:xfrm>
            <a:off x="5025391" y="1960319"/>
            <a:ext cx="2143125" cy="643255"/>
            <a:chOff x="6876719" y="2125335"/>
            <a:chExt cx="2143125" cy="643255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8EFDB0F-09E5-3147-B505-71ADEA48454D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6014248" y="2526644"/>
            <a:ext cx="162307" cy="760243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353" y="500125"/>
                </a:lnTo>
                <a:lnTo>
                  <a:pt x="71205" y="435482"/>
                </a:lnTo>
                <a:lnTo>
                  <a:pt x="51688" y="435482"/>
                </a:lnTo>
                <a:lnTo>
                  <a:pt x="25780" y="435355"/>
                </a:lnTo>
                <a:lnTo>
                  <a:pt x="25864" y="422401"/>
                </a:lnTo>
                <a:lnTo>
                  <a:pt x="0" y="422275"/>
                </a:lnTo>
                <a:close/>
              </a:path>
              <a:path w="78104" h="500379">
                <a:moveTo>
                  <a:pt x="25864" y="422401"/>
                </a:moveTo>
                <a:lnTo>
                  <a:pt x="25780" y="435355"/>
                </a:lnTo>
                <a:lnTo>
                  <a:pt x="51688" y="435482"/>
                </a:lnTo>
                <a:lnTo>
                  <a:pt x="51772" y="422528"/>
                </a:lnTo>
                <a:lnTo>
                  <a:pt x="25864" y="422401"/>
                </a:lnTo>
                <a:close/>
              </a:path>
              <a:path w="78104" h="500379">
                <a:moveTo>
                  <a:pt x="51772" y="422528"/>
                </a:moveTo>
                <a:lnTo>
                  <a:pt x="51688" y="435482"/>
                </a:lnTo>
                <a:lnTo>
                  <a:pt x="71205" y="435482"/>
                </a:lnTo>
                <a:lnTo>
                  <a:pt x="77724" y="422655"/>
                </a:lnTo>
                <a:lnTo>
                  <a:pt x="51772" y="422528"/>
                </a:lnTo>
                <a:close/>
              </a:path>
              <a:path w="78104" h="500379">
                <a:moveTo>
                  <a:pt x="28575" y="0"/>
                </a:moveTo>
                <a:lnTo>
                  <a:pt x="25864" y="422401"/>
                </a:lnTo>
                <a:lnTo>
                  <a:pt x="51772" y="422528"/>
                </a:lnTo>
                <a:lnTo>
                  <a:pt x="54482" y="253"/>
                </a:lnTo>
                <a:lnTo>
                  <a:pt x="285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4718" y="5144261"/>
            <a:ext cx="176639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7"/>
            <a:ext cx="0" cy="1499235"/>
          </a:xfrm>
          <a:custGeom>
            <a:avLst/>
            <a:gdLst/>
            <a:ahLst/>
            <a:cxnLst/>
            <a:rect l="l" t="t" r="r" b="b"/>
            <a:pathLst>
              <a:path h="1499235">
                <a:moveTo>
                  <a:pt x="0" y="0"/>
                </a:moveTo>
                <a:lnTo>
                  <a:pt x="0" y="1499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1146" y="4144013"/>
            <a:ext cx="2285620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285612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10110" y="4339578"/>
            <a:ext cx="214311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b="1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900" b="1" spc="-5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900" b="1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spc="8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tatement</a:t>
            </a:r>
            <a:endParaRPr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5" y="334419"/>
            <a:ext cx="63265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102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sz="3600" spc="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 (…)	… else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196644"/>
            <a:ext cx="714248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652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3812" y="2572003"/>
            <a:ext cx="166770" cy="715010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608" y="499999"/>
                </a:lnTo>
                <a:lnTo>
                  <a:pt x="71193" y="435355"/>
                </a:lnTo>
                <a:lnTo>
                  <a:pt x="51816" y="435355"/>
                </a:lnTo>
                <a:lnTo>
                  <a:pt x="25908" y="435228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4" h="500379">
                <a:moveTo>
                  <a:pt x="25945" y="422317"/>
                </a:moveTo>
                <a:lnTo>
                  <a:pt x="25908" y="435228"/>
                </a:lnTo>
                <a:lnTo>
                  <a:pt x="51816" y="435355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4" h="500379">
                <a:moveTo>
                  <a:pt x="51853" y="422359"/>
                </a:moveTo>
                <a:lnTo>
                  <a:pt x="51816" y="435355"/>
                </a:lnTo>
                <a:lnTo>
                  <a:pt x="71193" y="435355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4" h="500379">
                <a:moveTo>
                  <a:pt x="53086" y="0"/>
                </a:moveTo>
                <a:lnTo>
                  <a:pt x="27178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7587" y="5144517"/>
            <a:ext cx="180337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006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0200" y="4353433"/>
            <a:ext cx="182245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72477" y="4353433"/>
            <a:ext cx="186499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98561" y="3304469"/>
            <a:ext cx="443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CFA03D-275C-6845-9D78-F0E0872EF827}"/>
              </a:ext>
            </a:extLst>
          </p:cNvPr>
          <p:cNvGrpSpPr/>
          <p:nvPr/>
        </p:nvGrpSpPr>
        <p:grpSpPr>
          <a:xfrm>
            <a:off x="5025391" y="1989607"/>
            <a:ext cx="2143125" cy="643255"/>
            <a:chOff x="6876719" y="2125335"/>
            <a:chExt cx="2143125" cy="643255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ECED67D4-0AF6-E34C-8489-6B8EDCFBC3CB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C15C001D-FF07-5B4A-A5C8-533726EE572C}"/>
                </a:ext>
              </a:extLst>
            </p:cNvPr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0726" y="1742623"/>
            <a:ext cx="6252815" cy="256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Overview</a:t>
            </a:r>
            <a:endParaRPr sz="2630" dirty="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  <a:tab pos="2248569" algn="l"/>
              </a:tabLst>
            </a:pP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ntroduction</a:t>
            </a:r>
            <a:r>
              <a:rPr lang="en-US" sz="2630" spc="-5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HTML</a:t>
            </a:r>
            <a:endParaRPr sz="2630" dirty="0">
              <a:latin typeface="Arial"/>
              <a:cs typeface="Arial"/>
            </a:endParaRPr>
          </a:p>
          <a:p>
            <a:pPr marL="684648" lvl="1" indent="-258542">
              <a:spcBef>
                <a:spcPts val="553"/>
              </a:spcBef>
              <a:buChar char="–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T</a:t>
            </a:r>
            <a:r>
              <a:rPr sz="2267" spc="-5" dirty="0">
                <a:latin typeface="Arial"/>
                <a:cs typeface="Arial"/>
              </a:rPr>
              <a:t>ags</a:t>
            </a:r>
            <a:r>
              <a:rPr sz="2267" dirty="0">
                <a:latin typeface="Arial"/>
                <a:cs typeface="Arial"/>
              </a:rPr>
              <a:t>, </a:t>
            </a:r>
            <a:r>
              <a:rPr sz="2267" spc="-5" dirty="0">
                <a:latin typeface="Arial"/>
                <a:cs typeface="Arial"/>
              </a:rPr>
              <a:t>attributes</a:t>
            </a:r>
            <a:r>
              <a:rPr sz="2267" dirty="0">
                <a:latin typeface="Arial"/>
                <a:cs typeface="Arial"/>
              </a:rPr>
              <a:t>, </a:t>
            </a:r>
            <a:r>
              <a:rPr sz="2267" spc="-5" dirty="0">
                <a:latin typeface="Arial"/>
                <a:cs typeface="Arial"/>
              </a:rPr>
              <a:t>class/I</a:t>
            </a:r>
            <a:r>
              <a:rPr sz="2267" dirty="0">
                <a:latin typeface="Arial"/>
                <a:cs typeface="Arial"/>
              </a:rPr>
              <a:t>D </a:t>
            </a:r>
            <a:r>
              <a:rPr sz="2267" spc="-5" dirty="0">
                <a:latin typeface="Arial"/>
                <a:cs typeface="Arial"/>
              </a:rPr>
              <a:t>selector</a:t>
            </a:r>
            <a:r>
              <a:rPr sz="2267" dirty="0">
                <a:latin typeface="Arial"/>
                <a:cs typeface="Arial"/>
              </a:rPr>
              <a:t>, </a:t>
            </a:r>
            <a:r>
              <a:rPr sz="2267" spc="-5" dirty="0">
                <a:latin typeface="Arial"/>
                <a:cs typeface="Arial"/>
              </a:rPr>
              <a:t>CS</a:t>
            </a:r>
            <a:r>
              <a:rPr sz="2267" dirty="0">
                <a:latin typeface="Arial"/>
                <a:cs typeface="Arial"/>
              </a:rPr>
              <a:t>S </a:t>
            </a:r>
            <a:r>
              <a:rPr sz="2267" spc="-5" dirty="0">
                <a:latin typeface="Arial"/>
                <a:cs typeface="Arial"/>
              </a:rPr>
              <a:t>etc.</a:t>
            </a:r>
            <a:endParaRPr sz="2267" dirty="0">
              <a:latin typeface="Arial"/>
              <a:cs typeface="Arial"/>
            </a:endParaRPr>
          </a:p>
          <a:p>
            <a:pPr marL="320731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ntroduction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JS</a:t>
            </a:r>
            <a:endParaRPr sz="2630" dirty="0">
              <a:latin typeface="Arial"/>
              <a:cs typeface="Arial"/>
            </a:endParaRPr>
          </a:p>
          <a:p>
            <a:pPr marL="684648" lvl="1" indent="-258542">
              <a:spcBef>
                <a:spcPts val="280"/>
              </a:spcBef>
              <a:buChar char="–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Input/output: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prompt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(…),</a:t>
            </a:r>
            <a:r>
              <a:rPr sz="2267" spc="14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alert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(…);</a:t>
            </a:r>
            <a:endParaRPr sz="2267" dirty="0">
              <a:latin typeface="Arial"/>
              <a:cs typeface="Arial"/>
            </a:endParaRPr>
          </a:p>
          <a:p>
            <a:pPr marL="684648" lvl="1" indent="-259118">
              <a:spcBef>
                <a:spcPts val="272"/>
              </a:spcBef>
              <a:buChar char="–"/>
              <a:tabLst>
                <a:tab pos="685223" algn="l"/>
              </a:tabLst>
            </a:pPr>
            <a:r>
              <a:rPr sz="2267" spc="-5" dirty="0">
                <a:latin typeface="Arial"/>
                <a:cs typeface="Arial"/>
              </a:rPr>
              <a:t>Variabl</a:t>
            </a:r>
            <a:r>
              <a:rPr sz="2267" dirty="0">
                <a:latin typeface="Arial"/>
                <a:cs typeface="Arial"/>
              </a:rPr>
              <a:t>e </a:t>
            </a:r>
            <a:r>
              <a:rPr sz="2267" spc="-5" dirty="0">
                <a:solidFill>
                  <a:srgbClr val="319469"/>
                </a:solidFill>
                <a:latin typeface="Arial"/>
                <a:cs typeface="Arial"/>
              </a:rPr>
              <a:t>va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r</a:t>
            </a:r>
            <a:r>
              <a:rPr sz="2267" spc="-9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&amp; </a:t>
            </a:r>
            <a:r>
              <a:rPr sz="2267" spc="-5" dirty="0">
                <a:latin typeface="Arial"/>
                <a:cs typeface="Arial"/>
              </a:rPr>
              <a:t>dat</a:t>
            </a:r>
            <a:r>
              <a:rPr sz="2267" dirty="0">
                <a:latin typeface="Arial"/>
                <a:cs typeface="Arial"/>
              </a:rPr>
              <a:t>a </a:t>
            </a:r>
            <a:r>
              <a:rPr sz="2267" spc="-5" dirty="0">
                <a:latin typeface="Arial"/>
                <a:cs typeface="Arial"/>
              </a:rPr>
              <a:t>types</a:t>
            </a:r>
            <a:endParaRPr sz="2267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87" y="4295796"/>
            <a:ext cx="4642826" cy="3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Variable</a:t>
            </a:r>
            <a:r>
              <a:rPr sz="2267" dirty="0">
                <a:latin typeface="Arial"/>
                <a:cs typeface="Arial"/>
              </a:rPr>
              <a:t>s</a:t>
            </a:r>
            <a:r>
              <a:rPr sz="2267" dirty="0">
                <a:latin typeface="Apple Symbols"/>
                <a:cs typeface="Apple Symbols"/>
              </a:rPr>
              <a:t>：</a:t>
            </a:r>
            <a:r>
              <a:rPr sz="2267" spc="-5" dirty="0">
                <a:latin typeface="Arial"/>
                <a:cs typeface="Arial"/>
              </a:rPr>
              <a:t>arithmeti</a:t>
            </a:r>
            <a:r>
              <a:rPr sz="2267" dirty="0">
                <a:latin typeface="Arial"/>
                <a:cs typeface="Arial"/>
              </a:rPr>
              <a:t>c</a:t>
            </a:r>
            <a:r>
              <a:rPr sz="2267" spc="-5" dirty="0">
                <a:latin typeface="Arial"/>
                <a:cs typeface="Arial"/>
              </a:rPr>
              <a:t> operators</a:t>
            </a:r>
            <a:r>
              <a:rPr sz="2267" dirty="0">
                <a:latin typeface="Arial"/>
                <a:cs typeface="Arial"/>
              </a:rPr>
              <a:t>: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+</a:t>
            </a:r>
            <a:endParaRPr sz="2267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6346" y="4309932"/>
            <a:ext cx="2734927" cy="3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tabLst>
                <a:tab pos="268907" algn="l"/>
                <a:tab pos="541845" algn="l"/>
                <a:tab pos="863151" algn="l"/>
              </a:tabLst>
            </a:pP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-	*	/	</a:t>
            </a:r>
            <a:r>
              <a:rPr sz="2267" b="1" u="sng" dirty="0">
                <a:solidFill>
                  <a:srgbClr val="319469"/>
                </a:solidFill>
                <a:latin typeface="Arial"/>
                <a:cs typeface="Arial"/>
              </a:rPr>
              <a:t>%</a:t>
            </a:r>
            <a:r>
              <a:rPr sz="2267" b="1" u="sng" spc="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b="1" u="sng" dirty="0">
                <a:solidFill>
                  <a:srgbClr val="319469"/>
                </a:solidFill>
                <a:latin typeface="Arial"/>
                <a:cs typeface="Arial"/>
              </a:rPr>
              <a:t>(modulo)</a:t>
            </a:r>
            <a:endParaRPr sz="2267" b="1" u="sng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5316" y="4686531"/>
            <a:ext cx="7705029" cy="1054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59" indent="-258542">
              <a:buChar char="–"/>
              <a:tabLst>
                <a:tab pos="270634" algn="l"/>
              </a:tabLst>
            </a:pPr>
            <a:r>
              <a:rPr sz="2267" spc="-5" dirty="0">
                <a:latin typeface="Arial"/>
                <a:cs typeface="Arial"/>
              </a:rPr>
              <a:t>C</a:t>
            </a:r>
            <a:r>
              <a:rPr sz="2267" dirty="0">
                <a:latin typeface="Arial"/>
                <a:cs typeface="Arial"/>
              </a:rPr>
              <a:t>onversion (strings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-&gt; numbers): </a:t>
            </a:r>
            <a:r>
              <a:rPr sz="2267" spc="-5" dirty="0">
                <a:solidFill>
                  <a:srgbClr val="FF0000"/>
                </a:solidFill>
                <a:latin typeface="Arial"/>
                <a:cs typeface="Arial"/>
              </a:rPr>
              <a:t>Numbe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(…);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parseInt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</a:t>
            </a:r>
            <a:endParaRPr sz="2267" dirty="0">
              <a:latin typeface="Arial"/>
              <a:cs typeface="Arial"/>
            </a:endParaRPr>
          </a:p>
          <a:p>
            <a:pPr marL="270059" indent="-258542">
              <a:lnSpc>
                <a:spcPts val="2584"/>
              </a:lnSpc>
              <a:spcBef>
                <a:spcPts val="272"/>
              </a:spcBef>
              <a:buChar char="–"/>
              <a:tabLst>
                <a:tab pos="270634" algn="l"/>
              </a:tabLst>
            </a:pPr>
            <a:r>
              <a:rPr sz="2267" spc="-5" dirty="0">
                <a:latin typeface="Arial"/>
                <a:cs typeface="Arial"/>
              </a:rPr>
              <a:t>M</a:t>
            </a:r>
            <a:r>
              <a:rPr sz="2267" dirty="0">
                <a:latin typeface="Arial"/>
                <a:cs typeface="Arial"/>
              </a:rPr>
              <a:t>ath object: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Math.sqrt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267" spc="27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round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267" spc="9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cei</a:t>
            </a:r>
            <a:r>
              <a:rPr sz="2267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267" spc="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floor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endParaRPr sz="2267" dirty="0">
              <a:latin typeface="Arial"/>
              <a:cs typeface="Arial"/>
            </a:endParaRPr>
          </a:p>
          <a:p>
            <a:pPr marL="270634">
              <a:lnSpc>
                <a:spcPts val="2584"/>
              </a:lnSpc>
            </a:pPr>
            <a:r>
              <a:rPr sz="2267" spc="-5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(...,...),</a:t>
            </a:r>
            <a:r>
              <a:rPr sz="2267" spc="32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(...,...),</a:t>
            </a:r>
            <a:r>
              <a:rPr sz="2267" spc="32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PI</a:t>
            </a:r>
            <a:endParaRPr sz="2267" dirty="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0C311B6-B1D8-F944-9BE8-6C4747F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BB26375-F395-5243-925F-D32A45C7B7BE}"/>
              </a:ext>
            </a:extLst>
          </p:cNvPr>
          <p:cNvSpPr/>
          <p:nvPr/>
        </p:nvSpPr>
        <p:spPr>
          <a:xfrm>
            <a:off x="2090726" y="5029199"/>
            <a:ext cx="8424874" cy="787254"/>
          </a:xfrm>
          <a:prstGeom prst="frame">
            <a:avLst>
              <a:gd name="adj1" fmla="val 65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014F5-A273-9F46-B087-531B74F6C92A}"/>
              </a:ext>
            </a:extLst>
          </p:cNvPr>
          <p:cNvSpPr txBox="1"/>
          <p:nvPr/>
        </p:nvSpPr>
        <p:spPr>
          <a:xfrm>
            <a:off x="10624935" y="5038105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</a:rPr>
              <a:t>This </a:t>
            </a:r>
          </a:p>
          <a:p>
            <a:r>
              <a:rPr lang="en-US" sz="2200" i="1" dirty="0">
                <a:solidFill>
                  <a:srgbClr val="0070C0"/>
                </a:solidFill>
              </a:rPr>
              <a:t>Lesson!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844" y="441410"/>
            <a:ext cx="4785106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1688464" algn="l"/>
              </a:tabLst>
            </a:pPr>
            <a:r>
              <a:rPr sz="3600" dirty="0">
                <a:latin typeface="Arial"/>
                <a:cs typeface="Arial"/>
              </a:rPr>
              <a:t>if (…)</a:t>
            </a:r>
            <a:r>
              <a:rPr lang="en-US" sz="3600" dirty="0">
                <a:latin typeface="Arial"/>
                <a:cs typeface="Arial"/>
              </a:rPr>
              <a:t> {</a:t>
            </a:r>
            <a:r>
              <a:rPr sz="3600" dirty="0">
                <a:latin typeface="Arial"/>
                <a:cs typeface="Arial"/>
              </a:rPr>
              <a:t>… ;</a:t>
            </a:r>
            <a:r>
              <a:rPr lang="en-US" sz="3600" dirty="0">
                <a:latin typeface="Arial"/>
                <a:cs typeface="Arial"/>
              </a:rPr>
              <a:t>}</a:t>
            </a:r>
            <a:r>
              <a:rPr sz="3600" dirty="0">
                <a:latin typeface="Arial"/>
                <a:cs typeface="Arial"/>
              </a:rPr>
              <a:t> else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lang="en-US" sz="3600" spc="-20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…;</a:t>
            </a:r>
            <a:r>
              <a:rPr lang="en-US" sz="3600" dirty="0"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37278"/>
            <a:ext cx="8390586" cy="497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439545" algn="l"/>
              </a:tabLst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if 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do-thi</a:t>
            </a:r>
            <a:r>
              <a:rPr sz="2700" spc="1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12700" indent="914400">
              <a:spcBef>
                <a:spcPts val="325"/>
              </a:spcBef>
              <a:tabLst>
                <a:tab pos="2366010" algn="l"/>
              </a:tabLst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&gt;0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positi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7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ber.”);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/>
            <a:r>
              <a:rPr sz="2700" dirty="0">
                <a:latin typeface="Arial"/>
                <a:cs typeface="Arial"/>
              </a:rPr>
              <a:t>Alternat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ve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:</a:t>
            </a:r>
          </a:p>
          <a:p>
            <a:pPr marL="12700">
              <a:spcBef>
                <a:spcPts val="325"/>
              </a:spcBef>
              <a:tabLst>
                <a:tab pos="1345565" algn="l"/>
              </a:tabLst>
            </a:pP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-thi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 marR="2067560" indent="-915035">
              <a:lnSpc>
                <a:spcPct val="110000"/>
              </a:lnSpc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else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-the-other-s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</a:p>
          <a:p>
            <a:pPr marL="927100" marR="2067560" indent="-915035">
              <a:lnSpc>
                <a:spcPct val="110000"/>
              </a:lnSpc>
            </a:pP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        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var x=15;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5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(x&gt;0)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841500">
              <a:spcBef>
                <a:spcPts val="320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 posit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ve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num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0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841500">
              <a:lnSpc>
                <a:spcPts val="3210"/>
              </a:lnSpc>
              <a:spcBef>
                <a:spcPts val="325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alert(“it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is &lt;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0”);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Relatio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al 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164" y="1463916"/>
            <a:ext cx="651192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Fin</a:t>
            </a:r>
            <a:r>
              <a:rPr sz="2900" spc="5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ing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atio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10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ips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betw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val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es: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163" y="2525002"/>
            <a:ext cx="4277360" cy="3126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900" dirty="0">
                <a:latin typeface="Arial"/>
                <a:cs typeface="Arial"/>
              </a:rPr>
              <a:t>equal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&lt;=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369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900" dirty="0">
                <a:latin typeface="Arial"/>
                <a:cs typeface="Arial"/>
              </a:rPr>
              <a:t>gr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ater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eq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1" y="1429512"/>
                </a:lnTo>
                <a:lnTo>
                  <a:pt x="4214622" y="0"/>
                </a:lnTo>
                <a:lnTo>
                  <a:pt x="0" y="0"/>
                </a:lnTo>
                <a:lnTo>
                  <a:pt x="0" y="1429512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2" y="1429512"/>
                </a:lnTo>
              </a:path>
              <a:path w="4215130" h="1430020">
                <a:moveTo>
                  <a:pt x="4214622" y="0"/>
                </a:moveTo>
                <a:lnTo>
                  <a:pt x="0" y="0"/>
                </a:lnTo>
                <a:lnTo>
                  <a:pt x="0" y="142951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3379" y="2362961"/>
            <a:ext cx="421576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988060">
              <a:buSzPct val="85714"/>
              <a:buFont typeface="Arial"/>
              <a:buChar char="•"/>
              <a:tabLst>
                <a:tab pos="311785" algn="l"/>
              </a:tabLst>
            </a:pPr>
            <a:r>
              <a:rPr sz="2800" i="1" spc="-95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i="1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i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5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4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i="1" spc="-250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800" i="1" spc="45" dirty="0">
                <a:solidFill>
                  <a:srgbClr val="FFFFFF"/>
                </a:solidFill>
                <a:latin typeface="Arial"/>
                <a:cs typeface="Arial"/>
              </a:rPr>
              <a:t>0”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2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67994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C00000"/>
                </a:solidFill>
              </a:rPr>
              <a:t>Try </a:t>
            </a:r>
            <a:r>
              <a:rPr sz="3600" b="1" spc="-15" dirty="0">
                <a:solidFill>
                  <a:srgbClr val="C00000"/>
                </a:solidFill>
              </a:rPr>
              <a:t>o</a:t>
            </a:r>
            <a:r>
              <a:rPr sz="3600" b="1" dirty="0">
                <a:solidFill>
                  <a:srgbClr val="C00000"/>
                </a:solidFill>
              </a:rPr>
              <a:t>ut: </a:t>
            </a:r>
            <a:r>
              <a:rPr sz="3600" b="1" dirty="0"/>
              <a:t>Relatio</a:t>
            </a:r>
            <a:r>
              <a:rPr sz="3600" b="1" spc="-15" dirty="0"/>
              <a:t>n</a:t>
            </a:r>
            <a:r>
              <a:rPr sz="3600" b="1" dirty="0"/>
              <a:t>al operators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14017" y="1378623"/>
            <a:ext cx="492633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mbers, characters,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gs</a:t>
            </a:r>
          </a:p>
          <a:p>
            <a:pPr marL="353695" marR="106680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CII (American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 for Information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Interchang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)</a:t>
            </a:r>
            <a:r>
              <a:rPr sz="2400" u="heavy" spc="1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here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017" y="4181093"/>
            <a:ext cx="21336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209550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2;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==2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&gt;=0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300" y="4181093"/>
            <a:ext cx="27432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'a';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x=='a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&gt;='b');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!='p');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761" y="4166615"/>
            <a:ext cx="3657600" cy="2154436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== 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d'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'aba'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'abc');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'ab');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t(3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0352" y="1213883"/>
            <a:ext cx="3425698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16890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200" dirty="0">
                <a:latin typeface="Arial"/>
                <a:cs typeface="Arial"/>
              </a:rPr>
              <a:t>equal</a:t>
            </a:r>
            <a:endParaRPr lang="en-US" sz="2200" dirty="0">
              <a:latin typeface="Arial"/>
              <a:cs typeface="Arial"/>
            </a:endParaRPr>
          </a:p>
          <a:p>
            <a:pPr marL="12700">
              <a:tabLst>
                <a:tab pos="516890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==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equ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200" dirty="0">
                <a:latin typeface="Arial"/>
                <a:cs typeface="Arial"/>
              </a:rPr>
              <a:t>unequal</a:t>
            </a:r>
          </a:p>
          <a:p>
            <a:pPr marL="1270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!==	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une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ual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044" y="552632"/>
            <a:ext cx="722249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fore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fter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“a”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As</a:t>
            </a:r>
            <a:r>
              <a:rPr sz="3200" u="heavy" spc="-15" dirty="0">
                <a:solidFill>
                  <a:srgbClr val="CCCCFF"/>
                </a:solidFill>
                <a:latin typeface="Arial"/>
                <a:cs typeface="Arial"/>
              </a:rPr>
              <a:t>c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u="heavy" spc="-5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5718" y="1708387"/>
            <a:ext cx="8971381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74700" algn="l"/>
                <a:tab pos="4555490" algn="l"/>
              </a:tabLst>
            </a:pPr>
            <a:r>
              <a:rPr sz="3600" dirty="0">
                <a:latin typeface="Arial"/>
                <a:cs typeface="Arial"/>
              </a:rPr>
              <a:t>var	c=prompt("enter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	letter:</a:t>
            </a:r>
            <a:r>
              <a:rPr sz="3600" spc="-15" dirty="0">
                <a:latin typeface="Arial"/>
                <a:cs typeface="Arial"/>
              </a:rPr>
              <a:t>"</a:t>
            </a:r>
            <a:r>
              <a:rPr sz="3600" dirty="0">
                <a:latin typeface="Arial"/>
                <a:cs typeface="Arial"/>
              </a:rPr>
              <a:t>);</a:t>
            </a:r>
          </a:p>
          <a:p>
            <a:pPr marL="12700">
              <a:spcBef>
                <a:spcPts val="860"/>
              </a:spcBef>
            </a:pPr>
            <a:r>
              <a:rPr sz="3600" dirty="0">
                <a:latin typeface="Arial"/>
                <a:cs typeface="Arial"/>
              </a:rPr>
              <a:t>if(c&lt;'a</a:t>
            </a:r>
            <a:r>
              <a:rPr sz="3600" spc="-15" dirty="0">
                <a:latin typeface="Arial"/>
                <a:cs typeface="Arial"/>
              </a:rPr>
              <a:t>’</a:t>
            </a:r>
            <a:r>
              <a:rPr sz="3600" dirty="0">
                <a:latin typeface="Arial"/>
                <a:cs typeface="Arial"/>
              </a:rPr>
              <a:t>)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4527550" algn="l"/>
                <a:tab pos="5010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before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  <a:p>
            <a:pPr marL="12700">
              <a:spcBef>
                <a:spcPts val="860"/>
              </a:spcBef>
            </a:pPr>
            <a:r>
              <a:rPr lang="en-US" sz="3600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lse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3590925" algn="l"/>
                <a:tab pos="4146550" algn="l"/>
                <a:tab pos="4629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393" y="5980883"/>
            <a:ext cx="51669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048125" algn="l"/>
              </a:tabLst>
            </a:pP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Asc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 tab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e:</a:t>
            </a:r>
            <a:r>
              <a:rPr sz="28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… </a:t>
            </a:r>
            <a:r>
              <a:rPr sz="2800" dirty="0">
                <a:latin typeface="Arial"/>
                <a:cs typeface="Arial"/>
              </a:rPr>
              <a:t>0-</a:t>
            </a:r>
            <a:r>
              <a:rPr sz="2800" spc="-5" dirty="0">
                <a:latin typeface="Arial"/>
                <a:cs typeface="Arial"/>
              </a:rPr>
              <a:t>9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….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129" y="5980883"/>
            <a:ext cx="9734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latin typeface="Arial"/>
                <a:cs typeface="Arial"/>
              </a:rPr>
              <a:t>… 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3372" y="5634228"/>
            <a:ext cx="37795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524001"/>
            <a:ext cx="6659880" cy="314701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900" dirty="0">
                <a:latin typeface="Arial"/>
                <a:cs typeface="Arial"/>
              </a:rPr>
              <a:t>var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=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rom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(</a:t>
            </a:r>
            <a:r>
              <a:rPr sz="2900" dirty="0">
                <a:latin typeface="Arial"/>
                <a:cs typeface="Arial"/>
              </a:rPr>
              <a:t>"e</a:t>
            </a:r>
            <a:r>
              <a:rPr sz="2900" spc="-1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yo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: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");</a:t>
            </a:r>
          </a:p>
          <a:p>
            <a:pPr>
              <a:spcBef>
                <a:spcPts val="42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86995"/>
            <a:r>
              <a:rPr sz="2900" dirty="0">
                <a:latin typeface="Arial"/>
                <a:cs typeface="Arial"/>
              </a:rPr>
              <a:t>if(n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me</a:t>
            </a:r>
            <a:r>
              <a:rPr sz="2900" spc="-15" dirty="0">
                <a:latin typeface="Arial"/>
                <a:cs typeface="Arial"/>
              </a:rPr>
              <a:t>="</a:t>
            </a:r>
            <a:r>
              <a:rPr sz="2900" spc="-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ike")</a:t>
            </a:r>
            <a:r>
              <a:rPr lang="en-US" sz="2900" dirty="0">
                <a:latin typeface="Arial"/>
                <a:cs typeface="Arial"/>
              </a:rPr>
              <a:t> {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rt("Hi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Mik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"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);</a:t>
            </a:r>
            <a:r>
              <a:rPr lang="en-US" sz="2900" dirty="0">
                <a:latin typeface="Arial"/>
                <a:cs typeface="Arial"/>
              </a:rPr>
              <a:t> }</a:t>
            </a:r>
            <a:endParaRPr sz="2900" dirty="0">
              <a:latin typeface="Arial"/>
              <a:cs typeface="Arial"/>
            </a:endParaRPr>
          </a:p>
          <a:p>
            <a:pPr marL="86995">
              <a:spcBef>
                <a:spcPts val="695"/>
              </a:spcBef>
            </a:pPr>
            <a:r>
              <a:rPr lang="en-US" sz="290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lse</a:t>
            </a:r>
            <a:r>
              <a:rPr lang="en-US" sz="2900" dirty="0">
                <a:latin typeface="Arial"/>
                <a:cs typeface="Arial"/>
              </a:rPr>
              <a:t> {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rt("it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Mik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");</a:t>
            </a:r>
            <a:r>
              <a:rPr lang="en-US" sz="2900" dirty="0">
                <a:latin typeface="Arial"/>
                <a:cs typeface="Arial"/>
              </a:rPr>
              <a:t> }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Compo</a:t>
            </a:r>
            <a:r>
              <a:rPr sz="3600" spc="-1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nd Statem</a:t>
            </a:r>
            <a:r>
              <a:rPr sz="3600" spc="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1488" y="1442364"/>
            <a:ext cx="8557259" cy="203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70" dirty="0">
                <a:solidFill>
                  <a:srgbClr val="3333CC"/>
                </a:solidFill>
                <a:latin typeface="Arial"/>
                <a:cs typeface="Arial"/>
              </a:rPr>
              <a:t>if(</a:t>
            </a:r>
            <a:r>
              <a:rPr sz="3200" b="1" spc="-75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r>
              <a:rPr sz="3200" b="1" spc="-50" dirty="0">
                <a:solidFill>
                  <a:srgbClr val="3333CC"/>
                </a:solidFill>
                <a:latin typeface="Arial"/>
                <a:cs typeface="Arial"/>
              </a:rPr>
              <a:t>..)</a:t>
            </a:r>
            <a:r>
              <a:rPr sz="3200" b="1" spc="-1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4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7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sz="3200"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4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70" dirty="0">
                <a:solidFill>
                  <a:srgbClr val="FF0000"/>
                </a:solidFill>
                <a:latin typeface="Arial"/>
                <a:cs typeface="Arial"/>
              </a:rPr>
              <a:t>2;</a:t>
            </a:r>
            <a:r>
              <a:rPr sz="32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sz="3200" b="1" spc="-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5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90" dirty="0">
                <a:solidFill>
                  <a:srgbClr val="FF0000"/>
                </a:solidFill>
                <a:latin typeface="Arial"/>
                <a:cs typeface="Arial"/>
              </a:rPr>
              <a:t>n;}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795"/>
              </a:spcBef>
              <a:tabLst>
                <a:tab pos="2155825" algn="l"/>
              </a:tabLst>
            </a:pPr>
            <a:r>
              <a:rPr sz="3200" b="1" spc="-60" dirty="0">
                <a:solidFill>
                  <a:srgbClr val="FF0000"/>
                </a:solidFill>
                <a:latin typeface="Arial"/>
                <a:cs typeface="Arial"/>
              </a:rPr>
              <a:t>if(.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.){.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.;..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b="1" spc="-229" dirty="0">
                <a:solidFill>
                  <a:srgbClr val="FF0000"/>
                </a:solidFill>
                <a:latin typeface="Arial"/>
                <a:cs typeface="Arial"/>
              </a:rPr>
              <a:t>els</a:t>
            </a:r>
            <a:r>
              <a:rPr sz="3200" b="1" spc="-2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{.</a:t>
            </a:r>
            <a:r>
              <a:rPr sz="3200" b="1" spc="-8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.;..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720"/>
              </a:spcBef>
            </a:pPr>
            <a:r>
              <a:rPr sz="2800" b="1" i="1" spc="-220" dirty="0">
                <a:latin typeface="Arial"/>
                <a:cs typeface="Arial"/>
              </a:rPr>
              <a:t>a</a:t>
            </a:r>
            <a:r>
              <a:rPr sz="2800" b="1" i="1" spc="-140" dirty="0">
                <a:latin typeface="Arial"/>
                <a:cs typeface="Arial"/>
              </a:rPr>
              <a:t> </a:t>
            </a:r>
            <a:r>
              <a:rPr sz="2800" b="1" i="1" spc="-165" dirty="0">
                <a:latin typeface="Arial"/>
                <a:cs typeface="Arial"/>
              </a:rPr>
              <a:t>sequence</a:t>
            </a:r>
            <a:r>
              <a:rPr sz="2800" b="1" i="1" spc="-12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o</a:t>
            </a:r>
            <a:r>
              <a:rPr sz="2800" b="1" i="1" spc="-5" dirty="0">
                <a:latin typeface="Arial"/>
                <a:cs typeface="Arial"/>
              </a:rPr>
              <a:t>f</a:t>
            </a:r>
            <a:r>
              <a:rPr sz="2800" b="1" i="1" spc="-1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singl</a:t>
            </a:r>
            <a:r>
              <a:rPr sz="2800" spc="-165" dirty="0">
                <a:latin typeface="Arial"/>
                <a:cs typeface="Arial"/>
              </a:rPr>
              <a:t>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0" dirty="0">
                <a:latin typeface="Arial"/>
                <a:cs typeface="Arial"/>
              </a:rPr>
              <a:t>s</a:t>
            </a:r>
            <a:r>
              <a:rPr sz="2800" spc="114" dirty="0">
                <a:latin typeface="Arial"/>
                <a:cs typeface="Arial"/>
              </a:rPr>
              <a:t>t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130" dirty="0">
                <a:latin typeface="Arial"/>
                <a:cs typeface="Arial"/>
              </a:rPr>
              <a:t>t</a:t>
            </a:r>
            <a:r>
              <a:rPr sz="2800" spc="-135" dirty="0">
                <a:latin typeface="Arial"/>
                <a:cs typeface="Arial"/>
              </a:rPr>
              <a:t>eme</a:t>
            </a:r>
            <a:r>
              <a:rPr sz="2800" spc="-145" dirty="0">
                <a:latin typeface="Arial"/>
                <a:cs typeface="Arial"/>
              </a:rPr>
              <a:t>n</a:t>
            </a:r>
            <a:r>
              <a:rPr sz="2800" spc="-75" dirty="0">
                <a:latin typeface="Arial"/>
                <a:cs typeface="Arial"/>
              </a:rPr>
              <a:t>ts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enclosed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curly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b</a:t>
            </a:r>
            <a:r>
              <a:rPr sz="2800" spc="-90" dirty="0">
                <a:latin typeface="Arial"/>
                <a:cs typeface="Arial"/>
              </a:rPr>
              <a:t>r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800" spc="-195" dirty="0">
                <a:latin typeface="Arial"/>
                <a:cs typeface="Arial"/>
              </a:rPr>
              <a:t>c</a:t>
            </a:r>
            <a:r>
              <a:rPr sz="2800" spc="-235" dirty="0">
                <a:latin typeface="Arial"/>
                <a:cs typeface="Arial"/>
              </a:rPr>
              <a:t>es</a:t>
            </a:r>
            <a:endParaRPr sz="2800" dirty="0">
              <a:latin typeface="Arial"/>
              <a:cs typeface="Arial"/>
            </a:endParaRPr>
          </a:p>
          <a:p>
            <a:pPr marL="12700"/>
            <a:r>
              <a:rPr sz="2800" spc="5" dirty="0">
                <a:latin typeface="Arial"/>
                <a:cs typeface="Arial"/>
              </a:rPr>
              <a:t>f</a:t>
            </a:r>
            <a:r>
              <a:rPr sz="2800" spc="-120" dirty="0">
                <a:latin typeface="Arial"/>
                <a:cs typeface="Arial"/>
              </a:rPr>
              <a:t>orm</a:t>
            </a:r>
            <a:r>
              <a:rPr sz="2800" spc="-105" dirty="0">
                <a:latin typeface="Arial"/>
                <a:cs typeface="Arial"/>
              </a:rPr>
              <a:t>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u="heavy" spc="-24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800" u="heavy" spc="-95" dirty="0">
                <a:solidFill>
                  <a:srgbClr val="00AF50"/>
                </a:solidFill>
                <a:latin typeface="Arial"/>
                <a:cs typeface="Arial"/>
              </a:rPr>
              <a:t>ompoun</a:t>
            </a:r>
            <a:r>
              <a:rPr sz="2800" u="heavy" spc="-9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800" u="heavy" spc="-1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u="heavy" spc="-35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800" u="heavy" spc="114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u="heavy" spc="-24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u="heavy" spc="13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u="heavy" spc="-135" dirty="0">
                <a:solidFill>
                  <a:srgbClr val="00AF50"/>
                </a:solidFill>
                <a:latin typeface="Arial"/>
                <a:cs typeface="Arial"/>
              </a:rPr>
              <a:t>eme</a:t>
            </a:r>
            <a:r>
              <a:rPr sz="2800" u="heavy" spc="-15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800" u="heavy" spc="16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spc="-7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2140" y="3704083"/>
            <a:ext cx="8557260" cy="2827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85800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/>
              <a:t>Nested</a:t>
            </a:r>
            <a:r>
              <a:rPr sz="3600" b="1" spc="-15" dirty="0"/>
              <a:t> </a:t>
            </a:r>
            <a:r>
              <a:rPr sz="3600" b="1" dirty="0"/>
              <a:t>Con</a:t>
            </a:r>
            <a:r>
              <a:rPr sz="3600" b="1" spc="-15" dirty="0"/>
              <a:t>d</a:t>
            </a:r>
            <a:r>
              <a:rPr sz="3600" b="1" dirty="0"/>
              <a:t>iti</a:t>
            </a:r>
            <a:r>
              <a:rPr sz="3600" b="1" spc="-15" dirty="0"/>
              <a:t>o</a:t>
            </a:r>
            <a:r>
              <a:rPr sz="3600" b="1" dirty="0"/>
              <a:t>nals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9064" y="2322576"/>
            <a:ext cx="571500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0890" y="1705391"/>
            <a:ext cx="2143125" cy="307777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/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5866" y="1950466"/>
            <a:ext cx="78105" cy="500380"/>
          </a:xfrm>
          <a:custGeom>
            <a:avLst/>
            <a:gdLst/>
            <a:ahLst/>
            <a:cxnLst/>
            <a:rect l="l" t="t" r="r" b="b"/>
            <a:pathLst>
              <a:path w="78105" h="500380">
                <a:moveTo>
                  <a:pt x="0" y="422275"/>
                </a:moveTo>
                <a:lnTo>
                  <a:pt x="38607" y="499999"/>
                </a:lnTo>
                <a:lnTo>
                  <a:pt x="71193" y="435356"/>
                </a:lnTo>
                <a:lnTo>
                  <a:pt x="51815" y="435356"/>
                </a:lnTo>
                <a:lnTo>
                  <a:pt x="25907" y="435229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5" h="500380">
                <a:moveTo>
                  <a:pt x="25945" y="422317"/>
                </a:moveTo>
                <a:lnTo>
                  <a:pt x="25907" y="435229"/>
                </a:lnTo>
                <a:lnTo>
                  <a:pt x="51815" y="435356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5" h="500380">
                <a:moveTo>
                  <a:pt x="51853" y="422359"/>
                </a:moveTo>
                <a:lnTo>
                  <a:pt x="51815" y="435356"/>
                </a:lnTo>
                <a:lnTo>
                  <a:pt x="71193" y="435356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5" h="500380">
                <a:moveTo>
                  <a:pt x="53086" y="0"/>
                </a:moveTo>
                <a:lnTo>
                  <a:pt x="27177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543" y="5141087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5" h="313054">
                <a:moveTo>
                  <a:pt x="25968" y="234865"/>
                </a:moveTo>
                <a:lnTo>
                  <a:pt x="0" y="234950"/>
                </a:lnTo>
                <a:lnTo>
                  <a:pt x="39243" y="312547"/>
                </a:lnTo>
                <a:lnTo>
                  <a:pt x="71258" y="247776"/>
                </a:lnTo>
                <a:lnTo>
                  <a:pt x="26034" y="247776"/>
                </a:lnTo>
                <a:lnTo>
                  <a:pt x="25968" y="234865"/>
                </a:lnTo>
                <a:close/>
              </a:path>
              <a:path w="78105" h="313054">
                <a:moveTo>
                  <a:pt x="51877" y="234780"/>
                </a:moveTo>
                <a:lnTo>
                  <a:pt x="25968" y="234865"/>
                </a:lnTo>
                <a:lnTo>
                  <a:pt x="26034" y="247776"/>
                </a:lnTo>
                <a:lnTo>
                  <a:pt x="51943" y="247650"/>
                </a:lnTo>
                <a:lnTo>
                  <a:pt x="51877" y="234780"/>
                </a:lnTo>
                <a:close/>
              </a:path>
              <a:path w="78105" h="313054">
                <a:moveTo>
                  <a:pt x="77724" y="234696"/>
                </a:moveTo>
                <a:lnTo>
                  <a:pt x="51877" y="234780"/>
                </a:lnTo>
                <a:lnTo>
                  <a:pt x="51943" y="247650"/>
                </a:lnTo>
                <a:lnTo>
                  <a:pt x="26034" y="247776"/>
                </a:lnTo>
                <a:lnTo>
                  <a:pt x="71258" y="247776"/>
                </a:lnTo>
                <a:lnTo>
                  <a:pt x="77724" y="234696"/>
                </a:lnTo>
                <a:close/>
              </a:path>
              <a:path w="78105" h="313054">
                <a:moveTo>
                  <a:pt x="50673" y="0"/>
                </a:moveTo>
                <a:lnTo>
                  <a:pt x="24764" y="126"/>
                </a:lnTo>
                <a:lnTo>
                  <a:pt x="25968" y="234865"/>
                </a:lnTo>
                <a:lnTo>
                  <a:pt x="51877" y="234780"/>
                </a:lnTo>
                <a:lnTo>
                  <a:pt x="5067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0890" y="5455159"/>
            <a:ext cx="2143125" cy="307777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67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4018" y="2451354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7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4018" y="2451354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7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7866" y="2809495"/>
            <a:ext cx="1217930" cy="1905"/>
          </a:xfrm>
          <a:custGeom>
            <a:avLst/>
            <a:gdLst/>
            <a:ahLst/>
            <a:cxnLst/>
            <a:rect l="l" t="t" r="r" b="b"/>
            <a:pathLst>
              <a:path w="1217930" h="1905">
                <a:moveTo>
                  <a:pt x="1217676" y="0"/>
                </a:moveTo>
                <a:lnTo>
                  <a:pt x="0" y="152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7010" y="5141215"/>
            <a:ext cx="4251960" cy="1905"/>
          </a:xfrm>
          <a:custGeom>
            <a:avLst/>
            <a:gdLst/>
            <a:ahLst/>
            <a:cxnLst/>
            <a:rect l="l" t="t" r="r" b="b"/>
            <a:pathLst>
              <a:path w="4251960" h="1904">
                <a:moveTo>
                  <a:pt x="4251960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8982" y="2809495"/>
            <a:ext cx="2118360" cy="1905"/>
          </a:xfrm>
          <a:custGeom>
            <a:avLst/>
            <a:gdLst/>
            <a:ahLst/>
            <a:cxnLst/>
            <a:rect l="l" t="t" r="r" b="b"/>
            <a:pathLst>
              <a:path w="2118360" h="1905">
                <a:moveTo>
                  <a:pt x="2118359" y="0"/>
                </a:moveTo>
                <a:lnTo>
                  <a:pt x="0" y="152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5818" y="2809494"/>
            <a:ext cx="1905" cy="533400"/>
          </a:xfrm>
          <a:custGeom>
            <a:avLst/>
            <a:gdLst/>
            <a:ahLst/>
            <a:cxnLst/>
            <a:rect l="l" t="t" r="r" b="b"/>
            <a:pathLst>
              <a:path w="1904" h="533400">
                <a:moveTo>
                  <a:pt x="0" y="0"/>
                </a:moveTo>
                <a:lnTo>
                  <a:pt x="1524" y="53340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961" y="2796539"/>
            <a:ext cx="0" cy="657860"/>
          </a:xfrm>
          <a:custGeom>
            <a:avLst/>
            <a:gdLst/>
            <a:ahLst/>
            <a:cxnLst/>
            <a:rect l="l" t="t" r="r" b="b"/>
            <a:pathLst>
              <a:path h="657860">
                <a:moveTo>
                  <a:pt x="0" y="0"/>
                </a:moveTo>
                <a:lnTo>
                  <a:pt x="0" y="657605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61" y="4097274"/>
            <a:ext cx="0" cy="1057275"/>
          </a:xfrm>
          <a:custGeom>
            <a:avLst/>
            <a:gdLst/>
            <a:ahLst/>
            <a:cxnLst/>
            <a:rect l="l" t="t" r="r" b="b"/>
            <a:pathLst>
              <a:path h="1057275">
                <a:moveTo>
                  <a:pt x="0" y="0"/>
                </a:moveTo>
                <a:lnTo>
                  <a:pt x="0" y="105689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8019" y="34541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4" y="643127"/>
                </a:lnTo>
                <a:lnTo>
                  <a:pt x="214274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8019" y="34541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4" y="643127"/>
                </a:lnTo>
                <a:lnTo>
                  <a:pt x="214274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7072" y="3662679"/>
            <a:ext cx="182245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5522" y="2308789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 )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3302" y="2405690"/>
            <a:ext cx="4445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8595" y="2260093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3935" y="3035807"/>
            <a:ext cx="571500" cy="48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2415" y="350824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7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4608" y="463829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36785" y="4130803"/>
            <a:ext cx="13970" cy="719455"/>
          </a:xfrm>
          <a:custGeom>
            <a:avLst/>
            <a:gdLst/>
            <a:ahLst/>
            <a:cxnLst/>
            <a:rect l="l" t="t" r="r" b="b"/>
            <a:pathLst>
              <a:path w="13970" h="719454">
                <a:moveTo>
                  <a:pt x="13716" y="719328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4983" y="3521202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2242946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50129" y="3521203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2415" y="350824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7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5895" y="399516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895" y="399516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50435" y="4059302"/>
            <a:ext cx="16129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/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(n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2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ed)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338309" y="3521203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9779" y="3995166"/>
            <a:ext cx="2144395" cy="643255"/>
          </a:xfrm>
          <a:custGeom>
            <a:avLst/>
            <a:gdLst/>
            <a:ahLst/>
            <a:cxnLst/>
            <a:rect l="l" t="t" r="r" b="b"/>
            <a:pathLst>
              <a:path w="2144395" h="643254">
                <a:moveTo>
                  <a:pt x="0" y="643128"/>
                </a:moveTo>
                <a:lnTo>
                  <a:pt x="2144268" y="643128"/>
                </a:lnTo>
                <a:lnTo>
                  <a:pt x="2144268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9779" y="3995166"/>
            <a:ext cx="2144395" cy="643255"/>
          </a:xfrm>
          <a:custGeom>
            <a:avLst/>
            <a:gdLst/>
            <a:ahLst/>
            <a:cxnLst/>
            <a:rect l="l" t="t" r="r" b="b"/>
            <a:pathLst>
              <a:path w="2144395" h="643254">
                <a:moveTo>
                  <a:pt x="0" y="643128"/>
                </a:moveTo>
                <a:lnTo>
                  <a:pt x="2144268" y="643128"/>
                </a:lnTo>
                <a:lnTo>
                  <a:pt x="2144268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79560" y="4203852"/>
            <a:ext cx="104521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49308" y="3155117"/>
            <a:ext cx="4445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87186" y="3045142"/>
            <a:ext cx="4184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( )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26530" y="3167633"/>
            <a:ext cx="858519" cy="715010"/>
          </a:xfrm>
          <a:custGeom>
            <a:avLst/>
            <a:gdLst/>
            <a:ahLst/>
            <a:cxnLst/>
            <a:rect l="l" t="t" r="r" b="b"/>
            <a:pathLst>
              <a:path w="858520" h="715010">
                <a:moveTo>
                  <a:pt x="429006" y="0"/>
                </a:moveTo>
                <a:lnTo>
                  <a:pt x="0" y="357377"/>
                </a:lnTo>
                <a:lnTo>
                  <a:pt x="429006" y="714755"/>
                </a:lnTo>
                <a:lnTo>
                  <a:pt x="858012" y="357377"/>
                </a:lnTo>
                <a:lnTo>
                  <a:pt x="42900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6530" y="3167633"/>
            <a:ext cx="858519" cy="715010"/>
          </a:xfrm>
          <a:custGeom>
            <a:avLst/>
            <a:gdLst/>
            <a:ahLst/>
            <a:cxnLst/>
            <a:rect l="l" t="t" r="r" b="b"/>
            <a:pathLst>
              <a:path w="858520" h="715010">
                <a:moveTo>
                  <a:pt x="0" y="357377"/>
                </a:moveTo>
                <a:lnTo>
                  <a:pt x="429006" y="0"/>
                </a:lnTo>
                <a:lnTo>
                  <a:pt x="858012" y="357377"/>
                </a:lnTo>
                <a:lnTo>
                  <a:pt x="429006" y="714755"/>
                </a:lnTo>
                <a:lnTo>
                  <a:pt x="0" y="35737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3458" y="3521203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5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0129" y="3521203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04126" y="4848606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62321" y="4848606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85635" y="4848479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4">
                <a:moveTo>
                  <a:pt x="25968" y="234865"/>
                </a:moveTo>
                <a:lnTo>
                  <a:pt x="0" y="234950"/>
                </a:lnTo>
                <a:lnTo>
                  <a:pt x="39242" y="312547"/>
                </a:lnTo>
                <a:lnTo>
                  <a:pt x="71258" y="247777"/>
                </a:lnTo>
                <a:lnTo>
                  <a:pt x="26035" y="247777"/>
                </a:lnTo>
                <a:lnTo>
                  <a:pt x="25968" y="234865"/>
                </a:lnTo>
                <a:close/>
              </a:path>
              <a:path w="78104" h="313054">
                <a:moveTo>
                  <a:pt x="51877" y="234780"/>
                </a:moveTo>
                <a:lnTo>
                  <a:pt x="25968" y="234865"/>
                </a:lnTo>
                <a:lnTo>
                  <a:pt x="26035" y="247777"/>
                </a:lnTo>
                <a:lnTo>
                  <a:pt x="51942" y="247650"/>
                </a:lnTo>
                <a:lnTo>
                  <a:pt x="51877" y="234780"/>
                </a:lnTo>
                <a:close/>
              </a:path>
              <a:path w="78104" h="313054">
                <a:moveTo>
                  <a:pt x="77724" y="234696"/>
                </a:moveTo>
                <a:lnTo>
                  <a:pt x="51877" y="234780"/>
                </a:lnTo>
                <a:lnTo>
                  <a:pt x="51942" y="247650"/>
                </a:lnTo>
                <a:lnTo>
                  <a:pt x="26035" y="247777"/>
                </a:lnTo>
                <a:lnTo>
                  <a:pt x="71258" y="247777"/>
                </a:lnTo>
                <a:lnTo>
                  <a:pt x="77724" y="234696"/>
                </a:lnTo>
                <a:close/>
              </a:path>
              <a:path w="78104" h="313054">
                <a:moveTo>
                  <a:pt x="50673" y="0"/>
                </a:moveTo>
                <a:lnTo>
                  <a:pt x="24764" y="127"/>
                </a:lnTo>
                <a:lnTo>
                  <a:pt x="25968" y="234865"/>
                </a:lnTo>
                <a:lnTo>
                  <a:pt x="51877" y="234780"/>
                </a:lnTo>
                <a:lnTo>
                  <a:pt x="5067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55409" y="2980945"/>
            <a:ext cx="571499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Nested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5" dirty="0">
                <a:latin typeface="Arial"/>
                <a:cs typeface="Arial"/>
              </a:rPr>
              <a:t>d</a:t>
            </a:r>
            <a:r>
              <a:rPr sz="3600" dirty="0">
                <a:latin typeface="Arial"/>
                <a:cs typeface="Arial"/>
              </a:rPr>
              <a:t>iti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69116"/>
            <a:ext cx="9144422" cy="198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Writi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9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 statement</a:t>
            </a:r>
            <a:r>
              <a:rPr sz="29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in an</a:t>
            </a:r>
            <a:r>
              <a:rPr sz="29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ther</a:t>
            </a:r>
            <a:r>
              <a:rPr sz="29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sz="29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state</a:t>
            </a:r>
            <a:r>
              <a:rPr sz="2900" spc="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ent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</a:p>
          <a:p>
            <a:pPr marL="353695"/>
            <a:r>
              <a:rPr sz="2900" dirty="0">
                <a:latin typeface="Arial"/>
                <a:cs typeface="Arial"/>
              </a:rPr>
              <a:t>ca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stin</a:t>
            </a:r>
            <a:r>
              <a:rPr sz="2900" spc="5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.</a:t>
            </a:r>
          </a:p>
          <a:p>
            <a:pPr>
              <a:spcBef>
                <a:spcPts val="4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tabLst>
                <a:tab pos="353695" algn="l"/>
              </a:tabLst>
            </a:pPr>
            <a:r>
              <a:rPr sz="2900" dirty="0">
                <a:latin typeface="Arial"/>
                <a:cs typeface="Arial"/>
              </a:rPr>
              <a:t>•	if(...){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if(...)</a:t>
            </a:r>
            <a:r>
              <a:rPr sz="29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...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}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else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{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if(...)</a:t>
            </a:r>
            <a:r>
              <a:rPr sz="29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...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40" y="336454"/>
            <a:ext cx="8251190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var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x=15;</a:t>
            </a:r>
          </a:p>
          <a:p>
            <a:pPr marL="546100">
              <a:spcBef>
                <a:spcPts val="325"/>
              </a:spcBef>
            </a:pP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(x&lt;0)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546100" indent="913765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alert(" negative num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er");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else if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(x&gt;0)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alert(“po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iti</a:t>
            </a:r>
            <a:r>
              <a:rPr sz="2700" spc="10" dirty="0">
                <a:latin typeface="Arial"/>
                <a:cs typeface="Arial"/>
              </a:rPr>
              <a:t>v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num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er");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546100">
              <a:spcBef>
                <a:spcPts val="325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0"/>
              </a:spcBef>
            </a:pPr>
            <a:r>
              <a:rPr sz="2700" dirty="0">
                <a:latin typeface="Arial"/>
                <a:cs typeface="Arial"/>
              </a:rPr>
              <a:t>alert("it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is 0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alert ("end");</a:t>
            </a:r>
          </a:p>
          <a:p>
            <a:pPr>
              <a:spcBef>
                <a:spcPts val="1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7A173DA-5F90-6E4B-BDA8-241ABFB296EB}"/>
              </a:ext>
            </a:extLst>
          </p:cNvPr>
          <p:cNvSpPr txBox="1">
            <a:spLocks/>
          </p:cNvSpPr>
          <p:nvPr/>
        </p:nvSpPr>
        <p:spPr>
          <a:xfrm>
            <a:off x="2136140" y="381404"/>
            <a:ext cx="9984259" cy="4930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100" indent="374015"/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Try out:</a:t>
            </a:r>
            <a:r>
              <a:rPr lang="en-US"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Is x</a:t>
            </a:r>
            <a:r>
              <a:rPr lang="en-US" sz="36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positive / ne</a:t>
            </a:r>
            <a:r>
              <a:rPr lang="en-US" sz="3600" b="1" spc="-10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ative?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39" y="336454"/>
            <a:ext cx="9163231" cy="477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var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x=15;</a:t>
            </a:r>
          </a:p>
          <a:p>
            <a:pPr marL="546100">
              <a:spcBef>
                <a:spcPts val="325"/>
              </a:spcBef>
            </a:pP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</a:t>
            </a:r>
            <a:r>
              <a:rPr lang="en-US" sz="2700" dirty="0">
                <a:latin typeface="Arial"/>
                <a:cs typeface="Arial"/>
              </a:rPr>
              <a:t> &gt; 2</a:t>
            </a:r>
            <a:r>
              <a:rPr sz="2700" dirty="0">
                <a:latin typeface="Arial"/>
                <a:cs typeface="Arial"/>
              </a:rPr>
              <a:t>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546100" indent="913765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alert("</a:t>
            </a:r>
            <a:r>
              <a:rPr lang="en-US" sz="2700" dirty="0">
                <a:latin typeface="Arial"/>
                <a:cs typeface="Arial"/>
              </a:rPr>
              <a:t>x is bigger than 20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else if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</a:t>
            </a:r>
            <a:r>
              <a:rPr lang="en-US" sz="27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&gt;</a:t>
            </a:r>
            <a:r>
              <a:rPr lang="en-US" sz="2700" dirty="0">
                <a:latin typeface="Arial"/>
                <a:cs typeface="Arial"/>
              </a:rPr>
              <a:t> 1</a:t>
            </a:r>
            <a:r>
              <a:rPr sz="2700" dirty="0">
                <a:latin typeface="Arial"/>
                <a:cs typeface="Arial"/>
              </a:rPr>
              <a:t>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alert(“</a:t>
            </a:r>
            <a:r>
              <a:rPr lang="en-US" sz="2700" dirty="0">
                <a:latin typeface="Arial"/>
                <a:cs typeface="Arial"/>
              </a:rPr>
              <a:t>x is bigger than 10 and less than 20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546100">
              <a:spcBef>
                <a:spcPts val="325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0"/>
              </a:spcBef>
            </a:pPr>
            <a:r>
              <a:rPr sz="2700" dirty="0">
                <a:latin typeface="Arial"/>
                <a:cs typeface="Arial"/>
              </a:rPr>
              <a:t>alert("</a:t>
            </a:r>
            <a:r>
              <a:rPr lang="en-US" sz="2700" dirty="0">
                <a:latin typeface="Arial"/>
                <a:cs typeface="Arial"/>
              </a:rPr>
              <a:t>x is equal to or smaller than 10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alert ("end");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7A173DA-5F90-6E4B-BDA8-241ABFB296EB}"/>
              </a:ext>
            </a:extLst>
          </p:cNvPr>
          <p:cNvSpPr txBox="1">
            <a:spLocks/>
          </p:cNvSpPr>
          <p:nvPr/>
        </p:nvSpPr>
        <p:spPr>
          <a:xfrm>
            <a:off x="2136140" y="381404"/>
            <a:ext cx="9984259" cy="4930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100" indent="374015"/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Try out:</a:t>
            </a:r>
            <a:r>
              <a:rPr lang="en-US"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Is x</a:t>
            </a:r>
            <a:r>
              <a:rPr lang="en-US" sz="36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bigger than 20?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2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4555" y="1601865"/>
            <a:ext cx="6231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Obje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lang="en-US"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pre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353695" indent="-340995">
              <a:spcBef>
                <a:spcPts val="765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Conditio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Rel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</a:t>
            </a: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sz="3200" dirty="0">
                <a:latin typeface="Arial"/>
                <a:cs typeface="Arial"/>
              </a:rPr>
              <a:t>Numb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ms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E91768-D05F-874D-8283-637BEB2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42125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Try: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string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functi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380724"/>
            <a:ext cx="8486140" cy="4365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Stri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gs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spc="-4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ind</a:t>
            </a:r>
            <a:r>
              <a:rPr sz="2900" b="1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x</a:t>
            </a:r>
            <a:r>
              <a:rPr sz="2900" b="1" spc="1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d</a:t>
            </a:r>
            <a:r>
              <a:rPr sz="2900" b="1" spc="-3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from</a:t>
            </a:r>
            <a:r>
              <a:rPr sz="2900" spc="-2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spc="5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US" sz="29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!</a:t>
            </a:r>
            <a:endParaRPr sz="2900" dirty="0">
              <a:latin typeface="Arial"/>
              <a:cs typeface="Arial"/>
            </a:endParaRPr>
          </a:p>
          <a:p>
            <a:pPr marL="353695" indent="-340995">
              <a:lnSpc>
                <a:spcPts val="3135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 s</a:t>
            </a:r>
            <a:r>
              <a:rPr sz="2900" spc="-15" dirty="0">
                <a:solidFill>
                  <a:srgbClr val="438AC4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ng</a:t>
            </a:r>
            <a:r>
              <a:rPr sz="2900" spc="-3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l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th</a:t>
            </a:r>
            <a:r>
              <a:rPr sz="2900" spc="-4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has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cha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act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rs</a:t>
            </a:r>
            <a:r>
              <a:rPr sz="2900" spc="-5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exed</a:t>
            </a:r>
            <a:r>
              <a:rPr sz="2900" spc="-3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from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2900" dirty="0">
              <a:latin typeface="Arial"/>
              <a:cs typeface="Arial"/>
            </a:endParaRPr>
          </a:p>
          <a:p>
            <a:pPr marL="353695">
              <a:lnSpc>
                <a:spcPts val="3135"/>
              </a:lnSpc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to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spc="5" dirty="0">
                <a:solidFill>
                  <a:srgbClr val="C00000"/>
                </a:solidFill>
                <a:latin typeface="Arial"/>
                <a:cs typeface="Arial"/>
              </a:rPr>
              <a:t>n-1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.</a:t>
            </a:r>
            <a:endParaRPr sz="2900" dirty="0">
              <a:latin typeface="Arial"/>
              <a:cs typeface="Arial"/>
            </a:endParaRPr>
          </a:p>
          <a:p>
            <a:pPr marL="353695"/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s.l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th</a:t>
            </a:r>
            <a:endParaRPr sz="2900" dirty="0">
              <a:latin typeface="Arial"/>
              <a:cs typeface="Arial"/>
            </a:endParaRPr>
          </a:p>
          <a:p>
            <a:pPr marL="353695"/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s.su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st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(</a:t>
            </a:r>
            <a:r>
              <a:rPr sz="2900" spc="-5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start,</a:t>
            </a:r>
            <a:r>
              <a:rPr sz="2900" spc="-4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le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gth</a:t>
            </a:r>
            <a:r>
              <a:rPr sz="2900" spc="-3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marL="353695" marR="292735"/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s.s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b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trin</a:t>
            </a:r>
            <a:r>
              <a:rPr sz="2900" spc="-5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(</a:t>
            </a:r>
            <a:r>
              <a:rPr sz="2900" spc="-4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,</a:t>
            </a:r>
            <a:r>
              <a:rPr sz="2900" spc="-5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u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to</a:t>
            </a:r>
            <a:r>
              <a:rPr sz="2900" spc="-2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)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//</a:t>
            </a:r>
            <a:r>
              <a:rPr sz="2900" spc="-2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excl</a:t>
            </a:r>
            <a:r>
              <a:rPr sz="2900" spc="10" dirty="0">
                <a:solidFill>
                  <a:srgbClr val="C4BC96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e</a:t>
            </a:r>
            <a:r>
              <a:rPr sz="2900" spc="-3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the</a:t>
            </a:r>
            <a:r>
              <a:rPr sz="2900" spc="-1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u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to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s.i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d</a:t>
            </a:r>
            <a:r>
              <a:rPr sz="2900" spc="10" dirty="0">
                <a:solidFill>
                  <a:srgbClr val="938953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xO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f(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sub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),</a:t>
            </a:r>
            <a:r>
              <a:rPr sz="2900" spc="-5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s.lastIn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ex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Of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ubs)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s.in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exO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f(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b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,</a:t>
            </a:r>
            <a:r>
              <a:rPr sz="2900" spc="-4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),</a:t>
            </a:r>
            <a:r>
              <a:rPr sz="2900" spc="-5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548ED4"/>
                </a:solidFill>
                <a:latin typeface="Arial"/>
                <a:cs typeface="Arial"/>
              </a:rPr>
              <a:t>s.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lastIndex</a:t>
            </a:r>
            <a:r>
              <a:rPr sz="29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bs,</a:t>
            </a:r>
            <a:r>
              <a:rPr sz="2900" spc="-5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)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s.c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h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a</a:t>
            </a:r>
            <a:r>
              <a:rPr sz="2900" spc="10" dirty="0">
                <a:solidFill>
                  <a:srgbClr val="938953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A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()</a:t>
            </a:r>
            <a:r>
              <a:rPr sz="2900" spc="-4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-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&gt;</a:t>
            </a:r>
            <a:r>
              <a:rPr sz="2900" spc="-3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s.cha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C4BC96"/>
                </a:solidFill>
                <a:latin typeface="Arial"/>
                <a:cs typeface="Arial"/>
              </a:rPr>
              <a:t>t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(</a:t>
            </a:r>
            <a:r>
              <a:rPr sz="2900" i="1" spc="-15" dirty="0">
                <a:solidFill>
                  <a:srgbClr val="C4BC96"/>
                </a:solidFill>
                <a:latin typeface="Arial"/>
                <a:cs typeface="Arial"/>
              </a:rPr>
              <a:t>s</a:t>
            </a:r>
            <a:r>
              <a:rPr sz="2900" i="1" dirty="0">
                <a:solidFill>
                  <a:srgbClr val="C4BC96"/>
                </a:solidFill>
                <a:latin typeface="Arial"/>
                <a:cs typeface="Arial"/>
              </a:rPr>
              <a:t>.leng</a:t>
            </a:r>
            <a:r>
              <a:rPr sz="2900" i="1" spc="-15" dirty="0">
                <a:solidFill>
                  <a:srgbClr val="C4BC96"/>
                </a:solidFill>
                <a:latin typeface="Arial"/>
                <a:cs typeface="Arial"/>
              </a:rPr>
              <a:t>t</a:t>
            </a:r>
            <a:r>
              <a:rPr sz="2900" i="1" spc="-5" dirty="0">
                <a:solidFill>
                  <a:srgbClr val="C4BC96"/>
                </a:solidFill>
                <a:latin typeface="Arial"/>
                <a:cs typeface="Arial"/>
              </a:rPr>
              <a:t>h</a:t>
            </a:r>
            <a:r>
              <a:rPr sz="2900" i="1" spc="5" dirty="0">
                <a:solidFill>
                  <a:srgbClr val="C4BC96"/>
                </a:solidFill>
                <a:latin typeface="Arial"/>
                <a:cs typeface="Arial"/>
              </a:rPr>
              <a:t>-</a:t>
            </a:r>
            <a:r>
              <a:rPr sz="2900" i="1" spc="-10" dirty="0">
                <a:solidFill>
                  <a:srgbClr val="C4BC96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)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s.to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p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er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C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as</a:t>
            </a:r>
            <a:r>
              <a:rPr sz="2900" spc="-20" dirty="0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(),</a:t>
            </a:r>
            <a:r>
              <a:rPr sz="2900" spc="-6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s.toL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werCas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()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AFBC-BD8C-5D4B-BA06-099024364BBE}"/>
              </a:ext>
            </a:extLst>
          </p:cNvPr>
          <p:cNvSpPr txBox="1"/>
          <p:nvPr/>
        </p:nvSpPr>
        <p:spPr>
          <a:xfrm>
            <a:off x="2159454" y="6130623"/>
            <a:ext cx="644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More info: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JavaScript String Methods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983740" y="3243307"/>
            <a:ext cx="5623560" cy="340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JS</a:t>
            </a:r>
          </a:p>
          <a:p>
            <a:pPr marL="756285" marR="184150" indent="-287020">
              <a:lnSpc>
                <a:spcPct val="90000"/>
              </a:lnSpc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ut</a:t>
            </a:r>
            <a:r>
              <a:rPr sz="2500" dirty="0">
                <a:latin typeface="Arial"/>
                <a:cs typeface="Arial"/>
              </a:rPr>
              <a:t>/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tp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t, 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riables,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arithme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ic 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rs,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jec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, s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ring fu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ctio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s</a:t>
            </a:r>
            <a:endParaRPr sz="2500" dirty="0">
              <a:latin typeface="Arial"/>
              <a:cs typeface="Arial"/>
            </a:endParaRPr>
          </a:p>
          <a:p>
            <a:pPr marL="353695" indent="-340995">
              <a:spcBef>
                <a:spcPts val="33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C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iti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nals</a:t>
            </a:r>
          </a:p>
          <a:p>
            <a:pPr marL="469900">
              <a:spcBef>
                <a:spcPts val="810"/>
              </a:spcBef>
              <a:tabLst>
                <a:tab pos="756285" algn="l"/>
              </a:tabLst>
            </a:pPr>
            <a:r>
              <a:rPr sz="2500" spc="-5" dirty="0">
                <a:solidFill>
                  <a:srgbClr val="438AC4"/>
                </a:solidFill>
                <a:latin typeface="Arial"/>
                <a:cs typeface="Arial"/>
              </a:rPr>
              <a:t>•	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if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(...)</a:t>
            </a:r>
            <a:r>
              <a:rPr sz="25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…</a:t>
            </a:r>
            <a:r>
              <a:rPr sz="25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el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e 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.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..;</a:t>
            </a:r>
            <a:endParaRPr sz="2500" dirty="0">
              <a:latin typeface="Arial"/>
              <a:cs typeface="Arial"/>
            </a:endParaRPr>
          </a:p>
          <a:p>
            <a:pPr marL="756285" lvl="1" indent="-286385">
              <a:spcBef>
                <a:spcPts val="800"/>
              </a:spcBef>
              <a:buClr>
                <a:srgbClr val="438AC4"/>
              </a:buClr>
              <a:buFont typeface="Arial"/>
              <a:buChar char="•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Relati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rs: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5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=,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&gt;,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b="1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&lt;,</a:t>
            </a:r>
            <a:r>
              <a:rPr sz="25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&lt;=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8371206" y="4923283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766189" y="1335722"/>
                </a:moveTo>
                <a:lnTo>
                  <a:pt x="361569" y="1335722"/>
                </a:lnTo>
                <a:lnTo>
                  <a:pt x="373042" y="1347097"/>
                </a:lnTo>
                <a:lnTo>
                  <a:pt x="409089" y="1380009"/>
                </a:lnTo>
                <a:lnTo>
                  <a:pt x="447492" y="1411043"/>
                </a:lnTo>
                <a:lnTo>
                  <a:pt x="488140" y="1440119"/>
                </a:lnTo>
                <a:lnTo>
                  <a:pt x="530923" y="1467161"/>
                </a:lnTo>
                <a:lnTo>
                  <a:pt x="575729" y="1492089"/>
                </a:lnTo>
                <a:lnTo>
                  <a:pt x="622449" y="1514826"/>
                </a:lnTo>
                <a:lnTo>
                  <a:pt x="638428" y="1521904"/>
                </a:lnTo>
                <a:lnTo>
                  <a:pt x="618490" y="1703108"/>
                </a:lnTo>
                <a:lnTo>
                  <a:pt x="802513" y="1756841"/>
                </a:lnTo>
                <a:lnTo>
                  <a:pt x="883285" y="1593367"/>
                </a:lnTo>
                <a:lnTo>
                  <a:pt x="1497192" y="1593367"/>
                </a:lnTo>
                <a:lnTo>
                  <a:pt x="1489328" y="1521904"/>
                </a:lnTo>
                <a:lnTo>
                  <a:pt x="1505308" y="1514826"/>
                </a:lnTo>
                <a:lnTo>
                  <a:pt x="1521087" y="1507495"/>
                </a:lnTo>
                <a:lnTo>
                  <a:pt x="1567181" y="1484019"/>
                </a:lnTo>
                <a:lnTo>
                  <a:pt x="1611326" y="1458378"/>
                </a:lnTo>
                <a:lnTo>
                  <a:pt x="1653409" y="1430649"/>
                </a:lnTo>
                <a:lnTo>
                  <a:pt x="1693321" y="1400912"/>
                </a:lnTo>
                <a:lnTo>
                  <a:pt x="1730951" y="1369243"/>
                </a:lnTo>
                <a:lnTo>
                  <a:pt x="1754715" y="1347097"/>
                </a:lnTo>
                <a:lnTo>
                  <a:pt x="1766189" y="1335722"/>
                </a:lnTo>
                <a:close/>
              </a:path>
              <a:path w="2127884" h="1757045">
                <a:moveTo>
                  <a:pt x="1497192" y="1593367"/>
                </a:moveTo>
                <a:lnTo>
                  <a:pt x="1244473" y="1593367"/>
                </a:lnTo>
                <a:lnTo>
                  <a:pt x="1325245" y="1756841"/>
                </a:lnTo>
                <a:lnTo>
                  <a:pt x="1509268" y="1703108"/>
                </a:lnTo>
                <a:lnTo>
                  <a:pt x="1497192" y="1593367"/>
                </a:lnTo>
                <a:close/>
              </a:path>
              <a:path w="2127884" h="1757045">
                <a:moveTo>
                  <a:pt x="1244473" y="1593367"/>
                </a:moveTo>
                <a:lnTo>
                  <a:pt x="883285" y="1593367"/>
                </a:lnTo>
                <a:lnTo>
                  <a:pt x="901181" y="1596170"/>
                </a:lnTo>
                <a:lnTo>
                  <a:pt x="955156" y="1602810"/>
                </a:lnTo>
                <a:lnTo>
                  <a:pt x="1009440" y="1606793"/>
                </a:lnTo>
                <a:lnTo>
                  <a:pt x="1063878" y="1608121"/>
                </a:lnTo>
                <a:lnTo>
                  <a:pt x="1082032" y="1607974"/>
                </a:lnTo>
                <a:lnTo>
                  <a:pt x="1136436" y="1605760"/>
                </a:lnTo>
                <a:lnTo>
                  <a:pt x="1190634" y="1600892"/>
                </a:lnTo>
                <a:lnTo>
                  <a:pt x="1244473" y="1593367"/>
                </a:lnTo>
                <a:close/>
              </a:path>
              <a:path w="2127884" h="1757045">
                <a:moveTo>
                  <a:pt x="467614" y="147320"/>
                </a:moveTo>
                <a:lnTo>
                  <a:pt x="320548" y="246253"/>
                </a:lnTo>
                <a:lnTo>
                  <a:pt x="394462" y="412877"/>
                </a:lnTo>
                <a:lnTo>
                  <a:pt x="382491" y="423904"/>
                </a:lnTo>
                <a:lnTo>
                  <a:pt x="348344" y="458068"/>
                </a:lnTo>
                <a:lnTo>
                  <a:pt x="316904" y="493776"/>
                </a:lnTo>
                <a:lnTo>
                  <a:pt x="288247" y="530923"/>
                </a:lnTo>
                <a:lnTo>
                  <a:pt x="262449" y="569408"/>
                </a:lnTo>
                <a:lnTo>
                  <a:pt x="239590" y="609127"/>
                </a:lnTo>
                <a:lnTo>
                  <a:pt x="219747" y="649978"/>
                </a:lnTo>
                <a:lnTo>
                  <a:pt x="213868" y="663702"/>
                </a:lnTo>
                <a:lnTo>
                  <a:pt x="30069" y="663702"/>
                </a:lnTo>
                <a:lnTo>
                  <a:pt x="0" y="800049"/>
                </a:lnTo>
                <a:lnTo>
                  <a:pt x="168528" y="869518"/>
                </a:lnTo>
                <a:lnTo>
                  <a:pt x="168200" y="884142"/>
                </a:lnTo>
                <a:lnTo>
                  <a:pt x="169433" y="927928"/>
                </a:lnTo>
                <a:lnTo>
                  <a:pt x="173975" y="971492"/>
                </a:lnTo>
                <a:lnTo>
                  <a:pt x="181800" y="1014714"/>
                </a:lnTo>
                <a:lnTo>
                  <a:pt x="192883" y="1057474"/>
                </a:lnTo>
                <a:lnTo>
                  <a:pt x="207197" y="1099654"/>
                </a:lnTo>
                <a:lnTo>
                  <a:pt x="224718" y="1141135"/>
                </a:lnTo>
                <a:lnTo>
                  <a:pt x="231267" y="1154785"/>
                </a:lnTo>
                <a:lnTo>
                  <a:pt x="104140" y="1285367"/>
                </a:lnTo>
                <a:lnTo>
                  <a:pt x="197485" y="1414945"/>
                </a:lnTo>
                <a:lnTo>
                  <a:pt x="361569" y="1335722"/>
                </a:lnTo>
                <a:lnTo>
                  <a:pt x="1987343" y="1335722"/>
                </a:lnTo>
                <a:lnTo>
                  <a:pt x="2023618" y="1285367"/>
                </a:lnTo>
                <a:lnTo>
                  <a:pt x="1896491" y="1154785"/>
                </a:lnTo>
                <a:lnTo>
                  <a:pt x="1903039" y="1141135"/>
                </a:lnTo>
                <a:lnTo>
                  <a:pt x="1920560" y="1099654"/>
                </a:lnTo>
                <a:lnTo>
                  <a:pt x="1934874" y="1057474"/>
                </a:lnTo>
                <a:lnTo>
                  <a:pt x="1945957" y="1014714"/>
                </a:lnTo>
                <a:lnTo>
                  <a:pt x="1953782" y="971492"/>
                </a:lnTo>
                <a:lnTo>
                  <a:pt x="1958324" y="927928"/>
                </a:lnTo>
                <a:lnTo>
                  <a:pt x="1959557" y="884142"/>
                </a:lnTo>
                <a:lnTo>
                  <a:pt x="1959228" y="869518"/>
                </a:lnTo>
                <a:lnTo>
                  <a:pt x="2127758" y="800049"/>
                </a:lnTo>
                <a:lnTo>
                  <a:pt x="2097716" y="663829"/>
                </a:lnTo>
                <a:lnTo>
                  <a:pt x="1913890" y="663829"/>
                </a:lnTo>
                <a:lnTo>
                  <a:pt x="1913835" y="663702"/>
                </a:lnTo>
                <a:lnTo>
                  <a:pt x="213868" y="663702"/>
                </a:lnTo>
                <a:lnTo>
                  <a:pt x="31750" y="656082"/>
                </a:lnTo>
                <a:lnTo>
                  <a:pt x="1910575" y="656082"/>
                </a:lnTo>
                <a:lnTo>
                  <a:pt x="1907914" y="649869"/>
                </a:lnTo>
                <a:lnTo>
                  <a:pt x="1888098" y="609062"/>
                </a:lnTo>
                <a:lnTo>
                  <a:pt x="1865265" y="569373"/>
                </a:lnTo>
                <a:lnTo>
                  <a:pt x="1839488" y="530907"/>
                </a:lnTo>
                <a:lnTo>
                  <a:pt x="1810844" y="493770"/>
                </a:lnTo>
                <a:lnTo>
                  <a:pt x="1779411" y="458067"/>
                </a:lnTo>
                <a:lnTo>
                  <a:pt x="1745266" y="423904"/>
                </a:lnTo>
                <a:lnTo>
                  <a:pt x="1733296" y="412877"/>
                </a:lnTo>
                <a:lnTo>
                  <a:pt x="1792844" y="278638"/>
                </a:lnTo>
                <a:lnTo>
                  <a:pt x="594105" y="278638"/>
                </a:lnTo>
                <a:lnTo>
                  <a:pt x="467614" y="147320"/>
                </a:lnTo>
                <a:close/>
              </a:path>
              <a:path w="2127884" h="1757045">
                <a:moveTo>
                  <a:pt x="1987343" y="1335722"/>
                </a:moveTo>
                <a:lnTo>
                  <a:pt x="1766189" y="1335722"/>
                </a:lnTo>
                <a:lnTo>
                  <a:pt x="1930273" y="1414945"/>
                </a:lnTo>
                <a:lnTo>
                  <a:pt x="1987343" y="1335722"/>
                </a:lnTo>
                <a:close/>
              </a:path>
              <a:path w="2127884" h="1757045">
                <a:moveTo>
                  <a:pt x="2096008" y="656082"/>
                </a:moveTo>
                <a:lnTo>
                  <a:pt x="1913890" y="663829"/>
                </a:lnTo>
                <a:lnTo>
                  <a:pt x="2097716" y="663829"/>
                </a:lnTo>
                <a:lnTo>
                  <a:pt x="2096008" y="656082"/>
                </a:lnTo>
                <a:close/>
              </a:path>
              <a:path w="2127884" h="1757045">
                <a:moveTo>
                  <a:pt x="1162558" y="0"/>
                </a:moveTo>
                <a:lnTo>
                  <a:pt x="965200" y="0"/>
                </a:lnTo>
                <a:lnTo>
                  <a:pt x="933576" y="179578"/>
                </a:lnTo>
                <a:lnTo>
                  <a:pt x="915555" y="181839"/>
                </a:lnTo>
                <a:lnTo>
                  <a:pt x="861988" y="190380"/>
                </a:lnTo>
                <a:lnTo>
                  <a:pt x="809275" y="201516"/>
                </a:lnTo>
                <a:lnTo>
                  <a:pt x="757554" y="215201"/>
                </a:lnTo>
                <a:lnTo>
                  <a:pt x="706966" y="231390"/>
                </a:lnTo>
                <a:lnTo>
                  <a:pt x="657647" y="250035"/>
                </a:lnTo>
                <a:lnTo>
                  <a:pt x="609738" y="271091"/>
                </a:lnTo>
                <a:lnTo>
                  <a:pt x="594105" y="278638"/>
                </a:lnTo>
                <a:lnTo>
                  <a:pt x="1533652" y="278638"/>
                </a:lnTo>
                <a:lnTo>
                  <a:pt x="1486243" y="256788"/>
                </a:lnTo>
                <a:lnTo>
                  <a:pt x="1437379" y="237334"/>
                </a:lnTo>
                <a:lnTo>
                  <a:pt x="1387198" y="220321"/>
                </a:lnTo>
                <a:lnTo>
                  <a:pt x="1335839" y="205796"/>
                </a:lnTo>
                <a:lnTo>
                  <a:pt x="1283442" y="193805"/>
                </a:lnTo>
                <a:lnTo>
                  <a:pt x="1230144" y="184395"/>
                </a:lnTo>
                <a:lnTo>
                  <a:pt x="1194180" y="179578"/>
                </a:lnTo>
                <a:lnTo>
                  <a:pt x="1162558" y="0"/>
                </a:lnTo>
                <a:close/>
              </a:path>
              <a:path w="2127884" h="1757045">
                <a:moveTo>
                  <a:pt x="1660144" y="147320"/>
                </a:moveTo>
                <a:lnTo>
                  <a:pt x="1533652" y="278638"/>
                </a:lnTo>
                <a:lnTo>
                  <a:pt x="1792844" y="278638"/>
                </a:lnTo>
                <a:lnTo>
                  <a:pt x="1807210" y="246253"/>
                </a:lnTo>
                <a:lnTo>
                  <a:pt x="1660144" y="14732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1206" y="4923283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533652" y="278638"/>
                </a:moveTo>
                <a:lnTo>
                  <a:pt x="1660144" y="147320"/>
                </a:lnTo>
                <a:lnTo>
                  <a:pt x="1807210" y="246253"/>
                </a:lnTo>
                <a:lnTo>
                  <a:pt x="1733296" y="412877"/>
                </a:lnTo>
                <a:lnTo>
                  <a:pt x="1745266" y="423904"/>
                </a:lnTo>
                <a:lnTo>
                  <a:pt x="1779412" y="458068"/>
                </a:lnTo>
                <a:lnTo>
                  <a:pt x="1810849" y="493776"/>
                </a:lnTo>
                <a:lnTo>
                  <a:pt x="1839499" y="530923"/>
                </a:lnTo>
                <a:lnTo>
                  <a:pt x="1865287" y="569408"/>
                </a:lnTo>
                <a:lnTo>
                  <a:pt x="1888134" y="609127"/>
                </a:lnTo>
                <a:lnTo>
                  <a:pt x="1907964" y="649978"/>
                </a:lnTo>
                <a:lnTo>
                  <a:pt x="1913890" y="663829"/>
                </a:lnTo>
                <a:lnTo>
                  <a:pt x="2096008" y="656082"/>
                </a:lnTo>
                <a:lnTo>
                  <a:pt x="2127758" y="800049"/>
                </a:lnTo>
                <a:lnTo>
                  <a:pt x="1959228" y="869518"/>
                </a:lnTo>
                <a:lnTo>
                  <a:pt x="1959557" y="884142"/>
                </a:lnTo>
                <a:lnTo>
                  <a:pt x="1958324" y="927928"/>
                </a:lnTo>
                <a:lnTo>
                  <a:pt x="1953782" y="971492"/>
                </a:lnTo>
                <a:lnTo>
                  <a:pt x="1945957" y="1014714"/>
                </a:lnTo>
                <a:lnTo>
                  <a:pt x="1934874" y="1057474"/>
                </a:lnTo>
                <a:lnTo>
                  <a:pt x="1920560" y="1099654"/>
                </a:lnTo>
                <a:lnTo>
                  <a:pt x="1903039" y="1141135"/>
                </a:lnTo>
                <a:lnTo>
                  <a:pt x="1896491" y="1154785"/>
                </a:lnTo>
                <a:lnTo>
                  <a:pt x="2023618" y="1285367"/>
                </a:lnTo>
                <a:lnTo>
                  <a:pt x="1930273" y="1414945"/>
                </a:lnTo>
                <a:lnTo>
                  <a:pt x="1766189" y="1335722"/>
                </a:lnTo>
                <a:lnTo>
                  <a:pt x="1754715" y="1347097"/>
                </a:lnTo>
                <a:lnTo>
                  <a:pt x="1718668" y="1380009"/>
                </a:lnTo>
                <a:lnTo>
                  <a:pt x="1680265" y="1411043"/>
                </a:lnTo>
                <a:lnTo>
                  <a:pt x="1639617" y="1440119"/>
                </a:lnTo>
                <a:lnTo>
                  <a:pt x="1596834" y="1467161"/>
                </a:lnTo>
                <a:lnTo>
                  <a:pt x="1552028" y="1492089"/>
                </a:lnTo>
                <a:lnTo>
                  <a:pt x="1505308" y="1514826"/>
                </a:lnTo>
                <a:lnTo>
                  <a:pt x="1489328" y="1521904"/>
                </a:lnTo>
                <a:lnTo>
                  <a:pt x="1509268" y="1703108"/>
                </a:lnTo>
                <a:lnTo>
                  <a:pt x="1325245" y="1756841"/>
                </a:lnTo>
                <a:lnTo>
                  <a:pt x="1244473" y="1593367"/>
                </a:lnTo>
                <a:lnTo>
                  <a:pt x="1226576" y="1596170"/>
                </a:lnTo>
                <a:lnTo>
                  <a:pt x="1172601" y="1602810"/>
                </a:lnTo>
                <a:lnTo>
                  <a:pt x="1118317" y="1606793"/>
                </a:lnTo>
                <a:lnTo>
                  <a:pt x="1063878" y="1608121"/>
                </a:lnTo>
                <a:lnTo>
                  <a:pt x="1045725" y="1607974"/>
                </a:lnTo>
                <a:lnTo>
                  <a:pt x="991321" y="1605760"/>
                </a:lnTo>
                <a:lnTo>
                  <a:pt x="937123" y="1600892"/>
                </a:lnTo>
                <a:lnTo>
                  <a:pt x="883285" y="1593367"/>
                </a:lnTo>
                <a:lnTo>
                  <a:pt x="802513" y="1756841"/>
                </a:lnTo>
                <a:lnTo>
                  <a:pt x="618490" y="1703108"/>
                </a:lnTo>
                <a:lnTo>
                  <a:pt x="638428" y="1521904"/>
                </a:lnTo>
                <a:lnTo>
                  <a:pt x="622449" y="1514826"/>
                </a:lnTo>
                <a:lnTo>
                  <a:pt x="575729" y="1492089"/>
                </a:lnTo>
                <a:lnTo>
                  <a:pt x="530923" y="1467161"/>
                </a:lnTo>
                <a:lnTo>
                  <a:pt x="488140" y="1440119"/>
                </a:lnTo>
                <a:lnTo>
                  <a:pt x="447492" y="1411043"/>
                </a:lnTo>
                <a:lnTo>
                  <a:pt x="409089" y="1380009"/>
                </a:lnTo>
                <a:lnTo>
                  <a:pt x="373042" y="1347097"/>
                </a:lnTo>
                <a:lnTo>
                  <a:pt x="361569" y="1335722"/>
                </a:lnTo>
                <a:lnTo>
                  <a:pt x="197485" y="1414945"/>
                </a:lnTo>
                <a:lnTo>
                  <a:pt x="104140" y="1285367"/>
                </a:lnTo>
                <a:lnTo>
                  <a:pt x="231267" y="1154785"/>
                </a:lnTo>
                <a:lnTo>
                  <a:pt x="224718" y="1141135"/>
                </a:lnTo>
                <a:lnTo>
                  <a:pt x="207197" y="1099654"/>
                </a:lnTo>
                <a:lnTo>
                  <a:pt x="192883" y="1057474"/>
                </a:lnTo>
                <a:lnTo>
                  <a:pt x="181800" y="1014714"/>
                </a:lnTo>
                <a:lnTo>
                  <a:pt x="173975" y="971492"/>
                </a:lnTo>
                <a:lnTo>
                  <a:pt x="169433" y="927928"/>
                </a:lnTo>
                <a:lnTo>
                  <a:pt x="168200" y="884142"/>
                </a:lnTo>
                <a:lnTo>
                  <a:pt x="168528" y="869518"/>
                </a:lnTo>
                <a:lnTo>
                  <a:pt x="0" y="800049"/>
                </a:lnTo>
                <a:lnTo>
                  <a:pt x="31750" y="656082"/>
                </a:lnTo>
                <a:lnTo>
                  <a:pt x="213868" y="663702"/>
                </a:lnTo>
                <a:lnTo>
                  <a:pt x="219793" y="649869"/>
                </a:lnTo>
                <a:lnTo>
                  <a:pt x="239623" y="609062"/>
                </a:lnTo>
                <a:lnTo>
                  <a:pt x="262470" y="569373"/>
                </a:lnTo>
                <a:lnTo>
                  <a:pt x="288258" y="530907"/>
                </a:lnTo>
                <a:lnTo>
                  <a:pt x="316908" y="493770"/>
                </a:lnTo>
                <a:lnTo>
                  <a:pt x="348345" y="458067"/>
                </a:lnTo>
                <a:lnTo>
                  <a:pt x="382491" y="423904"/>
                </a:lnTo>
                <a:lnTo>
                  <a:pt x="394462" y="412877"/>
                </a:lnTo>
                <a:lnTo>
                  <a:pt x="320548" y="246253"/>
                </a:lnTo>
                <a:lnTo>
                  <a:pt x="467614" y="147320"/>
                </a:lnTo>
                <a:lnTo>
                  <a:pt x="594105" y="278638"/>
                </a:lnTo>
                <a:lnTo>
                  <a:pt x="609738" y="271091"/>
                </a:lnTo>
                <a:lnTo>
                  <a:pt x="657647" y="250035"/>
                </a:lnTo>
                <a:lnTo>
                  <a:pt x="706966" y="231390"/>
                </a:lnTo>
                <a:lnTo>
                  <a:pt x="757554" y="215201"/>
                </a:lnTo>
                <a:lnTo>
                  <a:pt x="809275" y="201516"/>
                </a:lnTo>
                <a:lnTo>
                  <a:pt x="861988" y="190380"/>
                </a:lnTo>
                <a:lnTo>
                  <a:pt x="915555" y="181839"/>
                </a:lnTo>
                <a:lnTo>
                  <a:pt x="933576" y="179578"/>
                </a:lnTo>
                <a:lnTo>
                  <a:pt x="965200" y="0"/>
                </a:lnTo>
                <a:lnTo>
                  <a:pt x="1162558" y="0"/>
                </a:lnTo>
                <a:lnTo>
                  <a:pt x="1194180" y="179578"/>
                </a:lnTo>
                <a:lnTo>
                  <a:pt x="1212202" y="181839"/>
                </a:lnTo>
                <a:lnTo>
                  <a:pt x="1265769" y="190380"/>
                </a:lnTo>
                <a:lnTo>
                  <a:pt x="1318482" y="201516"/>
                </a:lnTo>
                <a:lnTo>
                  <a:pt x="1370202" y="215201"/>
                </a:lnTo>
                <a:lnTo>
                  <a:pt x="1420791" y="231390"/>
                </a:lnTo>
                <a:lnTo>
                  <a:pt x="1470110" y="250035"/>
                </a:lnTo>
                <a:lnTo>
                  <a:pt x="1518019" y="271091"/>
                </a:lnTo>
                <a:lnTo>
                  <a:pt x="1533652" y="27863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12531" y="5638018"/>
            <a:ext cx="124396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6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900" y="1458214"/>
                </a:moveTo>
                <a:lnTo>
                  <a:pt x="573024" y="1458214"/>
                </a:lnTo>
                <a:lnTo>
                  <a:pt x="588040" y="1466674"/>
                </a:lnTo>
                <a:lnTo>
                  <a:pt x="634225" y="1489554"/>
                </a:lnTo>
                <a:lnTo>
                  <a:pt x="681930" y="1508635"/>
                </a:lnTo>
                <a:lnTo>
                  <a:pt x="730916" y="1523857"/>
                </a:lnTo>
                <a:lnTo>
                  <a:pt x="780949" y="1535161"/>
                </a:lnTo>
                <a:lnTo>
                  <a:pt x="831791" y="1542489"/>
                </a:lnTo>
                <a:lnTo>
                  <a:pt x="883205" y="1545780"/>
                </a:lnTo>
                <a:lnTo>
                  <a:pt x="900429" y="1545970"/>
                </a:lnTo>
                <a:lnTo>
                  <a:pt x="1035303" y="1797050"/>
                </a:lnTo>
                <a:lnTo>
                  <a:pt x="1229233" y="1745107"/>
                </a:lnTo>
                <a:lnTo>
                  <a:pt x="1220470" y="1460245"/>
                </a:lnTo>
                <a:lnTo>
                  <a:pt x="1223900" y="1458214"/>
                </a:lnTo>
                <a:close/>
              </a:path>
              <a:path w="1797050" h="1797050">
                <a:moveTo>
                  <a:pt x="51943" y="567689"/>
                </a:moveTo>
                <a:lnTo>
                  <a:pt x="0" y="761746"/>
                </a:lnTo>
                <a:lnTo>
                  <a:pt x="251078" y="896493"/>
                </a:lnTo>
                <a:lnTo>
                  <a:pt x="251251" y="913735"/>
                </a:lnTo>
                <a:lnTo>
                  <a:pt x="254512" y="965192"/>
                </a:lnTo>
                <a:lnTo>
                  <a:pt x="261832" y="1016060"/>
                </a:lnTo>
                <a:lnTo>
                  <a:pt x="273145" y="1066101"/>
                </a:lnTo>
                <a:lnTo>
                  <a:pt x="288384" y="1115079"/>
                </a:lnTo>
                <a:lnTo>
                  <a:pt x="307483" y="1162758"/>
                </a:lnTo>
                <a:lnTo>
                  <a:pt x="330374" y="1208900"/>
                </a:lnTo>
                <a:lnTo>
                  <a:pt x="338836" y="1223899"/>
                </a:lnTo>
                <a:lnTo>
                  <a:pt x="188722" y="1466214"/>
                </a:lnTo>
                <a:lnTo>
                  <a:pt x="330708" y="1608327"/>
                </a:lnTo>
                <a:lnTo>
                  <a:pt x="573024" y="1458214"/>
                </a:lnTo>
                <a:lnTo>
                  <a:pt x="1223900" y="1458214"/>
                </a:lnTo>
                <a:lnTo>
                  <a:pt x="1264163" y="1432784"/>
                </a:lnTo>
                <a:lnTo>
                  <a:pt x="1305398" y="1402061"/>
                </a:lnTo>
                <a:lnTo>
                  <a:pt x="1343998" y="1368243"/>
                </a:lnTo>
                <a:lnTo>
                  <a:pt x="1379785" y="1331498"/>
                </a:lnTo>
                <a:lnTo>
                  <a:pt x="1412583" y="1291992"/>
                </a:lnTo>
                <a:lnTo>
                  <a:pt x="1442213" y="1249893"/>
                </a:lnTo>
                <a:lnTo>
                  <a:pt x="1460119" y="1220470"/>
                </a:lnTo>
                <a:lnTo>
                  <a:pt x="1747365" y="1220470"/>
                </a:lnTo>
                <a:lnTo>
                  <a:pt x="1797050" y="1035304"/>
                </a:lnTo>
                <a:lnTo>
                  <a:pt x="1545844" y="900557"/>
                </a:lnTo>
                <a:lnTo>
                  <a:pt x="1545671" y="883314"/>
                </a:lnTo>
                <a:lnTo>
                  <a:pt x="1542423" y="831857"/>
                </a:lnTo>
                <a:lnTo>
                  <a:pt x="1535121" y="780989"/>
                </a:lnTo>
                <a:lnTo>
                  <a:pt x="1523825" y="730948"/>
                </a:lnTo>
                <a:lnTo>
                  <a:pt x="1508594" y="681970"/>
                </a:lnTo>
                <a:lnTo>
                  <a:pt x="1489488" y="634291"/>
                </a:lnTo>
                <a:lnTo>
                  <a:pt x="1466565" y="588149"/>
                </a:lnTo>
                <a:lnTo>
                  <a:pt x="1460025" y="576579"/>
                </a:lnTo>
                <a:lnTo>
                  <a:pt x="336803" y="576579"/>
                </a:lnTo>
                <a:lnTo>
                  <a:pt x="51943" y="567689"/>
                </a:lnTo>
                <a:close/>
              </a:path>
              <a:path w="1797050" h="1797050">
                <a:moveTo>
                  <a:pt x="1747365" y="1220470"/>
                </a:moveTo>
                <a:lnTo>
                  <a:pt x="1460119" y="1220470"/>
                </a:lnTo>
                <a:lnTo>
                  <a:pt x="1744979" y="1229360"/>
                </a:lnTo>
                <a:lnTo>
                  <a:pt x="1747365" y="1220470"/>
                </a:lnTo>
                <a:close/>
              </a:path>
              <a:path w="1797050" h="1797050">
                <a:moveTo>
                  <a:pt x="761619" y="0"/>
                </a:moveTo>
                <a:lnTo>
                  <a:pt x="567690" y="51942"/>
                </a:lnTo>
                <a:lnTo>
                  <a:pt x="576452" y="336930"/>
                </a:lnTo>
                <a:lnTo>
                  <a:pt x="561626" y="345693"/>
                </a:lnTo>
                <a:lnTo>
                  <a:pt x="518733" y="374217"/>
                </a:lnTo>
                <a:lnTo>
                  <a:pt x="478356" y="405960"/>
                </a:lnTo>
                <a:lnTo>
                  <a:pt x="440674" y="440753"/>
                </a:lnTo>
                <a:lnTo>
                  <a:pt x="405863" y="478427"/>
                </a:lnTo>
                <a:lnTo>
                  <a:pt x="374102" y="518811"/>
                </a:lnTo>
                <a:lnTo>
                  <a:pt x="345567" y="561736"/>
                </a:lnTo>
                <a:lnTo>
                  <a:pt x="336803" y="576579"/>
                </a:lnTo>
                <a:lnTo>
                  <a:pt x="1460025" y="576579"/>
                </a:lnTo>
                <a:lnTo>
                  <a:pt x="1458087" y="573151"/>
                </a:lnTo>
                <a:lnTo>
                  <a:pt x="1603244" y="338836"/>
                </a:lnTo>
                <a:lnTo>
                  <a:pt x="1223899" y="338836"/>
                </a:lnTo>
                <a:lnTo>
                  <a:pt x="1208882" y="330375"/>
                </a:lnTo>
                <a:lnTo>
                  <a:pt x="1193670" y="322330"/>
                </a:lnTo>
                <a:lnTo>
                  <a:pt x="1146952" y="300710"/>
                </a:lnTo>
                <a:lnTo>
                  <a:pt x="1098794" y="282909"/>
                </a:lnTo>
                <a:lnTo>
                  <a:pt x="1049433" y="268986"/>
                </a:lnTo>
                <a:lnTo>
                  <a:pt x="999104" y="259001"/>
                </a:lnTo>
                <a:lnTo>
                  <a:pt x="948045" y="253012"/>
                </a:lnTo>
                <a:lnTo>
                  <a:pt x="896493" y="251078"/>
                </a:lnTo>
                <a:lnTo>
                  <a:pt x="761619" y="0"/>
                </a:lnTo>
                <a:close/>
              </a:path>
              <a:path w="1797050" h="1797050">
                <a:moveTo>
                  <a:pt x="1466215" y="188849"/>
                </a:moveTo>
                <a:lnTo>
                  <a:pt x="1223899" y="338836"/>
                </a:lnTo>
                <a:lnTo>
                  <a:pt x="1603244" y="338836"/>
                </a:lnTo>
                <a:lnTo>
                  <a:pt x="1608201" y="330835"/>
                </a:lnTo>
                <a:lnTo>
                  <a:pt x="1466215" y="18884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6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899" y="338836"/>
                </a:moveTo>
                <a:lnTo>
                  <a:pt x="1466215" y="188849"/>
                </a:lnTo>
                <a:lnTo>
                  <a:pt x="1608201" y="330835"/>
                </a:lnTo>
                <a:lnTo>
                  <a:pt x="1458087" y="573151"/>
                </a:lnTo>
                <a:lnTo>
                  <a:pt x="1466565" y="588149"/>
                </a:lnTo>
                <a:lnTo>
                  <a:pt x="1489488" y="634291"/>
                </a:lnTo>
                <a:lnTo>
                  <a:pt x="1508594" y="681970"/>
                </a:lnTo>
                <a:lnTo>
                  <a:pt x="1523825" y="730948"/>
                </a:lnTo>
                <a:lnTo>
                  <a:pt x="1535121" y="780989"/>
                </a:lnTo>
                <a:lnTo>
                  <a:pt x="1542423" y="831857"/>
                </a:lnTo>
                <a:lnTo>
                  <a:pt x="1545671" y="883314"/>
                </a:lnTo>
                <a:lnTo>
                  <a:pt x="1545844" y="900557"/>
                </a:lnTo>
                <a:lnTo>
                  <a:pt x="1797050" y="1035304"/>
                </a:lnTo>
                <a:lnTo>
                  <a:pt x="1744979" y="1229360"/>
                </a:lnTo>
                <a:lnTo>
                  <a:pt x="1460119" y="1220470"/>
                </a:lnTo>
                <a:lnTo>
                  <a:pt x="1451355" y="1235313"/>
                </a:lnTo>
                <a:lnTo>
                  <a:pt x="1422820" y="1278239"/>
                </a:lnTo>
                <a:lnTo>
                  <a:pt x="1391059" y="1318628"/>
                </a:lnTo>
                <a:lnTo>
                  <a:pt x="1356248" y="1356312"/>
                </a:lnTo>
                <a:lnTo>
                  <a:pt x="1318566" y="1391124"/>
                </a:lnTo>
                <a:lnTo>
                  <a:pt x="1278189" y="1422897"/>
                </a:lnTo>
                <a:lnTo>
                  <a:pt x="1235296" y="1451464"/>
                </a:lnTo>
                <a:lnTo>
                  <a:pt x="1220470" y="1460245"/>
                </a:lnTo>
                <a:lnTo>
                  <a:pt x="1229233" y="1745107"/>
                </a:lnTo>
                <a:lnTo>
                  <a:pt x="1035303" y="1797050"/>
                </a:lnTo>
                <a:lnTo>
                  <a:pt x="900429" y="1545970"/>
                </a:lnTo>
                <a:lnTo>
                  <a:pt x="883205" y="1545780"/>
                </a:lnTo>
                <a:lnTo>
                  <a:pt x="831791" y="1542489"/>
                </a:lnTo>
                <a:lnTo>
                  <a:pt x="780949" y="1535161"/>
                </a:lnTo>
                <a:lnTo>
                  <a:pt x="730916" y="1523857"/>
                </a:lnTo>
                <a:lnTo>
                  <a:pt x="681930" y="1508635"/>
                </a:lnTo>
                <a:lnTo>
                  <a:pt x="634225" y="1489554"/>
                </a:lnTo>
                <a:lnTo>
                  <a:pt x="588040" y="1466674"/>
                </a:lnTo>
                <a:lnTo>
                  <a:pt x="573024" y="1458214"/>
                </a:lnTo>
                <a:lnTo>
                  <a:pt x="330708" y="1608327"/>
                </a:lnTo>
                <a:lnTo>
                  <a:pt x="188722" y="1466214"/>
                </a:lnTo>
                <a:lnTo>
                  <a:pt x="338836" y="1223899"/>
                </a:lnTo>
                <a:lnTo>
                  <a:pt x="330374" y="1208900"/>
                </a:lnTo>
                <a:lnTo>
                  <a:pt x="307483" y="1162758"/>
                </a:lnTo>
                <a:lnTo>
                  <a:pt x="288384" y="1115079"/>
                </a:lnTo>
                <a:lnTo>
                  <a:pt x="273145" y="1066101"/>
                </a:lnTo>
                <a:lnTo>
                  <a:pt x="261832" y="1016060"/>
                </a:lnTo>
                <a:lnTo>
                  <a:pt x="254512" y="965192"/>
                </a:lnTo>
                <a:lnTo>
                  <a:pt x="251251" y="913735"/>
                </a:lnTo>
                <a:lnTo>
                  <a:pt x="251078" y="896493"/>
                </a:lnTo>
                <a:lnTo>
                  <a:pt x="0" y="761746"/>
                </a:lnTo>
                <a:lnTo>
                  <a:pt x="51943" y="567689"/>
                </a:lnTo>
                <a:lnTo>
                  <a:pt x="336803" y="576579"/>
                </a:lnTo>
                <a:lnTo>
                  <a:pt x="345567" y="561736"/>
                </a:lnTo>
                <a:lnTo>
                  <a:pt x="374102" y="518811"/>
                </a:lnTo>
                <a:lnTo>
                  <a:pt x="405863" y="478427"/>
                </a:lnTo>
                <a:lnTo>
                  <a:pt x="440674" y="440753"/>
                </a:lnTo>
                <a:lnTo>
                  <a:pt x="478356" y="405960"/>
                </a:lnTo>
                <a:lnTo>
                  <a:pt x="518733" y="374217"/>
                </a:lnTo>
                <a:lnTo>
                  <a:pt x="561626" y="345693"/>
                </a:lnTo>
                <a:lnTo>
                  <a:pt x="576452" y="336930"/>
                </a:lnTo>
                <a:lnTo>
                  <a:pt x="567690" y="51942"/>
                </a:lnTo>
                <a:lnTo>
                  <a:pt x="761619" y="0"/>
                </a:lnTo>
                <a:lnTo>
                  <a:pt x="896493" y="251078"/>
                </a:lnTo>
                <a:lnTo>
                  <a:pt x="913717" y="251269"/>
                </a:lnTo>
                <a:lnTo>
                  <a:pt x="965131" y="254560"/>
                </a:lnTo>
                <a:lnTo>
                  <a:pt x="1015973" y="261888"/>
                </a:lnTo>
                <a:lnTo>
                  <a:pt x="1066006" y="273192"/>
                </a:lnTo>
                <a:lnTo>
                  <a:pt x="1114992" y="288414"/>
                </a:lnTo>
                <a:lnTo>
                  <a:pt x="1162697" y="307495"/>
                </a:lnTo>
                <a:lnTo>
                  <a:pt x="1208882" y="330375"/>
                </a:lnTo>
                <a:lnTo>
                  <a:pt x="1223899" y="3388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74405" y="3518159"/>
            <a:ext cx="1001394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 rot="19531696">
            <a:off x="7804343" y="3973484"/>
            <a:ext cx="833119" cy="1236980"/>
          </a:xfrm>
          <a:custGeom>
            <a:avLst/>
            <a:gdLst/>
            <a:ahLst/>
            <a:cxnLst/>
            <a:rect l="l" t="t" r="r" b="b"/>
            <a:pathLst>
              <a:path w="833120" h="1236979">
                <a:moveTo>
                  <a:pt x="772794" y="0"/>
                </a:moveTo>
                <a:lnTo>
                  <a:pt x="707028" y="30057"/>
                </a:lnTo>
                <a:lnTo>
                  <a:pt x="643991" y="63987"/>
                </a:lnTo>
                <a:lnTo>
                  <a:pt x="583792" y="101604"/>
                </a:lnTo>
                <a:lnTo>
                  <a:pt x="526541" y="142725"/>
                </a:lnTo>
                <a:lnTo>
                  <a:pt x="472348" y="187166"/>
                </a:lnTo>
                <a:lnTo>
                  <a:pt x="421322" y="234742"/>
                </a:lnTo>
                <a:lnTo>
                  <a:pt x="373572" y="285270"/>
                </a:lnTo>
                <a:lnTo>
                  <a:pt x="329209" y="338565"/>
                </a:lnTo>
                <a:lnTo>
                  <a:pt x="288341" y="394444"/>
                </a:lnTo>
                <a:lnTo>
                  <a:pt x="251078" y="452723"/>
                </a:lnTo>
                <a:lnTo>
                  <a:pt x="217531" y="513217"/>
                </a:lnTo>
                <a:lnTo>
                  <a:pt x="187807" y="575742"/>
                </a:lnTo>
                <a:lnTo>
                  <a:pt x="162017" y="640115"/>
                </a:lnTo>
                <a:lnTo>
                  <a:pt x="140271" y="706152"/>
                </a:lnTo>
                <a:lnTo>
                  <a:pt x="122678" y="773668"/>
                </a:lnTo>
                <a:lnTo>
                  <a:pt x="109347" y="842479"/>
                </a:lnTo>
                <a:lnTo>
                  <a:pt x="100387" y="912402"/>
                </a:lnTo>
                <a:lnTo>
                  <a:pt x="95910" y="983252"/>
                </a:lnTo>
                <a:lnTo>
                  <a:pt x="96023" y="1054845"/>
                </a:lnTo>
                <a:lnTo>
                  <a:pt x="100837" y="1126998"/>
                </a:lnTo>
                <a:lnTo>
                  <a:pt x="0" y="1149096"/>
                </a:lnTo>
                <a:lnTo>
                  <a:pt x="196976" y="1236853"/>
                </a:lnTo>
                <a:lnTo>
                  <a:pt x="333867" y="1093470"/>
                </a:lnTo>
                <a:lnTo>
                  <a:pt x="254253" y="1093470"/>
                </a:lnTo>
                <a:lnTo>
                  <a:pt x="251320" y="1032418"/>
                </a:lnTo>
                <a:lnTo>
                  <a:pt x="252288" y="971894"/>
                </a:lnTo>
                <a:lnTo>
                  <a:pt x="257067" y="912048"/>
                </a:lnTo>
                <a:lnTo>
                  <a:pt x="265565" y="853028"/>
                </a:lnTo>
                <a:lnTo>
                  <a:pt x="277691" y="794986"/>
                </a:lnTo>
                <a:lnTo>
                  <a:pt x="293354" y="738071"/>
                </a:lnTo>
                <a:lnTo>
                  <a:pt x="312464" y="682433"/>
                </a:lnTo>
                <a:lnTo>
                  <a:pt x="334928" y="628223"/>
                </a:lnTo>
                <a:lnTo>
                  <a:pt x="360656" y="575590"/>
                </a:lnTo>
                <a:lnTo>
                  <a:pt x="389556" y="524684"/>
                </a:lnTo>
                <a:lnTo>
                  <a:pt x="421538" y="475656"/>
                </a:lnTo>
                <a:lnTo>
                  <a:pt x="456510" y="428655"/>
                </a:lnTo>
                <a:lnTo>
                  <a:pt x="494381" y="383832"/>
                </a:lnTo>
                <a:lnTo>
                  <a:pt x="535059" y="341335"/>
                </a:lnTo>
                <a:lnTo>
                  <a:pt x="578455" y="301317"/>
                </a:lnTo>
                <a:lnTo>
                  <a:pt x="624476" y="263926"/>
                </a:lnTo>
                <a:lnTo>
                  <a:pt x="673031" y="229312"/>
                </a:lnTo>
                <a:lnTo>
                  <a:pt x="724030" y="197626"/>
                </a:lnTo>
                <a:lnTo>
                  <a:pt x="777381" y="169018"/>
                </a:lnTo>
                <a:lnTo>
                  <a:pt x="832992" y="143637"/>
                </a:lnTo>
                <a:lnTo>
                  <a:pt x="772794" y="0"/>
                </a:lnTo>
                <a:close/>
              </a:path>
              <a:path w="833120" h="1236979">
                <a:moveTo>
                  <a:pt x="354964" y="1071372"/>
                </a:moveTo>
                <a:lnTo>
                  <a:pt x="254253" y="1093470"/>
                </a:lnTo>
                <a:lnTo>
                  <a:pt x="333867" y="1093470"/>
                </a:lnTo>
                <a:lnTo>
                  <a:pt x="354964" y="1071372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rot="18265227">
            <a:off x="8291938" y="4149826"/>
            <a:ext cx="901700" cy="756285"/>
          </a:xfrm>
          <a:custGeom>
            <a:avLst/>
            <a:gdLst/>
            <a:ahLst/>
            <a:cxnLst/>
            <a:rect l="l" t="t" r="r" b="b"/>
            <a:pathLst>
              <a:path w="901700" h="756285">
                <a:moveTo>
                  <a:pt x="752348" y="0"/>
                </a:moveTo>
                <a:lnTo>
                  <a:pt x="765429" y="102488"/>
                </a:lnTo>
                <a:lnTo>
                  <a:pt x="717135" y="115090"/>
                </a:lnTo>
                <a:lnTo>
                  <a:pt x="669594" y="129630"/>
                </a:lnTo>
                <a:lnTo>
                  <a:pt x="622857" y="146070"/>
                </a:lnTo>
                <a:lnTo>
                  <a:pt x="576974" y="164372"/>
                </a:lnTo>
                <a:lnTo>
                  <a:pt x="531995" y="184499"/>
                </a:lnTo>
                <a:lnTo>
                  <a:pt x="487970" y="206412"/>
                </a:lnTo>
                <a:lnTo>
                  <a:pt x="444950" y="230075"/>
                </a:lnTo>
                <a:lnTo>
                  <a:pt x="402985" y="255449"/>
                </a:lnTo>
                <a:lnTo>
                  <a:pt x="362125" y="282497"/>
                </a:lnTo>
                <a:lnTo>
                  <a:pt x="322421" y="311181"/>
                </a:lnTo>
                <a:lnTo>
                  <a:pt x="283922" y="341464"/>
                </a:lnTo>
                <a:lnTo>
                  <a:pt x="246680" y="373306"/>
                </a:lnTo>
                <a:lnTo>
                  <a:pt x="210745" y="406672"/>
                </a:lnTo>
                <a:lnTo>
                  <a:pt x="176166" y="441523"/>
                </a:lnTo>
                <a:lnTo>
                  <a:pt x="142994" y="477821"/>
                </a:lnTo>
                <a:lnTo>
                  <a:pt x="111279" y="515529"/>
                </a:lnTo>
                <a:lnTo>
                  <a:pt x="81072" y="554609"/>
                </a:lnTo>
                <a:lnTo>
                  <a:pt x="52423" y="595023"/>
                </a:lnTo>
                <a:lnTo>
                  <a:pt x="25382" y="636734"/>
                </a:lnTo>
                <a:lnTo>
                  <a:pt x="0" y="679704"/>
                </a:lnTo>
                <a:lnTo>
                  <a:pt x="135636" y="756158"/>
                </a:lnTo>
                <a:lnTo>
                  <a:pt x="157278" y="719505"/>
                </a:lnTo>
                <a:lnTo>
                  <a:pt x="180307" y="683901"/>
                </a:lnTo>
                <a:lnTo>
                  <a:pt x="204681" y="649377"/>
                </a:lnTo>
                <a:lnTo>
                  <a:pt x="230359" y="615964"/>
                </a:lnTo>
                <a:lnTo>
                  <a:pt x="257302" y="583693"/>
                </a:lnTo>
                <a:lnTo>
                  <a:pt x="285467" y="552597"/>
                </a:lnTo>
                <a:lnTo>
                  <a:pt x="314814" y="522706"/>
                </a:lnTo>
                <a:lnTo>
                  <a:pt x="345303" y="494052"/>
                </a:lnTo>
                <a:lnTo>
                  <a:pt x="376893" y="466665"/>
                </a:lnTo>
                <a:lnTo>
                  <a:pt x="409543" y="440578"/>
                </a:lnTo>
                <a:lnTo>
                  <a:pt x="443212" y="415822"/>
                </a:lnTo>
                <a:lnTo>
                  <a:pt x="477859" y="392427"/>
                </a:lnTo>
                <a:lnTo>
                  <a:pt x="513444" y="370426"/>
                </a:lnTo>
                <a:lnTo>
                  <a:pt x="549926" y="349850"/>
                </a:lnTo>
                <a:lnTo>
                  <a:pt x="587263" y="330729"/>
                </a:lnTo>
                <a:lnTo>
                  <a:pt x="625417" y="313096"/>
                </a:lnTo>
                <a:lnTo>
                  <a:pt x="664344" y="296982"/>
                </a:lnTo>
                <a:lnTo>
                  <a:pt x="704006" y="282417"/>
                </a:lnTo>
                <a:lnTo>
                  <a:pt x="744361" y="269434"/>
                </a:lnTo>
                <a:lnTo>
                  <a:pt x="785367" y="258063"/>
                </a:lnTo>
                <a:lnTo>
                  <a:pt x="850268" y="258063"/>
                </a:lnTo>
                <a:lnTo>
                  <a:pt x="901573" y="156718"/>
                </a:lnTo>
                <a:lnTo>
                  <a:pt x="752348" y="0"/>
                </a:lnTo>
                <a:close/>
              </a:path>
              <a:path w="901700" h="756285">
                <a:moveTo>
                  <a:pt x="850268" y="258063"/>
                </a:moveTo>
                <a:lnTo>
                  <a:pt x="785367" y="258063"/>
                </a:lnTo>
                <a:lnTo>
                  <a:pt x="798449" y="360425"/>
                </a:lnTo>
                <a:lnTo>
                  <a:pt x="850268" y="258063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21100" y="360807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Summary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3740" y="1343520"/>
            <a:ext cx="5551170" cy="182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Ove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vi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w</a:t>
            </a:r>
          </a:p>
          <a:p>
            <a:pPr marL="353695" indent="-340995">
              <a:spcBef>
                <a:spcPts val="70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ML</a:t>
            </a:r>
          </a:p>
          <a:p>
            <a:pPr marL="469900"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Tags,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tribut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class/ID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selec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or,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spc="-5" dirty="0">
                <a:latin typeface="Arial"/>
                <a:cs typeface="Arial"/>
              </a:rPr>
              <a:t>CSS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etc.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7593" y="995173"/>
            <a:ext cx="1664207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2273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3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Number Systems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62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Number systems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5" y="1469116"/>
            <a:ext cx="835469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Integer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An integer (more commonly called an int) is a number without a decimal point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-2, 0, 500, 1024,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Float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 float is a floating-point number, which means it is a number that has a </a:t>
            </a:r>
            <a:r>
              <a:rPr lang="en-US" sz="2500" i="1" dirty="0">
                <a:latin typeface="Arial"/>
                <a:cs typeface="Arial"/>
              </a:rPr>
              <a:t>decimal place</a:t>
            </a:r>
            <a:r>
              <a:rPr lang="en-US" sz="2500" dirty="0">
                <a:latin typeface="Arial"/>
                <a:cs typeface="Arial"/>
              </a:rPr>
              <a:t>. Floats are used when more precision is needed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4.0, 3.1415, 0.000001,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957" y="526437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ert(…):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d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uble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quot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9845" y="1387716"/>
            <a:ext cx="123634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Output: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042" y="1387716"/>
            <a:ext cx="293370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She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says:</a:t>
            </a:r>
            <a:r>
              <a:rPr sz="29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“H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!”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845" y="2238117"/>
            <a:ext cx="4362450" cy="2810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2600" dirty="0">
                <a:latin typeface="Arial"/>
                <a:cs typeface="Arial"/>
              </a:rPr>
              <a:t>al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</a:t>
            </a:r>
            <a:r>
              <a:rPr sz="2600" spc="5" dirty="0">
                <a:latin typeface="Arial"/>
                <a:cs typeface="Arial"/>
              </a:rPr>
              <a:t>‘</a:t>
            </a:r>
            <a:r>
              <a:rPr sz="2600" dirty="0">
                <a:latin typeface="Arial"/>
                <a:cs typeface="Arial"/>
              </a:rPr>
              <a:t>She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says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"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'); al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rt(“She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says: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'He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lo'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");</a:t>
            </a:r>
          </a:p>
          <a:p>
            <a:pPr>
              <a:spcBef>
                <a:spcPts val="39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3080385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Escape</a:t>
            </a:r>
            <a:r>
              <a:rPr sz="26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ch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ct</a:t>
            </a:r>
            <a:r>
              <a:rPr sz="26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r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\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'qu</a:t>
            </a:r>
            <a:r>
              <a:rPr sz="2600" spc="1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6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\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' 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rt("</a:t>
            </a:r>
            <a:r>
              <a:rPr sz="2600" spc="-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ay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"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"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");</a:t>
            </a:r>
          </a:p>
          <a:p>
            <a:pPr marL="12700">
              <a:spcBef>
                <a:spcPts val="695"/>
              </a:spcBef>
            </a:pPr>
            <a:r>
              <a:rPr sz="2600" dirty="0">
                <a:latin typeface="Arial"/>
                <a:cs typeface="Arial"/>
              </a:rPr>
              <a:t>al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rt('Say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'Hell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'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');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69845" y="5516209"/>
            <a:ext cx="7062470" cy="861774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Whi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h way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ea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800" spc="-204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pop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lar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or powe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ful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  <a:hlinkClick r:id="rId3"/>
              </a:rPr>
              <a:t>JSON</a:t>
            </a:r>
            <a:r>
              <a:rPr lang="en-US" sz="2800" spc="-5" dirty="0">
                <a:latin typeface="Arial"/>
                <a:cs typeface="Arial"/>
              </a:rPr>
              <a:t> only allows double quotes.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371601"/>
            <a:ext cx="5143500" cy="314701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900" b="1" dirty="0">
                <a:latin typeface="Arial"/>
                <a:cs typeface="Arial"/>
              </a:rPr>
              <a:t>var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x=2;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86995"/>
            <a:r>
              <a:rPr sz="2900" b="1" dirty="0">
                <a:latin typeface="Arial"/>
                <a:cs typeface="Arial"/>
              </a:rPr>
              <a:t>if(x==</a:t>
            </a:r>
            <a:r>
              <a:rPr sz="2900" b="1" spc="-15" dirty="0">
                <a:latin typeface="Arial"/>
                <a:cs typeface="Arial"/>
              </a:rPr>
              <a:t>2</a:t>
            </a:r>
            <a:r>
              <a:rPr sz="2900" b="1" dirty="0"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{</a:t>
            </a:r>
            <a:r>
              <a:rPr sz="2900" b="1" spc="-2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2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"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)}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;</a:t>
            </a:r>
            <a:endParaRPr sz="2900" dirty="0">
              <a:latin typeface="Arial"/>
              <a:cs typeface="Arial"/>
            </a:endParaRPr>
          </a:p>
          <a:p>
            <a:pPr marL="86995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else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not 2");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5189220"/>
            <a:ext cx="4038600" cy="13832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{ a</a:t>
            </a:r>
            <a:r>
              <a:rPr spc="-10" dirty="0">
                <a:latin typeface="Arial"/>
                <a:cs typeface="Arial"/>
              </a:rPr>
              <a:t>le</a:t>
            </a:r>
            <a:r>
              <a:rPr dirty="0">
                <a:latin typeface="Arial"/>
                <a:cs typeface="Arial"/>
              </a:rPr>
              <a:t>rt("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 is 2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" ) </a:t>
            </a:r>
            <a:r>
              <a:rPr spc="5" dirty="0">
                <a:latin typeface="Arial"/>
                <a:cs typeface="Arial"/>
              </a:rPr>
              <a:t>;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1146175">
              <a:lnSpc>
                <a:spcPct val="137800"/>
              </a:lnSpc>
            </a:pP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if(...)</a:t>
            </a:r>
            <a:r>
              <a:rPr b="1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8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2;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if(...){...;...</a:t>
            </a:r>
            <a:r>
              <a:rPr b="1" spc="-6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b="1" spc="-8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15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{...;..</a:t>
            </a:r>
            <a:r>
              <a:rPr b="1" spc="-6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373857"/>
            <a:ext cx="8164195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Align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ent,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ntatio</a:t>
            </a:r>
            <a:r>
              <a:rPr sz="3200" spc="-2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red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bra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1" y="2459701"/>
            <a:ext cx="3682365" cy="4062651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400" spc="-5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0)</a:t>
            </a:r>
            <a:r>
              <a:rPr lang="en-US" sz="2400" spc="-5" dirty="0">
                <a:latin typeface="Arial"/>
                <a:cs typeface="Arial"/>
              </a:rPr>
              <a:t> {</a:t>
            </a:r>
            <a:endParaRPr sz="2400" dirty="0">
              <a:latin typeface="Arial"/>
              <a:cs typeface="Arial"/>
            </a:endParaRPr>
          </a:p>
          <a:p>
            <a:pPr marL="1001394"/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t('a’);</a:t>
            </a:r>
            <a:endParaRPr lang="en-US" sz="2400" spc="-5" dirty="0">
              <a:latin typeface="Arial"/>
              <a:cs typeface="Arial"/>
            </a:endParaRPr>
          </a:p>
          <a:p>
            <a:pPr marL="12700"/>
            <a:r>
              <a:rPr lang="en-US" sz="2400" spc="-5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86995"/>
            <a:r>
              <a:rPr sz="2400" spc="-5" dirty="0">
                <a:latin typeface="Arial"/>
                <a:cs typeface="Arial"/>
              </a:rPr>
              <a:t>el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e{</a:t>
            </a:r>
            <a:endParaRPr sz="2400" dirty="0">
              <a:latin typeface="Arial"/>
              <a:cs typeface="Arial"/>
            </a:endParaRPr>
          </a:p>
          <a:p>
            <a:pPr marL="1001394"/>
            <a:r>
              <a:rPr sz="2400" spc="-5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0)</a:t>
            </a:r>
            <a:r>
              <a:rPr lang="en-US" sz="2400" spc="-5" dirty="0">
                <a:latin typeface="Arial"/>
                <a:cs typeface="Arial"/>
              </a:rPr>
              <a:t> {</a:t>
            </a:r>
            <a:endParaRPr sz="2400" dirty="0">
              <a:latin typeface="Arial"/>
              <a:cs typeface="Arial"/>
            </a:endParaRPr>
          </a:p>
          <a:p>
            <a:pPr marL="1915795"/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t('b’);</a:t>
            </a:r>
            <a:endParaRPr lang="en-US" sz="2400" spc="-5" dirty="0">
              <a:latin typeface="Arial"/>
              <a:cs typeface="Arial"/>
            </a:endParaRPr>
          </a:p>
          <a:p>
            <a:pPr marL="1031875"/>
            <a:r>
              <a:rPr lang="en-US" sz="2400" spc="-5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001394"/>
            <a:r>
              <a:rPr lang="en-US" sz="2400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 {</a:t>
            </a:r>
            <a:endParaRPr sz="2400" dirty="0">
              <a:latin typeface="Arial"/>
              <a:cs typeface="Arial"/>
            </a:endParaRPr>
          </a:p>
          <a:p>
            <a:pPr marL="1915795"/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t('c’)</a:t>
            </a:r>
            <a:r>
              <a:rPr lang="en-US" sz="2400" spc="-5" dirty="0">
                <a:latin typeface="Arial"/>
                <a:cs typeface="Arial"/>
              </a:rPr>
              <a:t>;</a:t>
            </a:r>
          </a:p>
          <a:p>
            <a:pPr marL="976313"/>
            <a:r>
              <a:rPr lang="en-US" sz="240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86995"/>
            <a:r>
              <a:rPr sz="2400" spc="-5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9845" y="1144192"/>
            <a:ext cx="7459345" cy="1126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875">
              <a:lnSpc>
                <a:spcPct val="150000"/>
              </a:lnSpc>
            </a:pPr>
            <a:r>
              <a:rPr sz="2600" spc="-5" dirty="0">
                <a:latin typeface="Arial"/>
                <a:cs typeface="Arial"/>
              </a:rPr>
              <a:t>if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0)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t('a');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{ i</a:t>
            </a:r>
            <a:r>
              <a:rPr sz="260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0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rt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'b');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se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t('c')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} How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e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t ea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 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ad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d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k?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0572" y="6245353"/>
            <a:ext cx="300355" cy="27699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/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320" y="466142"/>
            <a:ext cx="900597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dirty="0">
                <a:latin typeface="Arial"/>
                <a:cs typeface="Arial"/>
              </a:rPr>
              <a:t>Are they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eq</a:t>
            </a:r>
            <a:r>
              <a:rPr sz="3000" b="1" spc="-10" dirty="0">
                <a:latin typeface="Arial"/>
                <a:cs typeface="Arial"/>
              </a:rPr>
              <a:t>u</a:t>
            </a:r>
            <a:r>
              <a:rPr sz="3000" b="1" dirty="0">
                <a:latin typeface="Arial"/>
                <a:cs typeface="Arial"/>
              </a:rPr>
              <a:t>iv</a:t>
            </a:r>
            <a:r>
              <a:rPr sz="3000" b="1" spc="-10" dirty="0">
                <a:latin typeface="Arial"/>
                <a:cs typeface="Arial"/>
              </a:rPr>
              <a:t>a</a:t>
            </a:r>
            <a:r>
              <a:rPr sz="3000" b="1" dirty="0">
                <a:latin typeface="Arial"/>
                <a:cs typeface="Arial"/>
              </a:rPr>
              <a:t>l</a:t>
            </a:r>
            <a:r>
              <a:rPr sz="3000" b="1" spc="-10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nt?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If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not,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</a:t>
            </a:r>
            <a:r>
              <a:rPr sz="3000" b="1" spc="-10" dirty="0">
                <a:latin typeface="Arial"/>
                <a:cs typeface="Arial"/>
              </a:rPr>
              <a:t>h</a:t>
            </a:r>
            <a:r>
              <a:rPr sz="3000" b="1" dirty="0">
                <a:latin typeface="Arial"/>
                <a:cs typeface="Arial"/>
              </a:rPr>
              <a:t>ich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one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 correct?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C991-353E-4446-9518-B293FC2BCC00}"/>
              </a:ext>
            </a:extLst>
          </p:cNvPr>
          <p:cNvSpPr txBox="1"/>
          <p:nvPr/>
        </p:nvSpPr>
        <p:spPr>
          <a:xfrm>
            <a:off x="6506617" y="1533380"/>
            <a:ext cx="429768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 x = 4;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 &gt;=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0) { 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x==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     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else {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     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"x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 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4B28C-60A2-1042-AA0C-6C19DA9CCAB8}"/>
              </a:ext>
            </a:extLst>
          </p:cNvPr>
          <p:cNvSpPr txBox="1"/>
          <p:nvPr/>
        </p:nvSpPr>
        <p:spPr>
          <a:xfrm>
            <a:off x="1798320" y="1533380"/>
            <a:ext cx="429768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 x = 4;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 &gt;=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0) { 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if(x==0) {alert("x equals to 0");}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else {alert("x is greater than 0");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8320" y="1376173"/>
            <a:ext cx="7345680" cy="2263697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5594350">
              <a:lnSpc>
                <a:spcPct val="120100"/>
              </a:lnSpc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x =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-1; </a:t>
            </a:r>
            <a:endParaRPr lang="en-US" sz="2400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995" marR="5594350">
              <a:lnSpc>
                <a:spcPct val="120100"/>
              </a:lnSpc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if(x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391795">
              <a:spcBef>
                <a:spcPts val="69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if(x==0)al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4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0"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91795">
              <a:spcBef>
                <a:spcPts val="69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391795">
              <a:spcBef>
                <a:spcPts val="69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rt("x</a:t>
            </a:r>
            <a:r>
              <a:rPr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is g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0"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E55899-0D56-9742-AB31-7F5710B99DF4}"/>
              </a:ext>
            </a:extLst>
          </p:cNvPr>
          <p:cNvSpPr txBox="1"/>
          <p:nvPr/>
        </p:nvSpPr>
        <p:spPr>
          <a:xfrm>
            <a:off x="1798320" y="466142"/>
            <a:ext cx="900597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dirty="0">
                <a:latin typeface="Arial"/>
                <a:cs typeface="Arial"/>
              </a:rPr>
              <a:t>Are they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eq</a:t>
            </a:r>
            <a:r>
              <a:rPr sz="3000" b="1" spc="-10" dirty="0">
                <a:latin typeface="Arial"/>
                <a:cs typeface="Arial"/>
              </a:rPr>
              <a:t>u</a:t>
            </a:r>
            <a:r>
              <a:rPr sz="3000" b="1" dirty="0">
                <a:latin typeface="Arial"/>
                <a:cs typeface="Arial"/>
              </a:rPr>
              <a:t>iv</a:t>
            </a:r>
            <a:r>
              <a:rPr sz="3000" b="1" spc="-10" dirty="0">
                <a:latin typeface="Arial"/>
                <a:cs typeface="Arial"/>
              </a:rPr>
              <a:t>a</a:t>
            </a:r>
            <a:r>
              <a:rPr sz="3000" b="1" dirty="0">
                <a:latin typeface="Arial"/>
                <a:cs typeface="Arial"/>
              </a:rPr>
              <a:t>l</a:t>
            </a:r>
            <a:r>
              <a:rPr sz="3000" b="1" spc="-10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nt?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If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not,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</a:t>
            </a:r>
            <a:r>
              <a:rPr sz="3000" b="1" spc="-10" dirty="0">
                <a:latin typeface="Arial"/>
                <a:cs typeface="Arial"/>
              </a:rPr>
              <a:t>h</a:t>
            </a:r>
            <a:r>
              <a:rPr sz="3000" b="1" dirty="0">
                <a:latin typeface="Arial"/>
                <a:cs typeface="Arial"/>
              </a:rPr>
              <a:t>ich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one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 correct?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sz="3400" spc="-5" dirty="0">
                <a:solidFill>
                  <a:srgbClr val="0070C0"/>
                </a:solidFill>
              </a:rPr>
              <a:t>1: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Object, Function &amp; Expression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600" y="1699261"/>
            <a:ext cx="4363212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4839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Fu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ctio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3095" y="3660744"/>
            <a:ext cx="8385809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rforms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cific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dure.</a:t>
            </a: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</a:p>
          <a:p>
            <a:pPr marL="353695"/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tim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53695" marR="41529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ure)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fin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 can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400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larity: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mming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3418" y="1220015"/>
            <a:ext cx="6355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identifi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(par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met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r1,</a:t>
            </a:r>
            <a:r>
              <a:rPr sz="28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parame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8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A: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je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5" dirty="0">
                <a:latin typeface="Arial"/>
                <a:cs typeface="Arial"/>
              </a:rPr>
              <a:t>-oriented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grammi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(OO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8450580" cy="42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Us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class</a:t>
            </a:r>
            <a:r>
              <a:rPr sz="2600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jects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sed</a:t>
            </a:r>
          </a:p>
          <a:p>
            <a:pPr marL="353695"/>
            <a:r>
              <a:rPr sz="2600" dirty="0">
                <a:latin typeface="Arial"/>
                <a:cs typeface="Arial"/>
              </a:rPr>
              <a:t>on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vi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nm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.</a:t>
            </a:r>
          </a:p>
          <a:p>
            <a:pPr marL="353695" marR="12128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tain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fy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 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ted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ting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istics fr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es</a:t>
            </a:r>
          </a:p>
          <a:p>
            <a:pPr marL="353695" marR="17843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rst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ram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aft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 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pm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 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ir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s.</a:t>
            </a:r>
          </a:p>
          <a:p>
            <a:pPr marL="353695" marR="49022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Ef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cy: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str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cts/ cl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4867" y="3788293"/>
            <a:ext cx="3699165" cy="283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4445" y="385228"/>
            <a:ext cx="53613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330700" algn="l"/>
              </a:tabLst>
            </a:pP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Class/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bject	&amp; 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867" y="1257973"/>
            <a:ext cx="8711693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ass: a con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stract sets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jects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ith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common properties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"object" refers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a</a:t>
            </a:r>
            <a:r>
              <a:rPr sz="2400" spc="-10" dirty="0">
                <a:latin typeface="Arial"/>
                <a:cs typeface="Arial"/>
              </a:rPr>
              <a:t> p</a:t>
            </a:r>
            <a:r>
              <a:rPr sz="2400" dirty="0">
                <a:latin typeface="Arial"/>
                <a:cs typeface="Arial"/>
              </a:rPr>
              <a:t>articul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stance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of a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</a:p>
          <a:p>
            <a:pPr marL="353695" indent="-340995">
              <a:spcBef>
                <a:spcPts val="575"/>
              </a:spcBef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“object” 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ers</a:t>
            </a:r>
            <a:r>
              <a:rPr sz="24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functi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ns (methods),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roperti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</a:p>
          <a:p>
            <a:pPr marL="353695"/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(constants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JS supp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thout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type)</a:t>
            </a:r>
          </a:p>
        </p:txBody>
      </p:sp>
      <p:sp>
        <p:nvSpPr>
          <p:cNvPr id="5" name="object 5"/>
          <p:cNvSpPr/>
          <p:nvPr/>
        </p:nvSpPr>
        <p:spPr>
          <a:xfrm>
            <a:off x="5791200" y="3785086"/>
            <a:ext cx="4973782" cy="2843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ure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24920"/>
            <a:ext cx="7952740" cy="490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ramming</a:t>
            </a:r>
          </a:p>
          <a:p>
            <a:pPr marL="756285" lvl="1" indent="-286385">
              <a:lnSpc>
                <a:spcPts val="285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problem from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co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d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>
              <a:lnSpc>
                <a:spcPts val="2850"/>
              </a:lnSpc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teme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sz="2400" spc="2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</a:t>
            </a:r>
            <a:endParaRPr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4535">
              <a:spcBef>
                <a:spcPts val="33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startCo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724535">
              <a:spcBef>
                <a:spcPts val="35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2400" spc="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CoffeeM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</a:t>
            </a:r>
            <a:r>
              <a:rPr sz="2400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feemac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8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OOP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roblem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hro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jects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ments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 the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sz="2400" spc="5" dirty="0">
                <a:solidFill>
                  <a:srgbClr val="2525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manip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lated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marR="3368675">
              <a:lnSpc>
                <a:spcPts val="3829"/>
              </a:lnSpc>
              <a:spcBef>
                <a:spcPts val="17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eA.s</a:t>
            </a:r>
            <a:r>
              <a:rPr sz="2400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eB.was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506" y="327907"/>
            <a:ext cx="9984259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Math.f</a:t>
            </a:r>
            <a:r>
              <a:rPr sz="3600" spc="-1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ncti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n(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0542" y="1175245"/>
            <a:ext cx="978727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2900" dirty="0">
                <a:latin typeface="Arial"/>
                <a:cs typeface="Arial"/>
              </a:rPr>
              <a:t>“M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th”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ob</a:t>
            </a:r>
            <a:r>
              <a:rPr sz="2900" spc="5" dirty="0">
                <a:latin typeface="Arial"/>
                <a:cs typeface="Arial"/>
              </a:rPr>
              <a:t>j</a:t>
            </a:r>
            <a:r>
              <a:rPr sz="2900" dirty="0">
                <a:latin typeface="Arial"/>
                <a:cs typeface="Arial"/>
              </a:rPr>
              <a:t>ect: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tainer</a:t>
            </a:r>
            <a:r>
              <a:rPr sz="2900" spc="-50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math</a:t>
            </a:r>
            <a:r>
              <a:rPr sz="2900" spc="-3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</a:t>
            </a:r>
            <a:r>
              <a:rPr sz="2900" spc="-5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&amp;</a:t>
            </a:r>
            <a:r>
              <a:rPr lang="en-US" sz="290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stants.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034" y="2013472"/>
            <a:ext cx="6919384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abs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th.sqr</a:t>
            </a:r>
            <a:r>
              <a:rPr sz="2400" b="1" spc="-15" dirty="0" err="1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2489835" algn="l"/>
              </a:tabLst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Math.exp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22" baseline="24853" dirty="0">
                <a:latin typeface="Arial"/>
                <a:cs typeface="Arial"/>
              </a:rPr>
              <a:t>x</a:t>
            </a:r>
            <a:endParaRPr sz="2400" baseline="24853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th.po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dirty="0" err="1">
                <a:latin typeface="Arial"/>
                <a:cs typeface="Arial"/>
              </a:rPr>
              <a:t>x,</a:t>
            </a:r>
            <a:r>
              <a:rPr sz="2400" b="1" spc="-10" dirty="0" err="1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x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spc="5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n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th.ro</a:t>
            </a:r>
            <a:r>
              <a:rPr lang="en-US" sz="2400" b="1" spc="-10" dirty="0" err="1">
                <a:latin typeface="Arial"/>
                <a:cs typeface="Arial"/>
              </a:rPr>
              <a:t>u</a:t>
            </a:r>
            <a:r>
              <a:rPr lang="en-US" sz="2400" b="1" dirty="0" err="1">
                <a:latin typeface="Arial"/>
                <a:cs typeface="Arial"/>
              </a:rPr>
              <a:t>nd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th.cei</a:t>
            </a:r>
            <a:r>
              <a:rPr lang="en-US" sz="2400" b="1" spc="10" dirty="0" err="1">
                <a:latin typeface="Arial"/>
                <a:cs typeface="Arial"/>
              </a:rPr>
              <a:t>l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</a:t>
            </a:r>
            <a:r>
              <a:rPr lang="en-US" sz="2400" b="1" spc="-20" dirty="0" err="1">
                <a:latin typeface="Arial"/>
                <a:cs typeface="Arial"/>
              </a:rPr>
              <a:t>f</a:t>
            </a:r>
            <a:r>
              <a:rPr lang="en-US" sz="2400" b="1" dirty="0" err="1">
                <a:latin typeface="Arial"/>
                <a:cs typeface="Arial"/>
              </a:rPr>
              <a:t>loo</a:t>
            </a:r>
            <a:r>
              <a:rPr lang="en-US" sz="2400" b="1" spc="10" dirty="0" err="1">
                <a:latin typeface="Arial"/>
                <a:cs typeface="Arial"/>
              </a:rPr>
              <a:t>r</a:t>
            </a:r>
            <a:r>
              <a:rPr lang="en-US"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th.ma</a:t>
            </a:r>
            <a:r>
              <a:rPr lang="en-US" sz="2400" b="1" spc="-15" dirty="0" err="1">
                <a:latin typeface="Arial"/>
                <a:cs typeface="Arial"/>
              </a:rPr>
              <a:t>x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x.min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th.ra</a:t>
            </a:r>
            <a:r>
              <a:rPr lang="en-US" sz="2400" b="1" spc="-10" dirty="0" err="1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lang="en-US" sz="2400" b="1" spc="-5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dirty="0">
                <a:latin typeface="Arial"/>
                <a:cs typeface="Arial"/>
              </a:rPr>
              <a:t>()</a:t>
            </a:r>
            <a:r>
              <a:rPr lang="en-US" sz="2400" b="1" spc="-55" dirty="0">
                <a:latin typeface="Arial"/>
                <a:cs typeface="Arial"/>
              </a:rPr>
              <a:t>   </a:t>
            </a:r>
            <a:r>
              <a:rPr lang="en-US" sz="2400" dirty="0">
                <a:latin typeface="Arial"/>
                <a:cs typeface="Arial"/>
              </a:rPr>
              <a:t>//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[0,1)</a:t>
            </a:r>
          </a:p>
          <a:p>
            <a:pPr marL="12700">
              <a:spcBef>
                <a:spcPts val="35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0044" y="2013472"/>
            <a:ext cx="37338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3167</TotalTime>
  <Words>2001</Words>
  <Application>Microsoft Macintosh PowerPoint</Application>
  <PresentationFormat>Widescreen</PresentationFormat>
  <Paragraphs>320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Apple Symbols</vt:lpstr>
      <vt:lpstr>Arial</vt:lpstr>
      <vt:lpstr>Calibri</vt:lpstr>
      <vt:lpstr>Franklin Gothic Book</vt:lpstr>
      <vt:lpstr>Segoe UI</vt:lpstr>
      <vt:lpstr>Times New Roman</vt:lpstr>
      <vt:lpstr>Crop</vt:lpstr>
      <vt:lpstr>Introduction to Web Technologies</vt:lpstr>
      <vt:lpstr>Summary</vt:lpstr>
      <vt:lpstr>Content</vt:lpstr>
      <vt:lpstr>Topic 1:  Object, Function &amp; Expression </vt:lpstr>
      <vt:lpstr>Functions and why?</vt:lpstr>
      <vt:lpstr>Q&amp;A: Object-oriented Programming (OOP)</vt:lpstr>
      <vt:lpstr>Q&amp;A: Class/Object &amp; JS</vt:lpstr>
      <vt:lpstr>Q&amp;A: Procedure programming vs OOP</vt:lpstr>
      <vt:lpstr>Math.function( )</vt:lpstr>
      <vt:lpstr>Math.constant</vt:lpstr>
      <vt:lpstr>Expression</vt:lpstr>
      <vt:lpstr>PowerPoint Presentation</vt:lpstr>
      <vt:lpstr>Evaluation sequencing</vt:lpstr>
      <vt:lpstr>Try out : how does it work ?</vt:lpstr>
      <vt:lpstr>Try out:</vt:lpstr>
      <vt:lpstr>Topic 2:  Conditionals &amp; Relation  </vt:lpstr>
      <vt:lpstr>Conditions</vt:lpstr>
      <vt:lpstr>Conditions:   if (…)…;</vt:lpstr>
      <vt:lpstr>Conditions: if (…) … else …;</vt:lpstr>
      <vt:lpstr>if (…) {… ;} else {…;}</vt:lpstr>
      <vt:lpstr>Relational operators</vt:lpstr>
      <vt:lpstr>Try out: Relational operators</vt:lpstr>
      <vt:lpstr>Is a letter before or after “a” in Ascii?</vt:lpstr>
      <vt:lpstr>Anything wrong?</vt:lpstr>
      <vt:lpstr>Compound Statements</vt:lpstr>
      <vt:lpstr>Nested Conditionals</vt:lpstr>
      <vt:lpstr>Nested Conditionals</vt:lpstr>
      <vt:lpstr>PowerPoint Presentation</vt:lpstr>
      <vt:lpstr>PowerPoint Presentation</vt:lpstr>
      <vt:lpstr>Try: string functions</vt:lpstr>
      <vt:lpstr>Summary</vt:lpstr>
      <vt:lpstr>Topic 3:  Number Systems </vt:lpstr>
      <vt:lpstr>Number systems</vt:lpstr>
      <vt:lpstr>alert(…): single or double quotes ?</vt:lpstr>
      <vt:lpstr>Anything wrong ?</vt:lpstr>
      <vt:lpstr>Alignment, indentation, paired brackets 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93</cp:revision>
  <dcterms:created xsi:type="dcterms:W3CDTF">2021-12-19T11:51:58Z</dcterms:created>
  <dcterms:modified xsi:type="dcterms:W3CDTF">2021-12-24T12:56:37Z</dcterms:modified>
</cp:coreProperties>
</file>