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6" r:id="rId2"/>
    <p:sldId id="322" r:id="rId3"/>
    <p:sldId id="275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319" r:id="rId39"/>
    <p:sldId id="276" r:id="rId40"/>
    <p:sldId id="277" r:id="rId41"/>
    <p:sldId id="278" r:id="rId42"/>
    <p:sldId id="279" r:id="rId43"/>
    <p:sldId id="280" r:id="rId44"/>
    <p:sldId id="281" r:id="rId45"/>
    <p:sldId id="320" r:id="rId46"/>
    <p:sldId id="282" r:id="rId47"/>
    <p:sldId id="283" r:id="rId48"/>
    <p:sldId id="284" r:id="rId49"/>
    <p:sldId id="285" r:id="rId50"/>
    <p:sldId id="302" r:id="rId51"/>
    <p:sldId id="303" r:id="rId52"/>
    <p:sldId id="304" r:id="rId53"/>
    <p:sldId id="305" r:id="rId54"/>
    <p:sldId id="30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85"/>
    <p:restoredTop sz="95915"/>
  </p:normalViewPr>
  <p:slideViewPr>
    <p:cSldViewPr snapToGrid="0" snapToObjects="1">
      <p:cViewPr varScale="1">
        <p:scale>
          <a:sx n="70" d="100"/>
          <a:sy n="70" d="100"/>
        </p:scale>
        <p:origin x="18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can be of various types, such as numbers and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  <a:sym typeface="Wingdings" pitchFamily="2" charset="2"/>
              </a:rPr>
              <a:t> : Evaluates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 is pronounced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as-key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(JavaScript Object Notation) is a lightweight data-interchange format.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human-readable text to store and transmit data objects consisting of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attribute–value pairs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arrays.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common data format with diverse uses in electronic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interchange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including that of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applications with servers.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1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-teach.lboro.ac.uk/corgs/pw3/section4.html#eg2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a/ascii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arithmetic.asp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co-teach.lboro.ac.uk/corgs/pw3/section4.html#eg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 &amp; Algorithms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394" y="269731"/>
            <a:ext cx="371094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866900" algn="l"/>
              </a:tabLst>
            </a:pPr>
            <a:r>
              <a:rPr sz="3600" dirty="0">
                <a:solidFill>
                  <a:srgbClr val="FF0000"/>
                </a:solidFill>
              </a:rPr>
              <a:t>Number	sys</a:t>
            </a:r>
            <a:r>
              <a:rPr sz="3600" spc="5" dirty="0">
                <a:solidFill>
                  <a:srgbClr val="FF0000"/>
                </a:solidFill>
              </a:rPr>
              <a:t>t</a:t>
            </a:r>
            <a:r>
              <a:rPr sz="3600" dirty="0">
                <a:solidFill>
                  <a:srgbClr val="FF0000"/>
                </a:solidFill>
              </a:rPr>
              <a:t>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77365" y="1469504"/>
            <a:ext cx="8361045" cy="3749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Deci</a:t>
            </a:r>
            <a:r>
              <a:rPr sz="2900" spc="1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al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(b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se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10)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fin</a:t>
            </a:r>
            <a:r>
              <a:rPr sz="2500" dirty="0">
                <a:latin typeface="Arial"/>
                <a:cs typeface="Arial"/>
              </a:rPr>
              <a:t>g</a:t>
            </a:r>
            <a:r>
              <a:rPr sz="2500" spc="-5" dirty="0">
                <a:latin typeface="Arial"/>
                <a:cs typeface="Arial"/>
              </a:rPr>
              <a:t>ers</a:t>
            </a:r>
            <a:endParaRPr sz="2500">
              <a:latin typeface="Arial"/>
              <a:cs typeface="Arial"/>
            </a:endParaRPr>
          </a:p>
          <a:p>
            <a:pPr marL="355600" indent="-342900"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Bin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ry</a:t>
            </a:r>
            <a:r>
              <a:rPr sz="2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(</a:t>
            </a:r>
            <a:r>
              <a:rPr sz="2900" spc="5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ase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2)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am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al n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mb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 lo</a:t>
            </a:r>
            <a:r>
              <a:rPr sz="2500" dirty="0">
                <a:latin typeface="Arial"/>
                <a:cs typeface="Arial"/>
              </a:rPr>
              <a:t>g</a:t>
            </a:r>
            <a:r>
              <a:rPr sz="2500" spc="-5" dirty="0">
                <a:latin typeface="Arial"/>
                <a:cs typeface="Arial"/>
              </a:rPr>
              <a:t>ical syst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m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mp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On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nd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f</a:t>
            </a:r>
            <a:r>
              <a:rPr sz="2500" spc="-5" dirty="0">
                <a:latin typeface="Arial"/>
                <a:cs typeface="Arial"/>
              </a:rPr>
              <a:t>f</a:t>
            </a:r>
            <a:endParaRPr sz="2500">
              <a:latin typeface="Arial"/>
              <a:cs typeface="Arial"/>
            </a:endParaRPr>
          </a:p>
          <a:p>
            <a:pPr marL="355600" indent="-342900"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Hexa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ecimal</a:t>
            </a:r>
            <a:r>
              <a:rPr sz="29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(b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se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16)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Bi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ary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mb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rs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ickly be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ome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di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us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write.</a:t>
            </a:r>
            <a:endParaRPr sz="2500">
              <a:latin typeface="Arial"/>
              <a:cs typeface="Arial"/>
            </a:endParaRPr>
          </a:p>
          <a:p>
            <a:pPr marL="530860" algn="ctr"/>
            <a:r>
              <a:rPr sz="2500" spc="-5" dirty="0">
                <a:latin typeface="Arial"/>
                <a:cs typeface="Arial"/>
              </a:rPr>
              <a:t>He</a:t>
            </a:r>
            <a:r>
              <a:rPr sz="2500" spc="-20" dirty="0">
                <a:latin typeface="Arial"/>
                <a:cs typeface="Arial"/>
              </a:rPr>
              <a:t>x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imal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giv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 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s a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ort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way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res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60020">
              <a:lnSpc>
                <a:spcPct val="100000"/>
              </a:lnSpc>
            </a:pPr>
            <a:r>
              <a:rPr sz="3600" dirty="0"/>
              <a:t>Decim</a:t>
            </a:r>
            <a:r>
              <a:rPr sz="3600" spc="5" dirty="0"/>
              <a:t>a</a:t>
            </a:r>
            <a:r>
              <a:rPr sz="3600" dirty="0"/>
              <a:t>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77365" y="1469116"/>
            <a:ext cx="8181975" cy="2213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Bas</a:t>
            </a:r>
            <a:r>
              <a:rPr sz="2900" spc="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r>
              <a:rPr sz="2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10</a:t>
            </a:r>
            <a:endParaRPr sz="29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  <a:tabLst>
                <a:tab pos="354965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•	D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ts:</a:t>
            </a:r>
            <a:r>
              <a:rPr sz="2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0,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1,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2,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3,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4,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5,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6,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7,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8,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9</a:t>
            </a:r>
            <a:endParaRPr sz="2900">
              <a:latin typeface="Arial"/>
              <a:cs typeface="Arial"/>
            </a:endParaRPr>
          </a:p>
          <a:p>
            <a:pPr marL="756285" marR="5080" indent="-287020">
              <a:spcBef>
                <a:spcPts val="615"/>
              </a:spcBef>
            </a:pP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1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Each digit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 a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cimal num</a:t>
            </a:r>
            <a:r>
              <a:rPr sz="2500" dirty="0">
                <a:latin typeface="Arial"/>
                <a:cs typeface="Arial"/>
              </a:rPr>
              <a:t>b</a:t>
            </a:r>
            <a:r>
              <a:rPr sz="2500" spc="-5" dirty="0">
                <a:latin typeface="Arial"/>
                <a:cs typeface="Arial"/>
              </a:rPr>
              <a:t>er is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multiplied by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10</a:t>
            </a:r>
            <a:r>
              <a:rPr sz="2400" i="1" spc="-7" baseline="2430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400" i="1" spc="-15" baseline="24305" dirty="0">
                <a:solidFill>
                  <a:srgbClr val="3333CC"/>
                </a:solidFill>
                <a:latin typeface="Arial"/>
                <a:cs typeface="Arial"/>
              </a:rPr>
              <a:t>-</a:t>
            </a:r>
            <a:r>
              <a:rPr sz="2400" i="1" spc="-7" baseline="24305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2500" spc="-5" dirty="0">
                <a:latin typeface="Arial"/>
                <a:cs typeface="Arial"/>
              </a:rPr>
              <a:t>where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n</a:t>
            </a:r>
            <a:r>
              <a:rPr sz="2500" i="1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is the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col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mn n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mber,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nti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g from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right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 left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141" y="5414981"/>
            <a:ext cx="457517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5" dirty="0">
                <a:latin typeface="Arial"/>
                <a:cs typeface="Arial"/>
              </a:rPr>
              <a:t>(2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10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Arial"/>
                <a:cs typeface="Arial"/>
              </a:rPr>
              <a:t>) + (9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10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Arial"/>
                <a:cs typeface="Arial"/>
              </a:rPr>
              <a:t>) +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(3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10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0"/>
              </a:spcBef>
            </a:pPr>
            <a:r>
              <a:rPr sz="2800" spc="-5" dirty="0">
                <a:latin typeface="Arial"/>
                <a:cs typeface="Arial"/>
              </a:rPr>
              <a:t>= 2</a:t>
            </a:r>
            <a:r>
              <a:rPr sz="2800" dirty="0">
                <a:latin typeface="Arial"/>
                <a:cs typeface="Arial"/>
              </a:rPr>
              <a:t>0</a:t>
            </a:r>
            <a:r>
              <a:rPr sz="2800" spc="-5" dirty="0">
                <a:latin typeface="Arial"/>
                <a:cs typeface="Arial"/>
              </a:rPr>
              <a:t>0 +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90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+ 3</a:t>
            </a:r>
            <a:endParaRPr sz="2800">
              <a:latin typeface="Arial"/>
              <a:cs typeface="Arial"/>
            </a:endParaRPr>
          </a:p>
          <a:p>
            <a:pPr marL="12700"/>
            <a:r>
              <a:rPr sz="2800" spc="-5" dirty="0">
                <a:latin typeface="Arial"/>
                <a:cs typeface="Arial"/>
              </a:rPr>
              <a:t>= 293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69511" y="3803617"/>
          <a:ext cx="2554477" cy="100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3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400" baseline="2430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400" baseline="2430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400" baseline="2430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82"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60020">
              <a:lnSpc>
                <a:spcPct val="100000"/>
              </a:lnSpc>
            </a:pPr>
            <a:r>
              <a:rPr sz="3600" dirty="0"/>
              <a:t>Binary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77364" y="1469505"/>
            <a:ext cx="8340090" cy="2464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Base:</a:t>
            </a:r>
            <a:r>
              <a:rPr sz="2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Di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its:</a:t>
            </a:r>
            <a:r>
              <a:rPr sz="2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0,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ts val="3475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Each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di</a:t>
            </a:r>
            <a:r>
              <a:rPr sz="2900" spc="10" dirty="0">
                <a:latin typeface="Arial"/>
                <a:cs typeface="Arial"/>
              </a:rPr>
              <a:t>g</a:t>
            </a:r>
            <a:r>
              <a:rPr sz="2900" dirty="0">
                <a:latin typeface="Arial"/>
                <a:cs typeface="Arial"/>
              </a:rPr>
              <a:t>it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in a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bi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y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er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ltip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ied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by</a:t>
            </a:r>
            <a:endParaRPr sz="2900">
              <a:latin typeface="Arial"/>
              <a:cs typeface="Arial"/>
            </a:endParaRPr>
          </a:p>
          <a:p>
            <a:pPr marL="354965" marR="5080">
              <a:lnSpc>
                <a:spcPts val="3550"/>
              </a:lnSpc>
              <a:spcBef>
                <a:spcPts val="355"/>
              </a:spcBef>
            </a:pPr>
            <a:r>
              <a:rPr sz="3200" spc="-10" dirty="0">
                <a:latin typeface="Arial"/>
                <a:cs typeface="Arial"/>
              </a:rPr>
              <a:t>2</a:t>
            </a:r>
            <a:r>
              <a:rPr sz="3150" i="1" spc="15" baseline="25132" dirty="0">
                <a:latin typeface="Arial"/>
                <a:cs typeface="Arial"/>
              </a:rPr>
              <a:t>n-</a:t>
            </a:r>
            <a:r>
              <a:rPr sz="3150" i="1" spc="30" baseline="25132" dirty="0">
                <a:latin typeface="Arial"/>
                <a:cs typeface="Arial"/>
              </a:rPr>
              <a:t>1</a:t>
            </a:r>
            <a:r>
              <a:rPr sz="3150" i="1" baseline="25132" dirty="0">
                <a:latin typeface="Arial"/>
                <a:cs typeface="Arial"/>
              </a:rPr>
              <a:t> </a:t>
            </a:r>
            <a:r>
              <a:rPr sz="3150" i="1" spc="-419" baseline="2513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i="1" dirty="0">
                <a:latin typeface="Arial"/>
                <a:cs typeface="Arial"/>
              </a:rPr>
              <a:t>n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col</a:t>
            </a:r>
            <a:r>
              <a:rPr sz="2900" spc="10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mn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er,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co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nti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from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ri</a:t>
            </a:r>
            <a:r>
              <a:rPr sz="2900" spc="10" dirty="0">
                <a:latin typeface="Arial"/>
                <a:cs typeface="Arial"/>
              </a:rPr>
              <a:t>g</a:t>
            </a:r>
            <a:r>
              <a:rPr sz="2900" dirty="0">
                <a:latin typeface="Arial"/>
                <a:cs typeface="Arial"/>
              </a:rPr>
              <a:t>ht 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left)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5514" y="5719781"/>
            <a:ext cx="278447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/>
            <a:r>
              <a:rPr sz="2800" dirty="0">
                <a:latin typeface="Arial"/>
                <a:cs typeface="Arial"/>
              </a:rPr>
              <a:t>(1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Arial"/>
                <a:cs typeface="Arial"/>
              </a:rPr>
              <a:t>)+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*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algn="ctr">
              <a:spcBef>
                <a:spcPts val="10"/>
              </a:spcBef>
            </a:pPr>
            <a:r>
              <a:rPr sz="2800" spc="-5" dirty="0">
                <a:latin typeface="Arial"/>
                <a:cs typeface="Arial"/>
              </a:rPr>
              <a:t>= 1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3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+ 1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8 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40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50006" y="3812380"/>
          <a:ext cx="5776897" cy="107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2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243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07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37936" y="5022469"/>
          <a:ext cx="3808144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554" y="150866"/>
            <a:ext cx="282257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Hexadecimal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77364" y="1475207"/>
            <a:ext cx="3509010" cy="157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332105">
              <a:buFont typeface="Arial"/>
              <a:buChar char="•"/>
              <a:tabLst>
                <a:tab pos="345440" algn="l"/>
              </a:tabLst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Bas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r>
              <a:rPr sz="32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16</a:t>
            </a:r>
            <a:endParaRPr sz="3200">
              <a:latin typeface="Arial"/>
              <a:cs typeface="Arial"/>
            </a:endParaRPr>
          </a:p>
          <a:p>
            <a:pPr marL="344805" indent="-332105">
              <a:spcBef>
                <a:spcPts val="770"/>
              </a:spcBef>
              <a:buFont typeface="Arial"/>
              <a:buChar char="•"/>
              <a:tabLst>
                <a:tab pos="345440" algn="l"/>
              </a:tabLst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Digi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s: 0</a:t>
            </a:r>
            <a:r>
              <a:rPr sz="32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~9, A, B,</a:t>
            </a:r>
            <a:endParaRPr sz="3200">
              <a:latin typeface="Arial"/>
              <a:cs typeface="Arial"/>
            </a:endParaRPr>
          </a:p>
          <a:p>
            <a:pPr marL="344805"/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C, D,</a:t>
            </a:r>
            <a:r>
              <a:rPr sz="32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E, F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02451" y="31750"/>
          <a:ext cx="4259198" cy="6629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1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1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00</a:t>
                      </a: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4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41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54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41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8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152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147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14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1111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4727" y="3946778"/>
          <a:ext cx="4658624" cy="1254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3150" b="1" baseline="251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2513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3150" b="1" baseline="251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2513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3150" b="1" baseline="251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2513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3150" b="1" baseline="251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150" baseline="2513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005"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4096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256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16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0" y="290672"/>
            <a:ext cx="8268334" cy="1856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/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Conv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rt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He</a:t>
            </a:r>
            <a:r>
              <a:rPr sz="3200" b="1" spc="-5" dirty="0">
                <a:latin typeface="Arial"/>
                <a:cs typeface="Arial"/>
              </a:rPr>
              <a:t>x</a:t>
            </a:r>
            <a:r>
              <a:rPr sz="3200" b="1" dirty="0">
                <a:latin typeface="Arial"/>
                <a:cs typeface="Arial"/>
              </a:rPr>
              <a:t>-numb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r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im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469900" indent="-457200">
              <a:lnSpc>
                <a:spcPts val="2810"/>
              </a:lnSpc>
              <a:buFont typeface="Arial"/>
              <a:buChar char="•"/>
              <a:tabLst>
                <a:tab pos="469900" algn="l"/>
              </a:tabLst>
            </a:pPr>
            <a:r>
              <a:rPr sz="2600" dirty="0">
                <a:latin typeface="Arial"/>
                <a:cs typeface="Arial"/>
              </a:rPr>
              <a:t>T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lumn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 in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rea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ing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16,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ts val="2810"/>
              </a:lnSpc>
            </a:pP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tarting 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 </a:t>
            </a:r>
            <a:r>
              <a:rPr sz="2600" spc="5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6</a:t>
            </a:r>
            <a:r>
              <a:rPr sz="2550" spc="22" baseline="26143" dirty="0">
                <a:latin typeface="Arial"/>
                <a:cs typeface="Arial"/>
              </a:rPr>
              <a:t>0</a:t>
            </a:r>
            <a:r>
              <a:rPr sz="2550" baseline="26143" dirty="0">
                <a:latin typeface="Arial"/>
                <a:cs typeface="Arial"/>
              </a:rPr>
              <a:t> </a:t>
            </a:r>
            <a:r>
              <a:rPr sz="2550" spc="-345" baseline="26143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t 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96155" y="2205227"/>
            <a:ext cx="3454908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7541" y="3678039"/>
            <a:ext cx="8129905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buFont typeface="Arial"/>
              <a:buChar char="•"/>
              <a:tabLst>
                <a:tab pos="469900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im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er: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2 3 E</a:t>
            </a:r>
            <a:endParaRPr sz="2600">
              <a:latin typeface="Arial"/>
              <a:cs typeface="Arial"/>
            </a:endParaRPr>
          </a:p>
          <a:p>
            <a:pPr marL="469900" indent="-457200">
              <a:spcBef>
                <a:spcPts val="1140"/>
              </a:spcBef>
              <a:buFont typeface="Arial"/>
              <a:buChar char="•"/>
              <a:tabLst>
                <a:tab pos="469900" algn="l"/>
              </a:tabLst>
            </a:pPr>
            <a:r>
              <a:rPr sz="2600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im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ui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564515">
              <a:spcBef>
                <a:spcPts val="1560"/>
              </a:spcBef>
              <a:tabLst>
                <a:tab pos="4863465" algn="l"/>
              </a:tabLst>
            </a:pPr>
            <a:r>
              <a:rPr sz="2600" dirty="0">
                <a:latin typeface="Arial"/>
                <a:cs typeface="Arial"/>
              </a:rPr>
              <a:t>(2x</a:t>
            </a:r>
            <a:r>
              <a:rPr sz="2600" spc="5" dirty="0">
                <a:latin typeface="Arial"/>
                <a:cs typeface="Arial"/>
              </a:rPr>
              <a:t>16</a:t>
            </a:r>
            <a:r>
              <a:rPr sz="2550" spc="15" baseline="26143" dirty="0">
                <a:latin typeface="Arial"/>
                <a:cs typeface="Arial"/>
              </a:rPr>
              <a:t>2</a:t>
            </a:r>
            <a:r>
              <a:rPr sz="2600" dirty="0">
                <a:latin typeface="Arial"/>
                <a:cs typeface="Arial"/>
              </a:rPr>
              <a:t>) +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(3x</a:t>
            </a:r>
            <a:r>
              <a:rPr sz="2600" spc="5" dirty="0">
                <a:latin typeface="Arial"/>
                <a:cs typeface="Arial"/>
              </a:rPr>
              <a:t>1</a:t>
            </a:r>
            <a:r>
              <a:rPr sz="2600" spc="10" dirty="0">
                <a:latin typeface="Arial"/>
                <a:cs typeface="Arial"/>
              </a:rPr>
              <a:t>6</a:t>
            </a:r>
            <a:r>
              <a:rPr sz="2550" spc="15" baseline="26143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 (14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10" dirty="0">
                <a:latin typeface="Arial"/>
                <a:cs typeface="Arial"/>
              </a:rPr>
              <a:t>6</a:t>
            </a:r>
            <a:r>
              <a:rPr sz="2550" spc="15" baseline="26143" dirty="0">
                <a:latin typeface="Arial"/>
                <a:cs typeface="Arial"/>
              </a:rPr>
              <a:t>0</a:t>
            </a:r>
            <a:r>
              <a:rPr sz="2600" dirty="0">
                <a:latin typeface="Arial"/>
                <a:cs typeface="Arial"/>
              </a:rPr>
              <a:t>)	= 512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48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+ 14 =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5</a:t>
            </a:r>
            <a:r>
              <a:rPr sz="2600" spc="5" dirty="0">
                <a:latin typeface="Arial"/>
                <a:cs typeface="Arial"/>
              </a:rPr>
              <a:t>7</a:t>
            </a:r>
            <a:r>
              <a:rPr sz="2600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L="302895">
              <a:lnSpc>
                <a:spcPts val="2215"/>
              </a:lnSpc>
              <a:spcBef>
                <a:spcPts val="2325"/>
              </a:spcBef>
            </a:pPr>
            <a:r>
              <a:rPr sz="1850" i="1" spc="265" dirty="0">
                <a:latin typeface="Times New Roman"/>
                <a:cs typeface="Times New Roman"/>
              </a:rPr>
              <a:t>lengt</a:t>
            </a:r>
            <a:r>
              <a:rPr sz="1850" i="1" spc="475" dirty="0">
                <a:latin typeface="Times New Roman"/>
                <a:cs typeface="Times New Roman"/>
              </a:rPr>
              <a:t>h</a:t>
            </a:r>
            <a:r>
              <a:rPr sz="1850" spc="160" dirty="0">
                <a:latin typeface="Arial"/>
                <a:cs typeface="Arial"/>
              </a:rPr>
              <a:t>−</a:t>
            </a:r>
            <a:r>
              <a:rPr sz="1850" spc="33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6570" y="5715431"/>
            <a:ext cx="585470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15"/>
              </a:lnSpc>
            </a:pPr>
            <a:r>
              <a:rPr sz="4800" spc="-190" dirty="0">
                <a:latin typeface="Arial"/>
                <a:cs typeface="Arial"/>
              </a:rPr>
              <a:t></a:t>
            </a:r>
            <a:endParaRPr sz="4800">
              <a:latin typeface="Arial"/>
              <a:cs typeface="Arial"/>
            </a:endParaRPr>
          </a:p>
          <a:p>
            <a:pPr marL="57785">
              <a:lnSpc>
                <a:spcPts val="1970"/>
              </a:lnSpc>
            </a:pPr>
            <a:r>
              <a:rPr sz="1850" i="1" spc="180" dirty="0">
                <a:latin typeface="Times New Roman"/>
                <a:cs typeface="Times New Roman"/>
              </a:rPr>
              <a:t>i</a:t>
            </a:r>
            <a:r>
              <a:rPr sz="1850" i="1" spc="-265" dirty="0">
                <a:latin typeface="Times New Roman"/>
                <a:cs typeface="Times New Roman"/>
              </a:rPr>
              <a:t> </a:t>
            </a:r>
            <a:r>
              <a:rPr sz="1850" spc="395" dirty="0">
                <a:latin typeface="Arial"/>
                <a:cs typeface="Arial"/>
              </a:rPr>
              <a:t>=</a:t>
            </a:r>
            <a:r>
              <a:rPr sz="1850" spc="33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4556" y="5744984"/>
            <a:ext cx="13970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1850" i="1" spc="265" dirty="0">
                <a:latin typeface="Times New Roman"/>
                <a:cs typeface="Times New Roman"/>
              </a:rPr>
              <a:t>lengt</a:t>
            </a:r>
            <a:r>
              <a:rPr sz="1850" i="1" spc="475" dirty="0">
                <a:latin typeface="Times New Roman"/>
                <a:cs typeface="Times New Roman"/>
              </a:rPr>
              <a:t>h</a:t>
            </a:r>
            <a:r>
              <a:rPr sz="1850" spc="160" dirty="0">
                <a:latin typeface="Arial"/>
                <a:cs typeface="Arial"/>
              </a:rPr>
              <a:t>−</a:t>
            </a:r>
            <a:r>
              <a:rPr sz="1850" spc="245" dirty="0">
                <a:latin typeface="Times New Roman"/>
                <a:cs typeface="Times New Roman"/>
              </a:rPr>
              <a:t>1</a:t>
            </a:r>
            <a:r>
              <a:rPr sz="1850" spc="365" dirty="0">
                <a:latin typeface="Arial"/>
                <a:cs typeface="Arial"/>
              </a:rPr>
              <a:t>−</a:t>
            </a:r>
            <a:r>
              <a:rPr sz="1850" i="1" spc="180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4081" y="5794542"/>
            <a:ext cx="249237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5"/>
              </a:lnSpc>
              <a:tabLst>
                <a:tab pos="1668780" algn="l"/>
              </a:tabLst>
            </a:pPr>
            <a:r>
              <a:rPr sz="3200" i="1" spc="430" dirty="0">
                <a:latin typeface="Times New Roman"/>
                <a:cs typeface="Times New Roman"/>
              </a:rPr>
              <a:t>di</a:t>
            </a:r>
            <a:r>
              <a:rPr sz="3200" i="1" spc="565" dirty="0">
                <a:latin typeface="Times New Roman"/>
                <a:cs typeface="Times New Roman"/>
              </a:rPr>
              <a:t>g</a:t>
            </a:r>
            <a:r>
              <a:rPr sz="3200" i="1" spc="509" dirty="0">
                <a:latin typeface="Times New Roman"/>
                <a:cs typeface="Times New Roman"/>
              </a:rPr>
              <a:t>Val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550" dirty="0">
                <a:latin typeface="Times New Roman"/>
                <a:cs typeface="Times New Roman"/>
              </a:rPr>
              <a:t>*</a:t>
            </a:r>
            <a:r>
              <a:rPr sz="3200" spc="560" dirty="0">
                <a:latin typeface="Times New Roman"/>
                <a:cs typeface="Times New Roman"/>
              </a:rPr>
              <a:t>16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1383" y="6032638"/>
            <a:ext cx="889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1850" i="1" spc="180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9027" y="5405628"/>
            <a:ext cx="5064760" cy="1195070"/>
          </a:xfrm>
          <a:custGeom>
            <a:avLst/>
            <a:gdLst/>
            <a:ahLst/>
            <a:cxnLst/>
            <a:rect l="l" t="t" r="r" b="b"/>
            <a:pathLst>
              <a:path w="5064760" h="1195070">
                <a:moveTo>
                  <a:pt x="0" y="1194816"/>
                </a:moveTo>
                <a:lnTo>
                  <a:pt x="5064252" y="1194816"/>
                </a:lnTo>
                <a:lnTo>
                  <a:pt x="5064252" y="0"/>
                </a:lnTo>
                <a:lnTo>
                  <a:pt x="0" y="0"/>
                </a:lnTo>
                <a:lnTo>
                  <a:pt x="0" y="1194816"/>
                </a:lnTo>
                <a:close/>
              </a:path>
            </a:pathLst>
          </a:custGeom>
          <a:ln w="9144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20000" y="6231636"/>
            <a:ext cx="2423160" cy="276999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spc="-5" dirty="0">
                <a:latin typeface="Times"/>
                <a:cs typeface="Times"/>
              </a:rPr>
              <a:t>i index</a:t>
            </a:r>
            <a:r>
              <a:rPr spc="-10" dirty="0">
                <a:latin typeface="Times"/>
                <a:cs typeface="Times"/>
              </a:rPr>
              <a:t> </a:t>
            </a:r>
            <a:r>
              <a:rPr dirty="0">
                <a:latin typeface="Times"/>
                <a:cs typeface="Times"/>
              </a:rPr>
              <a:t>from</a:t>
            </a:r>
            <a:r>
              <a:rPr spc="-5" dirty="0">
                <a:latin typeface="Times"/>
                <a:cs typeface="Times"/>
              </a:rPr>
              <a:t> l</a:t>
            </a:r>
            <a:r>
              <a:rPr dirty="0">
                <a:latin typeface="Times"/>
                <a:cs typeface="Times"/>
              </a:rPr>
              <a:t>e</a:t>
            </a:r>
            <a:r>
              <a:rPr spc="-5" dirty="0">
                <a:latin typeface="Times"/>
                <a:cs typeface="Times"/>
              </a:rPr>
              <a:t>ft</a:t>
            </a:r>
            <a:r>
              <a:rPr dirty="0">
                <a:latin typeface="Times"/>
                <a:cs typeface="Times"/>
              </a:rPr>
              <a:t> </a:t>
            </a:r>
            <a:r>
              <a:rPr spc="-5" dirty="0">
                <a:latin typeface="Times"/>
                <a:cs typeface="Times"/>
              </a:rPr>
              <a:t>to right</a:t>
            </a:r>
            <a:endParaRPr>
              <a:latin typeface="Times"/>
              <a:cs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5" y="269731"/>
            <a:ext cx="322770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2019935" algn="l"/>
              </a:tabLst>
            </a:pPr>
            <a:r>
              <a:rPr sz="3600" dirty="0">
                <a:solidFill>
                  <a:srgbClr val="C00000"/>
                </a:solidFill>
              </a:rPr>
              <a:t>Analysis	steps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0237" y="1235316"/>
            <a:ext cx="781685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  <a:tab pos="5551805" algn="l"/>
              </a:tabLst>
            </a:pPr>
            <a:r>
              <a:rPr sz="2900" dirty="0">
                <a:latin typeface="Arial"/>
                <a:cs typeface="Arial"/>
              </a:rPr>
              <a:t>S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ep 1: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Present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in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ge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ia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ised	math</a:t>
            </a:r>
            <a:r>
              <a:rPr sz="2900" spc="-4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formula,</a:t>
            </a:r>
            <a:endParaRPr sz="2900">
              <a:latin typeface="Arial"/>
              <a:cs typeface="Arial"/>
            </a:endParaRPr>
          </a:p>
          <a:p>
            <a:pPr marL="355600"/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d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rive</a:t>
            </a:r>
            <a:r>
              <a:rPr sz="2900" spc="-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les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from</a:t>
            </a:r>
            <a:r>
              <a:rPr sz="2900" spc="-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ex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les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0237" y="3799319"/>
            <a:ext cx="8202930" cy="285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S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ep 2: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get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each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el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me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s,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e.g.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Val</a:t>
            </a:r>
            <a:endParaRPr sz="2900">
              <a:latin typeface="Arial"/>
              <a:cs typeface="Arial"/>
            </a:endParaRPr>
          </a:p>
          <a:p>
            <a:pPr marL="355600" marR="5080" indent="-342900">
              <a:spcBef>
                <a:spcPts val="695"/>
              </a:spcBef>
              <a:buFont typeface="Arial"/>
              <a:buChar char="•"/>
              <a:tabLst>
                <a:tab pos="355600" algn="l"/>
                <a:tab pos="7368540" algn="l"/>
              </a:tabLst>
            </a:pPr>
            <a:r>
              <a:rPr sz="2900" dirty="0">
                <a:latin typeface="Arial"/>
                <a:cs typeface="Arial"/>
              </a:rPr>
              <a:t>Step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3: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sid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functi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ns,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ta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struct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1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,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flow co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trol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in codi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g,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e.g.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su</a:t>
            </a:r>
            <a:r>
              <a:rPr sz="2900" spc="5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,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l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10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,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wer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of	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th obj</a:t>
            </a:r>
            <a:r>
              <a:rPr sz="2900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Step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4: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b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g,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y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atte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tion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tails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endParaRPr sz="2900">
              <a:latin typeface="Arial"/>
              <a:cs typeface="Arial"/>
            </a:endParaRPr>
          </a:p>
          <a:p>
            <a:pPr marL="355600"/>
            <a:r>
              <a:rPr sz="2900" dirty="0">
                <a:latin typeface="Arial"/>
                <a:cs typeface="Arial"/>
              </a:rPr>
              <a:t>possi</a:t>
            </a:r>
            <a:r>
              <a:rPr sz="2900" spc="5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le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er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ors,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e.g.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inv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lid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8386" y="2548559"/>
            <a:ext cx="585470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15"/>
              </a:lnSpc>
            </a:pPr>
            <a:r>
              <a:rPr sz="4800" spc="-190" dirty="0">
                <a:latin typeface="Arial"/>
                <a:cs typeface="Arial"/>
              </a:rPr>
              <a:t></a:t>
            </a:r>
            <a:endParaRPr sz="4800">
              <a:latin typeface="Arial"/>
              <a:cs typeface="Arial"/>
            </a:endParaRPr>
          </a:p>
          <a:p>
            <a:pPr marL="57785">
              <a:lnSpc>
                <a:spcPts val="1970"/>
              </a:lnSpc>
            </a:pPr>
            <a:r>
              <a:rPr sz="1850" i="1" spc="180" dirty="0">
                <a:latin typeface="Times New Roman"/>
                <a:cs typeface="Times New Roman"/>
              </a:rPr>
              <a:t>i</a:t>
            </a:r>
            <a:r>
              <a:rPr sz="1850" i="1" spc="-265" dirty="0">
                <a:latin typeface="Times New Roman"/>
                <a:cs typeface="Times New Roman"/>
              </a:rPr>
              <a:t> </a:t>
            </a:r>
            <a:r>
              <a:rPr sz="1850" spc="395" dirty="0">
                <a:latin typeface="Arial"/>
                <a:cs typeface="Arial"/>
              </a:rPr>
              <a:t>=</a:t>
            </a:r>
            <a:r>
              <a:rPr sz="1850" spc="33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2253" y="2329249"/>
            <a:ext cx="113474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1850" i="1" spc="265" dirty="0">
                <a:latin typeface="Times New Roman"/>
                <a:cs typeface="Times New Roman"/>
              </a:rPr>
              <a:t>lengt</a:t>
            </a:r>
            <a:r>
              <a:rPr sz="1850" i="1" spc="475" dirty="0">
                <a:latin typeface="Times New Roman"/>
                <a:cs typeface="Times New Roman"/>
              </a:rPr>
              <a:t>h</a:t>
            </a:r>
            <a:r>
              <a:rPr sz="1850" spc="160" dirty="0">
                <a:latin typeface="Arial"/>
                <a:cs typeface="Arial"/>
              </a:rPr>
              <a:t>−</a:t>
            </a:r>
            <a:r>
              <a:rPr sz="1850" spc="33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6372" y="2578112"/>
            <a:ext cx="13970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1850" i="1" spc="265" dirty="0">
                <a:latin typeface="Times New Roman"/>
                <a:cs typeface="Times New Roman"/>
              </a:rPr>
              <a:t>lengt</a:t>
            </a:r>
            <a:r>
              <a:rPr sz="1850" i="1" spc="475" dirty="0">
                <a:latin typeface="Times New Roman"/>
                <a:cs typeface="Times New Roman"/>
              </a:rPr>
              <a:t>h</a:t>
            </a:r>
            <a:r>
              <a:rPr sz="1850" spc="160" dirty="0">
                <a:latin typeface="Arial"/>
                <a:cs typeface="Arial"/>
              </a:rPr>
              <a:t>−</a:t>
            </a:r>
            <a:r>
              <a:rPr sz="1850" spc="245" dirty="0">
                <a:latin typeface="Times New Roman"/>
                <a:cs typeface="Times New Roman"/>
              </a:rPr>
              <a:t>1</a:t>
            </a:r>
            <a:r>
              <a:rPr sz="1850" spc="365" dirty="0">
                <a:latin typeface="Arial"/>
                <a:cs typeface="Arial"/>
              </a:rPr>
              <a:t>−</a:t>
            </a:r>
            <a:r>
              <a:rPr sz="1850" i="1" spc="180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5897" y="2627670"/>
            <a:ext cx="249237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5"/>
              </a:lnSpc>
              <a:tabLst>
                <a:tab pos="1668780" algn="l"/>
              </a:tabLst>
            </a:pPr>
            <a:r>
              <a:rPr sz="3200" i="1" spc="430" dirty="0">
                <a:latin typeface="Times New Roman"/>
                <a:cs typeface="Times New Roman"/>
              </a:rPr>
              <a:t>di</a:t>
            </a:r>
            <a:r>
              <a:rPr sz="3200" i="1" spc="565" dirty="0">
                <a:latin typeface="Times New Roman"/>
                <a:cs typeface="Times New Roman"/>
              </a:rPr>
              <a:t>g</a:t>
            </a:r>
            <a:r>
              <a:rPr sz="3200" i="1" spc="509" dirty="0">
                <a:latin typeface="Times New Roman"/>
                <a:cs typeface="Times New Roman"/>
              </a:rPr>
              <a:t>Val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550" dirty="0">
                <a:latin typeface="Times New Roman"/>
                <a:cs typeface="Times New Roman"/>
              </a:rPr>
              <a:t>*</a:t>
            </a:r>
            <a:r>
              <a:rPr sz="3200" spc="560" dirty="0">
                <a:latin typeface="Times New Roman"/>
                <a:cs typeface="Times New Roman"/>
              </a:rPr>
              <a:t>16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3199" y="2865765"/>
            <a:ext cx="889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1850" i="1" spc="180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0844" y="2238755"/>
            <a:ext cx="5064760" cy="1195070"/>
          </a:xfrm>
          <a:custGeom>
            <a:avLst/>
            <a:gdLst/>
            <a:ahLst/>
            <a:cxnLst/>
            <a:rect l="l" t="t" r="r" b="b"/>
            <a:pathLst>
              <a:path w="5064760" h="1195070">
                <a:moveTo>
                  <a:pt x="0" y="1194815"/>
                </a:moveTo>
                <a:lnTo>
                  <a:pt x="5064252" y="1194815"/>
                </a:lnTo>
                <a:lnTo>
                  <a:pt x="5064252" y="0"/>
                </a:lnTo>
                <a:lnTo>
                  <a:pt x="0" y="0"/>
                </a:lnTo>
                <a:lnTo>
                  <a:pt x="0" y="1194815"/>
                </a:lnTo>
                <a:close/>
              </a:path>
            </a:pathLst>
          </a:custGeom>
          <a:ln w="9144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55052" y="3259836"/>
            <a:ext cx="2423160" cy="276999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dirty="0">
                <a:latin typeface="Times"/>
                <a:cs typeface="Times"/>
              </a:rPr>
              <a:t>i index</a:t>
            </a:r>
            <a:r>
              <a:rPr spc="-10" dirty="0">
                <a:latin typeface="Times"/>
                <a:cs typeface="Times"/>
              </a:rPr>
              <a:t> </a:t>
            </a:r>
            <a:r>
              <a:rPr dirty="0">
                <a:latin typeface="Times"/>
                <a:cs typeface="Times"/>
              </a:rPr>
              <a:t>from</a:t>
            </a:r>
            <a:r>
              <a:rPr spc="-15" dirty="0">
                <a:latin typeface="Times"/>
                <a:cs typeface="Times"/>
              </a:rPr>
              <a:t> </a:t>
            </a:r>
            <a:r>
              <a:rPr spc="5" dirty="0">
                <a:latin typeface="Times"/>
                <a:cs typeface="Times"/>
              </a:rPr>
              <a:t>l</a:t>
            </a:r>
            <a:r>
              <a:rPr dirty="0">
                <a:latin typeface="Times"/>
                <a:cs typeface="Times"/>
              </a:rPr>
              <a:t>eft</a:t>
            </a:r>
            <a:r>
              <a:rPr spc="-5" dirty="0">
                <a:latin typeface="Times"/>
                <a:cs typeface="Times"/>
              </a:rPr>
              <a:t> </a:t>
            </a:r>
            <a:r>
              <a:rPr dirty="0">
                <a:latin typeface="Times"/>
                <a:cs typeface="Times"/>
              </a:rPr>
              <a:t>to right</a:t>
            </a:r>
            <a:endParaRPr>
              <a:latin typeface="Times"/>
              <a:cs typeface="Tim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60020">
              <a:lnSpc>
                <a:spcPct val="100000"/>
              </a:lnSpc>
            </a:pPr>
            <a:r>
              <a:rPr sz="3600" dirty="0"/>
              <a:t>get</a:t>
            </a:r>
            <a:r>
              <a:rPr sz="3600" spc="-5" dirty="0"/>
              <a:t> </a:t>
            </a:r>
            <a:r>
              <a:rPr sz="3600" dirty="0">
                <a:solidFill>
                  <a:srgbClr val="C00000"/>
                </a:solidFill>
              </a:rPr>
              <a:t>di</a:t>
            </a:r>
            <a:r>
              <a:rPr sz="3600" spc="-15" dirty="0">
                <a:solidFill>
                  <a:srgbClr val="C00000"/>
                </a:solidFill>
              </a:rPr>
              <a:t>g</a:t>
            </a:r>
            <a:r>
              <a:rPr sz="3600" dirty="0">
                <a:solidFill>
                  <a:srgbClr val="C00000"/>
                </a:solidFill>
              </a:rPr>
              <a:t>Va</a:t>
            </a:r>
            <a:r>
              <a:rPr sz="3600" spc="-5" dirty="0">
                <a:solidFill>
                  <a:srgbClr val="C00000"/>
                </a:solidFill>
              </a:rPr>
              <a:t>l</a:t>
            </a:r>
            <a:r>
              <a:rPr sz="3600" dirty="0">
                <a:solidFill>
                  <a:srgbClr val="C00000"/>
                </a:solidFill>
              </a:rPr>
              <a:t>:</a:t>
            </a:r>
            <a:r>
              <a:rPr sz="3600" spc="20" dirty="0">
                <a:solidFill>
                  <a:srgbClr val="C00000"/>
                </a:solidFill>
              </a:rPr>
              <a:t> </a:t>
            </a:r>
            <a:r>
              <a:rPr sz="3600" dirty="0"/>
              <a:t>Switch</a:t>
            </a:r>
            <a:r>
              <a:rPr sz="3600" spc="-15" dirty="0"/>
              <a:t> </a:t>
            </a:r>
            <a:r>
              <a:rPr sz="3600" dirty="0"/>
              <a:t>s</a:t>
            </a:r>
            <a:r>
              <a:rPr sz="3600" spc="5" dirty="0"/>
              <a:t>t</a:t>
            </a:r>
            <a:r>
              <a:rPr sz="3600" dirty="0"/>
              <a:t>atem</a:t>
            </a:r>
            <a:r>
              <a:rPr sz="3600" spc="5" dirty="0"/>
              <a:t>e</a:t>
            </a:r>
            <a:r>
              <a:rPr sz="3600" dirty="0"/>
              <a:t>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905000" y="914400"/>
            <a:ext cx="8570976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64579" y="1545336"/>
            <a:ext cx="4173220" cy="2743200"/>
          </a:xfrm>
          <a:custGeom>
            <a:avLst/>
            <a:gdLst/>
            <a:ahLst/>
            <a:cxnLst/>
            <a:rect l="l" t="t" r="r" b="b"/>
            <a:pathLst>
              <a:path w="4173220" h="2743200">
                <a:moveTo>
                  <a:pt x="0" y="2743200"/>
                </a:moveTo>
                <a:lnTo>
                  <a:pt x="4172712" y="2743200"/>
                </a:lnTo>
                <a:lnTo>
                  <a:pt x="4172712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64579" y="1545336"/>
            <a:ext cx="4173220" cy="2743200"/>
          </a:xfrm>
          <a:custGeom>
            <a:avLst/>
            <a:gdLst/>
            <a:ahLst/>
            <a:cxnLst/>
            <a:rect l="l" t="t" r="r" b="b"/>
            <a:pathLst>
              <a:path w="4173220" h="2743200">
                <a:moveTo>
                  <a:pt x="0" y="2743200"/>
                </a:moveTo>
                <a:lnTo>
                  <a:pt x="4172712" y="2743200"/>
                </a:lnTo>
                <a:lnTo>
                  <a:pt x="4172712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8296" y="1545336"/>
            <a:ext cx="4158996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31340" y="4507134"/>
            <a:ext cx="7790180" cy="214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3660" indent="-342900">
              <a:lnSpc>
                <a:spcPts val="23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tch-statement 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 do anythi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 cou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 do before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40"/>
              </a:spcBef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Stmt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comp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2400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r>
              <a:rPr sz="2400" spc="5" dirty="0">
                <a:latin typeface="Arial"/>
                <a:cs typeface="Arial"/>
              </a:rPr>
              <a:t>.</a:t>
            </a:r>
            <a:r>
              <a:rPr sz="2400" dirty="0">
                <a:latin typeface="Arial"/>
                <a:cs typeface="Arial"/>
              </a:rPr>
              <a:t>.;..</a:t>
            </a:r>
            <a:r>
              <a:rPr sz="2400" spc="-15" dirty="0">
                <a:latin typeface="Arial"/>
                <a:cs typeface="Arial"/>
              </a:rPr>
              <a:t>;</a:t>
            </a:r>
            <a:r>
              <a:rPr sz="2400" dirty="0">
                <a:latin typeface="Arial"/>
                <a:cs typeface="Arial"/>
              </a:rPr>
              <a:t>}.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00"/>
              </a:spcBef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break </a:t>
            </a:r>
            <a:r>
              <a:rPr sz="2400" dirty="0">
                <a:latin typeface="Arial"/>
                <a:cs typeface="Arial"/>
              </a:rPr>
              <a:t>statement immediate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terminates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ompound statement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ich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 marL="1993900">
              <a:spcBef>
                <a:spcPts val="1689"/>
              </a:spcBef>
              <a:tabLst>
                <a:tab pos="6130290" algn="l"/>
              </a:tabLst>
            </a:pPr>
            <a:r>
              <a:rPr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4.2</a:t>
            </a:r>
            <a:r>
              <a:rPr u="heavy" spc="-5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 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-</a:t>
            </a:r>
            <a:r>
              <a:rPr u="heavy" spc="5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 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s</a:t>
            </a:r>
            <a:r>
              <a:rPr u="heavy" spc="-40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w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itc</a:t>
            </a:r>
            <a:r>
              <a:rPr u="heavy" spc="-5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h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-statem</a:t>
            </a:r>
            <a:r>
              <a:rPr u="heavy" spc="-10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e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nt,</a:t>
            </a:r>
            <a:r>
              <a:rPr u="heavy" spc="35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 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br</a:t>
            </a:r>
            <a:r>
              <a:rPr u="heavy" spc="-10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e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ak-statem</a:t>
            </a:r>
            <a:r>
              <a:rPr u="heavy" spc="-10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e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nt</a:t>
            </a:r>
            <a:r>
              <a:rPr u="heavy" dirty="0">
                <a:solidFill>
                  <a:srgbClr val="CCCCFF"/>
                </a:solidFill>
                <a:latin typeface="Arial"/>
                <a:cs typeface="Arial"/>
              </a:rPr>
              <a:t> 	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902" y="314371"/>
            <a:ext cx="6214745" cy="135421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</a:t>
            </a:r>
            <a:r>
              <a:rPr spc="-20" dirty="0"/>
              <a:t>n</a:t>
            </a:r>
            <a:r>
              <a:rPr spc="-5" dirty="0"/>
              <a:t>v</a:t>
            </a:r>
            <a:r>
              <a:rPr dirty="0"/>
              <a:t>e</a:t>
            </a:r>
            <a:r>
              <a:rPr spc="-5" dirty="0"/>
              <a:t>rt</a:t>
            </a:r>
            <a:r>
              <a:rPr spc="25" dirty="0"/>
              <a:t> </a:t>
            </a:r>
            <a:r>
              <a:rPr spc="-5" dirty="0"/>
              <a:t>he</a:t>
            </a:r>
            <a:r>
              <a:rPr spc="5" dirty="0"/>
              <a:t>x</a:t>
            </a:r>
            <a:r>
              <a:rPr dirty="0"/>
              <a:t>-</a:t>
            </a:r>
            <a:r>
              <a:rPr spc="-5" dirty="0"/>
              <a:t>digit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dec</a:t>
            </a:r>
            <a:r>
              <a:rPr dirty="0"/>
              <a:t>i</a:t>
            </a:r>
            <a:r>
              <a:rPr spc="-5" dirty="0"/>
              <a:t>mal</a:t>
            </a:r>
            <a:r>
              <a:rPr dirty="0"/>
              <a:t> </a:t>
            </a:r>
            <a:r>
              <a:rPr spc="10" dirty="0"/>
              <a:t>(</a:t>
            </a:r>
            <a:r>
              <a:rPr spc="-5" dirty="0"/>
              <a:t>dig</a:t>
            </a:r>
            <a:r>
              <a:rPr spc="-20" dirty="0"/>
              <a:t>V</a:t>
            </a:r>
            <a:r>
              <a:rPr spc="-5" dirty="0"/>
              <a:t>a</a:t>
            </a:r>
            <a:r>
              <a:rPr dirty="0"/>
              <a:t>l</a:t>
            </a:r>
            <a:r>
              <a:rPr spc="-5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073908" y="1226819"/>
            <a:ext cx="7010400" cy="5562600"/>
          </a:xfrm>
          <a:custGeom>
            <a:avLst/>
            <a:gdLst/>
            <a:ahLst/>
            <a:cxnLst/>
            <a:rect l="l" t="t" r="r" b="b"/>
            <a:pathLst>
              <a:path w="7010400" h="5562600">
                <a:moveTo>
                  <a:pt x="0" y="5562600"/>
                </a:moveTo>
                <a:lnTo>
                  <a:pt x="7010400" y="5562600"/>
                </a:lnTo>
                <a:lnTo>
                  <a:pt x="7010400" y="0"/>
                </a:lnTo>
                <a:lnTo>
                  <a:pt x="0" y="0"/>
                </a:lnTo>
                <a:lnTo>
                  <a:pt x="0" y="5562600"/>
                </a:lnTo>
                <a:close/>
              </a:path>
            </a:pathLst>
          </a:custGeom>
          <a:ln w="914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52901" y="1270215"/>
            <a:ext cx="5191760" cy="536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-5" dirty="0">
                <a:latin typeface="Arial"/>
                <a:cs typeface="Arial"/>
              </a:rPr>
              <a:t>var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900" spc="-2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pro</a:t>
            </a:r>
            <a:r>
              <a:rPr sz="1900" dirty="0">
                <a:latin typeface="Arial"/>
                <a:cs typeface="Arial"/>
              </a:rPr>
              <a:t>m</a:t>
            </a:r>
            <a:r>
              <a:rPr sz="1900" spc="-5" dirty="0">
                <a:latin typeface="Arial"/>
                <a:cs typeface="Arial"/>
              </a:rPr>
              <a:t>pt("Enter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a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he</a:t>
            </a:r>
            <a:r>
              <a:rPr sz="1900" spc="-10" dirty="0">
                <a:latin typeface="Arial"/>
                <a:cs typeface="Arial"/>
              </a:rPr>
              <a:t>x</a:t>
            </a:r>
            <a:r>
              <a:rPr sz="1900" spc="-5" dirty="0">
                <a:latin typeface="Arial"/>
                <a:cs typeface="Arial"/>
              </a:rPr>
              <a:t>-digit:");</a:t>
            </a:r>
            <a:endParaRPr sz="1900">
              <a:latin typeface="Arial"/>
              <a:cs typeface="Arial"/>
            </a:endParaRPr>
          </a:p>
          <a:p>
            <a:pPr marL="12700">
              <a:spcBef>
                <a:spcPts val="229"/>
              </a:spcBef>
            </a:pPr>
            <a:r>
              <a:rPr sz="1900" spc="-5" dirty="0">
                <a:latin typeface="Arial"/>
                <a:cs typeface="Arial"/>
              </a:rPr>
              <a:t>var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</a:t>
            </a:r>
            <a:r>
              <a:rPr sz="1900" spc="-10" dirty="0">
                <a:latin typeface="Arial"/>
                <a:cs typeface="Arial"/>
              </a:rPr>
              <a:t>l</a:t>
            </a:r>
            <a:r>
              <a:rPr sz="1900" spc="-5" dirty="0"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  <a:p>
            <a:pPr>
              <a:spcBef>
                <a:spcPts val="33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/>
            <a:r>
              <a:rPr sz="1900" spc="-5" dirty="0">
                <a:latin typeface="Arial"/>
                <a:cs typeface="Arial"/>
              </a:rPr>
              <a:t>s</a:t>
            </a:r>
            <a:r>
              <a:rPr sz="1900" spc="-20" dirty="0">
                <a:latin typeface="Arial"/>
                <a:cs typeface="Arial"/>
              </a:rPr>
              <a:t>w</a:t>
            </a:r>
            <a:r>
              <a:rPr sz="1900" spc="-5" dirty="0">
                <a:latin typeface="Arial"/>
                <a:cs typeface="Arial"/>
              </a:rPr>
              <a:t>itch</a:t>
            </a:r>
            <a:r>
              <a:rPr sz="1900" dirty="0">
                <a:latin typeface="Arial"/>
                <a:cs typeface="Arial"/>
              </a:rPr>
              <a:t>(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900" spc="-2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900" spc="-5" dirty="0">
                <a:latin typeface="Arial"/>
                <a:cs typeface="Arial"/>
              </a:rPr>
              <a:t>)</a:t>
            </a:r>
            <a:r>
              <a:rPr sz="1900" spc="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279400" algn="just"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case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'0':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</a:t>
            </a:r>
            <a:r>
              <a:rPr sz="1900" spc="-15" dirty="0">
                <a:latin typeface="Arial"/>
                <a:cs typeface="Arial"/>
              </a:rPr>
              <a:t>V</a:t>
            </a:r>
            <a:r>
              <a:rPr sz="1900" spc="-5" dirty="0">
                <a:latin typeface="Arial"/>
                <a:cs typeface="Arial"/>
              </a:rPr>
              <a:t>al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0; break;</a:t>
            </a:r>
            <a:endParaRPr sz="1900">
              <a:latin typeface="Arial"/>
              <a:cs typeface="Arial"/>
            </a:endParaRPr>
          </a:p>
          <a:p>
            <a:pPr marL="279400" algn="just">
              <a:spcBef>
                <a:spcPts val="229"/>
              </a:spcBef>
            </a:pPr>
            <a:r>
              <a:rPr sz="1900" spc="-5" dirty="0">
                <a:latin typeface="Arial"/>
                <a:cs typeface="Arial"/>
              </a:rPr>
              <a:t>case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'1':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digVal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1; b</a:t>
            </a:r>
            <a:r>
              <a:rPr sz="1900" dirty="0">
                <a:latin typeface="Arial"/>
                <a:cs typeface="Arial"/>
              </a:rPr>
              <a:t>r</a:t>
            </a:r>
            <a:r>
              <a:rPr sz="1900" spc="-5" dirty="0">
                <a:latin typeface="Arial"/>
                <a:cs typeface="Arial"/>
              </a:rPr>
              <a:t>eak;</a:t>
            </a:r>
            <a:endParaRPr sz="1900">
              <a:latin typeface="Arial"/>
              <a:cs typeface="Arial"/>
            </a:endParaRPr>
          </a:p>
          <a:p>
            <a:pPr marL="279400" algn="just"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….</a:t>
            </a:r>
            <a:endParaRPr sz="1900">
              <a:latin typeface="Arial"/>
              <a:cs typeface="Arial"/>
            </a:endParaRPr>
          </a:p>
          <a:p>
            <a:pPr marL="279400" algn="just"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case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'9':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digVal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9; b</a:t>
            </a:r>
            <a:r>
              <a:rPr sz="1900" dirty="0">
                <a:latin typeface="Arial"/>
                <a:cs typeface="Arial"/>
              </a:rPr>
              <a:t>r</a:t>
            </a:r>
            <a:r>
              <a:rPr sz="1900" spc="-5" dirty="0">
                <a:latin typeface="Arial"/>
                <a:cs typeface="Arial"/>
              </a:rPr>
              <a:t>eak;</a:t>
            </a:r>
            <a:endParaRPr sz="1900">
              <a:latin typeface="Arial"/>
              <a:cs typeface="Arial"/>
            </a:endParaRPr>
          </a:p>
          <a:p>
            <a:pPr marL="279400" algn="just"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case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</a:t>
            </a:r>
            <a:r>
              <a:rPr sz="1900" spc="-15" dirty="0">
                <a:latin typeface="Arial"/>
                <a:cs typeface="Arial"/>
              </a:rPr>
              <a:t>A</a:t>
            </a:r>
            <a:r>
              <a:rPr sz="1900" spc="-5" dirty="0">
                <a:latin typeface="Arial"/>
                <a:cs typeface="Arial"/>
              </a:rPr>
              <a:t>': dig</a:t>
            </a:r>
            <a:r>
              <a:rPr sz="1900" spc="-15" dirty="0">
                <a:latin typeface="Arial"/>
                <a:cs typeface="Arial"/>
              </a:rPr>
              <a:t>V</a:t>
            </a:r>
            <a:r>
              <a:rPr sz="1900" spc="-5" dirty="0">
                <a:latin typeface="Arial"/>
                <a:cs typeface="Arial"/>
              </a:rPr>
              <a:t>al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10;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break;</a:t>
            </a:r>
            <a:endParaRPr sz="1900">
              <a:latin typeface="Arial"/>
              <a:cs typeface="Arial"/>
            </a:endParaRPr>
          </a:p>
          <a:p>
            <a:pPr marL="279400" marR="1905635" algn="just">
              <a:lnSpc>
                <a:spcPct val="110000"/>
              </a:lnSpc>
            </a:pPr>
            <a:r>
              <a:rPr sz="1900" spc="-5" dirty="0">
                <a:latin typeface="Arial"/>
                <a:cs typeface="Arial"/>
              </a:rPr>
              <a:t>case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</a:t>
            </a:r>
            <a:r>
              <a:rPr sz="1900" spc="-15" dirty="0">
                <a:latin typeface="Arial"/>
                <a:cs typeface="Arial"/>
              </a:rPr>
              <a:t>B</a:t>
            </a:r>
            <a:r>
              <a:rPr sz="1900" spc="-5" dirty="0">
                <a:latin typeface="Arial"/>
                <a:cs typeface="Arial"/>
              </a:rPr>
              <a:t>':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digVal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11;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break; case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'C':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digVal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12; </a:t>
            </a:r>
            <a:r>
              <a:rPr sz="1900" dirty="0">
                <a:latin typeface="Arial"/>
                <a:cs typeface="Arial"/>
              </a:rPr>
              <a:t>b</a:t>
            </a:r>
            <a:r>
              <a:rPr sz="1900" spc="-5" dirty="0">
                <a:latin typeface="Arial"/>
                <a:cs typeface="Arial"/>
              </a:rPr>
              <a:t>reak; case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'D':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digVal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13; </a:t>
            </a:r>
            <a:r>
              <a:rPr sz="1900" dirty="0">
                <a:latin typeface="Arial"/>
                <a:cs typeface="Arial"/>
              </a:rPr>
              <a:t>b</a:t>
            </a:r>
            <a:r>
              <a:rPr sz="1900" spc="-5" dirty="0">
                <a:latin typeface="Arial"/>
                <a:cs typeface="Arial"/>
              </a:rPr>
              <a:t>reak; case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</a:t>
            </a:r>
            <a:r>
              <a:rPr sz="1900" spc="-15" dirty="0">
                <a:latin typeface="Arial"/>
                <a:cs typeface="Arial"/>
              </a:rPr>
              <a:t>E</a:t>
            </a:r>
            <a:r>
              <a:rPr sz="1900" spc="-5" dirty="0">
                <a:latin typeface="Arial"/>
                <a:cs typeface="Arial"/>
              </a:rPr>
              <a:t>': dig</a:t>
            </a:r>
            <a:r>
              <a:rPr sz="1900" spc="-15" dirty="0">
                <a:latin typeface="Arial"/>
                <a:cs typeface="Arial"/>
              </a:rPr>
              <a:t>V</a:t>
            </a:r>
            <a:r>
              <a:rPr sz="1900" spc="-5" dirty="0">
                <a:latin typeface="Arial"/>
                <a:cs typeface="Arial"/>
              </a:rPr>
              <a:t>al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14;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break; case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'F':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digVal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15; </a:t>
            </a:r>
            <a:r>
              <a:rPr sz="1900" dirty="0">
                <a:latin typeface="Arial"/>
                <a:cs typeface="Arial"/>
              </a:rPr>
              <a:t>b</a:t>
            </a:r>
            <a:r>
              <a:rPr sz="1900" spc="-5" dirty="0">
                <a:latin typeface="Arial"/>
                <a:cs typeface="Arial"/>
              </a:rPr>
              <a:t>reak;</a:t>
            </a:r>
            <a:endParaRPr sz="1900">
              <a:latin typeface="Arial"/>
              <a:cs typeface="Arial"/>
            </a:endParaRPr>
          </a:p>
          <a:p>
            <a:pPr marL="279400" algn="just">
              <a:spcBef>
                <a:spcPts val="225"/>
              </a:spcBef>
            </a:pPr>
            <a:r>
              <a:rPr sz="1900" spc="-5" dirty="0">
                <a:solidFill>
                  <a:srgbClr val="00664D"/>
                </a:solidFill>
                <a:latin typeface="Arial"/>
                <a:cs typeface="Arial"/>
              </a:rPr>
              <a:t>default:</a:t>
            </a:r>
            <a:r>
              <a:rPr sz="19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664D"/>
                </a:solidFill>
                <a:latin typeface="Arial"/>
                <a:cs typeface="Arial"/>
              </a:rPr>
              <a:t>digVal</a:t>
            </a:r>
            <a:r>
              <a:rPr sz="19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664D"/>
                </a:solidFill>
                <a:latin typeface="Arial"/>
                <a:cs typeface="Arial"/>
              </a:rPr>
              <a:t>= "invalid</a:t>
            </a:r>
            <a:r>
              <a:rPr sz="1900" spc="4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664D"/>
                </a:solidFill>
                <a:latin typeface="Arial"/>
                <a:cs typeface="Arial"/>
              </a:rPr>
              <a:t>He</a:t>
            </a:r>
            <a:r>
              <a:rPr sz="1900" spc="-15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1900" spc="-5" dirty="0">
                <a:solidFill>
                  <a:srgbClr val="00664D"/>
                </a:solidFill>
                <a:latin typeface="Arial"/>
                <a:cs typeface="Arial"/>
              </a:rPr>
              <a:t>-digit";</a:t>
            </a:r>
            <a:endParaRPr sz="1900">
              <a:latin typeface="Arial"/>
              <a:cs typeface="Arial"/>
            </a:endParaRPr>
          </a:p>
          <a:p>
            <a:pPr marL="12700"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  <a:p>
            <a:pPr marL="12700"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alert</a:t>
            </a:r>
            <a:r>
              <a:rPr sz="1900" dirty="0">
                <a:latin typeface="Arial"/>
                <a:cs typeface="Arial"/>
              </a:rPr>
              <a:t>(</a:t>
            </a:r>
            <a:r>
              <a:rPr sz="1900" spc="-5" dirty="0">
                <a:latin typeface="Arial"/>
                <a:cs typeface="Arial"/>
              </a:rPr>
              <a:t>'The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decimal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for the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hex-digit</a:t>
            </a:r>
            <a:r>
              <a:rPr sz="1900" spc="4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is: ' +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Arial"/>
                <a:cs typeface="Arial"/>
              </a:rPr>
              <a:t>dig</a:t>
            </a:r>
            <a:r>
              <a:rPr sz="1900" spc="-1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900" spc="-5" dirty="0">
                <a:solidFill>
                  <a:srgbClr val="C00000"/>
                </a:solidFill>
                <a:latin typeface="Arial"/>
                <a:cs typeface="Arial"/>
              </a:rPr>
              <a:t>al</a:t>
            </a:r>
            <a:r>
              <a:rPr sz="1900" spc="-5" dirty="0">
                <a:latin typeface="Arial"/>
                <a:cs typeface="Arial"/>
              </a:rPr>
              <a:t>);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82200" y="304800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437090"/>
          </a:xfrm>
          <a:prstGeom prst="rect">
            <a:avLst/>
          </a:prstGeom>
        </p:spPr>
        <p:txBody>
          <a:bodyPr vert="horz" wrap="square" lIns="0" tIns="67103" rIns="0" bIns="0" rtlCol="0" anchor="t">
            <a:spAutoFit/>
          </a:bodyPr>
          <a:lstStyle/>
          <a:p>
            <a:pPr marL="160020">
              <a:lnSpc>
                <a:spcPct val="100000"/>
              </a:lnSpc>
            </a:pPr>
            <a:r>
              <a:rPr sz="2400" dirty="0"/>
              <a:t>C</a:t>
            </a:r>
            <a:r>
              <a:rPr sz="2400" spc="-10" dirty="0"/>
              <a:t>o</a:t>
            </a:r>
            <a:r>
              <a:rPr sz="2400" dirty="0"/>
              <a:t>nv</a:t>
            </a:r>
            <a:r>
              <a:rPr sz="2400" spc="-10" dirty="0"/>
              <a:t>e</a:t>
            </a:r>
            <a:r>
              <a:rPr sz="2400" dirty="0"/>
              <a:t>rt hex-digit</a:t>
            </a:r>
            <a:r>
              <a:rPr sz="2400" spc="-15" dirty="0"/>
              <a:t> </a:t>
            </a:r>
            <a:r>
              <a:rPr sz="2400" dirty="0"/>
              <a:t>to d</a:t>
            </a:r>
            <a:r>
              <a:rPr sz="2400" spc="-10" dirty="0"/>
              <a:t>e</a:t>
            </a:r>
            <a:r>
              <a:rPr sz="2400" dirty="0"/>
              <a:t>cimal </a:t>
            </a:r>
            <a:r>
              <a:rPr sz="2400" spc="10" dirty="0"/>
              <a:t>(</a:t>
            </a:r>
            <a:r>
              <a:rPr sz="2400" dirty="0"/>
              <a:t>digV</a:t>
            </a:r>
            <a:r>
              <a:rPr sz="2400" spc="-10" dirty="0"/>
              <a:t>a</a:t>
            </a:r>
            <a:r>
              <a:rPr sz="2400" dirty="0"/>
              <a:t>l)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514600" y="894588"/>
            <a:ext cx="7551420" cy="5895340"/>
          </a:xfrm>
          <a:custGeom>
            <a:avLst/>
            <a:gdLst/>
            <a:ahLst/>
            <a:cxnLst/>
            <a:rect l="l" t="t" r="r" b="b"/>
            <a:pathLst>
              <a:path w="7551420" h="5895340">
                <a:moveTo>
                  <a:pt x="0" y="5894832"/>
                </a:moveTo>
                <a:lnTo>
                  <a:pt x="7551420" y="5894832"/>
                </a:lnTo>
                <a:lnTo>
                  <a:pt x="7551420" y="0"/>
                </a:lnTo>
                <a:lnTo>
                  <a:pt x="0" y="0"/>
                </a:lnTo>
                <a:lnTo>
                  <a:pt x="0" y="5894832"/>
                </a:lnTo>
                <a:close/>
              </a:path>
            </a:pathLst>
          </a:custGeom>
          <a:ln w="9144">
            <a:solidFill>
              <a:srgbClr val="0066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3748" y="969153"/>
            <a:ext cx="7016750" cy="5929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var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hex</a:t>
            </a:r>
            <a:r>
              <a:rPr sz="2000" spc="-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prompt("ent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hexade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imal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digit</a:t>
            </a:r>
            <a:r>
              <a:rPr sz="2000" spc="-10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10" dirty="0">
                <a:latin typeface="Arial"/>
                <a:cs typeface="Arial"/>
              </a:rPr>
              <a:t>.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000" b="1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pperCas</a:t>
            </a:r>
            <a:r>
              <a:rPr sz="2000" b="1" spc="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(); </a:t>
            </a:r>
            <a:r>
              <a:rPr sz="2000" dirty="0">
                <a:latin typeface="Arial"/>
                <a:cs typeface="Arial"/>
              </a:rPr>
              <a:t>var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digVa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itch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he</a:t>
            </a:r>
            <a:r>
              <a:rPr sz="2000" spc="-1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01650" algn="just"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ca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'0':</a:t>
            </a:r>
            <a:endParaRPr sz="2000">
              <a:latin typeface="Arial"/>
              <a:cs typeface="Arial"/>
            </a:endParaRPr>
          </a:p>
          <a:p>
            <a:pPr marL="501650" algn="just"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'1’:</a:t>
            </a:r>
            <a:endParaRPr sz="2000">
              <a:latin typeface="Arial"/>
              <a:cs typeface="Arial"/>
            </a:endParaRPr>
          </a:p>
          <a:p>
            <a:pPr marL="501650" algn="just"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….</a:t>
            </a:r>
            <a:endParaRPr sz="2000">
              <a:latin typeface="Arial"/>
              <a:cs typeface="Arial"/>
            </a:endParaRPr>
          </a:p>
          <a:p>
            <a:pPr marL="501650" algn="just"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ca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'9':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al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Nu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ber(hex);</a:t>
            </a:r>
            <a:r>
              <a:rPr sz="20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break;</a:t>
            </a:r>
            <a:endParaRPr sz="2000">
              <a:latin typeface="Arial"/>
              <a:cs typeface="Arial"/>
            </a:endParaRPr>
          </a:p>
          <a:p>
            <a:pPr marL="501650" marR="3351529" algn="just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'A':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Val 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;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'B':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Val 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;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'C':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Val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;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'D':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Val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;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'E':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Val 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14;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;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'F':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digVal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15;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01650" algn="just"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defaul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"in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alid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Hex-digi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";</a:t>
            </a:r>
            <a:endParaRPr sz="2000">
              <a:latin typeface="Arial"/>
              <a:cs typeface="Arial"/>
            </a:endParaRPr>
          </a:p>
          <a:p>
            <a:pPr marL="220979"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20979"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ale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t('The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imal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is: '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 digVa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3"/>
            <a:ext cx="9984259" cy="729493"/>
          </a:xfrm>
          <a:prstGeom prst="rect">
            <a:avLst/>
          </a:prstGeom>
        </p:spPr>
        <p:txBody>
          <a:bodyPr vert="horz" wrap="square" lIns="0" tIns="51878" rIns="0" bIns="0" rtlCol="0" anchor="t">
            <a:spAutoFit/>
          </a:bodyPr>
          <a:lstStyle/>
          <a:p>
            <a:pPr marL="90170">
              <a:lnSpc>
                <a:spcPct val="100000"/>
              </a:lnSpc>
            </a:pPr>
            <a:r>
              <a:rPr spc="-5" dirty="0"/>
              <a:t>Co</a:t>
            </a:r>
            <a:r>
              <a:rPr spc="-20" dirty="0"/>
              <a:t>n</a:t>
            </a:r>
            <a:r>
              <a:rPr spc="-5" dirty="0"/>
              <a:t>v</a:t>
            </a:r>
            <a:r>
              <a:rPr dirty="0"/>
              <a:t>e</a:t>
            </a:r>
            <a:r>
              <a:rPr spc="-5" dirty="0"/>
              <a:t>rt</a:t>
            </a:r>
            <a:r>
              <a:rPr spc="25" dirty="0"/>
              <a:t> </a:t>
            </a:r>
            <a:r>
              <a:rPr spc="-5" dirty="0"/>
              <a:t>He</a:t>
            </a:r>
            <a:r>
              <a:rPr spc="5" dirty="0"/>
              <a:t>x</a:t>
            </a:r>
            <a:r>
              <a:rPr dirty="0"/>
              <a:t>-</a:t>
            </a:r>
            <a:r>
              <a:rPr spc="-5" dirty="0"/>
              <a:t>n</a:t>
            </a:r>
            <a:r>
              <a:rPr spc="-15" dirty="0"/>
              <a:t>u</a:t>
            </a:r>
            <a:r>
              <a:rPr spc="-5" dirty="0"/>
              <a:t>mber</a:t>
            </a:r>
            <a:r>
              <a:rPr spc="35" dirty="0"/>
              <a:t> </a:t>
            </a:r>
            <a:r>
              <a:rPr spc="-5" dirty="0"/>
              <a:t>to de</a:t>
            </a:r>
            <a:r>
              <a:rPr dirty="0"/>
              <a:t>c</a:t>
            </a:r>
            <a:r>
              <a:rPr spc="-5" dirty="0"/>
              <a:t>imal</a:t>
            </a:r>
          </a:p>
        </p:txBody>
      </p:sp>
      <p:sp>
        <p:nvSpPr>
          <p:cNvPr id="3" name="object 3"/>
          <p:cNvSpPr/>
          <p:nvPr/>
        </p:nvSpPr>
        <p:spPr>
          <a:xfrm>
            <a:off x="1531620" y="688847"/>
            <a:ext cx="8755380" cy="6169660"/>
          </a:xfrm>
          <a:custGeom>
            <a:avLst/>
            <a:gdLst/>
            <a:ahLst/>
            <a:cxnLst/>
            <a:rect l="l" t="t" r="r" b="b"/>
            <a:pathLst>
              <a:path w="8755380" h="6169659">
                <a:moveTo>
                  <a:pt x="8755380" y="6169149"/>
                </a:moveTo>
                <a:lnTo>
                  <a:pt x="8755380" y="0"/>
                </a:lnTo>
                <a:lnTo>
                  <a:pt x="0" y="0"/>
                </a:lnTo>
                <a:lnTo>
                  <a:pt x="0" y="6169149"/>
                </a:lnTo>
              </a:path>
            </a:pathLst>
          </a:custGeom>
          <a:ln w="9144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0970" y="700683"/>
            <a:ext cx="7337425" cy="6160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he</a:t>
            </a:r>
            <a:r>
              <a:rPr sz="2000" spc="-1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num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prompt(“En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he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-numbe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")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toUpperCa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2000">
              <a:latin typeface="Arial"/>
              <a:cs typeface="Arial"/>
            </a:endParaRPr>
          </a:p>
          <a:p>
            <a:pPr marL="12700" marR="4962525"/>
            <a:r>
              <a:rPr sz="2000" dirty="0">
                <a:latin typeface="Arial"/>
                <a:cs typeface="Arial"/>
              </a:rPr>
              <a:t>var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digVal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Dvalu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; for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hexnum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/>
            <a:r>
              <a:rPr sz="2000" dirty="0">
                <a:latin typeface="Arial"/>
                <a:cs typeface="Arial"/>
              </a:rPr>
              <a:t>hex=h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xnum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664D"/>
                </a:solidFill>
                <a:latin typeface="Arial"/>
                <a:cs typeface="Arial"/>
              </a:rPr>
              <a:t>h</a:t>
            </a:r>
            <a:r>
              <a:rPr sz="2000" spc="-10" dirty="0">
                <a:solidFill>
                  <a:srgbClr val="00664D"/>
                </a:solidFill>
                <a:latin typeface="Arial"/>
                <a:cs typeface="Arial"/>
              </a:rPr>
              <a:t>ar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(i</a:t>
            </a:r>
            <a:r>
              <a:rPr sz="2000" spc="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291465"/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10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he</a:t>
            </a:r>
            <a:r>
              <a:rPr sz="2000" spc="-1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spcBef>
                <a:spcPts val="10"/>
              </a:spcBef>
            </a:pPr>
            <a:r>
              <a:rPr dirty="0">
                <a:latin typeface="Arial"/>
                <a:cs typeface="Arial"/>
              </a:rPr>
              <a:t>case "</a:t>
            </a:r>
            <a:r>
              <a:rPr spc="-10" dirty="0">
                <a:latin typeface="Arial"/>
                <a:cs typeface="Arial"/>
              </a:rPr>
              <a:t>0</a:t>
            </a:r>
            <a:r>
              <a:rPr dirty="0">
                <a:latin typeface="Arial"/>
                <a:cs typeface="Arial"/>
              </a:rPr>
              <a:t>": case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"</a:t>
            </a:r>
            <a:r>
              <a:rPr spc="-10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": case "2</a:t>
            </a:r>
            <a:r>
              <a:rPr spc="-10" dirty="0">
                <a:latin typeface="Arial"/>
                <a:cs typeface="Arial"/>
              </a:rPr>
              <a:t>"</a:t>
            </a:r>
            <a:r>
              <a:rPr dirty="0">
                <a:latin typeface="Arial"/>
                <a:cs typeface="Arial"/>
              </a:rPr>
              <a:t>: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case "</a:t>
            </a:r>
            <a:r>
              <a:rPr spc="-10" dirty="0">
                <a:latin typeface="Arial"/>
                <a:cs typeface="Arial"/>
              </a:rPr>
              <a:t>3</a:t>
            </a:r>
            <a:r>
              <a:rPr dirty="0">
                <a:latin typeface="Arial"/>
                <a:cs typeface="Arial"/>
              </a:rPr>
              <a:t>": case "4</a:t>
            </a:r>
            <a:r>
              <a:rPr spc="-10" dirty="0">
                <a:latin typeface="Arial"/>
                <a:cs typeface="Arial"/>
              </a:rPr>
              <a:t>"</a:t>
            </a:r>
            <a:r>
              <a:rPr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marL="920750" marR="2526030" indent="5715"/>
            <a:r>
              <a:rPr dirty="0">
                <a:latin typeface="Arial"/>
                <a:cs typeface="Arial"/>
              </a:rPr>
              <a:t>case "</a:t>
            </a:r>
            <a:r>
              <a:rPr spc="-10" dirty="0">
                <a:latin typeface="Arial"/>
                <a:cs typeface="Arial"/>
              </a:rPr>
              <a:t>5</a:t>
            </a:r>
            <a:r>
              <a:rPr dirty="0">
                <a:latin typeface="Arial"/>
                <a:cs typeface="Arial"/>
              </a:rPr>
              <a:t>": case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"</a:t>
            </a:r>
            <a:r>
              <a:rPr spc="-10" dirty="0">
                <a:latin typeface="Arial"/>
                <a:cs typeface="Arial"/>
              </a:rPr>
              <a:t>6</a:t>
            </a:r>
            <a:r>
              <a:rPr dirty="0">
                <a:latin typeface="Arial"/>
                <a:cs typeface="Arial"/>
              </a:rPr>
              <a:t>": case "7</a:t>
            </a:r>
            <a:r>
              <a:rPr spc="-10" dirty="0">
                <a:latin typeface="Arial"/>
                <a:cs typeface="Arial"/>
              </a:rPr>
              <a:t>"</a:t>
            </a:r>
            <a:r>
              <a:rPr dirty="0">
                <a:latin typeface="Arial"/>
                <a:cs typeface="Arial"/>
              </a:rPr>
              <a:t>: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case "</a:t>
            </a:r>
            <a:r>
              <a:rPr spc="-10" dirty="0">
                <a:latin typeface="Arial"/>
                <a:cs typeface="Arial"/>
              </a:rPr>
              <a:t>8</a:t>
            </a:r>
            <a:r>
              <a:rPr dirty="0">
                <a:latin typeface="Arial"/>
                <a:cs typeface="Arial"/>
              </a:rPr>
              <a:t>": case '9':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al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um</a:t>
            </a:r>
            <a:r>
              <a:rPr spc="-1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er(</a:t>
            </a:r>
            <a:r>
              <a:rPr spc="-10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);</a:t>
            </a:r>
            <a:r>
              <a:rPr spc="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ak; case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'A':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al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10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0; br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ak;</a:t>
            </a:r>
            <a:endParaRPr>
              <a:latin typeface="Arial"/>
              <a:cs typeface="Arial"/>
            </a:endParaRPr>
          </a:p>
          <a:p>
            <a:pPr marL="920750" marR="3573145" algn="just"/>
            <a:r>
              <a:rPr dirty="0">
                <a:latin typeface="Arial"/>
                <a:cs typeface="Arial"/>
              </a:rPr>
              <a:t>case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'B':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al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10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1; br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ak; case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'C</a:t>
            </a:r>
            <a:r>
              <a:rPr spc="5" dirty="0">
                <a:latin typeface="Arial"/>
                <a:cs typeface="Arial"/>
              </a:rPr>
              <a:t>'</a:t>
            </a:r>
            <a:r>
              <a:rPr dirty="0">
                <a:latin typeface="Arial"/>
                <a:cs typeface="Arial"/>
              </a:rPr>
              <a:t>: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al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10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2; br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ak; case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'D</a:t>
            </a:r>
            <a:r>
              <a:rPr spc="5" dirty="0">
                <a:latin typeface="Arial"/>
                <a:cs typeface="Arial"/>
              </a:rPr>
              <a:t>'</a:t>
            </a:r>
            <a:r>
              <a:rPr dirty="0">
                <a:latin typeface="Arial"/>
                <a:cs typeface="Arial"/>
              </a:rPr>
              <a:t>: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al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10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3; br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ak; case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'E':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al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10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4; br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ak; ca</a:t>
            </a:r>
            <a:r>
              <a:rPr spc="-1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'</a:t>
            </a:r>
            <a:r>
              <a:rPr spc="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':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i</a:t>
            </a:r>
            <a:r>
              <a:rPr spc="-15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V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l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15</a:t>
            </a:r>
            <a:r>
              <a:rPr dirty="0">
                <a:latin typeface="Arial"/>
                <a:cs typeface="Arial"/>
              </a:rPr>
              <a:t>; </a:t>
            </a:r>
            <a:r>
              <a:rPr spc="-10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ea</a:t>
            </a:r>
            <a:r>
              <a:rPr dirty="0">
                <a:latin typeface="Arial"/>
                <a:cs typeface="Arial"/>
              </a:rPr>
              <a:t>k;</a:t>
            </a:r>
            <a:endParaRPr>
              <a:latin typeface="Arial"/>
              <a:cs typeface="Arial"/>
            </a:endParaRPr>
          </a:p>
          <a:p>
            <a:pPr marL="920750">
              <a:lnSpc>
                <a:spcPts val="2155"/>
              </a:lnSpc>
              <a:tabLst>
                <a:tab pos="1797050" algn="l"/>
              </a:tabLst>
            </a:pPr>
            <a:r>
              <a:rPr dirty="0">
                <a:solidFill>
                  <a:srgbClr val="00664D"/>
                </a:solidFill>
                <a:latin typeface="Arial"/>
                <a:cs typeface="Arial"/>
              </a:rPr>
              <a:t>defa</a:t>
            </a:r>
            <a:r>
              <a:rPr spc="-1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664D"/>
                </a:solidFill>
                <a:latin typeface="Arial"/>
                <a:cs typeface="Arial"/>
              </a:rPr>
              <a:t>lt:	</a:t>
            </a:r>
            <a:r>
              <a:rPr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al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10" dirty="0">
                <a:latin typeface="Arial"/>
                <a:cs typeface="Arial"/>
              </a:rPr>
              <a:t>"</a:t>
            </a: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va</a:t>
            </a:r>
            <a:r>
              <a:rPr spc="-10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id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-d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t";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61315"/>
            <a:r>
              <a:rPr sz="2000" dirty="0">
                <a:latin typeface="Arial"/>
                <a:cs typeface="Arial"/>
              </a:rPr>
              <a:t>if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digVal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"in</a:t>
            </a:r>
            <a:r>
              <a:rPr sz="2000" spc="-10" dirty="0">
                <a:solidFill>
                  <a:srgbClr val="00664D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alid Hex-digit“</a:t>
            </a:r>
            <a:r>
              <a:rPr sz="2000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71500"/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Dvalu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=Dvalu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dig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5" dirty="0">
                <a:latin typeface="Arial"/>
                <a:cs typeface="Arial"/>
              </a:rPr>
              <a:t>*</a:t>
            </a:r>
            <a:r>
              <a:rPr sz="2000" dirty="0">
                <a:latin typeface="Arial"/>
                <a:cs typeface="Arial"/>
              </a:rPr>
              <a:t>Ma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h.p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16,</a:t>
            </a:r>
            <a:r>
              <a:rPr sz="2000" spc="-1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num</a:t>
            </a:r>
            <a:r>
              <a:rPr sz="2000" spc="-20" dirty="0"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lengt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));</a:t>
            </a:r>
            <a:endParaRPr sz="2000">
              <a:latin typeface="Arial"/>
              <a:cs typeface="Arial"/>
            </a:endParaRPr>
          </a:p>
          <a:p>
            <a:pPr marL="361315">
              <a:tabLst>
                <a:tab pos="4502785" algn="l"/>
              </a:tabLst>
            </a:pPr>
            <a:r>
              <a:rPr sz="2000" dirty="0">
                <a:latin typeface="Arial"/>
                <a:cs typeface="Arial"/>
              </a:rPr>
              <a:t>else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{</a:t>
            </a:r>
            <a:r>
              <a:rPr sz="2000" dirty="0">
                <a:latin typeface="Arial"/>
                <a:cs typeface="Arial"/>
              </a:rPr>
              <a:t>Dvalue="invalid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-numbe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";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break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tabLst>
                <a:tab pos="2940050" algn="l"/>
              </a:tabLst>
            </a:pPr>
            <a:r>
              <a:rPr sz="2000" dirty="0">
                <a:latin typeface="Arial"/>
                <a:cs typeface="Arial"/>
              </a:rPr>
              <a:t>ale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t("Hex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="</a:t>
            </a:r>
            <a:r>
              <a:rPr sz="2000" spc="10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hexnu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"	Decimal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="</a:t>
            </a:r>
            <a:r>
              <a:rPr sz="2000" spc="10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Dvalu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0" y="6135623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364" y="557268"/>
            <a:ext cx="479996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90700" algn="l"/>
                <a:tab pos="3568700" algn="l"/>
              </a:tabLst>
            </a:pPr>
            <a:r>
              <a:rPr lang="en-US" sz="3600" dirty="0"/>
              <a:t>Summary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877364" y="1535814"/>
            <a:ext cx="5800090" cy="4608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220" dirty="0">
                <a:latin typeface="Arial"/>
                <a:cs typeface="Arial"/>
              </a:rPr>
              <a:t>Lo</a:t>
            </a:r>
            <a:r>
              <a:rPr sz="2600" spc="-225" dirty="0">
                <a:latin typeface="Arial"/>
                <a:cs typeface="Arial"/>
              </a:rPr>
              <a:t>g</a:t>
            </a:r>
            <a:r>
              <a:rPr sz="2600" spc="-90" dirty="0">
                <a:latin typeface="Arial"/>
                <a:cs typeface="Arial"/>
              </a:rPr>
              <a:t>ical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opera</a:t>
            </a:r>
            <a:r>
              <a:rPr sz="2600" spc="-20" dirty="0">
                <a:latin typeface="Arial"/>
                <a:cs typeface="Arial"/>
              </a:rPr>
              <a:t>t</a:t>
            </a:r>
            <a:r>
              <a:rPr sz="2600" spc="-105" dirty="0">
                <a:latin typeface="Arial"/>
                <a:cs typeface="Arial"/>
              </a:rPr>
              <a:t>or</a:t>
            </a:r>
            <a:r>
              <a:rPr sz="2600" spc="-114" dirty="0">
                <a:latin typeface="Arial"/>
                <a:cs typeface="Arial"/>
              </a:rPr>
              <a:t>s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310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600" spc="33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12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spcBef>
                <a:spcPts val="1060"/>
              </a:spcBef>
              <a:buClr>
                <a:srgbClr val="938953"/>
              </a:buClr>
              <a:buFont typeface="Arial"/>
              <a:buChar char="•"/>
              <a:tabLst>
                <a:tab pos="756920" algn="l"/>
              </a:tabLst>
            </a:pPr>
            <a:r>
              <a:rPr sz="2200" spc="-254" dirty="0">
                <a:latin typeface="Arial"/>
                <a:cs typeface="Arial"/>
              </a:rPr>
              <a:t>A</a:t>
            </a:r>
            <a:r>
              <a:rPr sz="2200" spc="-185" dirty="0">
                <a:latin typeface="Arial"/>
                <a:cs typeface="Arial"/>
              </a:rPr>
              <a:t>s</a:t>
            </a:r>
            <a:r>
              <a:rPr sz="2200" spc="-150" dirty="0">
                <a:latin typeface="Arial"/>
                <a:cs typeface="Arial"/>
              </a:rPr>
              <a:t>s</a:t>
            </a:r>
            <a:r>
              <a:rPr sz="2200" spc="-155" dirty="0">
                <a:latin typeface="Arial"/>
                <a:cs typeface="Arial"/>
              </a:rPr>
              <a:t>o</a:t>
            </a:r>
            <a:r>
              <a:rPr sz="2200" spc="-35" dirty="0">
                <a:latin typeface="Arial"/>
                <a:cs typeface="Arial"/>
              </a:rPr>
              <a:t>ciativity,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35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istributi</a:t>
            </a:r>
            <a:r>
              <a:rPr sz="2200" spc="-25" dirty="0">
                <a:latin typeface="Arial"/>
                <a:cs typeface="Arial"/>
              </a:rPr>
              <a:t>o</a:t>
            </a:r>
            <a:r>
              <a:rPr sz="2200" spc="-70" dirty="0">
                <a:latin typeface="Arial"/>
                <a:cs typeface="Arial"/>
              </a:rPr>
              <a:t>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&amp;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DeMorg</a:t>
            </a:r>
            <a:r>
              <a:rPr sz="2200" spc="-90" dirty="0">
                <a:latin typeface="Arial"/>
                <a:cs typeface="Arial"/>
              </a:rPr>
              <a:t>a</a:t>
            </a:r>
            <a:r>
              <a:rPr sz="2200" spc="-70" dirty="0">
                <a:latin typeface="Arial"/>
                <a:cs typeface="Arial"/>
              </a:rPr>
              <a:t>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La</a:t>
            </a:r>
            <a:r>
              <a:rPr sz="2200" spc="-190" dirty="0">
                <a:latin typeface="Arial"/>
                <a:cs typeface="Arial"/>
              </a:rPr>
              <a:t>w</a:t>
            </a:r>
            <a:r>
              <a:rPr sz="2200" spc="-245" dirty="0">
                <a:latin typeface="Arial"/>
                <a:cs typeface="Arial"/>
              </a:rPr>
              <a:t>s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65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20" dirty="0">
                <a:latin typeface="Arial"/>
                <a:cs typeface="Arial"/>
              </a:rPr>
              <a:t>Tr</a:t>
            </a:r>
            <a:r>
              <a:rPr sz="2600" spc="-130" dirty="0">
                <a:latin typeface="Arial"/>
                <a:cs typeface="Arial"/>
              </a:rPr>
              <a:t>u</a:t>
            </a:r>
            <a:r>
              <a:rPr sz="2600" spc="35" dirty="0">
                <a:latin typeface="Arial"/>
                <a:cs typeface="Arial"/>
              </a:rPr>
              <a:t>th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table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spcBef>
                <a:spcPts val="180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80" dirty="0">
                <a:latin typeface="Arial"/>
                <a:cs typeface="Arial"/>
              </a:rPr>
              <a:t>Operato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precedenc</a:t>
            </a:r>
            <a:r>
              <a:rPr sz="2600" spc="-150" dirty="0">
                <a:latin typeface="Arial"/>
                <a:cs typeface="Arial"/>
              </a:rPr>
              <a:t>e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spcBef>
                <a:spcPts val="1730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25" dirty="0">
                <a:latin typeface="Arial"/>
                <a:cs typeface="Arial"/>
              </a:rPr>
              <a:t>Swit</a:t>
            </a:r>
            <a:r>
              <a:rPr sz="2600" spc="-114" dirty="0">
                <a:latin typeface="Arial"/>
                <a:cs typeface="Arial"/>
              </a:rPr>
              <a:t>c</a:t>
            </a:r>
            <a:r>
              <a:rPr sz="2600" spc="-80" dirty="0">
                <a:latin typeface="Arial"/>
                <a:cs typeface="Arial"/>
              </a:rPr>
              <a:t>h-</a:t>
            </a:r>
            <a:r>
              <a:rPr sz="2600" spc="-210" dirty="0">
                <a:latin typeface="Arial"/>
                <a:cs typeface="Arial"/>
              </a:rPr>
              <a:t>case</a:t>
            </a:r>
            <a:r>
              <a:rPr sz="2600" spc="-80" dirty="0">
                <a:latin typeface="Arial"/>
                <a:cs typeface="Arial"/>
              </a:rPr>
              <a:t>-</a:t>
            </a:r>
            <a:r>
              <a:rPr sz="2600" spc="-45" dirty="0">
                <a:latin typeface="Arial"/>
                <a:cs typeface="Arial"/>
              </a:rPr>
              <a:t>defaul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80" dirty="0">
                <a:latin typeface="Arial"/>
                <a:cs typeface="Arial"/>
              </a:rPr>
              <a:t>-</a:t>
            </a:r>
            <a:r>
              <a:rPr sz="2600" spc="-110" dirty="0">
                <a:latin typeface="Arial"/>
                <a:cs typeface="Arial"/>
              </a:rPr>
              <a:t>break</a:t>
            </a:r>
            <a:r>
              <a:rPr sz="2600" spc="-60" dirty="0">
                <a:latin typeface="Arial"/>
                <a:cs typeface="Arial"/>
              </a:rPr>
              <a:t>,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sta</a:t>
            </a:r>
            <a:r>
              <a:rPr sz="2600" spc="-30" dirty="0">
                <a:latin typeface="Arial"/>
                <a:cs typeface="Arial"/>
              </a:rPr>
              <a:t>t</a:t>
            </a:r>
            <a:r>
              <a:rPr sz="2600" spc="-65" dirty="0">
                <a:latin typeface="Arial"/>
                <a:cs typeface="Arial"/>
              </a:rPr>
              <a:t>ement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ts val="2375"/>
              </a:lnSpc>
              <a:spcBef>
                <a:spcPts val="315"/>
              </a:spcBef>
              <a:buClr>
                <a:srgbClr val="938953"/>
              </a:buClr>
              <a:buFont typeface="Arial"/>
              <a:buChar char="•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wit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(x){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ts val="2115"/>
              </a:lnSpc>
            </a:pPr>
            <a:r>
              <a:rPr lang="en-US" sz="2200" spc="-5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1: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tmt0;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brea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ts val="2115"/>
              </a:lnSpc>
            </a:pPr>
            <a:r>
              <a:rPr lang="en-US" sz="2200" dirty="0">
                <a:latin typeface="Arial"/>
                <a:cs typeface="Arial"/>
              </a:rPr>
              <a:t>   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x2: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tmt1;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ts val="2110"/>
              </a:lnSpc>
            </a:pPr>
            <a:r>
              <a:rPr lang="en-US" sz="2200" spc="-5" dirty="0">
                <a:latin typeface="Arial"/>
                <a:cs typeface="Arial"/>
              </a:rPr>
              <a:t>    </a:t>
            </a:r>
            <a:r>
              <a:rPr sz="2200" spc="-5" dirty="0">
                <a:latin typeface="Arial"/>
                <a:cs typeface="Arial"/>
              </a:rPr>
              <a:t>...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ts val="2095"/>
              </a:lnSpc>
            </a:pPr>
            <a:r>
              <a:rPr lang="en-US" sz="2200" spc="-5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fau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defau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tStm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ts val="236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040"/>
              </a:spcBef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85" dirty="0">
                <a:solidFill>
                  <a:srgbClr val="3333CC"/>
                </a:solidFill>
                <a:latin typeface="Arial"/>
                <a:cs typeface="Arial"/>
              </a:rPr>
              <a:t>Examples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270543"/>
            <a:ext cx="7994015" cy="4873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spc="-10" dirty="0"/>
              <a:t>s</a:t>
            </a:r>
            <a:r>
              <a:rPr sz="3200" dirty="0"/>
              <a:t>um</a:t>
            </a:r>
            <a:r>
              <a:rPr sz="3200" spc="-15" dirty="0"/>
              <a:t>m</a:t>
            </a:r>
            <a:r>
              <a:rPr sz="3200" dirty="0"/>
              <a:t>ar</a:t>
            </a:r>
            <a:r>
              <a:rPr sz="3200" spc="-15" dirty="0"/>
              <a:t>y</a:t>
            </a:r>
            <a:r>
              <a:rPr sz="3200" dirty="0"/>
              <a:t>:</a:t>
            </a:r>
            <a:r>
              <a:rPr sz="3200" spc="-5" dirty="0"/>
              <a:t> </a:t>
            </a:r>
            <a:r>
              <a:rPr sz="3200" dirty="0"/>
              <a:t>It</a:t>
            </a:r>
            <a:r>
              <a:rPr sz="3200" spc="-10" dirty="0"/>
              <a:t>e</a:t>
            </a:r>
            <a:r>
              <a:rPr sz="3200" dirty="0"/>
              <a:t>rati</a:t>
            </a:r>
            <a:r>
              <a:rPr sz="3200" spc="-10" dirty="0"/>
              <a:t>o</a:t>
            </a:r>
            <a:r>
              <a:rPr sz="3200" dirty="0"/>
              <a:t>n</a:t>
            </a:r>
            <a:r>
              <a:rPr sz="3200" spc="-30" dirty="0"/>
              <a:t> </a:t>
            </a:r>
            <a:r>
              <a:rPr sz="3200" dirty="0"/>
              <a:t>&amp;</a:t>
            </a:r>
            <a:r>
              <a:rPr sz="3200" spc="-15" dirty="0"/>
              <a:t> </a:t>
            </a:r>
            <a:r>
              <a:rPr sz="3200" dirty="0"/>
              <a:t>cond</a:t>
            </a:r>
            <a:r>
              <a:rPr sz="3200" spc="-15" dirty="0"/>
              <a:t>i</a:t>
            </a:r>
            <a:r>
              <a:rPr sz="3200" dirty="0"/>
              <a:t>tion</a:t>
            </a:r>
            <a:r>
              <a:rPr sz="3200" spc="-15" dirty="0"/>
              <a:t>a</a:t>
            </a:r>
            <a:r>
              <a:rPr sz="3200" dirty="0"/>
              <a:t>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540" y="1016412"/>
            <a:ext cx="3647440" cy="2613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Lo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do … 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spcBef>
                <a:spcPts val="575"/>
              </a:spcBef>
              <a:buChar char="–"/>
              <a:tabLst>
                <a:tab pos="756920" algn="l"/>
                <a:tab pos="1621155" algn="l"/>
              </a:tabLst>
            </a:pP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	…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710"/>
              </a:spcBef>
              <a:buClr>
                <a:srgbClr val="438AC4"/>
              </a:buClr>
              <a:buFont typeface="Arial"/>
              <a:buChar char="•"/>
              <a:tabLst>
                <a:tab pos="356235" algn="l"/>
              </a:tabLst>
            </a:pPr>
            <a:r>
              <a:rPr sz="2400" spc="-204" dirty="0">
                <a:latin typeface="Arial"/>
                <a:cs typeface="Arial"/>
              </a:rPr>
              <a:t>Lo</a:t>
            </a:r>
            <a:r>
              <a:rPr sz="2400" spc="-210" dirty="0">
                <a:latin typeface="Arial"/>
                <a:cs typeface="Arial"/>
              </a:rPr>
              <a:t>g</a:t>
            </a:r>
            <a:r>
              <a:rPr sz="2400" spc="-120" dirty="0">
                <a:latin typeface="Arial"/>
                <a:cs typeface="Arial"/>
              </a:rPr>
              <a:t>ica</a:t>
            </a:r>
            <a:r>
              <a:rPr sz="2400" spc="15" dirty="0">
                <a:latin typeface="Arial"/>
                <a:cs typeface="Arial"/>
              </a:rPr>
              <a:t>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operators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400" spc="25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28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400" spc="31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41" y="3683539"/>
            <a:ext cx="3427095" cy="2803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286385">
              <a:buClr>
                <a:srgbClr val="938953"/>
              </a:buClr>
              <a:buFont typeface="Arial"/>
              <a:buChar char="•"/>
              <a:tabLst>
                <a:tab pos="756920" algn="l"/>
              </a:tabLst>
            </a:pPr>
            <a:r>
              <a:rPr sz="2400" spc="-60" dirty="0">
                <a:latin typeface="Arial"/>
                <a:cs typeface="Arial"/>
              </a:rPr>
              <a:t>Trut</a:t>
            </a:r>
            <a:r>
              <a:rPr sz="2400" spc="-65" dirty="0">
                <a:latin typeface="Arial"/>
                <a:cs typeface="Arial"/>
              </a:rPr>
              <a:t>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ble</a:t>
            </a:r>
            <a:endParaRPr sz="2400">
              <a:latin typeface="Arial"/>
              <a:cs typeface="Arial"/>
            </a:endParaRPr>
          </a:p>
          <a:p>
            <a:pPr marL="756285" indent="-286385">
              <a:spcBef>
                <a:spcPts val="790"/>
              </a:spcBef>
              <a:buClr>
                <a:srgbClr val="938953"/>
              </a:buClr>
              <a:buFont typeface="Arial"/>
              <a:buChar char="•"/>
              <a:tabLst>
                <a:tab pos="756920" algn="l"/>
              </a:tabLst>
            </a:pPr>
            <a:r>
              <a:rPr sz="2400" spc="-75" dirty="0">
                <a:latin typeface="Arial"/>
                <a:cs typeface="Arial"/>
              </a:rPr>
              <a:t>Operato</a:t>
            </a:r>
            <a:r>
              <a:rPr sz="2400" spc="-45" dirty="0">
                <a:latin typeface="Arial"/>
                <a:cs typeface="Arial"/>
              </a:rPr>
              <a:t>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pre</a:t>
            </a:r>
            <a:r>
              <a:rPr sz="2400" spc="-85" dirty="0">
                <a:latin typeface="Arial"/>
                <a:cs typeface="Arial"/>
              </a:rPr>
              <a:t>c</a:t>
            </a:r>
            <a:r>
              <a:rPr sz="2400" spc="-120" dirty="0">
                <a:latin typeface="Arial"/>
                <a:cs typeface="Arial"/>
              </a:rPr>
              <a:t>ed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spc="-140" dirty="0">
                <a:latin typeface="Arial"/>
                <a:cs typeface="Arial"/>
              </a:rPr>
              <a:t>nce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885"/>
              </a:spcBef>
              <a:buClr>
                <a:srgbClr val="938953"/>
              </a:buClr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sw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tch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(x){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1: st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t0;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break;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defau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defau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tSt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541" y="6551072"/>
            <a:ext cx="54425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938953"/>
              </a:buClr>
              <a:buFont typeface="Arial"/>
              <a:buChar char="•"/>
              <a:tabLst>
                <a:tab pos="356235" algn="l"/>
              </a:tabLst>
            </a:pPr>
            <a:r>
              <a:rPr sz="2400" b="1" dirty="0">
                <a:solidFill>
                  <a:srgbClr val="00664D"/>
                </a:solidFill>
                <a:latin typeface="Arial"/>
                <a:cs typeface="Arial"/>
              </a:rPr>
              <a:t>Logic</a:t>
            </a:r>
            <a:r>
              <a:rPr sz="2400" b="1" spc="-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4D"/>
                </a:solidFill>
                <a:latin typeface="Arial"/>
                <a:cs typeface="Arial"/>
              </a:rPr>
              <a:t>thinking,</a:t>
            </a:r>
            <a:r>
              <a:rPr sz="2400" b="1" spc="-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4D"/>
                </a:solidFill>
                <a:latin typeface="Arial"/>
                <a:cs typeface="Arial"/>
              </a:rPr>
              <a:t>math a</a:t>
            </a:r>
            <a:r>
              <a:rPr sz="2400" b="1" spc="-1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64D"/>
                </a:solidFill>
                <a:latin typeface="Arial"/>
                <a:cs typeface="Arial"/>
              </a:rPr>
              <a:t>d algorithm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71206" y="4923283"/>
            <a:ext cx="2127885" cy="1757045"/>
          </a:xfrm>
          <a:custGeom>
            <a:avLst/>
            <a:gdLst/>
            <a:ahLst/>
            <a:cxnLst/>
            <a:rect l="l" t="t" r="r" b="b"/>
            <a:pathLst>
              <a:path w="2127884" h="1757045">
                <a:moveTo>
                  <a:pt x="1766189" y="1335722"/>
                </a:moveTo>
                <a:lnTo>
                  <a:pt x="361569" y="1335722"/>
                </a:lnTo>
                <a:lnTo>
                  <a:pt x="373042" y="1347097"/>
                </a:lnTo>
                <a:lnTo>
                  <a:pt x="409089" y="1380009"/>
                </a:lnTo>
                <a:lnTo>
                  <a:pt x="447492" y="1411043"/>
                </a:lnTo>
                <a:lnTo>
                  <a:pt x="488140" y="1440119"/>
                </a:lnTo>
                <a:lnTo>
                  <a:pt x="530923" y="1467161"/>
                </a:lnTo>
                <a:lnTo>
                  <a:pt x="575729" y="1492089"/>
                </a:lnTo>
                <a:lnTo>
                  <a:pt x="622449" y="1514826"/>
                </a:lnTo>
                <a:lnTo>
                  <a:pt x="638428" y="1521904"/>
                </a:lnTo>
                <a:lnTo>
                  <a:pt x="618490" y="1703108"/>
                </a:lnTo>
                <a:lnTo>
                  <a:pt x="802513" y="1756841"/>
                </a:lnTo>
                <a:lnTo>
                  <a:pt x="883285" y="1593367"/>
                </a:lnTo>
                <a:lnTo>
                  <a:pt x="1497192" y="1593367"/>
                </a:lnTo>
                <a:lnTo>
                  <a:pt x="1489328" y="1521904"/>
                </a:lnTo>
                <a:lnTo>
                  <a:pt x="1505308" y="1514826"/>
                </a:lnTo>
                <a:lnTo>
                  <a:pt x="1521087" y="1507495"/>
                </a:lnTo>
                <a:lnTo>
                  <a:pt x="1567181" y="1484019"/>
                </a:lnTo>
                <a:lnTo>
                  <a:pt x="1611326" y="1458378"/>
                </a:lnTo>
                <a:lnTo>
                  <a:pt x="1653409" y="1430649"/>
                </a:lnTo>
                <a:lnTo>
                  <a:pt x="1693321" y="1400912"/>
                </a:lnTo>
                <a:lnTo>
                  <a:pt x="1730951" y="1369243"/>
                </a:lnTo>
                <a:lnTo>
                  <a:pt x="1754715" y="1347097"/>
                </a:lnTo>
                <a:lnTo>
                  <a:pt x="1766189" y="1335722"/>
                </a:lnTo>
                <a:close/>
              </a:path>
              <a:path w="2127884" h="1757045">
                <a:moveTo>
                  <a:pt x="1497192" y="1593367"/>
                </a:moveTo>
                <a:lnTo>
                  <a:pt x="1244473" y="1593367"/>
                </a:lnTo>
                <a:lnTo>
                  <a:pt x="1325245" y="1756841"/>
                </a:lnTo>
                <a:lnTo>
                  <a:pt x="1509268" y="1703108"/>
                </a:lnTo>
                <a:lnTo>
                  <a:pt x="1497192" y="1593367"/>
                </a:lnTo>
                <a:close/>
              </a:path>
              <a:path w="2127884" h="1757045">
                <a:moveTo>
                  <a:pt x="1244473" y="1593367"/>
                </a:moveTo>
                <a:lnTo>
                  <a:pt x="883285" y="1593367"/>
                </a:lnTo>
                <a:lnTo>
                  <a:pt x="901181" y="1596170"/>
                </a:lnTo>
                <a:lnTo>
                  <a:pt x="955156" y="1602810"/>
                </a:lnTo>
                <a:lnTo>
                  <a:pt x="1009440" y="1606793"/>
                </a:lnTo>
                <a:lnTo>
                  <a:pt x="1063878" y="1608121"/>
                </a:lnTo>
                <a:lnTo>
                  <a:pt x="1082032" y="1607974"/>
                </a:lnTo>
                <a:lnTo>
                  <a:pt x="1136436" y="1605760"/>
                </a:lnTo>
                <a:lnTo>
                  <a:pt x="1190634" y="1600892"/>
                </a:lnTo>
                <a:lnTo>
                  <a:pt x="1244473" y="1593367"/>
                </a:lnTo>
                <a:close/>
              </a:path>
              <a:path w="2127884" h="1757045">
                <a:moveTo>
                  <a:pt x="467614" y="147320"/>
                </a:moveTo>
                <a:lnTo>
                  <a:pt x="320548" y="246253"/>
                </a:lnTo>
                <a:lnTo>
                  <a:pt x="394462" y="412877"/>
                </a:lnTo>
                <a:lnTo>
                  <a:pt x="382491" y="423904"/>
                </a:lnTo>
                <a:lnTo>
                  <a:pt x="348344" y="458068"/>
                </a:lnTo>
                <a:lnTo>
                  <a:pt x="316904" y="493776"/>
                </a:lnTo>
                <a:lnTo>
                  <a:pt x="288247" y="530923"/>
                </a:lnTo>
                <a:lnTo>
                  <a:pt x="262449" y="569408"/>
                </a:lnTo>
                <a:lnTo>
                  <a:pt x="239590" y="609127"/>
                </a:lnTo>
                <a:lnTo>
                  <a:pt x="219747" y="649978"/>
                </a:lnTo>
                <a:lnTo>
                  <a:pt x="213868" y="663702"/>
                </a:lnTo>
                <a:lnTo>
                  <a:pt x="30069" y="663702"/>
                </a:lnTo>
                <a:lnTo>
                  <a:pt x="0" y="800049"/>
                </a:lnTo>
                <a:lnTo>
                  <a:pt x="168528" y="869518"/>
                </a:lnTo>
                <a:lnTo>
                  <a:pt x="168200" y="884142"/>
                </a:lnTo>
                <a:lnTo>
                  <a:pt x="169433" y="927928"/>
                </a:lnTo>
                <a:lnTo>
                  <a:pt x="173975" y="971492"/>
                </a:lnTo>
                <a:lnTo>
                  <a:pt x="181800" y="1014714"/>
                </a:lnTo>
                <a:lnTo>
                  <a:pt x="192883" y="1057474"/>
                </a:lnTo>
                <a:lnTo>
                  <a:pt x="207197" y="1099654"/>
                </a:lnTo>
                <a:lnTo>
                  <a:pt x="224718" y="1141135"/>
                </a:lnTo>
                <a:lnTo>
                  <a:pt x="231267" y="1154785"/>
                </a:lnTo>
                <a:lnTo>
                  <a:pt x="104140" y="1285367"/>
                </a:lnTo>
                <a:lnTo>
                  <a:pt x="197485" y="1414945"/>
                </a:lnTo>
                <a:lnTo>
                  <a:pt x="361569" y="1335722"/>
                </a:lnTo>
                <a:lnTo>
                  <a:pt x="1987343" y="1335722"/>
                </a:lnTo>
                <a:lnTo>
                  <a:pt x="2023618" y="1285367"/>
                </a:lnTo>
                <a:lnTo>
                  <a:pt x="1896491" y="1154785"/>
                </a:lnTo>
                <a:lnTo>
                  <a:pt x="1903039" y="1141135"/>
                </a:lnTo>
                <a:lnTo>
                  <a:pt x="1920560" y="1099654"/>
                </a:lnTo>
                <a:lnTo>
                  <a:pt x="1934874" y="1057474"/>
                </a:lnTo>
                <a:lnTo>
                  <a:pt x="1945957" y="1014714"/>
                </a:lnTo>
                <a:lnTo>
                  <a:pt x="1953782" y="971492"/>
                </a:lnTo>
                <a:lnTo>
                  <a:pt x="1958324" y="927928"/>
                </a:lnTo>
                <a:lnTo>
                  <a:pt x="1959557" y="884142"/>
                </a:lnTo>
                <a:lnTo>
                  <a:pt x="1959228" y="869518"/>
                </a:lnTo>
                <a:lnTo>
                  <a:pt x="2127758" y="800049"/>
                </a:lnTo>
                <a:lnTo>
                  <a:pt x="2097716" y="663829"/>
                </a:lnTo>
                <a:lnTo>
                  <a:pt x="1913890" y="663829"/>
                </a:lnTo>
                <a:lnTo>
                  <a:pt x="1913835" y="663702"/>
                </a:lnTo>
                <a:lnTo>
                  <a:pt x="213868" y="663702"/>
                </a:lnTo>
                <a:lnTo>
                  <a:pt x="31750" y="656082"/>
                </a:lnTo>
                <a:lnTo>
                  <a:pt x="1910575" y="656082"/>
                </a:lnTo>
                <a:lnTo>
                  <a:pt x="1907914" y="649869"/>
                </a:lnTo>
                <a:lnTo>
                  <a:pt x="1888098" y="609062"/>
                </a:lnTo>
                <a:lnTo>
                  <a:pt x="1865265" y="569373"/>
                </a:lnTo>
                <a:lnTo>
                  <a:pt x="1839488" y="530907"/>
                </a:lnTo>
                <a:lnTo>
                  <a:pt x="1810844" y="493770"/>
                </a:lnTo>
                <a:lnTo>
                  <a:pt x="1779411" y="458067"/>
                </a:lnTo>
                <a:lnTo>
                  <a:pt x="1745266" y="423904"/>
                </a:lnTo>
                <a:lnTo>
                  <a:pt x="1733296" y="412877"/>
                </a:lnTo>
                <a:lnTo>
                  <a:pt x="1792844" y="278638"/>
                </a:lnTo>
                <a:lnTo>
                  <a:pt x="594105" y="278638"/>
                </a:lnTo>
                <a:lnTo>
                  <a:pt x="467614" y="147320"/>
                </a:lnTo>
                <a:close/>
              </a:path>
              <a:path w="2127884" h="1757045">
                <a:moveTo>
                  <a:pt x="1987343" y="1335722"/>
                </a:moveTo>
                <a:lnTo>
                  <a:pt x="1766189" y="1335722"/>
                </a:lnTo>
                <a:lnTo>
                  <a:pt x="1930273" y="1414945"/>
                </a:lnTo>
                <a:lnTo>
                  <a:pt x="1987343" y="1335722"/>
                </a:lnTo>
                <a:close/>
              </a:path>
              <a:path w="2127884" h="1757045">
                <a:moveTo>
                  <a:pt x="2096008" y="656082"/>
                </a:moveTo>
                <a:lnTo>
                  <a:pt x="1913890" y="663829"/>
                </a:lnTo>
                <a:lnTo>
                  <a:pt x="2097716" y="663829"/>
                </a:lnTo>
                <a:lnTo>
                  <a:pt x="2096008" y="656082"/>
                </a:lnTo>
                <a:close/>
              </a:path>
              <a:path w="2127884" h="1757045">
                <a:moveTo>
                  <a:pt x="1162558" y="0"/>
                </a:moveTo>
                <a:lnTo>
                  <a:pt x="965200" y="0"/>
                </a:lnTo>
                <a:lnTo>
                  <a:pt x="933576" y="179578"/>
                </a:lnTo>
                <a:lnTo>
                  <a:pt x="915555" y="181839"/>
                </a:lnTo>
                <a:lnTo>
                  <a:pt x="861988" y="190380"/>
                </a:lnTo>
                <a:lnTo>
                  <a:pt x="809275" y="201516"/>
                </a:lnTo>
                <a:lnTo>
                  <a:pt x="757554" y="215201"/>
                </a:lnTo>
                <a:lnTo>
                  <a:pt x="706966" y="231390"/>
                </a:lnTo>
                <a:lnTo>
                  <a:pt x="657647" y="250035"/>
                </a:lnTo>
                <a:lnTo>
                  <a:pt x="609738" y="271091"/>
                </a:lnTo>
                <a:lnTo>
                  <a:pt x="594105" y="278638"/>
                </a:lnTo>
                <a:lnTo>
                  <a:pt x="1533652" y="278638"/>
                </a:lnTo>
                <a:lnTo>
                  <a:pt x="1486243" y="256788"/>
                </a:lnTo>
                <a:lnTo>
                  <a:pt x="1437379" y="237334"/>
                </a:lnTo>
                <a:lnTo>
                  <a:pt x="1387198" y="220321"/>
                </a:lnTo>
                <a:lnTo>
                  <a:pt x="1335839" y="205796"/>
                </a:lnTo>
                <a:lnTo>
                  <a:pt x="1283442" y="193805"/>
                </a:lnTo>
                <a:lnTo>
                  <a:pt x="1230144" y="184395"/>
                </a:lnTo>
                <a:lnTo>
                  <a:pt x="1194180" y="179578"/>
                </a:lnTo>
                <a:lnTo>
                  <a:pt x="1162558" y="0"/>
                </a:lnTo>
                <a:close/>
              </a:path>
              <a:path w="2127884" h="1757045">
                <a:moveTo>
                  <a:pt x="1660144" y="147320"/>
                </a:moveTo>
                <a:lnTo>
                  <a:pt x="1533652" y="278638"/>
                </a:lnTo>
                <a:lnTo>
                  <a:pt x="1792844" y="278638"/>
                </a:lnTo>
                <a:lnTo>
                  <a:pt x="1807210" y="246253"/>
                </a:lnTo>
                <a:lnTo>
                  <a:pt x="1660144" y="14732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71206" y="4923283"/>
            <a:ext cx="2127885" cy="1757045"/>
          </a:xfrm>
          <a:custGeom>
            <a:avLst/>
            <a:gdLst/>
            <a:ahLst/>
            <a:cxnLst/>
            <a:rect l="l" t="t" r="r" b="b"/>
            <a:pathLst>
              <a:path w="2127884" h="1757045">
                <a:moveTo>
                  <a:pt x="1533652" y="278638"/>
                </a:moveTo>
                <a:lnTo>
                  <a:pt x="1660144" y="147320"/>
                </a:lnTo>
                <a:lnTo>
                  <a:pt x="1807210" y="246253"/>
                </a:lnTo>
                <a:lnTo>
                  <a:pt x="1733296" y="412877"/>
                </a:lnTo>
                <a:lnTo>
                  <a:pt x="1745266" y="423904"/>
                </a:lnTo>
                <a:lnTo>
                  <a:pt x="1779412" y="458068"/>
                </a:lnTo>
                <a:lnTo>
                  <a:pt x="1810849" y="493776"/>
                </a:lnTo>
                <a:lnTo>
                  <a:pt x="1839499" y="530923"/>
                </a:lnTo>
                <a:lnTo>
                  <a:pt x="1865287" y="569408"/>
                </a:lnTo>
                <a:lnTo>
                  <a:pt x="1888134" y="609127"/>
                </a:lnTo>
                <a:lnTo>
                  <a:pt x="1907964" y="649978"/>
                </a:lnTo>
                <a:lnTo>
                  <a:pt x="1913890" y="663829"/>
                </a:lnTo>
                <a:lnTo>
                  <a:pt x="2096008" y="656082"/>
                </a:lnTo>
                <a:lnTo>
                  <a:pt x="2127758" y="800049"/>
                </a:lnTo>
                <a:lnTo>
                  <a:pt x="1959228" y="869518"/>
                </a:lnTo>
                <a:lnTo>
                  <a:pt x="1959557" y="884142"/>
                </a:lnTo>
                <a:lnTo>
                  <a:pt x="1958324" y="927928"/>
                </a:lnTo>
                <a:lnTo>
                  <a:pt x="1953782" y="971492"/>
                </a:lnTo>
                <a:lnTo>
                  <a:pt x="1945957" y="1014714"/>
                </a:lnTo>
                <a:lnTo>
                  <a:pt x="1934874" y="1057474"/>
                </a:lnTo>
                <a:lnTo>
                  <a:pt x="1920560" y="1099654"/>
                </a:lnTo>
                <a:lnTo>
                  <a:pt x="1903039" y="1141135"/>
                </a:lnTo>
                <a:lnTo>
                  <a:pt x="1896491" y="1154785"/>
                </a:lnTo>
                <a:lnTo>
                  <a:pt x="2023618" y="1285367"/>
                </a:lnTo>
                <a:lnTo>
                  <a:pt x="1930273" y="1414945"/>
                </a:lnTo>
                <a:lnTo>
                  <a:pt x="1766189" y="1335722"/>
                </a:lnTo>
                <a:lnTo>
                  <a:pt x="1754715" y="1347097"/>
                </a:lnTo>
                <a:lnTo>
                  <a:pt x="1718668" y="1380009"/>
                </a:lnTo>
                <a:lnTo>
                  <a:pt x="1680265" y="1411043"/>
                </a:lnTo>
                <a:lnTo>
                  <a:pt x="1639617" y="1440119"/>
                </a:lnTo>
                <a:lnTo>
                  <a:pt x="1596834" y="1467161"/>
                </a:lnTo>
                <a:lnTo>
                  <a:pt x="1552028" y="1492089"/>
                </a:lnTo>
                <a:lnTo>
                  <a:pt x="1505308" y="1514826"/>
                </a:lnTo>
                <a:lnTo>
                  <a:pt x="1489328" y="1521904"/>
                </a:lnTo>
                <a:lnTo>
                  <a:pt x="1509268" y="1703108"/>
                </a:lnTo>
                <a:lnTo>
                  <a:pt x="1325245" y="1756841"/>
                </a:lnTo>
                <a:lnTo>
                  <a:pt x="1244473" y="1593367"/>
                </a:lnTo>
                <a:lnTo>
                  <a:pt x="1226576" y="1596170"/>
                </a:lnTo>
                <a:lnTo>
                  <a:pt x="1172601" y="1602810"/>
                </a:lnTo>
                <a:lnTo>
                  <a:pt x="1118317" y="1606793"/>
                </a:lnTo>
                <a:lnTo>
                  <a:pt x="1063878" y="1608121"/>
                </a:lnTo>
                <a:lnTo>
                  <a:pt x="1045725" y="1607974"/>
                </a:lnTo>
                <a:lnTo>
                  <a:pt x="991321" y="1605760"/>
                </a:lnTo>
                <a:lnTo>
                  <a:pt x="937123" y="1600892"/>
                </a:lnTo>
                <a:lnTo>
                  <a:pt x="883285" y="1593367"/>
                </a:lnTo>
                <a:lnTo>
                  <a:pt x="802513" y="1756841"/>
                </a:lnTo>
                <a:lnTo>
                  <a:pt x="618490" y="1703108"/>
                </a:lnTo>
                <a:lnTo>
                  <a:pt x="638428" y="1521904"/>
                </a:lnTo>
                <a:lnTo>
                  <a:pt x="622449" y="1514826"/>
                </a:lnTo>
                <a:lnTo>
                  <a:pt x="575729" y="1492089"/>
                </a:lnTo>
                <a:lnTo>
                  <a:pt x="530923" y="1467161"/>
                </a:lnTo>
                <a:lnTo>
                  <a:pt x="488140" y="1440119"/>
                </a:lnTo>
                <a:lnTo>
                  <a:pt x="447492" y="1411043"/>
                </a:lnTo>
                <a:lnTo>
                  <a:pt x="409089" y="1380009"/>
                </a:lnTo>
                <a:lnTo>
                  <a:pt x="373042" y="1347097"/>
                </a:lnTo>
                <a:lnTo>
                  <a:pt x="361569" y="1335722"/>
                </a:lnTo>
                <a:lnTo>
                  <a:pt x="197485" y="1414945"/>
                </a:lnTo>
                <a:lnTo>
                  <a:pt x="104140" y="1285367"/>
                </a:lnTo>
                <a:lnTo>
                  <a:pt x="231267" y="1154785"/>
                </a:lnTo>
                <a:lnTo>
                  <a:pt x="224718" y="1141135"/>
                </a:lnTo>
                <a:lnTo>
                  <a:pt x="207197" y="1099654"/>
                </a:lnTo>
                <a:lnTo>
                  <a:pt x="192883" y="1057474"/>
                </a:lnTo>
                <a:lnTo>
                  <a:pt x="181800" y="1014714"/>
                </a:lnTo>
                <a:lnTo>
                  <a:pt x="173975" y="971492"/>
                </a:lnTo>
                <a:lnTo>
                  <a:pt x="169433" y="927928"/>
                </a:lnTo>
                <a:lnTo>
                  <a:pt x="168200" y="884142"/>
                </a:lnTo>
                <a:lnTo>
                  <a:pt x="168528" y="869518"/>
                </a:lnTo>
                <a:lnTo>
                  <a:pt x="0" y="800049"/>
                </a:lnTo>
                <a:lnTo>
                  <a:pt x="31750" y="656082"/>
                </a:lnTo>
                <a:lnTo>
                  <a:pt x="213868" y="663702"/>
                </a:lnTo>
                <a:lnTo>
                  <a:pt x="219793" y="649869"/>
                </a:lnTo>
                <a:lnTo>
                  <a:pt x="239623" y="609062"/>
                </a:lnTo>
                <a:lnTo>
                  <a:pt x="262470" y="569373"/>
                </a:lnTo>
                <a:lnTo>
                  <a:pt x="288258" y="530907"/>
                </a:lnTo>
                <a:lnTo>
                  <a:pt x="316908" y="493770"/>
                </a:lnTo>
                <a:lnTo>
                  <a:pt x="348345" y="458067"/>
                </a:lnTo>
                <a:lnTo>
                  <a:pt x="382491" y="423904"/>
                </a:lnTo>
                <a:lnTo>
                  <a:pt x="394462" y="412877"/>
                </a:lnTo>
                <a:lnTo>
                  <a:pt x="320548" y="246253"/>
                </a:lnTo>
                <a:lnTo>
                  <a:pt x="467614" y="147320"/>
                </a:lnTo>
                <a:lnTo>
                  <a:pt x="594105" y="278638"/>
                </a:lnTo>
                <a:lnTo>
                  <a:pt x="609738" y="271091"/>
                </a:lnTo>
                <a:lnTo>
                  <a:pt x="657647" y="250035"/>
                </a:lnTo>
                <a:lnTo>
                  <a:pt x="706966" y="231390"/>
                </a:lnTo>
                <a:lnTo>
                  <a:pt x="757554" y="215201"/>
                </a:lnTo>
                <a:lnTo>
                  <a:pt x="809275" y="201516"/>
                </a:lnTo>
                <a:lnTo>
                  <a:pt x="861988" y="190380"/>
                </a:lnTo>
                <a:lnTo>
                  <a:pt x="915555" y="181839"/>
                </a:lnTo>
                <a:lnTo>
                  <a:pt x="933576" y="179578"/>
                </a:lnTo>
                <a:lnTo>
                  <a:pt x="965200" y="0"/>
                </a:lnTo>
                <a:lnTo>
                  <a:pt x="1162558" y="0"/>
                </a:lnTo>
                <a:lnTo>
                  <a:pt x="1194180" y="179578"/>
                </a:lnTo>
                <a:lnTo>
                  <a:pt x="1212202" y="181839"/>
                </a:lnTo>
                <a:lnTo>
                  <a:pt x="1265769" y="190380"/>
                </a:lnTo>
                <a:lnTo>
                  <a:pt x="1318482" y="201516"/>
                </a:lnTo>
                <a:lnTo>
                  <a:pt x="1370202" y="215201"/>
                </a:lnTo>
                <a:lnTo>
                  <a:pt x="1420791" y="231390"/>
                </a:lnTo>
                <a:lnTo>
                  <a:pt x="1470110" y="250035"/>
                </a:lnTo>
                <a:lnTo>
                  <a:pt x="1518019" y="271091"/>
                </a:lnTo>
                <a:lnTo>
                  <a:pt x="1533652" y="27863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12531" y="5638018"/>
            <a:ext cx="124396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7853" y="4187316"/>
            <a:ext cx="1306195" cy="1417320"/>
          </a:xfrm>
          <a:custGeom>
            <a:avLst/>
            <a:gdLst/>
            <a:ahLst/>
            <a:cxnLst/>
            <a:rect l="l" t="t" r="r" b="b"/>
            <a:pathLst>
              <a:path w="1306195" h="1417320">
                <a:moveTo>
                  <a:pt x="1013205" y="1066545"/>
                </a:moveTo>
                <a:lnTo>
                  <a:pt x="292862" y="1066545"/>
                </a:lnTo>
                <a:lnTo>
                  <a:pt x="302523" y="1075993"/>
                </a:lnTo>
                <a:lnTo>
                  <a:pt x="332864" y="1102685"/>
                </a:lnTo>
                <a:lnTo>
                  <a:pt x="365120" y="1126822"/>
                </a:lnTo>
                <a:lnTo>
                  <a:pt x="399129" y="1148302"/>
                </a:lnTo>
                <a:lnTo>
                  <a:pt x="434732" y="1167021"/>
                </a:lnTo>
                <a:lnTo>
                  <a:pt x="471771" y="1182877"/>
                </a:lnTo>
                <a:lnTo>
                  <a:pt x="510085" y="1195768"/>
                </a:lnTo>
                <a:lnTo>
                  <a:pt x="523113" y="1199387"/>
                </a:lnTo>
                <a:lnTo>
                  <a:pt x="574294" y="1417053"/>
                </a:lnTo>
                <a:lnTo>
                  <a:pt x="731774" y="1417053"/>
                </a:lnTo>
                <a:lnTo>
                  <a:pt x="782955" y="1199387"/>
                </a:lnTo>
                <a:lnTo>
                  <a:pt x="795982" y="1195768"/>
                </a:lnTo>
                <a:lnTo>
                  <a:pt x="834296" y="1182877"/>
                </a:lnTo>
                <a:lnTo>
                  <a:pt x="871335" y="1167021"/>
                </a:lnTo>
                <a:lnTo>
                  <a:pt x="906938" y="1148302"/>
                </a:lnTo>
                <a:lnTo>
                  <a:pt x="940947" y="1126822"/>
                </a:lnTo>
                <a:lnTo>
                  <a:pt x="973203" y="1102685"/>
                </a:lnTo>
                <a:lnTo>
                  <a:pt x="1003544" y="1075993"/>
                </a:lnTo>
                <a:lnTo>
                  <a:pt x="1013205" y="1066545"/>
                </a:lnTo>
                <a:close/>
              </a:path>
              <a:path w="1306195" h="1417320">
                <a:moveTo>
                  <a:pt x="78867" y="286003"/>
                </a:moveTo>
                <a:lnTo>
                  <a:pt x="0" y="422528"/>
                </a:lnTo>
                <a:lnTo>
                  <a:pt x="162940" y="575563"/>
                </a:lnTo>
                <a:lnTo>
                  <a:pt x="159574" y="588665"/>
                </a:lnTo>
                <a:lnTo>
                  <a:pt x="151602" y="628312"/>
                </a:lnTo>
                <a:lnTo>
                  <a:pt x="146818" y="668330"/>
                </a:lnTo>
                <a:lnTo>
                  <a:pt x="145224" y="708532"/>
                </a:lnTo>
                <a:lnTo>
                  <a:pt x="145401" y="721943"/>
                </a:lnTo>
                <a:lnTo>
                  <a:pt x="148059" y="762104"/>
                </a:lnTo>
                <a:lnTo>
                  <a:pt x="153905" y="802019"/>
                </a:lnTo>
                <a:lnTo>
                  <a:pt x="162940" y="841501"/>
                </a:lnTo>
                <a:lnTo>
                  <a:pt x="0" y="994536"/>
                </a:lnTo>
                <a:lnTo>
                  <a:pt x="78867" y="1131061"/>
                </a:lnTo>
                <a:lnTo>
                  <a:pt x="292862" y="1066545"/>
                </a:lnTo>
                <a:lnTo>
                  <a:pt x="1264470" y="1066545"/>
                </a:lnTo>
                <a:lnTo>
                  <a:pt x="1306068" y="994536"/>
                </a:lnTo>
                <a:lnTo>
                  <a:pt x="1143127" y="841501"/>
                </a:lnTo>
                <a:lnTo>
                  <a:pt x="1146493" y="828400"/>
                </a:lnTo>
                <a:lnTo>
                  <a:pt x="1154465" y="788753"/>
                </a:lnTo>
                <a:lnTo>
                  <a:pt x="1159249" y="748735"/>
                </a:lnTo>
                <a:lnTo>
                  <a:pt x="1160843" y="708532"/>
                </a:lnTo>
                <a:lnTo>
                  <a:pt x="1160666" y="695122"/>
                </a:lnTo>
                <a:lnTo>
                  <a:pt x="1158008" y="654961"/>
                </a:lnTo>
                <a:lnTo>
                  <a:pt x="1152162" y="615046"/>
                </a:lnTo>
                <a:lnTo>
                  <a:pt x="1143127" y="575563"/>
                </a:lnTo>
                <a:lnTo>
                  <a:pt x="1306068" y="422528"/>
                </a:lnTo>
                <a:lnTo>
                  <a:pt x="1264470" y="350519"/>
                </a:lnTo>
                <a:lnTo>
                  <a:pt x="292862" y="350519"/>
                </a:lnTo>
                <a:lnTo>
                  <a:pt x="78867" y="286003"/>
                </a:lnTo>
                <a:close/>
              </a:path>
              <a:path w="1306195" h="1417320">
                <a:moveTo>
                  <a:pt x="1264470" y="1066545"/>
                </a:moveTo>
                <a:lnTo>
                  <a:pt x="1013205" y="1066545"/>
                </a:lnTo>
                <a:lnTo>
                  <a:pt x="1227201" y="1131061"/>
                </a:lnTo>
                <a:lnTo>
                  <a:pt x="1264470" y="1066545"/>
                </a:lnTo>
                <a:close/>
              </a:path>
              <a:path w="1306195" h="1417320">
                <a:moveTo>
                  <a:pt x="731774" y="0"/>
                </a:moveTo>
                <a:lnTo>
                  <a:pt x="574294" y="0"/>
                </a:lnTo>
                <a:lnTo>
                  <a:pt x="523113" y="217677"/>
                </a:lnTo>
                <a:lnTo>
                  <a:pt x="510085" y="221297"/>
                </a:lnTo>
                <a:lnTo>
                  <a:pt x="471771" y="234187"/>
                </a:lnTo>
                <a:lnTo>
                  <a:pt x="434732" y="250044"/>
                </a:lnTo>
                <a:lnTo>
                  <a:pt x="399129" y="268763"/>
                </a:lnTo>
                <a:lnTo>
                  <a:pt x="365120" y="290243"/>
                </a:lnTo>
                <a:lnTo>
                  <a:pt x="332864" y="314380"/>
                </a:lnTo>
                <a:lnTo>
                  <a:pt x="302523" y="341072"/>
                </a:lnTo>
                <a:lnTo>
                  <a:pt x="292862" y="350519"/>
                </a:lnTo>
                <a:lnTo>
                  <a:pt x="1013205" y="350519"/>
                </a:lnTo>
                <a:lnTo>
                  <a:pt x="983537" y="322999"/>
                </a:lnTo>
                <a:lnTo>
                  <a:pt x="951902" y="297999"/>
                </a:lnTo>
                <a:lnTo>
                  <a:pt x="918460" y="275622"/>
                </a:lnTo>
                <a:lnTo>
                  <a:pt x="883370" y="255971"/>
                </a:lnTo>
                <a:lnTo>
                  <a:pt x="846792" y="239148"/>
                </a:lnTo>
                <a:lnTo>
                  <a:pt x="808885" y="225258"/>
                </a:lnTo>
                <a:lnTo>
                  <a:pt x="782955" y="217677"/>
                </a:lnTo>
                <a:lnTo>
                  <a:pt x="731774" y="0"/>
                </a:lnTo>
                <a:close/>
              </a:path>
              <a:path w="1306195" h="1417320">
                <a:moveTo>
                  <a:pt x="1227201" y="286003"/>
                </a:moveTo>
                <a:lnTo>
                  <a:pt x="1013205" y="350519"/>
                </a:lnTo>
                <a:lnTo>
                  <a:pt x="1264470" y="350519"/>
                </a:lnTo>
                <a:lnTo>
                  <a:pt x="1227201" y="28600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7853" y="4187316"/>
            <a:ext cx="1306195" cy="1417320"/>
          </a:xfrm>
          <a:custGeom>
            <a:avLst/>
            <a:gdLst/>
            <a:ahLst/>
            <a:cxnLst/>
            <a:rect l="l" t="t" r="r" b="b"/>
            <a:pathLst>
              <a:path w="1306195" h="1417320">
                <a:moveTo>
                  <a:pt x="1013205" y="350519"/>
                </a:moveTo>
                <a:lnTo>
                  <a:pt x="1227201" y="286003"/>
                </a:lnTo>
                <a:lnTo>
                  <a:pt x="1306068" y="422528"/>
                </a:lnTo>
                <a:lnTo>
                  <a:pt x="1143127" y="575563"/>
                </a:lnTo>
                <a:lnTo>
                  <a:pt x="1146493" y="588665"/>
                </a:lnTo>
                <a:lnTo>
                  <a:pt x="1154465" y="628312"/>
                </a:lnTo>
                <a:lnTo>
                  <a:pt x="1159249" y="668330"/>
                </a:lnTo>
                <a:lnTo>
                  <a:pt x="1160843" y="708532"/>
                </a:lnTo>
                <a:lnTo>
                  <a:pt x="1160666" y="721943"/>
                </a:lnTo>
                <a:lnTo>
                  <a:pt x="1158008" y="762104"/>
                </a:lnTo>
                <a:lnTo>
                  <a:pt x="1152162" y="802019"/>
                </a:lnTo>
                <a:lnTo>
                  <a:pt x="1143127" y="841501"/>
                </a:lnTo>
                <a:lnTo>
                  <a:pt x="1306068" y="994536"/>
                </a:lnTo>
                <a:lnTo>
                  <a:pt x="1227201" y="1131061"/>
                </a:lnTo>
                <a:lnTo>
                  <a:pt x="1013205" y="1066545"/>
                </a:lnTo>
                <a:lnTo>
                  <a:pt x="1003544" y="1075993"/>
                </a:lnTo>
                <a:lnTo>
                  <a:pt x="973203" y="1102685"/>
                </a:lnTo>
                <a:lnTo>
                  <a:pt x="940947" y="1126822"/>
                </a:lnTo>
                <a:lnTo>
                  <a:pt x="906938" y="1148302"/>
                </a:lnTo>
                <a:lnTo>
                  <a:pt x="871335" y="1167021"/>
                </a:lnTo>
                <a:lnTo>
                  <a:pt x="834296" y="1182877"/>
                </a:lnTo>
                <a:lnTo>
                  <a:pt x="795982" y="1195768"/>
                </a:lnTo>
                <a:lnTo>
                  <a:pt x="782955" y="1199387"/>
                </a:lnTo>
                <a:lnTo>
                  <a:pt x="731774" y="1417053"/>
                </a:lnTo>
                <a:lnTo>
                  <a:pt x="574294" y="1417053"/>
                </a:lnTo>
                <a:lnTo>
                  <a:pt x="523113" y="1199387"/>
                </a:lnTo>
                <a:lnTo>
                  <a:pt x="510085" y="1195768"/>
                </a:lnTo>
                <a:lnTo>
                  <a:pt x="471771" y="1182877"/>
                </a:lnTo>
                <a:lnTo>
                  <a:pt x="434732" y="1167021"/>
                </a:lnTo>
                <a:lnTo>
                  <a:pt x="399129" y="1148302"/>
                </a:lnTo>
                <a:lnTo>
                  <a:pt x="365120" y="1126822"/>
                </a:lnTo>
                <a:lnTo>
                  <a:pt x="332864" y="1102685"/>
                </a:lnTo>
                <a:lnTo>
                  <a:pt x="302523" y="1075993"/>
                </a:lnTo>
                <a:lnTo>
                  <a:pt x="292862" y="1066545"/>
                </a:lnTo>
                <a:lnTo>
                  <a:pt x="78867" y="1131061"/>
                </a:lnTo>
                <a:lnTo>
                  <a:pt x="0" y="994536"/>
                </a:lnTo>
                <a:lnTo>
                  <a:pt x="162940" y="841501"/>
                </a:lnTo>
                <a:lnTo>
                  <a:pt x="159574" y="828400"/>
                </a:lnTo>
                <a:lnTo>
                  <a:pt x="151602" y="788753"/>
                </a:lnTo>
                <a:lnTo>
                  <a:pt x="146818" y="748735"/>
                </a:lnTo>
                <a:lnTo>
                  <a:pt x="145224" y="708532"/>
                </a:lnTo>
                <a:lnTo>
                  <a:pt x="145401" y="695122"/>
                </a:lnTo>
                <a:lnTo>
                  <a:pt x="148059" y="654961"/>
                </a:lnTo>
                <a:lnTo>
                  <a:pt x="153905" y="615046"/>
                </a:lnTo>
                <a:lnTo>
                  <a:pt x="162940" y="575563"/>
                </a:lnTo>
                <a:lnTo>
                  <a:pt x="0" y="422528"/>
                </a:lnTo>
                <a:lnTo>
                  <a:pt x="78867" y="286003"/>
                </a:lnTo>
                <a:lnTo>
                  <a:pt x="292862" y="350519"/>
                </a:lnTo>
                <a:lnTo>
                  <a:pt x="302523" y="341072"/>
                </a:lnTo>
                <a:lnTo>
                  <a:pt x="332864" y="314380"/>
                </a:lnTo>
                <a:lnTo>
                  <a:pt x="365120" y="290243"/>
                </a:lnTo>
                <a:lnTo>
                  <a:pt x="399129" y="268763"/>
                </a:lnTo>
                <a:lnTo>
                  <a:pt x="434732" y="250044"/>
                </a:lnTo>
                <a:lnTo>
                  <a:pt x="471771" y="234187"/>
                </a:lnTo>
                <a:lnTo>
                  <a:pt x="510085" y="221297"/>
                </a:lnTo>
                <a:lnTo>
                  <a:pt x="523113" y="217677"/>
                </a:lnTo>
                <a:lnTo>
                  <a:pt x="574294" y="0"/>
                </a:lnTo>
                <a:lnTo>
                  <a:pt x="731774" y="0"/>
                </a:lnTo>
                <a:lnTo>
                  <a:pt x="782955" y="217677"/>
                </a:lnTo>
                <a:lnTo>
                  <a:pt x="795982" y="221297"/>
                </a:lnTo>
                <a:lnTo>
                  <a:pt x="834296" y="234187"/>
                </a:lnTo>
                <a:lnTo>
                  <a:pt x="871335" y="250044"/>
                </a:lnTo>
                <a:lnTo>
                  <a:pt x="906938" y="268763"/>
                </a:lnTo>
                <a:lnTo>
                  <a:pt x="940947" y="290243"/>
                </a:lnTo>
                <a:lnTo>
                  <a:pt x="973203" y="314380"/>
                </a:lnTo>
                <a:lnTo>
                  <a:pt x="1003544" y="341072"/>
                </a:lnTo>
                <a:lnTo>
                  <a:pt x="1013205" y="35051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2948" y="4736089"/>
            <a:ext cx="514984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Lab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76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900" y="1458214"/>
                </a:moveTo>
                <a:lnTo>
                  <a:pt x="573024" y="1458214"/>
                </a:lnTo>
                <a:lnTo>
                  <a:pt x="588040" y="1466674"/>
                </a:lnTo>
                <a:lnTo>
                  <a:pt x="634225" y="1489554"/>
                </a:lnTo>
                <a:lnTo>
                  <a:pt x="681930" y="1508635"/>
                </a:lnTo>
                <a:lnTo>
                  <a:pt x="730916" y="1523857"/>
                </a:lnTo>
                <a:lnTo>
                  <a:pt x="780949" y="1535161"/>
                </a:lnTo>
                <a:lnTo>
                  <a:pt x="831791" y="1542489"/>
                </a:lnTo>
                <a:lnTo>
                  <a:pt x="883205" y="1545780"/>
                </a:lnTo>
                <a:lnTo>
                  <a:pt x="900429" y="1545970"/>
                </a:lnTo>
                <a:lnTo>
                  <a:pt x="1035303" y="1797050"/>
                </a:lnTo>
                <a:lnTo>
                  <a:pt x="1229233" y="1745107"/>
                </a:lnTo>
                <a:lnTo>
                  <a:pt x="1220470" y="1460245"/>
                </a:lnTo>
                <a:lnTo>
                  <a:pt x="1223900" y="1458214"/>
                </a:lnTo>
                <a:close/>
              </a:path>
              <a:path w="1797050" h="1797050">
                <a:moveTo>
                  <a:pt x="51943" y="567689"/>
                </a:moveTo>
                <a:lnTo>
                  <a:pt x="0" y="761746"/>
                </a:lnTo>
                <a:lnTo>
                  <a:pt x="251078" y="896493"/>
                </a:lnTo>
                <a:lnTo>
                  <a:pt x="251251" y="913735"/>
                </a:lnTo>
                <a:lnTo>
                  <a:pt x="254512" y="965192"/>
                </a:lnTo>
                <a:lnTo>
                  <a:pt x="261832" y="1016060"/>
                </a:lnTo>
                <a:lnTo>
                  <a:pt x="273145" y="1066101"/>
                </a:lnTo>
                <a:lnTo>
                  <a:pt x="288384" y="1115079"/>
                </a:lnTo>
                <a:lnTo>
                  <a:pt x="307483" y="1162758"/>
                </a:lnTo>
                <a:lnTo>
                  <a:pt x="330374" y="1208900"/>
                </a:lnTo>
                <a:lnTo>
                  <a:pt x="338836" y="1223899"/>
                </a:lnTo>
                <a:lnTo>
                  <a:pt x="188722" y="1466214"/>
                </a:lnTo>
                <a:lnTo>
                  <a:pt x="330708" y="1608327"/>
                </a:lnTo>
                <a:lnTo>
                  <a:pt x="573024" y="1458214"/>
                </a:lnTo>
                <a:lnTo>
                  <a:pt x="1223900" y="1458214"/>
                </a:lnTo>
                <a:lnTo>
                  <a:pt x="1264163" y="1432784"/>
                </a:lnTo>
                <a:lnTo>
                  <a:pt x="1305398" y="1402061"/>
                </a:lnTo>
                <a:lnTo>
                  <a:pt x="1343998" y="1368243"/>
                </a:lnTo>
                <a:lnTo>
                  <a:pt x="1379785" y="1331498"/>
                </a:lnTo>
                <a:lnTo>
                  <a:pt x="1412583" y="1291992"/>
                </a:lnTo>
                <a:lnTo>
                  <a:pt x="1442213" y="1249893"/>
                </a:lnTo>
                <a:lnTo>
                  <a:pt x="1460119" y="1220470"/>
                </a:lnTo>
                <a:lnTo>
                  <a:pt x="1747365" y="1220470"/>
                </a:lnTo>
                <a:lnTo>
                  <a:pt x="1797050" y="1035304"/>
                </a:lnTo>
                <a:lnTo>
                  <a:pt x="1545844" y="900557"/>
                </a:lnTo>
                <a:lnTo>
                  <a:pt x="1545671" y="883314"/>
                </a:lnTo>
                <a:lnTo>
                  <a:pt x="1542423" y="831857"/>
                </a:lnTo>
                <a:lnTo>
                  <a:pt x="1535121" y="780989"/>
                </a:lnTo>
                <a:lnTo>
                  <a:pt x="1523825" y="730948"/>
                </a:lnTo>
                <a:lnTo>
                  <a:pt x="1508594" y="681970"/>
                </a:lnTo>
                <a:lnTo>
                  <a:pt x="1489488" y="634291"/>
                </a:lnTo>
                <a:lnTo>
                  <a:pt x="1466565" y="588149"/>
                </a:lnTo>
                <a:lnTo>
                  <a:pt x="1460025" y="576579"/>
                </a:lnTo>
                <a:lnTo>
                  <a:pt x="336803" y="576579"/>
                </a:lnTo>
                <a:lnTo>
                  <a:pt x="51943" y="567689"/>
                </a:lnTo>
                <a:close/>
              </a:path>
              <a:path w="1797050" h="1797050">
                <a:moveTo>
                  <a:pt x="1747365" y="1220470"/>
                </a:moveTo>
                <a:lnTo>
                  <a:pt x="1460119" y="1220470"/>
                </a:lnTo>
                <a:lnTo>
                  <a:pt x="1744979" y="1229360"/>
                </a:lnTo>
                <a:lnTo>
                  <a:pt x="1747365" y="1220470"/>
                </a:lnTo>
                <a:close/>
              </a:path>
              <a:path w="1797050" h="1797050">
                <a:moveTo>
                  <a:pt x="761619" y="0"/>
                </a:moveTo>
                <a:lnTo>
                  <a:pt x="567690" y="51942"/>
                </a:lnTo>
                <a:lnTo>
                  <a:pt x="576452" y="336930"/>
                </a:lnTo>
                <a:lnTo>
                  <a:pt x="561626" y="345693"/>
                </a:lnTo>
                <a:lnTo>
                  <a:pt x="518733" y="374217"/>
                </a:lnTo>
                <a:lnTo>
                  <a:pt x="478356" y="405960"/>
                </a:lnTo>
                <a:lnTo>
                  <a:pt x="440674" y="440753"/>
                </a:lnTo>
                <a:lnTo>
                  <a:pt x="405863" y="478427"/>
                </a:lnTo>
                <a:lnTo>
                  <a:pt x="374102" y="518811"/>
                </a:lnTo>
                <a:lnTo>
                  <a:pt x="345567" y="561736"/>
                </a:lnTo>
                <a:lnTo>
                  <a:pt x="336803" y="576579"/>
                </a:lnTo>
                <a:lnTo>
                  <a:pt x="1460025" y="576579"/>
                </a:lnTo>
                <a:lnTo>
                  <a:pt x="1458087" y="573151"/>
                </a:lnTo>
                <a:lnTo>
                  <a:pt x="1603244" y="338836"/>
                </a:lnTo>
                <a:lnTo>
                  <a:pt x="1223899" y="338836"/>
                </a:lnTo>
                <a:lnTo>
                  <a:pt x="1208882" y="330375"/>
                </a:lnTo>
                <a:lnTo>
                  <a:pt x="1193670" y="322330"/>
                </a:lnTo>
                <a:lnTo>
                  <a:pt x="1146952" y="300710"/>
                </a:lnTo>
                <a:lnTo>
                  <a:pt x="1098794" y="282909"/>
                </a:lnTo>
                <a:lnTo>
                  <a:pt x="1049433" y="268986"/>
                </a:lnTo>
                <a:lnTo>
                  <a:pt x="999104" y="259001"/>
                </a:lnTo>
                <a:lnTo>
                  <a:pt x="948045" y="253012"/>
                </a:lnTo>
                <a:lnTo>
                  <a:pt x="896493" y="251078"/>
                </a:lnTo>
                <a:lnTo>
                  <a:pt x="761619" y="0"/>
                </a:lnTo>
                <a:close/>
              </a:path>
              <a:path w="1797050" h="1797050">
                <a:moveTo>
                  <a:pt x="1466215" y="188849"/>
                </a:moveTo>
                <a:lnTo>
                  <a:pt x="1223899" y="338836"/>
                </a:lnTo>
                <a:lnTo>
                  <a:pt x="1603244" y="338836"/>
                </a:lnTo>
                <a:lnTo>
                  <a:pt x="1608201" y="330835"/>
                </a:lnTo>
                <a:lnTo>
                  <a:pt x="1466215" y="18884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76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899" y="338836"/>
                </a:moveTo>
                <a:lnTo>
                  <a:pt x="1466215" y="188849"/>
                </a:lnTo>
                <a:lnTo>
                  <a:pt x="1608201" y="330835"/>
                </a:lnTo>
                <a:lnTo>
                  <a:pt x="1458087" y="573151"/>
                </a:lnTo>
                <a:lnTo>
                  <a:pt x="1466565" y="588149"/>
                </a:lnTo>
                <a:lnTo>
                  <a:pt x="1489488" y="634291"/>
                </a:lnTo>
                <a:lnTo>
                  <a:pt x="1508594" y="681970"/>
                </a:lnTo>
                <a:lnTo>
                  <a:pt x="1523825" y="730948"/>
                </a:lnTo>
                <a:lnTo>
                  <a:pt x="1535121" y="780989"/>
                </a:lnTo>
                <a:lnTo>
                  <a:pt x="1542423" y="831857"/>
                </a:lnTo>
                <a:lnTo>
                  <a:pt x="1545671" y="883314"/>
                </a:lnTo>
                <a:lnTo>
                  <a:pt x="1545844" y="900557"/>
                </a:lnTo>
                <a:lnTo>
                  <a:pt x="1797050" y="1035304"/>
                </a:lnTo>
                <a:lnTo>
                  <a:pt x="1744979" y="1229360"/>
                </a:lnTo>
                <a:lnTo>
                  <a:pt x="1460119" y="1220470"/>
                </a:lnTo>
                <a:lnTo>
                  <a:pt x="1451355" y="1235313"/>
                </a:lnTo>
                <a:lnTo>
                  <a:pt x="1422820" y="1278239"/>
                </a:lnTo>
                <a:lnTo>
                  <a:pt x="1391059" y="1318628"/>
                </a:lnTo>
                <a:lnTo>
                  <a:pt x="1356248" y="1356312"/>
                </a:lnTo>
                <a:lnTo>
                  <a:pt x="1318566" y="1391124"/>
                </a:lnTo>
                <a:lnTo>
                  <a:pt x="1278189" y="1422897"/>
                </a:lnTo>
                <a:lnTo>
                  <a:pt x="1235296" y="1451464"/>
                </a:lnTo>
                <a:lnTo>
                  <a:pt x="1220470" y="1460245"/>
                </a:lnTo>
                <a:lnTo>
                  <a:pt x="1229233" y="1745107"/>
                </a:lnTo>
                <a:lnTo>
                  <a:pt x="1035303" y="1797050"/>
                </a:lnTo>
                <a:lnTo>
                  <a:pt x="900429" y="1545970"/>
                </a:lnTo>
                <a:lnTo>
                  <a:pt x="883205" y="1545780"/>
                </a:lnTo>
                <a:lnTo>
                  <a:pt x="831791" y="1542489"/>
                </a:lnTo>
                <a:lnTo>
                  <a:pt x="780949" y="1535161"/>
                </a:lnTo>
                <a:lnTo>
                  <a:pt x="730916" y="1523857"/>
                </a:lnTo>
                <a:lnTo>
                  <a:pt x="681930" y="1508635"/>
                </a:lnTo>
                <a:lnTo>
                  <a:pt x="634225" y="1489554"/>
                </a:lnTo>
                <a:lnTo>
                  <a:pt x="588040" y="1466674"/>
                </a:lnTo>
                <a:lnTo>
                  <a:pt x="573024" y="1458214"/>
                </a:lnTo>
                <a:lnTo>
                  <a:pt x="330708" y="1608327"/>
                </a:lnTo>
                <a:lnTo>
                  <a:pt x="188722" y="1466214"/>
                </a:lnTo>
                <a:lnTo>
                  <a:pt x="338836" y="1223899"/>
                </a:lnTo>
                <a:lnTo>
                  <a:pt x="330374" y="1208900"/>
                </a:lnTo>
                <a:lnTo>
                  <a:pt x="307483" y="1162758"/>
                </a:lnTo>
                <a:lnTo>
                  <a:pt x="288384" y="1115079"/>
                </a:lnTo>
                <a:lnTo>
                  <a:pt x="273145" y="1066101"/>
                </a:lnTo>
                <a:lnTo>
                  <a:pt x="261832" y="1016060"/>
                </a:lnTo>
                <a:lnTo>
                  <a:pt x="254512" y="965192"/>
                </a:lnTo>
                <a:lnTo>
                  <a:pt x="251251" y="913735"/>
                </a:lnTo>
                <a:lnTo>
                  <a:pt x="251078" y="896493"/>
                </a:lnTo>
                <a:lnTo>
                  <a:pt x="0" y="761746"/>
                </a:lnTo>
                <a:lnTo>
                  <a:pt x="51943" y="567689"/>
                </a:lnTo>
                <a:lnTo>
                  <a:pt x="336803" y="576579"/>
                </a:lnTo>
                <a:lnTo>
                  <a:pt x="345567" y="561736"/>
                </a:lnTo>
                <a:lnTo>
                  <a:pt x="374102" y="518811"/>
                </a:lnTo>
                <a:lnTo>
                  <a:pt x="405863" y="478427"/>
                </a:lnTo>
                <a:lnTo>
                  <a:pt x="440674" y="440753"/>
                </a:lnTo>
                <a:lnTo>
                  <a:pt x="478356" y="405960"/>
                </a:lnTo>
                <a:lnTo>
                  <a:pt x="518733" y="374217"/>
                </a:lnTo>
                <a:lnTo>
                  <a:pt x="561626" y="345693"/>
                </a:lnTo>
                <a:lnTo>
                  <a:pt x="576452" y="336930"/>
                </a:lnTo>
                <a:lnTo>
                  <a:pt x="567690" y="51942"/>
                </a:lnTo>
                <a:lnTo>
                  <a:pt x="761619" y="0"/>
                </a:lnTo>
                <a:lnTo>
                  <a:pt x="896493" y="251078"/>
                </a:lnTo>
                <a:lnTo>
                  <a:pt x="913717" y="251269"/>
                </a:lnTo>
                <a:lnTo>
                  <a:pt x="965131" y="254560"/>
                </a:lnTo>
                <a:lnTo>
                  <a:pt x="1015973" y="261888"/>
                </a:lnTo>
                <a:lnTo>
                  <a:pt x="1066006" y="273192"/>
                </a:lnTo>
                <a:lnTo>
                  <a:pt x="1114992" y="288414"/>
                </a:lnTo>
                <a:lnTo>
                  <a:pt x="1162697" y="307495"/>
                </a:lnTo>
                <a:lnTo>
                  <a:pt x="1208882" y="330375"/>
                </a:lnTo>
                <a:lnTo>
                  <a:pt x="1223899" y="33883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74405" y="3518159"/>
            <a:ext cx="1001394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50605" y="3113228"/>
            <a:ext cx="1481455" cy="2308860"/>
          </a:xfrm>
          <a:custGeom>
            <a:avLst/>
            <a:gdLst/>
            <a:ahLst/>
            <a:cxnLst/>
            <a:rect l="l" t="t" r="r" b="b"/>
            <a:pathLst>
              <a:path w="1481454" h="2308860">
                <a:moveTo>
                  <a:pt x="979043" y="2079293"/>
                </a:moveTo>
                <a:lnTo>
                  <a:pt x="1007745" y="2272714"/>
                </a:lnTo>
                <a:lnTo>
                  <a:pt x="1191895" y="2308401"/>
                </a:lnTo>
                <a:lnTo>
                  <a:pt x="1131316" y="2243123"/>
                </a:lnTo>
                <a:lnTo>
                  <a:pt x="1169040" y="2199944"/>
                </a:lnTo>
                <a:lnTo>
                  <a:pt x="1204740" y="2155380"/>
                </a:lnTo>
                <a:lnTo>
                  <a:pt x="1212669" y="2144571"/>
                </a:lnTo>
                <a:lnTo>
                  <a:pt x="1039749" y="2144571"/>
                </a:lnTo>
                <a:lnTo>
                  <a:pt x="979043" y="2079293"/>
                </a:lnTo>
                <a:close/>
              </a:path>
              <a:path w="1481454" h="2308860">
                <a:moveTo>
                  <a:pt x="726181" y="134053"/>
                </a:moveTo>
                <a:lnTo>
                  <a:pt x="166489" y="134053"/>
                </a:lnTo>
                <a:lnTo>
                  <a:pt x="216932" y="136164"/>
                </a:lnTo>
                <a:lnTo>
                  <a:pt x="267114" y="140372"/>
                </a:lnTo>
                <a:lnTo>
                  <a:pt x="316973" y="146658"/>
                </a:lnTo>
                <a:lnTo>
                  <a:pt x="366446" y="155001"/>
                </a:lnTo>
                <a:lnTo>
                  <a:pt x="415470" y="165381"/>
                </a:lnTo>
                <a:lnTo>
                  <a:pt x="463983" y="177777"/>
                </a:lnTo>
                <a:lnTo>
                  <a:pt x="511921" y="192168"/>
                </a:lnTo>
                <a:lnTo>
                  <a:pt x="559221" y="208536"/>
                </a:lnTo>
                <a:lnTo>
                  <a:pt x="605822" y="226858"/>
                </a:lnTo>
                <a:lnTo>
                  <a:pt x="651660" y="247115"/>
                </a:lnTo>
                <a:lnTo>
                  <a:pt x="696672" y="269286"/>
                </a:lnTo>
                <a:lnTo>
                  <a:pt x="740796" y="293352"/>
                </a:lnTo>
                <a:lnTo>
                  <a:pt x="783969" y="319290"/>
                </a:lnTo>
                <a:lnTo>
                  <a:pt x="826129" y="347083"/>
                </a:lnTo>
                <a:lnTo>
                  <a:pt x="867211" y="376707"/>
                </a:lnTo>
                <a:lnTo>
                  <a:pt x="907154" y="408145"/>
                </a:lnTo>
                <a:lnTo>
                  <a:pt x="945896" y="441374"/>
                </a:lnTo>
                <a:lnTo>
                  <a:pt x="1016914" y="510344"/>
                </a:lnTo>
                <a:lnTo>
                  <a:pt x="1081095" y="583649"/>
                </a:lnTo>
                <a:lnTo>
                  <a:pt x="1138416" y="660851"/>
                </a:lnTo>
                <a:lnTo>
                  <a:pt x="1188853" y="741512"/>
                </a:lnTo>
                <a:lnTo>
                  <a:pt x="1232380" y="825192"/>
                </a:lnTo>
                <a:lnTo>
                  <a:pt x="1268974" y="911453"/>
                </a:lnTo>
                <a:lnTo>
                  <a:pt x="1298610" y="999858"/>
                </a:lnTo>
                <a:lnTo>
                  <a:pt x="1321265" y="1089966"/>
                </a:lnTo>
                <a:lnTo>
                  <a:pt x="1336914" y="1181340"/>
                </a:lnTo>
                <a:lnTo>
                  <a:pt x="1345533" y="1273542"/>
                </a:lnTo>
                <a:lnTo>
                  <a:pt x="1347097" y="1366131"/>
                </a:lnTo>
                <a:lnTo>
                  <a:pt x="1341584" y="1458671"/>
                </a:lnTo>
                <a:lnTo>
                  <a:pt x="1328968" y="1550723"/>
                </a:lnTo>
                <a:lnTo>
                  <a:pt x="1309224" y="1641848"/>
                </a:lnTo>
                <a:lnTo>
                  <a:pt x="1282330" y="1731607"/>
                </a:lnTo>
                <a:lnTo>
                  <a:pt x="1248261" y="1819562"/>
                </a:lnTo>
                <a:lnTo>
                  <a:pt x="1206993" y="1905274"/>
                </a:lnTo>
                <a:lnTo>
                  <a:pt x="1158500" y="1988306"/>
                </a:lnTo>
                <a:lnTo>
                  <a:pt x="1102760" y="2068217"/>
                </a:lnTo>
                <a:lnTo>
                  <a:pt x="1039749" y="2144571"/>
                </a:lnTo>
                <a:lnTo>
                  <a:pt x="1212669" y="2144571"/>
                </a:lnTo>
                <a:lnTo>
                  <a:pt x="1238393" y="2109503"/>
                </a:lnTo>
                <a:lnTo>
                  <a:pt x="1269973" y="2062385"/>
                </a:lnTo>
                <a:lnTo>
                  <a:pt x="1299458" y="2014098"/>
                </a:lnTo>
                <a:lnTo>
                  <a:pt x="1326822" y="1964716"/>
                </a:lnTo>
                <a:lnTo>
                  <a:pt x="1352043" y="1914309"/>
                </a:lnTo>
                <a:lnTo>
                  <a:pt x="1375097" y="1862950"/>
                </a:lnTo>
                <a:lnTo>
                  <a:pt x="1395958" y="1810712"/>
                </a:lnTo>
                <a:lnTo>
                  <a:pt x="1414605" y="1757666"/>
                </a:lnTo>
                <a:lnTo>
                  <a:pt x="1431012" y="1703884"/>
                </a:lnTo>
                <a:lnTo>
                  <a:pt x="1445156" y="1649440"/>
                </a:lnTo>
                <a:lnTo>
                  <a:pt x="1457013" y="1594404"/>
                </a:lnTo>
                <a:lnTo>
                  <a:pt x="1466558" y="1538850"/>
                </a:lnTo>
                <a:lnTo>
                  <a:pt x="1473769" y="1482849"/>
                </a:lnTo>
                <a:lnTo>
                  <a:pt x="1478621" y="1426474"/>
                </a:lnTo>
                <a:lnTo>
                  <a:pt x="1481090" y="1369797"/>
                </a:lnTo>
                <a:lnTo>
                  <a:pt x="1481152" y="1312890"/>
                </a:lnTo>
                <a:lnTo>
                  <a:pt x="1478784" y="1255825"/>
                </a:lnTo>
                <a:lnTo>
                  <a:pt x="1473962" y="1198675"/>
                </a:lnTo>
                <a:lnTo>
                  <a:pt x="1457964" y="1089850"/>
                </a:lnTo>
                <a:lnTo>
                  <a:pt x="1433616" y="984368"/>
                </a:lnTo>
                <a:lnTo>
                  <a:pt x="1401299" y="882536"/>
                </a:lnTo>
                <a:lnTo>
                  <a:pt x="1361391" y="784661"/>
                </a:lnTo>
                <a:lnTo>
                  <a:pt x="1314271" y="691050"/>
                </a:lnTo>
                <a:lnTo>
                  <a:pt x="1260319" y="602010"/>
                </a:lnTo>
                <a:lnTo>
                  <a:pt x="1199914" y="517847"/>
                </a:lnTo>
                <a:lnTo>
                  <a:pt x="1133435" y="438868"/>
                </a:lnTo>
                <a:lnTo>
                  <a:pt x="1061262" y="365380"/>
                </a:lnTo>
                <a:lnTo>
                  <a:pt x="983773" y="297689"/>
                </a:lnTo>
                <a:lnTo>
                  <a:pt x="901349" y="236104"/>
                </a:lnTo>
                <a:lnTo>
                  <a:pt x="814368" y="180930"/>
                </a:lnTo>
                <a:lnTo>
                  <a:pt x="726181" y="134053"/>
                </a:lnTo>
                <a:close/>
              </a:path>
              <a:path w="1481454" h="2308860">
                <a:moveTo>
                  <a:pt x="109779" y="0"/>
                </a:moveTo>
                <a:lnTo>
                  <a:pt x="0" y="7161"/>
                </a:lnTo>
                <a:lnTo>
                  <a:pt x="14224" y="140511"/>
                </a:lnTo>
                <a:lnTo>
                  <a:pt x="65072" y="136206"/>
                </a:lnTo>
                <a:lnTo>
                  <a:pt x="115848" y="134060"/>
                </a:lnTo>
                <a:lnTo>
                  <a:pt x="726181" y="134053"/>
                </a:lnTo>
                <a:lnTo>
                  <a:pt x="723210" y="132473"/>
                </a:lnTo>
                <a:lnTo>
                  <a:pt x="628254" y="91042"/>
                </a:lnTo>
                <a:lnTo>
                  <a:pt x="529879" y="56943"/>
                </a:lnTo>
                <a:lnTo>
                  <a:pt x="428465" y="30482"/>
                </a:lnTo>
                <a:lnTo>
                  <a:pt x="324391" y="11967"/>
                </a:lnTo>
                <a:lnTo>
                  <a:pt x="218035" y="1704"/>
                </a:lnTo>
                <a:lnTo>
                  <a:pt x="109779" y="0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9535" y="3697604"/>
            <a:ext cx="833119" cy="1236980"/>
          </a:xfrm>
          <a:custGeom>
            <a:avLst/>
            <a:gdLst/>
            <a:ahLst/>
            <a:cxnLst/>
            <a:rect l="l" t="t" r="r" b="b"/>
            <a:pathLst>
              <a:path w="833120" h="1236979">
                <a:moveTo>
                  <a:pt x="772794" y="0"/>
                </a:moveTo>
                <a:lnTo>
                  <a:pt x="707028" y="30057"/>
                </a:lnTo>
                <a:lnTo>
                  <a:pt x="643991" y="63987"/>
                </a:lnTo>
                <a:lnTo>
                  <a:pt x="583792" y="101604"/>
                </a:lnTo>
                <a:lnTo>
                  <a:pt x="526541" y="142725"/>
                </a:lnTo>
                <a:lnTo>
                  <a:pt x="472348" y="187166"/>
                </a:lnTo>
                <a:lnTo>
                  <a:pt x="421322" y="234742"/>
                </a:lnTo>
                <a:lnTo>
                  <a:pt x="373572" y="285270"/>
                </a:lnTo>
                <a:lnTo>
                  <a:pt x="329209" y="338565"/>
                </a:lnTo>
                <a:lnTo>
                  <a:pt x="288341" y="394444"/>
                </a:lnTo>
                <a:lnTo>
                  <a:pt x="251078" y="452723"/>
                </a:lnTo>
                <a:lnTo>
                  <a:pt x="217531" y="513217"/>
                </a:lnTo>
                <a:lnTo>
                  <a:pt x="187807" y="575742"/>
                </a:lnTo>
                <a:lnTo>
                  <a:pt x="162017" y="640115"/>
                </a:lnTo>
                <a:lnTo>
                  <a:pt x="140271" y="706152"/>
                </a:lnTo>
                <a:lnTo>
                  <a:pt x="122678" y="773668"/>
                </a:lnTo>
                <a:lnTo>
                  <a:pt x="109347" y="842479"/>
                </a:lnTo>
                <a:lnTo>
                  <a:pt x="100387" y="912402"/>
                </a:lnTo>
                <a:lnTo>
                  <a:pt x="95910" y="983252"/>
                </a:lnTo>
                <a:lnTo>
                  <a:pt x="96023" y="1054845"/>
                </a:lnTo>
                <a:lnTo>
                  <a:pt x="100837" y="1126998"/>
                </a:lnTo>
                <a:lnTo>
                  <a:pt x="0" y="1149096"/>
                </a:lnTo>
                <a:lnTo>
                  <a:pt x="196976" y="1236853"/>
                </a:lnTo>
                <a:lnTo>
                  <a:pt x="333867" y="1093470"/>
                </a:lnTo>
                <a:lnTo>
                  <a:pt x="254253" y="1093470"/>
                </a:lnTo>
                <a:lnTo>
                  <a:pt x="251320" y="1032418"/>
                </a:lnTo>
                <a:lnTo>
                  <a:pt x="252288" y="971894"/>
                </a:lnTo>
                <a:lnTo>
                  <a:pt x="257067" y="912048"/>
                </a:lnTo>
                <a:lnTo>
                  <a:pt x="265565" y="853028"/>
                </a:lnTo>
                <a:lnTo>
                  <a:pt x="277691" y="794986"/>
                </a:lnTo>
                <a:lnTo>
                  <a:pt x="293354" y="738071"/>
                </a:lnTo>
                <a:lnTo>
                  <a:pt x="312464" y="682433"/>
                </a:lnTo>
                <a:lnTo>
                  <a:pt x="334928" y="628223"/>
                </a:lnTo>
                <a:lnTo>
                  <a:pt x="360656" y="575590"/>
                </a:lnTo>
                <a:lnTo>
                  <a:pt x="389556" y="524684"/>
                </a:lnTo>
                <a:lnTo>
                  <a:pt x="421538" y="475656"/>
                </a:lnTo>
                <a:lnTo>
                  <a:pt x="456510" y="428655"/>
                </a:lnTo>
                <a:lnTo>
                  <a:pt x="494381" y="383832"/>
                </a:lnTo>
                <a:lnTo>
                  <a:pt x="535059" y="341335"/>
                </a:lnTo>
                <a:lnTo>
                  <a:pt x="578455" y="301317"/>
                </a:lnTo>
                <a:lnTo>
                  <a:pt x="624476" y="263926"/>
                </a:lnTo>
                <a:lnTo>
                  <a:pt x="673031" y="229312"/>
                </a:lnTo>
                <a:lnTo>
                  <a:pt x="724030" y="197626"/>
                </a:lnTo>
                <a:lnTo>
                  <a:pt x="777381" y="169018"/>
                </a:lnTo>
                <a:lnTo>
                  <a:pt x="832992" y="143637"/>
                </a:lnTo>
                <a:lnTo>
                  <a:pt x="772794" y="0"/>
                </a:lnTo>
                <a:close/>
              </a:path>
              <a:path w="833120" h="1236979">
                <a:moveTo>
                  <a:pt x="354964" y="1071372"/>
                </a:moveTo>
                <a:lnTo>
                  <a:pt x="254253" y="1093470"/>
                </a:lnTo>
                <a:lnTo>
                  <a:pt x="333867" y="1093470"/>
                </a:lnTo>
                <a:lnTo>
                  <a:pt x="354964" y="1071372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06841" y="2498218"/>
            <a:ext cx="901700" cy="756285"/>
          </a:xfrm>
          <a:custGeom>
            <a:avLst/>
            <a:gdLst/>
            <a:ahLst/>
            <a:cxnLst/>
            <a:rect l="l" t="t" r="r" b="b"/>
            <a:pathLst>
              <a:path w="901700" h="756285">
                <a:moveTo>
                  <a:pt x="752348" y="0"/>
                </a:moveTo>
                <a:lnTo>
                  <a:pt x="765429" y="102488"/>
                </a:lnTo>
                <a:lnTo>
                  <a:pt x="717135" y="115090"/>
                </a:lnTo>
                <a:lnTo>
                  <a:pt x="669594" y="129630"/>
                </a:lnTo>
                <a:lnTo>
                  <a:pt x="622857" y="146070"/>
                </a:lnTo>
                <a:lnTo>
                  <a:pt x="576974" y="164372"/>
                </a:lnTo>
                <a:lnTo>
                  <a:pt x="531995" y="184499"/>
                </a:lnTo>
                <a:lnTo>
                  <a:pt x="487970" y="206412"/>
                </a:lnTo>
                <a:lnTo>
                  <a:pt x="444950" y="230075"/>
                </a:lnTo>
                <a:lnTo>
                  <a:pt x="402985" y="255449"/>
                </a:lnTo>
                <a:lnTo>
                  <a:pt x="362125" y="282497"/>
                </a:lnTo>
                <a:lnTo>
                  <a:pt x="322421" y="311181"/>
                </a:lnTo>
                <a:lnTo>
                  <a:pt x="283922" y="341464"/>
                </a:lnTo>
                <a:lnTo>
                  <a:pt x="246680" y="373306"/>
                </a:lnTo>
                <a:lnTo>
                  <a:pt x="210745" y="406672"/>
                </a:lnTo>
                <a:lnTo>
                  <a:pt x="176166" y="441523"/>
                </a:lnTo>
                <a:lnTo>
                  <a:pt x="142994" y="477821"/>
                </a:lnTo>
                <a:lnTo>
                  <a:pt x="111279" y="515529"/>
                </a:lnTo>
                <a:lnTo>
                  <a:pt x="81072" y="554609"/>
                </a:lnTo>
                <a:lnTo>
                  <a:pt x="52423" y="595023"/>
                </a:lnTo>
                <a:lnTo>
                  <a:pt x="25382" y="636734"/>
                </a:lnTo>
                <a:lnTo>
                  <a:pt x="0" y="679704"/>
                </a:lnTo>
                <a:lnTo>
                  <a:pt x="135636" y="756158"/>
                </a:lnTo>
                <a:lnTo>
                  <a:pt x="157278" y="719505"/>
                </a:lnTo>
                <a:lnTo>
                  <a:pt x="180307" y="683901"/>
                </a:lnTo>
                <a:lnTo>
                  <a:pt x="204681" y="649377"/>
                </a:lnTo>
                <a:lnTo>
                  <a:pt x="230359" y="615964"/>
                </a:lnTo>
                <a:lnTo>
                  <a:pt x="257302" y="583693"/>
                </a:lnTo>
                <a:lnTo>
                  <a:pt x="285467" y="552597"/>
                </a:lnTo>
                <a:lnTo>
                  <a:pt x="314814" y="522706"/>
                </a:lnTo>
                <a:lnTo>
                  <a:pt x="345303" y="494052"/>
                </a:lnTo>
                <a:lnTo>
                  <a:pt x="376893" y="466665"/>
                </a:lnTo>
                <a:lnTo>
                  <a:pt x="409543" y="440578"/>
                </a:lnTo>
                <a:lnTo>
                  <a:pt x="443212" y="415822"/>
                </a:lnTo>
                <a:lnTo>
                  <a:pt x="477859" y="392427"/>
                </a:lnTo>
                <a:lnTo>
                  <a:pt x="513444" y="370426"/>
                </a:lnTo>
                <a:lnTo>
                  <a:pt x="549926" y="349850"/>
                </a:lnTo>
                <a:lnTo>
                  <a:pt x="587263" y="330729"/>
                </a:lnTo>
                <a:lnTo>
                  <a:pt x="625417" y="313096"/>
                </a:lnTo>
                <a:lnTo>
                  <a:pt x="664344" y="296982"/>
                </a:lnTo>
                <a:lnTo>
                  <a:pt x="704006" y="282417"/>
                </a:lnTo>
                <a:lnTo>
                  <a:pt x="744361" y="269434"/>
                </a:lnTo>
                <a:lnTo>
                  <a:pt x="785367" y="258063"/>
                </a:lnTo>
                <a:lnTo>
                  <a:pt x="850268" y="258063"/>
                </a:lnTo>
                <a:lnTo>
                  <a:pt x="901573" y="156718"/>
                </a:lnTo>
                <a:lnTo>
                  <a:pt x="752348" y="0"/>
                </a:lnTo>
                <a:close/>
              </a:path>
              <a:path w="901700" h="756285">
                <a:moveTo>
                  <a:pt x="850268" y="258063"/>
                </a:moveTo>
                <a:lnTo>
                  <a:pt x="785367" y="258063"/>
                </a:lnTo>
                <a:lnTo>
                  <a:pt x="798449" y="360425"/>
                </a:lnTo>
                <a:lnTo>
                  <a:pt x="850268" y="258063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6959" y="1371601"/>
            <a:ext cx="1664208" cy="1438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54555" y="1601865"/>
            <a:ext cx="623125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Obje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Fun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tion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pre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</a:p>
          <a:p>
            <a:pPr marL="353695" indent="-340995">
              <a:spcBef>
                <a:spcPts val="765"/>
              </a:spcBef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Conditio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als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 Rel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tion</a:t>
            </a: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  <a:tab pos="3852545" algn="l"/>
              </a:tabLst>
            </a:pPr>
            <a:r>
              <a:rPr sz="3200" dirty="0">
                <a:latin typeface="Arial"/>
                <a:cs typeface="Arial"/>
              </a:rPr>
              <a:t>Numb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ms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E91768-D05F-874D-8283-637BEB27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7600" y="1699261"/>
            <a:ext cx="4363212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4839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Fu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ctio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why?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3095" y="3660744"/>
            <a:ext cx="8385809" cy="2485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Fu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ction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rforms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cific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dure.</a:t>
            </a: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mu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</a:p>
          <a:p>
            <a:pPr marL="353695"/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tim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353695" marR="41529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ure)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fin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 can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2400" dirty="0">
              <a:latin typeface="Arial"/>
              <a:cs typeface="Arial"/>
            </a:endParaRP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larity: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lar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mming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3418" y="1220015"/>
            <a:ext cx="63557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identifi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(par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met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r1,</a:t>
            </a:r>
            <a:r>
              <a:rPr sz="28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parame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r>
              <a:rPr sz="28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…)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870" y="491113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Q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&amp;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A:</a:t>
            </a:r>
            <a:r>
              <a:rPr sz="32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je</a:t>
            </a:r>
            <a:r>
              <a:rPr sz="3200" dirty="0">
                <a:latin typeface="Arial"/>
                <a:cs typeface="Arial"/>
              </a:rPr>
              <a:t>ct</a:t>
            </a:r>
            <a:r>
              <a:rPr sz="3200" spc="-5" dirty="0">
                <a:latin typeface="Arial"/>
                <a:cs typeface="Arial"/>
              </a:rPr>
              <a:t>-oriented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grammi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(OO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69117"/>
            <a:ext cx="8450580" cy="427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Us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class</a:t>
            </a:r>
            <a:r>
              <a:rPr sz="2600" spc="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an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jects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ate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sed</a:t>
            </a:r>
          </a:p>
          <a:p>
            <a:pPr marL="353695"/>
            <a:r>
              <a:rPr sz="2600" dirty="0">
                <a:latin typeface="Arial"/>
                <a:cs typeface="Arial"/>
              </a:rPr>
              <a:t>on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vi</a:t>
            </a:r>
            <a:r>
              <a:rPr sz="2600" spc="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nm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.</a:t>
            </a:r>
          </a:p>
          <a:p>
            <a:pPr marL="353695" marR="12128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Easy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tain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fy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isti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 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ted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ting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te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istics fr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isti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es</a:t>
            </a:r>
          </a:p>
          <a:p>
            <a:pPr marL="353695" marR="17843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Easy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rst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ram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aft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 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ve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pm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ll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 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ir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th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s.</a:t>
            </a:r>
          </a:p>
          <a:p>
            <a:pPr marL="353695" marR="49022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Ef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ic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cy: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str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cts/ cl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4867" y="3788293"/>
            <a:ext cx="3699165" cy="2836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4445" y="385228"/>
            <a:ext cx="536130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4330700" algn="l"/>
              </a:tabLst>
            </a:pP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Class/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bject	&amp; JS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867" y="1257973"/>
            <a:ext cx="8711693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ass: a con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stract sets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jects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ith</a:t>
            </a:r>
          </a:p>
          <a:p>
            <a:pPr marL="353695"/>
            <a:r>
              <a:rPr sz="2400" dirty="0">
                <a:latin typeface="Arial"/>
                <a:cs typeface="Arial"/>
              </a:rPr>
              <a:t>common properties</a:t>
            </a:r>
          </a:p>
          <a:p>
            <a:pPr marL="353695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"object" refers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a</a:t>
            </a:r>
            <a:r>
              <a:rPr sz="2400" spc="-10" dirty="0">
                <a:latin typeface="Arial"/>
                <a:cs typeface="Arial"/>
              </a:rPr>
              <a:t> p</a:t>
            </a:r>
            <a:r>
              <a:rPr sz="2400" dirty="0">
                <a:latin typeface="Arial"/>
                <a:cs typeface="Arial"/>
              </a:rPr>
              <a:t>articul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stance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of a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c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ss</a:t>
            </a:r>
          </a:p>
          <a:p>
            <a:pPr marL="353695" indent="-340995">
              <a:spcBef>
                <a:spcPts val="575"/>
              </a:spcBef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“object” 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tai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ers</a:t>
            </a:r>
            <a:r>
              <a:rPr sz="24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functi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ns (methods),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roperti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</a:p>
          <a:p>
            <a:pPr marL="353695"/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(constants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</a:p>
          <a:p>
            <a:pPr marL="353695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JS supp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thout 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OP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type)</a:t>
            </a:r>
          </a:p>
        </p:txBody>
      </p:sp>
      <p:sp>
        <p:nvSpPr>
          <p:cNvPr id="5" name="object 5"/>
          <p:cNvSpPr/>
          <p:nvPr/>
        </p:nvSpPr>
        <p:spPr>
          <a:xfrm>
            <a:off x="5791200" y="3785086"/>
            <a:ext cx="4973782" cy="2843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870" y="491113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2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ure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progr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24920"/>
            <a:ext cx="7952740" cy="490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ramming</a:t>
            </a:r>
          </a:p>
          <a:p>
            <a:pPr marL="756285" lvl="1" indent="-286385">
              <a:lnSpc>
                <a:spcPts val="285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Solving a problem from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co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d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 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>
              <a:lnSpc>
                <a:spcPts val="2850"/>
              </a:lnSpc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teme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sz="2400" spc="2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</a:t>
            </a:r>
            <a:endParaRPr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4535">
              <a:spcBef>
                <a:spcPts val="33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startCo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</a:t>
            </a:r>
            <a:r>
              <a:rPr sz="2400" spc="-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hin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724535">
              <a:spcBef>
                <a:spcPts val="35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sz="2400" spc="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CoffeeM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chin</a:t>
            </a:r>
            <a:r>
              <a:rPr sz="2400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feemac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8"/>
              </a:spcBef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OOP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Solving a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roblem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hro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gh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jects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ments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 the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sz="2400" spc="5" dirty="0">
                <a:solidFill>
                  <a:srgbClr val="2525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manip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lated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marR="3368675">
              <a:lnSpc>
                <a:spcPts val="3829"/>
              </a:lnSpc>
              <a:spcBef>
                <a:spcPts val="17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eA.s</a:t>
            </a:r>
            <a:r>
              <a:rPr sz="2400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eB.was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506" y="327907"/>
            <a:ext cx="9984259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Math.f</a:t>
            </a:r>
            <a:r>
              <a:rPr sz="3600" spc="-15" dirty="0">
                <a:latin typeface="Arial"/>
                <a:cs typeface="Arial"/>
              </a:rPr>
              <a:t>u</a:t>
            </a:r>
            <a:r>
              <a:rPr sz="3600" dirty="0">
                <a:latin typeface="Arial"/>
                <a:cs typeface="Arial"/>
              </a:rPr>
              <a:t>ncti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n(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0542" y="1175245"/>
            <a:ext cx="9787276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z="2900" dirty="0">
                <a:latin typeface="Arial"/>
                <a:cs typeface="Arial"/>
              </a:rPr>
              <a:t>“M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th”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ob</a:t>
            </a:r>
            <a:r>
              <a:rPr sz="2900" spc="5" dirty="0">
                <a:latin typeface="Arial"/>
                <a:cs typeface="Arial"/>
              </a:rPr>
              <a:t>j</a:t>
            </a:r>
            <a:r>
              <a:rPr sz="2900" dirty="0">
                <a:latin typeface="Arial"/>
                <a:cs typeface="Arial"/>
              </a:rPr>
              <a:t>ect: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tainer</a:t>
            </a:r>
            <a:r>
              <a:rPr sz="2900" spc="-50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of</a:t>
            </a:r>
            <a:r>
              <a:rPr sz="2900" spc="-1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math</a:t>
            </a:r>
            <a:r>
              <a:rPr sz="2900" spc="-3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</a:t>
            </a:r>
            <a:r>
              <a:rPr sz="2900" spc="-5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&amp;</a:t>
            </a:r>
            <a:r>
              <a:rPr lang="en-US" sz="290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stants.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8034" y="2013472"/>
            <a:ext cx="6919384" cy="4516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1" dirty="0" err="1">
                <a:latin typeface="Arial"/>
                <a:cs typeface="Arial"/>
              </a:rPr>
              <a:t>M</a:t>
            </a:r>
            <a:r>
              <a:rPr sz="2400" b="1" spc="5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th.</a:t>
            </a: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abs</a:t>
            </a:r>
            <a:r>
              <a:rPr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sz="2400" b="1" dirty="0" err="1">
                <a:latin typeface="Arial"/>
                <a:cs typeface="Arial"/>
              </a:rPr>
              <a:t>M</a:t>
            </a:r>
            <a:r>
              <a:rPr sz="2400" b="1" spc="5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th.sqr</a:t>
            </a:r>
            <a:r>
              <a:rPr sz="2400" b="1" spc="-15" dirty="0" err="1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  <a:tabLst>
                <a:tab pos="2489835" algn="l"/>
              </a:tabLst>
            </a:pP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Math.exp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22" baseline="24853" dirty="0">
                <a:latin typeface="Arial"/>
                <a:cs typeface="Arial"/>
              </a:rPr>
              <a:t>x</a:t>
            </a:r>
            <a:endParaRPr sz="2400" baseline="24853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400" b="1" spc="5" dirty="0" err="1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th.po</a:t>
            </a:r>
            <a:r>
              <a:rPr sz="2400" b="1" spc="5" dirty="0" err="1">
                <a:solidFill>
                  <a:srgbClr val="3333CC"/>
                </a:solidFill>
                <a:latin typeface="Arial"/>
                <a:cs typeface="Arial"/>
              </a:rPr>
              <a:t>w</a:t>
            </a:r>
            <a:r>
              <a:rPr sz="2400" b="1" spc="-10" dirty="0">
                <a:latin typeface="Arial"/>
                <a:cs typeface="Arial"/>
              </a:rPr>
              <a:t>(</a:t>
            </a:r>
            <a:r>
              <a:rPr sz="2400" b="1" dirty="0" err="1">
                <a:latin typeface="Arial"/>
                <a:cs typeface="Arial"/>
              </a:rPr>
              <a:t>x,</a:t>
            </a:r>
            <a:r>
              <a:rPr sz="2400" b="1" spc="-10" dirty="0" err="1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x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spc="5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w</a:t>
            </a:r>
            <a:r>
              <a:rPr lang="en-US" sz="2400" spc="5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n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th.ro</a:t>
            </a:r>
            <a:r>
              <a:rPr lang="en-US" sz="2400" b="1" spc="-10" dirty="0" err="1">
                <a:latin typeface="Arial"/>
                <a:cs typeface="Arial"/>
              </a:rPr>
              <a:t>u</a:t>
            </a:r>
            <a:r>
              <a:rPr lang="en-US" sz="2400" b="1" dirty="0" err="1">
                <a:latin typeface="Arial"/>
                <a:cs typeface="Arial"/>
              </a:rPr>
              <a:t>nd</a:t>
            </a:r>
            <a:r>
              <a:rPr lang="en-US" sz="2400" b="1" dirty="0">
                <a:latin typeface="Arial"/>
                <a:cs typeface="Arial"/>
              </a:rPr>
              <a:t>(x</a:t>
            </a:r>
            <a:r>
              <a:rPr lang="en-US" sz="2400" b="1" spc="-15" dirty="0">
                <a:latin typeface="Arial"/>
                <a:cs typeface="Arial"/>
              </a:rPr>
              <a:t>)</a:t>
            </a:r>
            <a:r>
              <a:rPr lang="en-US" sz="2400" b="1" dirty="0">
                <a:latin typeface="Arial"/>
                <a:cs typeface="Arial"/>
              </a:rPr>
              <a:t>,</a:t>
            </a:r>
            <a:r>
              <a:rPr lang="en-US" sz="2400" b="1" spc="-5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th.cei</a:t>
            </a:r>
            <a:r>
              <a:rPr lang="en-US" sz="2400" b="1" spc="10" dirty="0" err="1">
                <a:latin typeface="Arial"/>
                <a:cs typeface="Arial"/>
              </a:rPr>
              <a:t>l</a:t>
            </a:r>
            <a:r>
              <a:rPr lang="en-US" sz="2400" b="1" dirty="0">
                <a:latin typeface="Arial"/>
                <a:cs typeface="Arial"/>
              </a:rPr>
              <a:t>(x</a:t>
            </a:r>
            <a:r>
              <a:rPr lang="en-US" sz="2400" b="1" spc="-15" dirty="0">
                <a:latin typeface="Arial"/>
                <a:cs typeface="Arial"/>
              </a:rPr>
              <a:t>)</a:t>
            </a:r>
            <a:r>
              <a:rPr lang="en-US" sz="2400" b="1" dirty="0">
                <a:latin typeface="Arial"/>
                <a:cs typeface="Arial"/>
              </a:rPr>
              <a:t>,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</a:t>
            </a:r>
            <a:r>
              <a:rPr lang="en-US" sz="2400" b="1" spc="-20" dirty="0" err="1">
                <a:latin typeface="Arial"/>
                <a:cs typeface="Arial"/>
              </a:rPr>
              <a:t>f</a:t>
            </a:r>
            <a:r>
              <a:rPr lang="en-US" sz="2400" b="1" dirty="0" err="1">
                <a:latin typeface="Arial"/>
                <a:cs typeface="Arial"/>
              </a:rPr>
              <a:t>loo</a:t>
            </a:r>
            <a:r>
              <a:rPr lang="en-US" sz="2400" b="1" spc="10" dirty="0" err="1">
                <a:latin typeface="Arial"/>
                <a:cs typeface="Arial"/>
              </a:rPr>
              <a:t>r</a:t>
            </a:r>
            <a:r>
              <a:rPr lang="en-US"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th.ma</a:t>
            </a:r>
            <a:r>
              <a:rPr lang="en-US" sz="2400" b="1" spc="-15" dirty="0" err="1">
                <a:latin typeface="Arial"/>
                <a:cs typeface="Arial"/>
              </a:rPr>
              <a:t>x</a:t>
            </a:r>
            <a:r>
              <a:rPr lang="en-US" sz="2400" b="1" dirty="0">
                <a:latin typeface="Arial"/>
                <a:cs typeface="Arial"/>
              </a:rPr>
              <a:t>(</a:t>
            </a:r>
            <a:r>
              <a:rPr lang="en-US" sz="2400" b="1" spc="-1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,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),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x.min</a:t>
            </a:r>
            <a:r>
              <a:rPr lang="en-US" sz="2400" b="1" dirty="0">
                <a:latin typeface="Arial"/>
                <a:cs typeface="Arial"/>
              </a:rPr>
              <a:t>(</a:t>
            </a:r>
            <a:r>
              <a:rPr lang="en-US" sz="2400" b="1" spc="-1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,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400" b="1" spc="5" dirty="0" err="1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th.ra</a:t>
            </a:r>
            <a:r>
              <a:rPr lang="en-US" sz="2400" b="1" spc="-10" dirty="0" err="1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do</a:t>
            </a:r>
            <a:r>
              <a:rPr lang="en-US" sz="2400" b="1" spc="-5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400" b="1" dirty="0">
                <a:latin typeface="Arial"/>
                <a:cs typeface="Arial"/>
              </a:rPr>
              <a:t>()</a:t>
            </a:r>
            <a:r>
              <a:rPr lang="en-US" sz="2400" b="1" spc="-55" dirty="0">
                <a:latin typeface="Arial"/>
                <a:cs typeface="Arial"/>
              </a:rPr>
              <a:t>   </a:t>
            </a:r>
            <a:r>
              <a:rPr lang="en-US" sz="2400" dirty="0">
                <a:latin typeface="Arial"/>
                <a:cs typeface="Arial"/>
              </a:rPr>
              <a:t>//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[0,1)</a:t>
            </a:r>
          </a:p>
          <a:p>
            <a:pPr marL="12700">
              <a:spcBef>
                <a:spcPts val="35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70044" y="2013472"/>
            <a:ext cx="37338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594" y="429504"/>
            <a:ext cx="312483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Math.c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69117"/>
            <a:ext cx="5712460" cy="262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  <a:tab pos="2489835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PI,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SQRT2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1.4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4…the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square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2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Eul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r's 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mber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.7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8…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6328" y="5059045"/>
            <a:ext cx="7218218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b="1" i="1" spc="-5" dirty="0">
                <a:latin typeface="Arial"/>
                <a:cs typeface="Arial"/>
              </a:rPr>
              <a:t>It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is just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a v</a:t>
            </a:r>
            <a:r>
              <a:rPr sz="2500" b="1" i="1" dirty="0">
                <a:latin typeface="Arial"/>
                <a:cs typeface="Arial"/>
              </a:rPr>
              <a:t>a</a:t>
            </a:r>
            <a:r>
              <a:rPr sz="2500" b="1" i="1" spc="-5" dirty="0">
                <a:latin typeface="Arial"/>
                <a:cs typeface="Arial"/>
              </a:rPr>
              <a:t>lue,</a:t>
            </a:r>
            <a:r>
              <a:rPr sz="2500" b="1" i="1" spc="-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so </a:t>
            </a:r>
            <a:r>
              <a:rPr sz="2500" b="1" i="1" dirty="0">
                <a:latin typeface="Arial"/>
                <a:cs typeface="Arial"/>
              </a:rPr>
              <a:t>n</a:t>
            </a:r>
            <a:r>
              <a:rPr sz="2500" b="1" i="1" spc="-5" dirty="0">
                <a:latin typeface="Arial"/>
                <a:cs typeface="Arial"/>
              </a:rPr>
              <a:t>o </a:t>
            </a:r>
            <a:r>
              <a:rPr sz="2500" b="1" i="1" dirty="0">
                <a:latin typeface="Arial"/>
                <a:cs typeface="Arial"/>
              </a:rPr>
              <a:t>b</a:t>
            </a:r>
            <a:r>
              <a:rPr sz="2500" b="1" i="1" spc="-5" dirty="0">
                <a:latin typeface="Arial"/>
                <a:cs typeface="Arial"/>
              </a:rPr>
              <a:t>rackets</a:t>
            </a:r>
            <a:r>
              <a:rPr lang="en-US" sz="2500" b="1" i="1" spc="-5" dirty="0">
                <a:latin typeface="Arial"/>
                <a:cs typeface="Arial"/>
              </a:rPr>
              <a:t> ()</a:t>
            </a:r>
            <a:r>
              <a:rPr sz="2500" b="1" i="1" spc="15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are </a:t>
            </a:r>
            <a:r>
              <a:rPr sz="2500" b="1" i="1" dirty="0">
                <a:latin typeface="Arial"/>
                <a:cs typeface="Arial"/>
              </a:rPr>
              <a:t>n</a:t>
            </a:r>
            <a:r>
              <a:rPr sz="2500" b="1" i="1" spc="-5" dirty="0">
                <a:latin typeface="Arial"/>
                <a:cs typeface="Arial"/>
              </a:rPr>
              <a:t>e</a:t>
            </a:r>
            <a:r>
              <a:rPr sz="2500" b="1" i="1" dirty="0">
                <a:latin typeface="Arial"/>
                <a:cs typeface="Arial"/>
              </a:rPr>
              <a:t>e</a:t>
            </a:r>
            <a:r>
              <a:rPr sz="2500" b="1" i="1" spc="-5" dirty="0">
                <a:latin typeface="Arial"/>
                <a:cs typeface="Arial"/>
              </a:rPr>
              <a:t>d</a:t>
            </a:r>
            <a:r>
              <a:rPr sz="2500" b="1" i="1" dirty="0">
                <a:latin typeface="Arial"/>
                <a:cs typeface="Arial"/>
              </a:rPr>
              <a:t>e</a:t>
            </a:r>
            <a:r>
              <a:rPr sz="2500" b="1" i="1" spc="-5" dirty="0">
                <a:latin typeface="Arial"/>
                <a:cs typeface="Arial"/>
              </a:rPr>
              <a:t>d.</a:t>
            </a:r>
            <a:endParaRPr sz="2500" b="1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797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Expressi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74820"/>
            <a:ext cx="9330962" cy="3621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 le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al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omb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nat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:</a:t>
            </a:r>
          </a:p>
          <a:p>
            <a:pPr marL="756285" lvl="1" indent="-286385"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Valu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Varia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le(s)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Func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ion call(s)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rators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spcBef>
                <a:spcPts val="2039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xpres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rese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 b="1" dirty="0">
              <a:latin typeface="Arial"/>
              <a:cs typeface="Arial"/>
            </a:endParaRP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where</a:t>
            </a:r>
            <a:r>
              <a:rPr sz="24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a va</a:t>
            </a:r>
            <a:r>
              <a:rPr sz="2400" spc="-10" dirty="0">
                <a:solidFill>
                  <a:srgbClr val="31936A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ue</a:t>
            </a:r>
            <a:r>
              <a:rPr sz="24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is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expected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0359" y="435357"/>
            <a:ext cx="67500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indent="-82550" algn="ctr"/>
            <a:r>
              <a:rPr lang="en-US" sz="3600" b="1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xpressio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lang="en-US" sz="3600" b="1" spc="-15" dirty="0">
                <a:latin typeface="Arial"/>
                <a:cs typeface="Arial"/>
              </a:rPr>
              <a:t> Examples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3921B-5938-3D40-830A-81ABB85FEC8F}"/>
              </a:ext>
            </a:extLst>
          </p:cNvPr>
          <p:cNvSpPr txBox="1"/>
          <p:nvPr/>
        </p:nvSpPr>
        <p:spPr>
          <a:xfrm>
            <a:off x="1717963" y="1387415"/>
            <a:ext cx="96427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5 * 10 evaluates to 50: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5*10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50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Expressions can also contain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var x;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 = 5;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 * 10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50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values can be of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various types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such as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numbers and strings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"John" + " " + "Doe”  "John Doe"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sz="3400" spc="-5" dirty="0">
                <a:solidFill>
                  <a:srgbClr val="0070C0"/>
                </a:solidFill>
              </a:rPr>
              <a:t>1: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Logical Operators</a:t>
            </a: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741" y="382663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Eval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u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ation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sequenci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n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1392" y="1463916"/>
            <a:ext cx="9730390" cy="151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Nested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functio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s: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in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900" spc="-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s/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rac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k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900" spc="-4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first</a:t>
            </a:r>
            <a:endParaRPr sz="2900" dirty="0">
              <a:latin typeface="Arial"/>
              <a:cs typeface="Arial"/>
            </a:endParaRPr>
          </a:p>
          <a:p>
            <a:pPr marL="353695" marR="96075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Fo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lo</a:t>
            </a:r>
            <a:r>
              <a:rPr sz="2900" spc="5" dirty="0">
                <a:latin typeface="Arial"/>
                <a:cs typeface="Arial"/>
              </a:rPr>
              <a:t>w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ec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dence</a:t>
            </a:r>
            <a:r>
              <a:rPr sz="2900" spc="-5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of</a:t>
            </a:r>
            <a:r>
              <a:rPr sz="2900" spc="-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the ope</a:t>
            </a:r>
            <a:r>
              <a:rPr sz="2900" spc="1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ors </a:t>
            </a:r>
            <a:r>
              <a:rPr sz="2900" b="1" dirty="0">
                <a:latin typeface="Arial"/>
                <a:cs typeface="Arial"/>
              </a:rPr>
              <a:t>BODMA</a:t>
            </a:r>
            <a:r>
              <a:rPr sz="2900" b="1" spc="-10" dirty="0">
                <a:latin typeface="Arial"/>
                <a:cs typeface="Arial"/>
              </a:rPr>
              <a:t>S</a:t>
            </a:r>
            <a:endParaRPr sz="2900" b="1" dirty="0">
              <a:latin typeface="Arial"/>
              <a:cs typeface="Arial"/>
            </a:endParaRP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Use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wh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su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362200" y="3456710"/>
            <a:ext cx="8029956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0058" y="396286"/>
            <a:ext cx="4728210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ry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w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 w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rk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169" y="1307637"/>
            <a:ext cx="10348721" cy="3164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1115">
              <a:lnSpc>
                <a:spcPct val="150000"/>
              </a:lnSpc>
            </a:pP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If we </a:t>
            </a:r>
            <a:r>
              <a:rPr sz="28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nter</a:t>
            </a:r>
            <a:r>
              <a:rPr sz="2800" b="1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5: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47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+2+prompt(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5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mber"));</a:t>
            </a:r>
            <a:r>
              <a:rPr lang="en-US"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+prom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800" b="1" spc="4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sz="2800" b="1" spc="-5" dirty="0">
              <a:solidFill>
                <a:srgbClr val="0066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+Nu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2+pro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pt("</a:t>
            </a:r>
            <a:r>
              <a:rPr sz="2800" b="1" spc="6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3523" y="5852160"/>
            <a:ext cx="2133600" cy="830997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55</a:t>
            </a:r>
            <a:endParaRPr>
              <a:latin typeface="Arial"/>
              <a:cs typeface="Arial"/>
            </a:endParaRPr>
          </a:p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3</a:t>
            </a:r>
            <a:r>
              <a:rPr spc="-10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28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980" y="491112"/>
            <a:ext cx="694909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ct val="100000"/>
              </a:lnSpc>
            </a:pPr>
            <a:r>
              <a:rPr lang="en-US" sz="3600" dirty="0">
                <a:solidFill>
                  <a:srgbClr val="FF0000"/>
                </a:solidFill>
                <a:latin typeface="Arial"/>
                <a:cs typeface="Arial"/>
              </a:rPr>
              <a:t>Try 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ut: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69116"/>
            <a:ext cx="752983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Ge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ate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8 ra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10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10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ers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tw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en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0</a:t>
            </a:r>
            <a:r>
              <a:rPr sz="2900" spc="5" dirty="0">
                <a:latin typeface="Arial"/>
                <a:cs typeface="Arial"/>
              </a:rPr>
              <a:t>-</a:t>
            </a:r>
            <a:r>
              <a:rPr sz="2900" dirty="0">
                <a:latin typeface="Arial"/>
                <a:cs typeface="Arial"/>
              </a:rPr>
              <a:t>1</a:t>
            </a:r>
            <a:r>
              <a:rPr sz="2900" spc="5" dirty="0">
                <a:latin typeface="Arial"/>
                <a:cs typeface="Arial"/>
              </a:rPr>
              <a:t>0</a:t>
            </a:r>
            <a:r>
              <a:rPr sz="2900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5980" y="2339398"/>
            <a:ext cx="7627620" cy="1593513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756920">
              <a:lnSpc>
                <a:spcPct val="150000"/>
              </a:lnSpc>
            </a:pPr>
            <a:r>
              <a:rPr sz="2400" dirty="0">
                <a:latin typeface="Arial"/>
                <a:cs typeface="Arial"/>
              </a:rPr>
              <a:t>for(i=</a:t>
            </a:r>
            <a:r>
              <a:rPr sz="2400" spc="-1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i&lt;=8;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++)</a:t>
            </a:r>
            <a:r>
              <a:rPr lang="en-US" sz="2400" dirty="0">
                <a:latin typeface="Arial"/>
                <a:cs typeface="Arial"/>
              </a:rPr>
              <a:t> {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     </a:t>
            </a:r>
          </a:p>
          <a:p>
            <a:pPr marL="86360" marR="756920">
              <a:lnSpc>
                <a:spcPct val="150000"/>
              </a:lnSpc>
            </a:pPr>
            <a:r>
              <a:rPr lang="en-US" sz="2400" dirty="0">
                <a:latin typeface="Arial"/>
                <a:cs typeface="Arial"/>
              </a:rPr>
              <a:t>        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rt(M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.</a:t>
            </a:r>
            <a:r>
              <a:rPr sz="2400" dirty="0">
                <a:latin typeface="Arial"/>
                <a:cs typeface="Arial"/>
              </a:rPr>
              <a:t>ro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(1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*</a:t>
            </a:r>
            <a:r>
              <a:rPr sz="2400" dirty="0" err="1">
                <a:latin typeface="Arial"/>
                <a:cs typeface="Arial"/>
              </a:rPr>
              <a:t>Ma</a:t>
            </a:r>
            <a:r>
              <a:rPr sz="2400" spc="-15" dirty="0" err="1">
                <a:latin typeface="Arial"/>
                <a:cs typeface="Arial"/>
              </a:rPr>
              <a:t>t</a:t>
            </a:r>
            <a:r>
              <a:rPr sz="2400" dirty="0" err="1">
                <a:latin typeface="Arial"/>
                <a:cs typeface="Arial"/>
              </a:rPr>
              <a:t>h.r</a:t>
            </a:r>
            <a:r>
              <a:rPr sz="2400" spc="-15" dirty="0" err="1">
                <a:latin typeface="Arial"/>
                <a:cs typeface="Arial"/>
              </a:rPr>
              <a:t>a</a:t>
            </a:r>
            <a:r>
              <a:rPr sz="2400" dirty="0" err="1">
                <a:latin typeface="Arial"/>
                <a:cs typeface="Arial"/>
              </a:rPr>
              <a:t>n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spc="-20" dirty="0" err="1">
                <a:latin typeface="Arial"/>
                <a:cs typeface="Arial"/>
              </a:rPr>
              <a:t>o</a:t>
            </a:r>
            <a:r>
              <a:rPr sz="2400" dirty="0" err="1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20" dirty="0"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));</a:t>
            </a:r>
            <a:endParaRPr lang="en-US" sz="2400" dirty="0">
              <a:latin typeface="Arial"/>
              <a:cs typeface="Arial"/>
            </a:endParaRPr>
          </a:p>
          <a:p>
            <a:pPr marL="86360" marR="756920">
              <a:lnSpc>
                <a:spcPct val="150000"/>
              </a:lnSpc>
            </a:pPr>
            <a:r>
              <a:rPr lang="en-US" sz="240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5980" y="4356917"/>
            <a:ext cx="7600188" cy="181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4775" y="3013547"/>
            <a:ext cx="241173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Cond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tions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4" y="377623"/>
            <a:ext cx="5233670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4285"/>
              </a:lnSpc>
              <a:tabLst>
                <a:tab pos="3187700" algn="l"/>
                <a:tab pos="4610735" algn="l"/>
              </a:tabLst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ns:</a:t>
            </a:r>
            <a:r>
              <a:rPr lang="en-US" sz="3600" dirty="0">
                <a:solidFill>
                  <a:srgbClr val="252599"/>
                </a:solidFill>
                <a:latin typeface="Arial"/>
                <a:cs typeface="Arial"/>
              </a:rPr>
              <a:t>   </a:t>
            </a:r>
            <a:r>
              <a:rPr sz="3600" dirty="0">
                <a:latin typeface="Arial"/>
                <a:cs typeface="Arial"/>
              </a:rPr>
              <a:t>if (…)…;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287935"/>
            <a:ext cx="7142480" cy="421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ts val="345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0223" y="3168396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F28DF1-5AC7-5F41-8A72-90230E9CA971}"/>
              </a:ext>
            </a:extLst>
          </p:cNvPr>
          <p:cNvGrpSpPr/>
          <p:nvPr/>
        </p:nvGrpSpPr>
        <p:grpSpPr>
          <a:xfrm>
            <a:off x="5025391" y="1960319"/>
            <a:ext cx="2143125" cy="643255"/>
            <a:chOff x="6876719" y="2125335"/>
            <a:chExt cx="2143125" cy="643255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8EFDB0F-09E5-3147-B505-71ADEA48454D}"/>
                </a:ext>
              </a:extLst>
            </p:cNvPr>
            <p:cNvSpPr/>
            <p:nvPr/>
          </p:nvSpPr>
          <p:spPr>
            <a:xfrm>
              <a:off x="6876719" y="2125335"/>
              <a:ext cx="2143125" cy="643255"/>
            </a:xfrm>
            <a:custGeom>
              <a:avLst/>
              <a:gdLst/>
              <a:ahLst/>
              <a:cxnLst/>
              <a:rect l="l" t="t" r="r" b="b"/>
              <a:pathLst>
                <a:path w="2143125" h="643254">
                  <a:moveTo>
                    <a:pt x="0" y="643127"/>
                  </a:moveTo>
                  <a:lnTo>
                    <a:pt x="2142743" y="643127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solidFill>
              <a:srgbClr val="4F81BC"/>
            </a:solidFill>
            <a:ln w="190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903595" y="2302922"/>
              <a:ext cx="1926081" cy="307777"/>
            </a:xfrm>
            <a:prstGeom prst="rect">
              <a:avLst/>
            </a:prstGeom>
            <a:solidFill>
              <a:srgbClr val="4F81BC"/>
            </a:solidFill>
            <a:ln w="25908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84785"/>
              <a:r>
                <a:rPr sz="2000" b="1" spc="-185" dirty="0">
                  <a:solidFill>
                    <a:srgbClr val="FFFFFF"/>
                  </a:solidFill>
                  <a:latin typeface="Arial"/>
                  <a:cs typeface="Arial"/>
                </a:rPr>
                <a:t>Begin</a:t>
              </a:r>
              <a:r>
                <a:rPr sz="2000" b="1" spc="-1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24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000" b="1" spc="-1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5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b="1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35" dirty="0">
                  <a:solidFill>
                    <a:srgbClr val="FFFFFF"/>
                  </a:solidFill>
                  <a:latin typeface="Arial"/>
                  <a:cs typeface="Arial"/>
                </a:rPr>
                <a:t>eme</a:t>
              </a:r>
              <a:r>
                <a:rPr sz="2000" b="1" spc="-14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000" b="1" spc="2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 dirty="0">
                <a:latin typeface="Arial"/>
                <a:cs typeface="Arial"/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6014248" y="2526644"/>
            <a:ext cx="162307" cy="760243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353" y="500125"/>
                </a:lnTo>
                <a:lnTo>
                  <a:pt x="71205" y="435482"/>
                </a:lnTo>
                <a:lnTo>
                  <a:pt x="51688" y="435482"/>
                </a:lnTo>
                <a:lnTo>
                  <a:pt x="25780" y="435355"/>
                </a:lnTo>
                <a:lnTo>
                  <a:pt x="25864" y="422401"/>
                </a:lnTo>
                <a:lnTo>
                  <a:pt x="0" y="422275"/>
                </a:lnTo>
                <a:close/>
              </a:path>
              <a:path w="78104" h="500379">
                <a:moveTo>
                  <a:pt x="25864" y="422401"/>
                </a:moveTo>
                <a:lnTo>
                  <a:pt x="25780" y="435355"/>
                </a:lnTo>
                <a:lnTo>
                  <a:pt x="51688" y="435482"/>
                </a:lnTo>
                <a:lnTo>
                  <a:pt x="51772" y="422528"/>
                </a:lnTo>
                <a:lnTo>
                  <a:pt x="25864" y="422401"/>
                </a:lnTo>
                <a:close/>
              </a:path>
              <a:path w="78104" h="500379">
                <a:moveTo>
                  <a:pt x="51772" y="422528"/>
                </a:moveTo>
                <a:lnTo>
                  <a:pt x="51688" y="435482"/>
                </a:lnTo>
                <a:lnTo>
                  <a:pt x="71205" y="435482"/>
                </a:lnTo>
                <a:lnTo>
                  <a:pt x="77724" y="422655"/>
                </a:lnTo>
                <a:lnTo>
                  <a:pt x="51772" y="422528"/>
                </a:lnTo>
                <a:close/>
              </a:path>
              <a:path w="78104" h="500379">
                <a:moveTo>
                  <a:pt x="28575" y="0"/>
                </a:moveTo>
                <a:lnTo>
                  <a:pt x="25864" y="422401"/>
                </a:lnTo>
                <a:lnTo>
                  <a:pt x="51772" y="422528"/>
                </a:lnTo>
                <a:lnTo>
                  <a:pt x="54482" y="253"/>
                </a:lnTo>
                <a:lnTo>
                  <a:pt x="2857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4718" y="5144261"/>
            <a:ext cx="176639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2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2518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5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1006" y="3644647"/>
            <a:ext cx="0" cy="1499235"/>
          </a:xfrm>
          <a:custGeom>
            <a:avLst/>
            <a:gdLst/>
            <a:ahLst/>
            <a:cxnLst/>
            <a:rect l="l" t="t" r="r" b="b"/>
            <a:pathLst>
              <a:path h="1499235">
                <a:moveTo>
                  <a:pt x="0" y="0"/>
                </a:moveTo>
                <a:lnTo>
                  <a:pt x="0" y="1499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2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517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1146" y="4144013"/>
            <a:ext cx="2285620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46" y="4144518"/>
            <a:ext cx="2285612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10110" y="4339578"/>
            <a:ext cx="2143117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b="1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900" b="1" spc="-5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900" b="1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spc="8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tatement</a:t>
            </a:r>
            <a:endParaRPr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0276" y="3143693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68440" y="3095245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06949" y="6134126"/>
            <a:ext cx="1577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5" y="334419"/>
            <a:ext cx="632650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4102735" algn="l"/>
              </a:tabLst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ns:</a:t>
            </a:r>
            <a:r>
              <a:rPr sz="3600" spc="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if (…)	… else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…;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196644"/>
            <a:ext cx="714248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5652" y="3168396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3812" y="2572003"/>
            <a:ext cx="166770" cy="715010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608" y="499999"/>
                </a:lnTo>
                <a:lnTo>
                  <a:pt x="71193" y="435355"/>
                </a:lnTo>
                <a:lnTo>
                  <a:pt x="51816" y="435355"/>
                </a:lnTo>
                <a:lnTo>
                  <a:pt x="25908" y="435228"/>
                </a:lnTo>
                <a:lnTo>
                  <a:pt x="25945" y="422317"/>
                </a:lnTo>
                <a:lnTo>
                  <a:pt x="0" y="422275"/>
                </a:lnTo>
                <a:close/>
              </a:path>
              <a:path w="78104" h="500379">
                <a:moveTo>
                  <a:pt x="25945" y="422317"/>
                </a:moveTo>
                <a:lnTo>
                  <a:pt x="25908" y="435228"/>
                </a:lnTo>
                <a:lnTo>
                  <a:pt x="51816" y="435355"/>
                </a:lnTo>
                <a:lnTo>
                  <a:pt x="51853" y="422359"/>
                </a:lnTo>
                <a:lnTo>
                  <a:pt x="25945" y="422317"/>
                </a:lnTo>
                <a:close/>
              </a:path>
              <a:path w="78104" h="500379">
                <a:moveTo>
                  <a:pt x="51853" y="422359"/>
                </a:moveTo>
                <a:lnTo>
                  <a:pt x="51816" y="435355"/>
                </a:lnTo>
                <a:lnTo>
                  <a:pt x="71193" y="435355"/>
                </a:lnTo>
                <a:lnTo>
                  <a:pt x="77724" y="422401"/>
                </a:lnTo>
                <a:lnTo>
                  <a:pt x="51853" y="422359"/>
                </a:lnTo>
                <a:close/>
              </a:path>
              <a:path w="78104" h="500379">
                <a:moveTo>
                  <a:pt x="53086" y="0"/>
                </a:moveTo>
                <a:lnTo>
                  <a:pt x="27178" y="0"/>
                </a:lnTo>
                <a:lnTo>
                  <a:pt x="25945" y="422317"/>
                </a:lnTo>
                <a:lnTo>
                  <a:pt x="51853" y="422359"/>
                </a:lnTo>
                <a:lnTo>
                  <a:pt x="5308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7587" y="5144517"/>
            <a:ext cx="180337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2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2518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5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1006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1006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2517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46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1146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0200" y="4353433"/>
            <a:ext cx="182245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10276" y="3143693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68440" y="3095245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33539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33539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72477" y="4353433"/>
            <a:ext cx="186499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-114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6949" y="6134126"/>
            <a:ext cx="1577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98561" y="3304469"/>
            <a:ext cx="443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e</a:t>
            </a:r>
            <a:r>
              <a:rPr i="1" spc="-10" dirty="0">
                <a:latin typeface="Arial"/>
                <a:cs typeface="Arial"/>
              </a:rPr>
              <a:t>l</a:t>
            </a:r>
            <a:r>
              <a:rPr i="1" dirty="0">
                <a:latin typeface="Arial"/>
                <a:cs typeface="Arial"/>
              </a:rPr>
              <a:t>se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CFA03D-275C-6845-9D78-F0E0872EF827}"/>
              </a:ext>
            </a:extLst>
          </p:cNvPr>
          <p:cNvGrpSpPr/>
          <p:nvPr/>
        </p:nvGrpSpPr>
        <p:grpSpPr>
          <a:xfrm>
            <a:off x="5025391" y="1989607"/>
            <a:ext cx="2143125" cy="643255"/>
            <a:chOff x="6876719" y="2125335"/>
            <a:chExt cx="2143125" cy="643255"/>
          </a:xfrm>
        </p:grpSpPr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ECED67D4-0AF6-E34C-8489-6B8EDCFBC3CB}"/>
                </a:ext>
              </a:extLst>
            </p:cNvPr>
            <p:cNvSpPr/>
            <p:nvPr/>
          </p:nvSpPr>
          <p:spPr>
            <a:xfrm>
              <a:off x="6876719" y="2125335"/>
              <a:ext cx="2143125" cy="643255"/>
            </a:xfrm>
            <a:custGeom>
              <a:avLst/>
              <a:gdLst/>
              <a:ahLst/>
              <a:cxnLst/>
              <a:rect l="l" t="t" r="r" b="b"/>
              <a:pathLst>
                <a:path w="2143125" h="643254">
                  <a:moveTo>
                    <a:pt x="0" y="643127"/>
                  </a:moveTo>
                  <a:lnTo>
                    <a:pt x="2142743" y="643127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solidFill>
              <a:srgbClr val="4F81BC"/>
            </a:solidFill>
            <a:ln w="190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C15C001D-FF07-5B4A-A5C8-533726EE572C}"/>
                </a:ext>
              </a:extLst>
            </p:cNvPr>
            <p:cNvSpPr txBox="1"/>
            <p:nvPr/>
          </p:nvSpPr>
          <p:spPr>
            <a:xfrm>
              <a:off x="6903595" y="2302922"/>
              <a:ext cx="1926081" cy="307777"/>
            </a:xfrm>
            <a:prstGeom prst="rect">
              <a:avLst/>
            </a:prstGeom>
            <a:solidFill>
              <a:srgbClr val="4F81BC"/>
            </a:solidFill>
            <a:ln w="25908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84785"/>
              <a:r>
                <a:rPr sz="2000" b="1" spc="-185" dirty="0">
                  <a:solidFill>
                    <a:srgbClr val="FFFFFF"/>
                  </a:solidFill>
                  <a:latin typeface="Arial"/>
                  <a:cs typeface="Arial"/>
                </a:rPr>
                <a:t>Begin</a:t>
              </a:r>
              <a:r>
                <a:rPr sz="2000" b="1" spc="-1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24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000" b="1" spc="-1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5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b="1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35" dirty="0">
                  <a:solidFill>
                    <a:srgbClr val="FFFFFF"/>
                  </a:solidFill>
                  <a:latin typeface="Arial"/>
                  <a:cs typeface="Arial"/>
                </a:rPr>
                <a:t>eme</a:t>
              </a:r>
              <a:r>
                <a:rPr sz="2000" b="1" spc="-14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000" b="1" spc="2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844" y="441410"/>
            <a:ext cx="4785106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4285"/>
              </a:lnSpc>
              <a:tabLst>
                <a:tab pos="1688464" algn="l"/>
              </a:tabLst>
            </a:pPr>
            <a:r>
              <a:rPr sz="3600" dirty="0">
                <a:latin typeface="Arial"/>
                <a:cs typeface="Arial"/>
              </a:rPr>
              <a:t>if (…)</a:t>
            </a:r>
            <a:r>
              <a:rPr lang="en-US" sz="3600" dirty="0">
                <a:latin typeface="Arial"/>
                <a:cs typeface="Arial"/>
              </a:rPr>
              <a:t> {</a:t>
            </a:r>
            <a:r>
              <a:rPr sz="3600" dirty="0">
                <a:latin typeface="Arial"/>
                <a:cs typeface="Arial"/>
              </a:rPr>
              <a:t>… ;</a:t>
            </a:r>
            <a:r>
              <a:rPr lang="en-US" sz="3600" dirty="0">
                <a:latin typeface="Arial"/>
                <a:cs typeface="Arial"/>
              </a:rPr>
              <a:t>}</a:t>
            </a:r>
            <a:r>
              <a:rPr sz="3600" dirty="0">
                <a:latin typeface="Arial"/>
                <a:cs typeface="Arial"/>
              </a:rPr>
              <a:t> else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lang="en-US" sz="3600" spc="-20" dirty="0">
                <a:latin typeface="Arial"/>
                <a:cs typeface="Arial"/>
              </a:rPr>
              <a:t>{</a:t>
            </a:r>
            <a:r>
              <a:rPr sz="3600" dirty="0">
                <a:latin typeface="Arial"/>
                <a:cs typeface="Arial"/>
              </a:rPr>
              <a:t>…;</a:t>
            </a:r>
            <a:r>
              <a:rPr lang="en-US" sz="3600" dirty="0">
                <a:latin typeface="Arial"/>
                <a:cs typeface="Arial"/>
              </a:rPr>
              <a:t>}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37278"/>
            <a:ext cx="8390586" cy="4979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439545" algn="l"/>
              </a:tabLst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if 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do-thi</a:t>
            </a:r>
            <a:r>
              <a:rPr sz="2700" spc="1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 marL="12700" indent="914400">
              <a:spcBef>
                <a:spcPts val="325"/>
              </a:spcBef>
              <a:tabLst>
                <a:tab pos="2366010" algn="l"/>
              </a:tabLst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&gt;0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{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alert(“a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positi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v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7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ber.”);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>
              <a:spcBef>
                <a:spcPts val="37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/>
            <a:r>
              <a:rPr sz="2700" dirty="0">
                <a:latin typeface="Arial"/>
                <a:cs typeface="Arial"/>
              </a:rPr>
              <a:t>Alternat</a:t>
            </a:r>
            <a:r>
              <a:rPr sz="2700" spc="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ve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:</a:t>
            </a:r>
          </a:p>
          <a:p>
            <a:pPr marL="12700">
              <a:spcBef>
                <a:spcPts val="325"/>
              </a:spcBef>
              <a:tabLst>
                <a:tab pos="1345565" algn="l"/>
              </a:tabLst>
            </a:pP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f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-thi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nt;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 marL="927100" marR="2067560" indent="-915035">
              <a:lnSpc>
                <a:spcPct val="110000"/>
              </a:lnSpc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else 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-the-other-s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 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}</a:t>
            </a:r>
          </a:p>
          <a:p>
            <a:pPr marL="927100" marR="2067560" indent="-915035">
              <a:lnSpc>
                <a:spcPct val="110000"/>
              </a:lnSpc>
            </a:pP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        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var x=15;</a:t>
            </a:r>
            <a:endParaRPr sz="2700" dirty="0">
              <a:latin typeface="Arial"/>
              <a:cs typeface="Arial"/>
            </a:endParaRPr>
          </a:p>
          <a:p>
            <a:pPr marL="927100">
              <a:spcBef>
                <a:spcPts val="325"/>
              </a:spcBef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(x&gt;0)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1841500">
              <a:spcBef>
                <a:spcPts val="320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alert(“a posit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ve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num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er.”);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 marL="927100">
              <a:spcBef>
                <a:spcPts val="320"/>
              </a:spcBef>
            </a:pP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endParaRPr sz="2700" dirty="0">
              <a:latin typeface="Arial"/>
              <a:cs typeface="Arial"/>
            </a:endParaRPr>
          </a:p>
          <a:p>
            <a:pPr marL="1841500">
              <a:lnSpc>
                <a:spcPts val="3210"/>
              </a:lnSpc>
              <a:spcBef>
                <a:spcPts val="325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alert(“it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is &lt;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0”);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Relatio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al operators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7164" y="1463916"/>
            <a:ext cx="651192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Fin</a:t>
            </a:r>
            <a:r>
              <a:rPr sz="2900" spc="5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ing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re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atio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10" dirty="0">
                <a:latin typeface="Arial"/>
                <a:cs typeface="Arial"/>
              </a:rPr>
              <a:t>h</a:t>
            </a:r>
            <a:r>
              <a:rPr sz="2900" dirty="0">
                <a:latin typeface="Arial"/>
                <a:cs typeface="Arial"/>
              </a:rPr>
              <a:t>ips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betw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en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val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es: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7163" y="2525002"/>
            <a:ext cx="4277360" cy="3126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900" dirty="0">
                <a:latin typeface="Arial"/>
                <a:cs typeface="Arial"/>
              </a:rPr>
              <a:t>equal</a:t>
            </a:r>
            <a:endParaRPr sz="29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ual</a:t>
            </a:r>
            <a:endParaRPr sz="29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&lt;=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l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369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900" dirty="0">
                <a:latin typeface="Arial"/>
                <a:cs typeface="Arial"/>
              </a:rPr>
              <a:t>gr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ater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eq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53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1" y="1429512"/>
                </a:lnTo>
                <a:lnTo>
                  <a:pt x="4214622" y="0"/>
                </a:lnTo>
                <a:lnTo>
                  <a:pt x="0" y="0"/>
                </a:lnTo>
                <a:lnTo>
                  <a:pt x="0" y="1429512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453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2" y="1429512"/>
                </a:lnTo>
              </a:path>
              <a:path w="4215130" h="1430020">
                <a:moveTo>
                  <a:pt x="4214622" y="0"/>
                </a:moveTo>
                <a:lnTo>
                  <a:pt x="0" y="0"/>
                </a:lnTo>
                <a:lnTo>
                  <a:pt x="0" y="1429512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53379" y="2362961"/>
            <a:ext cx="421576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 marR="988060">
              <a:buSzPct val="85714"/>
              <a:buFont typeface="Arial"/>
              <a:buChar char="•"/>
              <a:tabLst>
                <a:tab pos="311785" algn="l"/>
              </a:tabLst>
            </a:pPr>
            <a:r>
              <a:rPr sz="2800" i="1" spc="-95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28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i="1" spc="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5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i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5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2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45" dirty="0">
                <a:solidFill>
                  <a:srgbClr val="FFFFFF"/>
                </a:solidFill>
                <a:latin typeface="Arial"/>
                <a:cs typeface="Arial"/>
              </a:rPr>
              <a:t>era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i="1" spc="-250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800" i="1" spc="45" dirty="0">
                <a:solidFill>
                  <a:srgbClr val="FFFFFF"/>
                </a:solidFill>
                <a:latin typeface="Arial"/>
                <a:cs typeface="Arial"/>
              </a:rPr>
              <a:t>0”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26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67994"/>
            <a:ext cx="9601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solidFill>
                  <a:srgbClr val="C00000"/>
                </a:solidFill>
              </a:rPr>
              <a:t>Try </a:t>
            </a:r>
            <a:r>
              <a:rPr sz="3600" b="1" spc="-15" dirty="0">
                <a:solidFill>
                  <a:srgbClr val="C00000"/>
                </a:solidFill>
              </a:rPr>
              <a:t>o</a:t>
            </a:r>
            <a:r>
              <a:rPr sz="3600" b="1" dirty="0">
                <a:solidFill>
                  <a:srgbClr val="C00000"/>
                </a:solidFill>
              </a:rPr>
              <a:t>ut: </a:t>
            </a:r>
            <a:r>
              <a:rPr sz="3600" b="1" dirty="0"/>
              <a:t>Relatio</a:t>
            </a:r>
            <a:r>
              <a:rPr sz="3600" b="1" spc="-15" dirty="0"/>
              <a:t>n</a:t>
            </a:r>
            <a:r>
              <a:rPr sz="3600" b="1" dirty="0"/>
              <a:t>al operators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614017" y="1378623"/>
            <a:ext cx="4926330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mpare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mbers, characters,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</a:p>
          <a:p>
            <a:pPr marL="353695"/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gs</a:t>
            </a:r>
          </a:p>
          <a:p>
            <a:pPr marL="353695" marR="106680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CII (American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Stand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de for Information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Interchang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)</a:t>
            </a:r>
            <a:r>
              <a:rPr sz="2400" u="heavy" spc="10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here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017" y="4181093"/>
            <a:ext cx="2133600" cy="172354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209550"/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2;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==2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&gt;=0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4300" y="4181093"/>
            <a:ext cx="2743200" cy="172354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'a';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x=='a</a:t>
            </a:r>
            <a:r>
              <a:rPr sz="2800" spc="-15" dirty="0">
                <a:latin typeface="Arial"/>
                <a:cs typeface="Arial"/>
              </a:rPr>
              <a:t>'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&gt;='b');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!='p');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761" y="4166615"/>
            <a:ext cx="3657600" cy="2154436"/>
          </a:xfrm>
          <a:prstGeom prst="rect">
            <a:avLst/>
          </a:prstGeom>
          <a:ln w="9143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== 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d'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'aba'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'abc');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'ab');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t(3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0352" y="1213883"/>
            <a:ext cx="3425698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16890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200" dirty="0">
                <a:latin typeface="Arial"/>
                <a:cs typeface="Arial"/>
              </a:rPr>
              <a:t>equal</a:t>
            </a:r>
            <a:endParaRPr lang="en-US" sz="2200" dirty="0">
              <a:latin typeface="Arial"/>
              <a:cs typeface="Arial"/>
            </a:endParaRPr>
          </a:p>
          <a:p>
            <a:pPr marL="12700">
              <a:tabLst>
                <a:tab pos="516890" algn="l"/>
              </a:tabLst>
            </a:pPr>
            <a:r>
              <a:rPr sz="2200" spc="5" dirty="0">
                <a:solidFill>
                  <a:srgbClr val="C00000"/>
                </a:solidFill>
                <a:latin typeface="Arial"/>
                <a:cs typeface="Arial"/>
              </a:rPr>
              <a:t>==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2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equ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endParaRPr sz="2200" dirty="0">
              <a:latin typeface="Arial"/>
              <a:cs typeface="Arial"/>
            </a:endParaRP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200" dirty="0">
                <a:latin typeface="Arial"/>
                <a:cs typeface="Arial"/>
              </a:rPr>
              <a:t>unequal</a:t>
            </a:r>
          </a:p>
          <a:p>
            <a:pPr marL="12700">
              <a:tabLst>
                <a:tab pos="58737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!==	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une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ual</a:t>
            </a:r>
            <a:endParaRPr sz="2200" dirty="0">
              <a:latin typeface="Arial"/>
              <a:cs typeface="Arial"/>
            </a:endParaRP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200" dirty="0">
                <a:latin typeface="Arial"/>
                <a:cs typeface="Arial"/>
              </a:rPr>
              <a:t>less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</a:p>
          <a:p>
            <a:pPr marL="82550">
              <a:tabLst>
                <a:tab pos="587375" algn="l"/>
              </a:tabLst>
            </a:pPr>
            <a:r>
              <a:rPr sz="2200" spc="5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	</a:t>
            </a:r>
            <a:r>
              <a:rPr sz="2200" dirty="0">
                <a:latin typeface="Arial"/>
                <a:cs typeface="Arial"/>
              </a:rPr>
              <a:t>less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equ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200" dirty="0">
                <a:latin typeface="Arial"/>
                <a:cs typeface="Arial"/>
              </a:rPr>
              <a:t>greater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</a:p>
          <a:p>
            <a:pPr marL="82550">
              <a:tabLst>
                <a:tab pos="58737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200" dirty="0">
                <a:latin typeface="Arial"/>
                <a:cs typeface="Arial"/>
              </a:rPr>
              <a:t>greater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equal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044" y="552632"/>
            <a:ext cx="7222490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tter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fore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fter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“a”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u="heavy" dirty="0">
                <a:solidFill>
                  <a:srgbClr val="CCCCFF"/>
                </a:solidFill>
                <a:latin typeface="Arial"/>
                <a:cs typeface="Arial"/>
              </a:rPr>
              <a:t>As</a:t>
            </a:r>
            <a:r>
              <a:rPr sz="3200" u="heavy" spc="-15" dirty="0">
                <a:solidFill>
                  <a:srgbClr val="CCCCFF"/>
                </a:solidFill>
                <a:latin typeface="Arial"/>
                <a:cs typeface="Arial"/>
              </a:rPr>
              <a:t>c</a:t>
            </a:r>
            <a:r>
              <a:rPr sz="3200" u="heavy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u="heavy" spc="-5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5718" y="1708387"/>
            <a:ext cx="8971381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74700" algn="l"/>
                <a:tab pos="4555490" algn="l"/>
              </a:tabLst>
            </a:pPr>
            <a:r>
              <a:rPr sz="3600" dirty="0">
                <a:latin typeface="Arial"/>
                <a:cs typeface="Arial"/>
              </a:rPr>
              <a:t>var	c=prompt("enter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	letter:</a:t>
            </a:r>
            <a:r>
              <a:rPr sz="3600" spc="-15" dirty="0">
                <a:latin typeface="Arial"/>
                <a:cs typeface="Arial"/>
              </a:rPr>
              <a:t>"</a:t>
            </a:r>
            <a:r>
              <a:rPr sz="3600" dirty="0">
                <a:latin typeface="Arial"/>
                <a:cs typeface="Arial"/>
              </a:rPr>
              <a:t>);</a:t>
            </a:r>
          </a:p>
          <a:p>
            <a:pPr marL="12700">
              <a:spcBef>
                <a:spcPts val="860"/>
              </a:spcBef>
            </a:pPr>
            <a:r>
              <a:rPr sz="3600" dirty="0">
                <a:latin typeface="Arial"/>
                <a:cs typeface="Arial"/>
              </a:rPr>
              <a:t>if(c&lt;'a</a:t>
            </a:r>
            <a:r>
              <a:rPr sz="3600" spc="-15" dirty="0">
                <a:latin typeface="Arial"/>
                <a:cs typeface="Arial"/>
              </a:rPr>
              <a:t>’</a:t>
            </a:r>
            <a:r>
              <a:rPr sz="3600" dirty="0">
                <a:latin typeface="Arial"/>
                <a:cs typeface="Arial"/>
              </a:rPr>
              <a:t>)</a:t>
            </a:r>
            <a:r>
              <a:rPr lang="en-US" sz="3600" dirty="0">
                <a:latin typeface="Arial"/>
                <a:cs typeface="Arial"/>
              </a:rPr>
              <a:t> {</a:t>
            </a:r>
            <a:endParaRPr sz="3600" dirty="0">
              <a:latin typeface="Arial"/>
              <a:cs typeface="Arial"/>
            </a:endParaRPr>
          </a:p>
          <a:p>
            <a:pPr marL="266700">
              <a:spcBef>
                <a:spcPts val="865"/>
              </a:spcBef>
              <a:tabLst>
                <a:tab pos="2093595" algn="l"/>
                <a:tab pos="2550795" algn="l"/>
                <a:tab pos="4527550" algn="l"/>
                <a:tab pos="5010150" algn="l"/>
              </a:tabLst>
            </a:pPr>
            <a:r>
              <a:rPr sz="3600" dirty="0">
                <a:latin typeface="Arial"/>
                <a:cs typeface="Arial"/>
              </a:rPr>
              <a:t>alert(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"	is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before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'a'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	in	Ascii");</a:t>
            </a:r>
            <a:r>
              <a:rPr lang="en-US" sz="3600" dirty="0">
                <a:latin typeface="Arial"/>
                <a:cs typeface="Arial"/>
              </a:rPr>
              <a:t> }</a:t>
            </a:r>
            <a:endParaRPr sz="3600" dirty="0">
              <a:latin typeface="Arial"/>
              <a:cs typeface="Arial"/>
            </a:endParaRPr>
          </a:p>
          <a:p>
            <a:pPr marL="12700">
              <a:spcBef>
                <a:spcPts val="860"/>
              </a:spcBef>
            </a:pPr>
            <a:r>
              <a:rPr lang="en-US" sz="3600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lse</a:t>
            </a:r>
            <a:r>
              <a:rPr lang="en-US" sz="3600" dirty="0">
                <a:latin typeface="Arial"/>
                <a:cs typeface="Arial"/>
              </a:rPr>
              <a:t> {</a:t>
            </a:r>
            <a:endParaRPr sz="3600" dirty="0">
              <a:latin typeface="Arial"/>
              <a:cs typeface="Arial"/>
            </a:endParaRPr>
          </a:p>
          <a:p>
            <a:pPr marL="266700">
              <a:spcBef>
                <a:spcPts val="865"/>
              </a:spcBef>
              <a:tabLst>
                <a:tab pos="2093595" algn="l"/>
                <a:tab pos="2550795" algn="l"/>
                <a:tab pos="3590925" algn="l"/>
                <a:tab pos="4146550" algn="l"/>
                <a:tab pos="4629150" algn="l"/>
              </a:tabLst>
            </a:pPr>
            <a:r>
              <a:rPr sz="3600" dirty="0">
                <a:latin typeface="Arial"/>
                <a:cs typeface="Arial"/>
              </a:rPr>
              <a:t>alert(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"	is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af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'a'	in	Ascii");</a:t>
            </a:r>
            <a:r>
              <a:rPr lang="en-US" sz="3600" dirty="0">
                <a:latin typeface="Arial"/>
                <a:cs typeface="Arial"/>
              </a:rPr>
              <a:t> }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1393" y="5980883"/>
            <a:ext cx="51669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048125" algn="l"/>
              </a:tabLst>
            </a:pP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Asc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 tab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l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e:</a:t>
            </a:r>
            <a:r>
              <a:rPr sz="28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 … </a:t>
            </a:r>
            <a:r>
              <a:rPr sz="2800" dirty="0">
                <a:latin typeface="Arial"/>
                <a:cs typeface="Arial"/>
              </a:rPr>
              <a:t>0-</a:t>
            </a:r>
            <a:r>
              <a:rPr sz="2800" spc="-5" dirty="0">
                <a:latin typeface="Arial"/>
                <a:cs typeface="Arial"/>
              </a:rPr>
              <a:t>9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….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9129" y="5980883"/>
            <a:ext cx="9734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5" dirty="0">
                <a:latin typeface="Arial"/>
                <a:cs typeface="Arial"/>
              </a:rPr>
              <a:t>… 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3372" y="5634228"/>
            <a:ext cx="377952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0365" y="556542"/>
            <a:ext cx="386016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37995" algn="l"/>
              </a:tabLst>
            </a:pPr>
            <a:r>
              <a:rPr sz="3600" dirty="0"/>
              <a:t>Log</a:t>
            </a:r>
            <a:r>
              <a:rPr sz="3600" spc="-15" dirty="0"/>
              <a:t>i</a:t>
            </a:r>
            <a:r>
              <a:rPr sz="3600" dirty="0"/>
              <a:t>cal</a:t>
            </a:r>
            <a:r>
              <a:rPr lang="en-US" sz="3600" dirty="0"/>
              <a:t> O</a:t>
            </a:r>
            <a:r>
              <a:rPr sz="3600" dirty="0"/>
              <a:t>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69505"/>
            <a:ext cx="8161655" cy="27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•	and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(</a:t>
            </a:r>
            <a:r>
              <a:rPr sz="2900" spc="-10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900" dirty="0">
                <a:latin typeface="Arial"/>
                <a:cs typeface="Arial"/>
              </a:rPr>
              <a:t>),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10" dirty="0">
                <a:latin typeface="Arial"/>
                <a:cs typeface="Arial"/>
              </a:rPr>
              <a:t>(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900" dirty="0">
                <a:latin typeface="Arial"/>
                <a:cs typeface="Arial"/>
              </a:rPr>
              <a:t>)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(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sz="2900" dirty="0">
                <a:latin typeface="Arial"/>
                <a:cs typeface="Arial"/>
              </a:rPr>
              <a:t>)</a:t>
            </a:r>
          </a:p>
          <a:p>
            <a:pPr marL="756285" indent="-286385"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s are l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gic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lu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 :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tru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lse</a:t>
            </a:r>
            <a:endParaRPr sz="2500" dirty="0">
              <a:latin typeface="Arial"/>
              <a:cs typeface="Arial"/>
            </a:endParaRPr>
          </a:p>
          <a:p>
            <a:pPr marL="756285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be u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ed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ke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more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ed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sts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e in</a:t>
            </a:r>
            <a:endParaRPr sz="2500" dirty="0">
              <a:latin typeface="Arial"/>
              <a:cs typeface="Arial"/>
            </a:endParaRPr>
          </a:p>
          <a:p>
            <a:pPr marL="756285"/>
            <a:r>
              <a:rPr sz="2500" spc="-5" dirty="0">
                <a:latin typeface="Arial"/>
                <a:cs typeface="Arial"/>
              </a:rPr>
              <a:t>co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ditio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als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 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ter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  <a:p>
            <a:pPr marL="355600" marR="5080" indent="-342900"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Enter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er,</a:t>
            </a:r>
            <a:r>
              <a:rPr sz="2900" spc="-6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tput</a:t>
            </a:r>
            <a:r>
              <a:rPr sz="2900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ssa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if it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is b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twe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n [2,4].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9361" y="4439412"/>
            <a:ext cx="7248525" cy="1292662"/>
          </a:xfrm>
          <a:prstGeom prst="rect">
            <a:avLst/>
          </a:prstGeom>
          <a:ln w="9143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va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x=Num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mpt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"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nt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 num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:</a:t>
            </a:r>
            <a:r>
              <a:rPr sz="2800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")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86995">
              <a:tabLst>
                <a:tab pos="3349625" algn="l"/>
              </a:tabLst>
            </a:pP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x&gt;=2</a:t>
            </a:r>
            <a:r>
              <a:rPr sz="28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800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x&lt;=4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);</a:t>
            </a:r>
            <a:endParaRPr sz="2800" dirty="0">
              <a:latin typeface="Arial"/>
              <a:cs typeface="Arial"/>
            </a:endParaRPr>
          </a:p>
          <a:p>
            <a:pPr marL="86995" marR="3557270"/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e.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&lt;2 ||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&gt;4)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Anyth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wr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1524001"/>
            <a:ext cx="6659880" cy="3147015"/>
          </a:xfrm>
          <a:prstGeom prst="rect">
            <a:avLst/>
          </a:prstGeom>
          <a:ln w="9144">
            <a:solidFill>
              <a:srgbClr val="0066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900" dirty="0">
                <a:latin typeface="Arial"/>
                <a:cs typeface="Arial"/>
              </a:rPr>
              <a:t>var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=</a:t>
            </a:r>
            <a:r>
              <a:rPr sz="2900" spc="-15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rom</a:t>
            </a:r>
            <a:r>
              <a:rPr sz="2900" spc="-15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5" dirty="0">
                <a:latin typeface="Arial"/>
                <a:cs typeface="Arial"/>
              </a:rPr>
              <a:t>(</a:t>
            </a:r>
            <a:r>
              <a:rPr sz="2900" dirty="0">
                <a:latin typeface="Arial"/>
                <a:cs typeface="Arial"/>
              </a:rPr>
              <a:t>"e</a:t>
            </a:r>
            <a:r>
              <a:rPr sz="2900" spc="-1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yo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: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");</a:t>
            </a:r>
          </a:p>
          <a:p>
            <a:pPr>
              <a:spcBef>
                <a:spcPts val="42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86995"/>
            <a:r>
              <a:rPr sz="2900" dirty="0">
                <a:latin typeface="Arial"/>
                <a:cs typeface="Arial"/>
              </a:rPr>
              <a:t>if(n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me</a:t>
            </a:r>
            <a:r>
              <a:rPr sz="2900" spc="-15" dirty="0">
                <a:latin typeface="Arial"/>
                <a:cs typeface="Arial"/>
              </a:rPr>
              <a:t>="</a:t>
            </a:r>
            <a:r>
              <a:rPr sz="2900" spc="-5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ike")</a:t>
            </a:r>
            <a:r>
              <a:rPr lang="en-US" sz="2900" dirty="0">
                <a:latin typeface="Arial"/>
                <a:cs typeface="Arial"/>
              </a:rPr>
              <a:t> {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al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rt("Hi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Mik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"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);</a:t>
            </a:r>
            <a:r>
              <a:rPr lang="en-US" sz="2900" dirty="0">
                <a:latin typeface="Arial"/>
                <a:cs typeface="Arial"/>
              </a:rPr>
              <a:t> }</a:t>
            </a:r>
            <a:endParaRPr sz="2900" dirty="0">
              <a:latin typeface="Arial"/>
              <a:cs typeface="Arial"/>
            </a:endParaRPr>
          </a:p>
          <a:p>
            <a:pPr marL="86995">
              <a:spcBef>
                <a:spcPts val="695"/>
              </a:spcBef>
            </a:pPr>
            <a:r>
              <a:rPr lang="en-US" sz="290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lse</a:t>
            </a:r>
            <a:r>
              <a:rPr lang="en-US" sz="2900" dirty="0">
                <a:latin typeface="Arial"/>
                <a:cs typeface="Arial"/>
              </a:rPr>
              <a:t> {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al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rt("it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 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Mik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");</a:t>
            </a:r>
            <a:r>
              <a:rPr lang="en-US" sz="2900" dirty="0">
                <a:latin typeface="Arial"/>
                <a:cs typeface="Arial"/>
              </a:rPr>
              <a:t> }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Compo</a:t>
            </a:r>
            <a:r>
              <a:rPr sz="3600" spc="-15" dirty="0">
                <a:latin typeface="Arial"/>
                <a:cs typeface="Arial"/>
              </a:rPr>
              <a:t>u</a:t>
            </a:r>
            <a:r>
              <a:rPr sz="3600" dirty="0">
                <a:latin typeface="Arial"/>
                <a:cs typeface="Arial"/>
              </a:rPr>
              <a:t>nd Statem</a:t>
            </a:r>
            <a:r>
              <a:rPr sz="3600" spc="5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1488" y="1442364"/>
            <a:ext cx="8557259" cy="203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70" dirty="0">
                <a:solidFill>
                  <a:srgbClr val="3333CC"/>
                </a:solidFill>
                <a:latin typeface="Arial"/>
                <a:cs typeface="Arial"/>
              </a:rPr>
              <a:t>if(</a:t>
            </a:r>
            <a:r>
              <a:rPr sz="3200" b="1" spc="-75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r>
              <a:rPr sz="3200" b="1" spc="-50" dirty="0">
                <a:solidFill>
                  <a:srgbClr val="3333CC"/>
                </a:solidFill>
                <a:latin typeface="Arial"/>
                <a:cs typeface="Arial"/>
              </a:rPr>
              <a:t>..)</a:t>
            </a:r>
            <a:r>
              <a:rPr sz="3200" b="1" spc="-1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3200" b="1" spc="-53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3200" b="1" spc="-5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6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3200" b="1" spc="4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70" dirty="0">
                <a:solidFill>
                  <a:srgbClr val="FF0000"/>
                </a:solidFill>
                <a:latin typeface="Arial"/>
                <a:cs typeface="Arial"/>
              </a:rPr>
              <a:t>1;</a:t>
            </a:r>
            <a:r>
              <a:rPr sz="3200" b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3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3200" b="1" spc="-5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6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3200" b="1" spc="4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70" dirty="0">
                <a:solidFill>
                  <a:srgbClr val="FF0000"/>
                </a:solidFill>
                <a:latin typeface="Arial"/>
                <a:cs typeface="Arial"/>
              </a:rPr>
              <a:t>2;</a:t>
            </a:r>
            <a:r>
              <a:rPr sz="3200" b="1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FF0000"/>
                </a:solidFill>
                <a:latin typeface="Arial"/>
                <a:cs typeface="Arial"/>
              </a:rPr>
              <a:t>..</a:t>
            </a:r>
            <a:r>
              <a:rPr sz="3200" b="1" spc="-5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53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3200" b="1" spc="-5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6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3200" b="1" spc="5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b="1" spc="-190" dirty="0">
                <a:solidFill>
                  <a:srgbClr val="FF0000"/>
                </a:solidFill>
                <a:latin typeface="Arial"/>
                <a:cs typeface="Arial"/>
              </a:rPr>
              <a:t>n;}</a:t>
            </a: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795"/>
              </a:spcBef>
              <a:tabLst>
                <a:tab pos="2155825" algn="l"/>
              </a:tabLst>
            </a:pPr>
            <a:r>
              <a:rPr sz="3200" b="1" spc="-60" dirty="0">
                <a:solidFill>
                  <a:srgbClr val="FF0000"/>
                </a:solidFill>
                <a:latin typeface="Arial"/>
                <a:cs typeface="Arial"/>
              </a:rPr>
              <a:t>if(.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70" dirty="0">
                <a:solidFill>
                  <a:srgbClr val="FF0000"/>
                </a:solidFill>
                <a:latin typeface="Arial"/>
                <a:cs typeface="Arial"/>
              </a:rPr>
              <a:t>.){.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70" dirty="0">
                <a:solidFill>
                  <a:srgbClr val="FF0000"/>
                </a:solidFill>
                <a:latin typeface="Arial"/>
                <a:cs typeface="Arial"/>
              </a:rPr>
              <a:t>.;..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16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200" b="1" spc="-229" dirty="0">
                <a:solidFill>
                  <a:srgbClr val="FF0000"/>
                </a:solidFill>
                <a:latin typeface="Arial"/>
                <a:cs typeface="Arial"/>
              </a:rPr>
              <a:t>els</a:t>
            </a:r>
            <a:r>
              <a:rPr sz="3200" b="1" spc="-27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b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{.</a:t>
            </a:r>
            <a:r>
              <a:rPr sz="3200" b="1" spc="-8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70" dirty="0">
                <a:solidFill>
                  <a:srgbClr val="FF0000"/>
                </a:solidFill>
                <a:latin typeface="Arial"/>
                <a:cs typeface="Arial"/>
              </a:rPr>
              <a:t>.;..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200" b="1" spc="-16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720"/>
              </a:spcBef>
            </a:pPr>
            <a:r>
              <a:rPr sz="2800" b="1" i="1" spc="-220" dirty="0">
                <a:latin typeface="Arial"/>
                <a:cs typeface="Arial"/>
              </a:rPr>
              <a:t>a</a:t>
            </a:r>
            <a:r>
              <a:rPr sz="2800" b="1" i="1" spc="-140" dirty="0">
                <a:latin typeface="Arial"/>
                <a:cs typeface="Arial"/>
              </a:rPr>
              <a:t> </a:t>
            </a:r>
            <a:r>
              <a:rPr sz="2800" b="1" i="1" spc="-165" dirty="0">
                <a:latin typeface="Arial"/>
                <a:cs typeface="Arial"/>
              </a:rPr>
              <a:t>sequence</a:t>
            </a:r>
            <a:r>
              <a:rPr sz="2800" b="1" i="1" spc="-120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o</a:t>
            </a:r>
            <a:r>
              <a:rPr sz="2800" b="1" i="1" spc="-5" dirty="0">
                <a:latin typeface="Arial"/>
                <a:cs typeface="Arial"/>
              </a:rPr>
              <a:t>f</a:t>
            </a:r>
            <a:r>
              <a:rPr sz="2800" b="1" i="1" spc="-1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singl</a:t>
            </a:r>
            <a:r>
              <a:rPr sz="2800" spc="-165" dirty="0">
                <a:latin typeface="Arial"/>
                <a:cs typeface="Arial"/>
              </a:rPr>
              <a:t>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0" dirty="0">
                <a:latin typeface="Arial"/>
                <a:cs typeface="Arial"/>
              </a:rPr>
              <a:t>s</a:t>
            </a:r>
            <a:r>
              <a:rPr sz="2800" spc="114" dirty="0">
                <a:latin typeface="Arial"/>
                <a:cs typeface="Arial"/>
              </a:rPr>
              <a:t>t</a:t>
            </a:r>
            <a:r>
              <a:rPr sz="2800" spc="-240" dirty="0">
                <a:latin typeface="Arial"/>
                <a:cs typeface="Arial"/>
              </a:rPr>
              <a:t>a</a:t>
            </a:r>
            <a:r>
              <a:rPr sz="2800" spc="130" dirty="0">
                <a:latin typeface="Arial"/>
                <a:cs typeface="Arial"/>
              </a:rPr>
              <a:t>t</a:t>
            </a:r>
            <a:r>
              <a:rPr sz="2800" spc="-135" dirty="0">
                <a:latin typeface="Arial"/>
                <a:cs typeface="Arial"/>
              </a:rPr>
              <a:t>eme</a:t>
            </a:r>
            <a:r>
              <a:rPr sz="2800" spc="-145" dirty="0">
                <a:latin typeface="Arial"/>
                <a:cs typeface="Arial"/>
              </a:rPr>
              <a:t>n</a:t>
            </a:r>
            <a:r>
              <a:rPr sz="2800" spc="-75" dirty="0">
                <a:latin typeface="Arial"/>
                <a:cs typeface="Arial"/>
              </a:rPr>
              <a:t>ts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enclosed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curly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b</a:t>
            </a:r>
            <a:r>
              <a:rPr sz="2800" spc="-90" dirty="0">
                <a:latin typeface="Arial"/>
                <a:cs typeface="Arial"/>
              </a:rPr>
              <a:t>r</a:t>
            </a:r>
            <a:r>
              <a:rPr sz="2800" spc="-229" dirty="0">
                <a:latin typeface="Arial"/>
                <a:cs typeface="Arial"/>
              </a:rPr>
              <a:t>a</a:t>
            </a:r>
            <a:r>
              <a:rPr sz="2800" spc="-195" dirty="0">
                <a:latin typeface="Arial"/>
                <a:cs typeface="Arial"/>
              </a:rPr>
              <a:t>c</a:t>
            </a:r>
            <a:r>
              <a:rPr sz="2800" spc="-235" dirty="0">
                <a:latin typeface="Arial"/>
                <a:cs typeface="Arial"/>
              </a:rPr>
              <a:t>es</a:t>
            </a:r>
            <a:endParaRPr sz="2800" dirty="0">
              <a:latin typeface="Arial"/>
              <a:cs typeface="Arial"/>
            </a:endParaRPr>
          </a:p>
          <a:p>
            <a:pPr marL="12700"/>
            <a:r>
              <a:rPr sz="2800" spc="5" dirty="0">
                <a:latin typeface="Arial"/>
                <a:cs typeface="Arial"/>
              </a:rPr>
              <a:t>f</a:t>
            </a:r>
            <a:r>
              <a:rPr sz="2800" spc="-120" dirty="0">
                <a:latin typeface="Arial"/>
                <a:cs typeface="Arial"/>
              </a:rPr>
              <a:t>orm</a:t>
            </a:r>
            <a:r>
              <a:rPr sz="2800" spc="-105" dirty="0">
                <a:latin typeface="Arial"/>
                <a:cs typeface="Arial"/>
              </a:rPr>
              <a:t>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u="heavy" spc="-240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800" u="heavy" spc="-95" dirty="0">
                <a:solidFill>
                  <a:srgbClr val="00AF50"/>
                </a:solidFill>
                <a:latin typeface="Arial"/>
                <a:cs typeface="Arial"/>
              </a:rPr>
              <a:t>ompoun</a:t>
            </a:r>
            <a:r>
              <a:rPr sz="2800" u="heavy" spc="-9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800" u="heavy" spc="-1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u="heavy" spc="-35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800" u="heavy" spc="114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u="heavy" spc="-240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800" u="heavy" spc="130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u="heavy" spc="-135" dirty="0">
                <a:solidFill>
                  <a:srgbClr val="00AF50"/>
                </a:solidFill>
                <a:latin typeface="Arial"/>
                <a:cs typeface="Arial"/>
              </a:rPr>
              <a:t>eme</a:t>
            </a:r>
            <a:r>
              <a:rPr sz="2800" u="heavy" spc="-155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800" u="heavy" spc="160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800" spc="-7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2140" y="3704083"/>
            <a:ext cx="8557260" cy="2827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85800"/>
            <a:ext cx="9601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/>
              <a:t>Nested</a:t>
            </a:r>
            <a:r>
              <a:rPr sz="3600" b="1" spc="-15" dirty="0"/>
              <a:t> </a:t>
            </a:r>
            <a:r>
              <a:rPr sz="3600" b="1" dirty="0"/>
              <a:t>Con</a:t>
            </a:r>
            <a:r>
              <a:rPr sz="3600" b="1" spc="-15" dirty="0"/>
              <a:t>d</a:t>
            </a:r>
            <a:r>
              <a:rPr sz="3600" b="1" dirty="0"/>
              <a:t>iti</a:t>
            </a:r>
            <a:r>
              <a:rPr sz="3600" b="1" spc="-15" dirty="0"/>
              <a:t>o</a:t>
            </a:r>
            <a:r>
              <a:rPr sz="3600" b="1" dirty="0"/>
              <a:t>nals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9064" y="2322576"/>
            <a:ext cx="571500" cy="486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0890" y="1705391"/>
            <a:ext cx="2143125" cy="307777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/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Begin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5866" y="1950466"/>
            <a:ext cx="78105" cy="500380"/>
          </a:xfrm>
          <a:custGeom>
            <a:avLst/>
            <a:gdLst/>
            <a:ahLst/>
            <a:cxnLst/>
            <a:rect l="l" t="t" r="r" b="b"/>
            <a:pathLst>
              <a:path w="78105" h="500380">
                <a:moveTo>
                  <a:pt x="0" y="422275"/>
                </a:moveTo>
                <a:lnTo>
                  <a:pt x="38607" y="499999"/>
                </a:lnTo>
                <a:lnTo>
                  <a:pt x="71193" y="435356"/>
                </a:lnTo>
                <a:lnTo>
                  <a:pt x="51815" y="435356"/>
                </a:lnTo>
                <a:lnTo>
                  <a:pt x="25907" y="435229"/>
                </a:lnTo>
                <a:lnTo>
                  <a:pt x="25945" y="422317"/>
                </a:lnTo>
                <a:lnTo>
                  <a:pt x="0" y="422275"/>
                </a:lnTo>
                <a:close/>
              </a:path>
              <a:path w="78105" h="500380">
                <a:moveTo>
                  <a:pt x="25945" y="422317"/>
                </a:moveTo>
                <a:lnTo>
                  <a:pt x="25907" y="435229"/>
                </a:lnTo>
                <a:lnTo>
                  <a:pt x="51815" y="435356"/>
                </a:lnTo>
                <a:lnTo>
                  <a:pt x="51853" y="422359"/>
                </a:lnTo>
                <a:lnTo>
                  <a:pt x="25945" y="422317"/>
                </a:lnTo>
                <a:close/>
              </a:path>
              <a:path w="78105" h="500380">
                <a:moveTo>
                  <a:pt x="51853" y="422359"/>
                </a:moveTo>
                <a:lnTo>
                  <a:pt x="51815" y="435356"/>
                </a:lnTo>
                <a:lnTo>
                  <a:pt x="71193" y="435356"/>
                </a:lnTo>
                <a:lnTo>
                  <a:pt x="77724" y="422401"/>
                </a:lnTo>
                <a:lnTo>
                  <a:pt x="51853" y="422359"/>
                </a:lnTo>
                <a:close/>
              </a:path>
              <a:path w="78105" h="500380">
                <a:moveTo>
                  <a:pt x="53086" y="0"/>
                </a:moveTo>
                <a:lnTo>
                  <a:pt x="27177" y="0"/>
                </a:lnTo>
                <a:lnTo>
                  <a:pt x="25945" y="422317"/>
                </a:lnTo>
                <a:lnTo>
                  <a:pt x="51853" y="422359"/>
                </a:lnTo>
                <a:lnTo>
                  <a:pt x="5308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543" y="5141087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5" h="313054">
                <a:moveTo>
                  <a:pt x="25968" y="234865"/>
                </a:moveTo>
                <a:lnTo>
                  <a:pt x="0" y="234950"/>
                </a:lnTo>
                <a:lnTo>
                  <a:pt x="39243" y="312547"/>
                </a:lnTo>
                <a:lnTo>
                  <a:pt x="71258" y="247776"/>
                </a:lnTo>
                <a:lnTo>
                  <a:pt x="26034" y="247776"/>
                </a:lnTo>
                <a:lnTo>
                  <a:pt x="25968" y="234865"/>
                </a:lnTo>
                <a:close/>
              </a:path>
              <a:path w="78105" h="313054">
                <a:moveTo>
                  <a:pt x="51877" y="234780"/>
                </a:moveTo>
                <a:lnTo>
                  <a:pt x="25968" y="234865"/>
                </a:lnTo>
                <a:lnTo>
                  <a:pt x="26034" y="247776"/>
                </a:lnTo>
                <a:lnTo>
                  <a:pt x="51943" y="247650"/>
                </a:lnTo>
                <a:lnTo>
                  <a:pt x="51877" y="234780"/>
                </a:lnTo>
                <a:close/>
              </a:path>
              <a:path w="78105" h="313054">
                <a:moveTo>
                  <a:pt x="77724" y="234696"/>
                </a:moveTo>
                <a:lnTo>
                  <a:pt x="51877" y="234780"/>
                </a:lnTo>
                <a:lnTo>
                  <a:pt x="51943" y="247650"/>
                </a:lnTo>
                <a:lnTo>
                  <a:pt x="26034" y="247776"/>
                </a:lnTo>
                <a:lnTo>
                  <a:pt x="71258" y="247776"/>
                </a:lnTo>
                <a:lnTo>
                  <a:pt x="77724" y="234696"/>
                </a:lnTo>
                <a:close/>
              </a:path>
              <a:path w="78105" h="313054">
                <a:moveTo>
                  <a:pt x="50673" y="0"/>
                </a:moveTo>
                <a:lnTo>
                  <a:pt x="24764" y="126"/>
                </a:lnTo>
                <a:lnTo>
                  <a:pt x="25968" y="234865"/>
                </a:lnTo>
                <a:lnTo>
                  <a:pt x="51877" y="234780"/>
                </a:lnTo>
                <a:lnTo>
                  <a:pt x="5067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10890" y="5455159"/>
            <a:ext cx="2143125" cy="307777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067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4018" y="2451354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7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4018" y="2451354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7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7866" y="2809495"/>
            <a:ext cx="1217930" cy="1905"/>
          </a:xfrm>
          <a:custGeom>
            <a:avLst/>
            <a:gdLst/>
            <a:ahLst/>
            <a:cxnLst/>
            <a:rect l="l" t="t" r="r" b="b"/>
            <a:pathLst>
              <a:path w="1217930" h="1905">
                <a:moveTo>
                  <a:pt x="1217676" y="0"/>
                </a:moveTo>
                <a:lnTo>
                  <a:pt x="0" y="1523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7010" y="5141215"/>
            <a:ext cx="4251960" cy="1905"/>
          </a:xfrm>
          <a:custGeom>
            <a:avLst/>
            <a:gdLst/>
            <a:ahLst/>
            <a:cxnLst/>
            <a:rect l="l" t="t" r="r" b="b"/>
            <a:pathLst>
              <a:path w="4251960" h="1904">
                <a:moveTo>
                  <a:pt x="4251960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8982" y="2809495"/>
            <a:ext cx="2118360" cy="1905"/>
          </a:xfrm>
          <a:custGeom>
            <a:avLst/>
            <a:gdLst/>
            <a:ahLst/>
            <a:cxnLst/>
            <a:rect l="l" t="t" r="r" b="b"/>
            <a:pathLst>
              <a:path w="2118360" h="1905">
                <a:moveTo>
                  <a:pt x="2118359" y="0"/>
                </a:moveTo>
                <a:lnTo>
                  <a:pt x="0" y="1523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5818" y="2809494"/>
            <a:ext cx="1905" cy="533400"/>
          </a:xfrm>
          <a:custGeom>
            <a:avLst/>
            <a:gdLst/>
            <a:ahLst/>
            <a:cxnLst/>
            <a:rect l="l" t="t" r="r" b="b"/>
            <a:pathLst>
              <a:path w="1904" h="533400">
                <a:moveTo>
                  <a:pt x="0" y="0"/>
                </a:moveTo>
                <a:lnTo>
                  <a:pt x="1524" y="53340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3961" y="2796539"/>
            <a:ext cx="0" cy="657860"/>
          </a:xfrm>
          <a:custGeom>
            <a:avLst/>
            <a:gdLst/>
            <a:ahLst/>
            <a:cxnLst/>
            <a:rect l="l" t="t" r="r" b="b"/>
            <a:pathLst>
              <a:path h="657860">
                <a:moveTo>
                  <a:pt x="0" y="0"/>
                </a:moveTo>
                <a:lnTo>
                  <a:pt x="0" y="657605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961" y="4097274"/>
            <a:ext cx="0" cy="1057275"/>
          </a:xfrm>
          <a:custGeom>
            <a:avLst/>
            <a:gdLst/>
            <a:ahLst/>
            <a:cxnLst/>
            <a:rect l="l" t="t" r="r" b="b"/>
            <a:pathLst>
              <a:path h="1057275">
                <a:moveTo>
                  <a:pt x="0" y="0"/>
                </a:moveTo>
                <a:lnTo>
                  <a:pt x="0" y="105689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68019" y="34541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4" y="643127"/>
                </a:lnTo>
                <a:lnTo>
                  <a:pt x="2142744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8019" y="34541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4" y="643127"/>
                </a:lnTo>
                <a:lnTo>
                  <a:pt x="2142744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7072" y="3662679"/>
            <a:ext cx="182245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5522" y="2308789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 )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53302" y="2405690"/>
            <a:ext cx="4445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e</a:t>
            </a:r>
            <a:r>
              <a:rPr i="1" spc="-10" dirty="0">
                <a:latin typeface="Arial"/>
                <a:cs typeface="Arial"/>
              </a:rPr>
              <a:t>l</a:t>
            </a:r>
            <a:r>
              <a:rPr i="1" dirty="0">
                <a:latin typeface="Arial"/>
                <a:cs typeface="Arial"/>
              </a:rPr>
              <a:t>se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68595" y="2260093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3935" y="3035807"/>
            <a:ext cx="571500" cy="484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2415" y="350824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917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4608" y="4638294"/>
            <a:ext cx="0" cy="224790"/>
          </a:xfrm>
          <a:custGeom>
            <a:avLst/>
            <a:gdLst/>
            <a:ahLst/>
            <a:cxnLst/>
            <a:rect l="l" t="t" r="r" b="b"/>
            <a:pathLst>
              <a:path h="224789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36785" y="4130803"/>
            <a:ext cx="13970" cy="719455"/>
          </a:xfrm>
          <a:custGeom>
            <a:avLst/>
            <a:gdLst/>
            <a:ahLst/>
            <a:cxnLst/>
            <a:rect l="l" t="t" r="r" b="b"/>
            <a:pathLst>
              <a:path w="13970" h="719454">
                <a:moveTo>
                  <a:pt x="13716" y="719328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94983" y="3521202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2242946" y="0"/>
                </a:moveTo>
                <a:lnTo>
                  <a:pt x="0" y="0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50129" y="3521203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2415" y="3508248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917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5895" y="3995166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5895" y="3995166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50435" y="4059302"/>
            <a:ext cx="16129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indent="-283845"/>
            <a:r>
              <a:rPr sz="1900" spc="-80" dirty="0">
                <a:solidFill>
                  <a:srgbClr val="FFFFFF"/>
                </a:solidFill>
                <a:latin typeface="Arial"/>
                <a:cs typeface="Arial"/>
              </a:rPr>
              <a:t>(n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-2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80" dirty="0">
                <a:solidFill>
                  <a:srgbClr val="FFFFFF"/>
                </a:solidFill>
                <a:latin typeface="Arial"/>
                <a:cs typeface="Arial"/>
              </a:rPr>
              <a:t>ed)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338309" y="3521203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5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9779" y="3995166"/>
            <a:ext cx="2144395" cy="643255"/>
          </a:xfrm>
          <a:custGeom>
            <a:avLst/>
            <a:gdLst/>
            <a:ahLst/>
            <a:cxnLst/>
            <a:rect l="l" t="t" r="r" b="b"/>
            <a:pathLst>
              <a:path w="2144395" h="643254">
                <a:moveTo>
                  <a:pt x="0" y="643128"/>
                </a:moveTo>
                <a:lnTo>
                  <a:pt x="2144268" y="643128"/>
                </a:lnTo>
                <a:lnTo>
                  <a:pt x="2144268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9779" y="3995166"/>
            <a:ext cx="2144395" cy="643255"/>
          </a:xfrm>
          <a:custGeom>
            <a:avLst/>
            <a:gdLst/>
            <a:ahLst/>
            <a:cxnLst/>
            <a:rect l="l" t="t" r="r" b="b"/>
            <a:pathLst>
              <a:path w="2144395" h="643254">
                <a:moveTo>
                  <a:pt x="0" y="643128"/>
                </a:moveTo>
                <a:lnTo>
                  <a:pt x="2144268" y="643128"/>
                </a:lnTo>
                <a:lnTo>
                  <a:pt x="2144268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679560" y="4203852"/>
            <a:ext cx="104521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49308" y="3155117"/>
            <a:ext cx="4445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e</a:t>
            </a:r>
            <a:r>
              <a:rPr i="1" spc="-10" dirty="0">
                <a:latin typeface="Arial"/>
                <a:cs typeface="Arial"/>
              </a:rPr>
              <a:t>l</a:t>
            </a:r>
            <a:r>
              <a:rPr i="1" dirty="0">
                <a:latin typeface="Arial"/>
                <a:cs typeface="Arial"/>
              </a:rPr>
              <a:t>se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87186" y="3045142"/>
            <a:ext cx="4184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( )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26530" y="3167633"/>
            <a:ext cx="858519" cy="715010"/>
          </a:xfrm>
          <a:custGeom>
            <a:avLst/>
            <a:gdLst/>
            <a:ahLst/>
            <a:cxnLst/>
            <a:rect l="l" t="t" r="r" b="b"/>
            <a:pathLst>
              <a:path w="858520" h="715010">
                <a:moveTo>
                  <a:pt x="429006" y="0"/>
                </a:moveTo>
                <a:lnTo>
                  <a:pt x="0" y="357377"/>
                </a:lnTo>
                <a:lnTo>
                  <a:pt x="429006" y="714755"/>
                </a:lnTo>
                <a:lnTo>
                  <a:pt x="858012" y="357377"/>
                </a:lnTo>
                <a:lnTo>
                  <a:pt x="42900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26530" y="3167633"/>
            <a:ext cx="858519" cy="715010"/>
          </a:xfrm>
          <a:custGeom>
            <a:avLst/>
            <a:gdLst/>
            <a:ahLst/>
            <a:cxnLst/>
            <a:rect l="l" t="t" r="r" b="b"/>
            <a:pathLst>
              <a:path w="858520" h="715010">
                <a:moveTo>
                  <a:pt x="0" y="357377"/>
                </a:moveTo>
                <a:lnTo>
                  <a:pt x="429006" y="0"/>
                </a:lnTo>
                <a:lnTo>
                  <a:pt x="858012" y="357377"/>
                </a:lnTo>
                <a:lnTo>
                  <a:pt x="429006" y="714755"/>
                </a:lnTo>
                <a:lnTo>
                  <a:pt x="0" y="35737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3458" y="3521203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5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50129" y="3521203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04126" y="4848606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62321" y="4848606"/>
            <a:ext cx="2246630" cy="1905"/>
          </a:xfrm>
          <a:custGeom>
            <a:avLst/>
            <a:gdLst/>
            <a:ahLst/>
            <a:cxnLst/>
            <a:rect l="l" t="t" r="r" b="b"/>
            <a:pathLst>
              <a:path w="2246629" h="1904">
                <a:moveTo>
                  <a:pt x="2246376" y="0"/>
                </a:moveTo>
                <a:lnTo>
                  <a:pt x="0" y="1524"/>
                </a:lnTo>
              </a:path>
            </a:pathLst>
          </a:custGeom>
          <a:ln w="25908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85635" y="4848479"/>
            <a:ext cx="78105" cy="313055"/>
          </a:xfrm>
          <a:custGeom>
            <a:avLst/>
            <a:gdLst/>
            <a:ahLst/>
            <a:cxnLst/>
            <a:rect l="l" t="t" r="r" b="b"/>
            <a:pathLst>
              <a:path w="78104" h="313054">
                <a:moveTo>
                  <a:pt x="25968" y="234865"/>
                </a:moveTo>
                <a:lnTo>
                  <a:pt x="0" y="234950"/>
                </a:lnTo>
                <a:lnTo>
                  <a:pt x="39242" y="312547"/>
                </a:lnTo>
                <a:lnTo>
                  <a:pt x="71258" y="247777"/>
                </a:lnTo>
                <a:lnTo>
                  <a:pt x="26035" y="247777"/>
                </a:lnTo>
                <a:lnTo>
                  <a:pt x="25968" y="234865"/>
                </a:lnTo>
                <a:close/>
              </a:path>
              <a:path w="78104" h="313054">
                <a:moveTo>
                  <a:pt x="51877" y="234780"/>
                </a:moveTo>
                <a:lnTo>
                  <a:pt x="25968" y="234865"/>
                </a:lnTo>
                <a:lnTo>
                  <a:pt x="26035" y="247777"/>
                </a:lnTo>
                <a:lnTo>
                  <a:pt x="51942" y="247650"/>
                </a:lnTo>
                <a:lnTo>
                  <a:pt x="51877" y="234780"/>
                </a:lnTo>
                <a:close/>
              </a:path>
              <a:path w="78104" h="313054">
                <a:moveTo>
                  <a:pt x="77724" y="234696"/>
                </a:moveTo>
                <a:lnTo>
                  <a:pt x="51877" y="234780"/>
                </a:lnTo>
                <a:lnTo>
                  <a:pt x="51942" y="247650"/>
                </a:lnTo>
                <a:lnTo>
                  <a:pt x="26035" y="247777"/>
                </a:lnTo>
                <a:lnTo>
                  <a:pt x="71258" y="247777"/>
                </a:lnTo>
                <a:lnTo>
                  <a:pt x="77724" y="234696"/>
                </a:lnTo>
                <a:close/>
              </a:path>
              <a:path w="78104" h="313054">
                <a:moveTo>
                  <a:pt x="50673" y="0"/>
                </a:moveTo>
                <a:lnTo>
                  <a:pt x="24764" y="127"/>
                </a:lnTo>
                <a:lnTo>
                  <a:pt x="25968" y="234865"/>
                </a:lnTo>
                <a:lnTo>
                  <a:pt x="51877" y="234780"/>
                </a:lnTo>
                <a:lnTo>
                  <a:pt x="5067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55409" y="2980945"/>
            <a:ext cx="571499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Nested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</a:t>
            </a:r>
            <a:r>
              <a:rPr sz="3600" spc="-15" dirty="0">
                <a:latin typeface="Arial"/>
                <a:cs typeface="Arial"/>
              </a:rPr>
              <a:t>d</a:t>
            </a:r>
            <a:r>
              <a:rPr sz="3600" dirty="0">
                <a:latin typeface="Arial"/>
                <a:cs typeface="Arial"/>
              </a:rPr>
              <a:t>iti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69116"/>
            <a:ext cx="9144422" cy="1985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Writi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9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 statement</a:t>
            </a:r>
            <a:r>
              <a:rPr sz="29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in an</a:t>
            </a:r>
            <a:r>
              <a:rPr sz="29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ther</a:t>
            </a:r>
            <a:r>
              <a:rPr sz="29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</a:t>
            </a:r>
            <a:r>
              <a:rPr sz="29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state</a:t>
            </a:r>
            <a:r>
              <a:rPr sz="2900" spc="5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ent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</a:t>
            </a:r>
          </a:p>
          <a:p>
            <a:pPr marL="353695"/>
            <a:r>
              <a:rPr sz="2900" dirty="0">
                <a:latin typeface="Arial"/>
                <a:cs typeface="Arial"/>
              </a:rPr>
              <a:t>ca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l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stin</a:t>
            </a:r>
            <a:r>
              <a:rPr sz="2900" spc="5" dirty="0">
                <a:latin typeface="Arial"/>
                <a:cs typeface="Arial"/>
              </a:rPr>
              <a:t>g</a:t>
            </a:r>
            <a:r>
              <a:rPr sz="2900" dirty="0">
                <a:latin typeface="Arial"/>
                <a:cs typeface="Arial"/>
              </a:rPr>
              <a:t>.</a:t>
            </a:r>
          </a:p>
          <a:p>
            <a:pPr>
              <a:spcBef>
                <a:spcPts val="45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tabLst>
                <a:tab pos="353695" algn="l"/>
              </a:tabLst>
            </a:pPr>
            <a:r>
              <a:rPr sz="2900" dirty="0">
                <a:latin typeface="Arial"/>
                <a:cs typeface="Arial"/>
              </a:rPr>
              <a:t>•	if(...){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if(...)</a:t>
            </a:r>
            <a:r>
              <a:rPr sz="29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...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}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else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{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if(...)</a:t>
            </a:r>
            <a:r>
              <a:rPr sz="29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...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140" y="336454"/>
            <a:ext cx="8251190" cy="519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latin typeface="Arial"/>
                <a:cs typeface="Arial"/>
              </a:rPr>
              <a:t>var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x=15;</a:t>
            </a:r>
          </a:p>
          <a:p>
            <a:pPr marL="546100">
              <a:spcBef>
                <a:spcPts val="325"/>
              </a:spcBef>
            </a:pPr>
            <a:r>
              <a:rPr lang="en-US" sz="27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700" spc="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lang="en-US" sz="27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(x&lt;0)</a:t>
            </a:r>
            <a:r>
              <a:rPr lang="en-US" sz="2700" dirty="0"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546100" indent="913765"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alert(" negative num</a:t>
            </a:r>
            <a:r>
              <a:rPr sz="2700" spc="-10" dirty="0">
                <a:latin typeface="Arial"/>
                <a:cs typeface="Arial"/>
              </a:rPr>
              <a:t>b</a:t>
            </a:r>
            <a:r>
              <a:rPr sz="2700" dirty="0">
                <a:latin typeface="Arial"/>
                <a:cs typeface="Arial"/>
              </a:rPr>
              <a:t>er");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33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else if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(x&gt;0)</a:t>
            </a:r>
            <a:r>
              <a:rPr lang="en-US" sz="2700" dirty="0"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1460500"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alert(“po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iti</a:t>
            </a:r>
            <a:r>
              <a:rPr sz="2700" spc="10" dirty="0">
                <a:latin typeface="Arial"/>
                <a:cs typeface="Arial"/>
              </a:rPr>
              <a:t>v</a:t>
            </a:r>
            <a:r>
              <a:rPr sz="2700" dirty="0">
                <a:latin typeface="Arial"/>
                <a:cs typeface="Arial"/>
              </a:rPr>
              <a:t>e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num</a:t>
            </a:r>
            <a:r>
              <a:rPr sz="2700" spc="-10" dirty="0">
                <a:latin typeface="Arial"/>
                <a:cs typeface="Arial"/>
              </a:rPr>
              <a:t>b</a:t>
            </a:r>
            <a:r>
              <a:rPr sz="2700" dirty="0">
                <a:latin typeface="Arial"/>
                <a:cs typeface="Arial"/>
              </a:rPr>
              <a:t>er");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 marL="546100">
              <a:spcBef>
                <a:spcPts val="325"/>
              </a:spcBef>
            </a:pP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700" dirty="0">
                <a:latin typeface="Arial"/>
                <a:cs typeface="Arial"/>
              </a:rPr>
              <a:t>{</a:t>
            </a:r>
            <a:endParaRPr sz="2700" dirty="0">
              <a:latin typeface="Arial"/>
              <a:cs typeface="Arial"/>
            </a:endParaRPr>
          </a:p>
          <a:p>
            <a:pPr marL="1460500">
              <a:spcBef>
                <a:spcPts val="320"/>
              </a:spcBef>
            </a:pPr>
            <a:r>
              <a:rPr sz="2700" dirty="0">
                <a:latin typeface="Arial"/>
                <a:cs typeface="Arial"/>
              </a:rPr>
              <a:t>alert("it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is 0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>
              <a:spcBef>
                <a:spcPts val="37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latin typeface="Arial"/>
                <a:cs typeface="Arial"/>
              </a:rPr>
              <a:t>alert ("end");</a:t>
            </a:r>
          </a:p>
          <a:p>
            <a:pPr>
              <a:spcBef>
                <a:spcPts val="13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7A173DA-5F90-6E4B-BDA8-241ABFB296EB}"/>
              </a:ext>
            </a:extLst>
          </p:cNvPr>
          <p:cNvSpPr txBox="1">
            <a:spLocks/>
          </p:cNvSpPr>
          <p:nvPr/>
        </p:nvSpPr>
        <p:spPr>
          <a:xfrm>
            <a:off x="2136140" y="381404"/>
            <a:ext cx="9984259" cy="4930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6100" indent="374015"/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Try out:</a:t>
            </a:r>
            <a:r>
              <a:rPr lang="en-US" sz="3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Is x</a:t>
            </a:r>
            <a:r>
              <a:rPr lang="en-US" sz="36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positive / ne</a:t>
            </a:r>
            <a:r>
              <a:rPr lang="en-US" sz="3600" b="1" spc="-10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ative?</a:t>
            </a:r>
            <a:endParaRPr lang="en-US"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139" y="336454"/>
            <a:ext cx="9163231" cy="477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latin typeface="Arial"/>
                <a:cs typeface="Arial"/>
              </a:rPr>
              <a:t>var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x=15;</a:t>
            </a:r>
          </a:p>
          <a:p>
            <a:pPr marL="546100">
              <a:spcBef>
                <a:spcPts val="325"/>
              </a:spcBef>
            </a:pPr>
            <a:r>
              <a:rPr lang="en-US" sz="27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700" spc="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lang="en-US" sz="27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(x</a:t>
            </a:r>
            <a:r>
              <a:rPr lang="en-US" sz="2700" dirty="0">
                <a:latin typeface="Arial"/>
                <a:cs typeface="Arial"/>
              </a:rPr>
              <a:t> &gt; 2</a:t>
            </a:r>
            <a:r>
              <a:rPr sz="2700" dirty="0">
                <a:latin typeface="Arial"/>
                <a:cs typeface="Arial"/>
              </a:rPr>
              <a:t>0)</a:t>
            </a:r>
            <a:r>
              <a:rPr lang="en-US" sz="2700" dirty="0"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546100" indent="913765"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alert("</a:t>
            </a:r>
            <a:r>
              <a:rPr lang="en-US" sz="2700" dirty="0">
                <a:latin typeface="Arial"/>
                <a:cs typeface="Arial"/>
              </a:rPr>
              <a:t>x is bigger than 20</a:t>
            </a:r>
            <a:r>
              <a:rPr sz="2700" dirty="0">
                <a:latin typeface="Arial"/>
                <a:cs typeface="Arial"/>
              </a:rPr>
              <a:t>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33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else if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(x</a:t>
            </a:r>
            <a:r>
              <a:rPr lang="en-US" sz="27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&gt;</a:t>
            </a:r>
            <a:r>
              <a:rPr lang="en-US" sz="2700" dirty="0">
                <a:latin typeface="Arial"/>
                <a:cs typeface="Arial"/>
              </a:rPr>
              <a:t> 1</a:t>
            </a:r>
            <a:r>
              <a:rPr sz="2700" dirty="0">
                <a:latin typeface="Arial"/>
                <a:cs typeface="Arial"/>
              </a:rPr>
              <a:t>0)</a:t>
            </a:r>
            <a:r>
              <a:rPr lang="en-US" sz="2700" dirty="0"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1460500">
              <a:spcBef>
                <a:spcPts val="325"/>
              </a:spcBef>
            </a:pPr>
            <a:r>
              <a:rPr sz="2700" dirty="0">
                <a:latin typeface="Arial"/>
                <a:cs typeface="Arial"/>
              </a:rPr>
              <a:t>alert(“</a:t>
            </a:r>
            <a:r>
              <a:rPr lang="en-US" sz="2700" dirty="0">
                <a:latin typeface="Arial"/>
                <a:cs typeface="Arial"/>
              </a:rPr>
              <a:t>x is bigger than 10 and less than 20</a:t>
            </a:r>
            <a:r>
              <a:rPr sz="2700" dirty="0">
                <a:latin typeface="Arial"/>
                <a:cs typeface="Arial"/>
              </a:rPr>
              <a:t>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 marL="546100">
              <a:spcBef>
                <a:spcPts val="325"/>
              </a:spcBef>
            </a:pP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700" dirty="0">
                <a:latin typeface="Arial"/>
                <a:cs typeface="Arial"/>
              </a:rPr>
              <a:t>{</a:t>
            </a:r>
            <a:endParaRPr sz="2700" dirty="0">
              <a:latin typeface="Arial"/>
              <a:cs typeface="Arial"/>
            </a:endParaRPr>
          </a:p>
          <a:p>
            <a:pPr marL="1460500">
              <a:spcBef>
                <a:spcPts val="320"/>
              </a:spcBef>
            </a:pPr>
            <a:r>
              <a:rPr sz="2700" dirty="0">
                <a:latin typeface="Arial"/>
                <a:cs typeface="Arial"/>
              </a:rPr>
              <a:t>alert("</a:t>
            </a:r>
            <a:r>
              <a:rPr lang="en-US" sz="2700" dirty="0">
                <a:latin typeface="Arial"/>
                <a:cs typeface="Arial"/>
              </a:rPr>
              <a:t>x is equal to or smaller than 10</a:t>
            </a:r>
            <a:r>
              <a:rPr sz="2700" dirty="0">
                <a:latin typeface="Arial"/>
                <a:cs typeface="Arial"/>
              </a:rPr>
              <a:t>");</a:t>
            </a:r>
            <a:r>
              <a:rPr lang="en-US" sz="2700" dirty="0"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>
              <a:spcBef>
                <a:spcPts val="37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546100"/>
            <a:r>
              <a:rPr sz="2700" dirty="0">
                <a:latin typeface="Arial"/>
                <a:cs typeface="Arial"/>
              </a:rPr>
              <a:t>alert ("end");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7A173DA-5F90-6E4B-BDA8-241ABFB296EB}"/>
              </a:ext>
            </a:extLst>
          </p:cNvPr>
          <p:cNvSpPr txBox="1">
            <a:spLocks/>
          </p:cNvSpPr>
          <p:nvPr/>
        </p:nvSpPr>
        <p:spPr>
          <a:xfrm>
            <a:off x="2136140" y="381404"/>
            <a:ext cx="9984259" cy="4930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6100" indent="374015"/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Try out:</a:t>
            </a:r>
            <a:r>
              <a:rPr lang="en-US" sz="3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Is x</a:t>
            </a:r>
            <a:r>
              <a:rPr lang="en-US" sz="36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3333CC"/>
                </a:solidFill>
                <a:latin typeface="Arial"/>
                <a:cs typeface="Arial"/>
              </a:rPr>
              <a:t>bigger than 20?</a:t>
            </a: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726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42125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Try: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string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functi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380724"/>
            <a:ext cx="8486140" cy="4365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Stri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gs</a:t>
            </a:r>
            <a:r>
              <a:rPr sz="2900" spc="-2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a</a:t>
            </a:r>
            <a:r>
              <a:rPr sz="2900" spc="10" dirty="0">
                <a:solidFill>
                  <a:srgbClr val="438AC4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spc="-4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ind</a:t>
            </a:r>
            <a:r>
              <a:rPr sz="2900" b="1" spc="5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x</a:t>
            </a:r>
            <a:r>
              <a:rPr sz="2900" b="1" spc="10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d</a:t>
            </a:r>
            <a:r>
              <a:rPr sz="2900" b="1" spc="-3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from</a:t>
            </a:r>
            <a:r>
              <a:rPr sz="2900" spc="-2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spc="5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lang="en-US" sz="2900" i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438AC4"/>
                </a:solidFill>
                <a:latin typeface="Arial"/>
                <a:cs typeface="Arial"/>
              </a:rPr>
              <a:t>!</a:t>
            </a:r>
            <a:endParaRPr sz="2900" dirty="0">
              <a:latin typeface="Arial"/>
              <a:cs typeface="Arial"/>
            </a:endParaRPr>
          </a:p>
          <a:p>
            <a:pPr marL="353695" indent="-340995">
              <a:lnSpc>
                <a:spcPts val="3135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A s</a:t>
            </a:r>
            <a:r>
              <a:rPr sz="2900" spc="-15" dirty="0">
                <a:solidFill>
                  <a:srgbClr val="438AC4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r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ng</a:t>
            </a:r>
            <a:r>
              <a:rPr sz="2900" spc="-3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of</a:t>
            </a:r>
            <a:r>
              <a:rPr sz="2900" spc="-1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l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n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th</a:t>
            </a:r>
            <a:r>
              <a:rPr sz="2900" spc="-4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0" i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has</a:t>
            </a:r>
            <a:r>
              <a:rPr sz="2900" spc="-2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cha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act</a:t>
            </a:r>
            <a:r>
              <a:rPr sz="2900" spc="-10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rs</a:t>
            </a:r>
            <a:r>
              <a:rPr sz="2900" spc="-5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in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exed</a:t>
            </a:r>
            <a:r>
              <a:rPr sz="2900" spc="-3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from</a:t>
            </a:r>
            <a:r>
              <a:rPr sz="2900" spc="-2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2900" dirty="0">
              <a:latin typeface="Arial"/>
              <a:cs typeface="Arial"/>
            </a:endParaRPr>
          </a:p>
          <a:p>
            <a:pPr marL="353695">
              <a:lnSpc>
                <a:spcPts val="3135"/>
              </a:lnSpc>
            </a:pP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to</a:t>
            </a:r>
            <a:r>
              <a:rPr sz="2900" spc="-1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i="1" spc="5" dirty="0">
                <a:solidFill>
                  <a:srgbClr val="C00000"/>
                </a:solidFill>
                <a:latin typeface="Arial"/>
                <a:cs typeface="Arial"/>
              </a:rPr>
              <a:t>n-1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.</a:t>
            </a:r>
            <a:endParaRPr sz="2900" dirty="0">
              <a:latin typeface="Arial"/>
              <a:cs typeface="Arial"/>
            </a:endParaRPr>
          </a:p>
          <a:p>
            <a:pPr marL="353695"/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s.l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n</a:t>
            </a:r>
            <a:r>
              <a:rPr sz="2900" spc="10" dirty="0">
                <a:solidFill>
                  <a:srgbClr val="438AC4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th</a:t>
            </a:r>
            <a:endParaRPr sz="2900" dirty="0">
              <a:latin typeface="Arial"/>
              <a:cs typeface="Arial"/>
            </a:endParaRPr>
          </a:p>
          <a:p>
            <a:pPr marL="353695"/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s.su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st</a:t>
            </a:r>
            <a:r>
              <a:rPr sz="2900" spc="-10" dirty="0">
                <a:solidFill>
                  <a:srgbClr val="938953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(</a:t>
            </a:r>
            <a:r>
              <a:rPr sz="2900" spc="-50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start,</a:t>
            </a:r>
            <a:r>
              <a:rPr sz="2900" spc="-45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le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gth</a:t>
            </a:r>
            <a:r>
              <a:rPr sz="2900" spc="-35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)</a:t>
            </a:r>
            <a:endParaRPr sz="2900" dirty="0">
              <a:latin typeface="Arial"/>
              <a:cs typeface="Arial"/>
            </a:endParaRPr>
          </a:p>
          <a:p>
            <a:pPr marL="353695" marR="292735"/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s.s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b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trin</a:t>
            </a:r>
            <a:r>
              <a:rPr sz="2900" spc="-5" dirty="0">
                <a:solidFill>
                  <a:srgbClr val="438AC4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(</a:t>
            </a:r>
            <a:r>
              <a:rPr sz="2900" spc="-4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fro</a:t>
            </a:r>
            <a:r>
              <a:rPr sz="2900" spc="10" dirty="0">
                <a:solidFill>
                  <a:srgbClr val="438AC4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,</a:t>
            </a:r>
            <a:r>
              <a:rPr sz="2900" spc="-5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u</a:t>
            </a:r>
            <a:r>
              <a:rPr sz="2900" spc="5" dirty="0">
                <a:solidFill>
                  <a:srgbClr val="438AC4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to</a:t>
            </a:r>
            <a:r>
              <a:rPr sz="2900" spc="-25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438AC4"/>
                </a:solidFill>
                <a:latin typeface="Arial"/>
                <a:cs typeface="Arial"/>
              </a:rPr>
              <a:t>)</a:t>
            </a:r>
            <a:r>
              <a:rPr sz="2900" spc="-10" dirty="0">
                <a:solidFill>
                  <a:srgbClr val="438AC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//</a:t>
            </a:r>
            <a:r>
              <a:rPr sz="2900" spc="-25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excl</a:t>
            </a:r>
            <a:r>
              <a:rPr sz="2900" spc="10" dirty="0">
                <a:solidFill>
                  <a:srgbClr val="C4BC96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e</a:t>
            </a:r>
            <a:r>
              <a:rPr sz="2900" spc="-35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the</a:t>
            </a:r>
            <a:r>
              <a:rPr sz="2900" spc="-15" dirty="0">
                <a:solidFill>
                  <a:srgbClr val="C4BC96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u</a:t>
            </a:r>
            <a:r>
              <a:rPr sz="2900" spc="5" dirty="0">
                <a:solidFill>
                  <a:srgbClr val="C4BC96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to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s.i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d</a:t>
            </a:r>
            <a:r>
              <a:rPr sz="2900" spc="10" dirty="0">
                <a:solidFill>
                  <a:srgbClr val="938953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xO</a:t>
            </a:r>
            <a:r>
              <a:rPr sz="2900" spc="-10" dirty="0">
                <a:solidFill>
                  <a:srgbClr val="938953"/>
                </a:solidFill>
                <a:latin typeface="Arial"/>
                <a:cs typeface="Arial"/>
              </a:rPr>
              <a:t>f(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sub</a:t>
            </a:r>
            <a:r>
              <a:rPr sz="2900" spc="-15" dirty="0">
                <a:solidFill>
                  <a:srgbClr val="938953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),</a:t>
            </a:r>
            <a:r>
              <a:rPr sz="2900" spc="-50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s.lastIn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ex</a:t>
            </a:r>
            <a:r>
              <a:rPr sz="2900" spc="-10" dirty="0">
                <a:solidFill>
                  <a:srgbClr val="938953"/>
                </a:solidFill>
                <a:latin typeface="Arial"/>
                <a:cs typeface="Arial"/>
              </a:rPr>
              <a:t>Of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(</a:t>
            </a:r>
            <a:r>
              <a:rPr sz="2900" spc="-15" dirty="0">
                <a:solidFill>
                  <a:srgbClr val="938953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ubs)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s.in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exO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f(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b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s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,</a:t>
            </a:r>
            <a:r>
              <a:rPr sz="2900" spc="-45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fro</a:t>
            </a:r>
            <a:r>
              <a:rPr sz="2900" spc="10" dirty="0">
                <a:solidFill>
                  <a:srgbClr val="548ED4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),</a:t>
            </a:r>
            <a:r>
              <a:rPr sz="2900" spc="-5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spc="-5" dirty="0">
                <a:solidFill>
                  <a:srgbClr val="548ED4"/>
                </a:solidFill>
                <a:latin typeface="Arial"/>
                <a:cs typeface="Arial"/>
              </a:rPr>
              <a:t>s.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lastIndex</a:t>
            </a:r>
            <a:r>
              <a:rPr sz="29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(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bs,</a:t>
            </a:r>
            <a:r>
              <a:rPr sz="2900" spc="-55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fro</a:t>
            </a:r>
            <a:r>
              <a:rPr sz="2900" spc="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) 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s.c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h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a</a:t>
            </a:r>
            <a:r>
              <a:rPr sz="2900" spc="10" dirty="0">
                <a:solidFill>
                  <a:srgbClr val="938953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A</a:t>
            </a:r>
            <a:r>
              <a:rPr sz="2900" spc="-15" dirty="0">
                <a:solidFill>
                  <a:srgbClr val="938953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()</a:t>
            </a:r>
            <a:r>
              <a:rPr sz="2900" spc="-45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938953"/>
                </a:solidFill>
                <a:latin typeface="Arial"/>
                <a:cs typeface="Arial"/>
              </a:rPr>
              <a:t>-</a:t>
            </a:r>
            <a:r>
              <a:rPr sz="2900" dirty="0">
                <a:solidFill>
                  <a:srgbClr val="938953"/>
                </a:solidFill>
                <a:latin typeface="Arial"/>
                <a:cs typeface="Arial"/>
              </a:rPr>
              <a:t>&gt;</a:t>
            </a:r>
            <a:r>
              <a:rPr sz="2900" spc="-30" dirty="0">
                <a:solidFill>
                  <a:srgbClr val="938953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s.cha</a:t>
            </a:r>
            <a:r>
              <a:rPr sz="2900" spc="5" dirty="0">
                <a:solidFill>
                  <a:srgbClr val="C4BC96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A</a:t>
            </a:r>
            <a:r>
              <a:rPr sz="2900" spc="-5" dirty="0">
                <a:solidFill>
                  <a:srgbClr val="C4BC96"/>
                </a:solidFill>
                <a:latin typeface="Arial"/>
                <a:cs typeface="Arial"/>
              </a:rPr>
              <a:t>t</a:t>
            </a:r>
            <a:r>
              <a:rPr sz="2900" spc="5" dirty="0">
                <a:solidFill>
                  <a:srgbClr val="C4BC96"/>
                </a:solidFill>
                <a:latin typeface="Arial"/>
                <a:cs typeface="Arial"/>
              </a:rPr>
              <a:t>(</a:t>
            </a:r>
            <a:r>
              <a:rPr sz="2900" i="1" spc="-15" dirty="0">
                <a:solidFill>
                  <a:srgbClr val="C4BC96"/>
                </a:solidFill>
                <a:latin typeface="Arial"/>
                <a:cs typeface="Arial"/>
              </a:rPr>
              <a:t>s</a:t>
            </a:r>
            <a:r>
              <a:rPr sz="2900" i="1" dirty="0">
                <a:solidFill>
                  <a:srgbClr val="C4BC96"/>
                </a:solidFill>
                <a:latin typeface="Arial"/>
                <a:cs typeface="Arial"/>
              </a:rPr>
              <a:t>.leng</a:t>
            </a:r>
            <a:r>
              <a:rPr sz="2900" i="1" spc="-15" dirty="0">
                <a:solidFill>
                  <a:srgbClr val="C4BC96"/>
                </a:solidFill>
                <a:latin typeface="Arial"/>
                <a:cs typeface="Arial"/>
              </a:rPr>
              <a:t>t</a:t>
            </a:r>
            <a:r>
              <a:rPr sz="2900" i="1" spc="-5" dirty="0">
                <a:solidFill>
                  <a:srgbClr val="C4BC96"/>
                </a:solidFill>
                <a:latin typeface="Arial"/>
                <a:cs typeface="Arial"/>
              </a:rPr>
              <a:t>h</a:t>
            </a:r>
            <a:r>
              <a:rPr sz="2900" i="1" spc="5" dirty="0">
                <a:solidFill>
                  <a:srgbClr val="C4BC96"/>
                </a:solidFill>
                <a:latin typeface="Arial"/>
                <a:cs typeface="Arial"/>
              </a:rPr>
              <a:t>-</a:t>
            </a:r>
            <a:r>
              <a:rPr sz="2900" i="1" spc="-10" dirty="0">
                <a:solidFill>
                  <a:srgbClr val="C4BC96"/>
                </a:solidFill>
                <a:latin typeface="Arial"/>
                <a:cs typeface="Arial"/>
              </a:rPr>
              <a:t>1</a:t>
            </a:r>
            <a:r>
              <a:rPr sz="2900" dirty="0">
                <a:solidFill>
                  <a:srgbClr val="C4BC96"/>
                </a:solidFill>
                <a:latin typeface="Arial"/>
                <a:cs typeface="Arial"/>
              </a:rPr>
              <a:t>)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s.to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p</a:t>
            </a:r>
            <a:r>
              <a:rPr sz="2900" spc="10" dirty="0">
                <a:solidFill>
                  <a:srgbClr val="548ED4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er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C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as</a:t>
            </a:r>
            <a:r>
              <a:rPr sz="2900" spc="-20" dirty="0">
                <a:solidFill>
                  <a:srgbClr val="548ED4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(),</a:t>
            </a:r>
            <a:r>
              <a:rPr sz="2900" spc="-6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s.toL</a:t>
            </a:r>
            <a:r>
              <a:rPr sz="2900" spc="5" dirty="0">
                <a:solidFill>
                  <a:srgbClr val="548ED4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548ED4"/>
                </a:solidFill>
                <a:latin typeface="Arial"/>
                <a:cs typeface="Arial"/>
              </a:rPr>
              <a:t>werCas</a:t>
            </a:r>
            <a:r>
              <a:rPr sz="2900" spc="10" dirty="0">
                <a:solidFill>
                  <a:srgbClr val="548ED4"/>
                </a:solidFill>
                <a:latin typeface="Arial"/>
                <a:cs typeface="Arial"/>
              </a:rPr>
              <a:t>e</a:t>
            </a:r>
            <a:r>
              <a:rPr sz="2900" spc="-10" dirty="0">
                <a:solidFill>
                  <a:srgbClr val="548ED4"/>
                </a:solidFill>
                <a:latin typeface="Arial"/>
                <a:cs typeface="Arial"/>
              </a:rPr>
              <a:t>()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8AFBC-BD8C-5D4B-BA06-099024364BBE}"/>
              </a:ext>
            </a:extLst>
          </p:cNvPr>
          <p:cNvSpPr txBox="1"/>
          <p:nvPr/>
        </p:nvSpPr>
        <p:spPr>
          <a:xfrm>
            <a:off x="2159454" y="6130623"/>
            <a:ext cx="644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More info: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JavaScript String Methods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983740" y="3243307"/>
            <a:ext cx="5623560" cy="3406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Intr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duction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JS</a:t>
            </a:r>
          </a:p>
          <a:p>
            <a:pPr marL="756285" marR="184150" indent="-287020">
              <a:lnSpc>
                <a:spcPct val="90000"/>
              </a:lnSpc>
              <a:spcBef>
                <a:spcPts val="615"/>
              </a:spcBef>
            </a:pP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1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ut</a:t>
            </a:r>
            <a:r>
              <a:rPr sz="2500" dirty="0">
                <a:latin typeface="Arial"/>
                <a:cs typeface="Arial"/>
              </a:rPr>
              <a:t>/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tp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t, 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riables,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arithme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ic 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erat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rs,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ma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h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b</a:t>
            </a:r>
            <a:r>
              <a:rPr sz="2500" spc="-5" dirty="0">
                <a:latin typeface="Arial"/>
                <a:cs typeface="Arial"/>
              </a:rPr>
              <a:t>jec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, s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ring fu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ctio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s</a:t>
            </a:r>
            <a:endParaRPr sz="2500" dirty="0">
              <a:latin typeface="Arial"/>
              <a:cs typeface="Arial"/>
            </a:endParaRPr>
          </a:p>
          <a:p>
            <a:pPr marL="353695" indent="-340995">
              <a:spcBef>
                <a:spcPts val="330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C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10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iti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nals</a:t>
            </a:r>
          </a:p>
          <a:p>
            <a:pPr marL="469900">
              <a:spcBef>
                <a:spcPts val="810"/>
              </a:spcBef>
              <a:tabLst>
                <a:tab pos="756285" algn="l"/>
              </a:tabLst>
            </a:pPr>
            <a:r>
              <a:rPr sz="2500" spc="-5" dirty="0">
                <a:solidFill>
                  <a:srgbClr val="438AC4"/>
                </a:solidFill>
                <a:latin typeface="Arial"/>
                <a:cs typeface="Arial"/>
              </a:rPr>
              <a:t>•	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if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(...)</a:t>
            </a:r>
            <a:r>
              <a:rPr sz="2500" b="1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…</a:t>
            </a:r>
            <a:r>
              <a:rPr sz="25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el</a:t>
            </a:r>
            <a:r>
              <a:rPr sz="2500" b="1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e </a:t>
            </a:r>
            <a:r>
              <a:rPr sz="2500" b="1" dirty="0">
                <a:solidFill>
                  <a:srgbClr val="00664D"/>
                </a:solidFill>
                <a:latin typeface="Arial"/>
                <a:cs typeface="Arial"/>
              </a:rPr>
              <a:t>.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..;</a:t>
            </a:r>
            <a:endParaRPr sz="2500" dirty="0">
              <a:latin typeface="Arial"/>
              <a:cs typeface="Arial"/>
            </a:endParaRPr>
          </a:p>
          <a:p>
            <a:pPr marL="756285" lvl="1" indent="-286385">
              <a:spcBef>
                <a:spcPts val="800"/>
              </a:spcBef>
              <a:buClr>
                <a:srgbClr val="438AC4"/>
              </a:buClr>
              <a:buFont typeface="Arial"/>
              <a:buChar char="•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Relati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erat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rs: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b="1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r>
              <a:rPr sz="2500" b="1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00664D"/>
                </a:solidFill>
                <a:latin typeface="Arial"/>
                <a:cs typeface="Arial"/>
              </a:rPr>
              <a:t>!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=,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&gt;,</a:t>
            </a:r>
            <a:r>
              <a:rPr sz="25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b="1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endParaRPr sz="2500" dirty="0">
              <a:latin typeface="Arial"/>
              <a:cs typeface="Arial"/>
            </a:endParaRPr>
          </a:p>
          <a:p>
            <a:pPr marL="756285"/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&lt;,</a:t>
            </a:r>
            <a:r>
              <a:rPr sz="25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664D"/>
                </a:solidFill>
                <a:latin typeface="Arial"/>
                <a:cs typeface="Arial"/>
              </a:rPr>
              <a:t>&lt;=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8371206" y="4923283"/>
            <a:ext cx="2127885" cy="1757045"/>
          </a:xfrm>
          <a:custGeom>
            <a:avLst/>
            <a:gdLst/>
            <a:ahLst/>
            <a:cxnLst/>
            <a:rect l="l" t="t" r="r" b="b"/>
            <a:pathLst>
              <a:path w="2127884" h="1757045">
                <a:moveTo>
                  <a:pt x="1766189" y="1335722"/>
                </a:moveTo>
                <a:lnTo>
                  <a:pt x="361569" y="1335722"/>
                </a:lnTo>
                <a:lnTo>
                  <a:pt x="373042" y="1347097"/>
                </a:lnTo>
                <a:lnTo>
                  <a:pt x="409089" y="1380009"/>
                </a:lnTo>
                <a:lnTo>
                  <a:pt x="447492" y="1411043"/>
                </a:lnTo>
                <a:lnTo>
                  <a:pt x="488140" y="1440119"/>
                </a:lnTo>
                <a:lnTo>
                  <a:pt x="530923" y="1467161"/>
                </a:lnTo>
                <a:lnTo>
                  <a:pt x="575729" y="1492089"/>
                </a:lnTo>
                <a:lnTo>
                  <a:pt x="622449" y="1514826"/>
                </a:lnTo>
                <a:lnTo>
                  <a:pt x="638428" y="1521904"/>
                </a:lnTo>
                <a:lnTo>
                  <a:pt x="618490" y="1703108"/>
                </a:lnTo>
                <a:lnTo>
                  <a:pt x="802513" y="1756841"/>
                </a:lnTo>
                <a:lnTo>
                  <a:pt x="883285" y="1593367"/>
                </a:lnTo>
                <a:lnTo>
                  <a:pt x="1497192" y="1593367"/>
                </a:lnTo>
                <a:lnTo>
                  <a:pt x="1489328" y="1521904"/>
                </a:lnTo>
                <a:lnTo>
                  <a:pt x="1505308" y="1514826"/>
                </a:lnTo>
                <a:lnTo>
                  <a:pt x="1521087" y="1507495"/>
                </a:lnTo>
                <a:lnTo>
                  <a:pt x="1567181" y="1484019"/>
                </a:lnTo>
                <a:lnTo>
                  <a:pt x="1611326" y="1458378"/>
                </a:lnTo>
                <a:lnTo>
                  <a:pt x="1653409" y="1430649"/>
                </a:lnTo>
                <a:lnTo>
                  <a:pt x="1693321" y="1400912"/>
                </a:lnTo>
                <a:lnTo>
                  <a:pt x="1730951" y="1369243"/>
                </a:lnTo>
                <a:lnTo>
                  <a:pt x="1754715" y="1347097"/>
                </a:lnTo>
                <a:lnTo>
                  <a:pt x="1766189" y="1335722"/>
                </a:lnTo>
                <a:close/>
              </a:path>
              <a:path w="2127884" h="1757045">
                <a:moveTo>
                  <a:pt x="1497192" y="1593367"/>
                </a:moveTo>
                <a:lnTo>
                  <a:pt x="1244473" y="1593367"/>
                </a:lnTo>
                <a:lnTo>
                  <a:pt x="1325245" y="1756841"/>
                </a:lnTo>
                <a:lnTo>
                  <a:pt x="1509268" y="1703108"/>
                </a:lnTo>
                <a:lnTo>
                  <a:pt x="1497192" y="1593367"/>
                </a:lnTo>
                <a:close/>
              </a:path>
              <a:path w="2127884" h="1757045">
                <a:moveTo>
                  <a:pt x="1244473" y="1593367"/>
                </a:moveTo>
                <a:lnTo>
                  <a:pt x="883285" y="1593367"/>
                </a:lnTo>
                <a:lnTo>
                  <a:pt x="901181" y="1596170"/>
                </a:lnTo>
                <a:lnTo>
                  <a:pt x="955156" y="1602810"/>
                </a:lnTo>
                <a:lnTo>
                  <a:pt x="1009440" y="1606793"/>
                </a:lnTo>
                <a:lnTo>
                  <a:pt x="1063878" y="1608121"/>
                </a:lnTo>
                <a:lnTo>
                  <a:pt x="1082032" y="1607974"/>
                </a:lnTo>
                <a:lnTo>
                  <a:pt x="1136436" y="1605760"/>
                </a:lnTo>
                <a:lnTo>
                  <a:pt x="1190634" y="1600892"/>
                </a:lnTo>
                <a:lnTo>
                  <a:pt x="1244473" y="1593367"/>
                </a:lnTo>
                <a:close/>
              </a:path>
              <a:path w="2127884" h="1757045">
                <a:moveTo>
                  <a:pt x="467614" y="147320"/>
                </a:moveTo>
                <a:lnTo>
                  <a:pt x="320548" y="246253"/>
                </a:lnTo>
                <a:lnTo>
                  <a:pt x="394462" y="412877"/>
                </a:lnTo>
                <a:lnTo>
                  <a:pt x="382491" y="423904"/>
                </a:lnTo>
                <a:lnTo>
                  <a:pt x="348344" y="458068"/>
                </a:lnTo>
                <a:lnTo>
                  <a:pt x="316904" y="493776"/>
                </a:lnTo>
                <a:lnTo>
                  <a:pt x="288247" y="530923"/>
                </a:lnTo>
                <a:lnTo>
                  <a:pt x="262449" y="569408"/>
                </a:lnTo>
                <a:lnTo>
                  <a:pt x="239590" y="609127"/>
                </a:lnTo>
                <a:lnTo>
                  <a:pt x="219747" y="649978"/>
                </a:lnTo>
                <a:lnTo>
                  <a:pt x="213868" y="663702"/>
                </a:lnTo>
                <a:lnTo>
                  <a:pt x="30069" y="663702"/>
                </a:lnTo>
                <a:lnTo>
                  <a:pt x="0" y="800049"/>
                </a:lnTo>
                <a:lnTo>
                  <a:pt x="168528" y="869518"/>
                </a:lnTo>
                <a:lnTo>
                  <a:pt x="168200" y="884142"/>
                </a:lnTo>
                <a:lnTo>
                  <a:pt x="169433" y="927928"/>
                </a:lnTo>
                <a:lnTo>
                  <a:pt x="173975" y="971492"/>
                </a:lnTo>
                <a:lnTo>
                  <a:pt x="181800" y="1014714"/>
                </a:lnTo>
                <a:lnTo>
                  <a:pt x="192883" y="1057474"/>
                </a:lnTo>
                <a:lnTo>
                  <a:pt x="207197" y="1099654"/>
                </a:lnTo>
                <a:lnTo>
                  <a:pt x="224718" y="1141135"/>
                </a:lnTo>
                <a:lnTo>
                  <a:pt x="231267" y="1154785"/>
                </a:lnTo>
                <a:lnTo>
                  <a:pt x="104140" y="1285367"/>
                </a:lnTo>
                <a:lnTo>
                  <a:pt x="197485" y="1414945"/>
                </a:lnTo>
                <a:lnTo>
                  <a:pt x="361569" y="1335722"/>
                </a:lnTo>
                <a:lnTo>
                  <a:pt x="1987343" y="1335722"/>
                </a:lnTo>
                <a:lnTo>
                  <a:pt x="2023618" y="1285367"/>
                </a:lnTo>
                <a:lnTo>
                  <a:pt x="1896491" y="1154785"/>
                </a:lnTo>
                <a:lnTo>
                  <a:pt x="1903039" y="1141135"/>
                </a:lnTo>
                <a:lnTo>
                  <a:pt x="1920560" y="1099654"/>
                </a:lnTo>
                <a:lnTo>
                  <a:pt x="1934874" y="1057474"/>
                </a:lnTo>
                <a:lnTo>
                  <a:pt x="1945957" y="1014714"/>
                </a:lnTo>
                <a:lnTo>
                  <a:pt x="1953782" y="971492"/>
                </a:lnTo>
                <a:lnTo>
                  <a:pt x="1958324" y="927928"/>
                </a:lnTo>
                <a:lnTo>
                  <a:pt x="1959557" y="884142"/>
                </a:lnTo>
                <a:lnTo>
                  <a:pt x="1959228" y="869518"/>
                </a:lnTo>
                <a:lnTo>
                  <a:pt x="2127758" y="800049"/>
                </a:lnTo>
                <a:lnTo>
                  <a:pt x="2097716" y="663829"/>
                </a:lnTo>
                <a:lnTo>
                  <a:pt x="1913890" y="663829"/>
                </a:lnTo>
                <a:lnTo>
                  <a:pt x="1913835" y="663702"/>
                </a:lnTo>
                <a:lnTo>
                  <a:pt x="213868" y="663702"/>
                </a:lnTo>
                <a:lnTo>
                  <a:pt x="31750" y="656082"/>
                </a:lnTo>
                <a:lnTo>
                  <a:pt x="1910575" y="656082"/>
                </a:lnTo>
                <a:lnTo>
                  <a:pt x="1907914" y="649869"/>
                </a:lnTo>
                <a:lnTo>
                  <a:pt x="1888098" y="609062"/>
                </a:lnTo>
                <a:lnTo>
                  <a:pt x="1865265" y="569373"/>
                </a:lnTo>
                <a:lnTo>
                  <a:pt x="1839488" y="530907"/>
                </a:lnTo>
                <a:lnTo>
                  <a:pt x="1810844" y="493770"/>
                </a:lnTo>
                <a:lnTo>
                  <a:pt x="1779411" y="458067"/>
                </a:lnTo>
                <a:lnTo>
                  <a:pt x="1745266" y="423904"/>
                </a:lnTo>
                <a:lnTo>
                  <a:pt x="1733296" y="412877"/>
                </a:lnTo>
                <a:lnTo>
                  <a:pt x="1792844" y="278638"/>
                </a:lnTo>
                <a:lnTo>
                  <a:pt x="594105" y="278638"/>
                </a:lnTo>
                <a:lnTo>
                  <a:pt x="467614" y="147320"/>
                </a:lnTo>
                <a:close/>
              </a:path>
              <a:path w="2127884" h="1757045">
                <a:moveTo>
                  <a:pt x="1987343" y="1335722"/>
                </a:moveTo>
                <a:lnTo>
                  <a:pt x="1766189" y="1335722"/>
                </a:lnTo>
                <a:lnTo>
                  <a:pt x="1930273" y="1414945"/>
                </a:lnTo>
                <a:lnTo>
                  <a:pt x="1987343" y="1335722"/>
                </a:lnTo>
                <a:close/>
              </a:path>
              <a:path w="2127884" h="1757045">
                <a:moveTo>
                  <a:pt x="2096008" y="656082"/>
                </a:moveTo>
                <a:lnTo>
                  <a:pt x="1913890" y="663829"/>
                </a:lnTo>
                <a:lnTo>
                  <a:pt x="2097716" y="663829"/>
                </a:lnTo>
                <a:lnTo>
                  <a:pt x="2096008" y="656082"/>
                </a:lnTo>
                <a:close/>
              </a:path>
              <a:path w="2127884" h="1757045">
                <a:moveTo>
                  <a:pt x="1162558" y="0"/>
                </a:moveTo>
                <a:lnTo>
                  <a:pt x="965200" y="0"/>
                </a:lnTo>
                <a:lnTo>
                  <a:pt x="933576" y="179578"/>
                </a:lnTo>
                <a:lnTo>
                  <a:pt x="915555" y="181839"/>
                </a:lnTo>
                <a:lnTo>
                  <a:pt x="861988" y="190380"/>
                </a:lnTo>
                <a:lnTo>
                  <a:pt x="809275" y="201516"/>
                </a:lnTo>
                <a:lnTo>
                  <a:pt x="757554" y="215201"/>
                </a:lnTo>
                <a:lnTo>
                  <a:pt x="706966" y="231390"/>
                </a:lnTo>
                <a:lnTo>
                  <a:pt x="657647" y="250035"/>
                </a:lnTo>
                <a:lnTo>
                  <a:pt x="609738" y="271091"/>
                </a:lnTo>
                <a:lnTo>
                  <a:pt x="594105" y="278638"/>
                </a:lnTo>
                <a:lnTo>
                  <a:pt x="1533652" y="278638"/>
                </a:lnTo>
                <a:lnTo>
                  <a:pt x="1486243" y="256788"/>
                </a:lnTo>
                <a:lnTo>
                  <a:pt x="1437379" y="237334"/>
                </a:lnTo>
                <a:lnTo>
                  <a:pt x="1387198" y="220321"/>
                </a:lnTo>
                <a:lnTo>
                  <a:pt x="1335839" y="205796"/>
                </a:lnTo>
                <a:lnTo>
                  <a:pt x="1283442" y="193805"/>
                </a:lnTo>
                <a:lnTo>
                  <a:pt x="1230144" y="184395"/>
                </a:lnTo>
                <a:lnTo>
                  <a:pt x="1194180" y="179578"/>
                </a:lnTo>
                <a:lnTo>
                  <a:pt x="1162558" y="0"/>
                </a:lnTo>
                <a:close/>
              </a:path>
              <a:path w="2127884" h="1757045">
                <a:moveTo>
                  <a:pt x="1660144" y="147320"/>
                </a:moveTo>
                <a:lnTo>
                  <a:pt x="1533652" y="278638"/>
                </a:lnTo>
                <a:lnTo>
                  <a:pt x="1792844" y="278638"/>
                </a:lnTo>
                <a:lnTo>
                  <a:pt x="1807210" y="246253"/>
                </a:lnTo>
                <a:lnTo>
                  <a:pt x="1660144" y="14732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71206" y="4923283"/>
            <a:ext cx="2127885" cy="1757045"/>
          </a:xfrm>
          <a:custGeom>
            <a:avLst/>
            <a:gdLst/>
            <a:ahLst/>
            <a:cxnLst/>
            <a:rect l="l" t="t" r="r" b="b"/>
            <a:pathLst>
              <a:path w="2127884" h="1757045">
                <a:moveTo>
                  <a:pt x="1533652" y="278638"/>
                </a:moveTo>
                <a:lnTo>
                  <a:pt x="1660144" y="147320"/>
                </a:lnTo>
                <a:lnTo>
                  <a:pt x="1807210" y="246253"/>
                </a:lnTo>
                <a:lnTo>
                  <a:pt x="1733296" y="412877"/>
                </a:lnTo>
                <a:lnTo>
                  <a:pt x="1745266" y="423904"/>
                </a:lnTo>
                <a:lnTo>
                  <a:pt x="1779412" y="458068"/>
                </a:lnTo>
                <a:lnTo>
                  <a:pt x="1810849" y="493776"/>
                </a:lnTo>
                <a:lnTo>
                  <a:pt x="1839499" y="530923"/>
                </a:lnTo>
                <a:lnTo>
                  <a:pt x="1865287" y="569408"/>
                </a:lnTo>
                <a:lnTo>
                  <a:pt x="1888134" y="609127"/>
                </a:lnTo>
                <a:lnTo>
                  <a:pt x="1907964" y="649978"/>
                </a:lnTo>
                <a:lnTo>
                  <a:pt x="1913890" y="663829"/>
                </a:lnTo>
                <a:lnTo>
                  <a:pt x="2096008" y="656082"/>
                </a:lnTo>
                <a:lnTo>
                  <a:pt x="2127758" y="800049"/>
                </a:lnTo>
                <a:lnTo>
                  <a:pt x="1959228" y="869518"/>
                </a:lnTo>
                <a:lnTo>
                  <a:pt x="1959557" y="884142"/>
                </a:lnTo>
                <a:lnTo>
                  <a:pt x="1958324" y="927928"/>
                </a:lnTo>
                <a:lnTo>
                  <a:pt x="1953782" y="971492"/>
                </a:lnTo>
                <a:lnTo>
                  <a:pt x="1945957" y="1014714"/>
                </a:lnTo>
                <a:lnTo>
                  <a:pt x="1934874" y="1057474"/>
                </a:lnTo>
                <a:lnTo>
                  <a:pt x="1920560" y="1099654"/>
                </a:lnTo>
                <a:lnTo>
                  <a:pt x="1903039" y="1141135"/>
                </a:lnTo>
                <a:lnTo>
                  <a:pt x="1896491" y="1154785"/>
                </a:lnTo>
                <a:lnTo>
                  <a:pt x="2023618" y="1285367"/>
                </a:lnTo>
                <a:lnTo>
                  <a:pt x="1930273" y="1414945"/>
                </a:lnTo>
                <a:lnTo>
                  <a:pt x="1766189" y="1335722"/>
                </a:lnTo>
                <a:lnTo>
                  <a:pt x="1754715" y="1347097"/>
                </a:lnTo>
                <a:lnTo>
                  <a:pt x="1718668" y="1380009"/>
                </a:lnTo>
                <a:lnTo>
                  <a:pt x="1680265" y="1411043"/>
                </a:lnTo>
                <a:lnTo>
                  <a:pt x="1639617" y="1440119"/>
                </a:lnTo>
                <a:lnTo>
                  <a:pt x="1596834" y="1467161"/>
                </a:lnTo>
                <a:lnTo>
                  <a:pt x="1552028" y="1492089"/>
                </a:lnTo>
                <a:lnTo>
                  <a:pt x="1505308" y="1514826"/>
                </a:lnTo>
                <a:lnTo>
                  <a:pt x="1489328" y="1521904"/>
                </a:lnTo>
                <a:lnTo>
                  <a:pt x="1509268" y="1703108"/>
                </a:lnTo>
                <a:lnTo>
                  <a:pt x="1325245" y="1756841"/>
                </a:lnTo>
                <a:lnTo>
                  <a:pt x="1244473" y="1593367"/>
                </a:lnTo>
                <a:lnTo>
                  <a:pt x="1226576" y="1596170"/>
                </a:lnTo>
                <a:lnTo>
                  <a:pt x="1172601" y="1602810"/>
                </a:lnTo>
                <a:lnTo>
                  <a:pt x="1118317" y="1606793"/>
                </a:lnTo>
                <a:lnTo>
                  <a:pt x="1063878" y="1608121"/>
                </a:lnTo>
                <a:lnTo>
                  <a:pt x="1045725" y="1607974"/>
                </a:lnTo>
                <a:lnTo>
                  <a:pt x="991321" y="1605760"/>
                </a:lnTo>
                <a:lnTo>
                  <a:pt x="937123" y="1600892"/>
                </a:lnTo>
                <a:lnTo>
                  <a:pt x="883285" y="1593367"/>
                </a:lnTo>
                <a:lnTo>
                  <a:pt x="802513" y="1756841"/>
                </a:lnTo>
                <a:lnTo>
                  <a:pt x="618490" y="1703108"/>
                </a:lnTo>
                <a:lnTo>
                  <a:pt x="638428" y="1521904"/>
                </a:lnTo>
                <a:lnTo>
                  <a:pt x="622449" y="1514826"/>
                </a:lnTo>
                <a:lnTo>
                  <a:pt x="575729" y="1492089"/>
                </a:lnTo>
                <a:lnTo>
                  <a:pt x="530923" y="1467161"/>
                </a:lnTo>
                <a:lnTo>
                  <a:pt x="488140" y="1440119"/>
                </a:lnTo>
                <a:lnTo>
                  <a:pt x="447492" y="1411043"/>
                </a:lnTo>
                <a:lnTo>
                  <a:pt x="409089" y="1380009"/>
                </a:lnTo>
                <a:lnTo>
                  <a:pt x="373042" y="1347097"/>
                </a:lnTo>
                <a:lnTo>
                  <a:pt x="361569" y="1335722"/>
                </a:lnTo>
                <a:lnTo>
                  <a:pt x="197485" y="1414945"/>
                </a:lnTo>
                <a:lnTo>
                  <a:pt x="104140" y="1285367"/>
                </a:lnTo>
                <a:lnTo>
                  <a:pt x="231267" y="1154785"/>
                </a:lnTo>
                <a:lnTo>
                  <a:pt x="224718" y="1141135"/>
                </a:lnTo>
                <a:lnTo>
                  <a:pt x="207197" y="1099654"/>
                </a:lnTo>
                <a:lnTo>
                  <a:pt x="192883" y="1057474"/>
                </a:lnTo>
                <a:lnTo>
                  <a:pt x="181800" y="1014714"/>
                </a:lnTo>
                <a:lnTo>
                  <a:pt x="173975" y="971492"/>
                </a:lnTo>
                <a:lnTo>
                  <a:pt x="169433" y="927928"/>
                </a:lnTo>
                <a:lnTo>
                  <a:pt x="168200" y="884142"/>
                </a:lnTo>
                <a:lnTo>
                  <a:pt x="168528" y="869518"/>
                </a:lnTo>
                <a:lnTo>
                  <a:pt x="0" y="800049"/>
                </a:lnTo>
                <a:lnTo>
                  <a:pt x="31750" y="656082"/>
                </a:lnTo>
                <a:lnTo>
                  <a:pt x="213868" y="663702"/>
                </a:lnTo>
                <a:lnTo>
                  <a:pt x="219793" y="649869"/>
                </a:lnTo>
                <a:lnTo>
                  <a:pt x="239623" y="609062"/>
                </a:lnTo>
                <a:lnTo>
                  <a:pt x="262470" y="569373"/>
                </a:lnTo>
                <a:lnTo>
                  <a:pt x="288258" y="530907"/>
                </a:lnTo>
                <a:lnTo>
                  <a:pt x="316908" y="493770"/>
                </a:lnTo>
                <a:lnTo>
                  <a:pt x="348345" y="458067"/>
                </a:lnTo>
                <a:lnTo>
                  <a:pt x="382491" y="423904"/>
                </a:lnTo>
                <a:lnTo>
                  <a:pt x="394462" y="412877"/>
                </a:lnTo>
                <a:lnTo>
                  <a:pt x="320548" y="246253"/>
                </a:lnTo>
                <a:lnTo>
                  <a:pt x="467614" y="147320"/>
                </a:lnTo>
                <a:lnTo>
                  <a:pt x="594105" y="278638"/>
                </a:lnTo>
                <a:lnTo>
                  <a:pt x="609738" y="271091"/>
                </a:lnTo>
                <a:lnTo>
                  <a:pt x="657647" y="250035"/>
                </a:lnTo>
                <a:lnTo>
                  <a:pt x="706966" y="231390"/>
                </a:lnTo>
                <a:lnTo>
                  <a:pt x="757554" y="215201"/>
                </a:lnTo>
                <a:lnTo>
                  <a:pt x="809275" y="201516"/>
                </a:lnTo>
                <a:lnTo>
                  <a:pt x="861988" y="190380"/>
                </a:lnTo>
                <a:lnTo>
                  <a:pt x="915555" y="181839"/>
                </a:lnTo>
                <a:lnTo>
                  <a:pt x="933576" y="179578"/>
                </a:lnTo>
                <a:lnTo>
                  <a:pt x="965200" y="0"/>
                </a:lnTo>
                <a:lnTo>
                  <a:pt x="1162558" y="0"/>
                </a:lnTo>
                <a:lnTo>
                  <a:pt x="1194180" y="179578"/>
                </a:lnTo>
                <a:lnTo>
                  <a:pt x="1212202" y="181839"/>
                </a:lnTo>
                <a:lnTo>
                  <a:pt x="1265769" y="190380"/>
                </a:lnTo>
                <a:lnTo>
                  <a:pt x="1318482" y="201516"/>
                </a:lnTo>
                <a:lnTo>
                  <a:pt x="1370202" y="215201"/>
                </a:lnTo>
                <a:lnTo>
                  <a:pt x="1420791" y="231390"/>
                </a:lnTo>
                <a:lnTo>
                  <a:pt x="1470110" y="250035"/>
                </a:lnTo>
                <a:lnTo>
                  <a:pt x="1518019" y="271091"/>
                </a:lnTo>
                <a:lnTo>
                  <a:pt x="1533652" y="27863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12531" y="5638018"/>
            <a:ext cx="124396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6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900" y="1458214"/>
                </a:moveTo>
                <a:lnTo>
                  <a:pt x="573024" y="1458214"/>
                </a:lnTo>
                <a:lnTo>
                  <a:pt x="588040" y="1466674"/>
                </a:lnTo>
                <a:lnTo>
                  <a:pt x="634225" y="1489554"/>
                </a:lnTo>
                <a:lnTo>
                  <a:pt x="681930" y="1508635"/>
                </a:lnTo>
                <a:lnTo>
                  <a:pt x="730916" y="1523857"/>
                </a:lnTo>
                <a:lnTo>
                  <a:pt x="780949" y="1535161"/>
                </a:lnTo>
                <a:lnTo>
                  <a:pt x="831791" y="1542489"/>
                </a:lnTo>
                <a:lnTo>
                  <a:pt x="883205" y="1545780"/>
                </a:lnTo>
                <a:lnTo>
                  <a:pt x="900429" y="1545970"/>
                </a:lnTo>
                <a:lnTo>
                  <a:pt x="1035303" y="1797050"/>
                </a:lnTo>
                <a:lnTo>
                  <a:pt x="1229233" y="1745107"/>
                </a:lnTo>
                <a:lnTo>
                  <a:pt x="1220470" y="1460245"/>
                </a:lnTo>
                <a:lnTo>
                  <a:pt x="1223900" y="1458214"/>
                </a:lnTo>
                <a:close/>
              </a:path>
              <a:path w="1797050" h="1797050">
                <a:moveTo>
                  <a:pt x="51943" y="567689"/>
                </a:moveTo>
                <a:lnTo>
                  <a:pt x="0" y="761746"/>
                </a:lnTo>
                <a:lnTo>
                  <a:pt x="251078" y="896493"/>
                </a:lnTo>
                <a:lnTo>
                  <a:pt x="251251" y="913735"/>
                </a:lnTo>
                <a:lnTo>
                  <a:pt x="254512" y="965192"/>
                </a:lnTo>
                <a:lnTo>
                  <a:pt x="261832" y="1016060"/>
                </a:lnTo>
                <a:lnTo>
                  <a:pt x="273145" y="1066101"/>
                </a:lnTo>
                <a:lnTo>
                  <a:pt x="288384" y="1115079"/>
                </a:lnTo>
                <a:lnTo>
                  <a:pt x="307483" y="1162758"/>
                </a:lnTo>
                <a:lnTo>
                  <a:pt x="330374" y="1208900"/>
                </a:lnTo>
                <a:lnTo>
                  <a:pt x="338836" y="1223899"/>
                </a:lnTo>
                <a:lnTo>
                  <a:pt x="188722" y="1466214"/>
                </a:lnTo>
                <a:lnTo>
                  <a:pt x="330708" y="1608327"/>
                </a:lnTo>
                <a:lnTo>
                  <a:pt x="573024" y="1458214"/>
                </a:lnTo>
                <a:lnTo>
                  <a:pt x="1223900" y="1458214"/>
                </a:lnTo>
                <a:lnTo>
                  <a:pt x="1264163" y="1432784"/>
                </a:lnTo>
                <a:lnTo>
                  <a:pt x="1305398" y="1402061"/>
                </a:lnTo>
                <a:lnTo>
                  <a:pt x="1343998" y="1368243"/>
                </a:lnTo>
                <a:lnTo>
                  <a:pt x="1379785" y="1331498"/>
                </a:lnTo>
                <a:lnTo>
                  <a:pt x="1412583" y="1291992"/>
                </a:lnTo>
                <a:lnTo>
                  <a:pt x="1442213" y="1249893"/>
                </a:lnTo>
                <a:lnTo>
                  <a:pt x="1460119" y="1220470"/>
                </a:lnTo>
                <a:lnTo>
                  <a:pt x="1747365" y="1220470"/>
                </a:lnTo>
                <a:lnTo>
                  <a:pt x="1797050" y="1035304"/>
                </a:lnTo>
                <a:lnTo>
                  <a:pt x="1545844" y="900557"/>
                </a:lnTo>
                <a:lnTo>
                  <a:pt x="1545671" y="883314"/>
                </a:lnTo>
                <a:lnTo>
                  <a:pt x="1542423" y="831857"/>
                </a:lnTo>
                <a:lnTo>
                  <a:pt x="1535121" y="780989"/>
                </a:lnTo>
                <a:lnTo>
                  <a:pt x="1523825" y="730948"/>
                </a:lnTo>
                <a:lnTo>
                  <a:pt x="1508594" y="681970"/>
                </a:lnTo>
                <a:lnTo>
                  <a:pt x="1489488" y="634291"/>
                </a:lnTo>
                <a:lnTo>
                  <a:pt x="1466565" y="588149"/>
                </a:lnTo>
                <a:lnTo>
                  <a:pt x="1460025" y="576579"/>
                </a:lnTo>
                <a:lnTo>
                  <a:pt x="336803" y="576579"/>
                </a:lnTo>
                <a:lnTo>
                  <a:pt x="51943" y="567689"/>
                </a:lnTo>
                <a:close/>
              </a:path>
              <a:path w="1797050" h="1797050">
                <a:moveTo>
                  <a:pt x="1747365" y="1220470"/>
                </a:moveTo>
                <a:lnTo>
                  <a:pt x="1460119" y="1220470"/>
                </a:lnTo>
                <a:lnTo>
                  <a:pt x="1744979" y="1229360"/>
                </a:lnTo>
                <a:lnTo>
                  <a:pt x="1747365" y="1220470"/>
                </a:lnTo>
                <a:close/>
              </a:path>
              <a:path w="1797050" h="1797050">
                <a:moveTo>
                  <a:pt x="761619" y="0"/>
                </a:moveTo>
                <a:lnTo>
                  <a:pt x="567690" y="51942"/>
                </a:lnTo>
                <a:lnTo>
                  <a:pt x="576452" y="336930"/>
                </a:lnTo>
                <a:lnTo>
                  <a:pt x="561626" y="345693"/>
                </a:lnTo>
                <a:lnTo>
                  <a:pt x="518733" y="374217"/>
                </a:lnTo>
                <a:lnTo>
                  <a:pt x="478356" y="405960"/>
                </a:lnTo>
                <a:lnTo>
                  <a:pt x="440674" y="440753"/>
                </a:lnTo>
                <a:lnTo>
                  <a:pt x="405863" y="478427"/>
                </a:lnTo>
                <a:lnTo>
                  <a:pt x="374102" y="518811"/>
                </a:lnTo>
                <a:lnTo>
                  <a:pt x="345567" y="561736"/>
                </a:lnTo>
                <a:lnTo>
                  <a:pt x="336803" y="576579"/>
                </a:lnTo>
                <a:lnTo>
                  <a:pt x="1460025" y="576579"/>
                </a:lnTo>
                <a:lnTo>
                  <a:pt x="1458087" y="573151"/>
                </a:lnTo>
                <a:lnTo>
                  <a:pt x="1603244" y="338836"/>
                </a:lnTo>
                <a:lnTo>
                  <a:pt x="1223899" y="338836"/>
                </a:lnTo>
                <a:lnTo>
                  <a:pt x="1208882" y="330375"/>
                </a:lnTo>
                <a:lnTo>
                  <a:pt x="1193670" y="322330"/>
                </a:lnTo>
                <a:lnTo>
                  <a:pt x="1146952" y="300710"/>
                </a:lnTo>
                <a:lnTo>
                  <a:pt x="1098794" y="282909"/>
                </a:lnTo>
                <a:lnTo>
                  <a:pt x="1049433" y="268986"/>
                </a:lnTo>
                <a:lnTo>
                  <a:pt x="999104" y="259001"/>
                </a:lnTo>
                <a:lnTo>
                  <a:pt x="948045" y="253012"/>
                </a:lnTo>
                <a:lnTo>
                  <a:pt x="896493" y="251078"/>
                </a:lnTo>
                <a:lnTo>
                  <a:pt x="761619" y="0"/>
                </a:lnTo>
                <a:close/>
              </a:path>
              <a:path w="1797050" h="1797050">
                <a:moveTo>
                  <a:pt x="1466215" y="188849"/>
                </a:moveTo>
                <a:lnTo>
                  <a:pt x="1223899" y="338836"/>
                </a:lnTo>
                <a:lnTo>
                  <a:pt x="1603244" y="338836"/>
                </a:lnTo>
                <a:lnTo>
                  <a:pt x="1608201" y="330835"/>
                </a:lnTo>
                <a:lnTo>
                  <a:pt x="1466215" y="18884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76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899" y="338836"/>
                </a:moveTo>
                <a:lnTo>
                  <a:pt x="1466215" y="188849"/>
                </a:lnTo>
                <a:lnTo>
                  <a:pt x="1608201" y="330835"/>
                </a:lnTo>
                <a:lnTo>
                  <a:pt x="1458087" y="573151"/>
                </a:lnTo>
                <a:lnTo>
                  <a:pt x="1466565" y="588149"/>
                </a:lnTo>
                <a:lnTo>
                  <a:pt x="1489488" y="634291"/>
                </a:lnTo>
                <a:lnTo>
                  <a:pt x="1508594" y="681970"/>
                </a:lnTo>
                <a:lnTo>
                  <a:pt x="1523825" y="730948"/>
                </a:lnTo>
                <a:lnTo>
                  <a:pt x="1535121" y="780989"/>
                </a:lnTo>
                <a:lnTo>
                  <a:pt x="1542423" y="831857"/>
                </a:lnTo>
                <a:lnTo>
                  <a:pt x="1545671" y="883314"/>
                </a:lnTo>
                <a:lnTo>
                  <a:pt x="1545844" y="900557"/>
                </a:lnTo>
                <a:lnTo>
                  <a:pt x="1797050" y="1035304"/>
                </a:lnTo>
                <a:lnTo>
                  <a:pt x="1744979" y="1229360"/>
                </a:lnTo>
                <a:lnTo>
                  <a:pt x="1460119" y="1220470"/>
                </a:lnTo>
                <a:lnTo>
                  <a:pt x="1451355" y="1235313"/>
                </a:lnTo>
                <a:lnTo>
                  <a:pt x="1422820" y="1278239"/>
                </a:lnTo>
                <a:lnTo>
                  <a:pt x="1391059" y="1318628"/>
                </a:lnTo>
                <a:lnTo>
                  <a:pt x="1356248" y="1356312"/>
                </a:lnTo>
                <a:lnTo>
                  <a:pt x="1318566" y="1391124"/>
                </a:lnTo>
                <a:lnTo>
                  <a:pt x="1278189" y="1422897"/>
                </a:lnTo>
                <a:lnTo>
                  <a:pt x="1235296" y="1451464"/>
                </a:lnTo>
                <a:lnTo>
                  <a:pt x="1220470" y="1460245"/>
                </a:lnTo>
                <a:lnTo>
                  <a:pt x="1229233" y="1745107"/>
                </a:lnTo>
                <a:lnTo>
                  <a:pt x="1035303" y="1797050"/>
                </a:lnTo>
                <a:lnTo>
                  <a:pt x="900429" y="1545970"/>
                </a:lnTo>
                <a:lnTo>
                  <a:pt x="883205" y="1545780"/>
                </a:lnTo>
                <a:lnTo>
                  <a:pt x="831791" y="1542489"/>
                </a:lnTo>
                <a:lnTo>
                  <a:pt x="780949" y="1535161"/>
                </a:lnTo>
                <a:lnTo>
                  <a:pt x="730916" y="1523857"/>
                </a:lnTo>
                <a:lnTo>
                  <a:pt x="681930" y="1508635"/>
                </a:lnTo>
                <a:lnTo>
                  <a:pt x="634225" y="1489554"/>
                </a:lnTo>
                <a:lnTo>
                  <a:pt x="588040" y="1466674"/>
                </a:lnTo>
                <a:lnTo>
                  <a:pt x="573024" y="1458214"/>
                </a:lnTo>
                <a:lnTo>
                  <a:pt x="330708" y="1608327"/>
                </a:lnTo>
                <a:lnTo>
                  <a:pt x="188722" y="1466214"/>
                </a:lnTo>
                <a:lnTo>
                  <a:pt x="338836" y="1223899"/>
                </a:lnTo>
                <a:lnTo>
                  <a:pt x="330374" y="1208900"/>
                </a:lnTo>
                <a:lnTo>
                  <a:pt x="307483" y="1162758"/>
                </a:lnTo>
                <a:lnTo>
                  <a:pt x="288384" y="1115079"/>
                </a:lnTo>
                <a:lnTo>
                  <a:pt x="273145" y="1066101"/>
                </a:lnTo>
                <a:lnTo>
                  <a:pt x="261832" y="1016060"/>
                </a:lnTo>
                <a:lnTo>
                  <a:pt x="254512" y="965192"/>
                </a:lnTo>
                <a:lnTo>
                  <a:pt x="251251" y="913735"/>
                </a:lnTo>
                <a:lnTo>
                  <a:pt x="251078" y="896493"/>
                </a:lnTo>
                <a:lnTo>
                  <a:pt x="0" y="761746"/>
                </a:lnTo>
                <a:lnTo>
                  <a:pt x="51943" y="567689"/>
                </a:lnTo>
                <a:lnTo>
                  <a:pt x="336803" y="576579"/>
                </a:lnTo>
                <a:lnTo>
                  <a:pt x="345567" y="561736"/>
                </a:lnTo>
                <a:lnTo>
                  <a:pt x="374102" y="518811"/>
                </a:lnTo>
                <a:lnTo>
                  <a:pt x="405863" y="478427"/>
                </a:lnTo>
                <a:lnTo>
                  <a:pt x="440674" y="440753"/>
                </a:lnTo>
                <a:lnTo>
                  <a:pt x="478356" y="405960"/>
                </a:lnTo>
                <a:lnTo>
                  <a:pt x="518733" y="374217"/>
                </a:lnTo>
                <a:lnTo>
                  <a:pt x="561626" y="345693"/>
                </a:lnTo>
                <a:lnTo>
                  <a:pt x="576452" y="336930"/>
                </a:lnTo>
                <a:lnTo>
                  <a:pt x="567690" y="51942"/>
                </a:lnTo>
                <a:lnTo>
                  <a:pt x="761619" y="0"/>
                </a:lnTo>
                <a:lnTo>
                  <a:pt x="896493" y="251078"/>
                </a:lnTo>
                <a:lnTo>
                  <a:pt x="913717" y="251269"/>
                </a:lnTo>
                <a:lnTo>
                  <a:pt x="965131" y="254560"/>
                </a:lnTo>
                <a:lnTo>
                  <a:pt x="1015973" y="261888"/>
                </a:lnTo>
                <a:lnTo>
                  <a:pt x="1066006" y="273192"/>
                </a:lnTo>
                <a:lnTo>
                  <a:pt x="1114992" y="288414"/>
                </a:lnTo>
                <a:lnTo>
                  <a:pt x="1162697" y="307495"/>
                </a:lnTo>
                <a:lnTo>
                  <a:pt x="1208882" y="330375"/>
                </a:lnTo>
                <a:lnTo>
                  <a:pt x="1223899" y="33883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74405" y="3518159"/>
            <a:ext cx="1001394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 rot="19531696">
            <a:off x="7804343" y="3973484"/>
            <a:ext cx="833119" cy="1236980"/>
          </a:xfrm>
          <a:custGeom>
            <a:avLst/>
            <a:gdLst/>
            <a:ahLst/>
            <a:cxnLst/>
            <a:rect l="l" t="t" r="r" b="b"/>
            <a:pathLst>
              <a:path w="833120" h="1236979">
                <a:moveTo>
                  <a:pt x="772794" y="0"/>
                </a:moveTo>
                <a:lnTo>
                  <a:pt x="707028" y="30057"/>
                </a:lnTo>
                <a:lnTo>
                  <a:pt x="643991" y="63987"/>
                </a:lnTo>
                <a:lnTo>
                  <a:pt x="583792" y="101604"/>
                </a:lnTo>
                <a:lnTo>
                  <a:pt x="526541" y="142725"/>
                </a:lnTo>
                <a:lnTo>
                  <a:pt x="472348" y="187166"/>
                </a:lnTo>
                <a:lnTo>
                  <a:pt x="421322" y="234742"/>
                </a:lnTo>
                <a:lnTo>
                  <a:pt x="373572" y="285270"/>
                </a:lnTo>
                <a:lnTo>
                  <a:pt x="329209" y="338565"/>
                </a:lnTo>
                <a:lnTo>
                  <a:pt x="288341" y="394444"/>
                </a:lnTo>
                <a:lnTo>
                  <a:pt x="251078" y="452723"/>
                </a:lnTo>
                <a:lnTo>
                  <a:pt x="217531" y="513217"/>
                </a:lnTo>
                <a:lnTo>
                  <a:pt x="187807" y="575742"/>
                </a:lnTo>
                <a:lnTo>
                  <a:pt x="162017" y="640115"/>
                </a:lnTo>
                <a:lnTo>
                  <a:pt x="140271" y="706152"/>
                </a:lnTo>
                <a:lnTo>
                  <a:pt x="122678" y="773668"/>
                </a:lnTo>
                <a:lnTo>
                  <a:pt x="109347" y="842479"/>
                </a:lnTo>
                <a:lnTo>
                  <a:pt x="100387" y="912402"/>
                </a:lnTo>
                <a:lnTo>
                  <a:pt x="95910" y="983252"/>
                </a:lnTo>
                <a:lnTo>
                  <a:pt x="96023" y="1054845"/>
                </a:lnTo>
                <a:lnTo>
                  <a:pt x="100837" y="1126998"/>
                </a:lnTo>
                <a:lnTo>
                  <a:pt x="0" y="1149096"/>
                </a:lnTo>
                <a:lnTo>
                  <a:pt x="196976" y="1236853"/>
                </a:lnTo>
                <a:lnTo>
                  <a:pt x="333867" y="1093470"/>
                </a:lnTo>
                <a:lnTo>
                  <a:pt x="254253" y="1093470"/>
                </a:lnTo>
                <a:lnTo>
                  <a:pt x="251320" y="1032418"/>
                </a:lnTo>
                <a:lnTo>
                  <a:pt x="252288" y="971894"/>
                </a:lnTo>
                <a:lnTo>
                  <a:pt x="257067" y="912048"/>
                </a:lnTo>
                <a:lnTo>
                  <a:pt x="265565" y="853028"/>
                </a:lnTo>
                <a:lnTo>
                  <a:pt x="277691" y="794986"/>
                </a:lnTo>
                <a:lnTo>
                  <a:pt x="293354" y="738071"/>
                </a:lnTo>
                <a:lnTo>
                  <a:pt x="312464" y="682433"/>
                </a:lnTo>
                <a:lnTo>
                  <a:pt x="334928" y="628223"/>
                </a:lnTo>
                <a:lnTo>
                  <a:pt x="360656" y="575590"/>
                </a:lnTo>
                <a:lnTo>
                  <a:pt x="389556" y="524684"/>
                </a:lnTo>
                <a:lnTo>
                  <a:pt x="421538" y="475656"/>
                </a:lnTo>
                <a:lnTo>
                  <a:pt x="456510" y="428655"/>
                </a:lnTo>
                <a:lnTo>
                  <a:pt x="494381" y="383832"/>
                </a:lnTo>
                <a:lnTo>
                  <a:pt x="535059" y="341335"/>
                </a:lnTo>
                <a:lnTo>
                  <a:pt x="578455" y="301317"/>
                </a:lnTo>
                <a:lnTo>
                  <a:pt x="624476" y="263926"/>
                </a:lnTo>
                <a:lnTo>
                  <a:pt x="673031" y="229312"/>
                </a:lnTo>
                <a:lnTo>
                  <a:pt x="724030" y="197626"/>
                </a:lnTo>
                <a:lnTo>
                  <a:pt x="777381" y="169018"/>
                </a:lnTo>
                <a:lnTo>
                  <a:pt x="832992" y="143637"/>
                </a:lnTo>
                <a:lnTo>
                  <a:pt x="772794" y="0"/>
                </a:lnTo>
                <a:close/>
              </a:path>
              <a:path w="833120" h="1236979">
                <a:moveTo>
                  <a:pt x="354964" y="1071372"/>
                </a:moveTo>
                <a:lnTo>
                  <a:pt x="254253" y="1093470"/>
                </a:lnTo>
                <a:lnTo>
                  <a:pt x="333867" y="1093470"/>
                </a:lnTo>
                <a:lnTo>
                  <a:pt x="354964" y="1071372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 rot="18265227">
            <a:off x="8291938" y="4149826"/>
            <a:ext cx="901700" cy="756285"/>
          </a:xfrm>
          <a:custGeom>
            <a:avLst/>
            <a:gdLst/>
            <a:ahLst/>
            <a:cxnLst/>
            <a:rect l="l" t="t" r="r" b="b"/>
            <a:pathLst>
              <a:path w="901700" h="756285">
                <a:moveTo>
                  <a:pt x="752348" y="0"/>
                </a:moveTo>
                <a:lnTo>
                  <a:pt x="765429" y="102488"/>
                </a:lnTo>
                <a:lnTo>
                  <a:pt x="717135" y="115090"/>
                </a:lnTo>
                <a:lnTo>
                  <a:pt x="669594" y="129630"/>
                </a:lnTo>
                <a:lnTo>
                  <a:pt x="622857" y="146070"/>
                </a:lnTo>
                <a:lnTo>
                  <a:pt x="576974" y="164372"/>
                </a:lnTo>
                <a:lnTo>
                  <a:pt x="531995" y="184499"/>
                </a:lnTo>
                <a:lnTo>
                  <a:pt x="487970" y="206412"/>
                </a:lnTo>
                <a:lnTo>
                  <a:pt x="444950" y="230075"/>
                </a:lnTo>
                <a:lnTo>
                  <a:pt x="402985" y="255449"/>
                </a:lnTo>
                <a:lnTo>
                  <a:pt x="362125" y="282497"/>
                </a:lnTo>
                <a:lnTo>
                  <a:pt x="322421" y="311181"/>
                </a:lnTo>
                <a:lnTo>
                  <a:pt x="283922" y="341464"/>
                </a:lnTo>
                <a:lnTo>
                  <a:pt x="246680" y="373306"/>
                </a:lnTo>
                <a:lnTo>
                  <a:pt x="210745" y="406672"/>
                </a:lnTo>
                <a:lnTo>
                  <a:pt x="176166" y="441523"/>
                </a:lnTo>
                <a:lnTo>
                  <a:pt x="142994" y="477821"/>
                </a:lnTo>
                <a:lnTo>
                  <a:pt x="111279" y="515529"/>
                </a:lnTo>
                <a:lnTo>
                  <a:pt x="81072" y="554609"/>
                </a:lnTo>
                <a:lnTo>
                  <a:pt x="52423" y="595023"/>
                </a:lnTo>
                <a:lnTo>
                  <a:pt x="25382" y="636734"/>
                </a:lnTo>
                <a:lnTo>
                  <a:pt x="0" y="679704"/>
                </a:lnTo>
                <a:lnTo>
                  <a:pt x="135636" y="756158"/>
                </a:lnTo>
                <a:lnTo>
                  <a:pt x="157278" y="719505"/>
                </a:lnTo>
                <a:lnTo>
                  <a:pt x="180307" y="683901"/>
                </a:lnTo>
                <a:lnTo>
                  <a:pt x="204681" y="649377"/>
                </a:lnTo>
                <a:lnTo>
                  <a:pt x="230359" y="615964"/>
                </a:lnTo>
                <a:lnTo>
                  <a:pt x="257302" y="583693"/>
                </a:lnTo>
                <a:lnTo>
                  <a:pt x="285467" y="552597"/>
                </a:lnTo>
                <a:lnTo>
                  <a:pt x="314814" y="522706"/>
                </a:lnTo>
                <a:lnTo>
                  <a:pt x="345303" y="494052"/>
                </a:lnTo>
                <a:lnTo>
                  <a:pt x="376893" y="466665"/>
                </a:lnTo>
                <a:lnTo>
                  <a:pt x="409543" y="440578"/>
                </a:lnTo>
                <a:lnTo>
                  <a:pt x="443212" y="415822"/>
                </a:lnTo>
                <a:lnTo>
                  <a:pt x="477859" y="392427"/>
                </a:lnTo>
                <a:lnTo>
                  <a:pt x="513444" y="370426"/>
                </a:lnTo>
                <a:lnTo>
                  <a:pt x="549926" y="349850"/>
                </a:lnTo>
                <a:lnTo>
                  <a:pt x="587263" y="330729"/>
                </a:lnTo>
                <a:lnTo>
                  <a:pt x="625417" y="313096"/>
                </a:lnTo>
                <a:lnTo>
                  <a:pt x="664344" y="296982"/>
                </a:lnTo>
                <a:lnTo>
                  <a:pt x="704006" y="282417"/>
                </a:lnTo>
                <a:lnTo>
                  <a:pt x="744361" y="269434"/>
                </a:lnTo>
                <a:lnTo>
                  <a:pt x="785367" y="258063"/>
                </a:lnTo>
                <a:lnTo>
                  <a:pt x="850268" y="258063"/>
                </a:lnTo>
                <a:lnTo>
                  <a:pt x="901573" y="156718"/>
                </a:lnTo>
                <a:lnTo>
                  <a:pt x="752348" y="0"/>
                </a:lnTo>
                <a:close/>
              </a:path>
              <a:path w="901700" h="756285">
                <a:moveTo>
                  <a:pt x="850268" y="258063"/>
                </a:moveTo>
                <a:lnTo>
                  <a:pt x="785367" y="258063"/>
                </a:lnTo>
                <a:lnTo>
                  <a:pt x="798449" y="360425"/>
                </a:lnTo>
                <a:lnTo>
                  <a:pt x="850268" y="258063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21100" y="360807"/>
            <a:ext cx="77724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Summary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3740" y="1343520"/>
            <a:ext cx="5551170" cy="1828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Ove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vi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w</a:t>
            </a:r>
          </a:p>
          <a:p>
            <a:pPr marL="353695" indent="-340995">
              <a:spcBef>
                <a:spcPts val="700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Intr</a:t>
            </a:r>
            <a:r>
              <a:rPr sz="2900" spc="10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duction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ML</a:t>
            </a:r>
          </a:p>
          <a:p>
            <a:pPr marL="469900">
              <a:spcBef>
                <a:spcPts val="615"/>
              </a:spcBef>
            </a:pP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1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Tags,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tribut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class/ID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selec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or,</a:t>
            </a:r>
            <a:endParaRPr sz="2500" dirty="0">
              <a:latin typeface="Arial"/>
              <a:cs typeface="Arial"/>
            </a:endParaRPr>
          </a:p>
          <a:p>
            <a:pPr marL="756285"/>
            <a:r>
              <a:rPr sz="2500" spc="-5" dirty="0">
                <a:latin typeface="Arial"/>
                <a:cs typeface="Arial"/>
              </a:rPr>
              <a:t>CSS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etc.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27593" y="995173"/>
            <a:ext cx="1664207" cy="1438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5902" y="2003204"/>
            <a:ext cx="6442710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252599"/>
                </a:solidFill>
                <a:latin typeface="Arial"/>
                <a:cs typeface="Arial"/>
              </a:rPr>
              <a:t>Pro</a:t>
            </a:r>
            <a:r>
              <a:rPr sz="2800" spc="-15" dirty="0">
                <a:solidFill>
                  <a:srgbClr val="252599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252599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252599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252599"/>
                </a:solidFill>
                <a:latin typeface="Arial"/>
                <a:cs typeface="Arial"/>
              </a:rPr>
              <a:t>mming</a:t>
            </a:r>
            <a:r>
              <a:rPr sz="2800" spc="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52599"/>
                </a:solidFill>
                <a:latin typeface="Arial"/>
                <a:cs typeface="Arial"/>
              </a:rPr>
              <a:t>for </a:t>
            </a:r>
            <a:r>
              <a:rPr sz="2800" dirty="0">
                <a:solidFill>
                  <a:srgbClr val="252599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252599"/>
                </a:solidFill>
                <a:latin typeface="Arial"/>
                <a:cs typeface="Arial"/>
              </a:rPr>
              <a:t>he</a:t>
            </a:r>
            <a:r>
              <a:rPr sz="2800" spc="10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52599"/>
                </a:solidFill>
                <a:latin typeface="Arial"/>
                <a:cs typeface="Arial"/>
              </a:rPr>
              <a:t>World Wide</a:t>
            </a:r>
            <a:r>
              <a:rPr sz="2800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52599"/>
                </a:solidFill>
                <a:latin typeface="Arial"/>
                <a:cs typeface="Arial"/>
              </a:rPr>
              <a:t>Web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2282" y="2971248"/>
            <a:ext cx="3607435" cy="1531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500" b="1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35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FF0000"/>
                </a:solidFill>
                <a:latin typeface="Arial"/>
                <a:cs typeface="Arial"/>
              </a:rPr>
              <a:t>sy</a:t>
            </a:r>
            <a:r>
              <a:rPr sz="3500" b="1" spc="-1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500" b="1" dirty="0">
                <a:solidFill>
                  <a:srgbClr val="FF0000"/>
                </a:solidFill>
                <a:latin typeface="Arial"/>
                <a:cs typeface="Arial"/>
              </a:rPr>
              <a:t>tems</a:t>
            </a:r>
            <a:endParaRPr sz="3500" dirty="0">
              <a:latin typeface="Arial"/>
              <a:cs typeface="Arial"/>
            </a:endParaRPr>
          </a:p>
          <a:p>
            <a:pPr>
              <a:spcBef>
                <a:spcPts val="21"/>
              </a:spcBef>
            </a:pPr>
            <a:endParaRPr sz="36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We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k 1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Number systems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5" y="1469116"/>
            <a:ext cx="8354695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Integer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An integer (more commonly called an int) is a number without a decimal point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-2, 0, 500, 1024,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Float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 float is a floating-point number, which means it is a number that has a </a:t>
            </a:r>
            <a:r>
              <a:rPr lang="en-US" sz="2500" i="1" dirty="0">
                <a:latin typeface="Arial"/>
                <a:cs typeface="Arial"/>
              </a:rPr>
              <a:t>decimal place</a:t>
            </a:r>
            <a:r>
              <a:rPr lang="en-US" sz="2500" dirty="0">
                <a:latin typeface="Arial"/>
                <a:cs typeface="Arial"/>
              </a:rPr>
              <a:t>. Floats are used when more precision is needed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4.0, 3.1415, 0.000001,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764" y="341718"/>
            <a:ext cx="238823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307465" algn="l"/>
              </a:tabLst>
            </a:pPr>
            <a:r>
              <a:rPr sz="3600" dirty="0">
                <a:solidFill>
                  <a:srgbClr val="C00000"/>
                </a:solidFill>
              </a:rPr>
              <a:t>Truth</a:t>
            </a:r>
            <a:r>
              <a:rPr lang="en-US" sz="3600" dirty="0">
                <a:solidFill>
                  <a:srgbClr val="C00000"/>
                </a:solidFill>
              </a:rPr>
              <a:t> T</a:t>
            </a:r>
            <a:r>
              <a:rPr sz="3600" dirty="0">
                <a:solidFill>
                  <a:srgbClr val="C00000"/>
                </a:solidFill>
              </a:rPr>
              <a:t>able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877365" y="4697291"/>
            <a:ext cx="6039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p&amp;&amp;q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s only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both</a:t>
            </a:r>
            <a:r>
              <a:rPr sz="22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its op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rands</a:t>
            </a:r>
            <a:r>
              <a:rPr sz="22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||</a:t>
            </a:r>
            <a:r>
              <a:rPr sz="2200" spc="-5" dirty="0">
                <a:latin typeface="Arial"/>
                <a:cs typeface="Arial"/>
              </a:rPr>
              <a:t>q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 tru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either of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its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op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rands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2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2209800"/>
            <a:ext cx="8474964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3181" y="5654508"/>
            <a:ext cx="3581400" cy="861774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412115"/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t(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 &amp;&amp; f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 a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t(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 || fal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6641" y="1273460"/>
            <a:ext cx="72682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chart show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results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a log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</a:p>
          <a:p>
            <a:pPr marL="12700"/>
            <a:r>
              <a:rPr sz="2400" dirty="0">
                <a:latin typeface="Arial"/>
                <a:cs typeface="Arial"/>
              </a:rPr>
              <a:t>possib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ts operands.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957" y="526437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ert(…):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ing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 d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uble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quot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9845" y="1387716"/>
            <a:ext cx="123634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Output: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1042" y="1387716"/>
            <a:ext cx="293370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She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says:</a:t>
            </a:r>
            <a:r>
              <a:rPr sz="29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“H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ll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!”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845" y="2238117"/>
            <a:ext cx="4362450" cy="2810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2600" dirty="0">
                <a:latin typeface="Arial"/>
                <a:cs typeface="Arial"/>
              </a:rPr>
              <a:t>al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rt(</a:t>
            </a:r>
            <a:r>
              <a:rPr sz="2600" spc="5" dirty="0">
                <a:latin typeface="Arial"/>
                <a:cs typeface="Arial"/>
              </a:rPr>
              <a:t>‘</a:t>
            </a:r>
            <a:r>
              <a:rPr sz="2600" dirty="0">
                <a:latin typeface="Arial"/>
                <a:cs typeface="Arial"/>
              </a:rPr>
              <a:t>She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says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"H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ll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"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'); al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rt(“She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says: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'He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lo'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");</a:t>
            </a:r>
          </a:p>
          <a:p>
            <a:pPr>
              <a:spcBef>
                <a:spcPts val="39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tabLst>
                <a:tab pos="3080385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Escape</a:t>
            </a:r>
            <a:r>
              <a:rPr sz="26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ch</a:t>
            </a:r>
            <a:r>
              <a:rPr sz="26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6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ct</a:t>
            </a:r>
            <a:r>
              <a:rPr sz="2600" spc="-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r	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\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'qu</a:t>
            </a:r>
            <a:r>
              <a:rPr sz="2600" spc="10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600" spc="-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\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' 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rt("</a:t>
            </a:r>
            <a:r>
              <a:rPr sz="2600" spc="-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ay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\</a:t>
            </a:r>
            <a:r>
              <a:rPr sz="2600" dirty="0">
                <a:latin typeface="Arial"/>
                <a:cs typeface="Arial"/>
              </a:rPr>
              <a:t>"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lo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\</a:t>
            </a:r>
            <a:r>
              <a:rPr sz="2600" dirty="0">
                <a:latin typeface="Arial"/>
                <a:cs typeface="Arial"/>
              </a:rPr>
              <a:t>"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");</a:t>
            </a:r>
          </a:p>
          <a:p>
            <a:pPr marL="12700">
              <a:spcBef>
                <a:spcPts val="695"/>
              </a:spcBef>
            </a:pPr>
            <a:r>
              <a:rPr sz="2600" dirty="0">
                <a:latin typeface="Arial"/>
                <a:cs typeface="Arial"/>
              </a:rPr>
              <a:t>al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rt('Say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\</a:t>
            </a:r>
            <a:r>
              <a:rPr sz="2600" dirty="0">
                <a:latin typeface="Arial"/>
                <a:cs typeface="Arial"/>
              </a:rPr>
              <a:t>'Hell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\</a:t>
            </a:r>
            <a:r>
              <a:rPr sz="2600" dirty="0">
                <a:latin typeface="Arial"/>
                <a:cs typeface="Arial"/>
              </a:rPr>
              <a:t>'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');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69845" y="5516209"/>
            <a:ext cx="7062470" cy="861774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Whi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h way</a:t>
            </a:r>
            <a:r>
              <a:rPr sz="28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ea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800" spc="-204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pop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lar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or powe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ful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!</a:t>
            </a:r>
            <a:endParaRPr sz="2800" dirty="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  <a:hlinkClick r:id="rId3"/>
              </a:rPr>
              <a:t>JSON</a:t>
            </a:r>
            <a:r>
              <a:rPr lang="en-US" sz="2800" spc="-5" dirty="0">
                <a:latin typeface="Arial"/>
                <a:cs typeface="Arial"/>
              </a:rPr>
              <a:t> only allows double quotes.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Anyth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wr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1371601"/>
            <a:ext cx="5143500" cy="3147015"/>
          </a:xfrm>
          <a:prstGeom prst="rect">
            <a:avLst/>
          </a:prstGeom>
          <a:ln w="9144">
            <a:solidFill>
              <a:srgbClr val="0066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900" b="1" dirty="0">
                <a:latin typeface="Arial"/>
                <a:cs typeface="Arial"/>
              </a:rPr>
              <a:t>var</a:t>
            </a:r>
            <a:r>
              <a:rPr sz="2900" b="1" spc="-3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x=2;</a:t>
            </a:r>
            <a:endParaRPr sz="29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86995"/>
            <a:r>
              <a:rPr sz="2900" b="1" dirty="0">
                <a:latin typeface="Arial"/>
                <a:cs typeface="Arial"/>
              </a:rPr>
              <a:t>if(x==</a:t>
            </a:r>
            <a:r>
              <a:rPr sz="2900" b="1" spc="-15" dirty="0">
                <a:latin typeface="Arial"/>
                <a:cs typeface="Arial"/>
              </a:rPr>
              <a:t>2</a:t>
            </a:r>
            <a:r>
              <a:rPr sz="2900" b="1" dirty="0">
                <a:latin typeface="Arial"/>
                <a:cs typeface="Arial"/>
              </a:rPr>
              <a:t>)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{</a:t>
            </a:r>
            <a:r>
              <a:rPr sz="2900" b="1" spc="-2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2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"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)}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;</a:t>
            </a:r>
            <a:endParaRPr sz="2900" dirty="0">
              <a:latin typeface="Arial"/>
              <a:cs typeface="Arial"/>
            </a:endParaRPr>
          </a:p>
          <a:p>
            <a:pPr marL="86995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else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not 2");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5189220"/>
            <a:ext cx="4038600" cy="138326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dirty="0">
                <a:latin typeface="Arial"/>
                <a:cs typeface="Arial"/>
              </a:rPr>
              <a:t>{ a</a:t>
            </a:r>
            <a:r>
              <a:rPr spc="-10" dirty="0">
                <a:latin typeface="Arial"/>
                <a:cs typeface="Arial"/>
              </a:rPr>
              <a:t>le</a:t>
            </a:r>
            <a:r>
              <a:rPr dirty="0">
                <a:latin typeface="Arial"/>
                <a:cs typeface="Arial"/>
              </a:rPr>
              <a:t>rt("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 is 2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" ) </a:t>
            </a:r>
            <a:r>
              <a:rPr spc="5" dirty="0">
                <a:latin typeface="Arial"/>
                <a:cs typeface="Arial"/>
              </a:rPr>
              <a:t>;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87630" marR="1146175">
              <a:lnSpc>
                <a:spcPct val="137800"/>
              </a:lnSpc>
            </a:pP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if(...)</a:t>
            </a:r>
            <a:r>
              <a:rPr b="1" spc="-1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8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1;</a:t>
            </a:r>
            <a:r>
              <a:rPr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2; 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..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r>
              <a:rPr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if(...){...;...</a:t>
            </a:r>
            <a:r>
              <a:rPr b="1" spc="-65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b="1" spc="-8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b="1" spc="-15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{...;..</a:t>
            </a:r>
            <a:r>
              <a:rPr b="1" spc="-6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373857"/>
            <a:ext cx="8164195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Align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ent,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ind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ntatio</a:t>
            </a:r>
            <a:r>
              <a:rPr sz="3200" spc="-2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red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bra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k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1" y="2459701"/>
            <a:ext cx="3682365" cy="4062651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400" spc="-5" dirty="0">
                <a:latin typeface="Arial"/>
                <a:cs typeface="Arial"/>
              </a:rPr>
              <a:t>if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0)</a:t>
            </a:r>
            <a:r>
              <a:rPr lang="en-US" sz="2400" spc="-5" dirty="0">
                <a:latin typeface="Arial"/>
                <a:cs typeface="Arial"/>
              </a:rPr>
              <a:t> {</a:t>
            </a:r>
            <a:endParaRPr sz="2400" dirty="0">
              <a:latin typeface="Arial"/>
              <a:cs typeface="Arial"/>
            </a:endParaRPr>
          </a:p>
          <a:p>
            <a:pPr marL="1001394"/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t('a’);</a:t>
            </a:r>
            <a:endParaRPr lang="en-US" sz="2400" spc="-5" dirty="0">
              <a:latin typeface="Arial"/>
              <a:cs typeface="Arial"/>
            </a:endParaRPr>
          </a:p>
          <a:p>
            <a:pPr marL="12700"/>
            <a:r>
              <a:rPr lang="en-US" sz="2400" spc="-5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86995"/>
            <a:r>
              <a:rPr sz="2400" spc="-5" dirty="0">
                <a:latin typeface="Arial"/>
                <a:cs typeface="Arial"/>
              </a:rPr>
              <a:t>el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e{</a:t>
            </a:r>
            <a:endParaRPr sz="2400" dirty="0">
              <a:latin typeface="Arial"/>
              <a:cs typeface="Arial"/>
            </a:endParaRPr>
          </a:p>
          <a:p>
            <a:pPr marL="1001394"/>
            <a:r>
              <a:rPr sz="2400" spc="-5" dirty="0">
                <a:latin typeface="Arial"/>
                <a:cs typeface="Arial"/>
              </a:rPr>
              <a:t>if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0)</a:t>
            </a:r>
            <a:r>
              <a:rPr lang="en-US" sz="2400" spc="-5" dirty="0">
                <a:latin typeface="Arial"/>
                <a:cs typeface="Arial"/>
              </a:rPr>
              <a:t> {</a:t>
            </a:r>
            <a:endParaRPr sz="2400" dirty="0">
              <a:latin typeface="Arial"/>
              <a:cs typeface="Arial"/>
            </a:endParaRPr>
          </a:p>
          <a:p>
            <a:pPr marL="1915795"/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t('b’);</a:t>
            </a:r>
            <a:endParaRPr lang="en-US" sz="2400" spc="-5" dirty="0">
              <a:latin typeface="Arial"/>
              <a:cs typeface="Arial"/>
            </a:endParaRPr>
          </a:p>
          <a:p>
            <a:pPr marL="1031875"/>
            <a:r>
              <a:rPr lang="en-US" sz="2400" spc="-5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1001394"/>
            <a:r>
              <a:rPr lang="en-US" sz="2400" spc="-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 {</a:t>
            </a:r>
            <a:endParaRPr sz="2400" dirty="0">
              <a:latin typeface="Arial"/>
              <a:cs typeface="Arial"/>
            </a:endParaRPr>
          </a:p>
          <a:p>
            <a:pPr marL="1915795"/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t('c’)</a:t>
            </a:r>
            <a:r>
              <a:rPr lang="en-US" sz="2400" spc="-5" dirty="0">
                <a:latin typeface="Arial"/>
                <a:cs typeface="Arial"/>
              </a:rPr>
              <a:t>;</a:t>
            </a:r>
          </a:p>
          <a:p>
            <a:pPr marL="976313"/>
            <a:r>
              <a:rPr lang="en-US" sz="240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86995"/>
            <a:r>
              <a:rPr sz="2400" spc="-5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9845" y="1144192"/>
            <a:ext cx="7459345" cy="1126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875">
              <a:lnSpc>
                <a:spcPct val="150000"/>
              </a:lnSpc>
            </a:pPr>
            <a:r>
              <a:rPr sz="2600" spc="-5" dirty="0">
                <a:latin typeface="Arial"/>
                <a:cs typeface="Arial"/>
              </a:rPr>
              <a:t>if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0)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t('a');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{ i</a:t>
            </a:r>
            <a:r>
              <a:rPr sz="260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dirty="0">
                <a:latin typeface="Arial"/>
                <a:cs typeface="Arial"/>
              </a:rPr>
              <a:t>0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rt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'b');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se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t('c')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} How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ma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e 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t ea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to 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ad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d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-5" dirty="0">
                <a:latin typeface="Arial"/>
                <a:cs typeface="Arial"/>
              </a:rPr>
              <a:t>k?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0572" y="6245353"/>
            <a:ext cx="300355" cy="27699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/>
            <a:r>
              <a:rPr dirty="0"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8320" y="466142"/>
            <a:ext cx="900597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b="1" dirty="0">
                <a:latin typeface="Arial"/>
                <a:cs typeface="Arial"/>
              </a:rPr>
              <a:t>Are they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eq</a:t>
            </a:r>
            <a:r>
              <a:rPr sz="3000" b="1" spc="-10" dirty="0">
                <a:latin typeface="Arial"/>
                <a:cs typeface="Arial"/>
              </a:rPr>
              <a:t>u</a:t>
            </a:r>
            <a:r>
              <a:rPr sz="3000" b="1" dirty="0">
                <a:latin typeface="Arial"/>
                <a:cs typeface="Arial"/>
              </a:rPr>
              <a:t>iv</a:t>
            </a:r>
            <a:r>
              <a:rPr sz="3000" b="1" spc="-10" dirty="0">
                <a:latin typeface="Arial"/>
                <a:cs typeface="Arial"/>
              </a:rPr>
              <a:t>a</a:t>
            </a:r>
            <a:r>
              <a:rPr sz="3000" b="1" dirty="0">
                <a:latin typeface="Arial"/>
                <a:cs typeface="Arial"/>
              </a:rPr>
              <a:t>l</a:t>
            </a:r>
            <a:r>
              <a:rPr sz="3000" b="1" spc="-10" dirty="0">
                <a:latin typeface="Arial"/>
                <a:cs typeface="Arial"/>
              </a:rPr>
              <a:t>e</a:t>
            </a:r>
            <a:r>
              <a:rPr sz="3000" b="1" dirty="0">
                <a:latin typeface="Arial"/>
                <a:cs typeface="Arial"/>
              </a:rPr>
              <a:t>nt?</a:t>
            </a:r>
            <a:r>
              <a:rPr sz="3000" b="1" spc="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If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not,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</a:t>
            </a:r>
            <a:r>
              <a:rPr sz="3000" b="1" spc="-10" dirty="0">
                <a:latin typeface="Arial"/>
                <a:cs typeface="Arial"/>
              </a:rPr>
              <a:t>h</a:t>
            </a:r>
            <a:r>
              <a:rPr sz="3000" b="1" dirty="0">
                <a:latin typeface="Arial"/>
                <a:cs typeface="Arial"/>
              </a:rPr>
              <a:t>ich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one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is correct?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6C991-353E-4446-9518-B293FC2BCC00}"/>
              </a:ext>
            </a:extLst>
          </p:cNvPr>
          <p:cNvSpPr txBox="1"/>
          <p:nvPr/>
        </p:nvSpPr>
        <p:spPr>
          <a:xfrm>
            <a:off x="6506617" y="1533380"/>
            <a:ext cx="4297680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 x = 4;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x &gt;=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0) { 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x==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     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t(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else {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     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"x</a:t>
            </a:r>
            <a:r>
              <a:rPr lang="en-US" sz="2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gr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 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24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0"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4B28C-60A2-1042-AA0C-6C19DA9CCAB8}"/>
              </a:ext>
            </a:extLst>
          </p:cNvPr>
          <p:cNvSpPr txBox="1"/>
          <p:nvPr/>
        </p:nvSpPr>
        <p:spPr>
          <a:xfrm>
            <a:off x="1798320" y="1533380"/>
            <a:ext cx="429768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 x = 4;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x &gt;=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0) { 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if(x==0) {alert("x equals to 0");}</a:t>
            </a:r>
          </a:p>
          <a:p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else {alert("x is greater than 0");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8320" y="1376173"/>
            <a:ext cx="7345680" cy="2263697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5594350">
              <a:lnSpc>
                <a:spcPct val="120100"/>
              </a:lnSpc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x =</a:t>
            </a: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-1; </a:t>
            </a:r>
            <a:endParaRPr lang="en-US" sz="2400" spc="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995" marR="5594350">
              <a:lnSpc>
                <a:spcPct val="120100"/>
              </a:lnSpc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if(x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sz="24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391795">
              <a:spcBef>
                <a:spcPts val="695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if(x==0)al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24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sz="24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0"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91795">
              <a:spcBef>
                <a:spcPts val="695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391795">
              <a:spcBef>
                <a:spcPts val="695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rt("x</a:t>
            </a:r>
            <a:r>
              <a:rPr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is g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0"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BE55899-0D56-9742-AB31-7F5710B99DF4}"/>
              </a:ext>
            </a:extLst>
          </p:cNvPr>
          <p:cNvSpPr txBox="1"/>
          <p:nvPr/>
        </p:nvSpPr>
        <p:spPr>
          <a:xfrm>
            <a:off x="1798320" y="466142"/>
            <a:ext cx="900597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b="1" dirty="0">
                <a:latin typeface="Arial"/>
                <a:cs typeface="Arial"/>
              </a:rPr>
              <a:t>Are they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eq</a:t>
            </a:r>
            <a:r>
              <a:rPr sz="3000" b="1" spc="-10" dirty="0">
                <a:latin typeface="Arial"/>
                <a:cs typeface="Arial"/>
              </a:rPr>
              <a:t>u</a:t>
            </a:r>
            <a:r>
              <a:rPr sz="3000" b="1" dirty="0">
                <a:latin typeface="Arial"/>
                <a:cs typeface="Arial"/>
              </a:rPr>
              <a:t>iv</a:t>
            </a:r>
            <a:r>
              <a:rPr sz="3000" b="1" spc="-10" dirty="0">
                <a:latin typeface="Arial"/>
                <a:cs typeface="Arial"/>
              </a:rPr>
              <a:t>a</a:t>
            </a:r>
            <a:r>
              <a:rPr sz="3000" b="1" dirty="0">
                <a:latin typeface="Arial"/>
                <a:cs typeface="Arial"/>
              </a:rPr>
              <a:t>l</a:t>
            </a:r>
            <a:r>
              <a:rPr sz="3000" b="1" spc="-10" dirty="0">
                <a:latin typeface="Arial"/>
                <a:cs typeface="Arial"/>
              </a:rPr>
              <a:t>e</a:t>
            </a:r>
            <a:r>
              <a:rPr sz="3000" b="1" dirty="0">
                <a:latin typeface="Arial"/>
                <a:cs typeface="Arial"/>
              </a:rPr>
              <a:t>nt?</a:t>
            </a:r>
            <a:r>
              <a:rPr sz="3000" b="1" spc="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If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not,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</a:t>
            </a:r>
            <a:r>
              <a:rPr sz="3000" b="1" spc="-10" dirty="0">
                <a:latin typeface="Arial"/>
                <a:cs typeface="Arial"/>
              </a:rPr>
              <a:t>h</a:t>
            </a:r>
            <a:r>
              <a:rPr sz="3000" b="1" dirty="0">
                <a:latin typeface="Arial"/>
                <a:cs typeface="Arial"/>
              </a:rPr>
              <a:t>ich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one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is correct?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4" y="269731"/>
            <a:ext cx="48260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37995" algn="l"/>
                <a:tab pos="3719829" algn="l"/>
              </a:tabLst>
            </a:pPr>
            <a:r>
              <a:rPr sz="3600" dirty="0"/>
              <a:t>Log</a:t>
            </a:r>
            <a:r>
              <a:rPr sz="3600" spc="-15" dirty="0"/>
              <a:t>i</a:t>
            </a:r>
            <a:r>
              <a:rPr sz="3600" dirty="0"/>
              <a:t>cal	operator	rules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77364" y="1384801"/>
            <a:ext cx="5029200" cy="4880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ci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tivity:</a:t>
            </a:r>
            <a:endParaRPr sz="2600">
              <a:latin typeface="Arial"/>
              <a:cs typeface="Arial"/>
            </a:endParaRPr>
          </a:p>
          <a:p>
            <a:pPr marL="469900">
              <a:spcBef>
                <a:spcPts val="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p&amp;&amp;q</a:t>
            </a:r>
            <a:r>
              <a:rPr sz="2200" b="1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q&amp;&amp;</a:t>
            </a:r>
            <a:r>
              <a:rPr sz="2200" b="1" spc="-1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marL="469900"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p||q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q||p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buFont typeface="Arial"/>
              <a:buChar char="–"/>
              <a:tabLst>
                <a:tab pos="756920" algn="l"/>
                <a:tab pos="1797050" algn="l"/>
              </a:tabLst>
            </a:pPr>
            <a:r>
              <a:rPr sz="2200" spc="-5" dirty="0">
                <a:latin typeface="Arial"/>
                <a:cs typeface="Arial"/>
              </a:rPr>
              <a:t>j</a:t>
            </a:r>
            <a:r>
              <a:rPr sz="2200" dirty="0">
                <a:latin typeface="Arial"/>
                <a:cs typeface="Arial"/>
              </a:rPr>
              <a:t>us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x*y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=y*x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 x+y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y+x</a:t>
            </a:r>
            <a:endParaRPr sz="2200">
              <a:latin typeface="Arial"/>
              <a:cs typeface="Arial"/>
            </a:endParaRPr>
          </a:p>
          <a:p>
            <a:pPr lvl="1">
              <a:spcBef>
                <a:spcPts val="22"/>
              </a:spcBef>
              <a:buFont typeface="Arial"/>
              <a:buChar char="–"/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Di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tr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tion</a:t>
            </a:r>
            <a:endParaRPr sz="2600">
              <a:latin typeface="Arial"/>
              <a:cs typeface="Arial"/>
            </a:endParaRPr>
          </a:p>
          <a:p>
            <a:pPr marL="469900">
              <a:spcBef>
                <a:spcPts val="7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&amp;&amp; (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 || r )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(p&amp;&amp;q)</a:t>
            </a:r>
            <a:r>
              <a:rPr sz="2200" b="1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|| (p&amp;&amp;r)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spcBef>
                <a:spcPts val="70"/>
              </a:spcBef>
              <a:buFont typeface="Arial"/>
              <a:buChar char="–"/>
              <a:tabLst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x*(</a:t>
            </a:r>
            <a:r>
              <a:rPr sz="2200" b="1" spc="-30" dirty="0">
                <a:latin typeface="Arial"/>
                <a:cs typeface="Arial"/>
              </a:rPr>
              <a:t>y</a:t>
            </a:r>
            <a:r>
              <a:rPr sz="2200" b="1" spc="-5" dirty="0">
                <a:latin typeface="Arial"/>
                <a:cs typeface="Arial"/>
              </a:rPr>
              <a:t>+</a:t>
            </a:r>
            <a:r>
              <a:rPr sz="2200" b="1" dirty="0">
                <a:latin typeface="Arial"/>
                <a:cs typeface="Arial"/>
              </a:rPr>
              <a:t>z</a:t>
            </a:r>
            <a:r>
              <a:rPr sz="2200" b="1" spc="-5" dirty="0">
                <a:latin typeface="Arial"/>
                <a:cs typeface="Arial"/>
              </a:rPr>
              <a:t>)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x*y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+ x*z</a:t>
            </a:r>
            <a:endParaRPr sz="2200">
              <a:latin typeface="Arial"/>
              <a:cs typeface="Arial"/>
            </a:endParaRPr>
          </a:p>
          <a:p>
            <a:pPr marL="469900">
              <a:spcBef>
                <a:spcPts val="45"/>
              </a:spcBef>
            </a:pPr>
            <a:r>
              <a:rPr sz="2300" dirty="0">
                <a:solidFill>
                  <a:srgbClr val="00664D"/>
                </a:solidFill>
                <a:latin typeface="Arial"/>
                <a:cs typeface="Arial"/>
              </a:rPr>
              <a:t>– </a:t>
            </a:r>
            <a:r>
              <a:rPr sz="2300" spc="-30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p ||</a:t>
            </a:r>
            <a:r>
              <a:rPr sz="2300" b="1" spc="-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 q</a:t>
            </a:r>
            <a:r>
              <a:rPr sz="23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300" b="1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r ) ==</a:t>
            </a:r>
            <a:r>
              <a:rPr sz="2300" b="1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(p||q)</a:t>
            </a:r>
            <a:r>
              <a:rPr sz="2300" b="1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3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(p||r)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ts val="3110"/>
              </a:lnSpc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Mor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ial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rules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ts val="3095"/>
              </a:lnSpc>
            </a:pPr>
            <a:r>
              <a:rPr sz="2600" dirty="0">
                <a:solidFill>
                  <a:srgbClr val="00664D"/>
                </a:solidFill>
                <a:latin typeface="Arial"/>
                <a:cs typeface="Arial"/>
              </a:rPr>
              <a:t>–</a:t>
            </a:r>
            <a:r>
              <a:rPr sz="2600" spc="8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600" b="1" spc="5" dirty="0">
                <a:solidFill>
                  <a:srgbClr val="00664D"/>
                </a:solidFill>
                <a:latin typeface="Arial"/>
                <a:cs typeface="Arial"/>
              </a:rPr>
              <a:t>&amp;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&amp;</a:t>
            </a:r>
            <a:r>
              <a:rPr sz="2600" b="1" spc="5" dirty="0">
                <a:solidFill>
                  <a:srgbClr val="00664D"/>
                </a:solidFill>
                <a:latin typeface="Arial"/>
                <a:cs typeface="Arial"/>
              </a:rPr>
              <a:t>q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600" b="1" spc="-4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!p</a:t>
            </a:r>
            <a:r>
              <a:rPr sz="2600" b="1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||</a:t>
            </a:r>
            <a:r>
              <a:rPr sz="2600" b="1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!q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ts val="3110"/>
              </a:lnSpc>
            </a:pPr>
            <a:r>
              <a:rPr sz="2600" dirty="0">
                <a:solidFill>
                  <a:srgbClr val="00664D"/>
                </a:solidFill>
                <a:latin typeface="Arial"/>
                <a:cs typeface="Arial"/>
              </a:rPr>
              <a:t>–</a:t>
            </a:r>
            <a:r>
              <a:rPr sz="2600" spc="8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!(p||</a:t>
            </a:r>
            <a:r>
              <a:rPr sz="2600" b="1" spc="10" dirty="0">
                <a:solidFill>
                  <a:srgbClr val="00664D"/>
                </a:solidFill>
                <a:latin typeface="Arial"/>
                <a:cs typeface="Arial"/>
              </a:rPr>
              <a:t>q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600" b="1" spc="-4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!p &amp;&amp;</a:t>
            </a:r>
            <a:r>
              <a:rPr sz="2600" b="1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!q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5791200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685800"/>
            <a:ext cx="9601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59385">
              <a:lnSpc>
                <a:spcPct val="100000"/>
              </a:lnSpc>
            </a:pPr>
            <a:r>
              <a:rPr sz="3600" u="heavy" dirty="0">
                <a:solidFill>
                  <a:srgbClr val="CCCCFF"/>
                </a:solidFill>
                <a:hlinkClick r:id="rId2"/>
              </a:rPr>
              <a:t>JS operator precedence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67256" y="1491996"/>
            <a:ext cx="4657725" cy="4360168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Hig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 priority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first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row,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eq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al</a:t>
            </a:r>
            <a:endParaRPr sz="2200">
              <a:latin typeface="Arial"/>
              <a:cs typeface="Arial"/>
            </a:endParaRPr>
          </a:p>
          <a:p>
            <a:pPr marL="8636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pre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edence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within a row: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429259" indent="-342900">
              <a:buFont typeface="Arial"/>
              <a:buChar char="•"/>
              <a:tabLst>
                <a:tab pos="429895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2200" spc="-5" dirty="0">
                <a:latin typeface="Arial"/>
                <a:cs typeface="Arial"/>
              </a:rPr>
              <a:t>(re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ord),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(arr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y)</a:t>
            </a:r>
            <a:endParaRPr sz="2200">
              <a:latin typeface="Arial"/>
              <a:cs typeface="Arial"/>
            </a:endParaRPr>
          </a:p>
          <a:p>
            <a:pPr marL="429259" indent="-342900">
              <a:buFont typeface="Arial"/>
              <a:buChar char="•"/>
              <a:tabLst>
                <a:tab pos="429895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--,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++</a:t>
            </a:r>
            <a:r>
              <a:rPr sz="22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(de/i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crement,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po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t/pref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x)</a:t>
            </a:r>
            <a:endParaRPr sz="2200">
              <a:latin typeface="Arial"/>
              <a:cs typeface="Arial"/>
            </a:endParaRPr>
          </a:p>
          <a:p>
            <a:pPr marL="429259" indent="-342900">
              <a:buFont typeface="Arial"/>
              <a:buChar char="•"/>
              <a:tabLst>
                <a:tab pos="429895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! </a:t>
            </a:r>
            <a:r>
              <a:rPr sz="2200" spc="-5" dirty="0">
                <a:latin typeface="Arial"/>
                <a:cs typeface="Arial"/>
              </a:rPr>
              <a:t>(not)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+,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(unary,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prefix)</a:t>
            </a:r>
            <a:endParaRPr sz="2200">
              <a:latin typeface="Arial"/>
              <a:cs typeface="Arial"/>
            </a:endParaRPr>
          </a:p>
          <a:p>
            <a:pPr marL="86360"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/ ,*, %</a:t>
            </a:r>
            <a:endParaRPr sz="2200">
              <a:latin typeface="Arial"/>
              <a:cs typeface="Arial"/>
            </a:endParaRPr>
          </a:p>
          <a:p>
            <a:pPr marL="86360"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+ , -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(b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nary,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infix)</a:t>
            </a:r>
            <a:endParaRPr sz="2200">
              <a:latin typeface="Arial"/>
              <a:cs typeface="Arial"/>
            </a:endParaRPr>
          </a:p>
          <a:p>
            <a:pPr marL="86360"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&lt; ,&lt;=,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&gt; ,&gt;=</a:t>
            </a:r>
            <a:endParaRPr sz="2200">
              <a:latin typeface="Arial"/>
              <a:cs typeface="Arial"/>
            </a:endParaRPr>
          </a:p>
          <a:p>
            <a:pPr marL="86360"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==,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!=, ===,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!==</a:t>
            </a:r>
            <a:endParaRPr sz="2200">
              <a:latin typeface="Arial"/>
              <a:cs typeface="Arial"/>
            </a:endParaRPr>
          </a:p>
          <a:p>
            <a:pPr marL="86360"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  <a:p>
            <a:pPr marL="86360"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endParaRPr sz="2200">
              <a:latin typeface="Arial"/>
              <a:cs typeface="Arial"/>
            </a:endParaRPr>
          </a:p>
          <a:p>
            <a:pPr marL="86360"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= </a:t>
            </a:r>
            <a:r>
              <a:rPr sz="2200" spc="-5" dirty="0">
                <a:latin typeface="Arial"/>
                <a:cs typeface="Arial"/>
              </a:rPr>
              <a:t>(as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ign),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+=,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-=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,*= ,/=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,%=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3680" y="1885189"/>
            <a:ext cx="3110865" cy="430887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b="1" spc="-5" dirty="0">
                <a:latin typeface="Arial"/>
                <a:cs typeface="Arial"/>
              </a:rPr>
              <a:t>c &lt;=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'z' &amp;&amp; !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 ||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3679" y="2758440"/>
            <a:ext cx="3450590" cy="430887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b="1" spc="-5" dirty="0">
                <a:latin typeface="Arial"/>
                <a:cs typeface="Arial"/>
              </a:rPr>
              <a:t>c &lt;=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'z' &amp;&amp;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(!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||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3679" y="3631692"/>
            <a:ext cx="3691254" cy="430887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b="1" spc="-5" dirty="0">
                <a:solidFill>
                  <a:srgbClr val="FF00FF"/>
                </a:solidFill>
                <a:latin typeface="Arial"/>
                <a:cs typeface="Arial"/>
              </a:rPr>
              <a:t>(c</a:t>
            </a:r>
            <a:r>
              <a:rPr sz="2800" b="1" spc="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Arial"/>
                <a:cs typeface="Arial"/>
              </a:rPr>
              <a:t>&lt;= 'z')</a:t>
            </a:r>
            <a:r>
              <a:rPr sz="2800" b="1" spc="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&amp;</a:t>
            </a:r>
            <a:r>
              <a:rPr sz="2800" b="1" spc="-5" dirty="0">
                <a:latin typeface="Arial"/>
                <a:cs typeface="Arial"/>
              </a:rPr>
              <a:t>&amp;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(!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r>
              <a:rPr sz="2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|| c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3679" y="4506468"/>
            <a:ext cx="3931920" cy="430887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b="1" spc="-5" dirty="0">
                <a:latin typeface="Arial"/>
                <a:cs typeface="Arial"/>
              </a:rPr>
              <a:t>(</a:t>
            </a:r>
            <a:r>
              <a:rPr sz="2800" b="1" spc="-5" dirty="0">
                <a:solidFill>
                  <a:srgbClr val="FF00FF"/>
                </a:solidFill>
                <a:latin typeface="Arial"/>
                <a:cs typeface="Arial"/>
              </a:rPr>
              <a:t>(c</a:t>
            </a:r>
            <a:r>
              <a:rPr sz="2800" b="1" spc="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Arial"/>
                <a:cs typeface="Arial"/>
              </a:rPr>
              <a:t>&lt;=</a:t>
            </a:r>
            <a:r>
              <a:rPr sz="2800" b="1" spc="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Arial"/>
                <a:cs typeface="Arial"/>
              </a:rPr>
              <a:t>'z') </a:t>
            </a:r>
            <a:r>
              <a:rPr sz="2800" b="1" spc="-10" dirty="0">
                <a:solidFill>
                  <a:srgbClr val="00AFEF"/>
                </a:solidFill>
                <a:latin typeface="Arial"/>
                <a:cs typeface="Arial"/>
              </a:rPr>
              <a:t>&amp;</a:t>
            </a:r>
            <a:r>
              <a:rPr sz="2800" b="1" spc="-5" dirty="0">
                <a:solidFill>
                  <a:srgbClr val="00AFEF"/>
                </a:solidFill>
                <a:latin typeface="Arial"/>
                <a:cs typeface="Arial"/>
              </a:rPr>
              <a:t>&amp;</a:t>
            </a:r>
            <a:r>
              <a:rPr sz="28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(!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r>
              <a:rPr sz="2800" b="1" spc="-5" dirty="0">
                <a:latin typeface="Arial"/>
                <a:cs typeface="Arial"/>
              </a:rPr>
              <a:t>)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|| 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4" y="269731"/>
            <a:ext cx="343027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358900" algn="l"/>
              </a:tabLst>
            </a:pPr>
            <a:r>
              <a:rPr sz="3600" dirty="0"/>
              <a:t>ASCII	character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77364" y="1226077"/>
            <a:ext cx="66167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95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printable </a:t>
            </a:r>
            <a:r>
              <a:rPr sz="2700" spc="10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harac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(codes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32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126)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with "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spa</a:t>
            </a:r>
            <a:r>
              <a:rPr sz="27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" at </a:t>
            </a:r>
            <a:r>
              <a:rPr sz="2700" spc="-10" dirty="0">
                <a:latin typeface="Arial"/>
                <a:cs typeface="Arial"/>
              </a:rPr>
              <a:t>3</a:t>
            </a:r>
            <a:r>
              <a:rPr sz="270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decimal </a:t>
            </a:r>
            <a:r>
              <a:rPr sz="2700" spc="-10" dirty="0">
                <a:latin typeface="Arial"/>
                <a:cs typeface="Arial"/>
              </a:rPr>
              <a:t>d</a:t>
            </a:r>
            <a:r>
              <a:rPr sz="2700" dirty="0">
                <a:latin typeface="Arial"/>
                <a:cs typeface="Arial"/>
              </a:rPr>
              <a:t>igits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0-9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48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26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upper ca</a:t>
            </a:r>
            <a:r>
              <a:rPr sz="2700" spc="10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e l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-Z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65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26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lower ca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e l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-z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97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3352801"/>
            <a:ext cx="7924800" cy="3305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4" y="269731"/>
            <a:ext cx="5537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850900" algn="l"/>
                <a:tab pos="3415665" algn="l"/>
              </a:tabLst>
            </a:pPr>
            <a:r>
              <a:rPr sz="3600" dirty="0">
                <a:solidFill>
                  <a:srgbClr val="FF0000"/>
                </a:solidFill>
              </a:rPr>
              <a:t>Try	out: </a:t>
            </a:r>
            <a:r>
              <a:rPr sz="3600" dirty="0"/>
              <a:t>lo</a:t>
            </a:r>
            <a:r>
              <a:rPr sz="3600" spc="-15" dirty="0"/>
              <a:t>g</a:t>
            </a:r>
            <a:r>
              <a:rPr sz="3600" dirty="0"/>
              <a:t>ical	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36141" y="1405058"/>
            <a:ext cx="8127365" cy="514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2500" spc="-5" dirty="0">
                <a:latin typeface="Arial"/>
                <a:cs typeface="Arial"/>
              </a:rPr>
              <a:t>Det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rm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ne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whe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h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 a c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aract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is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lower case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5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lett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r,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digit, vowel:</a:t>
            </a:r>
            <a:endParaRPr sz="2500">
              <a:latin typeface="Arial"/>
              <a:cs typeface="Arial"/>
            </a:endParaRPr>
          </a:p>
          <a:p>
            <a:pPr>
              <a:spcBef>
                <a:spcPts val="12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322897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var</a:t>
            </a:r>
            <a:r>
              <a:rPr sz="25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c=prompt("e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ter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 c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h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aract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r:"); if(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c&gt;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"a"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c&lt;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alert("low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case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let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er");</a:t>
            </a:r>
            <a:endParaRPr sz="2500">
              <a:latin typeface="Arial"/>
              <a:cs typeface="Arial"/>
            </a:endParaRPr>
          </a:p>
          <a:p>
            <a:pPr marL="127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 c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="a"</a:t>
            </a:r>
            <a:r>
              <a:rPr sz="25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&amp;&amp; 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="A"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&amp;&amp; 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"Z")</a:t>
            </a:r>
            <a:endParaRPr sz="250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alert("le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ter");</a:t>
            </a:r>
            <a:endParaRPr sz="2500">
              <a:latin typeface="Arial"/>
              <a:cs typeface="Arial"/>
            </a:endParaRPr>
          </a:p>
          <a:p>
            <a:pPr marL="127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"0</a:t>
            </a:r>
            <a:r>
              <a:rPr sz="250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&lt;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"9"</a:t>
            </a:r>
            <a:r>
              <a:rPr sz="25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alert("digit");</a:t>
            </a:r>
            <a:endParaRPr sz="2500">
              <a:latin typeface="Arial"/>
              <a:cs typeface="Arial"/>
            </a:endParaRPr>
          </a:p>
          <a:p>
            <a:pPr marL="927100" marR="1633855" indent="-91503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"a"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"e"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"i"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"o"</a:t>
            </a:r>
            <a:r>
              <a:rPr sz="2500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"u"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 alert("v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wel");</a:t>
            </a:r>
            <a:endParaRPr sz="2500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2150">
              <a:latin typeface="Times New Roman"/>
              <a:cs typeface="Times New Roman"/>
            </a:endParaRPr>
          </a:p>
          <a:p>
            <a:pPr marR="4551680" algn="ctr"/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4.1</a:t>
            </a:r>
            <a:r>
              <a:rPr sz="2400" u="heavy" spc="-1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-</a:t>
            </a:r>
            <a:r>
              <a:rPr sz="24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l</a:t>
            </a:r>
            <a:r>
              <a:rPr sz="24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o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g</a:t>
            </a:r>
            <a:r>
              <a:rPr sz="24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cal</a:t>
            </a:r>
            <a:r>
              <a:rPr sz="2400" u="heavy" spc="2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o</a:t>
            </a:r>
            <a:r>
              <a:rPr sz="24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p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erators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600" y="6182867"/>
            <a:ext cx="381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3203</TotalTime>
  <Words>3509</Words>
  <Application>Microsoft Macintosh PowerPoint</Application>
  <PresentationFormat>Widescreen</PresentationFormat>
  <Paragraphs>591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Franklin Gothic Book</vt:lpstr>
      <vt:lpstr>Segoe UI</vt:lpstr>
      <vt:lpstr>Times</vt:lpstr>
      <vt:lpstr>Times New Roman</vt:lpstr>
      <vt:lpstr>Crop</vt:lpstr>
      <vt:lpstr>Introduction to Web Technologies</vt:lpstr>
      <vt:lpstr>Summary</vt:lpstr>
      <vt:lpstr>Topic 1:  Logical Operators</vt:lpstr>
      <vt:lpstr>Logical Operators</vt:lpstr>
      <vt:lpstr>Truth Table</vt:lpstr>
      <vt:lpstr>Logical operator rules</vt:lpstr>
      <vt:lpstr>JS operator precedence</vt:lpstr>
      <vt:lpstr>ASCII character</vt:lpstr>
      <vt:lpstr>Try out: logical operators</vt:lpstr>
      <vt:lpstr>Number systems</vt:lpstr>
      <vt:lpstr>Decimal</vt:lpstr>
      <vt:lpstr>Binary</vt:lpstr>
      <vt:lpstr>Hexadecimal</vt:lpstr>
      <vt:lpstr>PowerPoint Presentation</vt:lpstr>
      <vt:lpstr>Analysis steps</vt:lpstr>
      <vt:lpstr>get digVal: Switch statement</vt:lpstr>
      <vt:lpstr>Convert hex-digit to decimal (digVal)</vt:lpstr>
      <vt:lpstr>Convert hex-digit to decimal (digVal)</vt:lpstr>
      <vt:lpstr>Convert Hex-number to decimal</vt:lpstr>
      <vt:lpstr>summary: Iteration &amp; conditionals</vt:lpstr>
      <vt:lpstr>Content</vt:lpstr>
      <vt:lpstr>Functions and why?</vt:lpstr>
      <vt:lpstr>Q&amp;A: Object-oriented Programming (OOP)</vt:lpstr>
      <vt:lpstr>Q&amp;A: Class/Object &amp; JS</vt:lpstr>
      <vt:lpstr>Q&amp;A: Procedure programming vs OOP</vt:lpstr>
      <vt:lpstr>Math.function( )</vt:lpstr>
      <vt:lpstr>Math.constant</vt:lpstr>
      <vt:lpstr>Expression</vt:lpstr>
      <vt:lpstr>PowerPoint Presentation</vt:lpstr>
      <vt:lpstr>Evaluation sequencing</vt:lpstr>
      <vt:lpstr>Try out : how does it work ?</vt:lpstr>
      <vt:lpstr>Try out:</vt:lpstr>
      <vt:lpstr>Conditions</vt:lpstr>
      <vt:lpstr>Conditions:   if (…)…;</vt:lpstr>
      <vt:lpstr>Conditions: if (…) … else …;</vt:lpstr>
      <vt:lpstr>if (…) {… ;} else {…;}</vt:lpstr>
      <vt:lpstr>Relational operators</vt:lpstr>
      <vt:lpstr>Try out: Relational operators</vt:lpstr>
      <vt:lpstr>Is a letter before or after “a” in Ascii?</vt:lpstr>
      <vt:lpstr>Anything wrong?</vt:lpstr>
      <vt:lpstr>Compound Statements</vt:lpstr>
      <vt:lpstr>Nested Conditionals</vt:lpstr>
      <vt:lpstr>Nested Conditionals</vt:lpstr>
      <vt:lpstr>PowerPoint Presentation</vt:lpstr>
      <vt:lpstr>PowerPoint Presentation</vt:lpstr>
      <vt:lpstr>Try: string functions</vt:lpstr>
      <vt:lpstr>Summary</vt:lpstr>
      <vt:lpstr>Programming for the World Wide Web</vt:lpstr>
      <vt:lpstr>Number systems</vt:lpstr>
      <vt:lpstr>alert(…): single or double quotes ?</vt:lpstr>
      <vt:lpstr>Anything wrong ?</vt:lpstr>
      <vt:lpstr>Alignment, indentation, paired brackets 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94</cp:revision>
  <dcterms:created xsi:type="dcterms:W3CDTF">2021-12-19T11:51:58Z</dcterms:created>
  <dcterms:modified xsi:type="dcterms:W3CDTF">2021-12-24T13:31:24Z</dcterms:modified>
</cp:coreProperties>
</file>