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8" r:id="rId3"/>
    <p:sldId id="275" r:id="rId4"/>
    <p:sldId id="322" r:id="rId5"/>
    <p:sldId id="323" r:id="rId6"/>
    <p:sldId id="325" r:id="rId7"/>
    <p:sldId id="324" r:id="rId8"/>
    <p:sldId id="326" r:id="rId9"/>
    <p:sldId id="348" r:id="rId10"/>
    <p:sldId id="327" r:id="rId11"/>
    <p:sldId id="328" r:id="rId12"/>
    <p:sldId id="329" r:id="rId13"/>
    <p:sldId id="330" r:id="rId14"/>
    <p:sldId id="331" r:id="rId15"/>
    <p:sldId id="332" r:id="rId16"/>
    <p:sldId id="333" r:id="rId17"/>
    <p:sldId id="334" r:id="rId18"/>
    <p:sldId id="335" r:id="rId19"/>
    <p:sldId id="336" r:id="rId20"/>
    <p:sldId id="338" r:id="rId21"/>
    <p:sldId id="337" r:id="rId22"/>
    <p:sldId id="339" r:id="rId23"/>
    <p:sldId id="341" r:id="rId24"/>
    <p:sldId id="343" r:id="rId25"/>
    <p:sldId id="340" r:id="rId26"/>
    <p:sldId id="319" r:id="rId27"/>
    <p:sldId id="347" r:id="rId28"/>
    <p:sldId id="320" r:id="rId29"/>
    <p:sldId id="349" r:id="rId30"/>
    <p:sldId id="321" r:id="rId31"/>
    <p:sldId id="342" r:id="rId32"/>
    <p:sldId id="344" r:id="rId33"/>
    <p:sldId id="345" r:id="rId34"/>
    <p:sldId id="34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E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4"/>
    <p:restoredTop sz="87519"/>
  </p:normalViewPr>
  <p:slideViewPr>
    <p:cSldViewPr snapToGrid="0" snapToObjects="1">
      <p:cViewPr>
        <p:scale>
          <a:sx n="83" d="100"/>
          <a:sy n="83" d="100"/>
        </p:scale>
        <p:origin x="4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39.0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 16383,'62'0'0,"-12"0"0,-9 0 0,-11 0 0,0 0 0,-8 0 0,7 0 0,-15 0 0,6 0 0,-3 0 0,-3 0 0,3 0 0,0 0 0,-5 0 0,8 0 0,-8 0 0,13 0 0,-3 0 0,8 0 0,0 0 0,0 0 0,-7 0 0,5 0 0,-14 0 0,6 0 0,-3 0 0,-4 0 0,8 0 0,-9 0 0,3 0 0,6 0 0,1 0 0,18 0 0,-7 0 0,18 0 0,-19 0 0,9 0 0,-11 0 0,0 0 0,-8 0 0,-2 0 0,-8 0 0,5 0 0,0 0 0,0 5 0,-2-4 0,2 4 0,-5-5 0,11 0 0,-1 0 0,5 0 0,-5 0 0,6 0 0,-13 0 0,5 0 0,-3 0 0,-3 0 0,3 0 0,-1 0 0,1 0 0,-1 0 0,3 0 0,-7 0 0,10 0 0,-9 0 0,5 0 0,-1-6 0,-3 5 0,3-4 0,1 5 0,-5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42.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16383,'63'0'0,"-14"0"0,-21 0 0,-6 0 0,8 0 0,-8 0 0,6 0 0,-6 0 0,8 0 0,0 0 0,-7 0 0,-3 0 0,-8 0 0,5 0 0,-3 0 0,3 0 0,-1 0 0,1 0 0,18 0 0,-6 0 0,23 0 0,-9 0 0,24 0 0,-9 0 0,9 0 0,-24 0 0,-2 0 0,-19 0 0,-2 0 0,-8 0 0,5 0 0,0 0 0,1 0 0,-3 0 0,3 0 0,-5 0 0,5 0 0,-1 0 0,-3 0 0,3 0 0,0 0 0,-3 0 0,7 0 0,-9 0 0,7 0 0,-4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16.5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78 16383,'64'0'0,"12"0"0,10 0 0,2 0 0,-22 0 0,2 0 0,24 0 0,-25 0 0,0 0 0,21 0 0,11 0 0,-15 0 0,-13 0 0,-5 0 0,-12 0 0,-1 0 0,1 0 0,0 0 0,0 0 0,0 0 0,0 0 0,-11-7 0,8 5 0,-7-12 0,-1 12 0,8-6 0,-18 1 0,8 5 0,-11-4 0,0-1 0,-8 5 0,6-4 0,-1 6 0,5 0 0,3 0 0,-5 0 0,0 0 0,0 0 0,1 0 0,-9 0 0,6 0 0,-6 0 0,0 0 0,-2 0 0,0 0 0,-6 0 0,14 0 0,-14 0 0,13-7 0,-13 5 0,14-4 0,-14 6 0,6 0 0,-2 0 0,-5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20.6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16383,'93'0'0,"6"0"0,-19 0 0,-26 0 0,1 0 0,43 0 0,-45 0 0,3 0 0,11 0 0,0 0 0,20 0 0,-19 0 0,-2 0 0,13 0 0,-28 0 0,-1 0 0,17 0 0,-10 0 0,10 0 0,-24 0 0,-2 0 0,-11 0 0,0 0 0,-8 0 0,-2 0 0,-7 0 0,3 0 0,1 0 0,0 0 0,-2 0 0,29 0 0,-5 0 0,41 0 0,-23 0 0,24 0 0,-24 0 0,10 0 0,-13 0 0,-1 0 0,-17 0 0,1 0 0,-22 0 0,5 0 0,-3 0 0,-4 0 0,7 0 0,-4 0 0,0 0 0,5 0 0,-8 0 0,12 0 0,-11 0 0,6 0 0,-2 0 0,-5 0 0,5 0 0,-1 0 0,-4 0 0,8 0 0,-6 0 0,1 0 0,4 0 0,-9 0 0,9 0 0,-5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16.5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78 16383,'64'0'0,"12"0"0,10 0 0,2 0 0,-22 0 0,2 0 0,24 0 0,-25 0 0,0 0 0,21 0 0,11 0 0,-15 0 0,-13 0 0,-5 0 0,-12 0 0,-1 0 0,1 0 0,0 0 0,0 0 0,0 0 0,0 0 0,-11-7 0,8 5 0,-7-12 0,-1 12 0,8-6 0,-18 1 0,8 5 0,-11-4 0,0-1 0,-8 5 0,6-4 0,-1 6 0,5 0 0,3 0 0,-5 0 0,0 0 0,0 0 0,1 0 0,-9 0 0,6 0 0,-6 0 0,0 0 0,-2 0 0,0 0 0,-6 0 0,14 0 0,-14 0 0,13-7 0,-13 5 0,14-4 0,-14 6 0,6 0 0,-2 0 0,-5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20.6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16383,'93'0'0,"6"0"0,-19 0 0,-26 0 0,1 0 0,43 0 0,-45 0 0,3 0 0,11 0 0,0 0 0,20 0 0,-19 0 0,-2 0 0,13 0 0,-28 0 0,-1 0 0,17 0 0,-10 0 0,10 0 0,-24 0 0,-2 0 0,-11 0 0,0 0 0,-8 0 0,-2 0 0,-7 0 0,3 0 0,1 0 0,0 0 0,-2 0 0,29 0 0,-5 0 0,41 0 0,-23 0 0,24 0 0,-24 0 0,10 0 0,-13 0 0,-1 0 0,-17 0 0,1 0 0,-22 0 0,5 0 0,-3 0 0,-4 0 0,7 0 0,-4 0 0,0 0 0,5 0 0,-8 0 0,12 0 0,-11 0 0,6 0 0,-2 0 0,-5 0 0,5 0 0,-1 0 0,-4 0 0,8 0 0,-6 0 0,1 0 0,4 0 0,-9 0 0,9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19.7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2192 49 16383,'-73'-6'0,"3"2"0,3 4 0,-3 0 0,-14 0 0,0 0 0,14 0 0,-11 0 0,24 0 0,-10 0 0,23 0 0,4 0 0,10 0 0,7 0 0,3 0 0,8 0 0,-4 0 0,-1-5 0,0 0 0,-4-1 0,8 1 0,-13 5 0,-7 0 0,0 0 0,-18 0 0,18 0 0,-18 0 0,18 0 0,-7 0 0,10 0 0,8 0 0,2 0 0,8 0 0,-3 0 0,-1 0 0,-8 0 0,-2 0 0,-15-8 0,-2 6 0,-11-6 0,-13 8 0,9 0 0,-9 0 0,13 0 0,1 0 0,18 0 0,-3 0 0,24 0 0,-6 0 0,0 0 0,6 0 0,-13 0 0,6 0 0,-9 0 0,8 0 0,-6 0 0,15 0 0,-7 0 0,8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22.8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2524 118 16383,'-48'0'0,"-7"0"0,11 0 0,-10 0 0,0 0 0,11 0 0,-9 0 0,20 0 0,-20 0 0,20 0 0,-9 0 0,19 0 0,-6 0 0,6 0 0,-1 0 0,-4 0 0,5 0 0,0 0 0,-6 0 0,14 0 0,-14 0 0,14 0 0,-6 0 0,3 0 0,4 0 0,-7-9 0,8 2 0,-2-3 0,-3 0 0,-4 9 0,-17-4 0,6 5 0,-19-8 0,8 6 0,-1-6 0,-7 8 0,7 0 0,1-7 0,-8 5 0,18-5 0,-8 1 0,19 4 0,-6-5 0,6 1 0,0 4 0,-6-5 0,14 7 0,-6 0 0,2-5 0,-3 4 0,1-5 0,0 6 0,8 0 0,-5 0 0,-5 0 0,3 0 0,-9 0 0,13 0 0,-13 0 0,14 0 0,-14 0 0,14 0 0,-14 0 0,6 0 0,1 0 0,-8 0 0,7 0 0,0 0 0,-6 0 0,14 0 0,-14 0 0,14 0 0,-14 0 0,13 0 0,-5 0 0,0 0 0,6 0 0,-6 0 0,-5 0 0,9 0 0,-9 0 0,5 0 0,6 0 0,-15 0 0,15 0 0,-14 0 0,14 0 0,-14 0 0,14 0 0,-14 0 0,14 0 0,-7 0 0,4 0 0,4 0 0,-5 0 0,1 0 0,4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7434C-48CE-114A-AD66-A0A76C8863DC}" type="datetimeFigureOut">
              <a:rPr lang="en-US" smtClean="0"/>
              <a:t>12/28/21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4399-B9FB-2F4E-9D0A-A37DF58E964F}" type="slidenum">
              <a:rPr lang="en-US" smtClean="0"/>
              <a:t>‹#›</a:t>
            </a:fld>
            <a:endParaRPr lang="en-US"/>
          </a:p>
        </p:txBody>
      </p:sp>
    </p:spTree>
    <p:extLst>
      <p:ext uri="{BB962C8B-B14F-4D97-AF65-F5344CB8AC3E}">
        <p14:creationId xmlns:p14="http://schemas.microsoft.com/office/powerpoint/2010/main" val="101031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API/Window/promp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www.cs.kent.ac.uk</a:t>
            </a:r>
            <a:r>
              <a:rPr lang="en-US" dirty="0"/>
              <a:t>/teaching/10/modules/CO/3/32/</a:t>
            </a:r>
            <a:r>
              <a:rPr lang="en-US" dirty="0" err="1"/>
              <a:t>FIT_Chapters</a:t>
            </a:r>
            <a:r>
              <a:rPr lang="en-US" dirty="0"/>
              <a:t>/Chapter04/</a:t>
            </a:r>
            <a:r>
              <a:rPr lang="en-US" dirty="0" err="1"/>
              <a:t>BasicHTMLTags.html</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4</a:t>
            </a:fld>
            <a:endParaRPr lang="en-US"/>
          </a:p>
        </p:txBody>
      </p:sp>
    </p:spTree>
    <p:extLst>
      <p:ext uri="{BB962C8B-B14F-4D97-AF65-F5344CB8AC3E}">
        <p14:creationId xmlns:p14="http://schemas.microsoft.com/office/powerpoint/2010/main" val="1347379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9</a:t>
            </a:fld>
            <a:endParaRPr lang="en-US"/>
          </a:p>
        </p:txBody>
      </p:sp>
    </p:spTree>
    <p:extLst>
      <p:ext uri="{BB962C8B-B14F-4D97-AF65-F5344CB8AC3E}">
        <p14:creationId xmlns:p14="http://schemas.microsoft.com/office/powerpoint/2010/main" val="235478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a:t>
            </a:r>
            <a:r>
              <a:rPr lang="en-US" dirty="0" err="1"/>
              <a:t>css</a:t>
            </a:r>
            <a:r>
              <a:rPr lang="en-US" dirty="0"/>
              <a:t>/</a:t>
            </a:r>
            <a:r>
              <a:rPr lang="en-US" dirty="0" err="1"/>
              <a:t>tryit.asp?filename</a:t>
            </a:r>
            <a:r>
              <a:rPr lang="en-US" dirty="0"/>
              <a:t>=</a:t>
            </a:r>
            <a:r>
              <a:rPr lang="en-US" dirty="0" err="1"/>
              <a:t>trycss_forms</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29</a:t>
            </a:fld>
            <a:endParaRPr lang="en-US"/>
          </a:p>
        </p:txBody>
      </p:sp>
    </p:spTree>
    <p:extLst>
      <p:ext uri="{BB962C8B-B14F-4D97-AF65-F5344CB8AC3E}">
        <p14:creationId xmlns:p14="http://schemas.microsoft.com/office/powerpoint/2010/main" val="3503514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-US/docs/Learn/</a:t>
            </a:r>
            <a:r>
              <a:rPr lang="en-US" dirty="0" err="1"/>
              <a:t>Getting_started_with_the_web</a:t>
            </a:r>
            <a:r>
              <a:rPr lang="en-US" dirty="0"/>
              <a:t>/</a:t>
            </a:r>
            <a:r>
              <a:rPr lang="en-US" dirty="0" err="1"/>
              <a:t>JavaScript_basics</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31</a:t>
            </a:fld>
            <a:endParaRPr lang="en-US"/>
          </a:p>
        </p:txBody>
      </p:sp>
    </p:spTree>
    <p:extLst>
      <p:ext uri="{BB962C8B-B14F-4D97-AF65-F5344CB8AC3E}">
        <p14:creationId xmlns:p14="http://schemas.microsoft.com/office/powerpoint/2010/main" val="157489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setUserName</a:t>
            </a:r>
            <a:r>
              <a:rPr lang="en-US" dirty="0"/>
              <a:t>() function contains a </a:t>
            </a:r>
            <a:r>
              <a:rPr lang="en-US" u="sng" dirty="0">
                <a:hlinkClick r:id="rId3"/>
              </a:rPr>
              <a:t>prompt()</a:t>
            </a:r>
            <a:r>
              <a:rPr lang="en-US" dirty="0"/>
              <a:t> function, which displays a dialog box, similar to alert(). This prompt() function does more than alert(), asking the user to enter data, and storing it in a variable after the user clicks </a:t>
            </a:r>
            <a:r>
              <a:rPr lang="en-US" i="1" dirty="0"/>
              <a:t>OK.</a:t>
            </a:r>
            <a:r>
              <a:rPr lang="en-US" dirty="0"/>
              <a:t> In this case, we are asking the user to enter a name. Next, the code calls on an API </a:t>
            </a:r>
            <a:r>
              <a:rPr lang="en-US" dirty="0" err="1"/>
              <a:t>localStorage</a:t>
            </a:r>
            <a:r>
              <a:rPr lang="en-US" dirty="0"/>
              <a:t>, which allows us to store data in the browser and retrieve it later. We use </a:t>
            </a:r>
            <a:r>
              <a:rPr lang="en-US" dirty="0" err="1"/>
              <a:t>localStorage's</a:t>
            </a:r>
            <a:r>
              <a:rPr lang="en-US" dirty="0"/>
              <a:t> </a:t>
            </a:r>
            <a:r>
              <a:rPr lang="en-US" dirty="0" err="1"/>
              <a:t>setItem</a:t>
            </a:r>
            <a:r>
              <a:rPr lang="en-US" dirty="0"/>
              <a:t>() function to create and store a data item called 'name', setting its value to the </a:t>
            </a:r>
            <a:r>
              <a:rPr lang="en-US" dirty="0" err="1"/>
              <a:t>myName</a:t>
            </a:r>
            <a:r>
              <a:rPr lang="en-US" dirty="0"/>
              <a:t> variable which contains the user's entry for the name. Finally, we set the </a:t>
            </a:r>
            <a:r>
              <a:rPr lang="en-US" dirty="0" err="1"/>
              <a:t>textContent</a:t>
            </a:r>
            <a:r>
              <a:rPr lang="en-US" dirty="0"/>
              <a:t> of the heading to a string, plus the user's newly stored name.</a:t>
            </a:r>
          </a:p>
        </p:txBody>
      </p:sp>
      <p:sp>
        <p:nvSpPr>
          <p:cNvPr id="4" name="Slide Number Placeholder 3"/>
          <p:cNvSpPr>
            <a:spLocks noGrp="1"/>
          </p:cNvSpPr>
          <p:nvPr>
            <p:ph type="sldNum" sz="quarter" idx="5"/>
          </p:nvPr>
        </p:nvSpPr>
        <p:spPr/>
        <p:txBody>
          <a:bodyPr/>
          <a:lstStyle/>
          <a:p>
            <a:fld id="{96B84399-B9FB-2F4E-9D0A-A37DF58E964F}" type="slidenum">
              <a:rPr lang="en-US" smtClean="0"/>
              <a:t>32</a:t>
            </a:fld>
            <a:endParaRPr lang="en-US"/>
          </a:p>
        </p:txBody>
      </p:sp>
    </p:spTree>
    <p:extLst>
      <p:ext uri="{BB962C8B-B14F-4D97-AF65-F5344CB8AC3E}">
        <p14:creationId xmlns:p14="http://schemas.microsoft.com/office/powerpoint/2010/main" val="336595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first line of this block uses the negation operator (logical NOT, represented by the </a:t>
            </a:r>
            <a:r>
              <a:rPr lang="en-US" dirty="0"/>
              <a:t>!</a:t>
            </a:r>
            <a:r>
              <a:rPr lang="en-US" sz="1200" b="0" i="0" kern="1200" dirty="0">
                <a:solidFill>
                  <a:schemeClr val="tx1"/>
                </a:solidFill>
                <a:effectLst/>
                <a:latin typeface="+mn-lt"/>
                <a:ea typeface="+mn-ea"/>
                <a:cs typeface="+mn-cs"/>
              </a:rPr>
              <a:t>) to check whether the </a:t>
            </a:r>
            <a:r>
              <a:rPr lang="en-US" dirty="0"/>
              <a:t>name</a:t>
            </a:r>
            <a:r>
              <a:rPr lang="en-US" sz="1200" b="0" i="0" kern="1200" dirty="0">
                <a:solidFill>
                  <a:schemeClr val="tx1"/>
                </a:solidFill>
                <a:effectLst/>
                <a:latin typeface="+mn-lt"/>
                <a:ea typeface="+mn-ea"/>
                <a:cs typeface="+mn-cs"/>
              </a:rPr>
              <a:t> data exists. If not, the </a:t>
            </a:r>
            <a:r>
              <a:rPr lang="en-US" dirty="0" err="1"/>
              <a:t>setUserName</a:t>
            </a:r>
            <a:r>
              <a:rPr lang="en-US" dirty="0"/>
              <a:t>()</a:t>
            </a:r>
            <a:r>
              <a:rPr lang="en-US" sz="1200" b="0" i="0" kern="1200" dirty="0">
                <a:solidFill>
                  <a:schemeClr val="tx1"/>
                </a:solidFill>
                <a:effectLst/>
                <a:latin typeface="+mn-lt"/>
                <a:ea typeface="+mn-ea"/>
                <a:cs typeface="+mn-cs"/>
              </a:rPr>
              <a:t> function runs to create it. If it exists (that is, the user set a user name during a previous visit), we retrieve the stored name using </a:t>
            </a:r>
            <a:r>
              <a:rPr lang="en-US" dirty="0" err="1"/>
              <a:t>getItem</a:t>
            </a:r>
            <a:r>
              <a:rPr lang="en-US" dirty="0"/>
              <a:t>()</a:t>
            </a:r>
            <a:r>
              <a:rPr lang="en-US" sz="1200" b="0" i="0" kern="1200" dirty="0">
                <a:solidFill>
                  <a:schemeClr val="tx1"/>
                </a:solidFill>
                <a:effectLst/>
                <a:latin typeface="+mn-lt"/>
                <a:ea typeface="+mn-ea"/>
                <a:cs typeface="+mn-cs"/>
              </a:rPr>
              <a:t> and set the </a:t>
            </a:r>
            <a:r>
              <a:rPr lang="en-US" dirty="0" err="1"/>
              <a:t>textContent</a:t>
            </a:r>
            <a:r>
              <a:rPr lang="en-US" sz="1200" b="0" i="0" kern="1200" dirty="0">
                <a:solidFill>
                  <a:schemeClr val="tx1"/>
                </a:solidFill>
                <a:effectLst/>
                <a:latin typeface="+mn-lt"/>
                <a:ea typeface="+mn-ea"/>
                <a:cs typeface="+mn-cs"/>
              </a:rPr>
              <a:t> of the heading to a string, plus the user's name, as we did inside </a:t>
            </a:r>
            <a:r>
              <a:rPr lang="en-US" dirty="0" err="1"/>
              <a:t>setUserName</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33</a:t>
            </a:fld>
            <a:endParaRPr lang="en-US"/>
          </a:p>
        </p:txBody>
      </p:sp>
    </p:spTree>
    <p:extLst>
      <p:ext uri="{BB962C8B-B14F-4D97-AF65-F5344CB8AC3E}">
        <p14:creationId xmlns:p14="http://schemas.microsoft.com/office/powerpoint/2010/main" val="881165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599" y="491112"/>
            <a:ext cx="9984259" cy="772297"/>
          </a:xfrm>
        </p:spPr>
        <p:txBody>
          <a:bodyPr/>
          <a:lstStyle>
            <a:lvl1pPr>
              <a:defRPr b="1">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371599" y="1544595"/>
            <a:ext cx="9984259" cy="4627605"/>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12/28/21</a:t>
            </a:fld>
            <a:endParaRPr lang="en-US" dirty="0"/>
          </a:p>
        </p:txBody>
      </p:sp>
      <p:sp>
        <p:nvSpPr>
          <p:cNvPr id="5" name="Footer Placeholder 4"/>
          <p:cNvSpPr>
            <a:spLocks noGrp="1"/>
          </p:cNvSpPr>
          <p:nvPr>
            <p:ph type="ftr" sz="quarter" idx="11"/>
          </p:nvPr>
        </p:nvSpPr>
        <p:spPr>
          <a:xfrm>
            <a:off x="2893563" y="6453386"/>
            <a:ext cx="6559355" cy="404614"/>
          </a:xfrm>
        </p:spPr>
        <p:txBody>
          <a:bodyPr/>
          <a:lstStyle/>
          <a:p>
            <a:endParaRPr lang="en-US" dirty="0"/>
          </a:p>
        </p:txBody>
      </p:sp>
      <p:sp>
        <p:nvSpPr>
          <p:cNvPr id="6" name="Slide Number Placeholder 5"/>
          <p:cNvSpPr>
            <a:spLocks noGrp="1"/>
          </p:cNvSpPr>
          <p:nvPr>
            <p:ph type="sldNum" sz="quarter" idx="12"/>
          </p:nvPr>
        </p:nvSpPr>
        <p:spPr>
          <a:xfrm>
            <a:off x="9759566" y="6453386"/>
            <a:ext cx="1596292" cy="404614"/>
          </a:xfrm>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3schools.com/tags/tag_div.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B0E-6F68-F740-AA8D-2137AC3CBAC6}"/>
              </a:ext>
            </a:extLst>
          </p:cNvPr>
          <p:cNvSpPr>
            <a:spLocks noGrp="1"/>
          </p:cNvSpPr>
          <p:nvPr>
            <p:ph type="ctrTitle"/>
          </p:nvPr>
        </p:nvSpPr>
        <p:spPr/>
        <p:txBody>
          <a:bodyPr/>
          <a:lstStyle/>
          <a:p>
            <a:r>
              <a:rPr lang="en-US" dirty="0"/>
              <a:t>Introduction to Web Technologies</a:t>
            </a:r>
          </a:p>
        </p:txBody>
      </p:sp>
      <p:sp>
        <p:nvSpPr>
          <p:cNvPr id="3" name="Subtitle 2">
            <a:extLst>
              <a:ext uri="{FF2B5EF4-FFF2-40B4-BE49-F238E27FC236}">
                <a16:creationId xmlns:a16="http://schemas.microsoft.com/office/drawing/2014/main" id="{0F95DAA4-17CB-9E4E-92C4-A26BB8BEA3D7}"/>
              </a:ext>
            </a:extLst>
          </p:cNvPr>
          <p:cNvSpPr>
            <a:spLocks noGrp="1"/>
          </p:cNvSpPr>
          <p:nvPr>
            <p:ph type="subTitle" idx="1"/>
          </p:nvPr>
        </p:nvSpPr>
        <p:spPr/>
        <p:txBody>
          <a:bodyPr>
            <a:normAutofit fontScale="92500" lnSpcReduction="10000"/>
          </a:bodyPr>
          <a:lstStyle/>
          <a:p>
            <a:pPr>
              <a:lnSpc>
                <a:spcPct val="100000"/>
              </a:lnSpc>
            </a:pPr>
            <a:r>
              <a:rPr lang="en-US" sz="2600" b="1" dirty="0">
                <a:solidFill>
                  <a:srgbClr val="FF0000"/>
                </a:solidFill>
                <a:latin typeface="Calibri" panose="020F0502020204030204" pitchFamily="34" charset="0"/>
                <a:cs typeface="Calibri" panose="020F0502020204030204" pitchFamily="34" charset="0"/>
              </a:rPr>
              <a:t>All not covered in the previous 5 slides</a:t>
            </a:r>
            <a:endParaRPr lang="en-US" sz="26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Lecturer: Christen Cao</a:t>
            </a:r>
          </a:p>
        </p:txBody>
      </p:sp>
    </p:spTree>
    <p:extLst>
      <p:ext uri="{BB962C8B-B14F-4D97-AF65-F5344CB8AC3E}">
        <p14:creationId xmlns:p14="http://schemas.microsoft.com/office/powerpoint/2010/main" val="97098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4207-5286-AF4F-8F22-53336CFFDF18}"/>
              </a:ext>
            </a:extLst>
          </p:cNvPr>
          <p:cNvSpPr>
            <a:spLocks noGrp="1"/>
          </p:cNvSpPr>
          <p:nvPr>
            <p:ph type="title"/>
          </p:nvPr>
        </p:nvSpPr>
        <p:spPr/>
        <p:txBody>
          <a:bodyPr/>
          <a:lstStyle/>
          <a:p>
            <a:r>
              <a:rPr lang="en-US" dirty="0"/>
              <a:t>&lt;</a:t>
            </a:r>
            <a:r>
              <a:rPr lang="en-US" dirty="0" err="1"/>
              <a:t>img</a:t>
            </a:r>
            <a:r>
              <a:rPr lang="en-US" dirty="0"/>
              <a:t>&gt;</a:t>
            </a:r>
          </a:p>
        </p:txBody>
      </p:sp>
      <p:sp>
        <p:nvSpPr>
          <p:cNvPr id="3" name="Content Placeholder 2">
            <a:extLst>
              <a:ext uri="{FF2B5EF4-FFF2-40B4-BE49-F238E27FC236}">
                <a16:creationId xmlns:a16="http://schemas.microsoft.com/office/drawing/2014/main" id="{DBD91805-7245-024D-9C32-7BC471C68CDE}"/>
              </a:ext>
            </a:extLst>
          </p:cNvPr>
          <p:cNvSpPr>
            <a:spLocks noGrp="1"/>
          </p:cNvSpPr>
          <p:nvPr>
            <p:ph idx="1"/>
          </p:nvPr>
        </p:nvSpPr>
        <p:spPr/>
        <p:txBody>
          <a:bodyPr/>
          <a:lstStyle/>
          <a:p>
            <a:r>
              <a:rPr lang="en-US" dirty="0"/>
              <a:t>HTML images are defined with the &lt;</a:t>
            </a:r>
            <a:r>
              <a:rPr lang="en-US" dirty="0" err="1"/>
              <a:t>img</a:t>
            </a:r>
            <a:r>
              <a:rPr lang="en-US" dirty="0"/>
              <a:t>&gt; tag.</a:t>
            </a:r>
          </a:p>
          <a:p>
            <a:r>
              <a:rPr lang="en-US" dirty="0"/>
              <a:t>The source file (</a:t>
            </a:r>
            <a:r>
              <a:rPr lang="en-US" dirty="0" err="1"/>
              <a:t>src</a:t>
            </a:r>
            <a:r>
              <a:rPr lang="en-US" dirty="0"/>
              <a:t>), alternative text (alt), width, and height are provided as attributes:</a:t>
            </a:r>
          </a:p>
          <a:p>
            <a:pPr marL="0" indent="0">
              <a:buNone/>
            </a:pPr>
            <a:br>
              <a:rPr lang="en-US" dirty="0"/>
            </a:br>
            <a:endParaRPr lang="en-US" dirty="0"/>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A3BBC39-0AD6-7345-BA48-DA3415D31A61}"/>
              </a:ext>
            </a:extLst>
          </p:cNvPr>
          <p:cNvPicPr>
            <a:picLocks noChangeAspect="1"/>
          </p:cNvPicPr>
          <p:nvPr/>
        </p:nvPicPr>
        <p:blipFill rotWithShape="1">
          <a:blip r:embed="rId2"/>
          <a:srcRect t="3289" b="6749"/>
          <a:stretch/>
        </p:blipFill>
        <p:spPr>
          <a:xfrm>
            <a:off x="1635734" y="2984738"/>
            <a:ext cx="9525000" cy="3347644"/>
          </a:xfrm>
          <a:prstGeom prst="rect">
            <a:avLst/>
          </a:prstGeom>
        </p:spPr>
      </p:pic>
      <p:sp>
        <p:nvSpPr>
          <p:cNvPr id="7" name="Frame 6">
            <a:extLst>
              <a:ext uri="{FF2B5EF4-FFF2-40B4-BE49-F238E27FC236}">
                <a16:creationId xmlns:a16="http://schemas.microsoft.com/office/drawing/2014/main" id="{3C0A844D-E38F-C644-8A02-339377E099D7}"/>
              </a:ext>
            </a:extLst>
          </p:cNvPr>
          <p:cNvSpPr/>
          <p:nvPr/>
        </p:nvSpPr>
        <p:spPr>
          <a:xfrm>
            <a:off x="1635734" y="4658560"/>
            <a:ext cx="4730560" cy="1017621"/>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536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7E94-DF14-E14C-ABC9-69C3ADB3A119}"/>
              </a:ext>
            </a:extLst>
          </p:cNvPr>
          <p:cNvSpPr>
            <a:spLocks noGrp="1"/>
          </p:cNvSpPr>
          <p:nvPr>
            <p:ph type="title"/>
          </p:nvPr>
        </p:nvSpPr>
        <p:spPr/>
        <p:txBody>
          <a:bodyPr/>
          <a:lstStyle/>
          <a:p>
            <a:r>
              <a:rPr lang="en-US" dirty="0"/>
              <a:t>&lt;div&gt;&lt;/div&gt;</a:t>
            </a:r>
          </a:p>
        </p:txBody>
      </p:sp>
      <p:sp>
        <p:nvSpPr>
          <p:cNvPr id="3" name="Content Placeholder 2">
            <a:extLst>
              <a:ext uri="{FF2B5EF4-FFF2-40B4-BE49-F238E27FC236}">
                <a16:creationId xmlns:a16="http://schemas.microsoft.com/office/drawing/2014/main" id="{5B00B927-DA3E-EB42-B65D-DB13B327DD92}"/>
              </a:ext>
            </a:extLst>
          </p:cNvPr>
          <p:cNvSpPr>
            <a:spLocks noGrp="1"/>
          </p:cNvSpPr>
          <p:nvPr>
            <p:ph idx="1"/>
          </p:nvPr>
        </p:nvSpPr>
        <p:spPr/>
        <p:txBody>
          <a:bodyPr/>
          <a:lstStyle/>
          <a:p>
            <a:r>
              <a:rPr lang="en-US" dirty="0"/>
              <a:t>The &lt;div&gt; tag defines a division or a section in an HTML document.</a:t>
            </a:r>
          </a:p>
          <a:p>
            <a:r>
              <a:rPr lang="en-US" dirty="0"/>
              <a:t>The &lt;div&gt; tag is used as a </a:t>
            </a:r>
            <a:r>
              <a:rPr lang="en-US" b="1" dirty="0"/>
              <a:t>container</a:t>
            </a:r>
            <a:r>
              <a:rPr lang="en-US" dirty="0"/>
              <a:t> for HTML elements - which is then styled with CSS or manipulated with JavaScript.</a:t>
            </a:r>
          </a:p>
          <a:p>
            <a:r>
              <a:rPr lang="en-US" dirty="0"/>
              <a:t>The &lt;div&gt; tag is easily styled by using the class or id attribute.</a:t>
            </a:r>
          </a:p>
        </p:txBody>
      </p:sp>
      <p:pic>
        <p:nvPicPr>
          <p:cNvPr id="5" name="Picture 4" descr="Graphical user interface, text, application, Word&#10;&#10;Description automatically generated">
            <a:extLst>
              <a:ext uri="{FF2B5EF4-FFF2-40B4-BE49-F238E27FC236}">
                <a16:creationId xmlns:a16="http://schemas.microsoft.com/office/drawing/2014/main" id="{CA16E8DE-D444-1B4B-9159-D85099EA07FC}"/>
              </a:ext>
            </a:extLst>
          </p:cNvPr>
          <p:cNvPicPr>
            <a:picLocks noChangeAspect="1"/>
          </p:cNvPicPr>
          <p:nvPr/>
        </p:nvPicPr>
        <p:blipFill rotWithShape="1">
          <a:blip r:embed="rId2"/>
          <a:srcRect b="14827"/>
          <a:stretch/>
        </p:blipFill>
        <p:spPr>
          <a:xfrm>
            <a:off x="1782633" y="3371020"/>
            <a:ext cx="9162189" cy="3308749"/>
          </a:xfrm>
          <a:prstGeom prst="rect">
            <a:avLst/>
          </a:prstGeom>
        </p:spPr>
      </p:pic>
      <p:sp>
        <p:nvSpPr>
          <p:cNvPr id="6" name="TextBox 5">
            <a:extLst>
              <a:ext uri="{FF2B5EF4-FFF2-40B4-BE49-F238E27FC236}">
                <a16:creationId xmlns:a16="http://schemas.microsoft.com/office/drawing/2014/main" id="{5F727777-C012-EF48-8055-DF709B38C9BE}"/>
              </a:ext>
            </a:extLst>
          </p:cNvPr>
          <p:cNvSpPr txBox="1"/>
          <p:nvPr/>
        </p:nvSpPr>
        <p:spPr>
          <a:xfrm>
            <a:off x="8384584" y="4990238"/>
            <a:ext cx="3626603" cy="646331"/>
          </a:xfrm>
          <a:prstGeom prst="rect">
            <a:avLst/>
          </a:prstGeom>
          <a:noFill/>
          <a:ln>
            <a:solidFill>
              <a:srgbClr val="00B050"/>
            </a:solidFill>
          </a:ln>
        </p:spPr>
        <p:txBody>
          <a:bodyPr wrap="square" rtlCol="0">
            <a:spAutoFit/>
          </a:bodyPr>
          <a:lstStyle/>
          <a:p>
            <a:r>
              <a:rPr lang="en-US" b="1" dirty="0">
                <a:solidFill>
                  <a:srgbClr val="C00000"/>
                </a:solidFill>
              </a:rPr>
              <a:t>Any sort of content can be put inside the &lt;div&gt; tag! </a:t>
            </a:r>
          </a:p>
        </p:txBody>
      </p:sp>
      <p:cxnSp>
        <p:nvCxnSpPr>
          <p:cNvPr id="8" name="Straight Arrow Connector 7">
            <a:extLst>
              <a:ext uri="{FF2B5EF4-FFF2-40B4-BE49-F238E27FC236}">
                <a16:creationId xmlns:a16="http://schemas.microsoft.com/office/drawing/2014/main" id="{0DB74DAD-E9BA-9846-8F03-516ABBD5D79D}"/>
              </a:ext>
            </a:extLst>
          </p:cNvPr>
          <p:cNvCxnSpPr/>
          <p:nvPr/>
        </p:nvCxnSpPr>
        <p:spPr>
          <a:xfrm>
            <a:off x="10120393" y="4262034"/>
            <a:ext cx="288974" cy="72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ame 8">
            <a:extLst>
              <a:ext uri="{FF2B5EF4-FFF2-40B4-BE49-F238E27FC236}">
                <a16:creationId xmlns:a16="http://schemas.microsoft.com/office/drawing/2014/main" id="{8073A54F-4EC9-204A-B6F6-612F886F80EE}"/>
              </a:ext>
            </a:extLst>
          </p:cNvPr>
          <p:cNvSpPr/>
          <p:nvPr/>
        </p:nvSpPr>
        <p:spPr>
          <a:xfrm>
            <a:off x="1782632" y="5780868"/>
            <a:ext cx="4583661" cy="900142"/>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E676E3F9-EA2F-044A-9086-0190D6B931AB}"/>
                  </a:ext>
                </a:extLst>
              </p14:cNvPr>
              <p14:cNvContentPartPr/>
              <p14:nvPr/>
            </p14:nvContentPartPr>
            <p14:xfrm>
              <a:off x="1887028" y="4235455"/>
              <a:ext cx="572760" cy="4680"/>
            </p14:xfrm>
          </p:contentPart>
        </mc:Choice>
        <mc:Fallback>
          <p:pic>
            <p:nvPicPr>
              <p:cNvPr id="10" name="Ink 9">
                <a:extLst>
                  <a:ext uri="{FF2B5EF4-FFF2-40B4-BE49-F238E27FC236}">
                    <a16:creationId xmlns:a16="http://schemas.microsoft.com/office/drawing/2014/main" id="{E676E3F9-EA2F-044A-9086-0190D6B931AB}"/>
                  </a:ext>
                </a:extLst>
              </p:cNvPr>
              <p:cNvPicPr/>
              <p:nvPr/>
            </p:nvPicPr>
            <p:blipFill>
              <a:blip r:embed="rId4"/>
              <a:stretch>
                <a:fillRect/>
              </a:stretch>
            </p:blipFill>
            <p:spPr>
              <a:xfrm>
                <a:off x="1833388" y="4127815"/>
                <a:ext cx="6804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181B212D-E571-944F-B5E0-251CCDFF5D8E}"/>
                  </a:ext>
                </a:extLst>
              </p14:cNvPr>
              <p14:cNvContentPartPr/>
              <p14:nvPr/>
            </p14:nvContentPartPr>
            <p14:xfrm>
              <a:off x="2997628" y="5981815"/>
              <a:ext cx="443160" cy="360"/>
            </p14:xfrm>
          </p:contentPart>
        </mc:Choice>
        <mc:Fallback>
          <p:pic>
            <p:nvPicPr>
              <p:cNvPr id="11" name="Ink 10">
                <a:extLst>
                  <a:ext uri="{FF2B5EF4-FFF2-40B4-BE49-F238E27FC236}">
                    <a16:creationId xmlns:a16="http://schemas.microsoft.com/office/drawing/2014/main" id="{181B212D-E571-944F-B5E0-251CCDFF5D8E}"/>
                  </a:ext>
                </a:extLst>
              </p:cNvPr>
              <p:cNvPicPr/>
              <p:nvPr/>
            </p:nvPicPr>
            <p:blipFill>
              <a:blip r:embed="rId6"/>
              <a:stretch>
                <a:fillRect/>
              </a:stretch>
            </p:blipFill>
            <p:spPr>
              <a:xfrm>
                <a:off x="2943988" y="5874175"/>
                <a:ext cx="550800" cy="216000"/>
              </a:xfrm>
              <a:prstGeom prst="rect">
                <a:avLst/>
              </a:prstGeom>
            </p:spPr>
          </p:pic>
        </mc:Fallback>
      </mc:AlternateContent>
    </p:spTree>
    <p:extLst>
      <p:ext uri="{BB962C8B-B14F-4D97-AF65-F5344CB8AC3E}">
        <p14:creationId xmlns:p14="http://schemas.microsoft.com/office/powerpoint/2010/main" val="103287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9712-639F-B749-9398-A9B9DC4CB3DA}"/>
              </a:ext>
            </a:extLst>
          </p:cNvPr>
          <p:cNvSpPr>
            <a:spLocks noGrp="1"/>
          </p:cNvSpPr>
          <p:nvPr>
            <p:ph type="title"/>
          </p:nvPr>
        </p:nvSpPr>
        <p:spPr/>
        <p:txBody>
          <a:bodyPr/>
          <a:lstStyle/>
          <a:p>
            <a:r>
              <a:rPr lang="en-US" dirty="0"/>
              <a:t>&lt;span&gt;&lt;/span&gt;</a:t>
            </a:r>
          </a:p>
        </p:txBody>
      </p:sp>
      <p:sp>
        <p:nvSpPr>
          <p:cNvPr id="3" name="Content Placeholder 2">
            <a:extLst>
              <a:ext uri="{FF2B5EF4-FFF2-40B4-BE49-F238E27FC236}">
                <a16:creationId xmlns:a16="http://schemas.microsoft.com/office/drawing/2014/main" id="{39B55C11-93F0-954A-BC3E-115653A60DBA}"/>
              </a:ext>
            </a:extLst>
          </p:cNvPr>
          <p:cNvSpPr>
            <a:spLocks noGrp="1"/>
          </p:cNvSpPr>
          <p:nvPr>
            <p:ph idx="1"/>
          </p:nvPr>
        </p:nvSpPr>
        <p:spPr/>
        <p:txBody>
          <a:bodyPr/>
          <a:lstStyle/>
          <a:p>
            <a:r>
              <a:rPr lang="en-US" dirty="0"/>
              <a:t>The &lt;span&gt; tag is </a:t>
            </a:r>
            <a:r>
              <a:rPr lang="en-US" b="1" dirty="0"/>
              <a:t>an inline container </a:t>
            </a:r>
            <a:r>
              <a:rPr lang="en-US" dirty="0"/>
              <a:t>used to mark up a part of a text, or a part of a document.</a:t>
            </a:r>
          </a:p>
          <a:p>
            <a:r>
              <a:rPr lang="en-US" dirty="0"/>
              <a:t>The &lt;span&gt; tag is much like the </a:t>
            </a:r>
            <a:r>
              <a:rPr lang="en-US" dirty="0">
                <a:hlinkClick r:id="rId2"/>
              </a:rPr>
              <a:t>&lt;div&gt;</a:t>
            </a:r>
            <a:r>
              <a:rPr lang="en-US" dirty="0"/>
              <a:t> element, but &lt;div&gt; is a block-level element and &lt;span&gt; is an inline element.</a:t>
            </a:r>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BCF97FBC-3F32-7F4C-B4B1-FF57061C5612}"/>
              </a:ext>
            </a:extLst>
          </p:cNvPr>
          <p:cNvPicPr>
            <a:picLocks noChangeAspect="1"/>
          </p:cNvPicPr>
          <p:nvPr/>
        </p:nvPicPr>
        <p:blipFill>
          <a:blip r:embed="rId3"/>
          <a:stretch>
            <a:fillRect/>
          </a:stretch>
        </p:blipFill>
        <p:spPr>
          <a:xfrm>
            <a:off x="1371599" y="3429000"/>
            <a:ext cx="10303941" cy="2901110"/>
          </a:xfrm>
          <a:prstGeom prst="rect">
            <a:avLst/>
          </a:prstGeom>
        </p:spPr>
      </p:pic>
      <p:sp>
        <p:nvSpPr>
          <p:cNvPr id="8" name="Frame 7">
            <a:extLst>
              <a:ext uri="{FF2B5EF4-FFF2-40B4-BE49-F238E27FC236}">
                <a16:creationId xmlns:a16="http://schemas.microsoft.com/office/drawing/2014/main" id="{19AC2F3F-9244-A74D-9FE4-44241AE5B230}"/>
              </a:ext>
            </a:extLst>
          </p:cNvPr>
          <p:cNvSpPr/>
          <p:nvPr/>
        </p:nvSpPr>
        <p:spPr>
          <a:xfrm>
            <a:off x="1365440" y="4724725"/>
            <a:ext cx="5112852" cy="234734"/>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46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708-BBBD-0A4D-9222-A2B076606E14}"/>
              </a:ext>
            </a:extLst>
          </p:cNvPr>
          <p:cNvSpPr>
            <a:spLocks noGrp="1"/>
          </p:cNvSpPr>
          <p:nvPr>
            <p:ph type="title"/>
          </p:nvPr>
        </p:nvSpPr>
        <p:spPr/>
        <p:txBody>
          <a:bodyPr/>
          <a:lstStyle/>
          <a:p>
            <a:r>
              <a:rPr lang="en-US" dirty="0"/>
              <a:t>&lt;style&gt;&lt;/style&gt;</a:t>
            </a:r>
          </a:p>
        </p:txBody>
      </p:sp>
      <p:sp>
        <p:nvSpPr>
          <p:cNvPr id="3" name="Content Placeholder 2">
            <a:extLst>
              <a:ext uri="{FF2B5EF4-FFF2-40B4-BE49-F238E27FC236}">
                <a16:creationId xmlns:a16="http://schemas.microsoft.com/office/drawing/2014/main" id="{08B4F987-F49F-154F-A3FF-8C6AB5A792C9}"/>
              </a:ext>
            </a:extLst>
          </p:cNvPr>
          <p:cNvSpPr>
            <a:spLocks noGrp="1"/>
          </p:cNvSpPr>
          <p:nvPr>
            <p:ph idx="1"/>
          </p:nvPr>
        </p:nvSpPr>
        <p:spPr/>
        <p:txBody>
          <a:bodyPr/>
          <a:lstStyle/>
          <a:p>
            <a:r>
              <a:rPr lang="en-US" dirty="0"/>
              <a:t>The &lt;style&gt; tag is used to define style information (CSS) for a document.</a:t>
            </a:r>
          </a:p>
          <a:p>
            <a:r>
              <a:rPr lang="en-US" dirty="0"/>
              <a:t>Inside the &lt;style&gt; element you specify how HTML elements should render in a browser.</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C42D48D-6324-BB4A-B9F6-D0AF97391D72}"/>
              </a:ext>
            </a:extLst>
          </p:cNvPr>
          <p:cNvPicPr>
            <a:picLocks noChangeAspect="1"/>
          </p:cNvPicPr>
          <p:nvPr/>
        </p:nvPicPr>
        <p:blipFill>
          <a:blip r:embed="rId2"/>
          <a:stretch>
            <a:fillRect/>
          </a:stretch>
        </p:blipFill>
        <p:spPr>
          <a:xfrm>
            <a:off x="1740928" y="2841356"/>
            <a:ext cx="9245600" cy="38100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A440F8F-FB89-7B49-A7F5-1BFEBFD4BDF6}"/>
                  </a:ext>
                </a:extLst>
              </p14:cNvPr>
              <p14:cNvContentPartPr/>
              <p14:nvPr/>
            </p14:nvContentPartPr>
            <p14:xfrm>
              <a:off x="1813948" y="3634975"/>
              <a:ext cx="875520" cy="28440"/>
            </p14:xfrm>
          </p:contentPart>
        </mc:Choice>
        <mc:Fallback>
          <p:pic>
            <p:nvPicPr>
              <p:cNvPr id="6" name="Ink 5">
                <a:extLst>
                  <a:ext uri="{FF2B5EF4-FFF2-40B4-BE49-F238E27FC236}">
                    <a16:creationId xmlns:a16="http://schemas.microsoft.com/office/drawing/2014/main" id="{AA440F8F-FB89-7B49-A7F5-1BFEBFD4BDF6}"/>
                  </a:ext>
                </a:extLst>
              </p:cNvPr>
              <p:cNvPicPr/>
              <p:nvPr/>
            </p:nvPicPr>
            <p:blipFill>
              <a:blip r:embed="rId4"/>
              <a:stretch>
                <a:fillRect/>
              </a:stretch>
            </p:blipFill>
            <p:spPr>
              <a:xfrm>
                <a:off x="1760308" y="3526975"/>
                <a:ext cx="9831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308041F0-C7B1-2B4C-92B0-BF6520D4E49D}"/>
                  </a:ext>
                </a:extLst>
              </p14:cNvPr>
              <p14:cNvContentPartPr/>
              <p14:nvPr/>
            </p14:nvContentPartPr>
            <p14:xfrm>
              <a:off x="1817548" y="4332295"/>
              <a:ext cx="932760" cy="360"/>
            </p14:xfrm>
          </p:contentPart>
        </mc:Choice>
        <mc:Fallback>
          <p:pic>
            <p:nvPicPr>
              <p:cNvPr id="7" name="Ink 6">
                <a:extLst>
                  <a:ext uri="{FF2B5EF4-FFF2-40B4-BE49-F238E27FC236}">
                    <a16:creationId xmlns:a16="http://schemas.microsoft.com/office/drawing/2014/main" id="{308041F0-C7B1-2B4C-92B0-BF6520D4E49D}"/>
                  </a:ext>
                </a:extLst>
              </p:cNvPr>
              <p:cNvPicPr/>
              <p:nvPr/>
            </p:nvPicPr>
            <p:blipFill>
              <a:blip r:embed="rId6"/>
              <a:stretch>
                <a:fillRect/>
              </a:stretch>
            </p:blipFill>
            <p:spPr>
              <a:xfrm>
                <a:off x="1763908" y="4224655"/>
                <a:ext cx="1040400" cy="216000"/>
              </a:xfrm>
              <a:prstGeom prst="rect">
                <a:avLst/>
              </a:prstGeom>
            </p:spPr>
          </p:pic>
        </mc:Fallback>
      </mc:AlternateContent>
    </p:spTree>
    <p:extLst>
      <p:ext uri="{BB962C8B-B14F-4D97-AF65-F5344CB8AC3E}">
        <p14:creationId xmlns:p14="http://schemas.microsoft.com/office/powerpoint/2010/main" val="26900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2E98-59AD-9A4D-9003-2E979448AA1B}"/>
              </a:ext>
            </a:extLst>
          </p:cNvPr>
          <p:cNvSpPr>
            <a:spLocks noGrp="1"/>
          </p:cNvSpPr>
          <p:nvPr>
            <p:ph type="title"/>
          </p:nvPr>
        </p:nvSpPr>
        <p:spPr/>
        <p:txBody>
          <a:bodyPr/>
          <a:lstStyle/>
          <a:p>
            <a:r>
              <a:rPr lang="en-US" dirty="0"/>
              <a:t>CSS Selector</a:t>
            </a:r>
          </a:p>
        </p:txBody>
      </p:sp>
      <p:sp>
        <p:nvSpPr>
          <p:cNvPr id="3" name="Content Placeholder 2">
            <a:extLst>
              <a:ext uri="{FF2B5EF4-FFF2-40B4-BE49-F238E27FC236}">
                <a16:creationId xmlns:a16="http://schemas.microsoft.com/office/drawing/2014/main" id="{A7CCCC4C-84B2-E44E-B262-3C3BD126C9FE}"/>
              </a:ext>
            </a:extLst>
          </p:cNvPr>
          <p:cNvSpPr>
            <a:spLocks noGrp="1"/>
          </p:cNvSpPr>
          <p:nvPr>
            <p:ph idx="1"/>
          </p:nvPr>
        </p:nvSpPr>
        <p:spPr/>
        <p:txBody>
          <a:bodyPr/>
          <a:lstStyle/>
          <a:p>
            <a:r>
              <a:rPr lang="en-US" dirty="0"/>
              <a:t>3 common CSS selectors: </a:t>
            </a:r>
          </a:p>
          <a:p>
            <a:pPr lvl="1"/>
            <a:r>
              <a:rPr lang="en-US" dirty="0"/>
              <a:t>Element / Type Selector </a:t>
            </a:r>
          </a:p>
          <a:p>
            <a:pPr lvl="1"/>
            <a:r>
              <a:rPr lang="en-US" dirty="0"/>
              <a:t>Class Selector</a:t>
            </a:r>
          </a:p>
          <a:p>
            <a:pPr lvl="1"/>
            <a:r>
              <a:rPr lang="en-US" dirty="0"/>
              <a:t>ID Selector</a:t>
            </a:r>
          </a:p>
          <a:p>
            <a:r>
              <a:rPr lang="en-US" dirty="0"/>
              <a:t>There are also element-specific and descendent selectors which allow us to be more precise</a:t>
            </a:r>
          </a:p>
          <a:p>
            <a:endParaRPr lang="en-US" dirty="0"/>
          </a:p>
          <a:p>
            <a:r>
              <a:rPr lang="en-US" dirty="0"/>
              <a:t>Naming Conventions</a:t>
            </a:r>
          </a:p>
          <a:p>
            <a:pPr lvl="1"/>
            <a:r>
              <a:rPr lang="en-US" dirty="0"/>
              <a:t>no whitespace or special characters - case-sensitive</a:t>
            </a:r>
          </a:p>
          <a:p>
            <a:pPr lvl="1"/>
            <a:r>
              <a:rPr lang="en-US" dirty="0"/>
              <a:t>do not start with numbers</a:t>
            </a:r>
          </a:p>
          <a:p>
            <a:endParaRPr lang="en-US" dirty="0"/>
          </a:p>
        </p:txBody>
      </p:sp>
    </p:spTree>
    <p:extLst>
      <p:ext uri="{BB962C8B-B14F-4D97-AF65-F5344CB8AC3E}">
        <p14:creationId xmlns:p14="http://schemas.microsoft.com/office/powerpoint/2010/main" val="193926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B746-E0F0-5240-B411-0C61E7E2D9CC}"/>
              </a:ext>
            </a:extLst>
          </p:cNvPr>
          <p:cNvSpPr>
            <a:spLocks noGrp="1"/>
          </p:cNvSpPr>
          <p:nvPr>
            <p:ph type="title"/>
          </p:nvPr>
        </p:nvSpPr>
        <p:spPr/>
        <p:txBody>
          <a:bodyPr>
            <a:normAutofit/>
          </a:bodyPr>
          <a:lstStyle/>
          <a:p>
            <a:r>
              <a:rPr lang="en-US" dirty="0"/>
              <a:t>Element / Type Selector </a:t>
            </a:r>
          </a:p>
        </p:txBody>
      </p:sp>
      <p:sp>
        <p:nvSpPr>
          <p:cNvPr id="3" name="Content Placeholder 2">
            <a:extLst>
              <a:ext uri="{FF2B5EF4-FFF2-40B4-BE49-F238E27FC236}">
                <a16:creationId xmlns:a16="http://schemas.microsoft.com/office/drawing/2014/main" id="{A24CB5D5-2196-3D42-8136-51BAB2988D55}"/>
              </a:ext>
            </a:extLst>
          </p:cNvPr>
          <p:cNvSpPr>
            <a:spLocks noGrp="1"/>
          </p:cNvSpPr>
          <p:nvPr>
            <p:ph idx="1"/>
          </p:nvPr>
        </p:nvSpPr>
        <p:spPr/>
        <p:txBody>
          <a:bodyPr/>
          <a:lstStyle/>
          <a:p>
            <a:r>
              <a:rPr lang="en-US" dirty="0"/>
              <a:t>Target elements by the element type</a:t>
            </a:r>
          </a:p>
          <a:p>
            <a:endParaRPr lang="en-US" i="1" dirty="0"/>
          </a:p>
          <a:p>
            <a:r>
              <a:rPr lang="en-US" b="1" i="1" dirty="0"/>
              <a:t>Example:</a:t>
            </a:r>
          </a:p>
          <a:p>
            <a:pPr marL="0" indent="0">
              <a:buNone/>
            </a:pPr>
            <a:r>
              <a:rPr lang="en-US" i="1" dirty="0"/>
              <a:t>     target all &lt;div&gt; elements using a type selector of div</a:t>
            </a:r>
            <a:endParaRPr lang="en-US" dirty="0"/>
          </a:p>
          <a:p>
            <a:r>
              <a:rPr lang="en-US" b="1" dirty="0"/>
              <a:t>CSS </a:t>
            </a:r>
          </a:p>
          <a:p>
            <a:pPr marL="530352" lvl="1" indent="0">
              <a:buNone/>
            </a:pPr>
            <a:r>
              <a:rPr lang="en-US" dirty="0"/>
              <a:t>     div { ... }</a:t>
            </a:r>
          </a:p>
          <a:p>
            <a:r>
              <a:rPr lang="en-US" b="1" dirty="0"/>
              <a:t>HTML </a:t>
            </a:r>
          </a:p>
          <a:p>
            <a:pPr marL="530352" lvl="1" indent="0">
              <a:buNone/>
            </a:pPr>
            <a:r>
              <a:rPr lang="en-US" dirty="0"/>
              <a:t>     &lt;div&gt;...&lt;/div&gt; </a:t>
            </a:r>
          </a:p>
          <a:p>
            <a:pPr marL="530352" lvl="1" indent="0">
              <a:buNone/>
            </a:pPr>
            <a:r>
              <a:rPr lang="en-US" dirty="0"/>
              <a:t>     &lt;div&gt;...&lt;/div&gt;</a:t>
            </a:r>
          </a:p>
          <a:p>
            <a:endParaRPr lang="en-US" dirty="0"/>
          </a:p>
        </p:txBody>
      </p:sp>
    </p:spTree>
    <p:extLst>
      <p:ext uri="{BB962C8B-B14F-4D97-AF65-F5344CB8AC3E}">
        <p14:creationId xmlns:p14="http://schemas.microsoft.com/office/powerpoint/2010/main" val="371231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E6BA-E756-4D40-86B5-0E7A328FF5AC}"/>
              </a:ext>
            </a:extLst>
          </p:cNvPr>
          <p:cNvSpPr>
            <a:spLocks noGrp="1"/>
          </p:cNvSpPr>
          <p:nvPr>
            <p:ph type="title"/>
          </p:nvPr>
        </p:nvSpPr>
        <p:spPr/>
        <p:txBody>
          <a:bodyPr/>
          <a:lstStyle/>
          <a:p>
            <a:r>
              <a:rPr lang="en-US" dirty="0"/>
              <a:t>Class Selector</a:t>
            </a:r>
          </a:p>
        </p:txBody>
      </p:sp>
      <p:sp>
        <p:nvSpPr>
          <p:cNvPr id="3" name="Content Placeholder 2">
            <a:extLst>
              <a:ext uri="{FF2B5EF4-FFF2-40B4-BE49-F238E27FC236}">
                <a16:creationId xmlns:a16="http://schemas.microsoft.com/office/drawing/2014/main" id="{05C0D4FF-238C-6745-93D0-E28E355FBED2}"/>
              </a:ext>
            </a:extLst>
          </p:cNvPr>
          <p:cNvSpPr>
            <a:spLocks noGrp="1"/>
          </p:cNvSpPr>
          <p:nvPr>
            <p:ph idx="1"/>
          </p:nvPr>
        </p:nvSpPr>
        <p:spPr/>
        <p:txBody>
          <a:bodyPr/>
          <a:lstStyle/>
          <a:p>
            <a:r>
              <a:rPr lang="en-US" dirty="0"/>
              <a:t>Select an element based on the element’s class attribute value</a:t>
            </a:r>
          </a:p>
          <a:p>
            <a:pPr lvl="1"/>
            <a:r>
              <a:rPr lang="en-US" i="1" dirty="0"/>
              <a:t>a little more specific than type selectors</a:t>
            </a:r>
            <a:endParaRPr lang="en-US" dirty="0"/>
          </a:p>
          <a:p>
            <a:pPr lvl="1"/>
            <a:r>
              <a:rPr lang="en-US" i="1" dirty="0"/>
              <a:t>select particular elements rather than all elements of a type</a:t>
            </a:r>
            <a:endParaRPr lang="en-US" dirty="0"/>
          </a:p>
          <a:p>
            <a:pPr lvl="1"/>
            <a:r>
              <a:rPr lang="en-US" i="1" dirty="0"/>
              <a:t>apply the same styles to different elements by using the same class attribute value</a:t>
            </a:r>
            <a:endParaRPr lang="en-US" dirty="0"/>
          </a:p>
          <a:p>
            <a:r>
              <a:rPr lang="en-US" dirty="0"/>
              <a:t>Denoted by a leading period </a:t>
            </a:r>
            <a:r>
              <a:rPr lang="en-US" dirty="0">
                <a:highlight>
                  <a:srgbClr val="FFFF00"/>
                </a:highlight>
              </a:rPr>
              <a:t>.</a:t>
            </a:r>
            <a:r>
              <a:rPr lang="en-US" dirty="0"/>
              <a:t>, followed by the class attribute value</a:t>
            </a:r>
          </a:p>
          <a:p>
            <a:r>
              <a:rPr lang="en-US" b="1" dirty="0"/>
              <a:t>CSS </a:t>
            </a:r>
          </a:p>
          <a:p>
            <a:pPr marL="530352" lvl="1" indent="0">
              <a:buNone/>
            </a:pPr>
            <a:r>
              <a:rPr lang="en-US" dirty="0"/>
              <a:t>     </a:t>
            </a:r>
            <a:r>
              <a:rPr lang="en-US" dirty="0">
                <a:highlight>
                  <a:srgbClr val="FFFF00"/>
                </a:highlight>
              </a:rPr>
              <a:t>.</a:t>
            </a:r>
            <a:r>
              <a:rPr lang="en-US" dirty="0"/>
              <a:t>awesome { ... }</a:t>
            </a:r>
          </a:p>
          <a:p>
            <a:r>
              <a:rPr lang="en-US" b="1" dirty="0"/>
              <a:t>HTML</a:t>
            </a:r>
          </a:p>
          <a:p>
            <a:pPr marL="530352" lvl="1" indent="0">
              <a:buNone/>
            </a:pPr>
            <a:r>
              <a:rPr lang="en-US" dirty="0"/>
              <a:t>     &lt;div class="awesome"&gt;...&lt;/div&gt; &lt;p class="awesome"&gt;...&lt;/p&gt;</a:t>
            </a:r>
          </a:p>
          <a:p>
            <a:endParaRPr lang="en-US" dirty="0"/>
          </a:p>
        </p:txBody>
      </p:sp>
    </p:spTree>
    <p:extLst>
      <p:ext uri="{BB962C8B-B14F-4D97-AF65-F5344CB8AC3E}">
        <p14:creationId xmlns:p14="http://schemas.microsoft.com/office/powerpoint/2010/main" val="1509836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7F00-133C-2445-B454-8C431F414D68}"/>
              </a:ext>
            </a:extLst>
          </p:cNvPr>
          <p:cNvSpPr>
            <a:spLocks noGrp="1"/>
          </p:cNvSpPr>
          <p:nvPr>
            <p:ph type="title"/>
          </p:nvPr>
        </p:nvSpPr>
        <p:spPr/>
        <p:txBody>
          <a:bodyPr/>
          <a:lstStyle/>
          <a:p>
            <a:r>
              <a:rPr lang="en-US" dirty="0"/>
              <a:t>ID Selector</a:t>
            </a:r>
          </a:p>
        </p:txBody>
      </p:sp>
      <p:sp>
        <p:nvSpPr>
          <p:cNvPr id="3" name="Content Placeholder 2">
            <a:extLst>
              <a:ext uri="{FF2B5EF4-FFF2-40B4-BE49-F238E27FC236}">
                <a16:creationId xmlns:a16="http://schemas.microsoft.com/office/drawing/2014/main" id="{07A6F595-902C-1940-AE3E-6FB09983D4FA}"/>
              </a:ext>
            </a:extLst>
          </p:cNvPr>
          <p:cNvSpPr>
            <a:spLocks noGrp="1"/>
          </p:cNvSpPr>
          <p:nvPr>
            <p:ph idx="1"/>
          </p:nvPr>
        </p:nvSpPr>
        <p:spPr/>
        <p:txBody>
          <a:bodyPr>
            <a:normAutofit/>
          </a:bodyPr>
          <a:lstStyle/>
          <a:p>
            <a:r>
              <a:rPr lang="en-US" dirty="0"/>
              <a:t>Target only one unique element at a time</a:t>
            </a:r>
          </a:p>
          <a:p>
            <a:pPr lvl="1"/>
            <a:r>
              <a:rPr lang="en-US" i="1" dirty="0"/>
              <a:t>even more precise than class selectors</a:t>
            </a:r>
            <a:endParaRPr lang="en-US" dirty="0"/>
          </a:p>
          <a:p>
            <a:pPr lvl="1"/>
            <a:r>
              <a:rPr lang="en-US" i="1" dirty="0"/>
              <a:t>use an element’s id attribute value as a selector</a:t>
            </a:r>
            <a:endParaRPr lang="en-US" dirty="0"/>
          </a:p>
          <a:p>
            <a:r>
              <a:rPr lang="en-US" dirty="0"/>
              <a:t>id attribute values can only be used once per page</a:t>
            </a:r>
          </a:p>
          <a:p>
            <a:pPr lvl="1"/>
            <a:r>
              <a:rPr lang="en-US" i="1" dirty="0"/>
              <a:t>should be reserved for significant elements</a:t>
            </a:r>
            <a:endParaRPr lang="en-US" dirty="0"/>
          </a:p>
          <a:p>
            <a:r>
              <a:rPr lang="en-US" dirty="0"/>
              <a:t>Denoted by a leading hash sign </a:t>
            </a:r>
            <a:r>
              <a:rPr lang="en-US" dirty="0">
                <a:highlight>
                  <a:srgbClr val="FFFF00"/>
                </a:highlight>
              </a:rPr>
              <a:t>#</a:t>
            </a:r>
            <a:r>
              <a:rPr lang="en-US" dirty="0"/>
              <a:t>, followed by the id attribute value</a:t>
            </a:r>
          </a:p>
          <a:p>
            <a:r>
              <a:rPr lang="en-US" b="1" dirty="0"/>
              <a:t>CSS</a:t>
            </a:r>
            <a:r>
              <a:rPr lang="en-US" dirty="0"/>
              <a:t> </a:t>
            </a:r>
          </a:p>
          <a:p>
            <a:pPr marL="530352" lvl="1" indent="0">
              <a:buNone/>
            </a:pPr>
            <a:r>
              <a:rPr lang="en-US" dirty="0"/>
              <a:t>     </a:t>
            </a:r>
            <a:r>
              <a:rPr lang="en-US" dirty="0">
                <a:highlight>
                  <a:srgbClr val="FFFF00"/>
                </a:highlight>
              </a:rPr>
              <a:t>#</a:t>
            </a:r>
            <a:r>
              <a:rPr lang="en-US" dirty="0"/>
              <a:t>wrapper { ... }</a:t>
            </a:r>
          </a:p>
          <a:p>
            <a:r>
              <a:rPr lang="en-US" b="1" dirty="0"/>
              <a:t>HTML</a:t>
            </a:r>
          </a:p>
          <a:p>
            <a:pPr marL="530352" lvl="1" indent="0">
              <a:buNone/>
            </a:pPr>
            <a:r>
              <a:rPr lang="en-US" dirty="0"/>
              <a:t>     &lt;div id="wrapper"&gt;...&lt;/div&gt;</a:t>
            </a:r>
          </a:p>
          <a:p>
            <a:endParaRPr lang="en-US" dirty="0"/>
          </a:p>
        </p:txBody>
      </p:sp>
    </p:spTree>
    <p:extLst>
      <p:ext uri="{BB962C8B-B14F-4D97-AF65-F5344CB8AC3E}">
        <p14:creationId xmlns:p14="http://schemas.microsoft.com/office/powerpoint/2010/main" val="311695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708-BBBD-0A4D-9222-A2B076606E14}"/>
              </a:ext>
            </a:extLst>
          </p:cNvPr>
          <p:cNvSpPr>
            <a:spLocks noGrp="1"/>
          </p:cNvSpPr>
          <p:nvPr>
            <p:ph type="title"/>
          </p:nvPr>
        </p:nvSpPr>
        <p:spPr/>
        <p:txBody>
          <a:bodyPr/>
          <a:lstStyle/>
          <a:p>
            <a:r>
              <a:rPr lang="en-US" dirty="0"/>
              <a:t>&lt;style&gt;&lt;/style&gt;</a:t>
            </a:r>
          </a:p>
        </p:txBody>
      </p:sp>
      <p:sp>
        <p:nvSpPr>
          <p:cNvPr id="3" name="Content Placeholder 2">
            <a:extLst>
              <a:ext uri="{FF2B5EF4-FFF2-40B4-BE49-F238E27FC236}">
                <a16:creationId xmlns:a16="http://schemas.microsoft.com/office/drawing/2014/main" id="{08B4F987-F49F-154F-A3FF-8C6AB5A792C9}"/>
              </a:ext>
            </a:extLst>
          </p:cNvPr>
          <p:cNvSpPr>
            <a:spLocks noGrp="1"/>
          </p:cNvSpPr>
          <p:nvPr>
            <p:ph idx="1"/>
          </p:nvPr>
        </p:nvSpPr>
        <p:spPr/>
        <p:txBody>
          <a:bodyPr/>
          <a:lstStyle/>
          <a:p>
            <a:r>
              <a:rPr lang="en-US" dirty="0"/>
              <a:t>The &lt;style&gt; tag is used to define style information (CSS) for a document.</a:t>
            </a:r>
          </a:p>
          <a:p>
            <a:r>
              <a:rPr lang="en-US" dirty="0"/>
              <a:t>Inside the &lt;style&gt; element you specify how HTML elements should render in a browser.</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C42D48D-6324-BB4A-B9F6-D0AF97391D72}"/>
              </a:ext>
            </a:extLst>
          </p:cNvPr>
          <p:cNvPicPr>
            <a:picLocks noChangeAspect="1"/>
          </p:cNvPicPr>
          <p:nvPr/>
        </p:nvPicPr>
        <p:blipFill>
          <a:blip r:embed="rId2"/>
          <a:stretch>
            <a:fillRect/>
          </a:stretch>
        </p:blipFill>
        <p:spPr>
          <a:xfrm>
            <a:off x="1740928" y="2841356"/>
            <a:ext cx="9245600" cy="38100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A440F8F-FB89-7B49-A7F5-1BFEBFD4BDF6}"/>
                  </a:ext>
                </a:extLst>
              </p14:cNvPr>
              <p14:cNvContentPartPr/>
              <p14:nvPr/>
            </p14:nvContentPartPr>
            <p14:xfrm>
              <a:off x="1813948" y="3634975"/>
              <a:ext cx="875520" cy="28440"/>
            </p14:xfrm>
          </p:contentPart>
        </mc:Choice>
        <mc:Fallback>
          <p:pic>
            <p:nvPicPr>
              <p:cNvPr id="6" name="Ink 5">
                <a:extLst>
                  <a:ext uri="{FF2B5EF4-FFF2-40B4-BE49-F238E27FC236}">
                    <a16:creationId xmlns:a16="http://schemas.microsoft.com/office/drawing/2014/main" id="{AA440F8F-FB89-7B49-A7F5-1BFEBFD4BDF6}"/>
                  </a:ext>
                </a:extLst>
              </p:cNvPr>
              <p:cNvPicPr/>
              <p:nvPr/>
            </p:nvPicPr>
            <p:blipFill>
              <a:blip r:embed="rId4"/>
              <a:stretch>
                <a:fillRect/>
              </a:stretch>
            </p:blipFill>
            <p:spPr>
              <a:xfrm>
                <a:off x="1760308" y="3526975"/>
                <a:ext cx="9831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308041F0-C7B1-2B4C-92B0-BF6520D4E49D}"/>
                  </a:ext>
                </a:extLst>
              </p14:cNvPr>
              <p14:cNvContentPartPr/>
              <p14:nvPr/>
            </p14:nvContentPartPr>
            <p14:xfrm>
              <a:off x="1817548" y="4332295"/>
              <a:ext cx="932760" cy="360"/>
            </p14:xfrm>
          </p:contentPart>
        </mc:Choice>
        <mc:Fallback>
          <p:pic>
            <p:nvPicPr>
              <p:cNvPr id="7" name="Ink 6">
                <a:extLst>
                  <a:ext uri="{FF2B5EF4-FFF2-40B4-BE49-F238E27FC236}">
                    <a16:creationId xmlns:a16="http://schemas.microsoft.com/office/drawing/2014/main" id="{308041F0-C7B1-2B4C-92B0-BF6520D4E49D}"/>
                  </a:ext>
                </a:extLst>
              </p:cNvPr>
              <p:cNvPicPr/>
              <p:nvPr/>
            </p:nvPicPr>
            <p:blipFill>
              <a:blip r:embed="rId6"/>
              <a:stretch>
                <a:fillRect/>
              </a:stretch>
            </p:blipFill>
            <p:spPr>
              <a:xfrm>
                <a:off x="1763908" y="4224655"/>
                <a:ext cx="1040400" cy="216000"/>
              </a:xfrm>
              <a:prstGeom prst="rect">
                <a:avLst/>
              </a:prstGeom>
            </p:spPr>
          </p:pic>
        </mc:Fallback>
      </mc:AlternateContent>
    </p:spTree>
    <p:extLst>
      <p:ext uri="{BB962C8B-B14F-4D97-AF65-F5344CB8AC3E}">
        <p14:creationId xmlns:p14="http://schemas.microsoft.com/office/powerpoint/2010/main" val="145654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01F7-E336-AE41-A8A1-E8066DA028F6}"/>
              </a:ext>
            </a:extLst>
          </p:cNvPr>
          <p:cNvSpPr>
            <a:spLocks noGrp="1"/>
          </p:cNvSpPr>
          <p:nvPr>
            <p:ph type="title"/>
          </p:nvPr>
        </p:nvSpPr>
        <p:spPr/>
        <p:txBody>
          <a:bodyPr/>
          <a:lstStyle/>
          <a:p>
            <a:r>
              <a:rPr lang="en-US" dirty="0"/>
              <a:t>&lt;script&gt;&lt;/script&gt;</a:t>
            </a:r>
          </a:p>
        </p:txBody>
      </p:sp>
      <p:sp>
        <p:nvSpPr>
          <p:cNvPr id="3" name="Content Placeholder 2">
            <a:extLst>
              <a:ext uri="{FF2B5EF4-FFF2-40B4-BE49-F238E27FC236}">
                <a16:creationId xmlns:a16="http://schemas.microsoft.com/office/drawing/2014/main" id="{03ABC828-7DD3-0841-971A-B0CEFDAE2C40}"/>
              </a:ext>
            </a:extLst>
          </p:cNvPr>
          <p:cNvSpPr>
            <a:spLocks noGrp="1"/>
          </p:cNvSpPr>
          <p:nvPr>
            <p:ph idx="1"/>
          </p:nvPr>
        </p:nvSpPr>
        <p:spPr/>
        <p:txBody>
          <a:bodyPr/>
          <a:lstStyle/>
          <a:p>
            <a:r>
              <a:rPr lang="en-US" dirty="0"/>
              <a:t>The &lt;script&gt; tag is used to embed a client-side script (JavaScript).</a:t>
            </a:r>
          </a:p>
          <a:p>
            <a:r>
              <a:rPr lang="en-US" dirty="0"/>
              <a:t>The &lt;script&gt; element either contains scripting statements, or it points to an external script file through the </a:t>
            </a:r>
            <a:r>
              <a:rPr lang="en-US" dirty="0" err="1"/>
              <a:t>src</a:t>
            </a:r>
            <a:r>
              <a:rPr lang="en-US" dirty="0"/>
              <a:t> attribute.</a:t>
            </a:r>
          </a:p>
          <a:p>
            <a:r>
              <a:rPr lang="en-US" dirty="0"/>
              <a:t>Common uses for JavaScript are image manipulation, form validation, and dynamic changes of content.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D6442A65-AF72-0D4A-808F-7C7B8AE1AD74}"/>
              </a:ext>
            </a:extLst>
          </p:cNvPr>
          <p:cNvPicPr>
            <a:picLocks noChangeAspect="1"/>
          </p:cNvPicPr>
          <p:nvPr/>
        </p:nvPicPr>
        <p:blipFill>
          <a:blip r:embed="rId2"/>
          <a:stretch>
            <a:fillRect/>
          </a:stretch>
        </p:blipFill>
        <p:spPr>
          <a:xfrm>
            <a:off x="2211659" y="3673589"/>
            <a:ext cx="7768681" cy="318441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97E212D-FF31-3744-A979-786EB05DEE2E}"/>
                  </a:ext>
                </a:extLst>
              </p14:cNvPr>
              <p14:cNvContentPartPr/>
              <p14:nvPr/>
            </p14:nvContentPartPr>
            <p14:xfrm>
              <a:off x="2255589" y="5318695"/>
              <a:ext cx="789480" cy="18000"/>
            </p14:xfrm>
          </p:contentPart>
        </mc:Choice>
        <mc:Fallback>
          <p:pic>
            <p:nvPicPr>
              <p:cNvPr id="6" name="Ink 5">
                <a:extLst>
                  <a:ext uri="{FF2B5EF4-FFF2-40B4-BE49-F238E27FC236}">
                    <a16:creationId xmlns:a16="http://schemas.microsoft.com/office/drawing/2014/main" id="{797E212D-FF31-3744-A979-786EB05DEE2E}"/>
                  </a:ext>
                </a:extLst>
              </p:cNvPr>
              <p:cNvPicPr/>
              <p:nvPr/>
            </p:nvPicPr>
            <p:blipFill>
              <a:blip r:embed="rId4"/>
              <a:stretch>
                <a:fillRect/>
              </a:stretch>
            </p:blipFill>
            <p:spPr>
              <a:xfrm>
                <a:off x="2201589" y="5210695"/>
                <a:ext cx="8971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837C9B98-DDB3-E542-AE72-43BC6A756546}"/>
                  </a:ext>
                </a:extLst>
              </p14:cNvPr>
              <p14:cNvContentPartPr/>
              <p14:nvPr/>
            </p14:nvContentPartPr>
            <p14:xfrm>
              <a:off x="2277189" y="5942935"/>
              <a:ext cx="909000" cy="42840"/>
            </p14:xfrm>
          </p:contentPart>
        </mc:Choice>
        <mc:Fallback>
          <p:pic>
            <p:nvPicPr>
              <p:cNvPr id="7" name="Ink 6">
                <a:extLst>
                  <a:ext uri="{FF2B5EF4-FFF2-40B4-BE49-F238E27FC236}">
                    <a16:creationId xmlns:a16="http://schemas.microsoft.com/office/drawing/2014/main" id="{837C9B98-DDB3-E542-AE72-43BC6A756546}"/>
                  </a:ext>
                </a:extLst>
              </p:cNvPr>
              <p:cNvPicPr/>
              <p:nvPr/>
            </p:nvPicPr>
            <p:blipFill>
              <a:blip r:embed="rId6"/>
              <a:stretch>
                <a:fillRect/>
              </a:stretch>
            </p:blipFill>
            <p:spPr>
              <a:xfrm>
                <a:off x="2223549" y="5834935"/>
                <a:ext cx="1016640" cy="258480"/>
              </a:xfrm>
              <a:prstGeom prst="rect">
                <a:avLst/>
              </a:prstGeom>
            </p:spPr>
          </p:pic>
        </mc:Fallback>
      </mc:AlternateContent>
    </p:spTree>
    <p:extLst>
      <p:ext uri="{BB962C8B-B14F-4D97-AF65-F5344CB8AC3E}">
        <p14:creationId xmlns:p14="http://schemas.microsoft.com/office/powerpoint/2010/main" val="222032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54555" y="1601865"/>
            <a:ext cx="6231255" cy="1579920"/>
          </a:xfrm>
          <a:prstGeom prst="rect">
            <a:avLst/>
          </a:prstGeom>
        </p:spPr>
        <p:txBody>
          <a:bodyPr vert="horz" wrap="square" lIns="0" tIns="0" rIns="0" bIns="0" rtlCol="0">
            <a:spAutoFit/>
          </a:bodyPr>
          <a:lstStyle/>
          <a:p>
            <a:pPr marL="353695" indent="-340995">
              <a:buFont typeface="Arial"/>
              <a:buChar char="•"/>
              <a:tabLst>
                <a:tab pos="354330" algn="l"/>
              </a:tabLst>
            </a:pPr>
            <a:r>
              <a:rPr lang="en-US" sz="3200" dirty="0">
                <a:latin typeface="Arial"/>
                <a:cs typeface="Arial"/>
              </a:rPr>
              <a:t>17 Tested Elements</a:t>
            </a:r>
          </a:p>
          <a:p>
            <a:pPr marL="353695" indent="-340995">
              <a:buFont typeface="Arial"/>
              <a:buChar char="•"/>
              <a:tabLst>
                <a:tab pos="354330" algn="l"/>
              </a:tabLst>
            </a:pPr>
            <a:r>
              <a:rPr lang="en-US" sz="3200" dirty="0">
                <a:latin typeface="Arial"/>
                <a:cs typeface="Arial"/>
              </a:rPr>
              <a:t>Use of CSS and JS</a:t>
            </a:r>
            <a:endParaRPr sz="3200" dirty="0">
              <a:latin typeface="Arial"/>
              <a:cs typeface="Arial"/>
            </a:endParaRPr>
          </a:p>
          <a:p>
            <a:pPr marL="353695" indent="-340995">
              <a:spcBef>
                <a:spcPts val="770"/>
              </a:spcBef>
              <a:buFont typeface="Arial"/>
              <a:buChar char="•"/>
              <a:tabLst>
                <a:tab pos="354330" algn="l"/>
                <a:tab pos="3852545" algn="l"/>
              </a:tabLst>
            </a:pPr>
            <a:r>
              <a:rPr lang="en-US" sz="3200" dirty="0">
                <a:latin typeface="Arial"/>
                <a:cs typeface="Arial"/>
              </a:rPr>
              <a:t>3 Exercises</a:t>
            </a:r>
            <a:endParaRPr sz="3200" dirty="0">
              <a:latin typeface="Arial"/>
              <a:cs typeface="Arial"/>
            </a:endParaRPr>
          </a:p>
        </p:txBody>
      </p:sp>
      <p:sp>
        <p:nvSpPr>
          <p:cNvPr id="5" name="Title 4">
            <a:extLst>
              <a:ext uri="{FF2B5EF4-FFF2-40B4-BE49-F238E27FC236}">
                <a16:creationId xmlns:a16="http://schemas.microsoft.com/office/drawing/2014/main" id="{C5E91768-D05F-874D-8283-637BEB278CB9}"/>
              </a:ext>
            </a:extLst>
          </p:cNvPr>
          <p:cNvSpPr>
            <a:spLocks noGrp="1"/>
          </p:cNvSpPr>
          <p:nvPr>
            <p:ph type="title"/>
          </p:nvPr>
        </p:nvSpPr>
        <p:spPr/>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256462"/>
            <a:ext cx="4031728" cy="227337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lang="en-US" altLang="zh-CN" sz="3400" spc="-5" dirty="0">
                <a:solidFill>
                  <a:srgbClr val="0070C0"/>
                </a:solidFill>
              </a:rPr>
              <a:t>2</a:t>
            </a:r>
            <a:r>
              <a:rPr sz="3400" spc="-5" dirty="0">
                <a:solidFill>
                  <a:srgbClr val="0070C0"/>
                </a:solidFill>
              </a:rPr>
              <a:t>:</a:t>
            </a:r>
            <a:r>
              <a:rPr sz="3400" spc="-9" dirty="0">
                <a:solidFill>
                  <a:srgbClr val="0070C0"/>
                </a:solidFill>
              </a:rPr>
              <a:t> </a:t>
            </a:r>
            <a:br>
              <a:rPr lang="en-US" sz="3400" spc="-9" dirty="0">
                <a:solidFill>
                  <a:srgbClr val="0070C0"/>
                </a:solidFill>
              </a:rPr>
            </a:br>
            <a:r>
              <a:rPr lang="en-US" sz="3400" spc="-9" dirty="0">
                <a:solidFill>
                  <a:srgbClr val="0070C0"/>
                </a:solidFill>
              </a:rPr>
              <a:t>Use of CSS and JS</a:t>
            </a:r>
            <a:br>
              <a:rPr lang="en-US" sz="3400" spc="-9" dirty="0">
                <a:solidFill>
                  <a:srgbClr val="0070C0"/>
                </a:solidFill>
              </a:rPr>
            </a:b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extLst>
      <p:ext uri="{BB962C8B-B14F-4D97-AF65-F5344CB8AC3E}">
        <p14:creationId xmlns:p14="http://schemas.microsoft.com/office/powerpoint/2010/main" val="627893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98BF-D800-F848-A629-5276436C8639}"/>
              </a:ext>
            </a:extLst>
          </p:cNvPr>
          <p:cNvSpPr>
            <a:spLocks noGrp="1"/>
          </p:cNvSpPr>
          <p:nvPr>
            <p:ph type="title"/>
          </p:nvPr>
        </p:nvSpPr>
        <p:spPr/>
        <p:txBody>
          <a:bodyPr>
            <a:normAutofit/>
          </a:bodyPr>
          <a:lstStyle/>
          <a:p>
            <a:r>
              <a:rPr lang="en-US" dirty="0"/>
              <a:t>Use of font color attribute (CSS)</a:t>
            </a:r>
          </a:p>
        </p:txBody>
      </p:sp>
      <p:sp>
        <p:nvSpPr>
          <p:cNvPr id="3" name="Content Placeholder 2">
            <a:extLst>
              <a:ext uri="{FF2B5EF4-FFF2-40B4-BE49-F238E27FC236}">
                <a16:creationId xmlns:a16="http://schemas.microsoft.com/office/drawing/2014/main" id="{2907C195-F011-464E-B1E0-602CC1E39E3B}"/>
              </a:ext>
            </a:extLst>
          </p:cNvPr>
          <p:cNvSpPr>
            <a:spLocks noGrp="1"/>
          </p:cNvSpPr>
          <p:nvPr>
            <p:ph idx="1"/>
          </p:nvPr>
        </p:nvSpPr>
        <p:spPr/>
        <p:txBody>
          <a:bodyPr>
            <a:normAutofit lnSpcReduction="10000"/>
          </a:bodyPr>
          <a:lstStyle/>
          <a:p>
            <a:r>
              <a:rPr lang="en-US" b="1" dirty="0"/>
              <a:t>Text Color</a:t>
            </a:r>
          </a:p>
          <a:p>
            <a:r>
              <a:rPr lang="en-US" dirty="0"/>
              <a:t>The color property is used to set the color of the text. The color is specified by:</a:t>
            </a:r>
          </a:p>
          <a:p>
            <a:pPr lvl="1"/>
            <a:r>
              <a:rPr lang="en-US" dirty="0"/>
              <a:t>a color name - like "red"</a:t>
            </a:r>
          </a:p>
          <a:p>
            <a:pPr lvl="1"/>
            <a:r>
              <a:rPr lang="en-US" dirty="0"/>
              <a:t>a HEX value - like "#ff0000"</a:t>
            </a:r>
          </a:p>
          <a:p>
            <a:pPr lvl="1"/>
            <a:r>
              <a:rPr lang="en-US" dirty="0"/>
              <a:t>an RGB value - like "</a:t>
            </a:r>
            <a:r>
              <a:rPr lang="en-US" dirty="0" err="1"/>
              <a:t>rgb</a:t>
            </a:r>
            <a:r>
              <a:rPr lang="en-US" dirty="0"/>
              <a:t>(255,0,0)”</a:t>
            </a:r>
          </a:p>
          <a:p>
            <a:pPr marL="530352" lvl="1" indent="0">
              <a:buNone/>
            </a:pPr>
            <a:endParaRPr lang="en-US" dirty="0"/>
          </a:p>
          <a:p>
            <a:pPr marL="530352" lvl="1" indent="0">
              <a:buNone/>
            </a:pPr>
            <a:r>
              <a:rPr lang="en-US" dirty="0"/>
              <a:t>h1 {</a:t>
            </a:r>
          </a:p>
          <a:p>
            <a:pPr marL="530352" lvl="1" indent="0">
              <a:buNone/>
            </a:pPr>
            <a:r>
              <a:rPr lang="en-US" dirty="0"/>
              <a:t>  text-align: center;</a:t>
            </a:r>
          </a:p>
          <a:p>
            <a:pPr marL="530352" lvl="1" indent="0">
              <a:buNone/>
            </a:pPr>
            <a:r>
              <a:rPr lang="en-US" dirty="0"/>
              <a:t>  text-transform: uppercase;</a:t>
            </a:r>
          </a:p>
          <a:p>
            <a:pPr marL="530352" lvl="1" indent="0">
              <a:buNone/>
            </a:pPr>
            <a:r>
              <a:rPr lang="en-US" dirty="0"/>
              <a:t>  </a:t>
            </a:r>
            <a:r>
              <a:rPr lang="en-US" dirty="0">
                <a:solidFill>
                  <a:srgbClr val="C00000"/>
                </a:solidFill>
              </a:rPr>
              <a:t>color: #4CAF50;</a:t>
            </a:r>
          </a:p>
          <a:p>
            <a:pPr marL="530352" lvl="1" indent="0">
              <a:buNone/>
            </a:pPr>
            <a:r>
              <a:rPr lang="en-US" dirty="0"/>
              <a:t>}</a:t>
            </a:r>
          </a:p>
        </p:txBody>
      </p:sp>
    </p:spTree>
    <p:extLst>
      <p:ext uri="{BB962C8B-B14F-4D97-AF65-F5344CB8AC3E}">
        <p14:creationId xmlns:p14="http://schemas.microsoft.com/office/powerpoint/2010/main" val="268884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FA1E-FE1D-F14E-9BE7-FB655F0621FC}"/>
              </a:ext>
            </a:extLst>
          </p:cNvPr>
          <p:cNvSpPr>
            <a:spLocks noGrp="1"/>
          </p:cNvSpPr>
          <p:nvPr>
            <p:ph type="title"/>
          </p:nvPr>
        </p:nvSpPr>
        <p:spPr/>
        <p:txBody>
          <a:bodyPr>
            <a:normAutofit/>
          </a:bodyPr>
          <a:lstStyle/>
          <a:p>
            <a:r>
              <a:rPr lang="en-US" dirty="0"/>
              <a:t>Use of background color attribute (CSS)</a:t>
            </a:r>
          </a:p>
        </p:txBody>
      </p:sp>
      <p:sp>
        <p:nvSpPr>
          <p:cNvPr id="3" name="Content Placeholder 2">
            <a:extLst>
              <a:ext uri="{FF2B5EF4-FFF2-40B4-BE49-F238E27FC236}">
                <a16:creationId xmlns:a16="http://schemas.microsoft.com/office/drawing/2014/main" id="{DB2515F7-9A12-4E44-AA7D-04EAD5CCA5E5}"/>
              </a:ext>
            </a:extLst>
          </p:cNvPr>
          <p:cNvSpPr>
            <a:spLocks noGrp="1"/>
          </p:cNvSpPr>
          <p:nvPr>
            <p:ph idx="1"/>
          </p:nvPr>
        </p:nvSpPr>
        <p:spPr>
          <a:xfrm>
            <a:off x="1371599" y="1544595"/>
            <a:ext cx="10469106" cy="4627605"/>
          </a:xfrm>
        </p:spPr>
        <p:txBody>
          <a:bodyPr/>
          <a:lstStyle/>
          <a:p>
            <a:r>
              <a:rPr lang="en-US" dirty="0"/>
              <a:t>The background-color property sets the background color of an element.</a:t>
            </a:r>
          </a:p>
          <a:p>
            <a:r>
              <a:rPr lang="en-US" dirty="0"/>
              <a:t>The background of an element is the total size of the element, including padding and border (but not the margin).</a:t>
            </a:r>
          </a:p>
          <a:p>
            <a:r>
              <a:rPr lang="en-US" b="1" dirty="0"/>
              <a:t>Tip:</a:t>
            </a:r>
            <a:r>
              <a:rPr lang="en-US" dirty="0"/>
              <a:t> Use a background color and a text color that makes the text easy to read.</a:t>
            </a:r>
          </a:p>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19BD07D3-7A11-8647-B418-AC7C89EA7D26}"/>
              </a:ext>
            </a:extLst>
          </p:cNvPr>
          <p:cNvPicPr>
            <a:picLocks noChangeAspect="1"/>
          </p:cNvPicPr>
          <p:nvPr/>
        </p:nvPicPr>
        <p:blipFill>
          <a:blip r:embed="rId2"/>
          <a:stretch>
            <a:fillRect/>
          </a:stretch>
        </p:blipFill>
        <p:spPr>
          <a:xfrm>
            <a:off x="2622550" y="3429000"/>
            <a:ext cx="6946900" cy="3289300"/>
          </a:xfrm>
          <a:prstGeom prst="rect">
            <a:avLst/>
          </a:prstGeom>
        </p:spPr>
      </p:pic>
    </p:spTree>
    <p:extLst>
      <p:ext uri="{BB962C8B-B14F-4D97-AF65-F5344CB8AC3E}">
        <p14:creationId xmlns:p14="http://schemas.microsoft.com/office/powerpoint/2010/main" val="1242938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6A3C-EC7C-F543-96D9-ABFA4045982F}"/>
              </a:ext>
            </a:extLst>
          </p:cNvPr>
          <p:cNvSpPr>
            <a:spLocks noGrp="1"/>
          </p:cNvSpPr>
          <p:nvPr>
            <p:ph type="title"/>
          </p:nvPr>
        </p:nvSpPr>
        <p:spPr/>
        <p:txBody>
          <a:bodyPr>
            <a:normAutofit/>
          </a:bodyPr>
          <a:lstStyle/>
          <a:p>
            <a:r>
              <a:rPr lang="en-US" dirty="0"/>
              <a:t>Use of .</a:t>
            </a:r>
            <a:r>
              <a:rPr lang="en-US" dirty="0" err="1"/>
              <a:t>innerHTML</a:t>
            </a:r>
            <a:r>
              <a:rPr lang="en-US" dirty="0"/>
              <a:t> (JS)</a:t>
            </a:r>
          </a:p>
        </p:txBody>
      </p:sp>
      <p:pic>
        <p:nvPicPr>
          <p:cNvPr id="5" name="Content Placeholder 4">
            <a:extLst>
              <a:ext uri="{FF2B5EF4-FFF2-40B4-BE49-F238E27FC236}">
                <a16:creationId xmlns:a16="http://schemas.microsoft.com/office/drawing/2014/main" id="{110DF4BD-10B3-4541-9E44-AA274E248F85}"/>
              </a:ext>
            </a:extLst>
          </p:cNvPr>
          <p:cNvPicPr>
            <a:picLocks noGrp="1" noChangeAspect="1"/>
          </p:cNvPicPr>
          <p:nvPr>
            <p:ph idx="1"/>
          </p:nvPr>
        </p:nvPicPr>
        <p:blipFill>
          <a:blip r:embed="rId2"/>
          <a:stretch>
            <a:fillRect/>
          </a:stretch>
        </p:blipFill>
        <p:spPr>
          <a:xfrm>
            <a:off x="1371600" y="1880381"/>
            <a:ext cx="9983788" cy="3956075"/>
          </a:xfrm>
        </p:spPr>
      </p:pic>
    </p:spTree>
    <p:extLst>
      <p:ext uri="{BB962C8B-B14F-4D97-AF65-F5344CB8AC3E}">
        <p14:creationId xmlns:p14="http://schemas.microsoft.com/office/powerpoint/2010/main" val="251626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4052-DA51-5946-918D-336220EA5EA2}"/>
              </a:ext>
            </a:extLst>
          </p:cNvPr>
          <p:cNvSpPr>
            <a:spLocks noGrp="1"/>
          </p:cNvSpPr>
          <p:nvPr>
            <p:ph type="title"/>
          </p:nvPr>
        </p:nvSpPr>
        <p:spPr/>
        <p:txBody>
          <a:bodyPr/>
          <a:lstStyle/>
          <a:p>
            <a:r>
              <a:rPr lang="en-US" dirty="0"/>
              <a:t>Use of </a:t>
            </a:r>
            <a:r>
              <a:rPr lang="en-US" dirty="0" err="1"/>
              <a:t>console.log</a:t>
            </a:r>
            <a:r>
              <a:rPr lang="en-US" dirty="0"/>
              <a:t>() (JS)</a:t>
            </a:r>
          </a:p>
        </p:txBody>
      </p:sp>
      <p:sp>
        <p:nvSpPr>
          <p:cNvPr id="3" name="Content Placeholder 2">
            <a:extLst>
              <a:ext uri="{FF2B5EF4-FFF2-40B4-BE49-F238E27FC236}">
                <a16:creationId xmlns:a16="http://schemas.microsoft.com/office/drawing/2014/main" id="{A3159189-12AB-7B49-B2E3-A8A23F24AD22}"/>
              </a:ext>
            </a:extLst>
          </p:cNvPr>
          <p:cNvSpPr>
            <a:spLocks noGrp="1"/>
          </p:cNvSpPr>
          <p:nvPr>
            <p:ph idx="1"/>
          </p:nvPr>
        </p:nvSpPr>
        <p:spPr/>
        <p:txBody>
          <a:bodyPr/>
          <a:lstStyle/>
          <a:p>
            <a:r>
              <a:rPr lang="en-US" dirty="0"/>
              <a:t>The log() method writes (logs) a message to the console.</a:t>
            </a:r>
          </a:p>
          <a:p>
            <a:r>
              <a:rPr lang="en-US" dirty="0"/>
              <a:t>The log() method is useful for testing purposes.</a:t>
            </a:r>
          </a:p>
          <a:p>
            <a:endParaRPr lang="en-US" dirty="0"/>
          </a:p>
        </p:txBody>
      </p:sp>
      <p:pic>
        <p:nvPicPr>
          <p:cNvPr id="5" name="Picture 4">
            <a:extLst>
              <a:ext uri="{FF2B5EF4-FFF2-40B4-BE49-F238E27FC236}">
                <a16:creationId xmlns:a16="http://schemas.microsoft.com/office/drawing/2014/main" id="{68C69D0D-8A83-C24B-BAA8-A9C2D1235516}"/>
              </a:ext>
            </a:extLst>
          </p:cNvPr>
          <p:cNvPicPr>
            <a:picLocks noChangeAspect="1"/>
          </p:cNvPicPr>
          <p:nvPr/>
        </p:nvPicPr>
        <p:blipFill>
          <a:blip r:embed="rId2"/>
          <a:stretch>
            <a:fillRect/>
          </a:stretch>
        </p:blipFill>
        <p:spPr>
          <a:xfrm>
            <a:off x="5800083" y="2901734"/>
            <a:ext cx="5851407" cy="2755147"/>
          </a:xfrm>
          <a:prstGeom prst="rect">
            <a:avLst/>
          </a:prstGeom>
        </p:spPr>
      </p:pic>
      <p:sp>
        <p:nvSpPr>
          <p:cNvPr id="7" name="TextBox 6">
            <a:extLst>
              <a:ext uri="{FF2B5EF4-FFF2-40B4-BE49-F238E27FC236}">
                <a16:creationId xmlns:a16="http://schemas.microsoft.com/office/drawing/2014/main" id="{EC6E7BA0-93A2-A240-A838-65C15DF491DA}"/>
              </a:ext>
            </a:extLst>
          </p:cNvPr>
          <p:cNvSpPr txBox="1"/>
          <p:nvPr/>
        </p:nvSpPr>
        <p:spPr>
          <a:xfrm>
            <a:off x="1530458" y="3355383"/>
            <a:ext cx="6098582" cy="1815882"/>
          </a:xfrm>
          <a:prstGeom prst="rect">
            <a:avLst/>
          </a:prstGeom>
          <a:noFill/>
        </p:spPr>
        <p:txBody>
          <a:bodyPr wrap="square">
            <a:spAutoFit/>
          </a:bodyPr>
          <a:lstStyle/>
          <a:p>
            <a:r>
              <a:rPr lang="en-US" sz="2800" dirty="0">
                <a:solidFill>
                  <a:srgbClr val="0077AA"/>
                </a:solidFill>
                <a:effectLst/>
                <a:latin typeface="Calibri" panose="020F0502020204030204" pitchFamily="34" charset="0"/>
                <a:cs typeface="Calibri" panose="020F0502020204030204" pitchFamily="34" charset="0"/>
              </a:rPr>
              <a:t>let</a:t>
            </a:r>
            <a:r>
              <a:rPr lang="en-US" sz="2800" dirty="0">
                <a:latin typeface="Calibri" panose="020F0502020204030204" pitchFamily="34" charset="0"/>
                <a:cs typeface="Calibri" panose="020F0502020204030204" pitchFamily="34" charset="0"/>
              </a:rPr>
              <a:t> x </a:t>
            </a:r>
            <a:r>
              <a:rPr lang="en-US" sz="2800" dirty="0">
                <a:solidFill>
                  <a:srgbClr val="9A6E3A"/>
                </a:solidFill>
                <a:effectLst/>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a:t>
            </a:r>
            <a:r>
              <a:rPr lang="en-US" sz="2800" dirty="0">
                <a:solidFill>
                  <a:srgbClr val="990055"/>
                </a:solidFill>
                <a:effectLst/>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 </a:t>
            </a:r>
          </a:p>
          <a:p>
            <a:r>
              <a:rPr lang="en-US" sz="2800" dirty="0" err="1">
                <a:latin typeface="Calibri" panose="020F0502020204030204" pitchFamily="34" charset="0"/>
                <a:cs typeface="Calibri" panose="020F0502020204030204" pitchFamily="34" charset="0"/>
              </a:rPr>
              <a:t>console</a:t>
            </a:r>
            <a:r>
              <a:rPr lang="en-US" sz="2800" dirty="0" err="1">
                <a:solidFill>
                  <a:srgbClr val="999999"/>
                </a:solidFill>
                <a:effectLst/>
                <a:latin typeface="Calibri" panose="020F0502020204030204" pitchFamily="34" charset="0"/>
                <a:cs typeface="Calibri" panose="020F0502020204030204" pitchFamily="34" charset="0"/>
              </a:rPr>
              <a:t>.</a:t>
            </a:r>
            <a:r>
              <a:rPr lang="en-US" sz="2800" dirty="0" err="1">
                <a:solidFill>
                  <a:srgbClr val="DD4A68"/>
                </a:solidFill>
                <a:effectLst/>
                <a:latin typeface="Calibri" panose="020F0502020204030204" pitchFamily="34" charset="0"/>
                <a:cs typeface="Calibri" panose="020F0502020204030204" pitchFamily="34" charset="0"/>
              </a:rPr>
              <a:t>log</a:t>
            </a:r>
            <a:r>
              <a:rPr lang="en-US" sz="2800" dirty="0">
                <a:solidFill>
                  <a:srgbClr val="999999"/>
                </a:solidFill>
                <a:effectLst/>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x</a:t>
            </a:r>
            <a:r>
              <a:rPr lang="en-US" sz="2800" dirty="0">
                <a:solidFill>
                  <a:srgbClr val="999999"/>
                </a:solidFill>
                <a:effectLst/>
                <a:latin typeface="Calibri" panose="020F0502020204030204" pitchFamily="34" charset="0"/>
                <a:cs typeface="Calibri" panose="020F0502020204030204" pitchFamily="34" charset="0"/>
              </a:rPr>
              <a:t>)</a:t>
            </a:r>
          </a:p>
          <a:p>
            <a:endParaRPr lang="en-US" sz="2800" dirty="0">
              <a:solidFill>
                <a:srgbClr val="999999"/>
              </a:solidFill>
              <a:latin typeface="Calibri" panose="020F0502020204030204" pitchFamily="34" charset="0"/>
              <a:cs typeface="Calibri" panose="020F0502020204030204" pitchFamily="34" charset="0"/>
            </a:endParaRPr>
          </a:p>
          <a:p>
            <a:r>
              <a:rPr lang="en-US" sz="2800" dirty="0" err="1">
                <a:solidFill>
                  <a:srgbClr val="999999"/>
                </a:solidFill>
                <a:latin typeface="Calibri" panose="020F0502020204030204" pitchFamily="34" charset="0"/>
                <a:cs typeface="Calibri" panose="020F0502020204030204" pitchFamily="34" charset="0"/>
              </a:rPr>
              <a:t>console.log</a:t>
            </a:r>
            <a:r>
              <a:rPr lang="en-US" sz="2800" dirty="0">
                <a:solidFill>
                  <a:srgbClr val="999999"/>
                </a:solidFill>
                <a:latin typeface="Calibri" panose="020F0502020204030204" pitchFamily="34" charset="0"/>
                <a:cs typeface="Calibri" panose="020F0502020204030204" pitchFamily="34" charset="0"/>
              </a:rPr>
              <a:t>(“Success!”)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077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488936"/>
            <a:ext cx="4031728" cy="227337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lang="en-US" altLang="zh-CN" sz="3400" spc="-5" dirty="0">
                <a:solidFill>
                  <a:srgbClr val="0070C0"/>
                </a:solidFill>
              </a:rPr>
              <a:t>3</a:t>
            </a:r>
            <a:r>
              <a:rPr sz="3400" spc="-5" dirty="0">
                <a:solidFill>
                  <a:srgbClr val="0070C0"/>
                </a:solidFill>
              </a:rPr>
              <a:t>:</a:t>
            </a:r>
            <a:r>
              <a:rPr sz="3400" spc="-9" dirty="0">
                <a:solidFill>
                  <a:srgbClr val="0070C0"/>
                </a:solidFill>
              </a:rPr>
              <a:t> </a:t>
            </a:r>
            <a:br>
              <a:rPr lang="en-US" sz="3400" spc="-9" dirty="0">
                <a:solidFill>
                  <a:srgbClr val="0070C0"/>
                </a:solidFill>
              </a:rPr>
            </a:br>
            <a:r>
              <a:rPr lang="en-US" sz="3400" spc="-9" dirty="0">
                <a:solidFill>
                  <a:srgbClr val="0070C0"/>
                </a:solidFill>
              </a:rPr>
              <a:t>Exercises</a:t>
            </a:r>
            <a:br>
              <a:rPr lang="en-US" sz="3400" spc="-9" dirty="0">
                <a:solidFill>
                  <a:srgbClr val="0070C0"/>
                </a:solidFill>
              </a:rPr>
            </a:b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extLst>
      <p:ext uri="{BB962C8B-B14F-4D97-AF65-F5344CB8AC3E}">
        <p14:creationId xmlns:p14="http://schemas.microsoft.com/office/powerpoint/2010/main" val="2771198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6883-344D-7F48-B616-CF193A7DFF10}"/>
              </a:ext>
            </a:extLst>
          </p:cNvPr>
          <p:cNvSpPr>
            <a:spLocks noGrp="1"/>
          </p:cNvSpPr>
          <p:nvPr>
            <p:ph type="title"/>
          </p:nvPr>
        </p:nvSpPr>
        <p:spPr>
          <a:xfrm>
            <a:off x="1371599" y="2862352"/>
            <a:ext cx="9984259" cy="772297"/>
          </a:xfrm>
        </p:spPr>
        <p:txBody>
          <a:bodyPr/>
          <a:lstStyle/>
          <a:p>
            <a:pPr algn="ctr"/>
            <a:r>
              <a:rPr lang="en-US" dirty="0"/>
              <a:t>HTML Exercise</a:t>
            </a:r>
          </a:p>
        </p:txBody>
      </p:sp>
    </p:spTree>
    <p:extLst>
      <p:ext uri="{BB962C8B-B14F-4D97-AF65-F5344CB8AC3E}">
        <p14:creationId xmlns:p14="http://schemas.microsoft.com/office/powerpoint/2010/main" val="412440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8BDC-6650-744C-AF45-A569403437AD}"/>
              </a:ext>
            </a:extLst>
          </p:cNvPr>
          <p:cNvSpPr>
            <a:spLocks noGrp="1"/>
          </p:cNvSpPr>
          <p:nvPr>
            <p:ph type="title"/>
          </p:nvPr>
        </p:nvSpPr>
        <p:spPr/>
        <p:txBody>
          <a:bodyPr/>
          <a:lstStyle/>
          <a:p>
            <a:r>
              <a:rPr lang="en-US" dirty="0"/>
              <a:t>Code this webpage using HTML!</a:t>
            </a:r>
          </a:p>
        </p:txBody>
      </p:sp>
      <p:pic>
        <p:nvPicPr>
          <p:cNvPr id="5" name="Content Placeholder 4" descr="Graphical user interface, text, application&#10;&#10;Description automatically generated">
            <a:extLst>
              <a:ext uri="{FF2B5EF4-FFF2-40B4-BE49-F238E27FC236}">
                <a16:creationId xmlns:a16="http://schemas.microsoft.com/office/drawing/2014/main" id="{5AF517C0-E9EF-7D43-A187-DDC529F20B90}"/>
              </a:ext>
            </a:extLst>
          </p:cNvPr>
          <p:cNvPicPr>
            <a:picLocks noGrp="1" noChangeAspect="1"/>
          </p:cNvPicPr>
          <p:nvPr>
            <p:ph idx="1"/>
          </p:nvPr>
        </p:nvPicPr>
        <p:blipFill>
          <a:blip r:embed="rId2"/>
          <a:stretch>
            <a:fillRect/>
          </a:stretch>
        </p:blipFill>
        <p:spPr>
          <a:xfrm>
            <a:off x="6744709" y="1718469"/>
            <a:ext cx="4445000" cy="4279900"/>
          </a:xfrm>
        </p:spPr>
      </p:pic>
      <p:pic>
        <p:nvPicPr>
          <p:cNvPr id="7" name="Picture 6">
            <a:extLst>
              <a:ext uri="{FF2B5EF4-FFF2-40B4-BE49-F238E27FC236}">
                <a16:creationId xmlns:a16="http://schemas.microsoft.com/office/drawing/2014/main" id="{FCC47A5F-34EE-B14E-8143-ABB47FEEC9A9}"/>
              </a:ext>
            </a:extLst>
          </p:cNvPr>
          <p:cNvPicPr>
            <a:picLocks noChangeAspect="1"/>
          </p:cNvPicPr>
          <p:nvPr/>
        </p:nvPicPr>
        <p:blipFill>
          <a:blip r:embed="rId3"/>
          <a:stretch>
            <a:fillRect/>
          </a:stretch>
        </p:blipFill>
        <p:spPr>
          <a:xfrm>
            <a:off x="7913970" y="3336010"/>
            <a:ext cx="2106478" cy="2106478"/>
          </a:xfrm>
          <a:prstGeom prst="rect">
            <a:avLst/>
          </a:prstGeom>
        </p:spPr>
      </p:pic>
      <p:sp>
        <p:nvSpPr>
          <p:cNvPr id="8" name="TextBox 7">
            <a:extLst>
              <a:ext uri="{FF2B5EF4-FFF2-40B4-BE49-F238E27FC236}">
                <a16:creationId xmlns:a16="http://schemas.microsoft.com/office/drawing/2014/main" id="{83AAA563-F892-C341-888B-CE9BA7475B1C}"/>
              </a:ext>
            </a:extLst>
          </p:cNvPr>
          <p:cNvSpPr txBox="1"/>
          <p:nvPr/>
        </p:nvSpPr>
        <p:spPr>
          <a:xfrm>
            <a:off x="1651000" y="2262753"/>
            <a:ext cx="4445000" cy="267765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Please use the following tags: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&lt;html&gt;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&lt;body&gt;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&lt;h1&gt;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&lt;p&gt;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1327318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B87E-8C41-4940-B0F4-584ABE3D469D}"/>
              </a:ext>
            </a:extLst>
          </p:cNvPr>
          <p:cNvSpPr>
            <a:spLocks noGrp="1"/>
          </p:cNvSpPr>
          <p:nvPr>
            <p:ph type="title"/>
          </p:nvPr>
        </p:nvSpPr>
        <p:spPr>
          <a:xfrm>
            <a:off x="1371599" y="3042851"/>
            <a:ext cx="9984259" cy="772297"/>
          </a:xfrm>
        </p:spPr>
        <p:txBody>
          <a:bodyPr/>
          <a:lstStyle/>
          <a:p>
            <a:pPr algn="ctr"/>
            <a:r>
              <a:rPr lang="en-US" dirty="0"/>
              <a:t>CSS Exercise</a:t>
            </a:r>
          </a:p>
        </p:txBody>
      </p:sp>
    </p:spTree>
    <p:extLst>
      <p:ext uri="{BB962C8B-B14F-4D97-AF65-F5344CB8AC3E}">
        <p14:creationId xmlns:p14="http://schemas.microsoft.com/office/powerpoint/2010/main" val="3129343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5A0A-BD61-8046-926C-2393B37A52D7}"/>
              </a:ext>
            </a:extLst>
          </p:cNvPr>
          <p:cNvSpPr>
            <a:spLocks noGrp="1"/>
          </p:cNvSpPr>
          <p:nvPr>
            <p:ph type="title"/>
          </p:nvPr>
        </p:nvSpPr>
        <p:spPr/>
        <p:txBody>
          <a:bodyPr/>
          <a:lstStyle/>
          <a:p>
            <a:r>
              <a:rPr lang="en-US" dirty="0"/>
              <a:t>Code this webpage using HTML &amp; CSS!</a:t>
            </a:r>
          </a:p>
        </p:txBody>
      </p:sp>
      <p:pic>
        <p:nvPicPr>
          <p:cNvPr id="5" name="Content Placeholder 4" descr="Graphical user interface, application&#10;&#10;Description automatically generated">
            <a:extLst>
              <a:ext uri="{FF2B5EF4-FFF2-40B4-BE49-F238E27FC236}">
                <a16:creationId xmlns:a16="http://schemas.microsoft.com/office/drawing/2014/main" id="{9E148849-FFE0-9349-9D43-AC0DF653E1B0}"/>
              </a:ext>
            </a:extLst>
          </p:cNvPr>
          <p:cNvPicPr>
            <a:picLocks noGrp="1" noChangeAspect="1"/>
          </p:cNvPicPr>
          <p:nvPr>
            <p:ph idx="1"/>
          </p:nvPr>
        </p:nvPicPr>
        <p:blipFill>
          <a:blip r:embed="rId3"/>
          <a:stretch>
            <a:fillRect/>
          </a:stretch>
        </p:blipFill>
        <p:spPr>
          <a:xfrm>
            <a:off x="5398818" y="1535125"/>
            <a:ext cx="6529470" cy="5050346"/>
          </a:xfrm>
        </p:spPr>
      </p:pic>
      <p:sp>
        <p:nvSpPr>
          <p:cNvPr id="6" name="TextBox 5">
            <a:extLst>
              <a:ext uri="{FF2B5EF4-FFF2-40B4-BE49-F238E27FC236}">
                <a16:creationId xmlns:a16="http://schemas.microsoft.com/office/drawing/2014/main" id="{99D797BB-BE76-FC4F-A4E6-112A89E7DD5B}"/>
              </a:ext>
            </a:extLst>
          </p:cNvPr>
          <p:cNvSpPr txBox="1"/>
          <p:nvPr/>
        </p:nvSpPr>
        <p:spPr>
          <a:xfrm>
            <a:off x="1371599" y="2262753"/>
            <a:ext cx="4114801" cy="341632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Please use the following tags: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&lt;h3&gt;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&lt;div&gt;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&lt;form&gt;</a:t>
            </a:r>
          </a:p>
          <a:p>
            <a:pPr marL="285750" indent="-285750">
              <a:buFont typeface="Arial" panose="020B0604020202020204" pitchFamily="34" charset="0"/>
              <a:buChar char="•"/>
            </a:pPr>
            <a:r>
              <a:rPr lang="en-US" sz="2400" dirty="0">
                <a:solidFill>
                  <a:srgbClr val="C00000"/>
                </a:solidFill>
                <a:latin typeface="Calibri" panose="020F0502020204030204" pitchFamily="34" charset="0"/>
                <a:cs typeface="Calibri" panose="020F0502020204030204" pitchFamily="34" charset="0"/>
              </a:rPr>
              <a:t>&lt;label&gt;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&lt;input&gt;</a:t>
            </a:r>
          </a:p>
          <a:p>
            <a:pPr marL="285750" indent="-285750">
              <a:buFont typeface="Arial" panose="020B0604020202020204" pitchFamily="34" charset="0"/>
              <a:buChar char="•"/>
            </a:pPr>
            <a:r>
              <a:rPr lang="en-US" sz="2400" dirty="0">
                <a:solidFill>
                  <a:srgbClr val="C00000"/>
                </a:solidFill>
                <a:latin typeface="Calibri" panose="020F0502020204030204" pitchFamily="34" charset="0"/>
                <a:cs typeface="Calibri" panose="020F0502020204030204" pitchFamily="34" charset="0"/>
              </a:rPr>
              <a:t>&lt;select&gt;</a:t>
            </a:r>
          </a:p>
          <a:p>
            <a:pPr marL="285750" indent="-285750">
              <a:buFont typeface="Arial" panose="020B0604020202020204" pitchFamily="34" charset="0"/>
              <a:buChar char="•"/>
            </a:pPr>
            <a:r>
              <a:rPr lang="en-US" sz="2400" dirty="0">
                <a:solidFill>
                  <a:srgbClr val="C00000"/>
                </a:solidFill>
                <a:latin typeface="Calibri" panose="020F0502020204030204" pitchFamily="34" charset="0"/>
                <a:cs typeface="Calibri" panose="020F0502020204030204" pitchFamily="34" charset="0"/>
              </a:rPr>
              <a:t>&lt;option&gt;</a:t>
            </a: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669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256462"/>
            <a:ext cx="4031728" cy="227337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sz="3400" spc="-5" dirty="0">
                <a:solidFill>
                  <a:srgbClr val="0070C0"/>
                </a:solidFill>
              </a:rPr>
              <a:t>1:</a:t>
            </a:r>
            <a:r>
              <a:rPr sz="3400" spc="-9" dirty="0">
                <a:solidFill>
                  <a:srgbClr val="0070C0"/>
                </a:solidFill>
              </a:rPr>
              <a:t> </a:t>
            </a:r>
            <a:br>
              <a:rPr lang="en-US" sz="3400" spc="-9" dirty="0">
                <a:solidFill>
                  <a:srgbClr val="0070C0"/>
                </a:solidFill>
              </a:rPr>
            </a:br>
            <a:r>
              <a:rPr lang="en-US" sz="3400" spc="-9" dirty="0">
                <a:solidFill>
                  <a:srgbClr val="0070C0"/>
                </a:solidFill>
              </a:rPr>
              <a:t>17 Tested Elements</a:t>
            </a:r>
            <a:br>
              <a:rPr lang="en-US" sz="3400" spc="-9" dirty="0">
                <a:solidFill>
                  <a:srgbClr val="0070C0"/>
                </a:solidFill>
              </a:rPr>
            </a:b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C13C-AC97-6541-8608-C74C9D7AE9F3}"/>
              </a:ext>
            </a:extLst>
          </p:cNvPr>
          <p:cNvSpPr>
            <a:spLocks noGrp="1"/>
          </p:cNvSpPr>
          <p:nvPr>
            <p:ph type="title"/>
          </p:nvPr>
        </p:nvSpPr>
        <p:spPr>
          <a:xfrm>
            <a:off x="1371599" y="2924346"/>
            <a:ext cx="9984259" cy="772297"/>
          </a:xfrm>
        </p:spPr>
        <p:txBody>
          <a:bodyPr/>
          <a:lstStyle/>
          <a:p>
            <a:pPr algn="ctr"/>
            <a:r>
              <a:rPr lang="en-US" dirty="0"/>
              <a:t>JavaScript Exercise</a:t>
            </a:r>
          </a:p>
        </p:txBody>
      </p:sp>
    </p:spTree>
    <p:extLst>
      <p:ext uri="{BB962C8B-B14F-4D97-AF65-F5344CB8AC3E}">
        <p14:creationId xmlns:p14="http://schemas.microsoft.com/office/powerpoint/2010/main" val="623084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A6CF-5A0B-F04E-A270-99D9C197AD3D}"/>
              </a:ext>
            </a:extLst>
          </p:cNvPr>
          <p:cNvSpPr>
            <a:spLocks noGrp="1"/>
          </p:cNvSpPr>
          <p:nvPr>
            <p:ph type="title"/>
          </p:nvPr>
        </p:nvSpPr>
        <p:spPr/>
        <p:txBody>
          <a:bodyPr>
            <a:normAutofit/>
          </a:bodyPr>
          <a:lstStyle/>
          <a:p>
            <a:r>
              <a:rPr lang="en-US" dirty="0"/>
              <a:t>Personalized welcome message (JS)</a:t>
            </a:r>
          </a:p>
        </p:txBody>
      </p:sp>
      <p:sp>
        <p:nvSpPr>
          <p:cNvPr id="3" name="Content Placeholder 2">
            <a:extLst>
              <a:ext uri="{FF2B5EF4-FFF2-40B4-BE49-F238E27FC236}">
                <a16:creationId xmlns:a16="http://schemas.microsoft.com/office/drawing/2014/main" id="{B9D93A53-5815-FD4E-AB31-462A4169B54D}"/>
              </a:ext>
            </a:extLst>
          </p:cNvPr>
          <p:cNvSpPr>
            <a:spLocks noGrp="1"/>
          </p:cNvSpPr>
          <p:nvPr>
            <p:ph idx="1"/>
          </p:nvPr>
        </p:nvSpPr>
        <p:spPr/>
        <p:txBody>
          <a:bodyPr/>
          <a:lstStyle/>
          <a:p>
            <a:r>
              <a:rPr lang="en-US" dirty="0"/>
              <a:t>1. In </a:t>
            </a:r>
            <a:r>
              <a:rPr lang="en-US" dirty="0" err="1"/>
              <a:t>index.html</a:t>
            </a:r>
            <a:r>
              <a:rPr lang="en-US" dirty="0"/>
              <a:t>, add the following line just before the </a:t>
            </a:r>
            <a:r>
              <a:rPr lang="en-US" u="sng" dirty="0">
                <a:hlinkClick r:id="rId3"/>
              </a:rPr>
              <a:t>&lt;script&gt;</a:t>
            </a:r>
            <a:r>
              <a:rPr lang="en-US" dirty="0"/>
              <a:t> element:</a:t>
            </a:r>
          </a:p>
          <a:p>
            <a:endParaRPr lang="en-US" dirty="0"/>
          </a:p>
          <a:p>
            <a:endParaRPr lang="en-US" dirty="0"/>
          </a:p>
          <a:p>
            <a:endParaRPr lang="en-US" dirty="0"/>
          </a:p>
          <a:p>
            <a:r>
              <a:rPr lang="en-US" dirty="0"/>
              <a:t>2. In </a:t>
            </a:r>
            <a:r>
              <a:rPr lang="en-US" dirty="0" err="1"/>
              <a:t>main.js</a:t>
            </a:r>
            <a:r>
              <a:rPr lang="en-US" dirty="0"/>
              <a:t>, place the following code at the bottom of the file, exactly as it is written. This takes references to the new button and the heading, storing each inside variables:</a:t>
            </a:r>
          </a:p>
        </p:txBody>
      </p:sp>
      <p:pic>
        <p:nvPicPr>
          <p:cNvPr id="5" name="Picture 4" descr="A picture containing logo&#10;&#10;Description automatically generated">
            <a:extLst>
              <a:ext uri="{FF2B5EF4-FFF2-40B4-BE49-F238E27FC236}">
                <a16:creationId xmlns:a16="http://schemas.microsoft.com/office/drawing/2014/main" id="{8D2276C8-1936-CA4A-A3DF-70C23FE4F174}"/>
              </a:ext>
            </a:extLst>
          </p:cNvPr>
          <p:cNvPicPr>
            <a:picLocks noChangeAspect="1"/>
          </p:cNvPicPr>
          <p:nvPr/>
        </p:nvPicPr>
        <p:blipFill>
          <a:blip r:embed="rId4"/>
          <a:stretch>
            <a:fillRect/>
          </a:stretch>
        </p:blipFill>
        <p:spPr>
          <a:xfrm>
            <a:off x="2320979" y="2093455"/>
            <a:ext cx="6330592" cy="913215"/>
          </a:xfrm>
          <a:prstGeom prst="rect">
            <a:avLst/>
          </a:prstGeom>
        </p:spPr>
      </p:pic>
      <p:pic>
        <p:nvPicPr>
          <p:cNvPr id="7" name="Picture 6" descr="A picture containing company name&#10;&#10;Description automatically generated">
            <a:extLst>
              <a:ext uri="{FF2B5EF4-FFF2-40B4-BE49-F238E27FC236}">
                <a16:creationId xmlns:a16="http://schemas.microsoft.com/office/drawing/2014/main" id="{EBF1DE61-D048-DF45-B964-B6078821700D}"/>
              </a:ext>
            </a:extLst>
          </p:cNvPr>
          <p:cNvPicPr>
            <a:picLocks noChangeAspect="1"/>
          </p:cNvPicPr>
          <p:nvPr/>
        </p:nvPicPr>
        <p:blipFill>
          <a:blip r:embed="rId5"/>
          <a:stretch>
            <a:fillRect/>
          </a:stretch>
        </p:blipFill>
        <p:spPr>
          <a:xfrm>
            <a:off x="2320979" y="5095859"/>
            <a:ext cx="7977586" cy="1076341"/>
          </a:xfrm>
          <a:prstGeom prst="rect">
            <a:avLst/>
          </a:prstGeom>
        </p:spPr>
      </p:pic>
    </p:spTree>
    <p:extLst>
      <p:ext uri="{BB962C8B-B14F-4D97-AF65-F5344CB8AC3E}">
        <p14:creationId xmlns:p14="http://schemas.microsoft.com/office/powerpoint/2010/main" val="1243173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AA9D-4B45-9242-ADF8-DB7D53A37723}"/>
              </a:ext>
            </a:extLst>
          </p:cNvPr>
          <p:cNvSpPr>
            <a:spLocks noGrp="1"/>
          </p:cNvSpPr>
          <p:nvPr>
            <p:ph type="title"/>
          </p:nvPr>
        </p:nvSpPr>
        <p:spPr/>
        <p:txBody>
          <a:bodyPr/>
          <a:lstStyle/>
          <a:p>
            <a:r>
              <a:rPr lang="en-US" dirty="0"/>
              <a:t>Personalized welcome message (JS)</a:t>
            </a:r>
          </a:p>
        </p:txBody>
      </p:sp>
      <p:sp>
        <p:nvSpPr>
          <p:cNvPr id="3" name="Content Placeholder 2">
            <a:extLst>
              <a:ext uri="{FF2B5EF4-FFF2-40B4-BE49-F238E27FC236}">
                <a16:creationId xmlns:a16="http://schemas.microsoft.com/office/drawing/2014/main" id="{2BA8ADD3-0CE2-5E46-B1E2-17BEE6055827}"/>
              </a:ext>
            </a:extLst>
          </p:cNvPr>
          <p:cNvSpPr>
            <a:spLocks noGrp="1"/>
          </p:cNvSpPr>
          <p:nvPr>
            <p:ph idx="1"/>
          </p:nvPr>
        </p:nvSpPr>
        <p:spPr/>
        <p:txBody>
          <a:bodyPr>
            <a:normAutofit/>
          </a:bodyPr>
          <a:lstStyle/>
          <a:p>
            <a:r>
              <a:rPr lang="en-US" dirty="0"/>
              <a:t>3. Add the function below to set the personalized greeting. This won't do anything yet, but this will change soon.</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descr="A picture containing text&#10;&#10;Description automatically generated">
            <a:extLst>
              <a:ext uri="{FF2B5EF4-FFF2-40B4-BE49-F238E27FC236}">
                <a16:creationId xmlns:a16="http://schemas.microsoft.com/office/drawing/2014/main" id="{95747CE4-5CA1-5341-9BC6-5CEC6986E57F}"/>
              </a:ext>
            </a:extLst>
          </p:cNvPr>
          <p:cNvPicPr>
            <a:picLocks noChangeAspect="1"/>
          </p:cNvPicPr>
          <p:nvPr/>
        </p:nvPicPr>
        <p:blipFill>
          <a:blip r:embed="rId3"/>
          <a:stretch>
            <a:fillRect/>
          </a:stretch>
        </p:blipFill>
        <p:spPr>
          <a:xfrm>
            <a:off x="1894021" y="2865644"/>
            <a:ext cx="8934773" cy="1985505"/>
          </a:xfrm>
          <a:prstGeom prst="rect">
            <a:avLst/>
          </a:prstGeom>
        </p:spPr>
      </p:pic>
    </p:spTree>
    <p:extLst>
      <p:ext uri="{BB962C8B-B14F-4D97-AF65-F5344CB8AC3E}">
        <p14:creationId xmlns:p14="http://schemas.microsoft.com/office/powerpoint/2010/main" val="259515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85FC-1837-0F46-A289-962E32C062A7}"/>
              </a:ext>
            </a:extLst>
          </p:cNvPr>
          <p:cNvSpPr>
            <a:spLocks noGrp="1"/>
          </p:cNvSpPr>
          <p:nvPr>
            <p:ph type="title"/>
          </p:nvPr>
        </p:nvSpPr>
        <p:spPr/>
        <p:txBody>
          <a:bodyPr/>
          <a:lstStyle/>
          <a:p>
            <a:r>
              <a:rPr lang="en-US" dirty="0"/>
              <a:t>Personalized welcome message (JS)</a:t>
            </a:r>
          </a:p>
        </p:txBody>
      </p:sp>
      <p:sp>
        <p:nvSpPr>
          <p:cNvPr id="3" name="Content Placeholder 2">
            <a:extLst>
              <a:ext uri="{FF2B5EF4-FFF2-40B4-BE49-F238E27FC236}">
                <a16:creationId xmlns:a16="http://schemas.microsoft.com/office/drawing/2014/main" id="{BF7FEA57-D076-9B44-9689-8CCC88ECE255}"/>
              </a:ext>
            </a:extLst>
          </p:cNvPr>
          <p:cNvSpPr>
            <a:spLocks noGrp="1"/>
          </p:cNvSpPr>
          <p:nvPr>
            <p:ph idx="1"/>
          </p:nvPr>
        </p:nvSpPr>
        <p:spPr/>
        <p:txBody>
          <a:bodyPr/>
          <a:lstStyle/>
          <a:p>
            <a:r>
              <a:rPr lang="en-US" dirty="0"/>
              <a:t>4. Add the if ... else block (below). We could call this initialization code, as it structures the app when it first loads.</a:t>
            </a:r>
          </a:p>
        </p:txBody>
      </p:sp>
      <p:pic>
        <p:nvPicPr>
          <p:cNvPr id="5" name="Picture 4" descr="A picture containing text&#10;&#10;Description automatically generated">
            <a:extLst>
              <a:ext uri="{FF2B5EF4-FFF2-40B4-BE49-F238E27FC236}">
                <a16:creationId xmlns:a16="http://schemas.microsoft.com/office/drawing/2014/main" id="{462AF062-C383-DF4E-BB46-5DDDD38DFCB0}"/>
              </a:ext>
            </a:extLst>
          </p:cNvPr>
          <p:cNvPicPr>
            <a:picLocks noChangeAspect="1"/>
          </p:cNvPicPr>
          <p:nvPr/>
        </p:nvPicPr>
        <p:blipFill>
          <a:blip r:embed="rId3"/>
          <a:stretch>
            <a:fillRect/>
          </a:stretch>
        </p:blipFill>
        <p:spPr>
          <a:xfrm>
            <a:off x="2097007" y="2678158"/>
            <a:ext cx="9146852" cy="2360478"/>
          </a:xfrm>
          <a:prstGeom prst="rect">
            <a:avLst/>
          </a:prstGeom>
        </p:spPr>
      </p:pic>
    </p:spTree>
    <p:extLst>
      <p:ext uri="{BB962C8B-B14F-4D97-AF65-F5344CB8AC3E}">
        <p14:creationId xmlns:p14="http://schemas.microsoft.com/office/powerpoint/2010/main" val="2261637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694D-6912-DB48-AAED-C8B5257DE9F4}"/>
              </a:ext>
            </a:extLst>
          </p:cNvPr>
          <p:cNvSpPr>
            <a:spLocks noGrp="1"/>
          </p:cNvSpPr>
          <p:nvPr>
            <p:ph type="title"/>
          </p:nvPr>
        </p:nvSpPr>
        <p:spPr/>
        <p:txBody>
          <a:bodyPr/>
          <a:lstStyle/>
          <a:p>
            <a:r>
              <a:rPr lang="en-US" dirty="0"/>
              <a:t>Personalized welcome message (JS)</a:t>
            </a:r>
          </a:p>
        </p:txBody>
      </p:sp>
      <p:sp>
        <p:nvSpPr>
          <p:cNvPr id="3" name="Content Placeholder 2">
            <a:extLst>
              <a:ext uri="{FF2B5EF4-FFF2-40B4-BE49-F238E27FC236}">
                <a16:creationId xmlns:a16="http://schemas.microsoft.com/office/drawing/2014/main" id="{2BFC4817-C644-8447-9CAF-58892DD97D9D}"/>
              </a:ext>
            </a:extLst>
          </p:cNvPr>
          <p:cNvSpPr>
            <a:spLocks noGrp="1"/>
          </p:cNvSpPr>
          <p:nvPr>
            <p:ph idx="1"/>
          </p:nvPr>
        </p:nvSpPr>
        <p:spPr/>
        <p:txBody>
          <a:bodyPr/>
          <a:lstStyle/>
          <a:p>
            <a:r>
              <a:rPr lang="en-US" dirty="0"/>
              <a:t>5. Put this onclick event handler (below) on the button. When clicked, </a:t>
            </a:r>
            <a:r>
              <a:rPr lang="en-US" dirty="0" err="1"/>
              <a:t>setUserName</a:t>
            </a:r>
            <a:r>
              <a:rPr lang="en-US" dirty="0"/>
              <a:t>() runs. This allows the user to enter a different name by pressing the button.</a:t>
            </a:r>
          </a:p>
        </p:txBody>
      </p:sp>
      <p:pic>
        <p:nvPicPr>
          <p:cNvPr id="5" name="Picture 4">
            <a:extLst>
              <a:ext uri="{FF2B5EF4-FFF2-40B4-BE49-F238E27FC236}">
                <a16:creationId xmlns:a16="http://schemas.microsoft.com/office/drawing/2014/main" id="{3B9D4B5A-1231-2642-86BD-B40663774692}"/>
              </a:ext>
            </a:extLst>
          </p:cNvPr>
          <p:cNvPicPr>
            <a:picLocks noChangeAspect="1"/>
          </p:cNvPicPr>
          <p:nvPr/>
        </p:nvPicPr>
        <p:blipFill>
          <a:blip r:embed="rId2"/>
          <a:stretch>
            <a:fillRect/>
          </a:stretch>
        </p:blipFill>
        <p:spPr>
          <a:xfrm>
            <a:off x="2418711" y="2963189"/>
            <a:ext cx="7354577" cy="1391834"/>
          </a:xfrm>
          <a:prstGeom prst="rect">
            <a:avLst/>
          </a:prstGeom>
        </p:spPr>
      </p:pic>
    </p:spTree>
    <p:extLst>
      <p:ext uri="{BB962C8B-B14F-4D97-AF65-F5344CB8AC3E}">
        <p14:creationId xmlns:p14="http://schemas.microsoft.com/office/powerpoint/2010/main" val="86636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F86A-7F10-FB48-B8A3-F71B51AA2B5C}"/>
              </a:ext>
            </a:extLst>
          </p:cNvPr>
          <p:cNvSpPr>
            <a:spLocks noGrp="1"/>
          </p:cNvSpPr>
          <p:nvPr>
            <p:ph type="title"/>
          </p:nvPr>
        </p:nvSpPr>
        <p:spPr/>
        <p:txBody>
          <a:bodyPr>
            <a:normAutofit/>
          </a:bodyPr>
          <a:lstStyle/>
          <a:p>
            <a:r>
              <a:rPr lang="en-US" dirty="0"/>
              <a:t>Basic HTML Tags</a:t>
            </a:r>
          </a:p>
        </p:txBody>
      </p:sp>
      <p:sp>
        <p:nvSpPr>
          <p:cNvPr id="3" name="Content Placeholder 2">
            <a:extLst>
              <a:ext uri="{FF2B5EF4-FFF2-40B4-BE49-F238E27FC236}">
                <a16:creationId xmlns:a16="http://schemas.microsoft.com/office/drawing/2014/main" id="{3972E514-C06E-3F4A-9DE9-180EC4A26BD4}"/>
              </a:ext>
            </a:extLst>
          </p:cNvPr>
          <p:cNvSpPr>
            <a:spLocks noGrp="1"/>
          </p:cNvSpPr>
          <p:nvPr>
            <p:ph idx="1"/>
          </p:nvPr>
        </p:nvSpPr>
        <p:spPr/>
        <p:txBody>
          <a:bodyPr/>
          <a:lstStyle/>
          <a:p>
            <a:r>
              <a:rPr lang="en-US" dirty="0"/>
              <a:t>HTML is a fairly straightforward programming language. Each tag starts with a “&lt;“ and ends with a “&gt;” </a:t>
            </a:r>
          </a:p>
          <a:p>
            <a:pPr lvl="1"/>
            <a:r>
              <a:rPr lang="en-US" dirty="0"/>
              <a:t>For example the paragraph tag is &lt;p&gt;</a:t>
            </a:r>
          </a:p>
          <a:p>
            <a:r>
              <a:rPr lang="en-US" dirty="0"/>
              <a:t>There is a range of HTML tags, they help you to design your web page. There are four required tags in HTML. These are html, title, head and body. The table below shows you the opening and closing tag, a description and an example.</a:t>
            </a:r>
          </a:p>
          <a:p>
            <a:endParaRPr lang="en-US" dirty="0"/>
          </a:p>
        </p:txBody>
      </p:sp>
    </p:spTree>
    <p:extLst>
      <p:ext uri="{BB962C8B-B14F-4D97-AF65-F5344CB8AC3E}">
        <p14:creationId xmlns:p14="http://schemas.microsoft.com/office/powerpoint/2010/main" val="30178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7E44-BAFE-C74A-BDCA-B7399B2242C3}"/>
              </a:ext>
            </a:extLst>
          </p:cNvPr>
          <p:cNvSpPr>
            <a:spLocks noGrp="1"/>
          </p:cNvSpPr>
          <p:nvPr>
            <p:ph type="title"/>
          </p:nvPr>
        </p:nvSpPr>
        <p:spPr/>
        <p:txBody>
          <a:bodyPr/>
          <a:lstStyle/>
          <a:p>
            <a:r>
              <a:rPr lang="en-US" dirty="0"/>
              <a:t>&lt;html&gt;&lt;/html&gt;</a:t>
            </a:r>
          </a:p>
        </p:txBody>
      </p:sp>
      <p:graphicFrame>
        <p:nvGraphicFramePr>
          <p:cNvPr id="4" name="Content Placeholder 3">
            <a:extLst>
              <a:ext uri="{FF2B5EF4-FFF2-40B4-BE49-F238E27FC236}">
                <a16:creationId xmlns:a16="http://schemas.microsoft.com/office/drawing/2014/main" id="{FB3F62EE-9ECE-8540-B2F8-D725F6568D9F}"/>
              </a:ext>
            </a:extLst>
          </p:cNvPr>
          <p:cNvGraphicFramePr>
            <a:graphicFrameLocks noGrp="1"/>
          </p:cNvGraphicFramePr>
          <p:nvPr>
            <p:ph idx="1"/>
            <p:extLst>
              <p:ext uri="{D42A27DB-BD31-4B8C-83A1-F6EECF244321}">
                <p14:modId xmlns:p14="http://schemas.microsoft.com/office/powerpoint/2010/main" val="3305362487"/>
              </p:ext>
            </p:extLst>
          </p:nvPr>
        </p:nvGraphicFramePr>
        <p:xfrm>
          <a:off x="1562894" y="1419156"/>
          <a:ext cx="9601200" cy="164592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These are the tags you put at the beginning and end of an HTML file.</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1026" name="Picture 2" descr="Example of HTML tag">
            <a:extLst>
              <a:ext uri="{FF2B5EF4-FFF2-40B4-BE49-F238E27FC236}">
                <a16:creationId xmlns:a16="http://schemas.microsoft.com/office/drawing/2014/main" id="{1D60373A-B874-F94B-A67B-A3FAC5E0D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91" y="3429000"/>
            <a:ext cx="11178149" cy="33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6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C2F-2D91-E84F-9E41-70E10F150EEA}"/>
              </a:ext>
            </a:extLst>
          </p:cNvPr>
          <p:cNvSpPr>
            <a:spLocks noGrp="1"/>
          </p:cNvSpPr>
          <p:nvPr>
            <p:ph type="title"/>
          </p:nvPr>
        </p:nvSpPr>
        <p:spPr/>
        <p:txBody>
          <a:bodyPr/>
          <a:lstStyle/>
          <a:p>
            <a:r>
              <a:rPr lang="en-US" dirty="0"/>
              <a:t>&lt;head&gt;&lt;/head&gt;</a:t>
            </a:r>
          </a:p>
        </p:txBody>
      </p:sp>
      <p:graphicFrame>
        <p:nvGraphicFramePr>
          <p:cNvPr id="4" name="Content Placeholder 3">
            <a:extLst>
              <a:ext uri="{FF2B5EF4-FFF2-40B4-BE49-F238E27FC236}">
                <a16:creationId xmlns:a16="http://schemas.microsoft.com/office/drawing/2014/main" id="{128BA69A-1414-9340-9246-757CF7BF0A9D}"/>
              </a:ext>
            </a:extLst>
          </p:cNvPr>
          <p:cNvGraphicFramePr>
            <a:graphicFrameLocks/>
          </p:cNvGraphicFramePr>
          <p:nvPr>
            <p:extLst>
              <p:ext uri="{D42A27DB-BD31-4B8C-83A1-F6EECF244321}">
                <p14:modId xmlns:p14="http://schemas.microsoft.com/office/powerpoint/2010/main" val="520031014"/>
              </p:ext>
            </p:extLst>
          </p:nvPr>
        </p:nvGraphicFramePr>
        <p:xfrm>
          <a:off x="1562894" y="1419156"/>
          <a:ext cx="9601200" cy="192024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includes information including title, meta tags, content type, links to external pages like CSS and JavaScript.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2050" name="Picture 2" descr="Example of head tag">
            <a:extLst>
              <a:ext uri="{FF2B5EF4-FFF2-40B4-BE49-F238E27FC236}">
                <a16:creationId xmlns:a16="http://schemas.microsoft.com/office/drawing/2014/main" id="{EEC146CD-D26C-7E48-A1E1-5FD38BFF5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553" y="3623094"/>
            <a:ext cx="11287775" cy="308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02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89D5-AEEB-7841-B626-12D63B61747F}"/>
              </a:ext>
            </a:extLst>
          </p:cNvPr>
          <p:cNvSpPr>
            <a:spLocks noGrp="1"/>
          </p:cNvSpPr>
          <p:nvPr>
            <p:ph type="title"/>
          </p:nvPr>
        </p:nvSpPr>
        <p:spPr/>
        <p:txBody>
          <a:bodyPr/>
          <a:lstStyle/>
          <a:p>
            <a:r>
              <a:rPr lang="en-US" dirty="0"/>
              <a:t>&lt;body&gt;&lt;/body&gt;</a:t>
            </a:r>
          </a:p>
        </p:txBody>
      </p:sp>
      <p:sp>
        <p:nvSpPr>
          <p:cNvPr id="3" name="Content Placeholder 2">
            <a:extLst>
              <a:ext uri="{FF2B5EF4-FFF2-40B4-BE49-F238E27FC236}">
                <a16:creationId xmlns:a16="http://schemas.microsoft.com/office/drawing/2014/main" id="{7360545D-BE16-8746-892F-1B2576F644F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DAB4CE7-35B1-AE4A-8C27-EEE2C8463AA3}"/>
              </a:ext>
            </a:extLst>
          </p:cNvPr>
          <p:cNvGraphicFramePr>
            <a:graphicFrameLocks/>
          </p:cNvGraphicFramePr>
          <p:nvPr>
            <p:extLst>
              <p:ext uri="{D42A27DB-BD31-4B8C-83A1-F6EECF244321}">
                <p14:modId xmlns:p14="http://schemas.microsoft.com/office/powerpoint/2010/main" val="1790629252"/>
              </p:ext>
            </p:extLst>
          </p:nvPr>
        </p:nvGraphicFramePr>
        <p:xfrm>
          <a:off x="1562894" y="1419156"/>
          <a:ext cx="9601200" cy="137160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contains the contents of the document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3074" name="Picture 2" descr="Example of head tag">
            <a:extLst>
              <a:ext uri="{FF2B5EF4-FFF2-40B4-BE49-F238E27FC236}">
                <a16:creationId xmlns:a16="http://schemas.microsoft.com/office/drawing/2014/main" id="{A15BCC8D-213E-724B-B580-0B474BDD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36" y="3448680"/>
            <a:ext cx="11268635" cy="287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3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1291-1307-3341-B154-C6D31C24489A}"/>
              </a:ext>
            </a:extLst>
          </p:cNvPr>
          <p:cNvSpPr>
            <a:spLocks noGrp="1"/>
          </p:cNvSpPr>
          <p:nvPr>
            <p:ph type="title"/>
          </p:nvPr>
        </p:nvSpPr>
        <p:spPr/>
        <p:txBody>
          <a:bodyPr/>
          <a:lstStyle/>
          <a:p>
            <a:r>
              <a:rPr lang="en-US" dirty="0"/>
              <a:t>&lt;p&gt;, &lt;h1&gt;, &lt;h2&gt;, … &lt;h6&gt;</a:t>
            </a:r>
          </a:p>
        </p:txBody>
      </p:sp>
      <p:graphicFrame>
        <p:nvGraphicFramePr>
          <p:cNvPr id="4" name="Content Placeholder 3">
            <a:extLst>
              <a:ext uri="{FF2B5EF4-FFF2-40B4-BE49-F238E27FC236}">
                <a16:creationId xmlns:a16="http://schemas.microsoft.com/office/drawing/2014/main" id="{88C438DC-1452-4A4B-AB25-2A6F37984E11}"/>
              </a:ext>
            </a:extLst>
          </p:cNvPr>
          <p:cNvGraphicFramePr>
            <a:graphicFrameLocks noGrp="1"/>
          </p:cNvGraphicFramePr>
          <p:nvPr>
            <p:ph idx="1"/>
            <p:extLst>
              <p:ext uri="{D42A27DB-BD31-4B8C-83A1-F6EECF244321}">
                <p14:modId xmlns:p14="http://schemas.microsoft.com/office/powerpoint/2010/main" val="2657597483"/>
              </p:ext>
            </p:extLst>
          </p:nvPr>
        </p:nvGraphicFramePr>
        <p:xfrm>
          <a:off x="1779588" y="1544639"/>
          <a:ext cx="9167812" cy="4652324"/>
        </p:xfrm>
        <a:graphic>
          <a:graphicData uri="http://schemas.openxmlformats.org/drawingml/2006/table">
            <a:tbl>
              <a:tblPr/>
              <a:tblGrid>
                <a:gridCol w="2291953">
                  <a:extLst>
                    <a:ext uri="{9D8B030D-6E8A-4147-A177-3AD203B41FA5}">
                      <a16:colId xmlns:a16="http://schemas.microsoft.com/office/drawing/2014/main" val="2398962820"/>
                    </a:ext>
                  </a:extLst>
                </a:gridCol>
                <a:gridCol w="2291953">
                  <a:extLst>
                    <a:ext uri="{9D8B030D-6E8A-4147-A177-3AD203B41FA5}">
                      <a16:colId xmlns:a16="http://schemas.microsoft.com/office/drawing/2014/main" val="3225361409"/>
                    </a:ext>
                  </a:extLst>
                </a:gridCol>
                <a:gridCol w="2291953">
                  <a:extLst>
                    <a:ext uri="{9D8B030D-6E8A-4147-A177-3AD203B41FA5}">
                      <a16:colId xmlns:a16="http://schemas.microsoft.com/office/drawing/2014/main" val="1465473240"/>
                    </a:ext>
                  </a:extLst>
                </a:gridCol>
                <a:gridCol w="2291953">
                  <a:extLst>
                    <a:ext uri="{9D8B030D-6E8A-4147-A177-3AD203B41FA5}">
                      <a16:colId xmlns:a16="http://schemas.microsoft.com/office/drawing/2014/main" val="3154154075"/>
                    </a:ext>
                  </a:extLst>
                </a:gridCol>
              </a:tblGrid>
              <a:tr h="349250">
                <a:tc>
                  <a:txBody>
                    <a:bodyPr/>
                    <a:lstStyle/>
                    <a:p>
                      <a:r>
                        <a:rPr lang="en-US" sz="1700"/>
                        <a:t>Open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Close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Description</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Example</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07830539"/>
                  </a:ext>
                </a:extLst>
              </a:tr>
              <a:tr h="611187">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tag allows you to create paragraphs</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effectLst/>
                          <a:latin typeface="Calibri" panose="020F0502020204030204" pitchFamily="34" charset="0"/>
                        </a:rPr>
                        <a:t>My name is Fred.</a:t>
                      </a:r>
                      <a:br>
                        <a:rPr lang="en-US" sz="1700">
                          <a:effectLst/>
                          <a:latin typeface="Calibri" panose="020F0502020204030204" pitchFamily="34" charset="0"/>
                        </a:rPr>
                      </a:br>
                      <a:r>
                        <a:rPr lang="en-US" sz="1700">
                          <a:effectLst/>
                          <a:latin typeface="Calibri" panose="020F0502020204030204" pitchFamily="34" charset="0"/>
                        </a:rPr>
                        <a:t>I live in Medway</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74894808"/>
                  </a:ext>
                </a:extLst>
              </a:tr>
              <a:tr h="611187">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largest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600" b="1" dirty="0">
                          <a:effectLst/>
                          <a:latin typeface="Calibri" panose="020F0502020204030204" pitchFamily="34" charset="0"/>
                        </a:rPr>
                        <a:t>Heading 1</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1861797885"/>
                  </a:ext>
                </a:extLst>
              </a:tr>
              <a:tr h="611187">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second biggest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200" b="1" dirty="0">
                          <a:effectLst/>
                          <a:latin typeface="Calibri" panose="020F0502020204030204" pitchFamily="34" charset="0"/>
                        </a:rPr>
                        <a:t>Heading 2</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160671363"/>
                  </a:ext>
                </a:extLst>
              </a:tr>
              <a:tr h="611187">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next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800" b="1" dirty="0">
                          <a:effectLst/>
                          <a:latin typeface="Calibri" panose="020F0502020204030204" pitchFamily="34" charset="0"/>
                        </a:rPr>
                        <a:t>Heading 3</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423658897"/>
                  </a:ext>
                </a:extLst>
              </a:tr>
              <a:tr h="611187">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another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400" b="1" dirty="0">
                          <a:effectLst/>
                          <a:latin typeface="Calibri" panose="020F0502020204030204" pitchFamily="34" charset="0"/>
                        </a:rPr>
                        <a:t>Heading 4</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500755972"/>
                  </a:ext>
                </a:extLst>
              </a:tr>
              <a:tr h="611187">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second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000" b="1" dirty="0"/>
                        <a:t>Heading 5</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991135361"/>
                  </a:ext>
                </a:extLst>
              </a:tr>
              <a:tr h="611187">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b="1" dirty="0"/>
                        <a:t>Heading 6</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66282094"/>
                  </a:ext>
                </a:extLst>
              </a:tr>
            </a:tbl>
          </a:graphicData>
        </a:graphic>
      </p:graphicFrame>
    </p:spTree>
    <p:extLst>
      <p:ext uri="{BB962C8B-B14F-4D97-AF65-F5344CB8AC3E}">
        <p14:creationId xmlns:p14="http://schemas.microsoft.com/office/powerpoint/2010/main" val="395595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03E7-3810-1A41-B8F2-DC8068E79E8A}"/>
              </a:ext>
            </a:extLst>
          </p:cNvPr>
          <p:cNvSpPr>
            <a:spLocks noGrp="1"/>
          </p:cNvSpPr>
          <p:nvPr>
            <p:ph type="title"/>
          </p:nvPr>
        </p:nvSpPr>
        <p:spPr/>
        <p:txBody>
          <a:bodyPr/>
          <a:lstStyle/>
          <a:p>
            <a:r>
              <a:rPr lang="en-US" dirty="0"/>
              <a:t>&lt;a&gt;&lt;/a&gt;</a:t>
            </a:r>
          </a:p>
        </p:txBody>
      </p:sp>
      <p:sp>
        <p:nvSpPr>
          <p:cNvPr id="3" name="Content Placeholder 2">
            <a:extLst>
              <a:ext uri="{FF2B5EF4-FFF2-40B4-BE49-F238E27FC236}">
                <a16:creationId xmlns:a16="http://schemas.microsoft.com/office/drawing/2014/main" id="{D9610CBA-FDFA-3F4C-9EF3-67D30258A0E7}"/>
              </a:ext>
            </a:extLst>
          </p:cNvPr>
          <p:cNvSpPr>
            <a:spLocks noGrp="1"/>
          </p:cNvSpPr>
          <p:nvPr>
            <p:ph idx="1"/>
          </p:nvPr>
        </p:nvSpPr>
        <p:spPr>
          <a:xfrm>
            <a:off x="1371599" y="1544595"/>
            <a:ext cx="10546598" cy="4627605"/>
          </a:xfrm>
        </p:spPr>
        <p:txBody>
          <a:bodyPr/>
          <a:lstStyle/>
          <a:p>
            <a:r>
              <a:rPr lang="en-US" dirty="0"/>
              <a:t>The &lt;a&gt; tag defines a hyperlink, which is used to link from one page to another.</a:t>
            </a:r>
          </a:p>
          <a:p>
            <a:r>
              <a:rPr lang="en-US" dirty="0"/>
              <a:t>The most important attribute of the &lt;a&gt; element is the </a:t>
            </a:r>
            <a:r>
              <a:rPr lang="en-US" b="1" dirty="0" err="1"/>
              <a:t>href</a:t>
            </a:r>
            <a:r>
              <a:rPr lang="en-US" dirty="0"/>
              <a:t> attribute, which indicates the link's destination.</a:t>
            </a:r>
          </a:p>
          <a:p>
            <a:r>
              <a:rPr lang="en-US" dirty="0"/>
              <a:t>By default, links will appear as follows in all browsers:</a:t>
            </a:r>
          </a:p>
          <a:p>
            <a:pPr lvl="1"/>
            <a:r>
              <a:rPr lang="en-US" dirty="0"/>
              <a:t>An unvisited link is underlined and blue</a:t>
            </a:r>
          </a:p>
          <a:p>
            <a:pPr lvl="1"/>
            <a:r>
              <a:rPr lang="en-US" dirty="0"/>
              <a:t>A visited link is underlined and purple</a:t>
            </a:r>
          </a:p>
          <a:p>
            <a:pPr lvl="1"/>
            <a:r>
              <a:rPr lang="en-US" dirty="0"/>
              <a:t>An active link is underlined and red</a:t>
            </a:r>
          </a:p>
          <a:p>
            <a:endParaRPr lang="en-US" dirty="0"/>
          </a:p>
        </p:txBody>
      </p:sp>
      <p:pic>
        <p:nvPicPr>
          <p:cNvPr id="5" name="Picture 4">
            <a:extLst>
              <a:ext uri="{FF2B5EF4-FFF2-40B4-BE49-F238E27FC236}">
                <a16:creationId xmlns:a16="http://schemas.microsoft.com/office/drawing/2014/main" id="{617232D9-6EFF-494A-AE2E-2F6453E5DE34}"/>
              </a:ext>
            </a:extLst>
          </p:cNvPr>
          <p:cNvPicPr>
            <a:picLocks noChangeAspect="1"/>
          </p:cNvPicPr>
          <p:nvPr/>
        </p:nvPicPr>
        <p:blipFill rotWithShape="1">
          <a:blip r:embed="rId3"/>
          <a:srcRect b="33579"/>
          <a:stretch/>
        </p:blipFill>
        <p:spPr>
          <a:xfrm>
            <a:off x="1569478" y="4718803"/>
            <a:ext cx="9588500" cy="1889566"/>
          </a:xfrm>
          <a:prstGeom prst="rect">
            <a:avLst/>
          </a:prstGeom>
        </p:spPr>
      </p:pic>
    </p:spTree>
    <p:extLst>
      <p:ext uri="{BB962C8B-B14F-4D97-AF65-F5344CB8AC3E}">
        <p14:creationId xmlns:p14="http://schemas.microsoft.com/office/powerpoint/2010/main" val="21607863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5301</TotalTime>
  <Words>1723</Words>
  <Application>Microsoft Macintosh PowerPoint</Application>
  <PresentationFormat>Widescreen</PresentationFormat>
  <Paragraphs>213</Paragraphs>
  <Slides>34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Franklin Gothic Book</vt:lpstr>
      <vt:lpstr>Crop</vt:lpstr>
      <vt:lpstr>Introduction to Web Technologies</vt:lpstr>
      <vt:lpstr>Content</vt:lpstr>
      <vt:lpstr>Topic 1:  17 Tested Elements </vt:lpstr>
      <vt:lpstr>Basic HTML Tags</vt:lpstr>
      <vt:lpstr>&lt;html&gt;&lt;/html&gt;</vt:lpstr>
      <vt:lpstr>&lt;head&gt;&lt;/head&gt;</vt:lpstr>
      <vt:lpstr>&lt;body&gt;&lt;/body&gt;</vt:lpstr>
      <vt:lpstr>&lt;p&gt;, &lt;h1&gt;, &lt;h2&gt;, … &lt;h6&gt;</vt:lpstr>
      <vt:lpstr>&lt;a&gt;&lt;/a&gt;</vt:lpstr>
      <vt:lpstr>&lt;img&gt;</vt:lpstr>
      <vt:lpstr>&lt;div&gt;&lt;/div&gt;</vt:lpstr>
      <vt:lpstr>&lt;span&gt;&lt;/span&gt;</vt:lpstr>
      <vt:lpstr>&lt;style&gt;&lt;/style&gt;</vt:lpstr>
      <vt:lpstr>CSS Selector</vt:lpstr>
      <vt:lpstr>Element / Type Selector </vt:lpstr>
      <vt:lpstr>Class Selector</vt:lpstr>
      <vt:lpstr>ID Selector</vt:lpstr>
      <vt:lpstr>&lt;style&gt;&lt;/style&gt;</vt:lpstr>
      <vt:lpstr>&lt;script&gt;&lt;/script&gt;</vt:lpstr>
      <vt:lpstr>Topic 2:  Use of CSS and JS </vt:lpstr>
      <vt:lpstr>Use of font color attribute (CSS)</vt:lpstr>
      <vt:lpstr>Use of background color attribute (CSS)</vt:lpstr>
      <vt:lpstr>Use of .innerHTML (JS)</vt:lpstr>
      <vt:lpstr>Use of console.log() (JS)</vt:lpstr>
      <vt:lpstr>Topic 3:  Exercises </vt:lpstr>
      <vt:lpstr>HTML Exercise</vt:lpstr>
      <vt:lpstr>Code this webpage using HTML!</vt:lpstr>
      <vt:lpstr>CSS Exercise</vt:lpstr>
      <vt:lpstr>Code this webpage using HTML &amp; CSS!</vt:lpstr>
      <vt:lpstr>JavaScript Exercise</vt:lpstr>
      <vt:lpstr>Personalized welcome message (JS)</vt:lpstr>
      <vt:lpstr>Personalized welcome message (JS)</vt:lpstr>
      <vt:lpstr>Personalized welcome message (JS)</vt:lpstr>
      <vt:lpstr>Personalized welcome message (JS)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Technologies</dc:title>
  <dc:creator>CAO Wanyue</dc:creator>
  <cp:lastModifiedBy>CAO Wanyue</cp:lastModifiedBy>
  <cp:revision>134</cp:revision>
  <dcterms:created xsi:type="dcterms:W3CDTF">2021-12-19T11:51:58Z</dcterms:created>
  <dcterms:modified xsi:type="dcterms:W3CDTF">2021-12-28T13:50:04Z</dcterms:modified>
</cp:coreProperties>
</file>