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315" r:id="rId3"/>
    <p:sldId id="335" r:id="rId4"/>
    <p:sldId id="284" r:id="rId5"/>
    <p:sldId id="285" r:id="rId6"/>
    <p:sldId id="331" r:id="rId7"/>
    <p:sldId id="332" r:id="rId8"/>
    <p:sldId id="333" r:id="rId9"/>
    <p:sldId id="33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0"/>
    <p:restoredTop sz="85628"/>
  </p:normalViewPr>
  <p:slideViewPr>
    <p:cSldViewPr snapToGrid="0" snapToObjects="1">
      <p:cViewPr varScale="1">
        <p:scale>
          <a:sx n="92" d="100"/>
          <a:sy n="92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7434C-48CE-114A-AD66-A0A76C8863DC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84399-B9FB-2F4E-9D0A-A37DF58E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1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-output messages</a:t>
            </a:r>
          </a:p>
          <a:p>
            <a:r>
              <a:rPr lang="en-US" dirty="0"/>
              <a:t>-get data from the user</a:t>
            </a:r>
          </a:p>
          <a:p>
            <a:r>
              <a:rPr lang="en-US" dirty="0"/>
              <a:t>-user of variables &amp; data types</a:t>
            </a:r>
          </a:p>
          <a:p>
            <a:r>
              <a:rPr lang="en-US" dirty="0"/>
              <a:t>-math operators &amp;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96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submit CSS file, submit inline CSS. Put style tag in 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01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91112"/>
            <a:ext cx="9984259" cy="772297"/>
          </a:xfrm>
        </p:spPr>
        <p:txBody>
          <a:bodyPr/>
          <a:lstStyle>
            <a:lvl1pPr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544595"/>
            <a:ext cx="9984259" cy="4627605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3563" y="6453386"/>
            <a:ext cx="6559355" cy="404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59566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tmlhelp.com/reference/cs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DB0E-6F68-F740-AA8D-2137AC3CB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Web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5DAA4-17CB-9E4E-92C4-A26BB8BEA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Basics of CSS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Lecturer: Christen Cao</a:t>
            </a:r>
          </a:p>
        </p:txBody>
      </p:sp>
    </p:spTree>
    <p:extLst>
      <p:ext uri="{BB962C8B-B14F-4D97-AF65-F5344CB8AC3E}">
        <p14:creationId xmlns:p14="http://schemas.microsoft.com/office/powerpoint/2010/main" val="97098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:a16="http://schemas.microsoft.com/office/drawing/2014/main" id="{DCC00CAB-7B04-F246-AD03-D2583C12CF3A}"/>
              </a:ext>
            </a:extLst>
          </p:cNvPr>
          <p:cNvSpPr txBox="1">
            <a:spLocks/>
          </p:cNvSpPr>
          <p:nvPr/>
        </p:nvSpPr>
        <p:spPr>
          <a:xfrm>
            <a:off x="7433441" y="2684725"/>
            <a:ext cx="4031728" cy="14885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b="1" kern="1200" baseline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11516">
              <a:lnSpc>
                <a:spcPct val="150000"/>
              </a:lnSpc>
            </a:pPr>
            <a:r>
              <a:rPr lang="en-US" altLang="zh-CN" sz="3400" spc="-5" dirty="0">
                <a:solidFill>
                  <a:srgbClr val="0070C0"/>
                </a:solidFill>
              </a:rPr>
              <a:t>Topic 2</a:t>
            </a:r>
            <a:r>
              <a:rPr lang="en-US" sz="3400" spc="-5" dirty="0">
                <a:solidFill>
                  <a:srgbClr val="0070C0"/>
                </a:solidFill>
              </a:rPr>
              <a:t>:</a:t>
            </a:r>
            <a:r>
              <a:rPr lang="en-US" sz="3400" spc="-9" dirty="0">
                <a:solidFill>
                  <a:srgbClr val="0070C0"/>
                </a:solidFill>
              </a:rPr>
              <a:t> </a:t>
            </a:r>
            <a:br>
              <a:rPr lang="en-US" sz="3400" spc="-9" dirty="0">
                <a:solidFill>
                  <a:srgbClr val="0070C0"/>
                </a:solidFill>
              </a:rPr>
            </a:br>
            <a:r>
              <a:rPr lang="en-US" sz="3400" spc="-9" dirty="0">
                <a:solidFill>
                  <a:srgbClr val="0070C0"/>
                </a:solidFill>
              </a:rPr>
              <a:t>CSS Basics</a:t>
            </a:r>
            <a:endParaRPr lang="en-US" sz="3400" dirty="0">
              <a:solidFill>
                <a:srgbClr val="0070C0"/>
              </a:solidFill>
            </a:endParaRP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801634C-E753-244D-A2F7-0050AD5C2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938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46BC4-EB32-E048-AD1A-6E6A6B70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1D0B1-9368-B341-9688-C8E768B94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stands for Cascading Style Sheets</a:t>
            </a:r>
          </a:p>
          <a:p>
            <a:r>
              <a:rPr lang="en-US" dirty="0"/>
              <a:t>CSS describes how HTML elements are to be displayed on screen, paper, or in other media</a:t>
            </a:r>
          </a:p>
          <a:p>
            <a:r>
              <a:rPr lang="en-US" dirty="0"/>
              <a:t>CSS saves a lot of work. It can control the layout of multiple web pages all at once</a:t>
            </a:r>
          </a:p>
          <a:p>
            <a:r>
              <a:rPr lang="en-US" dirty="0"/>
              <a:t>External stylesheets are stored in CSS files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20D42-338E-904C-9333-48879064D35E}"/>
              </a:ext>
            </a:extLst>
          </p:cNvPr>
          <p:cNvSpPr txBox="1"/>
          <p:nvPr/>
        </p:nvSpPr>
        <p:spPr>
          <a:xfrm>
            <a:off x="1386955" y="4498486"/>
            <a:ext cx="75388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Explore website: https://www.w3schools.com/</a:t>
            </a:r>
            <a:r>
              <a:rPr lang="en-US" sz="2400" dirty="0" err="1">
                <a:solidFill>
                  <a:srgbClr val="FF0000"/>
                </a:solidFill>
              </a:rPr>
              <a:t>css</a:t>
            </a:r>
            <a:r>
              <a:rPr lang="en-US" sz="2400" dirty="0">
                <a:solidFill>
                  <a:srgbClr val="FF0000"/>
                </a:solidFill>
              </a:rPr>
              <a:t>/</a:t>
            </a:r>
            <a:r>
              <a:rPr lang="en-US" sz="2400" dirty="0" err="1">
                <a:solidFill>
                  <a:srgbClr val="FF0000"/>
                </a:solidFill>
              </a:rPr>
              <a:t>css_intro.asp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91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710313" y="1428259"/>
            <a:ext cx="7257618" cy="3433606"/>
          </a:xfrm>
          <a:custGeom>
            <a:avLst/>
            <a:gdLst/>
            <a:ahLst/>
            <a:cxnLst/>
            <a:rect l="l" t="t" r="r" b="b"/>
            <a:pathLst>
              <a:path w="8003540" h="3786504">
                <a:moveTo>
                  <a:pt x="0" y="0"/>
                </a:moveTo>
                <a:lnTo>
                  <a:pt x="0" y="3786378"/>
                </a:lnTo>
                <a:lnTo>
                  <a:pt x="8003285" y="3786377"/>
                </a:lnTo>
                <a:lnTo>
                  <a:pt x="80032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 txBox="1"/>
          <p:nvPr/>
        </p:nvSpPr>
        <p:spPr>
          <a:xfrm>
            <a:off x="2575796" y="4543395"/>
            <a:ext cx="6663949" cy="1677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083"/>
            <a:r>
              <a:rPr sz="1814" b="1" spc="-5" dirty="0">
                <a:solidFill>
                  <a:srgbClr val="0000FF"/>
                </a:solidFill>
                <a:latin typeface="Courier New"/>
                <a:cs typeface="Courier New"/>
              </a:rPr>
              <a:t>&lt;/style&gt;</a:t>
            </a:r>
            <a:endParaRPr sz="1814" dirty="0">
              <a:latin typeface="Courier New"/>
              <a:cs typeface="Courier New"/>
            </a:endParaRPr>
          </a:p>
          <a:p>
            <a:pPr>
              <a:spcBef>
                <a:spcPts val="16"/>
              </a:spcBef>
            </a:pPr>
            <a:endParaRPr sz="2222" dirty="0">
              <a:latin typeface="Times New Roman"/>
              <a:cs typeface="Times New Roman"/>
            </a:endParaRPr>
          </a:p>
          <a:p>
            <a:pPr marL="320731" indent="-309214">
              <a:lnSpc>
                <a:spcPts val="2154"/>
              </a:lnSpc>
              <a:buChar char="•"/>
              <a:tabLst>
                <a:tab pos="321306" algn="l"/>
              </a:tabLst>
            </a:pPr>
            <a:r>
              <a:rPr sz="1995" spc="-5" dirty="0">
                <a:latin typeface="Arial"/>
                <a:cs typeface="Arial"/>
              </a:rPr>
              <a:t>C</a:t>
            </a:r>
            <a:r>
              <a:rPr sz="1995" dirty="0">
                <a:latin typeface="Arial"/>
                <a:cs typeface="Arial"/>
              </a:rPr>
              <a:t>SS</a:t>
            </a:r>
            <a:r>
              <a:rPr sz="1995" spc="-18" dirty="0">
                <a:latin typeface="Arial"/>
                <a:cs typeface="Arial"/>
              </a:rPr>
              <a:t> </a:t>
            </a:r>
            <a:r>
              <a:rPr sz="1995" dirty="0">
                <a:latin typeface="Arial"/>
                <a:cs typeface="Arial"/>
              </a:rPr>
              <a:t>specifies</a:t>
            </a:r>
            <a:r>
              <a:rPr sz="1995" spc="-18" dirty="0">
                <a:latin typeface="Arial"/>
                <a:cs typeface="Arial"/>
              </a:rPr>
              <a:t> </a:t>
            </a:r>
            <a:r>
              <a:rPr sz="1995" dirty="0">
                <a:solidFill>
                  <a:srgbClr val="0000FF"/>
                </a:solidFill>
                <a:latin typeface="Arial"/>
                <a:cs typeface="Arial"/>
              </a:rPr>
              <a:t>style rules</a:t>
            </a:r>
            <a:r>
              <a:rPr sz="1995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95" spc="-5" dirty="0">
                <a:latin typeface="Arial"/>
                <a:cs typeface="Arial"/>
              </a:rPr>
              <a:t>i</a:t>
            </a:r>
            <a:r>
              <a:rPr sz="1995" dirty="0">
                <a:latin typeface="Arial"/>
                <a:cs typeface="Arial"/>
              </a:rPr>
              <a:t>n</a:t>
            </a:r>
            <a:r>
              <a:rPr sz="1995" spc="-5" dirty="0">
                <a:latin typeface="Arial"/>
                <a:cs typeface="Arial"/>
              </a:rPr>
              <a:t> th</a:t>
            </a:r>
            <a:r>
              <a:rPr sz="1995" dirty="0">
                <a:latin typeface="Arial"/>
                <a:cs typeface="Arial"/>
              </a:rPr>
              <a:t>e</a:t>
            </a:r>
            <a:r>
              <a:rPr sz="1995" spc="5" dirty="0">
                <a:latin typeface="Arial"/>
                <a:cs typeface="Arial"/>
              </a:rPr>
              <a:t> </a:t>
            </a:r>
            <a:r>
              <a:rPr sz="1995" dirty="0">
                <a:solidFill>
                  <a:srgbClr val="0000FF"/>
                </a:solidFill>
                <a:latin typeface="Arial"/>
                <a:cs typeface="Arial"/>
              </a:rPr>
              <a:t>&lt;head&gt; section</a:t>
            </a:r>
            <a:endParaRPr sz="1995" dirty="0">
              <a:latin typeface="Arial"/>
              <a:cs typeface="Arial"/>
            </a:endParaRPr>
          </a:p>
          <a:p>
            <a:pPr marL="320731" indent="-309214">
              <a:lnSpc>
                <a:spcPts val="1913"/>
              </a:lnSpc>
              <a:buChar char="•"/>
              <a:tabLst>
                <a:tab pos="321306" algn="l"/>
              </a:tabLst>
            </a:pPr>
            <a:r>
              <a:rPr sz="1995" dirty="0">
                <a:latin typeface="Arial"/>
                <a:cs typeface="Arial"/>
              </a:rPr>
              <a:t>Each rule is made up of a</a:t>
            </a:r>
            <a:r>
              <a:rPr sz="1995" spc="5" dirty="0">
                <a:latin typeface="Arial"/>
                <a:cs typeface="Arial"/>
              </a:rPr>
              <a:t> </a:t>
            </a:r>
            <a:r>
              <a:rPr sz="1995" dirty="0">
                <a:solidFill>
                  <a:srgbClr val="00B04F"/>
                </a:solidFill>
                <a:latin typeface="Arial"/>
                <a:cs typeface="Arial"/>
              </a:rPr>
              <a:t>selector</a:t>
            </a:r>
            <a:r>
              <a:rPr sz="1995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1995" spc="-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95" dirty="0">
                <a:latin typeface="Arial"/>
                <a:cs typeface="Arial"/>
              </a:rPr>
              <a:t>e.g. tags, class,</a:t>
            </a:r>
            <a:r>
              <a:rPr sz="1995" spc="-18" dirty="0">
                <a:latin typeface="Arial"/>
                <a:cs typeface="Arial"/>
              </a:rPr>
              <a:t> </a:t>
            </a:r>
            <a:r>
              <a:rPr sz="1995" dirty="0">
                <a:latin typeface="Arial"/>
                <a:cs typeface="Arial"/>
              </a:rPr>
              <a:t>id</a:t>
            </a:r>
          </a:p>
          <a:p>
            <a:pPr marL="320731" indent="-309214">
              <a:lnSpc>
                <a:spcPts val="1913"/>
              </a:lnSpc>
              <a:buChar char="•"/>
              <a:tabLst>
                <a:tab pos="321306" algn="l"/>
              </a:tabLst>
            </a:pPr>
            <a:r>
              <a:rPr sz="1995" dirty="0">
                <a:latin typeface="Arial"/>
                <a:cs typeface="Arial"/>
              </a:rPr>
              <a:t>/* </a:t>
            </a:r>
            <a:r>
              <a:rPr sz="1995" spc="-5" dirty="0">
                <a:latin typeface="Arial"/>
                <a:cs typeface="Arial"/>
              </a:rPr>
              <a:t>CS</a:t>
            </a:r>
            <a:r>
              <a:rPr sz="1995" dirty="0">
                <a:latin typeface="Arial"/>
                <a:cs typeface="Arial"/>
              </a:rPr>
              <a:t>S</a:t>
            </a:r>
            <a:r>
              <a:rPr sz="1995" spc="-18" dirty="0">
                <a:latin typeface="Arial"/>
                <a:cs typeface="Arial"/>
              </a:rPr>
              <a:t> </a:t>
            </a:r>
            <a:r>
              <a:rPr sz="1995" spc="-5" dirty="0">
                <a:latin typeface="Arial"/>
                <a:cs typeface="Arial"/>
              </a:rPr>
              <a:t>COMMENT</a:t>
            </a:r>
            <a:r>
              <a:rPr sz="1995" dirty="0">
                <a:latin typeface="Arial"/>
                <a:cs typeface="Arial"/>
              </a:rPr>
              <a:t>S </a:t>
            </a:r>
            <a:r>
              <a:rPr sz="1995" spc="-5" dirty="0">
                <a:latin typeface="Arial"/>
                <a:cs typeface="Arial"/>
              </a:rPr>
              <a:t>*/</a:t>
            </a:r>
            <a:endParaRPr sz="1995" dirty="0">
              <a:latin typeface="Arial"/>
              <a:cs typeface="Arial"/>
            </a:endParaRPr>
          </a:p>
          <a:p>
            <a:pPr marL="320731" indent="-309214">
              <a:lnSpc>
                <a:spcPts val="2154"/>
              </a:lnSpc>
              <a:buChar char="•"/>
              <a:tabLst>
                <a:tab pos="321306" algn="l"/>
              </a:tabLst>
            </a:pPr>
            <a:r>
              <a:rPr sz="1995" spc="-5" dirty="0">
                <a:latin typeface="Arial"/>
                <a:cs typeface="Arial"/>
              </a:rPr>
              <a:t>R</a:t>
            </a:r>
            <a:r>
              <a:rPr sz="1995" dirty="0">
                <a:latin typeface="Arial"/>
                <a:cs typeface="Arial"/>
              </a:rPr>
              <a:t>ef: </a:t>
            </a:r>
            <a:r>
              <a:rPr sz="1995" u="sng" dirty="0">
                <a:solidFill>
                  <a:srgbClr val="CCCCFF"/>
                </a:solidFill>
                <a:latin typeface="Courier New"/>
                <a:cs typeface="Courier New"/>
                <a:hlinkClick r:id="rId2"/>
              </a:rPr>
              <a:t>http://www.htmlhelp.com/reference/css/</a:t>
            </a:r>
            <a:endParaRPr sz="1995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3225" y="1503076"/>
            <a:ext cx="4145894" cy="16750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59889"/>
            <a:r>
              <a:rPr sz="1814" b="1" spc="-5" dirty="0">
                <a:solidFill>
                  <a:srgbClr val="0000FF"/>
                </a:solidFill>
                <a:latin typeface="Courier New"/>
                <a:cs typeface="Courier New"/>
              </a:rPr>
              <a:t>&lt;style type="text/css"&gt; </a:t>
            </a:r>
            <a:r>
              <a:rPr sz="1814" b="1" spc="-5" dirty="0">
                <a:latin typeface="Courier New"/>
                <a:cs typeface="Courier New"/>
              </a:rPr>
              <a:t>h1</a:t>
            </a:r>
            <a:endParaRPr sz="1814" dirty="0">
              <a:latin typeface="Courier New"/>
              <a:cs typeface="Courier New"/>
            </a:endParaRPr>
          </a:p>
          <a:p>
            <a:pPr>
              <a:tabLst>
                <a:tab pos="828602" algn="l"/>
              </a:tabLst>
            </a:pPr>
            <a:r>
              <a:rPr sz="1814" b="1" spc="-5" dirty="0">
                <a:latin typeface="Courier New"/>
                <a:cs typeface="Courier New"/>
              </a:rPr>
              <a:t>{	color:red;</a:t>
            </a:r>
            <a:endParaRPr sz="1814" dirty="0">
              <a:latin typeface="Courier New"/>
              <a:cs typeface="Courier New"/>
            </a:endParaRPr>
          </a:p>
          <a:p>
            <a:pPr marL="828602"/>
            <a:r>
              <a:rPr sz="1814" b="1" spc="-5" dirty="0">
                <a:latin typeface="Courier New"/>
                <a:cs typeface="Courier New"/>
              </a:rPr>
              <a:t>background-color:yellow;</a:t>
            </a:r>
            <a:endParaRPr sz="1814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14" b="1" spc="-5" dirty="0">
                <a:latin typeface="Courier New"/>
                <a:cs typeface="Courier New"/>
              </a:rPr>
              <a:t>}</a:t>
            </a:r>
            <a:endParaRPr sz="1814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14" b="1" spc="-5" dirty="0">
                <a:latin typeface="Courier New"/>
                <a:cs typeface="Courier New"/>
              </a:rPr>
              <a:t>.hilite</a:t>
            </a:r>
            <a:endParaRPr sz="1814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3225" y="3161432"/>
            <a:ext cx="4007698" cy="139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14" b="1" spc="-5" dirty="0">
                <a:latin typeface="Courier New"/>
                <a:cs typeface="Courier New"/>
              </a:rPr>
              <a:t>{</a:t>
            </a:r>
            <a:endParaRPr sz="1814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14" b="1" spc="-5" dirty="0">
                <a:latin typeface="Courier New"/>
                <a:cs typeface="Courier New"/>
              </a:rPr>
              <a:t>}</a:t>
            </a:r>
            <a:endParaRPr sz="1814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14" b="1" spc="-5" dirty="0">
                <a:latin typeface="Courier New"/>
                <a:cs typeface="Courier New"/>
              </a:rPr>
              <a:t>table .hilite</a:t>
            </a:r>
            <a:endParaRPr sz="1814">
              <a:latin typeface="Courier New"/>
              <a:cs typeface="Courier New"/>
            </a:endParaRPr>
          </a:p>
          <a:p>
            <a:pPr>
              <a:tabLst>
                <a:tab pos="828602" algn="l"/>
              </a:tabLst>
            </a:pPr>
            <a:r>
              <a:rPr sz="1814" b="1" spc="-5" dirty="0">
                <a:latin typeface="Courier New"/>
                <a:cs typeface="Courier New"/>
              </a:rPr>
              <a:t>{	background-color:green;</a:t>
            </a:r>
            <a:endParaRPr sz="1814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14" b="1" spc="-5" dirty="0">
                <a:latin typeface="Courier New"/>
                <a:cs typeface="Courier New"/>
              </a:rPr>
              <a:t>}</a:t>
            </a:r>
            <a:endParaRPr sz="181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2380" y="3161431"/>
            <a:ext cx="1520161" cy="279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14" b="1" spc="-5" dirty="0">
                <a:latin typeface="Courier New"/>
                <a:cs typeface="Courier New"/>
              </a:rPr>
              <a:t>color:blue;</a:t>
            </a:r>
            <a:endParaRPr sz="1814">
              <a:latin typeface="Courier New"/>
              <a:cs typeface="Courier New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544BB5-FE91-BD4A-9C0F-CED37A95BEEE}"/>
              </a:ext>
            </a:extLst>
          </p:cNvPr>
          <p:cNvSpPr txBox="1">
            <a:spLocks/>
          </p:cNvSpPr>
          <p:nvPr/>
        </p:nvSpPr>
        <p:spPr>
          <a:xfrm>
            <a:off x="1371599" y="491112"/>
            <a:ext cx="9984259" cy="7722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b="1" kern="1200" baseline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CSS	(Cascading Style Sheets)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22170" y="1361912"/>
            <a:ext cx="3507887" cy="33641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451" spc="-5" dirty="0">
                <a:latin typeface="Arial"/>
                <a:cs typeface="Arial"/>
              </a:rPr>
              <a:t>&lt;!DOCTYP</a:t>
            </a:r>
            <a:r>
              <a:rPr sz="1451" dirty="0">
                <a:latin typeface="Arial"/>
                <a:cs typeface="Arial"/>
              </a:rPr>
              <a:t>E</a:t>
            </a:r>
            <a:r>
              <a:rPr sz="1451" spc="-5" dirty="0">
                <a:latin typeface="Arial"/>
                <a:cs typeface="Arial"/>
              </a:rPr>
              <a:t> html&gt;</a:t>
            </a:r>
            <a:endParaRPr sz="1451" dirty="0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spc="-5" dirty="0">
                <a:latin typeface="Arial"/>
                <a:cs typeface="Arial"/>
              </a:rPr>
              <a:t>&lt;html&gt;</a:t>
            </a:r>
            <a:endParaRPr sz="1451" dirty="0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spc="-5" dirty="0">
                <a:latin typeface="Arial"/>
                <a:cs typeface="Arial"/>
              </a:rPr>
              <a:t>&lt;head&gt;</a:t>
            </a:r>
            <a:endParaRPr sz="1451" dirty="0">
              <a:latin typeface="Arial"/>
              <a:cs typeface="Arial"/>
            </a:endParaRPr>
          </a:p>
          <a:p>
            <a:pPr marL="258542">
              <a:spcBef>
                <a:spcPts val="345"/>
              </a:spcBef>
            </a:pPr>
            <a:r>
              <a:rPr sz="1451" spc="-5" dirty="0">
                <a:latin typeface="Arial"/>
                <a:cs typeface="Arial"/>
              </a:rPr>
              <a:t>&lt;title&gt;t2</a:t>
            </a:r>
            <a:r>
              <a:rPr sz="1451" dirty="0">
                <a:latin typeface="Arial"/>
                <a:cs typeface="Arial"/>
              </a:rPr>
              <a:t>:</a:t>
            </a:r>
            <a:r>
              <a:rPr sz="1451" spc="18" dirty="0">
                <a:latin typeface="Arial"/>
                <a:cs typeface="Arial"/>
              </a:rPr>
              <a:t> </a:t>
            </a:r>
            <a:r>
              <a:rPr sz="1451" spc="-5" dirty="0">
                <a:latin typeface="Arial"/>
                <a:cs typeface="Arial"/>
              </a:rPr>
              <a:t>,CS</a:t>
            </a:r>
            <a:r>
              <a:rPr sz="1451" dirty="0">
                <a:latin typeface="Arial"/>
                <a:cs typeface="Arial"/>
              </a:rPr>
              <a:t>S</a:t>
            </a:r>
            <a:r>
              <a:rPr sz="1451" spc="-5" dirty="0">
                <a:latin typeface="Arial"/>
                <a:cs typeface="Arial"/>
              </a:rPr>
              <a:t> style</a:t>
            </a:r>
            <a:r>
              <a:rPr sz="1451" dirty="0">
                <a:latin typeface="Arial"/>
                <a:cs typeface="Arial"/>
              </a:rPr>
              <a:t>s </a:t>
            </a:r>
            <a:r>
              <a:rPr sz="1451" spc="-5" dirty="0">
                <a:latin typeface="Arial"/>
                <a:cs typeface="Arial"/>
              </a:rPr>
              <a:t> &lt;/title&gt;</a:t>
            </a:r>
            <a:endParaRPr sz="1451" dirty="0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dirty="0">
                <a:solidFill>
                  <a:srgbClr val="C00000"/>
                </a:solidFill>
                <a:latin typeface="Arial"/>
                <a:cs typeface="Arial"/>
              </a:rPr>
              <a:t>&lt;style type="text/css"&gt;</a:t>
            </a:r>
            <a:endParaRPr sz="1451" dirty="0">
              <a:latin typeface="Arial"/>
              <a:cs typeface="Arial"/>
            </a:endParaRPr>
          </a:p>
          <a:p>
            <a:pPr marL="258542">
              <a:spcBef>
                <a:spcPts val="345"/>
              </a:spcBef>
            </a:pPr>
            <a:r>
              <a:rPr sz="1451" spc="-5" dirty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sz="1451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1451" spc="-5" dirty="0">
                <a:solidFill>
                  <a:srgbClr val="C00000"/>
                </a:solidFill>
                <a:latin typeface="Arial"/>
                <a:cs typeface="Arial"/>
              </a:rPr>
              <a:t> {color:red</a:t>
            </a:r>
            <a:r>
              <a:rPr sz="1451" dirty="0">
                <a:solidFill>
                  <a:srgbClr val="C00000"/>
                </a:solidFill>
                <a:latin typeface="Arial"/>
                <a:cs typeface="Arial"/>
              </a:rPr>
              <a:t>;</a:t>
            </a:r>
            <a:r>
              <a:rPr sz="1451" spc="1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51" spc="-5" dirty="0">
                <a:solidFill>
                  <a:srgbClr val="C00000"/>
                </a:solidFill>
                <a:latin typeface="Arial"/>
                <a:cs typeface="Arial"/>
              </a:rPr>
              <a:t>background-color:yellow;}</a:t>
            </a:r>
            <a:endParaRPr sz="1451" dirty="0">
              <a:latin typeface="Arial"/>
              <a:cs typeface="Arial"/>
            </a:endParaRPr>
          </a:p>
          <a:p>
            <a:pPr marL="258542">
              <a:spcBef>
                <a:spcPts val="345"/>
              </a:spcBef>
            </a:pPr>
            <a:r>
              <a:rPr sz="1451" spc="-5" dirty="0">
                <a:solidFill>
                  <a:srgbClr val="C00000"/>
                </a:solidFill>
                <a:latin typeface="Arial"/>
                <a:cs typeface="Arial"/>
              </a:rPr>
              <a:t>.hilit</a:t>
            </a:r>
            <a:r>
              <a:rPr sz="1451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451" spc="-5" dirty="0">
                <a:solidFill>
                  <a:srgbClr val="C00000"/>
                </a:solidFill>
                <a:latin typeface="Arial"/>
                <a:cs typeface="Arial"/>
              </a:rPr>
              <a:t> {color:blue;}</a:t>
            </a:r>
            <a:endParaRPr sz="1451" dirty="0">
              <a:latin typeface="Arial"/>
              <a:cs typeface="Arial"/>
            </a:endParaRPr>
          </a:p>
          <a:p>
            <a:pPr marL="258542">
              <a:spcBef>
                <a:spcPts val="345"/>
              </a:spcBef>
            </a:pPr>
            <a:r>
              <a:rPr sz="1451" spc="-5" dirty="0">
                <a:solidFill>
                  <a:srgbClr val="C00000"/>
                </a:solidFill>
                <a:latin typeface="Arial"/>
                <a:cs typeface="Arial"/>
              </a:rPr>
              <a:t>tabl</a:t>
            </a:r>
            <a:r>
              <a:rPr sz="1451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451" spc="-5" dirty="0">
                <a:solidFill>
                  <a:srgbClr val="C00000"/>
                </a:solidFill>
                <a:latin typeface="Arial"/>
                <a:cs typeface="Arial"/>
              </a:rPr>
              <a:t> .hilit</a:t>
            </a:r>
            <a:r>
              <a:rPr sz="1451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451" spc="-5" dirty="0">
                <a:solidFill>
                  <a:srgbClr val="C00000"/>
                </a:solidFill>
                <a:latin typeface="Arial"/>
                <a:cs typeface="Arial"/>
              </a:rPr>
              <a:t> {background-color:green;}</a:t>
            </a:r>
            <a:endParaRPr sz="1451" dirty="0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spc="-5" dirty="0">
                <a:solidFill>
                  <a:srgbClr val="C00000"/>
                </a:solidFill>
                <a:latin typeface="Arial"/>
                <a:cs typeface="Arial"/>
              </a:rPr>
              <a:t>&lt;/style&gt;</a:t>
            </a:r>
            <a:endParaRPr sz="1451" dirty="0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spc="-5" dirty="0">
                <a:latin typeface="Arial"/>
                <a:cs typeface="Arial"/>
              </a:rPr>
              <a:t>&lt;/head&gt;</a:t>
            </a:r>
            <a:endParaRPr sz="1451" dirty="0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spc="-5" dirty="0">
                <a:latin typeface="Arial"/>
                <a:cs typeface="Arial"/>
              </a:rPr>
              <a:t>&lt;body&gt;</a:t>
            </a:r>
            <a:endParaRPr sz="1451" dirty="0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spc="-5" dirty="0">
                <a:latin typeface="Arial"/>
                <a:cs typeface="Arial"/>
              </a:rPr>
              <a:t>&lt;h1&gt;Firs</a:t>
            </a:r>
            <a:r>
              <a:rPr sz="1451" dirty="0">
                <a:latin typeface="Arial"/>
                <a:cs typeface="Arial"/>
              </a:rPr>
              <a:t>t</a:t>
            </a:r>
            <a:r>
              <a:rPr sz="1451" spc="-5" dirty="0">
                <a:latin typeface="Arial"/>
                <a:cs typeface="Arial"/>
              </a:rPr>
              <a:t> HTML&lt;/h1&gt;</a:t>
            </a:r>
            <a:endParaRPr sz="1451" dirty="0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spc="-5" dirty="0">
                <a:latin typeface="Arial"/>
                <a:cs typeface="Arial"/>
              </a:rPr>
              <a:t>&lt;p&gt;No</a:t>
            </a:r>
            <a:r>
              <a:rPr sz="1451" dirty="0">
                <a:latin typeface="Arial"/>
                <a:cs typeface="Arial"/>
              </a:rPr>
              <a:t>t</a:t>
            </a:r>
            <a:r>
              <a:rPr sz="1451" spc="-5" dirty="0">
                <a:latin typeface="Arial"/>
                <a:cs typeface="Arial"/>
              </a:rPr>
              <a:t> to</a:t>
            </a:r>
            <a:r>
              <a:rPr sz="1451" dirty="0">
                <a:latin typeface="Arial"/>
                <a:cs typeface="Arial"/>
              </a:rPr>
              <a:t>o</a:t>
            </a:r>
            <a:r>
              <a:rPr sz="1451" spc="9" dirty="0">
                <a:latin typeface="Arial"/>
                <a:cs typeface="Arial"/>
              </a:rPr>
              <a:t> </a:t>
            </a:r>
            <a:r>
              <a:rPr sz="1451" spc="-5" dirty="0">
                <a:latin typeface="Arial"/>
                <a:cs typeface="Arial"/>
              </a:rPr>
              <a:t>hard&lt;/p&gt;</a:t>
            </a:r>
            <a:endParaRPr sz="1451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22171" y="4811290"/>
            <a:ext cx="7107905" cy="17936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451" spc="-5" dirty="0">
                <a:latin typeface="Arial"/>
                <a:cs typeface="Arial"/>
              </a:rPr>
              <a:t>&lt;div&gt;di</a:t>
            </a:r>
            <a:r>
              <a:rPr sz="1451" dirty="0">
                <a:latin typeface="Arial"/>
                <a:cs typeface="Arial"/>
              </a:rPr>
              <a:t>v</a:t>
            </a:r>
            <a:r>
              <a:rPr sz="1451" spc="-5" dirty="0">
                <a:latin typeface="Arial"/>
                <a:cs typeface="Arial"/>
              </a:rPr>
              <a:t> i</a:t>
            </a:r>
            <a:r>
              <a:rPr sz="1451" dirty="0">
                <a:latin typeface="Arial"/>
                <a:cs typeface="Arial"/>
              </a:rPr>
              <a:t>s</a:t>
            </a:r>
            <a:r>
              <a:rPr sz="1451" spc="-5" dirty="0">
                <a:latin typeface="Arial"/>
                <a:cs typeface="Arial"/>
              </a:rPr>
              <a:t> </a:t>
            </a:r>
            <a:r>
              <a:rPr sz="1451" dirty="0">
                <a:latin typeface="Arial"/>
                <a:cs typeface="Arial"/>
              </a:rPr>
              <a:t>a</a:t>
            </a:r>
            <a:r>
              <a:rPr sz="1451" spc="-5" dirty="0">
                <a:latin typeface="Arial"/>
                <a:cs typeface="Arial"/>
              </a:rPr>
              <a:t> bloc</a:t>
            </a:r>
            <a:r>
              <a:rPr sz="1451" dirty="0">
                <a:latin typeface="Arial"/>
                <a:cs typeface="Arial"/>
              </a:rPr>
              <a:t>k</a:t>
            </a:r>
            <a:r>
              <a:rPr sz="1451" spc="-5" dirty="0">
                <a:latin typeface="Arial"/>
                <a:cs typeface="Arial"/>
              </a:rPr>
              <a:t> leve</a:t>
            </a:r>
            <a:r>
              <a:rPr sz="1451" dirty="0">
                <a:latin typeface="Arial"/>
                <a:cs typeface="Arial"/>
              </a:rPr>
              <a:t>l</a:t>
            </a:r>
            <a:r>
              <a:rPr sz="1451" spc="-5" dirty="0">
                <a:latin typeface="Arial"/>
                <a:cs typeface="Arial"/>
              </a:rPr>
              <a:t> ta</a:t>
            </a:r>
            <a:r>
              <a:rPr sz="1451" dirty="0">
                <a:latin typeface="Arial"/>
                <a:cs typeface="Arial"/>
              </a:rPr>
              <a:t>g</a:t>
            </a:r>
            <a:r>
              <a:rPr sz="1451" spc="9" dirty="0">
                <a:latin typeface="Arial"/>
                <a:cs typeface="Arial"/>
              </a:rPr>
              <a:t> </a:t>
            </a:r>
            <a:r>
              <a:rPr sz="1451" spc="-5" dirty="0">
                <a:latin typeface="Arial"/>
                <a:cs typeface="Arial"/>
              </a:rPr>
              <a:t>wherea</a:t>
            </a:r>
            <a:r>
              <a:rPr sz="1451" dirty="0">
                <a:latin typeface="Arial"/>
                <a:cs typeface="Arial"/>
              </a:rPr>
              <a:t>s</a:t>
            </a:r>
            <a:r>
              <a:rPr sz="1451" spc="-5" dirty="0">
                <a:latin typeface="Arial"/>
                <a:cs typeface="Arial"/>
              </a:rPr>
              <a:t> &lt;spa</a:t>
            </a:r>
            <a:r>
              <a:rPr sz="1451" dirty="0">
                <a:latin typeface="Arial"/>
                <a:cs typeface="Arial"/>
              </a:rPr>
              <a:t>n</a:t>
            </a:r>
            <a:r>
              <a:rPr sz="1451" spc="-5" dirty="0">
                <a:latin typeface="Arial"/>
                <a:cs typeface="Arial"/>
              </a:rPr>
              <a:t> class="hilite"&gt;i</a:t>
            </a:r>
            <a:r>
              <a:rPr sz="1451" dirty="0">
                <a:latin typeface="Arial"/>
                <a:cs typeface="Arial"/>
              </a:rPr>
              <a:t>s</a:t>
            </a:r>
            <a:r>
              <a:rPr sz="1451" spc="-5" dirty="0">
                <a:latin typeface="Arial"/>
                <a:cs typeface="Arial"/>
              </a:rPr>
              <a:t> a</a:t>
            </a:r>
            <a:r>
              <a:rPr sz="1451" dirty="0">
                <a:latin typeface="Arial"/>
                <a:cs typeface="Arial"/>
              </a:rPr>
              <a:t>n</a:t>
            </a:r>
            <a:r>
              <a:rPr sz="1451" spc="-5" dirty="0">
                <a:latin typeface="Arial"/>
                <a:cs typeface="Arial"/>
              </a:rPr>
              <a:t> inlin</a:t>
            </a:r>
            <a:r>
              <a:rPr sz="1451" dirty="0">
                <a:latin typeface="Arial"/>
                <a:cs typeface="Arial"/>
              </a:rPr>
              <a:t>e</a:t>
            </a:r>
            <a:r>
              <a:rPr sz="1451" spc="-5" dirty="0">
                <a:latin typeface="Arial"/>
                <a:cs typeface="Arial"/>
              </a:rPr>
              <a:t> tag&lt;/span&gt;&lt;/div&gt;</a:t>
            </a:r>
            <a:endParaRPr sz="1451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spc="-5" dirty="0">
                <a:latin typeface="Arial"/>
                <a:cs typeface="Arial"/>
              </a:rPr>
              <a:t>&lt;tabl</a:t>
            </a:r>
            <a:r>
              <a:rPr sz="1451" dirty="0">
                <a:latin typeface="Arial"/>
                <a:cs typeface="Arial"/>
              </a:rPr>
              <a:t>e</a:t>
            </a:r>
            <a:r>
              <a:rPr sz="1451" spc="-5" dirty="0">
                <a:latin typeface="Arial"/>
                <a:cs typeface="Arial"/>
              </a:rPr>
              <a:t> border='1'&gt;</a:t>
            </a:r>
            <a:endParaRPr sz="1451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spc="-5" dirty="0">
                <a:latin typeface="Arial"/>
                <a:cs typeface="Arial"/>
              </a:rPr>
              <a:t>&lt;tr&gt;&lt;td&gt;(0,0)&lt;/td&gt;&lt;td&gt;&lt;spa</a:t>
            </a:r>
            <a:r>
              <a:rPr sz="1451" dirty="0">
                <a:latin typeface="Arial"/>
                <a:cs typeface="Arial"/>
              </a:rPr>
              <a:t>n</a:t>
            </a:r>
            <a:r>
              <a:rPr sz="1451" spc="23" dirty="0">
                <a:latin typeface="Arial"/>
                <a:cs typeface="Arial"/>
              </a:rPr>
              <a:t> </a:t>
            </a:r>
            <a:r>
              <a:rPr sz="1451" spc="-5" dirty="0">
                <a:latin typeface="Arial"/>
                <a:cs typeface="Arial"/>
              </a:rPr>
              <a:t>class="hilite"&gt;(0,1)&lt;/span&gt;&lt;/td&gt;&lt;/t</a:t>
            </a:r>
            <a:r>
              <a:rPr sz="1451" dirty="0">
                <a:latin typeface="Arial"/>
                <a:cs typeface="Arial"/>
              </a:rPr>
              <a:t>r&gt;</a:t>
            </a:r>
            <a:endParaRPr sz="1451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dirty="0">
                <a:latin typeface="Arial"/>
                <a:cs typeface="Arial"/>
              </a:rPr>
              <a:t>&lt;tr&gt;&lt;td&gt;(1,0)&lt;/td&gt;&lt;td&gt;(1,1)&lt;/td&gt;&lt;/tr&gt;</a:t>
            </a:r>
            <a:endParaRPr sz="1451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spc="-5" dirty="0">
                <a:latin typeface="Arial"/>
                <a:cs typeface="Arial"/>
              </a:rPr>
              <a:t>&lt;/table&gt;</a:t>
            </a:r>
            <a:endParaRPr sz="1451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spc="-5" dirty="0">
                <a:latin typeface="Arial"/>
                <a:cs typeface="Arial"/>
              </a:rPr>
              <a:t>&lt;/body&gt;</a:t>
            </a:r>
            <a:endParaRPr sz="1451">
              <a:latin typeface="Arial"/>
              <a:cs typeface="Arial"/>
            </a:endParaRPr>
          </a:p>
          <a:p>
            <a:pPr marL="11516">
              <a:spcBef>
                <a:spcPts val="348"/>
              </a:spcBef>
            </a:pPr>
            <a:r>
              <a:rPr sz="1451" spc="-5" dirty="0">
                <a:latin typeface="Arial"/>
                <a:cs typeface="Arial"/>
              </a:rPr>
              <a:t>&lt;/html&gt;</a:t>
            </a:r>
            <a:endParaRPr sz="1451">
              <a:latin typeface="Arial"/>
              <a:cs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28DB5BF-FCC0-C743-B64C-5DB6930A191E}"/>
              </a:ext>
            </a:extLst>
          </p:cNvPr>
          <p:cNvSpPr txBox="1">
            <a:spLocks/>
          </p:cNvSpPr>
          <p:nvPr/>
        </p:nvSpPr>
        <p:spPr>
          <a:xfrm>
            <a:off x="1371599" y="491112"/>
            <a:ext cx="9984259" cy="7722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b="1" kern="1200" baseline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CSS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92313-1702-254A-BAF2-583A2E0F8F04}"/>
              </a:ext>
            </a:extLst>
          </p:cNvPr>
          <p:cNvSpPr txBox="1"/>
          <p:nvPr/>
        </p:nvSpPr>
        <p:spPr>
          <a:xfrm>
            <a:off x="2482209" y="692594"/>
            <a:ext cx="8873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When you submit CSS file, submit inline CSS like this. Put &lt;style&gt; tag inside HTML file!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2E98-59AD-9A4D-9003-2E979448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CCC4C-84B2-E44E-B262-3C3BD126C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common CSS selectors: </a:t>
            </a:r>
          </a:p>
          <a:p>
            <a:pPr lvl="1"/>
            <a:r>
              <a:rPr lang="en-US" dirty="0"/>
              <a:t>Element / Type Selector </a:t>
            </a:r>
          </a:p>
          <a:p>
            <a:pPr lvl="1"/>
            <a:r>
              <a:rPr lang="en-US" dirty="0"/>
              <a:t>Class Selector</a:t>
            </a:r>
          </a:p>
          <a:p>
            <a:pPr lvl="1"/>
            <a:r>
              <a:rPr lang="en-US" dirty="0"/>
              <a:t>ID Selector</a:t>
            </a:r>
          </a:p>
          <a:p>
            <a:r>
              <a:rPr lang="en-US" dirty="0"/>
              <a:t>There are also element-specific and descendent selectors which allow us to be more precise</a:t>
            </a:r>
          </a:p>
          <a:p>
            <a:endParaRPr lang="en-US" dirty="0"/>
          </a:p>
          <a:p>
            <a:r>
              <a:rPr lang="en-US" dirty="0"/>
              <a:t>Naming Conventions</a:t>
            </a:r>
          </a:p>
          <a:p>
            <a:pPr lvl="1"/>
            <a:r>
              <a:rPr lang="en-US" dirty="0"/>
              <a:t>no whitespace or special characters - case-sensitive</a:t>
            </a:r>
          </a:p>
          <a:p>
            <a:pPr lvl="1"/>
            <a:r>
              <a:rPr lang="en-US" dirty="0"/>
              <a:t>do not start with numbers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26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B746-E0F0-5240-B411-0C61E7E2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 / Type Selector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CB5D5-2196-3D42-8136-51BAB2988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elements by the element type</a:t>
            </a:r>
          </a:p>
          <a:p>
            <a:endParaRPr lang="en-US" i="1" dirty="0"/>
          </a:p>
          <a:p>
            <a:r>
              <a:rPr lang="en-US" b="1" i="1" dirty="0"/>
              <a:t>Example:</a:t>
            </a:r>
          </a:p>
          <a:p>
            <a:pPr marL="0" indent="0">
              <a:buNone/>
            </a:pPr>
            <a:r>
              <a:rPr lang="en-US" i="1" dirty="0"/>
              <a:t>     target all &lt;div&gt; elements using a type selector of div</a:t>
            </a:r>
            <a:endParaRPr lang="en-US" dirty="0"/>
          </a:p>
          <a:p>
            <a:r>
              <a:rPr lang="en-US" b="1" dirty="0"/>
              <a:t>CSS </a:t>
            </a:r>
          </a:p>
          <a:p>
            <a:pPr marL="530352" lvl="1" indent="0">
              <a:buNone/>
            </a:pPr>
            <a:r>
              <a:rPr lang="en-US" dirty="0"/>
              <a:t>     div { ... }</a:t>
            </a:r>
          </a:p>
          <a:p>
            <a:r>
              <a:rPr lang="en-US" b="1" dirty="0"/>
              <a:t>HTML </a:t>
            </a:r>
          </a:p>
          <a:p>
            <a:pPr marL="530352" lvl="1" indent="0">
              <a:buNone/>
            </a:pPr>
            <a:r>
              <a:rPr lang="en-US" dirty="0"/>
              <a:t>     &lt;div&gt;...&lt;/div&gt; </a:t>
            </a:r>
          </a:p>
          <a:p>
            <a:pPr marL="530352" lvl="1" indent="0">
              <a:buNone/>
            </a:pPr>
            <a:r>
              <a:rPr lang="en-US" dirty="0"/>
              <a:t>     &lt;div&gt;...&lt;/div&gt;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1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E6BA-E756-4D40-86B5-0E7A328F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0D4FF-238C-6745-93D0-E28E355FB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an element based on the element’s class attribute value</a:t>
            </a:r>
          </a:p>
          <a:p>
            <a:pPr lvl="1"/>
            <a:r>
              <a:rPr lang="en-US" i="1" dirty="0"/>
              <a:t>a little more specific than type selectors</a:t>
            </a:r>
            <a:endParaRPr lang="en-US" dirty="0"/>
          </a:p>
          <a:p>
            <a:pPr lvl="1"/>
            <a:r>
              <a:rPr lang="en-US" i="1" dirty="0"/>
              <a:t>select particular elements rather than all elements of a type</a:t>
            </a:r>
            <a:endParaRPr lang="en-US" dirty="0"/>
          </a:p>
          <a:p>
            <a:pPr lvl="1"/>
            <a:r>
              <a:rPr lang="en-US" i="1" dirty="0"/>
              <a:t>apply the same styles to different elements by using the same class attribute value</a:t>
            </a:r>
            <a:endParaRPr lang="en-US" dirty="0"/>
          </a:p>
          <a:p>
            <a:r>
              <a:rPr lang="en-US" dirty="0"/>
              <a:t>Denoted by a leading period </a:t>
            </a:r>
            <a:r>
              <a:rPr lang="en-US" dirty="0">
                <a:highlight>
                  <a:srgbClr val="FFFF00"/>
                </a:highlight>
              </a:rPr>
              <a:t>.</a:t>
            </a:r>
            <a:r>
              <a:rPr lang="en-US" dirty="0"/>
              <a:t>, followed by the class attribute value</a:t>
            </a:r>
          </a:p>
          <a:p>
            <a:r>
              <a:rPr lang="en-US" b="1" dirty="0"/>
              <a:t>CSS </a:t>
            </a:r>
          </a:p>
          <a:p>
            <a:pPr marL="530352" lvl="1" indent="0">
              <a:buNone/>
            </a:pPr>
            <a:r>
              <a:rPr lang="en-US" dirty="0"/>
              <a:t>     </a:t>
            </a:r>
            <a:r>
              <a:rPr lang="en-US" dirty="0">
                <a:highlight>
                  <a:srgbClr val="FFFF00"/>
                </a:highlight>
              </a:rPr>
              <a:t>.</a:t>
            </a:r>
            <a:r>
              <a:rPr lang="en-US" dirty="0"/>
              <a:t>awesome { ... }</a:t>
            </a:r>
          </a:p>
          <a:p>
            <a:r>
              <a:rPr lang="en-US" b="1" dirty="0"/>
              <a:t>HTML</a:t>
            </a:r>
          </a:p>
          <a:p>
            <a:pPr marL="530352" lvl="1" indent="0">
              <a:buNone/>
            </a:pPr>
            <a:r>
              <a:rPr lang="en-US" dirty="0"/>
              <a:t>     &lt;div class="awesome"&gt;...&lt;/div&gt; &lt;p class="awesome"&gt;...&lt;/p&gt;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3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7F00-133C-2445-B454-8C431F41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6F595-902C-1940-AE3E-6FB09983D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Target only one unique element at a time</a:t>
            </a:r>
          </a:p>
          <a:p>
            <a:pPr lvl="1"/>
            <a:r>
              <a:rPr lang="en-US" i="1" dirty="0"/>
              <a:t>even more precise than class selectors</a:t>
            </a:r>
            <a:endParaRPr lang="en-US" dirty="0"/>
          </a:p>
          <a:p>
            <a:pPr lvl="1"/>
            <a:r>
              <a:rPr lang="en-US" i="1" dirty="0"/>
              <a:t>use an element’s id attribute value as a selector</a:t>
            </a:r>
            <a:endParaRPr lang="en-US" dirty="0"/>
          </a:p>
          <a:p>
            <a:r>
              <a:rPr lang="en-US" dirty="0"/>
              <a:t>id attribute values can only be used once per page</a:t>
            </a:r>
          </a:p>
          <a:p>
            <a:pPr lvl="1"/>
            <a:r>
              <a:rPr lang="en-US" i="1" dirty="0"/>
              <a:t>should be reserved for significant elements</a:t>
            </a:r>
            <a:endParaRPr lang="en-US" dirty="0"/>
          </a:p>
          <a:p>
            <a:r>
              <a:rPr lang="en-US" dirty="0"/>
              <a:t>Denoted by a leading hash sign </a:t>
            </a:r>
            <a:r>
              <a:rPr lang="en-US" dirty="0">
                <a:highlight>
                  <a:srgbClr val="FFFF00"/>
                </a:highlight>
              </a:rPr>
              <a:t>#</a:t>
            </a:r>
            <a:r>
              <a:rPr lang="en-US" dirty="0"/>
              <a:t>, followed by the id attribute value</a:t>
            </a:r>
          </a:p>
          <a:p>
            <a:r>
              <a:rPr lang="en-US" b="1" dirty="0"/>
              <a:t>CSS</a:t>
            </a:r>
            <a:r>
              <a:rPr lang="en-US" dirty="0"/>
              <a:t> </a:t>
            </a:r>
          </a:p>
          <a:p>
            <a:pPr marL="530352" lvl="1" indent="0">
              <a:buNone/>
            </a:pPr>
            <a:r>
              <a:rPr lang="en-US" dirty="0"/>
              <a:t>     </a:t>
            </a:r>
            <a:r>
              <a:rPr lang="en-US" dirty="0">
                <a:highlight>
                  <a:srgbClr val="FFFF00"/>
                </a:highlight>
              </a:rPr>
              <a:t>#</a:t>
            </a:r>
            <a:r>
              <a:rPr lang="en-US" dirty="0"/>
              <a:t>wrapper { ... }</a:t>
            </a:r>
          </a:p>
          <a:p>
            <a:r>
              <a:rPr lang="en-US" b="1" dirty="0"/>
              <a:t>HTML</a:t>
            </a:r>
          </a:p>
          <a:p>
            <a:pPr marL="530352" lvl="1" indent="0">
              <a:buNone/>
            </a:pPr>
            <a:r>
              <a:rPr lang="en-US" dirty="0"/>
              <a:t>     &lt;div id="wrapper"&gt;...&lt;/div&gt;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941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2737</TotalTime>
  <Words>643</Words>
  <Application>Microsoft Macintosh PowerPoint</Application>
  <PresentationFormat>Widescreen</PresentationFormat>
  <Paragraphs>99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Franklin Gothic Book</vt:lpstr>
      <vt:lpstr>Times New Roman</vt:lpstr>
      <vt:lpstr>Crop</vt:lpstr>
      <vt:lpstr>Introduction to Web Technologies</vt:lpstr>
      <vt:lpstr>PowerPoint Presentation</vt:lpstr>
      <vt:lpstr>What is CSS?</vt:lpstr>
      <vt:lpstr>PowerPoint Presentation</vt:lpstr>
      <vt:lpstr>PowerPoint Presentation</vt:lpstr>
      <vt:lpstr>CSS Selector</vt:lpstr>
      <vt:lpstr>Element / Type Selector </vt:lpstr>
      <vt:lpstr>Class Selector</vt:lpstr>
      <vt:lpstr>ID Selector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Technologies</dc:title>
  <dc:creator>CAO Wanyue</dc:creator>
  <cp:lastModifiedBy>CAO Wanyue</cp:lastModifiedBy>
  <cp:revision>68</cp:revision>
  <dcterms:created xsi:type="dcterms:W3CDTF">2021-12-19T11:51:58Z</dcterms:created>
  <dcterms:modified xsi:type="dcterms:W3CDTF">2022-01-02T01:45:25Z</dcterms:modified>
</cp:coreProperties>
</file>