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8" r:id="rId3"/>
    <p:sldId id="275" r:id="rId4"/>
    <p:sldId id="322" r:id="rId5"/>
    <p:sldId id="323" r:id="rId6"/>
    <p:sldId id="325" r:id="rId7"/>
    <p:sldId id="324" r:id="rId8"/>
    <p:sldId id="326" r:id="rId9"/>
    <p:sldId id="348" r:id="rId10"/>
    <p:sldId id="327" r:id="rId11"/>
    <p:sldId id="328" r:id="rId12"/>
    <p:sldId id="329" r:id="rId13"/>
    <p:sldId id="330" r:id="rId14"/>
    <p:sldId id="331" r:id="rId15"/>
    <p:sldId id="332" r:id="rId16"/>
    <p:sldId id="333" r:id="rId17"/>
    <p:sldId id="334" r:id="rId18"/>
    <p:sldId id="335" r:id="rId19"/>
    <p:sldId id="336" r:id="rId20"/>
    <p:sldId id="338" r:id="rId21"/>
    <p:sldId id="337" r:id="rId22"/>
    <p:sldId id="339" r:id="rId23"/>
    <p:sldId id="341" r:id="rId24"/>
    <p:sldId id="343" r:id="rId25"/>
    <p:sldId id="340" r:id="rId26"/>
    <p:sldId id="319" r:id="rId27"/>
    <p:sldId id="347" r:id="rId28"/>
    <p:sldId id="320" r:id="rId29"/>
    <p:sldId id="349" r:id="rId30"/>
    <p:sldId id="321" r:id="rId31"/>
    <p:sldId id="342" r:id="rId32"/>
    <p:sldId id="344" r:id="rId33"/>
    <p:sldId id="345" r:id="rId34"/>
    <p:sldId id="34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E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6"/>
    <p:restoredTop sz="87519"/>
  </p:normalViewPr>
  <p:slideViewPr>
    <p:cSldViewPr snapToGrid="0" snapToObjects="1">
      <p:cViewPr varScale="1">
        <p:scale>
          <a:sx n="83" d="100"/>
          <a:sy n="83"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API/Window/promp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4</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9</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a:t>
            </a:r>
            <a:r>
              <a:rPr lang="en-US" dirty="0" err="1"/>
              <a:t>css</a:t>
            </a:r>
            <a:r>
              <a:rPr lang="en-US" dirty="0"/>
              <a:t>/</a:t>
            </a:r>
            <a:r>
              <a:rPr lang="en-US" dirty="0" err="1"/>
              <a:t>tryit.asp?filename</a:t>
            </a:r>
            <a:r>
              <a:rPr lang="en-US" dirty="0"/>
              <a:t>=</a:t>
            </a:r>
            <a:r>
              <a:rPr lang="en-US" dirty="0" err="1"/>
              <a:t>trycss_forms</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29</a:t>
            </a:fld>
            <a:endParaRPr lang="en-US"/>
          </a:p>
        </p:txBody>
      </p:sp>
    </p:spTree>
    <p:extLst>
      <p:ext uri="{BB962C8B-B14F-4D97-AF65-F5344CB8AC3E}">
        <p14:creationId xmlns:p14="http://schemas.microsoft.com/office/powerpoint/2010/main" val="350351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developer.mozilla.org</a:t>
            </a:r>
            <a:r>
              <a:rPr lang="en-US" dirty="0"/>
              <a:t>/</a:t>
            </a:r>
            <a:r>
              <a:rPr lang="en-US" dirty="0" err="1"/>
              <a:t>en</a:t>
            </a:r>
            <a:r>
              <a:rPr lang="en-US" dirty="0"/>
              <a:t>-US/docs/Learn/</a:t>
            </a:r>
            <a:r>
              <a:rPr lang="en-US" dirty="0" err="1"/>
              <a:t>Getting_started_with_the_web</a:t>
            </a:r>
            <a:r>
              <a:rPr lang="en-US" dirty="0"/>
              <a:t>/</a:t>
            </a:r>
            <a:r>
              <a:rPr lang="en-US" dirty="0" err="1"/>
              <a:t>JavaScript_basics</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31</a:t>
            </a:fld>
            <a:endParaRPr lang="en-US"/>
          </a:p>
        </p:txBody>
      </p:sp>
    </p:spTree>
    <p:extLst>
      <p:ext uri="{BB962C8B-B14F-4D97-AF65-F5344CB8AC3E}">
        <p14:creationId xmlns:p14="http://schemas.microsoft.com/office/powerpoint/2010/main" val="157489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setUserName</a:t>
            </a:r>
            <a:r>
              <a:rPr lang="en-US" dirty="0"/>
              <a:t>() function contains a </a:t>
            </a:r>
            <a:r>
              <a:rPr lang="en-US" u="sng" dirty="0">
                <a:hlinkClick r:id="rId3"/>
              </a:rPr>
              <a:t>prompt()</a:t>
            </a:r>
            <a:r>
              <a:rPr lang="en-US" dirty="0"/>
              <a:t> function, which displays a dialog box, similar to alert(). This prompt() function does more than alert(), asking the user to enter data, and storing it in a variable after the user clicks </a:t>
            </a:r>
            <a:r>
              <a:rPr lang="en-US" i="1" dirty="0"/>
              <a:t>OK.</a:t>
            </a:r>
            <a:r>
              <a:rPr lang="en-US" dirty="0"/>
              <a:t> In this case, we are asking the user to enter a name. Next, the code calls on an API </a:t>
            </a:r>
            <a:r>
              <a:rPr lang="en-US" dirty="0" err="1"/>
              <a:t>localStorage</a:t>
            </a:r>
            <a:r>
              <a:rPr lang="en-US" dirty="0"/>
              <a:t>, which allows us to store data in the browser and retrieve it later. We use </a:t>
            </a:r>
            <a:r>
              <a:rPr lang="en-US" dirty="0" err="1"/>
              <a:t>localStorage's</a:t>
            </a:r>
            <a:r>
              <a:rPr lang="en-US" dirty="0"/>
              <a:t> </a:t>
            </a:r>
            <a:r>
              <a:rPr lang="en-US" dirty="0" err="1"/>
              <a:t>setItem</a:t>
            </a:r>
            <a:r>
              <a:rPr lang="en-US" dirty="0"/>
              <a:t>() function to create and store a data item called 'name', setting its value to the </a:t>
            </a:r>
            <a:r>
              <a:rPr lang="en-US" dirty="0" err="1"/>
              <a:t>myName</a:t>
            </a:r>
            <a:r>
              <a:rPr lang="en-US" dirty="0"/>
              <a:t> variable which contains the user's entry for the name. Finally, we set the </a:t>
            </a:r>
            <a:r>
              <a:rPr lang="en-US" dirty="0" err="1"/>
              <a:t>textContent</a:t>
            </a:r>
            <a:r>
              <a:rPr lang="en-US" dirty="0"/>
              <a:t> of the heading to a string, plus the user's newly stored name.</a:t>
            </a:r>
          </a:p>
        </p:txBody>
      </p:sp>
      <p:sp>
        <p:nvSpPr>
          <p:cNvPr id="4" name="Slide Number Placeholder 3"/>
          <p:cNvSpPr>
            <a:spLocks noGrp="1"/>
          </p:cNvSpPr>
          <p:nvPr>
            <p:ph type="sldNum" sz="quarter" idx="5"/>
          </p:nvPr>
        </p:nvSpPr>
        <p:spPr/>
        <p:txBody>
          <a:bodyPr/>
          <a:lstStyle/>
          <a:p>
            <a:fld id="{96B84399-B9FB-2F4E-9D0A-A37DF58E964F}" type="slidenum">
              <a:rPr lang="en-US" smtClean="0"/>
              <a:t>32</a:t>
            </a:fld>
            <a:endParaRPr lang="en-US"/>
          </a:p>
        </p:txBody>
      </p:sp>
    </p:spTree>
    <p:extLst>
      <p:ext uri="{BB962C8B-B14F-4D97-AF65-F5344CB8AC3E}">
        <p14:creationId xmlns:p14="http://schemas.microsoft.com/office/powerpoint/2010/main" val="336595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first line of this block uses the negation operator (logical NOT, represented by the </a:t>
            </a:r>
            <a:r>
              <a:rPr lang="en-US" dirty="0"/>
              <a:t>!</a:t>
            </a:r>
            <a:r>
              <a:rPr lang="en-US" sz="1200" b="0" i="0" kern="1200" dirty="0">
                <a:solidFill>
                  <a:schemeClr val="tx1"/>
                </a:solidFill>
                <a:effectLst/>
                <a:latin typeface="+mn-lt"/>
                <a:ea typeface="+mn-ea"/>
                <a:cs typeface="+mn-cs"/>
              </a:rPr>
              <a:t>) to check whether the </a:t>
            </a:r>
            <a:r>
              <a:rPr lang="en-US" dirty="0"/>
              <a:t>name</a:t>
            </a:r>
            <a:r>
              <a:rPr lang="en-US" sz="1200" b="0" i="0" kern="1200" dirty="0">
                <a:solidFill>
                  <a:schemeClr val="tx1"/>
                </a:solidFill>
                <a:effectLst/>
                <a:latin typeface="+mn-lt"/>
                <a:ea typeface="+mn-ea"/>
                <a:cs typeface="+mn-cs"/>
              </a:rPr>
              <a:t> data exists. If not, the </a:t>
            </a:r>
            <a:r>
              <a:rPr lang="en-US" dirty="0" err="1"/>
              <a:t>setUserName</a:t>
            </a:r>
            <a:r>
              <a:rPr lang="en-US" dirty="0"/>
              <a:t>()</a:t>
            </a:r>
            <a:r>
              <a:rPr lang="en-US" sz="1200" b="0" i="0" kern="1200" dirty="0">
                <a:solidFill>
                  <a:schemeClr val="tx1"/>
                </a:solidFill>
                <a:effectLst/>
                <a:latin typeface="+mn-lt"/>
                <a:ea typeface="+mn-ea"/>
                <a:cs typeface="+mn-cs"/>
              </a:rPr>
              <a:t> function runs to create it. If it exists (that is, the user set a user name during a previous visit), we retrieve the stored name using </a:t>
            </a:r>
            <a:r>
              <a:rPr lang="en-US" dirty="0" err="1"/>
              <a:t>getItem</a:t>
            </a:r>
            <a:r>
              <a:rPr lang="en-US" dirty="0"/>
              <a:t>()</a:t>
            </a:r>
            <a:r>
              <a:rPr lang="en-US" sz="1200" b="0" i="0" kern="1200" dirty="0">
                <a:solidFill>
                  <a:schemeClr val="tx1"/>
                </a:solidFill>
                <a:effectLst/>
                <a:latin typeface="+mn-lt"/>
                <a:ea typeface="+mn-ea"/>
                <a:cs typeface="+mn-cs"/>
              </a:rPr>
              <a:t> and set the </a:t>
            </a:r>
            <a:r>
              <a:rPr lang="en-US" dirty="0" err="1"/>
              <a:t>textContent</a:t>
            </a:r>
            <a:r>
              <a:rPr lang="en-US" sz="1200" b="0" i="0" kern="1200" dirty="0">
                <a:solidFill>
                  <a:schemeClr val="tx1"/>
                </a:solidFill>
                <a:effectLst/>
                <a:latin typeface="+mn-lt"/>
                <a:ea typeface="+mn-ea"/>
                <a:cs typeface="+mn-cs"/>
              </a:rPr>
              <a:t> of the heading to a string, plus the user's name, as we did inside </a:t>
            </a:r>
            <a:r>
              <a:rPr lang="en-US" dirty="0" err="1"/>
              <a:t>setUserName</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33</a:t>
            </a:fld>
            <a:endParaRPr lang="en-US"/>
          </a:p>
        </p:txBody>
      </p:sp>
    </p:spTree>
    <p:extLst>
      <p:ext uri="{BB962C8B-B14F-4D97-AF65-F5344CB8AC3E}">
        <p14:creationId xmlns:p14="http://schemas.microsoft.com/office/powerpoint/2010/main" val="881165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10000"/>
          </a:bodyPr>
          <a:lstStyle/>
          <a:p>
            <a:pPr>
              <a:lnSpc>
                <a:spcPct val="100000"/>
              </a:lnSpc>
            </a:pPr>
            <a:r>
              <a:rPr lang="en-US" sz="2600" b="1" dirty="0">
                <a:solidFill>
                  <a:srgbClr val="FF0000"/>
                </a:solidFill>
                <a:latin typeface="Calibri" panose="020F0502020204030204" pitchFamily="34" charset="0"/>
                <a:cs typeface="Calibri" panose="020F0502020204030204" pitchFamily="34" charset="0"/>
              </a:rPr>
              <a:t>All not covered in the previous 5 slides</a:t>
            </a:r>
            <a:endParaRPr lang="en-US" sz="2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2E98-59AD-9A4D-9003-2E979448AA1B}"/>
              </a:ext>
            </a:extLst>
          </p:cNvPr>
          <p:cNvSpPr>
            <a:spLocks noGrp="1"/>
          </p:cNvSpPr>
          <p:nvPr>
            <p:ph type="title"/>
          </p:nvPr>
        </p:nvSpPr>
        <p:spPr/>
        <p:txBody>
          <a:bodyPr/>
          <a:lstStyle/>
          <a:p>
            <a:r>
              <a:rPr lang="en-US" dirty="0"/>
              <a:t>CSS Selector</a:t>
            </a:r>
          </a:p>
        </p:txBody>
      </p:sp>
      <p:sp>
        <p:nvSpPr>
          <p:cNvPr id="3" name="Content Placeholder 2">
            <a:extLst>
              <a:ext uri="{FF2B5EF4-FFF2-40B4-BE49-F238E27FC236}">
                <a16:creationId xmlns:a16="http://schemas.microsoft.com/office/drawing/2014/main" id="{A7CCCC4C-84B2-E44E-B262-3C3BD126C9FE}"/>
              </a:ext>
            </a:extLst>
          </p:cNvPr>
          <p:cNvSpPr>
            <a:spLocks noGrp="1"/>
          </p:cNvSpPr>
          <p:nvPr>
            <p:ph idx="1"/>
          </p:nvPr>
        </p:nvSpPr>
        <p:spPr/>
        <p:txBody>
          <a:bodyPr/>
          <a:lstStyle/>
          <a:p>
            <a:r>
              <a:rPr lang="en-US" dirty="0"/>
              <a:t>3 common CSS selectors: </a:t>
            </a:r>
          </a:p>
          <a:p>
            <a:pPr lvl="1"/>
            <a:r>
              <a:rPr lang="en-US" dirty="0"/>
              <a:t>Element / Type Selector </a:t>
            </a:r>
          </a:p>
          <a:p>
            <a:pPr lvl="1"/>
            <a:r>
              <a:rPr lang="en-US" dirty="0"/>
              <a:t>Class Selector</a:t>
            </a:r>
          </a:p>
          <a:p>
            <a:pPr lvl="1"/>
            <a:r>
              <a:rPr lang="en-US" dirty="0"/>
              <a:t>ID Selector</a:t>
            </a:r>
          </a:p>
          <a:p>
            <a:r>
              <a:rPr lang="en-US" dirty="0"/>
              <a:t>There are also element-specific and descendent selectors which allow us to be more precise</a:t>
            </a:r>
          </a:p>
          <a:p>
            <a:endParaRPr lang="en-US" dirty="0"/>
          </a:p>
          <a:p>
            <a:r>
              <a:rPr lang="en-US" dirty="0"/>
              <a:t>Naming Conventions</a:t>
            </a:r>
          </a:p>
          <a:p>
            <a:pPr lvl="1"/>
            <a:r>
              <a:rPr lang="en-US" dirty="0"/>
              <a:t>no whitespace or special characters - case-sensitive</a:t>
            </a:r>
          </a:p>
          <a:p>
            <a:pPr lvl="1"/>
            <a:r>
              <a:rPr lang="en-US" dirty="0"/>
              <a:t>do not start with numbers</a:t>
            </a:r>
          </a:p>
          <a:p>
            <a:endParaRPr lang="en-US" dirty="0"/>
          </a:p>
        </p:txBody>
      </p:sp>
    </p:spTree>
    <p:extLst>
      <p:ext uri="{BB962C8B-B14F-4D97-AF65-F5344CB8AC3E}">
        <p14:creationId xmlns:p14="http://schemas.microsoft.com/office/powerpoint/2010/main" val="193926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B746-E0F0-5240-B411-0C61E7E2D9CC}"/>
              </a:ext>
            </a:extLst>
          </p:cNvPr>
          <p:cNvSpPr>
            <a:spLocks noGrp="1"/>
          </p:cNvSpPr>
          <p:nvPr>
            <p:ph type="title"/>
          </p:nvPr>
        </p:nvSpPr>
        <p:spPr/>
        <p:txBody>
          <a:bodyPr>
            <a:normAutofit/>
          </a:bodyPr>
          <a:lstStyle/>
          <a:p>
            <a:r>
              <a:rPr lang="en-US" dirty="0"/>
              <a:t>Element / Type Selector </a:t>
            </a:r>
          </a:p>
        </p:txBody>
      </p:sp>
      <p:sp>
        <p:nvSpPr>
          <p:cNvPr id="3" name="Content Placeholder 2">
            <a:extLst>
              <a:ext uri="{FF2B5EF4-FFF2-40B4-BE49-F238E27FC236}">
                <a16:creationId xmlns:a16="http://schemas.microsoft.com/office/drawing/2014/main" id="{A24CB5D5-2196-3D42-8136-51BAB2988D55}"/>
              </a:ext>
            </a:extLst>
          </p:cNvPr>
          <p:cNvSpPr>
            <a:spLocks noGrp="1"/>
          </p:cNvSpPr>
          <p:nvPr>
            <p:ph idx="1"/>
          </p:nvPr>
        </p:nvSpPr>
        <p:spPr/>
        <p:txBody>
          <a:bodyPr/>
          <a:lstStyle/>
          <a:p>
            <a:r>
              <a:rPr lang="en-US" dirty="0"/>
              <a:t>Target elements by the element type</a:t>
            </a:r>
          </a:p>
          <a:p>
            <a:endParaRPr lang="en-US" i="1" dirty="0"/>
          </a:p>
          <a:p>
            <a:r>
              <a:rPr lang="en-US" b="1" i="1" dirty="0"/>
              <a:t>Example:</a:t>
            </a:r>
          </a:p>
          <a:p>
            <a:pPr marL="0" indent="0">
              <a:buNone/>
            </a:pPr>
            <a:r>
              <a:rPr lang="en-US" i="1" dirty="0"/>
              <a:t>     target all &lt;div&gt; elements using a type selector of div</a:t>
            </a:r>
            <a:endParaRPr lang="en-US" dirty="0"/>
          </a:p>
          <a:p>
            <a:r>
              <a:rPr lang="en-US" b="1" dirty="0"/>
              <a:t>CSS </a:t>
            </a:r>
          </a:p>
          <a:p>
            <a:pPr marL="530352" lvl="1" indent="0">
              <a:buNone/>
            </a:pPr>
            <a:r>
              <a:rPr lang="en-US" dirty="0"/>
              <a:t>     div { ... }</a:t>
            </a:r>
          </a:p>
          <a:p>
            <a:r>
              <a:rPr lang="en-US" b="1" dirty="0"/>
              <a:t>HTML </a:t>
            </a:r>
          </a:p>
          <a:p>
            <a:pPr marL="530352" lvl="1" indent="0">
              <a:buNone/>
            </a:pPr>
            <a:r>
              <a:rPr lang="en-US" dirty="0"/>
              <a:t>     &lt;div&gt;...&lt;/div&gt; </a:t>
            </a:r>
          </a:p>
          <a:p>
            <a:pPr marL="530352" lvl="1" indent="0">
              <a:buNone/>
            </a:pPr>
            <a:r>
              <a:rPr lang="en-US" dirty="0"/>
              <a:t>     &lt;div&gt;...&lt;/div&gt;</a:t>
            </a:r>
          </a:p>
          <a:p>
            <a:endParaRPr lang="en-US" dirty="0"/>
          </a:p>
        </p:txBody>
      </p:sp>
    </p:spTree>
    <p:extLst>
      <p:ext uri="{BB962C8B-B14F-4D97-AF65-F5344CB8AC3E}">
        <p14:creationId xmlns:p14="http://schemas.microsoft.com/office/powerpoint/2010/main" val="371231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E6BA-E756-4D40-86B5-0E7A328FF5AC}"/>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05C0D4FF-238C-6745-93D0-E28E355FBED2}"/>
              </a:ext>
            </a:extLst>
          </p:cNvPr>
          <p:cNvSpPr>
            <a:spLocks noGrp="1"/>
          </p:cNvSpPr>
          <p:nvPr>
            <p:ph idx="1"/>
          </p:nvPr>
        </p:nvSpPr>
        <p:spPr/>
        <p:txBody>
          <a:bodyPr/>
          <a:lstStyle/>
          <a:p>
            <a:r>
              <a:rPr lang="en-US" dirty="0"/>
              <a:t>Select an element based on the element’s class attribute value</a:t>
            </a:r>
          </a:p>
          <a:p>
            <a:pPr lvl="1"/>
            <a:r>
              <a:rPr lang="en-US" i="1" dirty="0"/>
              <a:t>a little more specific than type selectors</a:t>
            </a:r>
            <a:endParaRPr lang="en-US" dirty="0"/>
          </a:p>
          <a:p>
            <a:pPr lvl="1"/>
            <a:r>
              <a:rPr lang="en-US" i="1" dirty="0"/>
              <a:t>select particular elements rather than all elements of a type</a:t>
            </a:r>
            <a:endParaRPr lang="en-US" dirty="0"/>
          </a:p>
          <a:p>
            <a:pPr lvl="1"/>
            <a:r>
              <a:rPr lang="en-US" i="1" dirty="0"/>
              <a:t>apply the same styles to different elements by using the same class attribute value</a:t>
            </a:r>
            <a:endParaRPr lang="en-US" dirty="0"/>
          </a:p>
          <a:p>
            <a:r>
              <a:rPr lang="en-US" dirty="0"/>
              <a:t>Denoted by a leading period </a:t>
            </a:r>
            <a:r>
              <a:rPr lang="en-US" dirty="0">
                <a:highlight>
                  <a:srgbClr val="FFFF00"/>
                </a:highlight>
              </a:rPr>
              <a:t>.</a:t>
            </a:r>
            <a:r>
              <a:rPr lang="en-US" dirty="0"/>
              <a:t>, followed by the class attribute value</a:t>
            </a:r>
          </a:p>
          <a:p>
            <a:r>
              <a:rPr lang="en-US" b="1" dirty="0"/>
              <a:t>CSS </a:t>
            </a:r>
          </a:p>
          <a:p>
            <a:pPr marL="530352" lvl="1" indent="0">
              <a:buNone/>
            </a:pPr>
            <a:r>
              <a:rPr lang="en-US" dirty="0"/>
              <a:t>     </a:t>
            </a:r>
            <a:r>
              <a:rPr lang="en-US" dirty="0">
                <a:highlight>
                  <a:srgbClr val="FFFF00"/>
                </a:highlight>
              </a:rPr>
              <a:t>.</a:t>
            </a:r>
            <a:r>
              <a:rPr lang="en-US" dirty="0"/>
              <a:t>awesome { ... }</a:t>
            </a:r>
          </a:p>
          <a:p>
            <a:r>
              <a:rPr lang="en-US" b="1" dirty="0"/>
              <a:t>HTML</a:t>
            </a:r>
          </a:p>
          <a:p>
            <a:pPr marL="530352" lvl="1" indent="0">
              <a:buNone/>
            </a:pPr>
            <a:r>
              <a:rPr lang="en-US" dirty="0"/>
              <a:t>     &lt;div class="awesome"&gt;...&lt;/div&gt; &lt;p class="awesome"&gt;...&lt;/p&gt;</a:t>
            </a:r>
          </a:p>
          <a:p>
            <a:endParaRPr lang="en-US" dirty="0"/>
          </a:p>
        </p:txBody>
      </p:sp>
    </p:spTree>
    <p:extLst>
      <p:ext uri="{BB962C8B-B14F-4D97-AF65-F5344CB8AC3E}">
        <p14:creationId xmlns:p14="http://schemas.microsoft.com/office/powerpoint/2010/main" val="150983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7F00-133C-2445-B454-8C431F414D68}"/>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07A6F595-902C-1940-AE3E-6FB09983D4FA}"/>
              </a:ext>
            </a:extLst>
          </p:cNvPr>
          <p:cNvSpPr>
            <a:spLocks noGrp="1"/>
          </p:cNvSpPr>
          <p:nvPr>
            <p:ph idx="1"/>
          </p:nvPr>
        </p:nvSpPr>
        <p:spPr/>
        <p:txBody>
          <a:bodyPr>
            <a:normAutofit/>
          </a:bodyPr>
          <a:lstStyle/>
          <a:p>
            <a:r>
              <a:rPr lang="en-US" dirty="0"/>
              <a:t>Target only one unique element at a time</a:t>
            </a:r>
          </a:p>
          <a:p>
            <a:pPr lvl="1"/>
            <a:r>
              <a:rPr lang="en-US" i="1" dirty="0"/>
              <a:t>even more precise than class selectors</a:t>
            </a:r>
            <a:endParaRPr lang="en-US" dirty="0"/>
          </a:p>
          <a:p>
            <a:pPr lvl="1"/>
            <a:r>
              <a:rPr lang="en-US" i="1" dirty="0"/>
              <a:t>use an element’s id attribute value as a selector</a:t>
            </a:r>
            <a:endParaRPr lang="en-US" dirty="0"/>
          </a:p>
          <a:p>
            <a:r>
              <a:rPr lang="en-US" dirty="0"/>
              <a:t>id attribute values can only be used once per page</a:t>
            </a:r>
          </a:p>
          <a:p>
            <a:pPr lvl="1"/>
            <a:r>
              <a:rPr lang="en-US" i="1" dirty="0"/>
              <a:t>should be reserved for significant elements</a:t>
            </a:r>
            <a:endParaRPr lang="en-US" dirty="0"/>
          </a:p>
          <a:p>
            <a:r>
              <a:rPr lang="en-US" dirty="0"/>
              <a:t>Denoted by a leading hash sign </a:t>
            </a:r>
            <a:r>
              <a:rPr lang="en-US" dirty="0">
                <a:highlight>
                  <a:srgbClr val="FFFF00"/>
                </a:highlight>
              </a:rPr>
              <a:t>#</a:t>
            </a:r>
            <a:r>
              <a:rPr lang="en-US" dirty="0"/>
              <a:t>, followed by the id attribute value</a:t>
            </a:r>
          </a:p>
          <a:p>
            <a:r>
              <a:rPr lang="en-US" b="1" dirty="0"/>
              <a:t>CSS</a:t>
            </a:r>
            <a:r>
              <a:rPr lang="en-US" dirty="0"/>
              <a:t> </a:t>
            </a:r>
          </a:p>
          <a:p>
            <a:pPr marL="530352" lvl="1" indent="0">
              <a:buNone/>
            </a:pPr>
            <a:r>
              <a:rPr lang="en-US" dirty="0"/>
              <a:t>     </a:t>
            </a:r>
            <a:r>
              <a:rPr lang="en-US" dirty="0">
                <a:highlight>
                  <a:srgbClr val="FFFF00"/>
                </a:highlight>
              </a:rPr>
              <a:t>#</a:t>
            </a:r>
            <a:r>
              <a:rPr lang="en-US" dirty="0"/>
              <a:t>wrapper { ... }</a:t>
            </a:r>
          </a:p>
          <a:p>
            <a:r>
              <a:rPr lang="en-US" b="1" dirty="0"/>
              <a:t>HTML</a:t>
            </a:r>
          </a:p>
          <a:p>
            <a:pPr marL="530352" lvl="1" indent="0">
              <a:buNone/>
            </a:pPr>
            <a:r>
              <a:rPr lang="en-US" dirty="0"/>
              <a:t>     &lt;div id="wrapper"&gt;...&lt;/div&gt;</a:t>
            </a:r>
          </a:p>
          <a:p>
            <a:endParaRPr lang="en-US" dirty="0"/>
          </a:p>
        </p:txBody>
      </p:sp>
    </p:spTree>
    <p:extLst>
      <p:ext uri="{BB962C8B-B14F-4D97-AF65-F5344CB8AC3E}">
        <p14:creationId xmlns:p14="http://schemas.microsoft.com/office/powerpoint/2010/main" val="311695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145654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2"/>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4"/>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6"/>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54555" y="1601865"/>
            <a:ext cx="6231255" cy="1579920"/>
          </a:xfrm>
          <a:prstGeom prst="rect">
            <a:avLst/>
          </a:prstGeom>
        </p:spPr>
        <p:txBody>
          <a:bodyPr vert="horz" wrap="square" lIns="0" tIns="0" rIns="0" bIns="0" rtlCol="0">
            <a:spAutoFit/>
          </a:bodyPr>
          <a:lstStyle/>
          <a:p>
            <a:pPr marL="353695" indent="-340995">
              <a:buFont typeface="Arial"/>
              <a:buChar char="•"/>
              <a:tabLst>
                <a:tab pos="354330" algn="l"/>
              </a:tabLst>
            </a:pPr>
            <a:r>
              <a:rPr lang="en-US" sz="3200" dirty="0">
                <a:latin typeface="Arial"/>
                <a:cs typeface="Arial"/>
              </a:rPr>
              <a:t>17 Tested Elements</a:t>
            </a:r>
          </a:p>
          <a:p>
            <a:pPr marL="353695" indent="-340995">
              <a:buFont typeface="Arial"/>
              <a:buChar char="•"/>
              <a:tabLst>
                <a:tab pos="354330" algn="l"/>
              </a:tabLst>
            </a:pPr>
            <a:r>
              <a:rPr lang="en-US" sz="3200" dirty="0">
                <a:latin typeface="Arial"/>
                <a:cs typeface="Arial"/>
              </a:rPr>
              <a:t>Use of CSS and JS</a:t>
            </a:r>
            <a:endParaRPr sz="3200" dirty="0">
              <a:latin typeface="Arial"/>
              <a:cs typeface="Arial"/>
            </a:endParaRPr>
          </a:p>
          <a:p>
            <a:pPr marL="353695" indent="-340995">
              <a:spcBef>
                <a:spcPts val="770"/>
              </a:spcBef>
              <a:buFont typeface="Arial"/>
              <a:buChar char="•"/>
              <a:tabLst>
                <a:tab pos="354330" algn="l"/>
                <a:tab pos="3852545" algn="l"/>
              </a:tabLst>
            </a:pPr>
            <a:r>
              <a:rPr lang="en-US" sz="3200" dirty="0">
                <a:latin typeface="Arial"/>
                <a:cs typeface="Arial"/>
              </a:rPr>
              <a:t>3 Exercises</a:t>
            </a:r>
            <a:endParaRPr sz="3200" dirty="0">
              <a:latin typeface="Arial"/>
              <a:cs typeface="Arial"/>
            </a:endParaRPr>
          </a:p>
        </p:txBody>
      </p:sp>
      <p:sp>
        <p:nvSpPr>
          <p:cNvPr id="5" name="Title 4">
            <a:extLst>
              <a:ext uri="{FF2B5EF4-FFF2-40B4-BE49-F238E27FC236}">
                <a16:creationId xmlns:a16="http://schemas.microsoft.com/office/drawing/2014/main" id="{C5E91768-D05F-874D-8283-637BEB278CB9}"/>
              </a:ext>
            </a:extLst>
          </p:cNvPr>
          <p:cNvSpPr>
            <a:spLocks noGrp="1"/>
          </p:cNvSpPr>
          <p:nvPr>
            <p:ph type="title"/>
          </p:nvPr>
        </p:nvSpPr>
        <p:spPr/>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256462"/>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lang="en-US" altLang="zh-CN" sz="3400" spc="-5" dirty="0">
                <a:solidFill>
                  <a:srgbClr val="0070C0"/>
                </a:solidFill>
              </a:rPr>
              <a:t>2</a:t>
            </a:r>
            <a:r>
              <a:rPr sz="3400" spc="-5" dirty="0">
                <a:solidFill>
                  <a:srgbClr val="0070C0"/>
                </a:solidFill>
              </a:rPr>
              <a:t>:</a:t>
            </a:r>
            <a:r>
              <a:rPr sz="3400" spc="-9" dirty="0">
                <a:solidFill>
                  <a:srgbClr val="0070C0"/>
                </a:solidFill>
              </a:rPr>
              <a:t> </a:t>
            </a:r>
            <a:br>
              <a:rPr lang="en-US" sz="3400" spc="-9" dirty="0">
                <a:solidFill>
                  <a:srgbClr val="0070C0"/>
                </a:solidFill>
              </a:rPr>
            </a:br>
            <a:r>
              <a:rPr lang="en-US" sz="3400" spc="-9" dirty="0">
                <a:solidFill>
                  <a:srgbClr val="0070C0"/>
                </a:solidFill>
              </a:rPr>
              <a:t>Use of CSS and JS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extLst>
      <p:ext uri="{BB962C8B-B14F-4D97-AF65-F5344CB8AC3E}">
        <p14:creationId xmlns:p14="http://schemas.microsoft.com/office/powerpoint/2010/main" val="62789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98BF-D800-F848-A629-5276436C8639}"/>
              </a:ext>
            </a:extLst>
          </p:cNvPr>
          <p:cNvSpPr>
            <a:spLocks noGrp="1"/>
          </p:cNvSpPr>
          <p:nvPr>
            <p:ph type="title"/>
          </p:nvPr>
        </p:nvSpPr>
        <p:spPr/>
        <p:txBody>
          <a:bodyPr>
            <a:normAutofit/>
          </a:bodyPr>
          <a:lstStyle/>
          <a:p>
            <a:r>
              <a:rPr lang="en-US" dirty="0"/>
              <a:t>Use of font color attribute (CSS)</a:t>
            </a:r>
          </a:p>
        </p:txBody>
      </p:sp>
      <p:sp>
        <p:nvSpPr>
          <p:cNvPr id="3" name="Content Placeholder 2">
            <a:extLst>
              <a:ext uri="{FF2B5EF4-FFF2-40B4-BE49-F238E27FC236}">
                <a16:creationId xmlns:a16="http://schemas.microsoft.com/office/drawing/2014/main" id="{2907C195-F011-464E-B1E0-602CC1E39E3B}"/>
              </a:ext>
            </a:extLst>
          </p:cNvPr>
          <p:cNvSpPr>
            <a:spLocks noGrp="1"/>
          </p:cNvSpPr>
          <p:nvPr>
            <p:ph idx="1"/>
          </p:nvPr>
        </p:nvSpPr>
        <p:spPr/>
        <p:txBody>
          <a:bodyPr>
            <a:normAutofit lnSpcReduction="10000"/>
          </a:bodyPr>
          <a:lstStyle/>
          <a:p>
            <a:r>
              <a:rPr lang="en-US" b="1" dirty="0"/>
              <a:t>Text Color</a:t>
            </a:r>
          </a:p>
          <a:p>
            <a:r>
              <a:rPr lang="en-US" dirty="0"/>
              <a:t>The color property is used to set the color of the text. The color is specified by:</a:t>
            </a:r>
          </a:p>
          <a:p>
            <a:pPr lvl="1"/>
            <a:r>
              <a:rPr lang="en-US" dirty="0"/>
              <a:t>a color name - like "red"</a:t>
            </a:r>
          </a:p>
          <a:p>
            <a:pPr lvl="1"/>
            <a:r>
              <a:rPr lang="en-US" dirty="0"/>
              <a:t>a HEX value - like "#ff0000"</a:t>
            </a:r>
          </a:p>
          <a:p>
            <a:pPr lvl="1"/>
            <a:r>
              <a:rPr lang="en-US" dirty="0"/>
              <a:t>an RGB value - like "</a:t>
            </a:r>
            <a:r>
              <a:rPr lang="en-US" dirty="0" err="1"/>
              <a:t>rgb</a:t>
            </a:r>
            <a:r>
              <a:rPr lang="en-US" dirty="0"/>
              <a:t>(255,0,0)”</a:t>
            </a:r>
          </a:p>
          <a:p>
            <a:pPr marL="530352" lvl="1" indent="0">
              <a:buNone/>
            </a:pPr>
            <a:endParaRPr lang="en-US" dirty="0"/>
          </a:p>
          <a:p>
            <a:pPr marL="530352" lvl="1" indent="0">
              <a:buNone/>
            </a:pPr>
            <a:r>
              <a:rPr lang="en-US" dirty="0"/>
              <a:t>h1 {</a:t>
            </a:r>
          </a:p>
          <a:p>
            <a:pPr marL="530352" lvl="1" indent="0">
              <a:buNone/>
            </a:pPr>
            <a:r>
              <a:rPr lang="en-US" dirty="0"/>
              <a:t>  text-align: center;</a:t>
            </a:r>
          </a:p>
          <a:p>
            <a:pPr marL="530352" lvl="1" indent="0">
              <a:buNone/>
            </a:pPr>
            <a:r>
              <a:rPr lang="en-US" dirty="0"/>
              <a:t>  text-transform: uppercase;</a:t>
            </a:r>
          </a:p>
          <a:p>
            <a:pPr marL="530352" lvl="1" indent="0">
              <a:buNone/>
            </a:pPr>
            <a:r>
              <a:rPr lang="en-US" dirty="0"/>
              <a:t>  </a:t>
            </a:r>
            <a:r>
              <a:rPr lang="en-US" dirty="0">
                <a:solidFill>
                  <a:srgbClr val="C00000"/>
                </a:solidFill>
              </a:rPr>
              <a:t>color: #4CAF50;</a:t>
            </a:r>
          </a:p>
          <a:p>
            <a:pPr marL="530352" lvl="1" indent="0">
              <a:buNone/>
            </a:pPr>
            <a:r>
              <a:rPr lang="en-US" dirty="0"/>
              <a:t>}</a:t>
            </a:r>
          </a:p>
        </p:txBody>
      </p:sp>
    </p:spTree>
    <p:extLst>
      <p:ext uri="{BB962C8B-B14F-4D97-AF65-F5344CB8AC3E}">
        <p14:creationId xmlns:p14="http://schemas.microsoft.com/office/powerpoint/2010/main" val="268884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FA1E-FE1D-F14E-9BE7-FB655F0621FC}"/>
              </a:ext>
            </a:extLst>
          </p:cNvPr>
          <p:cNvSpPr>
            <a:spLocks noGrp="1"/>
          </p:cNvSpPr>
          <p:nvPr>
            <p:ph type="title"/>
          </p:nvPr>
        </p:nvSpPr>
        <p:spPr/>
        <p:txBody>
          <a:bodyPr>
            <a:normAutofit/>
          </a:bodyPr>
          <a:lstStyle/>
          <a:p>
            <a:r>
              <a:rPr lang="en-US" dirty="0"/>
              <a:t>Use of background color attribute (CSS)</a:t>
            </a:r>
          </a:p>
        </p:txBody>
      </p:sp>
      <p:sp>
        <p:nvSpPr>
          <p:cNvPr id="3" name="Content Placeholder 2">
            <a:extLst>
              <a:ext uri="{FF2B5EF4-FFF2-40B4-BE49-F238E27FC236}">
                <a16:creationId xmlns:a16="http://schemas.microsoft.com/office/drawing/2014/main" id="{DB2515F7-9A12-4E44-AA7D-04EAD5CCA5E5}"/>
              </a:ext>
            </a:extLst>
          </p:cNvPr>
          <p:cNvSpPr>
            <a:spLocks noGrp="1"/>
          </p:cNvSpPr>
          <p:nvPr>
            <p:ph idx="1"/>
          </p:nvPr>
        </p:nvSpPr>
        <p:spPr>
          <a:xfrm>
            <a:off x="1371599" y="1544595"/>
            <a:ext cx="10469106" cy="4627605"/>
          </a:xfrm>
        </p:spPr>
        <p:txBody>
          <a:bodyPr/>
          <a:lstStyle/>
          <a:p>
            <a:r>
              <a:rPr lang="en-US" dirty="0"/>
              <a:t>The background-color property sets the background color of an element.</a:t>
            </a:r>
          </a:p>
          <a:p>
            <a:r>
              <a:rPr lang="en-US" dirty="0"/>
              <a:t>The background of an element is the total size of the element, including padding and border (but not the margin).</a:t>
            </a:r>
          </a:p>
          <a:p>
            <a:r>
              <a:rPr lang="en-US" b="1" dirty="0"/>
              <a:t>Tip:</a:t>
            </a:r>
            <a:r>
              <a:rPr lang="en-US" dirty="0"/>
              <a:t> Use a background color and a text color that makes the text easy to read.</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19BD07D3-7A11-8647-B418-AC7C89EA7D26}"/>
              </a:ext>
            </a:extLst>
          </p:cNvPr>
          <p:cNvPicPr>
            <a:picLocks noChangeAspect="1"/>
          </p:cNvPicPr>
          <p:nvPr/>
        </p:nvPicPr>
        <p:blipFill>
          <a:blip r:embed="rId2"/>
          <a:stretch>
            <a:fillRect/>
          </a:stretch>
        </p:blipFill>
        <p:spPr>
          <a:xfrm>
            <a:off x="2622550" y="3429000"/>
            <a:ext cx="6946900" cy="3289300"/>
          </a:xfrm>
          <a:prstGeom prst="rect">
            <a:avLst/>
          </a:prstGeom>
        </p:spPr>
      </p:pic>
    </p:spTree>
    <p:extLst>
      <p:ext uri="{BB962C8B-B14F-4D97-AF65-F5344CB8AC3E}">
        <p14:creationId xmlns:p14="http://schemas.microsoft.com/office/powerpoint/2010/main" val="1242938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6A3C-EC7C-F543-96D9-ABFA4045982F}"/>
              </a:ext>
            </a:extLst>
          </p:cNvPr>
          <p:cNvSpPr>
            <a:spLocks noGrp="1"/>
          </p:cNvSpPr>
          <p:nvPr>
            <p:ph type="title"/>
          </p:nvPr>
        </p:nvSpPr>
        <p:spPr/>
        <p:txBody>
          <a:bodyPr>
            <a:normAutofit/>
          </a:bodyPr>
          <a:lstStyle/>
          <a:p>
            <a:r>
              <a:rPr lang="en-US" dirty="0"/>
              <a:t>Use of .</a:t>
            </a:r>
            <a:r>
              <a:rPr lang="en-US" dirty="0" err="1"/>
              <a:t>innerHTML</a:t>
            </a:r>
            <a:r>
              <a:rPr lang="en-US" dirty="0"/>
              <a:t> (JS)</a:t>
            </a:r>
          </a:p>
        </p:txBody>
      </p:sp>
      <p:pic>
        <p:nvPicPr>
          <p:cNvPr id="5" name="Content Placeholder 4">
            <a:extLst>
              <a:ext uri="{FF2B5EF4-FFF2-40B4-BE49-F238E27FC236}">
                <a16:creationId xmlns:a16="http://schemas.microsoft.com/office/drawing/2014/main" id="{110DF4BD-10B3-4541-9E44-AA274E248F85}"/>
              </a:ext>
            </a:extLst>
          </p:cNvPr>
          <p:cNvPicPr>
            <a:picLocks noGrp="1" noChangeAspect="1"/>
          </p:cNvPicPr>
          <p:nvPr>
            <p:ph idx="1"/>
          </p:nvPr>
        </p:nvPicPr>
        <p:blipFill>
          <a:blip r:embed="rId2"/>
          <a:stretch>
            <a:fillRect/>
          </a:stretch>
        </p:blipFill>
        <p:spPr>
          <a:xfrm>
            <a:off x="1371600" y="1880381"/>
            <a:ext cx="9983788" cy="3956075"/>
          </a:xfrm>
        </p:spPr>
      </p:pic>
    </p:spTree>
    <p:extLst>
      <p:ext uri="{BB962C8B-B14F-4D97-AF65-F5344CB8AC3E}">
        <p14:creationId xmlns:p14="http://schemas.microsoft.com/office/powerpoint/2010/main" val="251626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4052-DA51-5946-918D-336220EA5EA2}"/>
              </a:ext>
            </a:extLst>
          </p:cNvPr>
          <p:cNvSpPr>
            <a:spLocks noGrp="1"/>
          </p:cNvSpPr>
          <p:nvPr>
            <p:ph type="title"/>
          </p:nvPr>
        </p:nvSpPr>
        <p:spPr/>
        <p:txBody>
          <a:bodyPr/>
          <a:lstStyle/>
          <a:p>
            <a:r>
              <a:rPr lang="en-US" dirty="0"/>
              <a:t>Use of </a:t>
            </a:r>
            <a:r>
              <a:rPr lang="en-US" dirty="0" err="1"/>
              <a:t>console.log</a:t>
            </a:r>
            <a:r>
              <a:rPr lang="en-US" dirty="0"/>
              <a:t>() (JS)</a:t>
            </a:r>
          </a:p>
        </p:txBody>
      </p:sp>
      <p:sp>
        <p:nvSpPr>
          <p:cNvPr id="3" name="Content Placeholder 2">
            <a:extLst>
              <a:ext uri="{FF2B5EF4-FFF2-40B4-BE49-F238E27FC236}">
                <a16:creationId xmlns:a16="http://schemas.microsoft.com/office/drawing/2014/main" id="{A3159189-12AB-7B49-B2E3-A8A23F24AD22}"/>
              </a:ext>
            </a:extLst>
          </p:cNvPr>
          <p:cNvSpPr>
            <a:spLocks noGrp="1"/>
          </p:cNvSpPr>
          <p:nvPr>
            <p:ph idx="1"/>
          </p:nvPr>
        </p:nvSpPr>
        <p:spPr/>
        <p:txBody>
          <a:bodyPr/>
          <a:lstStyle/>
          <a:p>
            <a:r>
              <a:rPr lang="en-US" dirty="0"/>
              <a:t>The log() method writes (logs) a message to the console.</a:t>
            </a:r>
          </a:p>
          <a:p>
            <a:r>
              <a:rPr lang="en-US" dirty="0"/>
              <a:t>The log() method is useful for testing purposes.</a:t>
            </a:r>
          </a:p>
          <a:p>
            <a:endParaRPr lang="en-US" dirty="0"/>
          </a:p>
        </p:txBody>
      </p:sp>
      <p:pic>
        <p:nvPicPr>
          <p:cNvPr id="5" name="Picture 4">
            <a:extLst>
              <a:ext uri="{FF2B5EF4-FFF2-40B4-BE49-F238E27FC236}">
                <a16:creationId xmlns:a16="http://schemas.microsoft.com/office/drawing/2014/main" id="{68C69D0D-8A83-C24B-BAA8-A9C2D1235516}"/>
              </a:ext>
            </a:extLst>
          </p:cNvPr>
          <p:cNvPicPr>
            <a:picLocks noChangeAspect="1"/>
          </p:cNvPicPr>
          <p:nvPr/>
        </p:nvPicPr>
        <p:blipFill>
          <a:blip r:embed="rId2"/>
          <a:stretch>
            <a:fillRect/>
          </a:stretch>
        </p:blipFill>
        <p:spPr>
          <a:xfrm>
            <a:off x="5800083" y="2901734"/>
            <a:ext cx="5851407" cy="2755147"/>
          </a:xfrm>
          <a:prstGeom prst="rect">
            <a:avLst/>
          </a:prstGeom>
        </p:spPr>
      </p:pic>
      <p:sp>
        <p:nvSpPr>
          <p:cNvPr id="7" name="TextBox 6">
            <a:extLst>
              <a:ext uri="{FF2B5EF4-FFF2-40B4-BE49-F238E27FC236}">
                <a16:creationId xmlns:a16="http://schemas.microsoft.com/office/drawing/2014/main" id="{EC6E7BA0-93A2-A240-A838-65C15DF491DA}"/>
              </a:ext>
            </a:extLst>
          </p:cNvPr>
          <p:cNvSpPr txBox="1"/>
          <p:nvPr/>
        </p:nvSpPr>
        <p:spPr>
          <a:xfrm>
            <a:off x="1530458" y="3355383"/>
            <a:ext cx="6098582" cy="1815882"/>
          </a:xfrm>
          <a:prstGeom prst="rect">
            <a:avLst/>
          </a:prstGeom>
          <a:noFill/>
        </p:spPr>
        <p:txBody>
          <a:bodyPr wrap="square">
            <a:spAutoFit/>
          </a:bodyPr>
          <a:lstStyle/>
          <a:p>
            <a:r>
              <a:rPr lang="en-US" sz="2800" dirty="0">
                <a:solidFill>
                  <a:srgbClr val="0077AA"/>
                </a:solidFill>
                <a:effectLst/>
                <a:latin typeface="Calibri" panose="020F0502020204030204" pitchFamily="34" charset="0"/>
                <a:cs typeface="Calibri" panose="020F0502020204030204" pitchFamily="34" charset="0"/>
              </a:rPr>
              <a:t>let</a:t>
            </a:r>
            <a:r>
              <a:rPr lang="en-US" sz="2800" dirty="0">
                <a:latin typeface="Calibri" panose="020F0502020204030204" pitchFamily="34" charset="0"/>
                <a:cs typeface="Calibri" panose="020F0502020204030204" pitchFamily="34" charset="0"/>
              </a:rPr>
              <a:t> x </a:t>
            </a:r>
            <a:r>
              <a:rPr lang="en-US" sz="2800" dirty="0">
                <a:solidFill>
                  <a:srgbClr val="9A6E3A"/>
                </a:solidFill>
                <a:effectLst/>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lang="en-US" sz="2800" dirty="0">
                <a:solidFill>
                  <a:srgbClr val="990055"/>
                </a:solidFill>
                <a:effectLst/>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 </a:t>
            </a:r>
          </a:p>
          <a:p>
            <a:r>
              <a:rPr lang="en-US" sz="2800" dirty="0" err="1">
                <a:latin typeface="Calibri" panose="020F0502020204030204" pitchFamily="34" charset="0"/>
                <a:cs typeface="Calibri" panose="020F0502020204030204" pitchFamily="34" charset="0"/>
              </a:rPr>
              <a:t>console</a:t>
            </a:r>
            <a:r>
              <a:rPr lang="en-US" sz="2800" dirty="0" err="1">
                <a:solidFill>
                  <a:srgbClr val="999999"/>
                </a:solidFill>
                <a:effectLst/>
                <a:latin typeface="Calibri" panose="020F0502020204030204" pitchFamily="34" charset="0"/>
                <a:cs typeface="Calibri" panose="020F0502020204030204" pitchFamily="34" charset="0"/>
              </a:rPr>
              <a:t>.</a:t>
            </a:r>
            <a:r>
              <a:rPr lang="en-US" sz="2800" dirty="0" err="1">
                <a:solidFill>
                  <a:srgbClr val="DD4A68"/>
                </a:solidFill>
                <a:effectLst/>
                <a:latin typeface="Calibri" panose="020F0502020204030204" pitchFamily="34" charset="0"/>
                <a:cs typeface="Calibri" panose="020F0502020204030204" pitchFamily="34" charset="0"/>
              </a:rPr>
              <a:t>log</a:t>
            </a:r>
            <a:r>
              <a:rPr lang="en-US" sz="2800" dirty="0">
                <a:solidFill>
                  <a:srgbClr val="999999"/>
                </a:solidFill>
                <a:effectLst/>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x</a:t>
            </a:r>
            <a:r>
              <a:rPr lang="en-US" sz="2800" dirty="0">
                <a:solidFill>
                  <a:srgbClr val="999999"/>
                </a:solidFill>
                <a:effectLst/>
                <a:latin typeface="Calibri" panose="020F0502020204030204" pitchFamily="34" charset="0"/>
                <a:cs typeface="Calibri" panose="020F0502020204030204" pitchFamily="34" charset="0"/>
              </a:rPr>
              <a:t>)</a:t>
            </a:r>
          </a:p>
          <a:p>
            <a:endParaRPr lang="en-US" sz="2800" dirty="0">
              <a:solidFill>
                <a:srgbClr val="999999"/>
              </a:solidFill>
              <a:latin typeface="Calibri" panose="020F0502020204030204" pitchFamily="34" charset="0"/>
              <a:cs typeface="Calibri" panose="020F0502020204030204" pitchFamily="34" charset="0"/>
            </a:endParaRPr>
          </a:p>
          <a:p>
            <a:r>
              <a:rPr lang="en-US" sz="2800" dirty="0" err="1">
                <a:solidFill>
                  <a:srgbClr val="999999"/>
                </a:solidFill>
                <a:latin typeface="Calibri" panose="020F0502020204030204" pitchFamily="34" charset="0"/>
                <a:cs typeface="Calibri" panose="020F0502020204030204" pitchFamily="34" charset="0"/>
              </a:rPr>
              <a:t>console.log</a:t>
            </a:r>
            <a:r>
              <a:rPr lang="en-US" sz="2800" dirty="0">
                <a:solidFill>
                  <a:srgbClr val="999999"/>
                </a:solidFill>
                <a:latin typeface="Calibri" panose="020F0502020204030204" pitchFamily="34" charset="0"/>
                <a:cs typeface="Calibri" panose="020F0502020204030204" pitchFamily="34" charset="0"/>
              </a:rPr>
              <a:t>(“Success!”)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77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488936"/>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lang="en-US" altLang="zh-CN" sz="3400" spc="-5" dirty="0">
                <a:solidFill>
                  <a:srgbClr val="0070C0"/>
                </a:solidFill>
              </a:rPr>
              <a:t>3</a:t>
            </a:r>
            <a:r>
              <a:rPr sz="3400" spc="-5" dirty="0">
                <a:solidFill>
                  <a:srgbClr val="0070C0"/>
                </a:solidFill>
              </a:rPr>
              <a:t>:</a:t>
            </a:r>
            <a:r>
              <a:rPr sz="3400" spc="-9" dirty="0">
                <a:solidFill>
                  <a:srgbClr val="0070C0"/>
                </a:solidFill>
              </a:rPr>
              <a:t> </a:t>
            </a:r>
            <a:br>
              <a:rPr lang="en-US" sz="3400" spc="-9" dirty="0">
                <a:solidFill>
                  <a:srgbClr val="0070C0"/>
                </a:solidFill>
              </a:rPr>
            </a:br>
            <a:r>
              <a:rPr lang="en-US" sz="3400" spc="-9" dirty="0">
                <a:solidFill>
                  <a:srgbClr val="0070C0"/>
                </a:solidFill>
              </a:rPr>
              <a:t>Exercises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extLst>
      <p:ext uri="{BB962C8B-B14F-4D97-AF65-F5344CB8AC3E}">
        <p14:creationId xmlns:p14="http://schemas.microsoft.com/office/powerpoint/2010/main" val="2771198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226275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32731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B87E-8C41-4940-B0F4-584ABE3D469D}"/>
              </a:ext>
            </a:extLst>
          </p:cNvPr>
          <p:cNvSpPr>
            <a:spLocks noGrp="1"/>
          </p:cNvSpPr>
          <p:nvPr>
            <p:ph type="title"/>
          </p:nvPr>
        </p:nvSpPr>
        <p:spPr>
          <a:xfrm>
            <a:off x="1371599" y="3042851"/>
            <a:ext cx="9984259" cy="772297"/>
          </a:xfrm>
        </p:spPr>
        <p:txBody>
          <a:bodyPr/>
          <a:lstStyle/>
          <a:p>
            <a:pPr algn="ctr"/>
            <a:r>
              <a:rPr lang="en-US" dirty="0"/>
              <a:t>CSS Exercise</a:t>
            </a:r>
          </a:p>
        </p:txBody>
      </p:sp>
    </p:spTree>
    <p:extLst>
      <p:ext uri="{BB962C8B-B14F-4D97-AF65-F5344CB8AC3E}">
        <p14:creationId xmlns:p14="http://schemas.microsoft.com/office/powerpoint/2010/main" val="312934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5A0A-BD61-8046-926C-2393B37A52D7}"/>
              </a:ext>
            </a:extLst>
          </p:cNvPr>
          <p:cNvSpPr>
            <a:spLocks noGrp="1"/>
          </p:cNvSpPr>
          <p:nvPr>
            <p:ph type="title"/>
          </p:nvPr>
        </p:nvSpPr>
        <p:spPr/>
        <p:txBody>
          <a:bodyPr/>
          <a:lstStyle/>
          <a:p>
            <a:r>
              <a:rPr lang="en-US" dirty="0"/>
              <a:t>Code this webpage using HTML &amp; CSS!</a:t>
            </a:r>
          </a:p>
        </p:txBody>
      </p:sp>
      <p:pic>
        <p:nvPicPr>
          <p:cNvPr id="5" name="Content Placeholder 4" descr="Graphical user interface, application&#10;&#10;Description automatically generated">
            <a:extLst>
              <a:ext uri="{FF2B5EF4-FFF2-40B4-BE49-F238E27FC236}">
                <a16:creationId xmlns:a16="http://schemas.microsoft.com/office/drawing/2014/main" id="{9E148849-FFE0-9349-9D43-AC0DF653E1B0}"/>
              </a:ext>
            </a:extLst>
          </p:cNvPr>
          <p:cNvPicPr>
            <a:picLocks noGrp="1" noChangeAspect="1"/>
          </p:cNvPicPr>
          <p:nvPr>
            <p:ph idx="1"/>
          </p:nvPr>
        </p:nvPicPr>
        <p:blipFill rotWithShape="1">
          <a:blip r:embed="rId3"/>
          <a:srcRect b="43857"/>
          <a:stretch/>
        </p:blipFill>
        <p:spPr>
          <a:xfrm>
            <a:off x="5398818" y="1535125"/>
            <a:ext cx="6529470" cy="2835397"/>
          </a:xfrm>
        </p:spPr>
      </p:pic>
      <p:sp>
        <p:nvSpPr>
          <p:cNvPr id="6" name="TextBox 5">
            <a:extLst>
              <a:ext uri="{FF2B5EF4-FFF2-40B4-BE49-F238E27FC236}">
                <a16:creationId xmlns:a16="http://schemas.microsoft.com/office/drawing/2014/main" id="{99D797BB-BE76-FC4F-A4E6-112A89E7DD5B}"/>
              </a:ext>
            </a:extLst>
          </p:cNvPr>
          <p:cNvSpPr txBox="1"/>
          <p:nvPr/>
        </p:nvSpPr>
        <p:spPr>
          <a:xfrm>
            <a:off x="1371599" y="2262753"/>
            <a:ext cx="4114801"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&lt;h3&gt;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&lt;div&gt;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&lt;form&gt;</a:t>
            </a:r>
          </a:p>
          <a:p>
            <a:pPr marL="285750" indent="-285750">
              <a:buFont typeface="Arial" panose="020B0604020202020204" pitchFamily="34" charset="0"/>
              <a:buChar char="•"/>
            </a:pPr>
            <a:r>
              <a:rPr lang="en-US" sz="2400" dirty="0">
                <a:solidFill>
                  <a:srgbClr val="C00000"/>
                </a:solidFill>
                <a:latin typeface="Calibri" panose="020F0502020204030204" pitchFamily="34" charset="0"/>
                <a:cs typeface="Calibri" panose="020F0502020204030204" pitchFamily="34" charset="0"/>
              </a:rPr>
              <a:t>&lt;label&gt;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&lt;input&gt;</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pic>
        <p:nvPicPr>
          <p:cNvPr id="7" name="Content Placeholder 4" descr="Graphical user interface, application&#10;&#10;Description automatically generated">
            <a:extLst>
              <a:ext uri="{FF2B5EF4-FFF2-40B4-BE49-F238E27FC236}">
                <a16:creationId xmlns:a16="http://schemas.microsoft.com/office/drawing/2014/main" id="{C90674DC-458C-1F4C-AE53-6DAD2EA6E0EB}"/>
              </a:ext>
            </a:extLst>
          </p:cNvPr>
          <p:cNvPicPr>
            <a:picLocks noChangeAspect="1"/>
          </p:cNvPicPr>
          <p:nvPr/>
        </p:nvPicPr>
        <p:blipFill rotWithShape="1">
          <a:blip r:embed="rId3"/>
          <a:srcRect t="75240"/>
          <a:stretch/>
        </p:blipFill>
        <p:spPr>
          <a:xfrm>
            <a:off x="5398818" y="4370522"/>
            <a:ext cx="6529470" cy="1250476"/>
          </a:xfrm>
          <a:prstGeom prst="rect">
            <a:avLst/>
          </a:prstGeom>
        </p:spPr>
      </p:pic>
    </p:spTree>
    <p:extLst>
      <p:ext uri="{BB962C8B-B14F-4D97-AF65-F5344CB8AC3E}">
        <p14:creationId xmlns:p14="http://schemas.microsoft.com/office/powerpoint/2010/main" val="196669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256462"/>
            <a:ext cx="4031728" cy="227337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lang="en-US" sz="3400" spc="-9" dirty="0">
                <a:solidFill>
                  <a:srgbClr val="0070C0"/>
                </a:solidFill>
              </a:rPr>
              <a:t>17 Tested Elements</a:t>
            </a:r>
            <a:br>
              <a:rPr lang="en-US" sz="3400" spc="-9" dirty="0">
                <a:solidFill>
                  <a:srgbClr val="0070C0"/>
                </a:solidFill>
              </a:rPr>
            </a:b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C13C-AC97-6541-8608-C74C9D7AE9F3}"/>
              </a:ext>
            </a:extLst>
          </p:cNvPr>
          <p:cNvSpPr>
            <a:spLocks noGrp="1"/>
          </p:cNvSpPr>
          <p:nvPr>
            <p:ph type="title"/>
          </p:nvPr>
        </p:nvSpPr>
        <p:spPr>
          <a:xfrm>
            <a:off x="1371599" y="2924346"/>
            <a:ext cx="9984259" cy="772297"/>
          </a:xfrm>
        </p:spPr>
        <p:txBody>
          <a:bodyPr/>
          <a:lstStyle/>
          <a:p>
            <a:pPr algn="ctr"/>
            <a:r>
              <a:rPr lang="en-US" dirty="0"/>
              <a:t>JavaScript Exercise</a:t>
            </a:r>
          </a:p>
        </p:txBody>
      </p:sp>
    </p:spTree>
    <p:extLst>
      <p:ext uri="{BB962C8B-B14F-4D97-AF65-F5344CB8AC3E}">
        <p14:creationId xmlns:p14="http://schemas.microsoft.com/office/powerpoint/2010/main" val="623084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A6CF-5A0B-F04E-A270-99D9C197AD3D}"/>
              </a:ext>
            </a:extLst>
          </p:cNvPr>
          <p:cNvSpPr>
            <a:spLocks noGrp="1"/>
          </p:cNvSpPr>
          <p:nvPr>
            <p:ph type="title"/>
          </p:nvPr>
        </p:nvSpPr>
        <p:spPr/>
        <p:txBody>
          <a:bodyPr>
            <a:normAutofit/>
          </a:bodyPr>
          <a:lstStyle/>
          <a:p>
            <a:r>
              <a:rPr lang="en-US" dirty="0"/>
              <a:t>Personalized welcome message (JS)</a:t>
            </a:r>
          </a:p>
        </p:txBody>
      </p:sp>
      <p:sp>
        <p:nvSpPr>
          <p:cNvPr id="3" name="Content Placeholder 2">
            <a:extLst>
              <a:ext uri="{FF2B5EF4-FFF2-40B4-BE49-F238E27FC236}">
                <a16:creationId xmlns:a16="http://schemas.microsoft.com/office/drawing/2014/main" id="{B9D93A53-5815-FD4E-AB31-462A4169B54D}"/>
              </a:ext>
            </a:extLst>
          </p:cNvPr>
          <p:cNvSpPr>
            <a:spLocks noGrp="1"/>
          </p:cNvSpPr>
          <p:nvPr>
            <p:ph idx="1"/>
          </p:nvPr>
        </p:nvSpPr>
        <p:spPr/>
        <p:txBody>
          <a:bodyPr/>
          <a:lstStyle/>
          <a:p>
            <a:r>
              <a:rPr lang="en-US" dirty="0"/>
              <a:t>1. In </a:t>
            </a:r>
            <a:r>
              <a:rPr lang="en-US" dirty="0" err="1"/>
              <a:t>index.html</a:t>
            </a:r>
            <a:r>
              <a:rPr lang="en-US" dirty="0"/>
              <a:t>, add the following line just before the </a:t>
            </a:r>
            <a:r>
              <a:rPr lang="en-US" u="sng" dirty="0">
                <a:hlinkClick r:id="rId3"/>
              </a:rPr>
              <a:t>&lt;script&gt;</a:t>
            </a:r>
            <a:r>
              <a:rPr lang="en-US" dirty="0"/>
              <a:t> element:</a:t>
            </a:r>
          </a:p>
          <a:p>
            <a:endParaRPr lang="en-US" dirty="0"/>
          </a:p>
          <a:p>
            <a:endParaRPr lang="en-US" dirty="0"/>
          </a:p>
          <a:p>
            <a:endParaRPr lang="en-US" dirty="0"/>
          </a:p>
          <a:p>
            <a:r>
              <a:rPr lang="en-US" dirty="0"/>
              <a:t>2. In </a:t>
            </a:r>
            <a:r>
              <a:rPr lang="en-US" dirty="0" err="1"/>
              <a:t>main.js</a:t>
            </a:r>
            <a:r>
              <a:rPr lang="en-US" dirty="0"/>
              <a:t>, place the following code at the bottom of the file, exactly as it is written. This takes references to the new button and the heading, storing each inside variables:</a:t>
            </a:r>
          </a:p>
        </p:txBody>
      </p:sp>
      <p:pic>
        <p:nvPicPr>
          <p:cNvPr id="5" name="Picture 4" descr="A picture containing logo&#10;&#10;Description automatically generated">
            <a:extLst>
              <a:ext uri="{FF2B5EF4-FFF2-40B4-BE49-F238E27FC236}">
                <a16:creationId xmlns:a16="http://schemas.microsoft.com/office/drawing/2014/main" id="{8D2276C8-1936-CA4A-A3DF-70C23FE4F174}"/>
              </a:ext>
            </a:extLst>
          </p:cNvPr>
          <p:cNvPicPr>
            <a:picLocks noChangeAspect="1"/>
          </p:cNvPicPr>
          <p:nvPr/>
        </p:nvPicPr>
        <p:blipFill>
          <a:blip r:embed="rId4"/>
          <a:stretch>
            <a:fillRect/>
          </a:stretch>
        </p:blipFill>
        <p:spPr>
          <a:xfrm>
            <a:off x="2320979" y="2093455"/>
            <a:ext cx="6330592" cy="913215"/>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EBF1DE61-D048-DF45-B964-B6078821700D}"/>
              </a:ext>
            </a:extLst>
          </p:cNvPr>
          <p:cNvPicPr>
            <a:picLocks noChangeAspect="1"/>
          </p:cNvPicPr>
          <p:nvPr/>
        </p:nvPicPr>
        <p:blipFill>
          <a:blip r:embed="rId5"/>
          <a:stretch>
            <a:fillRect/>
          </a:stretch>
        </p:blipFill>
        <p:spPr>
          <a:xfrm>
            <a:off x="2320979" y="5095859"/>
            <a:ext cx="7977586" cy="1076341"/>
          </a:xfrm>
          <a:prstGeom prst="rect">
            <a:avLst/>
          </a:prstGeom>
        </p:spPr>
      </p:pic>
    </p:spTree>
    <p:extLst>
      <p:ext uri="{BB962C8B-B14F-4D97-AF65-F5344CB8AC3E}">
        <p14:creationId xmlns:p14="http://schemas.microsoft.com/office/powerpoint/2010/main" val="1243173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AA9D-4B45-9242-ADF8-DB7D53A37723}"/>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2BA8ADD3-0CE2-5E46-B1E2-17BEE6055827}"/>
              </a:ext>
            </a:extLst>
          </p:cNvPr>
          <p:cNvSpPr>
            <a:spLocks noGrp="1"/>
          </p:cNvSpPr>
          <p:nvPr>
            <p:ph idx="1"/>
          </p:nvPr>
        </p:nvSpPr>
        <p:spPr/>
        <p:txBody>
          <a:bodyPr>
            <a:normAutofit/>
          </a:bodyPr>
          <a:lstStyle/>
          <a:p>
            <a:r>
              <a:rPr lang="en-US" dirty="0"/>
              <a:t>3. Add the function below to set the personalized greeting. This won't do anything yet, but this will change soon.</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A picture containing text&#10;&#10;Description automatically generated">
            <a:extLst>
              <a:ext uri="{FF2B5EF4-FFF2-40B4-BE49-F238E27FC236}">
                <a16:creationId xmlns:a16="http://schemas.microsoft.com/office/drawing/2014/main" id="{95747CE4-5CA1-5341-9BC6-5CEC6986E57F}"/>
              </a:ext>
            </a:extLst>
          </p:cNvPr>
          <p:cNvPicPr>
            <a:picLocks noChangeAspect="1"/>
          </p:cNvPicPr>
          <p:nvPr/>
        </p:nvPicPr>
        <p:blipFill>
          <a:blip r:embed="rId3"/>
          <a:stretch>
            <a:fillRect/>
          </a:stretch>
        </p:blipFill>
        <p:spPr>
          <a:xfrm>
            <a:off x="1894021" y="2865644"/>
            <a:ext cx="8934773" cy="1985505"/>
          </a:xfrm>
          <a:prstGeom prst="rect">
            <a:avLst/>
          </a:prstGeom>
        </p:spPr>
      </p:pic>
    </p:spTree>
    <p:extLst>
      <p:ext uri="{BB962C8B-B14F-4D97-AF65-F5344CB8AC3E}">
        <p14:creationId xmlns:p14="http://schemas.microsoft.com/office/powerpoint/2010/main" val="25951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85FC-1837-0F46-A289-962E32C062A7}"/>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BF7FEA57-D076-9B44-9689-8CCC88ECE255}"/>
              </a:ext>
            </a:extLst>
          </p:cNvPr>
          <p:cNvSpPr>
            <a:spLocks noGrp="1"/>
          </p:cNvSpPr>
          <p:nvPr>
            <p:ph idx="1"/>
          </p:nvPr>
        </p:nvSpPr>
        <p:spPr/>
        <p:txBody>
          <a:bodyPr/>
          <a:lstStyle/>
          <a:p>
            <a:r>
              <a:rPr lang="en-US" dirty="0"/>
              <a:t>4. Add the if ... else block (below). We could call this initialization code, as it structures the app when it first loads.</a:t>
            </a:r>
          </a:p>
        </p:txBody>
      </p:sp>
      <p:pic>
        <p:nvPicPr>
          <p:cNvPr id="5" name="Picture 4" descr="A picture containing text&#10;&#10;Description automatically generated">
            <a:extLst>
              <a:ext uri="{FF2B5EF4-FFF2-40B4-BE49-F238E27FC236}">
                <a16:creationId xmlns:a16="http://schemas.microsoft.com/office/drawing/2014/main" id="{462AF062-C383-DF4E-BB46-5DDDD38DFCB0}"/>
              </a:ext>
            </a:extLst>
          </p:cNvPr>
          <p:cNvPicPr>
            <a:picLocks noChangeAspect="1"/>
          </p:cNvPicPr>
          <p:nvPr/>
        </p:nvPicPr>
        <p:blipFill>
          <a:blip r:embed="rId3"/>
          <a:stretch>
            <a:fillRect/>
          </a:stretch>
        </p:blipFill>
        <p:spPr>
          <a:xfrm>
            <a:off x="2097007" y="2678158"/>
            <a:ext cx="9146852" cy="2360478"/>
          </a:xfrm>
          <a:prstGeom prst="rect">
            <a:avLst/>
          </a:prstGeom>
        </p:spPr>
      </p:pic>
    </p:spTree>
    <p:extLst>
      <p:ext uri="{BB962C8B-B14F-4D97-AF65-F5344CB8AC3E}">
        <p14:creationId xmlns:p14="http://schemas.microsoft.com/office/powerpoint/2010/main" val="226163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694D-6912-DB48-AAED-C8B5257DE9F4}"/>
              </a:ext>
            </a:extLst>
          </p:cNvPr>
          <p:cNvSpPr>
            <a:spLocks noGrp="1"/>
          </p:cNvSpPr>
          <p:nvPr>
            <p:ph type="title"/>
          </p:nvPr>
        </p:nvSpPr>
        <p:spPr/>
        <p:txBody>
          <a:bodyPr/>
          <a:lstStyle/>
          <a:p>
            <a:r>
              <a:rPr lang="en-US" dirty="0"/>
              <a:t>Personalized welcome message (JS)</a:t>
            </a:r>
          </a:p>
        </p:txBody>
      </p:sp>
      <p:sp>
        <p:nvSpPr>
          <p:cNvPr id="3" name="Content Placeholder 2">
            <a:extLst>
              <a:ext uri="{FF2B5EF4-FFF2-40B4-BE49-F238E27FC236}">
                <a16:creationId xmlns:a16="http://schemas.microsoft.com/office/drawing/2014/main" id="{2BFC4817-C644-8447-9CAF-58892DD97D9D}"/>
              </a:ext>
            </a:extLst>
          </p:cNvPr>
          <p:cNvSpPr>
            <a:spLocks noGrp="1"/>
          </p:cNvSpPr>
          <p:nvPr>
            <p:ph idx="1"/>
          </p:nvPr>
        </p:nvSpPr>
        <p:spPr/>
        <p:txBody>
          <a:bodyPr/>
          <a:lstStyle/>
          <a:p>
            <a:r>
              <a:rPr lang="en-US" dirty="0"/>
              <a:t>5. Put this onclick event handler (below) on the button. When clicked, </a:t>
            </a:r>
            <a:r>
              <a:rPr lang="en-US" dirty="0" err="1"/>
              <a:t>setUserName</a:t>
            </a:r>
            <a:r>
              <a:rPr lang="en-US" dirty="0"/>
              <a:t>() runs. This allows the user to enter a different name by pressing the button.</a:t>
            </a:r>
          </a:p>
        </p:txBody>
      </p:sp>
      <p:pic>
        <p:nvPicPr>
          <p:cNvPr id="5" name="Picture 4">
            <a:extLst>
              <a:ext uri="{FF2B5EF4-FFF2-40B4-BE49-F238E27FC236}">
                <a16:creationId xmlns:a16="http://schemas.microsoft.com/office/drawing/2014/main" id="{3B9D4B5A-1231-2642-86BD-B40663774692}"/>
              </a:ext>
            </a:extLst>
          </p:cNvPr>
          <p:cNvPicPr>
            <a:picLocks noChangeAspect="1"/>
          </p:cNvPicPr>
          <p:nvPr/>
        </p:nvPicPr>
        <p:blipFill>
          <a:blip r:embed="rId2"/>
          <a:stretch>
            <a:fillRect/>
          </a:stretch>
        </p:blipFill>
        <p:spPr>
          <a:xfrm>
            <a:off x="2418711" y="2963189"/>
            <a:ext cx="7354577" cy="1391834"/>
          </a:xfrm>
          <a:prstGeom prst="rect">
            <a:avLst/>
          </a:prstGeom>
        </p:spPr>
      </p:pic>
    </p:spTree>
    <p:extLst>
      <p:ext uri="{BB962C8B-B14F-4D97-AF65-F5344CB8AC3E}">
        <p14:creationId xmlns:p14="http://schemas.microsoft.com/office/powerpoint/2010/main" val="86636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extLst>
              <p:ext uri="{D42A27DB-BD31-4B8C-83A1-F6EECF244321}">
                <p14:modId xmlns:p14="http://schemas.microsoft.com/office/powerpoint/2010/main" val="3305362487"/>
              </p:ext>
            </p:extLst>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extLst>
              <p:ext uri="{D42A27DB-BD31-4B8C-83A1-F6EECF244321}">
                <p14:modId xmlns:p14="http://schemas.microsoft.com/office/powerpoint/2010/main" val="520031014"/>
              </p:ext>
            </p:extLst>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extLst>
              <p:ext uri="{D42A27DB-BD31-4B8C-83A1-F6EECF244321}">
                <p14:modId xmlns:p14="http://schemas.microsoft.com/office/powerpoint/2010/main" val="1790629252"/>
              </p:ext>
            </p:extLst>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extLst>
              <p:ext uri="{D42A27DB-BD31-4B8C-83A1-F6EECF244321}">
                <p14:modId xmlns:p14="http://schemas.microsoft.com/office/powerpoint/2010/main" val="2657597483"/>
              </p:ext>
            </p:extLst>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5357</TotalTime>
  <Words>1717</Words>
  <Application>Microsoft Macintosh PowerPoint</Application>
  <PresentationFormat>Widescreen</PresentationFormat>
  <Paragraphs>211</Paragraphs>
  <Slides>34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Franklin Gothic Book</vt:lpstr>
      <vt:lpstr>Crop</vt:lpstr>
      <vt:lpstr>Introduction to Web Technologies</vt:lpstr>
      <vt:lpstr>Content</vt:lpstr>
      <vt:lpstr>Topic 1:  17 Tested Elements </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&lt;style&gt;&lt;/style&gt;</vt:lpstr>
      <vt:lpstr>CSS Selector</vt:lpstr>
      <vt:lpstr>Element / Type Selector </vt:lpstr>
      <vt:lpstr>Class Selector</vt:lpstr>
      <vt:lpstr>ID Selector</vt:lpstr>
      <vt:lpstr>&lt;style&gt;&lt;/style&gt;</vt:lpstr>
      <vt:lpstr>&lt;script&gt;&lt;/script&gt;</vt:lpstr>
      <vt:lpstr>Topic 2:  Use of CSS and JS </vt:lpstr>
      <vt:lpstr>Use of font color attribute (CSS)</vt:lpstr>
      <vt:lpstr>Use of background color attribute (CSS)</vt:lpstr>
      <vt:lpstr>Use of .innerHTML (JS)</vt:lpstr>
      <vt:lpstr>Use of console.log() (JS)</vt:lpstr>
      <vt:lpstr>Topic 3:  Exercises </vt:lpstr>
      <vt:lpstr>HTML Exercise</vt:lpstr>
      <vt:lpstr>Code this webpage using HTML!</vt:lpstr>
      <vt:lpstr>CSS Exercise</vt:lpstr>
      <vt:lpstr>Code this webpage using HTML &amp; CSS!</vt:lpstr>
      <vt:lpstr>JavaScript Exercise</vt:lpstr>
      <vt:lpstr>Personalized welcome message (JS)</vt:lpstr>
      <vt:lpstr>Personalized welcome message (JS)</vt:lpstr>
      <vt:lpstr>Personalized welcome message (JS)</vt:lpstr>
      <vt:lpstr>Personalized welcome message (JS)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135</cp:revision>
  <dcterms:created xsi:type="dcterms:W3CDTF">2021-12-19T11:51:58Z</dcterms:created>
  <dcterms:modified xsi:type="dcterms:W3CDTF">2022-01-02T02:23:53Z</dcterms:modified>
</cp:coreProperties>
</file>