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8" r:id="rId2"/>
    <p:sldId id="383" r:id="rId3"/>
    <p:sldId id="388" r:id="rId4"/>
    <p:sldId id="389" r:id="rId5"/>
    <p:sldId id="391" r:id="rId6"/>
    <p:sldId id="385" r:id="rId7"/>
    <p:sldId id="390"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01" autoAdjust="0"/>
  </p:normalViewPr>
  <p:slideViewPr>
    <p:cSldViewPr>
      <p:cViewPr varScale="1">
        <p:scale>
          <a:sx n="70" d="100"/>
          <a:sy n="70" d="100"/>
        </p:scale>
        <p:origin x="738" y="60"/>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9/23/2018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23846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2</a:t>
            </a:fld>
            <a:endParaRPr lang="en-GB" dirty="0"/>
          </a:p>
        </p:txBody>
      </p:sp>
    </p:spTree>
    <p:extLst>
      <p:ext uri="{BB962C8B-B14F-4D97-AF65-F5344CB8AC3E}">
        <p14:creationId xmlns:p14="http://schemas.microsoft.com/office/powerpoint/2010/main" val="849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3</a:t>
            </a:fld>
            <a:endParaRPr lang="en-GB" dirty="0"/>
          </a:p>
        </p:txBody>
      </p:sp>
    </p:spTree>
    <p:extLst>
      <p:ext uri="{BB962C8B-B14F-4D97-AF65-F5344CB8AC3E}">
        <p14:creationId xmlns:p14="http://schemas.microsoft.com/office/powerpoint/2010/main" val="242922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4</a:t>
            </a:fld>
            <a:endParaRPr lang="en-GB" dirty="0"/>
          </a:p>
        </p:txBody>
      </p:sp>
    </p:spTree>
    <p:extLst>
      <p:ext uri="{BB962C8B-B14F-4D97-AF65-F5344CB8AC3E}">
        <p14:creationId xmlns:p14="http://schemas.microsoft.com/office/powerpoint/2010/main" val="85325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5119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177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1600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B718EDA-03FA-48AB-920D-7933B9F49E21}" type="datetime1">
              <a:rPr lang="en-US" smtClean="0"/>
              <a:pPr/>
              <a:t>9/23/2018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BB9EC22A-55D2-4020-B7C5-EADD2A384059}" type="datetime1">
              <a:rPr lang="en-US" smtClean="0"/>
              <a:pPr/>
              <a:t>9/23/2018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A478242B-124C-463E-A0A4-FC9259A97C44}"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A900C-8353-43D6-B94D-598532F4915D}" type="datetime1">
              <a:rPr lang="en-US" smtClean="0"/>
              <a:pPr/>
              <a:t>9/23/2018</a:t>
            </a:fld>
            <a:endParaRPr lang="en-US"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C7F30E4-792E-4FAB-A69A-AA0DDC9B505F}"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E37C48D-E1E7-4537-9191-ADC6AC2F1815}"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1A79971-62D6-4992-97BF-5D246D3569EB}"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2AFB543-FA83-460A-83FB-4118BFD0877B}"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4E160C-F8F6-4C55-A458-43044F70E58C}"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949D-BC59-45C7-997A-14E28EE435C6}"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71B6-75D8-4D35-9845-ED6EDFAB5B65}"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C7B1103-610B-434D-B60D-A6000664E4C3}" type="datetime1">
              <a:rPr lang="en-US" smtClean="0"/>
              <a:pPr/>
              <a:t>9/23/2018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7FCCB0DF-E397-45DA-B3CD-4E39C3ABEEDE}" type="datetime1">
              <a:rPr lang="en-US" smtClean="0"/>
              <a:pPr/>
              <a:t>9/23/2018</a:t>
            </a:fld>
            <a:endParaRPr dirty="0"/>
          </a:p>
        </p:txBody>
      </p:sp>
      <p:sp>
        <p:nvSpPr>
          <p:cNvPr id="8" name="Footer Placeholder 7"/>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2332A-6035-4535-BAC4-FD72BBD35BD5}" type="datetime1">
              <a:rPr lang="en-US" smtClean="0"/>
              <a:pPr/>
              <a:t>9/23/2018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0C5D9DE-6A12-48B4-8157-AA087FBA8015}" type="datetime1">
              <a:rPr lang="en-US" smtClean="0"/>
              <a:pPr/>
              <a:t>9/23/2018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3DE7-7836-4A48-A04A-66B40194FF41}" type="datetime1">
              <a:rPr lang="en-US" smtClean="0"/>
              <a:pPr/>
              <a:t>9/23/2018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9EF9E-A7C6-4808-8AFB-AC6B52F83A3B}"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F0131-B903-456D-8D69-D853BB286F3F}"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75F48-3897-4458-A949-18AAEA8A929B}"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0BBB1-229F-44BC-9C8A-436B703181DD}"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7E2A05B1-59AC-45DE-AC8F-3468E7D0EDC5}"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FD3BE420-3884-4C99-8592-9DC1A7A21589}"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57CADF-F4C7-45EC-8675-1B1240AACE67}" type="datetime1">
              <a:rPr lang="en-US" smtClean="0"/>
              <a:pPr/>
              <a:t>9/23/2018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8F663F1-F097-4709-A50E-5EC80F99F9C1}"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2EB3EB7A-2423-492A-A0B8-6890746ED067}" type="datetime1">
              <a:rPr lang="en-US" smtClean="0"/>
              <a:pPr/>
              <a:t>9/23/2018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A28CC2B3-15E3-410C-BB77-725CEC6A5D75}" type="datetime1">
              <a:rPr lang="en-US" smtClean="0"/>
              <a:pPr/>
              <a:t>9/23/2018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3336C99F-F8B6-42FB-858B-E7EDEE8AB826}" type="datetime1">
              <a:rPr lang="en-US" smtClean="0"/>
              <a:pPr/>
              <a:t>9/23/2018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466AED94-84AC-401A-B6E9-114160A7903A}" type="datetime1">
              <a:rPr lang="en-US" smtClean="0"/>
              <a:pPr/>
              <a:t>9/23/2018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26811-2134-4838-96E1-190C5CCB35F0}" type="datetime1">
              <a:rPr lang="en-US" smtClean="0"/>
              <a:pPr/>
              <a:t>9/23/2018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15EFF38B-8A2B-4EA0-A1FD-820A0B9A9A5E}" type="datetime1">
              <a:rPr lang="en-US" smtClean="0"/>
              <a:pPr/>
              <a:t>9/23/2018</a:t>
            </a:fld>
            <a:endParaRPr lang="en-US"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lang="en-US" dirty="0"/>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659D8A-3C0B-4AD2-A865-94E1683E2A51}" type="datetime1">
              <a:rPr lang="en-US" smtClean="0"/>
              <a:pPr/>
              <a:t>9/23/2018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AFE3C2E1-55D1-4925-B170-F45F4D1313F2}" type="datetime1">
              <a:rPr lang="en-US" smtClean="0"/>
              <a:pPr/>
              <a:t>9/23/2018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9C5D32D0-D208-4DC6-B7EA-FBFBAE2CFADD}" type="datetime1">
              <a:rPr lang="en-US" smtClean="0"/>
              <a:pPr/>
              <a:t>9/23/2018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BF2800-930D-4F78-8132-87DC967E0A01}" type="datetime1">
              <a:rPr lang="en-US" smtClean="0"/>
              <a:pPr/>
              <a:t>9/23/2018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11F5D-163C-429D-9AB1-46A6E97896BF}" type="datetime1">
              <a:rPr lang="en-US" smtClean="0"/>
              <a:pPr/>
              <a:t>9/23/2018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A579B943-AFA1-40BD-AC9F-6D2BBCFED74C}" type="datetime1">
              <a:rPr lang="en-US" smtClean="0"/>
              <a:pPr/>
              <a:t>9/23/2018</a:t>
            </a:fld>
            <a:endParaRPr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E09CC-35FF-4FAE-84BA-51028FA8C71A}" type="datetime1">
              <a:rPr lang="en-US" smtClean="0"/>
              <a:pPr/>
              <a:t>9/23/2018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CC121D4-B3C9-471B-8703-25FD84D839ED}" type="datetime1">
              <a:rPr lang="en-US" smtClean="0"/>
              <a:pPr/>
              <a:t>9/23/2018</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descr="Full slide 4-color photo can be inserted here"/>
          <p:cNvSpPr>
            <a:spLocks noGrp="1"/>
          </p:cNvSpPr>
          <p:nvPr>
            <p:ph type="ctrTitle"/>
          </p:nvPr>
        </p:nvSpPr>
        <p:spPr/>
        <p:txBody>
          <a:bodyPr/>
          <a:lstStyle/>
          <a:p>
            <a:r>
              <a:rPr lang="en-US" dirty="0"/>
              <a:t>Oracle </a:t>
            </a:r>
            <a:r>
              <a:rPr lang="en-US" dirty="0" smtClean="0"/>
              <a:t>E Business Suit </a:t>
            </a:r>
            <a:r>
              <a:rPr lang="en-US" dirty="0" err="1" smtClean="0"/>
              <a:t>Integartions</a:t>
            </a:r>
            <a:r>
              <a:rPr lang="en-US" dirty="0" smtClean="0"/>
              <a:t> to PBSA POS</a:t>
            </a:r>
            <a:endParaRPr lang="en-US" dirty="0"/>
          </a:p>
        </p:txBody>
      </p:sp>
      <p:sp>
        <p:nvSpPr>
          <p:cNvPr id="3" name="Subtitle 2"/>
          <p:cNvSpPr>
            <a:spLocks noGrp="1"/>
          </p:cNvSpPr>
          <p:nvPr>
            <p:ph type="subTitle" idx="1"/>
          </p:nvPr>
        </p:nvSpPr>
        <p:spPr/>
        <p:txBody>
          <a:bodyPr/>
          <a:lstStyle/>
          <a:p>
            <a:r>
              <a:rPr lang="en-US" dirty="0" smtClean="0"/>
              <a:t>Lanka </a:t>
            </a:r>
            <a:r>
              <a:rPr lang="en-US" dirty="0" err="1" smtClean="0"/>
              <a:t>Sathosa</a:t>
            </a:r>
            <a:endParaRPr lang="en-US" dirty="0" smtClean="0"/>
          </a:p>
          <a:p>
            <a:r>
              <a:rPr lang="en-US" dirty="0"/>
              <a:t>Implementation of Oracle </a:t>
            </a:r>
            <a:r>
              <a:rPr lang="en-US" dirty="0" smtClean="0"/>
              <a:t>E Business Suit 12.2.7 </a:t>
            </a:r>
            <a:r>
              <a:rPr lang="en-US" dirty="0"/>
              <a:t>(ERP)</a:t>
            </a:r>
          </a:p>
        </p:txBody>
      </p:sp>
      <p:sp>
        <p:nvSpPr>
          <p:cNvPr id="8" name="Footer Placeholder 7"/>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5733494"/>
            <a:ext cx="1752600" cy="771678"/>
          </a:xfrm>
          <a:prstGeom prst="rect">
            <a:avLst/>
          </a:prstGeom>
        </p:spPr>
      </p:pic>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Head Office - Inbound</a:t>
            </a:r>
          </a:p>
          <a:p>
            <a:pPr lvl="1"/>
            <a:r>
              <a:rPr lang="en-US" dirty="0"/>
              <a:t>Purchase Request</a:t>
            </a:r>
          </a:p>
          <a:p>
            <a:pPr lvl="1"/>
            <a:r>
              <a:rPr lang="en-US" dirty="0"/>
              <a:t>Supplier Return </a:t>
            </a:r>
            <a:r>
              <a:rPr lang="en-US" dirty="0" smtClean="0"/>
              <a:t>Request</a:t>
            </a:r>
          </a:p>
          <a:p>
            <a:r>
              <a:rPr lang="en-US" dirty="0" smtClean="0"/>
              <a:t>Integration to  “Oracle E Business Suit 12.2.7” to Head office - Outbound</a:t>
            </a:r>
          </a:p>
          <a:p>
            <a:pPr lvl="1"/>
            <a:r>
              <a:rPr lang="en-US" dirty="0" smtClean="0"/>
              <a:t>Purchase Order</a:t>
            </a:r>
          </a:p>
          <a:p>
            <a:pPr lvl="1"/>
            <a:r>
              <a:rPr lang="en-US" dirty="0" smtClean="0"/>
              <a:t>Supplier Return</a:t>
            </a:r>
          </a:p>
          <a:p>
            <a:pPr lvl="1"/>
            <a:r>
              <a:rPr lang="en-US" dirty="0" smtClean="0"/>
              <a:t>Rejected Lines</a:t>
            </a:r>
          </a:p>
          <a:p>
            <a:pPr lvl="1"/>
            <a:endParaRPr lang="en-US" dirty="0" smtClean="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9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a:t>
            </a:r>
            <a:r>
              <a:rPr lang="en-US" dirty="0" smtClean="0"/>
              <a:t>from Head Office– Inbound/Outbound 2-way</a:t>
            </a:r>
            <a:endParaRPr lang="en-US" dirty="0"/>
          </a:p>
          <a:p>
            <a:pPr lvl="1"/>
            <a:r>
              <a:rPr lang="en-US" dirty="0"/>
              <a:t>Supplier</a:t>
            </a:r>
          </a:p>
          <a:p>
            <a:pPr lvl="1"/>
            <a:r>
              <a:rPr lang="en-US" dirty="0" smtClean="0"/>
              <a:t>Product</a:t>
            </a:r>
            <a:endParaRPr lang="en-US" dirty="0"/>
          </a:p>
          <a:p>
            <a:r>
              <a:rPr lang="en-US" dirty="0"/>
              <a:t>Integration to “Oracle E Business Suit 12.2.7”  to Outlet - Outbound</a:t>
            </a:r>
          </a:p>
          <a:p>
            <a:pPr lvl="1"/>
            <a:r>
              <a:rPr lang="en-US" dirty="0" smtClean="0"/>
              <a:t>Store</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1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Outlets - Inbound</a:t>
            </a:r>
          </a:p>
          <a:p>
            <a:pPr lvl="1"/>
            <a:r>
              <a:rPr lang="en-US" dirty="0"/>
              <a:t>Sales</a:t>
            </a:r>
          </a:p>
          <a:p>
            <a:pPr lvl="1"/>
            <a:r>
              <a:rPr lang="en-US" dirty="0"/>
              <a:t>Payments</a:t>
            </a:r>
          </a:p>
          <a:p>
            <a:pPr lvl="1"/>
            <a:r>
              <a:rPr lang="en-US" dirty="0"/>
              <a:t>Stock</a:t>
            </a:r>
          </a:p>
          <a:p>
            <a:pPr lvl="1"/>
            <a:r>
              <a:rPr lang="en-US" dirty="0" smtClean="0"/>
              <a:t>Tills</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7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56546" y="1619771"/>
            <a:ext cx="3567066" cy="3253958"/>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587237" y="1619771"/>
            <a:ext cx="3521862" cy="3253957"/>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983245" y="1619772"/>
            <a:ext cx="3457309" cy="31242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983245" y="1600200"/>
            <a:ext cx="3442323" cy="31437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7904459" y="3143772"/>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Purchase</a:t>
            </a:r>
            <a:r>
              <a:rPr lang="en-US" sz="2400" dirty="0" smtClean="0">
                <a:solidFill>
                  <a:schemeClr val="bg1"/>
                </a:solidFill>
                <a:latin typeface="Century Gothic" panose="020B0502020202020204" pitchFamily="34" charset="0"/>
              </a:rPr>
              <a:t> Order</a:t>
            </a:r>
            <a:endParaRPr sz="2399" dirty="0">
              <a:latin typeface="Century Gothic"/>
              <a:cs typeface="Century Gothic"/>
            </a:endParaRPr>
          </a:p>
        </p:txBody>
      </p:sp>
      <p:sp>
        <p:nvSpPr>
          <p:cNvPr id="14" name="object 14"/>
          <p:cNvSpPr/>
          <p:nvPr/>
        </p:nvSpPr>
        <p:spPr>
          <a:xfrm>
            <a:off x="1163827" y="2838972"/>
            <a:ext cx="3057804"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Purchase Request</a:t>
            </a:r>
            <a:endParaRPr sz="2400" dirty="0">
              <a:solidFill>
                <a:schemeClr val="bg1"/>
              </a:solidFill>
              <a:latin typeface="Century Gothic" panose="020B0502020202020204" pitchFamily="34" charset="0"/>
            </a:endParaRPr>
          </a:p>
        </p:txBody>
      </p:sp>
      <p:sp>
        <p:nvSpPr>
          <p:cNvPr id="41" name="object 41"/>
          <p:cNvSpPr/>
          <p:nvPr/>
        </p:nvSpPr>
        <p:spPr>
          <a:xfrm>
            <a:off x="4476869" y="325523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476868" y="325523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4773637" y="339067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8262107" y="1828800"/>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508201" y="3330531"/>
            <a:ext cx="2362200" cy="76200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smtClean="0"/>
              <a:t> </a:t>
            </a:r>
            <a:r>
              <a:rPr lang="en-US" sz="2400" dirty="0" smtClean="0">
                <a:solidFill>
                  <a:schemeClr val="bg1"/>
                </a:solidFill>
                <a:latin typeface="Century Gothic" panose="020B0502020202020204" pitchFamily="34" charset="0"/>
              </a:rPr>
              <a:t>Supplier Return Request</a:t>
            </a:r>
            <a:endParaRPr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612946" y="1828800"/>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27406" y="2018740"/>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27" name="object 8"/>
          <p:cNvSpPr txBox="1"/>
          <p:nvPr/>
        </p:nvSpPr>
        <p:spPr>
          <a:xfrm>
            <a:off x="8547146" y="3612640"/>
            <a:ext cx="1557087"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GRN</a:t>
            </a:r>
            <a:endParaRPr lang="en-US" sz="2399" dirty="0">
              <a:latin typeface="Century Gothic"/>
              <a:cs typeface="Century Gothic"/>
            </a:endParaRPr>
          </a:p>
        </p:txBody>
      </p:sp>
    </p:spTree>
    <p:extLst>
      <p:ext uri="{BB962C8B-B14F-4D97-AF65-F5344CB8AC3E}">
        <p14:creationId xmlns:p14="http://schemas.microsoft.com/office/powerpoint/2010/main" val="3116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3953" y="1788961"/>
            <a:ext cx="3567066" cy="3429000"/>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344644" y="1752600"/>
            <a:ext cx="3521862" cy="349438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Head Office &amp; EBS</a:t>
            </a:r>
            <a:endParaRPr sz="2499" dirty="0">
              <a:latin typeface="Century Gothic"/>
              <a:cs typeface="Century Gothic"/>
            </a:endParaRPr>
          </a:p>
        </p:txBody>
      </p:sp>
      <p:sp>
        <p:nvSpPr>
          <p:cNvPr id="5" name="object 5"/>
          <p:cNvSpPr/>
          <p:nvPr/>
        </p:nvSpPr>
        <p:spPr>
          <a:xfrm>
            <a:off x="836612" y="1817989"/>
            <a:ext cx="3457309" cy="34290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836612" y="1798417"/>
            <a:ext cx="3442323" cy="34485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9" name="object 9"/>
          <p:cNvSpPr txBox="1"/>
          <p:nvPr/>
        </p:nvSpPr>
        <p:spPr>
          <a:xfrm>
            <a:off x="8008363" y="3747822"/>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PO Approval</a:t>
            </a:r>
            <a:endParaRPr lang="en-US" sz="2400" dirty="0">
              <a:solidFill>
                <a:schemeClr val="bg1"/>
              </a:solidFill>
              <a:latin typeface="Century Gothic" panose="020B0502020202020204" pitchFamily="34" charset="0"/>
            </a:endParaRPr>
          </a:p>
        </p:txBody>
      </p:sp>
      <p:sp>
        <p:nvSpPr>
          <p:cNvPr id="10" name="object 10"/>
          <p:cNvSpPr txBox="1"/>
          <p:nvPr/>
        </p:nvSpPr>
        <p:spPr>
          <a:xfrm>
            <a:off x="8009633" y="4193130"/>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GRN</a:t>
            </a:r>
            <a:endParaRPr lang="en-US" sz="2400" dirty="0">
              <a:solidFill>
                <a:schemeClr val="bg1"/>
              </a:solidFill>
              <a:latin typeface="Century Gothic" panose="020B0502020202020204" pitchFamily="34" charset="0"/>
            </a:endParaRPr>
          </a:p>
        </p:txBody>
      </p:sp>
      <p:sp>
        <p:nvSpPr>
          <p:cNvPr id="38" name="object 38"/>
          <p:cNvSpPr/>
          <p:nvPr/>
        </p:nvSpPr>
        <p:spPr>
          <a:xfrm rot="10800000">
            <a:off x="4285713" y="3588450"/>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4983015" y="3710795"/>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009633" y="1999556"/>
            <a:ext cx="2175705" cy="809033"/>
          </a:xfrm>
          <a:prstGeom prst="rect">
            <a:avLst/>
          </a:prstGeom>
          <a:blipFill>
            <a:blip r:embed="rId3" cstate="print"/>
            <a:stretch>
              <a:fillRect/>
            </a:stretch>
          </a:blipFill>
        </p:spPr>
        <p:txBody>
          <a:bodyPr wrap="square" lIns="0" tIns="0" rIns="0" bIns="0" rtlCol="0"/>
          <a:lstStyle/>
          <a:p>
            <a:endParaRPr sz="1799"/>
          </a:p>
        </p:txBody>
      </p:sp>
      <p:sp>
        <p:nvSpPr>
          <p:cNvPr id="80" name="object 14"/>
          <p:cNvSpPr/>
          <p:nvPr/>
        </p:nvSpPr>
        <p:spPr>
          <a:xfrm>
            <a:off x="1352322" y="3636299"/>
            <a:ext cx="2387036"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Order</a:t>
            </a:r>
            <a:endParaRPr sz="2400" dirty="0">
              <a:solidFill>
                <a:schemeClr val="bg1"/>
              </a:solidFill>
              <a:latin typeface="Century Gothic" panose="020B0502020202020204" pitchFamily="34" charset="0"/>
            </a:endParaRPr>
          </a:p>
        </p:txBody>
      </p:sp>
      <p:sp>
        <p:nvSpPr>
          <p:cNvPr id="81" name="object 14"/>
          <p:cNvSpPr/>
          <p:nvPr/>
        </p:nvSpPr>
        <p:spPr>
          <a:xfrm>
            <a:off x="1369501" y="4093499"/>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 Returns</a:t>
            </a:r>
            <a:endParaRPr sz="2400" dirty="0">
              <a:solidFill>
                <a:schemeClr val="bg1"/>
              </a:solidFill>
              <a:latin typeface="Century Gothic" panose="020B0502020202020204" pitchFamily="34" charset="0"/>
            </a:endParaRPr>
          </a:p>
        </p:txBody>
      </p:sp>
      <p:sp>
        <p:nvSpPr>
          <p:cNvPr id="82" name="object 14"/>
          <p:cNvSpPr/>
          <p:nvPr/>
        </p:nvSpPr>
        <p:spPr>
          <a:xfrm>
            <a:off x="1363259" y="3179099"/>
            <a:ext cx="2361585"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Rejected Lines</a:t>
            </a:r>
            <a:endParaRPr sz="2400" dirty="0">
              <a:solidFill>
                <a:schemeClr val="bg1"/>
              </a:solidFill>
              <a:latin typeface="Century Gothic" panose="020B0502020202020204" pitchFamily="34" charset="0"/>
            </a:endParaRPr>
          </a:p>
        </p:txBody>
      </p:sp>
      <p:sp>
        <p:nvSpPr>
          <p:cNvPr id="84" name="object 10"/>
          <p:cNvSpPr txBox="1"/>
          <p:nvPr/>
        </p:nvSpPr>
        <p:spPr>
          <a:xfrm>
            <a:off x="7733226" y="3290398"/>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PR Rejected Lines</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66313" y="2165407"/>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180773" y="2242531"/>
            <a:ext cx="575481" cy="457200"/>
          </a:xfrm>
          <a:prstGeom prst="rect">
            <a:avLst/>
          </a:prstGeom>
          <a:noFill/>
        </p:spPr>
        <p:txBody>
          <a:bodyPr wrap="square" lIns="0" tIns="0" rIns="0" bIns="0" rtlCol="0">
            <a:noAutofit/>
          </a:bodyPr>
          <a:lstStyle/>
          <a:p>
            <a:pPr>
              <a:lnSpc>
                <a:spcPct val="90000"/>
              </a:lnSpc>
            </a:pPr>
            <a:r>
              <a:rPr lang="en-US" dirty="0" smtClean="0"/>
              <a:t>Head Office</a:t>
            </a:r>
            <a:endParaRPr lang="en-US" dirty="0"/>
          </a:p>
        </p:txBody>
      </p:sp>
    </p:spTree>
    <p:extLst>
      <p:ext uri="{BB962C8B-B14F-4D97-AF65-F5344CB8AC3E}">
        <p14:creationId xmlns:p14="http://schemas.microsoft.com/office/powerpoint/2010/main" val="7805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27252" y="990599"/>
            <a:ext cx="3567066" cy="5201173"/>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872457" y="971027"/>
            <a:ext cx="3521862" cy="5220745"/>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1349911" y="990600"/>
            <a:ext cx="3457309" cy="5201172"/>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1349911" y="971028"/>
            <a:ext cx="3442323" cy="52011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8271125" y="2701359"/>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Journal Entry</a:t>
            </a:r>
            <a:endParaRPr sz="2399" dirty="0">
              <a:latin typeface="Century Gothic"/>
              <a:cs typeface="Century Gothic"/>
            </a:endParaRPr>
          </a:p>
        </p:txBody>
      </p:sp>
      <p:sp>
        <p:nvSpPr>
          <p:cNvPr id="9" name="object 9"/>
          <p:cNvSpPr txBox="1"/>
          <p:nvPr/>
        </p:nvSpPr>
        <p:spPr>
          <a:xfrm>
            <a:off x="8488239" y="5093626"/>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Item Master</a:t>
            </a:r>
            <a:endParaRPr lang="en-US" sz="2400" dirty="0">
              <a:solidFill>
                <a:schemeClr val="bg1"/>
              </a:solidFill>
              <a:latin typeface="Century Gothic" panose="020B0502020202020204" pitchFamily="34" charset="0"/>
            </a:endParaRPr>
          </a:p>
        </p:txBody>
      </p:sp>
      <p:sp>
        <p:nvSpPr>
          <p:cNvPr id="10" name="object 10"/>
          <p:cNvSpPr txBox="1"/>
          <p:nvPr/>
        </p:nvSpPr>
        <p:spPr>
          <a:xfrm>
            <a:off x="8510973" y="5550932"/>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Store</a:t>
            </a:r>
            <a:endParaRPr lang="en-US" sz="2400" dirty="0">
              <a:solidFill>
                <a:schemeClr val="bg1"/>
              </a:solidFill>
              <a:latin typeface="Century Gothic" panose="020B0502020202020204" pitchFamily="34" charset="0"/>
            </a:endParaRPr>
          </a:p>
        </p:txBody>
      </p:sp>
      <p:sp>
        <p:nvSpPr>
          <p:cNvPr id="14" name="object 14"/>
          <p:cNvSpPr/>
          <p:nvPr/>
        </p:nvSpPr>
        <p:spPr>
          <a:xfrm>
            <a:off x="1878602" y="2209800"/>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Sales</a:t>
            </a:r>
            <a:endParaRPr sz="2400" dirty="0">
              <a:solidFill>
                <a:schemeClr val="bg1"/>
              </a:solidFill>
              <a:latin typeface="Century Gothic" panose="020B0502020202020204" pitchFamily="34" charset="0"/>
            </a:endParaRPr>
          </a:p>
        </p:txBody>
      </p:sp>
      <p:sp>
        <p:nvSpPr>
          <p:cNvPr id="34"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38" name="object 38"/>
          <p:cNvSpPr/>
          <p:nvPr/>
        </p:nvSpPr>
        <p:spPr>
          <a:xfrm rot="10800000">
            <a:off x="4837440" y="4953000"/>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534742" y="5075345"/>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In bound</a:t>
            </a:r>
            <a:endParaRPr sz="1500" dirty="0">
              <a:latin typeface="Century Gothic"/>
              <a:cs typeface="Century Gothic"/>
            </a:endParaRPr>
          </a:p>
        </p:txBody>
      </p:sp>
      <p:sp>
        <p:nvSpPr>
          <p:cNvPr id="41" name="object 41"/>
          <p:cNvSpPr/>
          <p:nvPr/>
        </p:nvSpPr>
        <p:spPr>
          <a:xfrm>
            <a:off x="4843535" y="262606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843534" y="262606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5169331" y="2790535"/>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8609012" y="1172167"/>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889513" y="2667000"/>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Payments</a:t>
            </a:r>
            <a:endParaRPr sz="2400" dirty="0">
              <a:solidFill>
                <a:schemeClr val="bg1"/>
              </a:solidFill>
              <a:latin typeface="Century Gothic" panose="020B0502020202020204" pitchFamily="34" charset="0"/>
            </a:endParaRPr>
          </a:p>
        </p:txBody>
      </p:sp>
      <p:sp>
        <p:nvSpPr>
          <p:cNvPr id="79" name="object 14"/>
          <p:cNvSpPr/>
          <p:nvPr/>
        </p:nvSpPr>
        <p:spPr>
          <a:xfrm>
            <a:off x="1885135" y="3138714"/>
            <a:ext cx="2355052"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Stock</a:t>
            </a:r>
            <a:endParaRPr sz="2400" dirty="0">
              <a:solidFill>
                <a:schemeClr val="bg1"/>
              </a:solidFill>
              <a:latin typeface="Century Gothic" panose="020B0502020202020204" pitchFamily="34" charset="0"/>
            </a:endParaRPr>
          </a:p>
        </p:txBody>
      </p:sp>
      <p:sp>
        <p:nvSpPr>
          <p:cNvPr id="80" name="object 14"/>
          <p:cNvSpPr/>
          <p:nvPr/>
        </p:nvSpPr>
        <p:spPr>
          <a:xfrm>
            <a:off x="1865621" y="5029200"/>
            <a:ext cx="2387036"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Product</a:t>
            </a:r>
            <a:endParaRPr sz="2400" dirty="0">
              <a:solidFill>
                <a:schemeClr val="bg1"/>
              </a:solidFill>
              <a:latin typeface="Century Gothic" panose="020B0502020202020204" pitchFamily="34" charset="0"/>
            </a:endParaRPr>
          </a:p>
        </p:txBody>
      </p:sp>
      <p:sp>
        <p:nvSpPr>
          <p:cNvPr id="81" name="object 14"/>
          <p:cNvSpPr/>
          <p:nvPr/>
        </p:nvSpPr>
        <p:spPr>
          <a:xfrm>
            <a:off x="1882800" y="5486400"/>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Store</a:t>
            </a:r>
            <a:endParaRPr sz="2400" dirty="0">
              <a:solidFill>
                <a:schemeClr val="bg1"/>
              </a:solidFill>
              <a:latin typeface="Century Gothic" panose="020B0502020202020204" pitchFamily="34" charset="0"/>
            </a:endParaRPr>
          </a:p>
        </p:txBody>
      </p:sp>
      <p:sp>
        <p:nvSpPr>
          <p:cNvPr id="82" name="object 14"/>
          <p:cNvSpPr/>
          <p:nvPr/>
        </p:nvSpPr>
        <p:spPr>
          <a:xfrm>
            <a:off x="1876558" y="4572000"/>
            <a:ext cx="2361585"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a:t>
            </a:r>
            <a:endParaRPr sz="2400" dirty="0">
              <a:solidFill>
                <a:schemeClr val="bg1"/>
              </a:solidFill>
              <a:latin typeface="Century Gothic" panose="020B0502020202020204" pitchFamily="34" charset="0"/>
            </a:endParaRPr>
          </a:p>
        </p:txBody>
      </p:sp>
      <p:sp>
        <p:nvSpPr>
          <p:cNvPr id="84" name="object 10"/>
          <p:cNvSpPr txBox="1"/>
          <p:nvPr/>
        </p:nvSpPr>
        <p:spPr>
          <a:xfrm>
            <a:off x="8234566" y="4648200"/>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Master</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280471" y="1338018"/>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994931" y="1527958"/>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88" name="object 14"/>
          <p:cNvSpPr/>
          <p:nvPr/>
        </p:nvSpPr>
        <p:spPr>
          <a:xfrm>
            <a:off x="1903546" y="3672114"/>
            <a:ext cx="2318550"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Tills</a:t>
            </a:r>
            <a:endParaRPr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7872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13393</TotalTime>
  <Words>749</Words>
  <Application>Microsoft Office PowerPoint</Application>
  <PresentationFormat>Custom</PresentationFormat>
  <Paragraphs>113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blank</vt:lpstr>
      <vt:lpstr>Oracle E Business Suit Integartions to PBSA POS</vt:lpstr>
      <vt:lpstr>Oracle E Business Suite 12.2.7 – Integrations</vt:lpstr>
      <vt:lpstr>Oracle E Business Suite 12.2.7 – Integrations</vt:lpstr>
      <vt:lpstr>Oracle E Business Suite 12.2.7 – Integrations</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PSU.EGSI Abbreviated Project Management Plan</dc:title>
  <dc:creator>Oracle Global Methods</dc:creator>
  <cp:keywords>OUM</cp:keywords>
  <dc:description>Copyright © 2016, Oracle and/or its affiliates.  All rights reserved.</dc:description>
  <cp:lastModifiedBy>Jayasinghe, Sayuru</cp:lastModifiedBy>
  <cp:revision>287</cp:revision>
  <dcterms:created xsi:type="dcterms:W3CDTF">2014-06-17T20:14:48Z</dcterms:created>
  <dcterms:modified xsi:type="dcterms:W3CDTF">2018-09-23T09:29:25Z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