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5" r:id="rId9"/>
    <p:sldId id="263" r:id="rId10"/>
    <p:sldId id="264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90" r:id="rId26"/>
    <p:sldId id="279" r:id="rId27"/>
    <p:sldId id="280" r:id="rId28"/>
    <p:sldId id="281" r:id="rId29"/>
    <p:sldId id="282" r:id="rId30"/>
    <p:sldId id="291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EA83A-F873-4C3F-9C93-4B43937D2802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EC7C-929F-4007-827D-B20A8E3C4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数值计算方法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第一章 误差基本知识</a:t>
            </a:r>
          </a:p>
        </p:txBody>
      </p:sp>
    </p:spTree>
    <p:extLst>
      <p:ext uri="{BB962C8B-B14F-4D97-AF65-F5344CB8AC3E}">
        <p14:creationId xmlns:p14="http://schemas.microsoft.com/office/powerpoint/2010/main" val="15950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相对误差传递系数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最大系数：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23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B5B315-783B-45B8-BCCF-2A079BDF2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13" y="491646"/>
            <a:ext cx="5063174" cy="58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多元函数误差示例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病态情况：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→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50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幂范数的定义：</a:t>
                </a:r>
                <a:endPara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常见范数：</a:t>
                </a:r>
                <a:endParaRPr lang="en-US" altLang="zh-CN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无穷范数：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意义：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||</a:t>
                </a:r>
                <a:r>
                  <a:rPr lang="en-US" altLang="ja-JP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||</a:t>
                </a:r>
                <a:r>
                  <a:rPr lang="zh-CN" altLang="en-US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∞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ja-JP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1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四则运算的相对误差传递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6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矩阵乘法的计算量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矩阵，计算矩阵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nj</a:t>
            </a:r>
            <a:endParaRPr lang="en-US" altLang="zh-CN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每个元素的导出需要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次乘法和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–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次加法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总计算量：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乘法：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次；加法：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×(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– 1)×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考虑乘法的次数，分析计算顺序的影响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0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矩阵乘法的计算量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阶矩阵，比较它们的乘法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的顺序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第一次运算，需要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第﻿二次运算，需要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总共需要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的顺序，总共需要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两者作差，得到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，根据它的符号选择计算顺序，减小计算量</a:t>
            </a:r>
          </a:p>
        </p:txBody>
      </p:sp>
    </p:spTree>
    <p:extLst>
      <p:ext uri="{BB962C8B-B14F-4D97-AF65-F5344CB8AC3E}">
        <p14:creationId xmlns:p14="http://schemas.microsoft.com/office/powerpoint/2010/main" val="174224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浮点误差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计算机能存储的数据类型：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=±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fl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(1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的范围取决于阶码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的值取决于尾码长度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仅受尾码的长度的影响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68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求和顺序对舍入误差的影响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的计算误差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结论：较小的两数先求和误差更小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FC4A2-69C5-4BA8-95EA-5EB8141A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38" y="5799096"/>
            <a:ext cx="5008780" cy="9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乘法与加减的组合顺序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哪种计算方法误差更小？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先平方再减最大误差：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先加减再乘最大误差：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1EBA5-A318-4301-9B90-2DF0ADBE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1" y="6029325"/>
            <a:ext cx="5471525" cy="7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4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误差来源的分类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模型误差：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模型简化引起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观测误差：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观测仪器的精度有限引起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截断误差：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有限项对无限项的近似引起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cosh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+⋯⋯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舍入误差：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计算工具数位有限引起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(float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类型有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位尾码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double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类型有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位尾码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03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线性递推先算大项，再算小项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先抵消大头，再与较小的项做加减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避免相近的两数做减法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避免很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的除数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防止计算溢出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减少计算次数</a:t>
            </a:r>
          </a:p>
        </p:txBody>
      </p:sp>
    </p:spTree>
    <p:extLst>
      <p:ext uri="{BB962C8B-B14F-4D97-AF65-F5344CB8AC3E}">
        <p14:creationId xmlns:p14="http://schemas.microsoft.com/office/powerpoint/2010/main" val="369105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秦九韶多项式计算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原式多项式：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直接计算需要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+ 1)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次加法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改变计算顺序：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…)))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改进计算方法只需要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次乘法和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次加法</a:t>
            </a:r>
          </a:p>
        </p:txBody>
      </p:sp>
    </p:spTree>
    <p:extLst>
      <p:ext uri="{BB962C8B-B14F-4D97-AF65-F5344CB8AC3E}">
        <p14:creationId xmlns:p14="http://schemas.microsoft.com/office/powerpoint/2010/main" val="373765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费马方程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是一个非完全平方整数，寻找下面不定方程的正整数解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dy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±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分析：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很大时，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±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起的作用很小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方程的解的结果满足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接近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如何寻找接近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的有理数？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16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近似有理数的构造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写出接近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的有理数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&lt;2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7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近似有理数的构造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使用递归写出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的近似分数：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</m:den>
                    </m:f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这里最开始的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是因为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1&lt;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根号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3&lt;2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，所以取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，如果要求的是根号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，那么这里开头就是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2+(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根号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5-2)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，然后后面一次找递归</a:t>
                </a:r>
                <a:endPara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2+⋯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den>
                                </m:f>
                              </m:den>
                            </m:f>
                          </m:den>
                        </m:f>
                      </m:den>
                    </m:f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简写：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3081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1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BAAFCCC-4D68-4241-8719-B33DE72F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866" y="396711"/>
            <a:ext cx="6330267" cy="2187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ED71EC-69D1-4D43-BA78-ED5B9CD3DC42}"/>
                  </a:ext>
                </a:extLst>
              </p:cNvPr>
              <p:cNvSpPr txBox="1"/>
              <p:nvPr/>
            </p:nvSpPr>
            <p:spPr>
              <a:xfrm>
                <a:off x="2329841" y="3265118"/>
                <a:ext cx="4572000" cy="1830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1+⋯</m:t>
                                              </m:r>
                                            </m:den>
                                          </m:f>
                                        </m:den>
                                      </m:f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ED71EC-69D1-4D43-BA78-ED5B9CD3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1" y="3265118"/>
                <a:ext cx="4572000" cy="1830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0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连分数的性质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1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连分数的性质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036741" y="2425389"/>
                <a:ext cx="419287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规律式：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41" y="2425389"/>
                <a:ext cx="4192879" cy="823815"/>
              </a:xfrm>
              <a:prstGeom prst="rect">
                <a:avLst/>
              </a:prstGeom>
              <a:blipFill>
                <a:blip r:embed="rId3"/>
                <a:stretch>
                  <a:fillRect l="-5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22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递推式的数学归纳法证明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替换上式中的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241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基于递推式的渐进分数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，它的连分数系数为：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2……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+1=1×1+1=2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=1+2×2=5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=1+2×1=3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=1+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8E283A1-4A2E-4250-9CE1-2702218E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69" y="3777641"/>
            <a:ext cx="3105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绝对误差及其示例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绝对误差定义：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近似值与真实值的差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示例：四舍五入的误差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±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…×10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近似值：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±0.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1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基于递推式的渐进分数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</a:rPr>
                  <a:t>公式：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5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法里和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如何用分数实现更精确的趋近？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设既约分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数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是对同一个实数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的趋近，且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定义它们的法里和：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⊕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法里和落在以两个分数为端点的区间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这两个端点的区间被分割为更短的两个部分，从而寻找对实数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更准确的趋近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6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95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福特圆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482353"/>
                <a:ext cx="7886700" cy="169461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对于数轴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[0, 1]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之间的即约分数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，以为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半径构构造与实数轴相切于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的圆，称为福特圆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福特圆可能相交么？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482353"/>
                <a:ext cx="7886700" cy="1694610"/>
              </a:xfrm>
              <a:blipFill>
                <a:blip r:embed="rId2"/>
                <a:stretch>
                  <a:fillRect l="-1391" t="-2878" r="-773" b="-6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325688" y="1706563"/>
            <a:ext cx="2238375" cy="2239963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64063" y="1706563"/>
            <a:ext cx="2238375" cy="2239963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284663" y="3387726"/>
            <a:ext cx="558800" cy="5588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67176" y="3697288"/>
            <a:ext cx="249238" cy="249238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813301" y="3697288"/>
            <a:ext cx="249238" cy="249238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35413" y="3806826"/>
            <a:ext cx="139700" cy="1397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054601" y="3806826"/>
            <a:ext cx="139700" cy="1397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848101" y="3857626"/>
            <a:ext cx="88900" cy="889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295776" y="3857626"/>
            <a:ext cx="88900" cy="889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743451" y="3857626"/>
            <a:ext cx="88900" cy="889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91126" y="3857626"/>
            <a:ext cx="88900" cy="88900"/>
          </a:xfrm>
          <a:prstGeom prst="ellips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44876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683251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64063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91001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937126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005263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124451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892551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0226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787901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235576" y="3946526"/>
            <a:ext cx="0" cy="34925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2325688" y="3946526"/>
            <a:ext cx="44767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485237" y="3972600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37" y="3972600"/>
                <a:ext cx="18113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117662" y="3981451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62" y="3981451"/>
                <a:ext cx="18113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859667" y="3972600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67" y="3972600"/>
                <a:ext cx="181139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801981" y="3981451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81" y="3981451"/>
                <a:ext cx="181139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145581" y="3972600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581" y="3972600"/>
                <a:ext cx="181139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3287463" y="3917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25838" y="3909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5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福特圆的位置关系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570264"/>
                <a:ext cx="7886700" cy="18484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是两个既约分数，如果它们的福特圆相切，则它们的半径满足：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0264"/>
                <a:ext cx="7886700" cy="1848465"/>
              </a:xfrm>
              <a:blipFill>
                <a:blip r:embed="rId2"/>
                <a:stretch>
                  <a:fillRect l="-1391" t="-4620" r="-6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40163" y="1749426"/>
            <a:ext cx="2344738" cy="2344738"/>
          </a:xfrm>
          <a:prstGeom prst="ellips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27350" y="3052764"/>
            <a:ext cx="1042988" cy="1041400"/>
          </a:xfrm>
          <a:prstGeom prst="ellips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49638" y="4094164"/>
            <a:ext cx="0" cy="74613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011738" y="4094164"/>
            <a:ext cx="0" cy="74613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49638" y="3573464"/>
            <a:ext cx="1562100" cy="0"/>
          </a:xfrm>
          <a:prstGeom prst="line">
            <a:avLst/>
          </a:prstGeom>
          <a:noFill/>
          <a:ln w="17463" cap="rnd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49638" y="3573464"/>
            <a:ext cx="0" cy="520700"/>
          </a:xfrm>
          <a:prstGeom prst="line">
            <a:avLst/>
          </a:prstGeom>
          <a:noFill/>
          <a:ln w="1746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11738" y="2921001"/>
            <a:ext cx="0" cy="1173163"/>
          </a:xfrm>
          <a:prstGeom prst="line">
            <a:avLst/>
          </a:prstGeom>
          <a:noFill/>
          <a:ln w="17463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449638" y="2921001"/>
            <a:ext cx="1562100" cy="652463"/>
          </a:xfrm>
          <a:prstGeom prst="line">
            <a:avLst/>
          </a:prstGeom>
          <a:noFill/>
          <a:ln w="17463" cap="rnd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927350" y="4094164"/>
            <a:ext cx="3257550" cy="0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414713" y="3538539"/>
            <a:ext cx="69850" cy="69850"/>
          </a:xfrm>
          <a:prstGeom prst="ellipse">
            <a:avLst/>
          </a:prstGeom>
          <a:solidFill>
            <a:srgbClr val="FFFFFF"/>
          </a:solidFill>
          <a:ln w="174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414713" y="3538539"/>
            <a:ext cx="69850" cy="69850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76813" y="2886076"/>
            <a:ext cx="69850" cy="69850"/>
          </a:xfrm>
          <a:prstGeom prst="ellipse">
            <a:avLst/>
          </a:prstGeom>
          <a:solidFill>
            <a:srgbClr val="FFFFFF"/>
          </a:solidFill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976813" y="2886076"/>
            <a:ext cx="69850" cy="69850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61465" y="2800338"/>
                <a:ext cx="107247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65" y="2800338"/>
                <a:ext cx="107247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028024" y="3556152"/>
                <a:ext cx="42082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24" y="3556152"/>
                <a:ext cx="420820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011738" y="3201601"/>
                <a:ext cx="4288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738" y="3201601"/>
                <a:ext cx="42883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355453" y="4186390"/>
                <a:ext cx="1867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53" y="4186390"/>
                <a:ext cx="186781" cy="474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918347" y="4186389"/>
                <a:ext cx="193258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47" y="4186389"/>
                <a:ext cx="193258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949270" y="3569331"/>
                <a:ext cx="60285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70" y="3569331"/>
                <a:ext cx="602857" cy="47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75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福特圆的位置关系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63025" y="1901966"/>
                <a:ext cx="5890634" cy="30106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3025" y="1901966"/>
                <a:ext cx="5890634" cy="30106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661740" y="2856101"/>
            <a:ext cx="2344738" cy="2344738"/>
          </a:xfrm>
          <a:prstGeom prst="ellips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748927" y="4159439"/>
            <a:ext cx="1042988" cy="1041400"/>
          </a:xfrm>
          <a:prstGeom prst="ellips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271215" y="5200839"/>
            <a:ext cx="0" cy="74613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833315" y="5200839"/>
            <a:ext cx="0" cy="74613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271215" y="4680139"/>
            <a:ext cx="1562100" cy="0"/>
          </a:xfrm>
          <a:prstGeom prst="line">
            <a:avLst/>
          </a:prstGeom>
          <a:noFill/>
          <a:ln w="17463" cap="rnd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271215" y="4680139"/>
            <a:ext cx="0" cy="520700"/>
          </a:xfrm>
          <a:prstGeom prst="line">
            <a:avLst/>
          </a:prstGeom>
          <a:noFill/>
          <a:ln w="1746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833315" y="4027676"/>
            <a:ext cx="0" cy="1173163"/>
          </a:xfrm>
          <a:prstGeom prst="line">
            <a:avLst/>
          </a:prstGeom>
          <a:noFill/>
          <a:ln w="17463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1271215" y="4027676"/>
            <a:ext cx="1562100" cy="652463"/>
          </a:xfrm>
          <a:prstGeom prst="line">
            <a:avLst/>
          </a:prstGeom>
          <a:noFill/>
          <a:ln w="17463" cap="rnd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48927" y="5200839"/>
            <a:ext cx="3257550" cy="0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236290" y="4645214"/>
            <a:ext cx="69850" cy="69850"/>
          </a:xfrm>
          <a:prstGeom prst="ellipse">
            <a:avLst/>
          </a:prstGeom>
          <a:solidFill>
            <a:srgbClr val="FFFFFF"/>
          </a:solidFill>
          <a:ln w="174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236290" y="4645214"/>
            <a:ext cx="69850" cy="69850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798390" y="3992751"/>
            <a:ext cx="69850" cy="69850"/>
          </a:xfrm>
          <a:prstGeom prst="ellipse">
            <a:avLst/>
          </a:prstGeom>
          <a:solidFill>
            <a:srgbClr val="FFFFFF"/>
          </a:solidFill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798390" y="3992751"/>
            <a:ext cx="69850" cy="69850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83042" y="3907013"/>
                <a:ext cx="107247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042" y="3907013"/>
                <a:ext cx="107247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49601" y="4662827"/>
                <a:ext cx="42082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1" y="4662827"/>
                <a:ext cx="420820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833315" y="4308276"/>
                <a:ext cx="4288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15" y="4308276"/>
                <a:ext cx="42883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177030" y="5293065"/>
                <a:ext cx="1867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30" y="5293065"/>
                <a:ext cx="186781" cy="474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739924" y="5293064"/>
                <a:ext cx="193258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24" y="5293064"/>
                <a:ext cx="193258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770847" y="4676006"/>
                <a:ext cx="60285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47" y="4676006"/>
                <a:ext cx="602857" cy="47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90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法里和福特圆的相切性质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49271"/>
                <a:ext cx="7886700" cy="19276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设分数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的福特圆相切，则有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 = 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它们的法里和为：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，且满足：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)| = |(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 = 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49271"/>
                <a:ext cx="7886700" cy="1927692"/>
              </a:xfrm>
              <a:blipFill>
                <a:blip r:embed="rId2"/>
                <a:stretch>
                  <a:fillRect l="-1391" t="-4114" r="-77"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265488" y="1736726"/>
            <a:ext cx="2589213" cy="1925638"/>
            <a:chOff x="2057" y="1094"/>
            <a:chExt cx="1631" cy="121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513" y="1094"/>
              <a:ext cx="1175" cy="1177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057" y="1748"/>
              <a:ext cx="522" cy="523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537" y="2082"/>
              <a:ext cx="188" cy="189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318" y="2271"/>
              <a:ext cx="0" cy="36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01" y="2271"/>
              <a:ext cx="0" cy="36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057" y="2271"/>
              <a:ext cx="1631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31" y="2271"/>
              <a:ext cx="0" cy="36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586434" y="3690061"/>
                <a:ext cx="1867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34" y="3690061"/>
                <a:ext cx="186781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828653" y="3690061"/>
                <a:ext cx="193258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53" y="3690061"/>
                <a:ext cx="193258" cy="474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877175" y="3662364"/>
                <a:ext cx="599075" cy="50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175" y="3662364"/>
                <a:ext cx="599075" cy="507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49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利用福特圆寻找趋近分数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04329"/>
            <a:ext cx="7886700" cy="67263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相比连分数，法里和的趋近有更多的选择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20826" y="1781176"/>
            <a:ext cx="6118225" cy="3159125"/>
            <a:chOff x="958" y="1122"/>
            <a:chExt cx="3854" cy="199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85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243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528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21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849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729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00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270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041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00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170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508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059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610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161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711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262" y="3052"/>
              <a:ext cx="0" cy="6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403" y="2087"/>
              <a:ext cx="964" cy="965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029" y="2623"/>
              <a:ext cx="428" cy="42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313" y="2623"/>
              <a:ext cx="429" cy="429"/>
            </a:xfrm>
            <a:prstGeom prst="ellipse">
              <a:avLst/>
            </a:prstGeom>
            <a:noFill/>
            <a:ln w="2222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1801" y="2811"/>
              <a:ext cx="241" cy="241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728" y="2811"/>
              <a:ext cx="241" cy="241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651" y="2898"/>
              <a:ext cx="155" cy="154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422" y="2898"/>
              <a:ext cx="155" cy="154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193" y="2898"/>
              <a:ext cx="155" cy="154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964" y="2898"/>
              <a:ext cx="155" cy="154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547" y="2944"/>
              <a:ext cx="107" cy="108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117" y="2944"/>
              <a:ext cx="107" cy="108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469" y="2973"/>
              <a:ext cx="79" cy="7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020" y="2973"/>
              <a:ext cx="79" cy="7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570" y="2973"/>
              <a:ext cx="79" cy="7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3121" y="2973"/>
              <a:ext cx="79" cy="7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672" y="2973"/>
              <a:ext cx="78" cy="79"/>
            </a:xfrm>
            <a:prstGeom prst="ellipse">
              <a:avLst/>
            </a:prstGeom>
            <a:noFill/>
            <a:ln w="222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223" y="2973"/>
              <a:ext cx="78" cy="7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958" y="1123"/>
              <a:ext cx="1927" cy="1929"/>
            </a:xfrm>
            <a:custGeom>
              <a:avLst/>
              <a:gdLst>
                <a:gd name="T0" fmla="*/ 0 w 4000"/>
                <a:gd name="T1" fmla="*/ 4000 h 4000"/>
                <a:gd name="T2" fmla="*/ 4000 w 4000"/>
                <a:gd name="T3" fmla="*/ 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00" h="4000">
                  <a:moveTo>
                    <a:pt x="0" y="4000"/>
                  </a:moveTo>
                  <a:cubicBezTo>
                    <a:pt x="2210" y="4000"/>
                    <a:pt x="4000" y="2209"/>
                    <a:pt x="4000" y="0"/>
                  </a:cubicBezTo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885" y="1122"/>
              <a:ext cx="1927" cy="1930"/>
            </a:xfrm>
            <a:custGeom>
              <a:avLst/>
              <a:gdLst>
                <a:gd name="T0" fmla="*/ 0 w 4000"/>
                <a:gd name="T1" fmla="*/ 0 h 4001"/>
                <a:gd name="T2" fmla="*/ 4000 w 4000"/>
                <a:gd name="T3" fmla="*/ 4001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00" h="4001">
                  <a:moveTo>
                    <a:pt x="0" y="0"/>
                  </a:moveTo>
                  <a:cubicBezTo>
                    <a:pt x="0" y="2210"/>
                    <a:pt x="1791" y="4001"/>
                    <a:pt x="4000" y="4001"/>
                  </a:cubicBezTo>
                </a:path>
              </a:pathLst>
            </a:custGeom>
            <a:noFill/>
            <a:ln w="222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958" y="3052"/>
              <a:ext cx="3854" cy="0"/>
            </a:xfrm>
            <a:prstGeom prst="lin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5858437" y="1690689"/>
            <a:ext cx="0" cy="3249612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1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四舍五入的最大绝对误差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1−0.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altLang="zh-CN" dirty="0"/>
                  <a:t>m</a:t>
                </a:r>
                <a:r>
                  <a:rPr lang="zh-CN" altLang="en-US" dirty="0"/>
                  <a:t>是整数</a:t>
                </a:r>
                <a:r>
                  <a:rPr lang="en-US" altLang="zh-CN" dirty="0"/>
                  <a:t>,n</a:t>
                </a:r>
                <a:r>
                  <a:rPr lang="zh-CN" altLang="en-US" dirty="0"/>
                  <a:t>是有效数字位数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相对误差及其估计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相对误差定义：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绝对误差与真实值的比值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相对误差简化定义：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绝对误差与估计值的比值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两种定义之间的差别：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数值误差的传递性质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一元函数绝对误差：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f’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ja-JP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≈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f’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ja-JP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)(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ja-JP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ja-JP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一元函数相对误差：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绝对误差被伸缩的系数：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’(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*)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相对误差被伸缩的系数：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9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数值误差的传递性质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多元单值函数绝对误差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多元单值函数相对误差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传递性质伸缩指标：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较大为病态，较小为良态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782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多元向量函数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25106"/>
            <a:ext cx="7886700" cy="238839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曲面方程：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曲线：参数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固定时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表示的曲线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曲线：参数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固定时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表示的曲线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的意义：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曲线上的刻度，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曲线的编号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的意义：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曲线上的刻度，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曲线的编号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633912" y="1735138"/>
            <a:ext cx="3881438" cy="2249487"/>
            <a:chOff x="2882" y="1093"/>
            <a:chExt cx="2445" cy="1417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104" y="1093"/>
              <a:ext cx="1223" cy="710"/>
            </a:xfrm>
            <a:custGeom>
              <a:avLst/>
              <a:gdLst>
                <a:gd name="T0" fmla="*/ 4456 w 4456"/>
                <a:gd name="T1" fmla="*/ 2588 h 2588"/>
                <a:gd name="T2" fmla="*/ 0 w 4456"/>
                <a:gd name="T3" fmla="*/ 15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88">
                  <a:moveTo>
                    <a:pt x="4456" y="2588"/>
                  </a:moveTo>
                  <a:cubicBezTo>
                    <a:pt x="3194" y="1116"/>
                    <a:pt x="1262" y="0"/>
                    <a:pt x="0" y="15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02" y="1104"/>
              <a:ext cx="1223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59" y="1142"/>
                    <a:pt x="1298" y="67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901" y="1124"/>
              <a:ext cx="1222" cy="707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38" y="1169"/>
                    <a:pt x="1319" y="1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799" y="1155"/>
              <a:ext cx="1222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25" y="1187"/>
                    <a:pt x="1333" y="153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697" y="1195"/>
              <a:ext cx="1223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16" y="1200"/>
                    <a:pt x="1341" y="175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595" y="1242"/>
              <a:ext cx="1222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11" y="1207"/>
                    <a:pt x="1345" y="18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493" y="1297"/>
              <a:ext cx="1223" cy="707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10" y="1209"/>
                    <a:pt x="1347" y="19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91" y="1360"/>
              <a:ext cx="1223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11" y="1207"/>
                    <a:pt x="1345" y="187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289" y="1430"/>
              <a:ext cx="1223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15" y="1200"/>
                    <a:pt x="1340" y="17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187" y="1508"/>
              <a:ext cx="1223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24" y="1188"/>
                    <a:pt x="1333" y="153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086" y="1595"/>
              <a:ext cx="1222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38" y="1169"/>
                    <a:pt x="1319" y="1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984" y="1693"/>
              <a:ext cx="1222" cy="706"/>
            </a:xfrm>
            <a:custGeom>
              <a:avLst/>
              <a:gdLst>
                <a:gd name="T0" fmla="*/ 4456 w 4456"/>
                <a:gd name="T1" fmla="*/ 2572 h 2572"/>
                <a:gd name="T2" fmla="*/ 0 w 4456"/>
                <a:gd name="T3" fmla="*/ 0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2">
                  <a:moveTo>
                    <a:pt x="4456" y="2572"/>
                  </a:moveTo>
                  <a:cubicBezTo>
                    <a:pt x="3159" y="1141"/>
                    <a:pt x="1297" y="6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882" y="1799"/>
              <a:ext cx="1222" cy="711"/>
            </a:xfrm>
            <a:custGeom>
              <a:avLst/>
              <a:gdLst>
                <a:gd name="T0" fmla="*/ 4457 w 4457"/>
                <a:gd name="T1" fmla="*/ 2588 h 2588"/>
                <a:gd name="T2" fmla="*/ 0 w 4457"/>
                <a:gd name="T3" fmla="*/ 15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88">
                  <a:moveTo>
                    <a:pt x="4457" y="2588"/>
                  </a:moveTo>
                  <a:cubicBezTo>
                    <a:pt x="3195" y="1116"/>
                    <a:pt x="1262" y="0"/>
                    <a:pt x="0" y="15"/>
                  </a:cubicBez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82" y="1093"/>
              <a:ext cx="1222" cy="710"/>
            </a:xfrm>
            <a:custGeom>
              <a:avLst/>
              <a:gdLst>
                <a:gd name="T0" fmla="*/ 4457 w 4457"/>
                <a:gd name="T1" fmla="*/ 15 h 2588"/>
                <a:gd name="T2" fmla="*/ 0 w 4457"/>
                <a:gd name="T3" fmla="*/ 2588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88">
                  <a:moveTo>
                    <a:pt x="4457" y="15"/>
                  </a:moveTo>
                  <a:cubicBezTo>
                    <a:pt x="3195" y="0"/>
                    <a:pt x="1262" y="1116"/>
                    <a:pt x="0" y="2588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984" y="1104"/>
              <a:ext cx="1222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59" y="67"/>
                    <a:pt x="1297" y="1142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086" y="1124"/>
              <a:ext cx="1222" cy="707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38" y="119"/>
                    <a:pt x="1319" y="1169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187" y="1155"/>
              <a:ext cx="1223" cy="706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24" y="153"/>
                    <a:pt x="1333" y="1187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289" y="1195"/>
              <a:ext cx="1223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15" y="175"/>
                    <a:pt x="1340" y="1200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391" y="1242"/>
              <a:ext cx="1223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11" y="188"/>
                    <a:pt x="1345" y="1207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493" y="1297"/>
              <a:ext cx="1223" cy="707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10" y="191"/>
                    <a:pt x="1347" y="1209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595" y="1360"/>
              <a:ext cx="1222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11" y="187"/>
                    <a:pt x="1345" y="1207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97" y="1430"/>
              <a:ext cx="1223" cy="706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16" y="176"/>
                    <a:pt x="1341" y="1200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799" y="1508"/>
              <a:ext cx="1222" cy="706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25" y="153"/>
                    <a:pt x="1333" y="1188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901" y="1595"/>
              <a:ext cx="1222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38" y="119"/>
                    <a:pt x="1319" y="1169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002" y="1693"/>
              <a:ext cx="1223" cy="706"/>
            </a:xfrm>
            <a:custGeom>
              <a:avLst/>
              <a:gdLst>
                <a:gd name="T0" fmla="*/ 4457 w 4457"/>
                <a:gd name="T1" fmla="*/ 0 h 2572"/>
                <a:gd name="T2" fmla="*/ 0 w 4457"/>
                <a:gd name="T3" fmla="*/ 2572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2">
                  <a:moveTo>
                    <a:pt x="4457" y="0"/>
                  </a:moveTo>
                  <a:cubicBezTo>
                    <a:pt x="3159" y="66"/>
                    <a:pt x="1298" y="1141"/>
                    <a:pt x="0" y="2572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4104" y="1799"/>
              <a:ext cx="1223" cy="711"/>
            </a:xfrm>
            <a:custGeom>
              <a:avLst/>
              <a:gdLst>
                <a:gd name="T0" fmla="*/ 4456 w 4456"/>
                <a:gd name="T1" fmla="*/ 15 h 2588"/>
                <a:gd name="T2" fmla="*/ 0 w 4456"/>
                <a:gd name="T3" fmla="*/ 2588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88">
                  <a:moveTo>
                    <a:pt x="4456" y="15"/>
                  </a:moveTo>
                  <a:cubicBezTo>
                    <a:pt x="3194" y="0"/>
                    <a:pt x="1262" y="1116"/>
                    <a:pt x="0" y="2588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 bwMode="auto">
          <a:xfrm>
            <a:off x="628650" y="1731169"/>
            <a:ext cx="3881438" cy="2249487"/>
            <a:chOff x="432" y="1093"/>
            <a:chExt cx="2445" cy="1417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654" y="1093"/>
              <a:ext cx="1223" cy="710"/>
            </a:xfrm>
            <a:custGeom>
              <a:avLst/>
              <a:gdLst>
                <a:gd name="T0" fmla="*/ 4456 w 4456"/>
                <a:gd name="T1" fmla="*/ 2588 h 2588"/>
                <a:gd name="T2" fmla="*/ 0 w 4456"/>
                <a:gd name="T3" fmla="*/ 15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88">
                  <a:moveTo>
                    <a:pt x="4456" y="2588"/>
                  </a:moveTo>
                  <a:cubicBezTo>
                    <a:pt x="3194" y="1116"/>
                    <a:pt x="1262" y="0"/>
                    <a:pt x="0" y="15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552" y="1104"/>
              <a:ext cx="1223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59" y="1142"/>
                    <a:pt x="1298" y="67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451" y="1124"/>
              <a:ext cx="1222" cy="707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38" y="1169"/>
                    <a:pt x="1319" y="1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349" y="1155"/>
              <a:ext cx="1222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25" y="1187"/>
                    <a:pt x="1333" y="153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247" y="1195"/>
              <a:ext cx="1223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16" y="1200"/>
                    <a:pt x="1341" y="175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145" y="1242"/>
              <a:ext cx="1222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11" y="1207"/>
                    <a:pt x="1345" y="18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043" y="1297"/>
              <a:ext cx="1223" cy="707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10" y="1209"/>
                    <a:pt x="1347" y="19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941" y="1360"/>
              <a:ext cx="1223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11" y="1207"/>
                    <a:pt x="1345" y="187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839" y="1430"/>
              <a:ext cx="1223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15" y="1200"/>
                    <a:pt x="1340" y="17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737" y="1508"/>
              <a:ext cx="1223" cy="706"/>
            </a:xfrm>
            <a:custGeom>
              <a:avLst/>
              <a:gdLst>
                <a:gd name="T0" fmla="*/ 4457 w 4457"/>
                <a:gd name="T1" fmla="*/ 2573 h 2573"/>
                <a:gd name="T2" fmla="*/ 0 w 4457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2573"/>
                  </a:moveTo>
                  <a:cubicBezTo>
                    <a:pt x="3124" y="1188"/>
                    <a:pt x="1333" y="153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6" y="1595"/>
              <a:ext cx="1222" cy="706"/>
            </a:xfrm>
            <a:custGeom>
              <a:avLst/>
              <a:gdLst>
                <a:gd name="T0" fmla="*/ 4456 w 4456"/>
                <a:gd name="T1" fmla="*/ 2573 h 2573"/>
                <a:gd name="T2" fmla="*/ 0 w 4456"/>
                <a:gd name="T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2573"/>
                  </a:moveTo>
                  <a:cubicBezTo>
                    <a:pt x="3138" y="1169"/>
                    <a:pt x="1319" y="1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534" y="1693"/>
              <a:ext cx="1222" cy="706"/>
            </a:xfrm>
            <a:custGeom>
              <a:avLst/>
              <a:gdLst>
                <a:gd name="T0" fmla="*/ 4456 w 4456"/>
                <a:gd name="T1" fmla="*/ 2572 h 2572"/>
                <a:gd name="T2" fmla="*/ 0 w 4456"/>
                <a:gd name="T3" fmla="*/ 0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2">
                  <a:moveTo>
                    <a:pt x="4456" y="2572"/>
                  </a:moveTo>
                  <a:cubicBezTo>
                    <a:pt x="3159" y="1141"/>
                    <a:pt x="1297" y="6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432" y="1799"/>
              <a:ext cx="1222" cy="711"/>
            </a:xfrm>
            <a:custGeom>
              <a:avLst/>
              <a:gdLst>
                <a:gd name="T0" fmla="*/ 4457 w 4457"/>
                <a:gd name="T1" fmla="*/ 2588 h 2588"/>
                <a:gd name="T2" fmla="*/ 0 w 4457"/>
                <a:gd name="T3" fmla="*/ 15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88">
                  <a:moveTo>
                    <a:pt x="4457" y="2588"/>
                  </a:moveTo>
                  <a:cubicBezTo>
                    <a:pt x="3195" y="1116"/>
                    <a:pt x="1262" y="0"/>
                    <a:pt x="0" y="15"/>
                  </a:cubicBezTo>
                </a:path>
              </a:pathLst>
            </a:custGeom>
            <a:noFill/>
            <a:ln w="12700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432" y="1093"/>
              <a:ext cx="1222" cy="710"/>
            </a:xfrm>
            <a:custGeom>
              <a:avLst/>
              <a:gdLst>
                <a:gd name="T0" fmla="*/ 4457 w 4457"/>
                <a:gd name="T1" fmla="*/ 15 h 2588"/>
                <a:gd name="T2" fmla="*/ 0 w 4457"/>
                <a:gd name="T3" fmla="*/ 2588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88">
                  <a:moveTo>
                    <a:pt x="4457" y="15"/>
                  </a:moveTo>
                  <a:cubicBezTo>
                    <a:pt x="3195" y="0"/>
                    <a:pt x="1262" y="1116"/>
                    <a:pt x="0" y="2588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534" y="1104"/>
              <a:ext cx="1222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59" y="67"/>
                    <a:pt x="1297" y="1142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36" y="1124"/>
              <a:ext cx="1222" cy="707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38" y="119"/>
                    <a:pt x="1319" y="1169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737" y="1155"/>
              <a:ext cx="1223" cy="706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24" y="153"/>
                    <a:pt x="1333" y="1187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839" y="1195"/>
              <a:ext cx="1223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15" y="175"/>
                    <a:pt x="1340" y="1200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941" y="1242"/>
              <a:ext cx="1223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11" y="188"/>
                    <a:pt x="1345" y="1207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043" y="1297"/>
              <a:ext cx="1223" cy="707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10" y="191"/>
                    <a:pt x="1347" y="1209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145" y="1360"/>
              <a:ext cx="1222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11" y="187"/>
                    <a:pt x="1345" y="1207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247" y="1430"/>
              <a:ext cx="1223" cy="706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16" y="176"/>
                    <a:pt x="1341" y="1200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349" y="1508"/>
              <a:ext cx="1222" cy="706"/>
            </a:xfrm>
            <a:custGeom>
              <a:avLst/>
              <a:gdLst>
                <a:gd name="T0" fmla="*/ 4457 w 4457"/>
                <a:gd name="T1" fmla="*/ 0 h 2573"/>
                <a:gd name="T2" fmla="*/ 0 w 4457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3">
                  <a:moveTo>
                    <a:pt x="4457" y="0"/>
                  </a:moveTo>
                  <a:cubicBezTo>
                    <a:pt x="3125" y="153"/>
                    <a:pt x="1333" y="1188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451" y="1595"/>
              <a:ext cx="1222" cy="706"/>
            </a:xfrm>
            <a:custGeom>
              <a:avLst/>
              <a:gdLst>
                <a:gd name="T0" fmla="*/ 4456 w 4456"/>
                <a:gd name="T1" fmla="*/ 0 h 2573"/>
                <a:gd name="T2" fmla="*/ 0 w 4456"/>
                <a:gd name="T3" fmla="*/ 2573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73">
                  <a:moveTo>
                    <a:pt x="4456" y="0"/>
                  </a:moveTo>
                  <a:cubicBezTo>
                    <a:pt x="3138" y="119"/>
                    <a:pt x="1319" y="1169"/>
                    <a:pt x="0" y="2573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552" y="1693"/>
              <a:ext cx="1223" cy="706"/>
            </a:xfrm>
            <a:custGeom>
              <a:avLst/>
              <a:gdLst>
                <a:gd name="T0" fmla="*/ 4457 w 4457"/>
                <a:gd name="T1" fmla="*/ 0 h 2572"/>
                <a:gd name="T2" fmla="*/ 0 w 4457"/>
                <a:gd name="T3" fmla="*/ 2572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7" h="2572">
                  <a:moveTo>
                    <a:pt x="4457" y="0"/>
                  </a:moveTo>
                  <a:cubicBezTo>
                    <a:pt x="3159" y="66"/>
                    <a:pt x="1298" y="1141"/>
                    <a:pt x="0" y="2572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654" y="1799"/>
              <a:ext cx="1223" cy="711"/>
            </a:xfrm>
            <a:custGeom>
              <a:avLst/>
              <a:gdLst>
                <a:gd name="T0" fmla="*/ 4456 w 4456"/>
                <a:gd name="T1" fmla="*/ 15 h 2588"/>
                <a:gd name="T2" fmla="*/ 0 w 4456"/>
                <a:gd name="T3" fmla="*/ 2588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56" h="2588">
                  <a:moveTo>
                    <a:pt x="4456" y="15"/>
                  </a:moveTo>
                  <a:cubicBezTo>
                    <a:pt x="3194" y="0"/>
                    <a:pt x="1262" y="1116"/>
                    <a:pt x="0" y="2588"/>
                  </a:cubicBezTo>
                </a:path>
              </a:pathLst>
            </a:cu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977532" y="3379787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24692" y="336867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17059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多元向量函数的雅可比矩阵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3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1876</Words>
  <Application>Microsoft Office PowerPoint</Application>
  <PresentationFormat>全屏显示(4:3)</PresentationFormat>
  <Paragraphs>234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数值计算方法</vt:lpstr>
      <vt:lpstr>误差来源的分类</vt:lpstr>
      <vt:lpstr>绝对误差及其示例</vt:lpstr>
      <vt:lpstr>四舍五入的最大绝对误差</vt:lpstr>
      <vt:lpstr>相对误差及其估计</vt:lpstr>
      <vt:lpstr>数值误差的传递性质</vt:lpstr>
      <vt:lpstr>数值误差的传递性质</vt:lpstr>
      <vt:lpstr>多元向量函数</vt:lpstr>
      <vt:lpstr>多元向量函数的雅可比矩阵</vt:lpstr>
      <vt:lpstr>相对误差传递系数</vt:lpstr>
      <vt:lpstr>PowerPoint 演示文稿</vt:lpstr>
      <vt:lpstr>多元函数误差示例</vt:lpstr>
      <vt:lpstr>矩阵范数</vt:lpstr>
      <vt:lpstr>四则运算的相对误差传递</vt:lpstr>
      <vt:lpstr>矩阵乘法的计算量</vt:lpstr>
      <vt:lpstr>矩阵乘法的计算量</vt:lpstr>
      <vt:lpstr>浮点误差</vt:lpstr>
      <vt:lpstr>求和顺序对舍入误差的影响</vt:lpstr>
      <vt:lpstr>乘法与加减的组合顺序</vt:lpstr>
      <vt:lpstr>计算原则</vt:lpstr>
      <vt:lpstr>秦九韶多项式计算</vt:lpstr>
      <vt:lpstr>费马方程</vt:lpstr>
      <vt:lpstr>近似有理数的构造</vt:lpstr>
      <vt:lpstr>近似有理数的构造</vt:lpstr>
      <vt:lpstr>PowerPoint 演示文稿</vt:lpstr>
      <vt:lpstr>连分数的性质</vt:lpstr>
      <vt:lpstr>连分数的性质</vt:lpstr>
      <vt:lpstr>递推式的数学归纳法证明</vt:lpstr>
      <vt:lpstr>基于递推式的渐进分数</vt:lpstr>
      <vt:lpstr>基于递推式的渐进分数</vt:lpstr>
      <vt:lpstr>法里和</vt:lpstr>
      <vt:lpstr>福特圆</vt:lpstr>
      <vt:lpstr>福特圆的位置关系</vt:lpstr>
      <vt:lpstr>福特圆的位置关系</vt:lpstr>
      <vt:lpstr>法里和福特圆的相切性质</vt:lpstr>
      <vt:lpstr>利用福特圆寻找趋近分数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malong</dc:creator>
  <cp:lastModifiedBy>Zhihua Sa</cp:lastModifiedBy>
  <cp:revision>70</cp:revision>
  <dcterms:created xsi:type="dcterms:W3CDTF">2022-09-19T02:50:06Z</dcterms:created>
  <dcterms:modified xsi:type="dcterms:W3CDTF">2025-01-03T02:28:52Z</dcterms:modified>
</cp:coreProperties>
</file>