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15" r:id="rId10"/>
    <p:sldId id="316" r:id="rId11"/>
    <p:sldId id="317" r:id="rId12"/>
    <p:sldId id="264" r:id="rId13"/>
    <p:sldId id="265" r:id="rId14"/>
    <p:sldId id="305" r:id="rId15"/>
    <p:sldId id="308" r:id="rId16"/>
    <p:sldId id="309" r:id="rId17"/>
    <p:sldId id="267" r:id="rId18"/>
    <p:sldId id="268" r:id="rId19"/>
    <p:sldId id="270" r:id="rId20"/>
    <p:sldId id="271" r:id="rId21"/>
    <p:sldId id="272" r:id="rId22"/>
    <p:sldId id="269" r:id="rId23"/>
    <p:sldId id="313" r:id="rId24"/>
    <p:sldId id="314" r:id="rId25"/>
    <p:sldId id="273" r:id="rId26"/>
    <p:sldId id="318" r:id="rId27"/>
    <p:sldId id="301" r:id="rId28"/>
    <p:sldId id="274" r:id="rId29"/>
    <p:sldId id="284" r:id="rId30"/>
    <p:sldId id="285" r:id="rId31"/>
    <p:sldId id="319" r:id="rId32"/>
    <p:sldId id="286" r:id="rId33"/>
    <p:sldId id="287" r:id="rId34"/>
    <p:sldId id="288" r:id="rId35"/>
    <p:sldId id="289" r:id="rId36"/>
    <p:sldId id="290" r:id="rId37"/>
    <p:sldId id="291" r:id="rId38"/>
    <p:sldId id="292" r:id="rId39"/>
    <p:sldId id="310" r:id="rId40"/>
    <p:sldId id="302" r:id="rId41"/>
    <p:sldId id="303" r:id="rId42"/>
    <p:sldId id="304" r:id="rId43"/>
    <p:sldId id="312" r:id="rId44"/>
    <p:sldId id="311" r:id="rId45"/>
    <p:sldId id="294" r:id="rId46"/>
    <p:sldId id="295" r:id="rId47"/>
    <p:sldId id="297" r:id="rId48"/>
    <p:sldId id="300"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0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34925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213054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278844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267790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411332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17212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211882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172181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284306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66979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3FC4F83-DAD6-4EA6-B035-D6C2761AFE77}"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324876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C4F83-DAD6-4EA6-B035-D6C2761AFE77}" type="datetimeFigureOut">
              <a:rPr lang="zh-CN" altLang="en-US" smtClean="0"/>
              <a:t>2025/1/3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EDCA3-FCB0-4AC8-BFA6-D016622CFD4F}" type="slidenum">
              <a:rPr lang="zh-CN" altLang="en-US" smtClean="0"/>
              <a:t>‹#›</a:t>
            </a:fld>
            <a:endParaRPr lang="zh-CN" altLang="en-US"/>
          </a:p>
        </p:txBody>
      </p:sp>
    </p:spTree>
    <p:extLst>
      <p:ext uri="{BB962C8B-B14F-4D97-AF65-F5344CB8AC3E}">
        <p14:creationId xmlns:p14="http://schemas.microsoft.com/office/powerpoint/2010/main" val="304557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1.bin"/><Relationship Id="rId18" Type="http://schemas.openxmlformats.org/officeDocument/2006/relationships/image" Target="../media/image19.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6.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5.wmf"/><Relationship Id="rId19" Type="http://schemas.openxmlformats.org/officeDocument/2006/relationships/oleObject" Target="../embeddings/oleObject14.bin"/><Relationship Id="rId4" Type="http://schemas.openxmlformats.org/officeDocument/2006/relationships/image" Target="../media/image12.wmf"/><Relationship Id="rId9" Type="http://schemas.openxmlformats.org/officeDocument/2006/relationships/oleObject" Target="../embeddings/oleObject9.bin"/><Relationship Id="rId14" Type="http://schemas.openxmlformats.org/officeDocument/2006/relationships/image" Target="../media/image17.wmf"/><Relationship Id="rId22" Type="http://schemas.openxmlformats.org/officeDocument/2006/relationships/image" Target="../media/image2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0.png"/><Relationship Id="rId7"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0.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latin typeface="宋体" panose="02010600030101010101" pitchFamily="2" charset="-122"/>
                <a:ea typeface="宋体" panose="02010600030101010101" pitchFamily="2" charset="-122"/>
              </a:rPr>
              <a:t>数值计算方法</a:t>
            </a:r>
          </a:p>
        </p:txBody>
      </p:sp>
      <p:sp>
        <p:nvSpPr>
          <p:cNvPr id="3" name="副标题 2"/>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第二章 线性方程组的数值解法</a:t>
            </a:r>
          </a:p>
        </p:txBody>
      </p:sp>
    </p:spTree>
    <p:extLst>
      <p:ext uri="{BB962C8B-B14F-4D97-AF65-F5344CB8AC3E}">
        <p14:creationId xmlns:p14="http://schemas.microsoft.com/office/powerpoint/2010/main" val="59218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三角网格的拉普拉斯系数</a:t>
            </a:r>
          </a:p>
        </p:txBody>
      </p:sp>
      <p:sp>
        <p:nvSpPr>
          <p:cNvPr id="3" name="内容占位符 2"/>
          <p:cNvSpPr>
            <a:spLocks noGrp="1"/>
          </p:cNvSpPr>
          <p:nvPr>
            <p:ph idx="1"/>
          </p:nvPr>
        </p:nvSpPr>
        <p:spPr>
          <a:xfrm>
            <a:off x="628650" y="5531005"/>
            <a:ext cx="7886700" cy="645958"/>
          </a:xfrm>
        </p:spPr>
        <p:txBody>
          <a:bodyPr/>
          <a:lstStyle/>
          <a:p>
            <a:pPr marL="0" indent="0" algn="ctr">
              <a:buNone/>
            </a:pP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cot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cot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文本框 31"/>
          <p:cNvSpPr txBox="1"/>
          <p:nvPr/>
        </p:nvSpPr>
        <p:spPr>
          <a:xfrm>
            <a:off x="2004914" y="1604028"/>
            <a:ext cx="409086"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8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p:cNvSpPr txBox="1"/>
          <p:nvPr/>
        </p:nvSpPr>
        <p:spPr>
          <a:xfrm>
            <a:off x="2951308" y="4540749"/>
            <a:ext cx="409086" cy="523220"/>
          </a:xfrm>
          <a:prstGeom prst="rect">
            <a:avLst/>
          </a:prstGeom>
          <a:noFill/>
        </p:spPr>
        <p:txBody>
          <a:bodyPr wrap="none" rtlCol="0">
            <a:spAutoFit/>
          </a:bodyPr>
          <a:lstStyle/>
          <a:p>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err="1">
                <a:latin typeface="Times New Roman" panose="02020603050405020304" pitchFamily="18" charset="0"/>
                <a:ea typeface="楷体" panose="02010609060101010101" pitchFamily="49" charset="-122"/>
                <a:cs typeface="Times New Roman" panose="02020603050405020304" pitchFamily="18" charset="0"/>
              </a:rPr>
              <a:t>j</a:t>
            </a:r>
            <a:endParaRPr lang="zh-CN" altLang="en-US" sz="28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文本框 33"/>
          <p:cNvSpPr txBox="1"/>
          <p:nvPr/>
        </p:nvSpPr>
        <p:spPr>
          <a:xfrm>
            <a:off x="4386867" y="1664724"/>
            <a:ext cx="449162" cy="523220"/>
          </a:xfrm>
          <a:prstGeom prst="rect">
            <a:avLst/>
          </a:prstGeom>
          <a:noFill/>
        </p:spPr>
        <p:txBody>
          <a:bodyPr wrap="none" rtlCol="0">
            <a:spAutoFit/>
          </a:bodyPr>
          <a:lstStyle/>
          <a:p>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zh-CN" altLang="en-US" sz="28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文本框 34"/>
          <p:cNvSpPr txBox="1"/>
          <p:nvPr/>
        </p:nvSpPr>
        <p:spPr>
          <a:xfrm>
            <a:off x="183806" y="4013060"/>
            <a:ext cx="409086" cy="523220"/>
          </a:xfrm>
          <a:prstGeom prst="rect">
            <a:avLst/>
          </a:prstGeom>
          <a:noFill/>
        </p:spPr>
        <p:txBody>
          <a:bodyPr wrap="none" rtlCol="0">
            <a:spAutoFit/>
          </a:bodyPr>
          <a:lstStyle/>
          <a:p>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err="1">
                <a:latin typeface="Times New Roman" panose="02020603050405020304" pitchFamily="18" charset="0"/>
                <a:ea typeface="楷体" panose="02010609060101010101" pitchFamily="49" charset="-122"/>
                <a:cs typeface="Times New Roman" panose="02020603050405020304" pitchFamily="18" charset="0"/>
              </a:rPr>
              <a:t>l</a:t>
            </a:r>
            <a:endParaRPr lang="zh-CN" altLang="en-US" sz="28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7" name="Group 32"/>
          <p:cNvGrpSpPr>
            <a:grpSpLocks noChangeAspect="1"/>
          </p:cNvGrpSpPr>
          <p:nvPr/>
        </p:nvGrpSpPr>
        <p:grpSpPr bwMode="auto">
          <a:xfrm>
            <a:off x="391524" y="1651327"/>
            <a:ext cx="4476750" cy="3560762"/>
            <a:chOff x="862" y="1064"/>
            <a:chExt cx="2820" cy="2243"/>
          </a:xfrm>
        </p:grpSpPr>
        <p:sp>
          <p:nvSpPr>
            <p:cNvPr id="40" name="Oval 34"/>
            <p:cNvSpPr>
              <a:spLocks noChangeArrowheads="1"/>
            </p:cNvSpPr>
            <p:nvPr/>
          </p:nvSpPr>
          <p:spPr bwMode="auto">
            <a:xfrm>
              <a:off x="862" y="1329"/>
              <a:ext cx="1977" cy="1978"/>
            </a:xfrm>
            <a:prstGeom prst="ellipse">
              <a:avLst/>
            </a:pr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35"/>
            <p:cNvSpPr>
              <a:spLocks noChangeArrowheads="1"/>
            </p:cNvSpPr>
            <p:nvPr/>
          </p:nvSpPr>
          <p:spPr bwMode="auto">
            <a:xfrm>
              <a:off x="1752" y="1064"/>
              <a:ext cx="1930" cy="1930"/>
            </a:xfrm>
            <a:prstGeom prst="ellipse">
              <a:avLst/>
            </a:pr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p:cNvSpPr>
              <a:spLocks/>
            </p:cNvSpPr>
            <p:nvPr/>
          </p:nvSpPr>
          <p:spPr bwMode="auto">
            <a:xfrm>
              <a:off x="944" y="2499"/>
              <a:ext cx="285" cy="258"/>
            </a:xfrm>
            <a:custGeom>
              <a:avLst/>
              <a:gdLst>
                <a:gd name="T0" fmla="*/ 986 w 1045"/>
                <a:gd name="T1" fmla="*/ 945 h 945"/>
                <a:gd name="T2" fmla="*/ 624 w 1045"/>
                <a:gd name="T3" fmla="*/ 0 h 945"/>
                <a:gd name="T4" fmla="*/ 0 w 1045"/>
                <a:gd name="T5" fmla="*/ 781 h 945"/>
                <a:gd name="T6" fmla="*/ 986 w 1045"/>
                <a:gd name="T7" fmla="*/ 945 h 945"/>
              </a:gdLst>
              <a:ahLst/>
              <a:cxnLst>
                <a:cxn ang="0">
                  <a:pos x="T0" y="T1"/>
                </a:cxn>
                <a:cxn ang="0">
                  <a:pos x="T2" y="T3"/>
                </a:cxn>
                <a:cxn ang="0">
                  <a:pos x="T4" y="T5"/>
                </a:cxn>
                <a:cxn ang="0">
                  <a:pos x="T6" y="T7"/>
                </a:cxn>
              </a:cxnLst>
              <a:rect l="0" t="0" r="r" b="b"/>
              <a:pathLst>
                <a:path w="1045" h="945">
                  <a:moveTo>
                    <a:pt x="986" y="945"/>
                  </a:moveTo>
                  <a:cubicBezTo>
                    <a:pt x="1045" y="588"/>
                    <a:pt x="907" y="226"/>
                    <a:pt x="624" y="0"/>
                  </a:cubicBezTo>
                  <a:lnTo>
                    <a:pt x="0" y="781"/>
                  </a:lnTo>
                  <a:lnTo>
                    <a:pt x="986" y="945"/>
                  </a:lnTo>
                  <a:close/>
                </a:path>
              </a:pathLst>
            </a:custGeom>
            <a:solidFill>
              <a:srgbClr val="FF7F7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8"/>
            <p:cNvSpPr>
              <a:spLocks/>
            </p:cNvSpPr>
            <p:nvPr/>
          </p:nvSpPr>
          <p:spPr bwMode="auto">
            <a:xfrm>
              <a:off x="3126" y="1347"/>
              <a:ext cx="273" cy="244"/>
            </a:xfrm>
            <a:custGeom>
              <a:avLst/>
              <a:gdLst>
                <a:gd name="T0" fmla="*/ 0 w 1000"/>
                <a:gd name="T1" fmla="*/ 0 h 894"/>
                <a:gd name="T2" fmla="*/ 553 w 1000"/>
                <a:gd name="T3" fmla="*/ 894 h 894"/>
                <a:gd name="T4" fmla="*/ 1000 w 1000"/>
                <a:gd name="T5" fmla="*/ 0 h 894"/>
                <a:gd name="T6" fmla="*/ 0 w 1000"/>
                <a:gd name="T7" fmla="*/ 0 h 894"/>
              </a:gdLst>
              <a:ahLst/>
              <a:cxnLst>
                <a:cxn ang="0">
                  <a:pos x="T0" y="T1"/>
                </a:cxn>
                <a:cxn ang="0">
                  <a:pos x="T2" y="T3"/>
                </a:cxn>
                <a:cxn ang="0">
                  <a:pos x="T4" y="T5"/>
                </a:cxn>
                <a:cxn ang="0">
                  <a:pos x="T6" y="T7"/>
                </a:cxn>
              </a:cxnLst>
              <a:rect l="0" t="0" r="r" b="b"/>
              <a:pathLst>
                <a:path w="1000" h="894">
                  <a:moveTo>
                    <a:pt x="0" y="0"/>
                  </a:moveTo>
                  <a:cubicBezTo>
                    <a:pt x="0" y="378"/>
                    <a:pt x="215" y="725"/>
                    <a:pt x="553" y="894"/>
                  </a:cubicBezTo>
                  <a:lnTo>
                    <a:pt x="1000" y="0"/>
                  </a:lnTo>
                  <a:lnTo>
                    <a:pt x="0" y="0"/>
                  </a:lnTo>
                  <a:close/>
                </a:path>
              </a:pathLst>
            </a:custGeom>
            <a:solidFill>
              <a:srgbClr val="7FFF7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0"/>
            <p:cNvSpPr>
              <a:spLocks/>
            </p:cNvSpPr>
            <p:nvPr/>
          </p:nvSpPr>
          <p:spPr bwMode="auto">
            <a:xfrm>
              <a:off x="1850" y="2050"/>
              <a:ext cx="259" cy="268"/>
            </a:xfrm>
            <a:custGeom>
              <a:avLst/>
              <a:gdLst>
                <a:gd name="T0" fmla="*/ 949 w 949"/>
                <a:gd name="T1" fmla="*/ 666 h 982"/>
                <a:gd name="T2" fmla="*/ 187 w 949"/>
                <a:gd name="T3" fmla="*/ 0 h 982"/>
                <a:gd name="T4" fmla="*/ 0 w 949"/>
                <a:gd name="T5" fmla="*/ 982 h 982"/>
                <a:gd name="T6" fmla="*/ 949 w 949"/>
                <a:gd name="T7" fmla="*/ 666 h 982"/>
              </a:gdLst>
              <a:ahLst/>
              <a:cxnLst>
                <a:cxn ang="0">
                  <a:pos x="T0" y="T1"/>
                </a:cxn>
                <a:cxn ang="0">
                  <a:pos x="T2" y="T3"/>
                </a:cxn>
                <a:cxn ang="0">
                  <a:pos x="T4" y="T5"/>
                </a:cxn>
                <a:cxn ang="0">
                  <a:pos x="T6" y="T7"/>
                </a:cxn>
              </a:cxnLst>
              <a:rect l="0" t="0" r="r" b="b"/>
              <a:pathLst>
                <a:path w="949" h="982">
                  <a:moveTo>
                    <a:pt x="949" y="666"/>
                  </a:moveTo>
                  <a:cubicBezTo>
                    <a:pt x="834" y="322"/>
                    <a:pt x="543" y="68"/>
                    <a:pt x="187" y="0"/>
                  </a:cubicBezTo>
                  <a:lnTo>
                    <a:pt x="0" y="982"/>
                  </a:lnTo>
                  <a:lnTo>
                    <a:pt x="949" y="666"/>
                  </a:lnTo>
                  <a:close/>
                </a:path>
              </a:pathLst>
            </a:custGeom>
            <a:solidFill>
              <a:srgbClr val="FF7F7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3"/>
            <p:cNvSpPr>
              <a:spLocks/>
            </p:cNvSpPr>
            <p:nvPr/>
          </p:nvSpPr>
          <p:spPr bwMode="auto">
            <a:xfrm>
              <a:off x="2425" y="1836"/>
              <a:ext cx="292" cy="280"/>
            </a:xfrm>
            <a:custGeom>
              <a:avLst/>
              <a:gdLst>
                <a:gd name="T0" fmla="*/ 361 w 1069"/>
                <a:gd name="T1" fmla="*/ 0 h 1024"/>
                <a:gd name="T2" fmla="*/ 120 w 1069"/>
                <a:gd name="T3" fmla="*/ 1024 h 1024"/>
                <a:gd name="T4" fmla="*/ 1069 w 1069"/>
                <a:gd name="T5" fmla="*/ 708 h 1024"/>
                <a:gd name="T6" fmla="*/ 361 w 1069"/>
                <a:gd name="T7" fmla="*/ 0 h 1024"/>
              </a:gdLst>
              <a:ahLst/>
              <a:cxnLst>
                <a:cxn ang="0">
                  <a:pos x="T0" y="T1"/>
                </a:cxn>
                <a:cxn ang="0">
                  <a:pos x="T2" y="T3"/>
                </a:cxn>
                <a:cxn ang="0">
                  <a:pos x="T4" y="T5"/>
                </a:cxn>
                <a:cxn ang="0">
                  <a:pos x="T6" y="T7"/>
                </a:cxn>
              </a:cxnLst>
              <a:rect l="0" t="0" r="r" b="b"/>
              <a:pathLst>
                <a:path w="1069" h="1024">
                  <a:moveTo>
                    <a:pt x="361" y="0"/>
                  </a:moveTo>
                  <a:cubicBezTo>
                    <a:pt x="94" y="268"/>
                    <a:pt x="0" y="664"/>
                    <a:pt x="120" y="1024"/>
                  </a:cubicBezTo>
                  <a:lnTo>
                    <a:pt x="1069" y="708"/>
                  </a:lnTo>
                  <a:lnTo>
                    <a:pt x="361" y="0"/>
                  </a:lnTo>
                  <a:close/>
                </a:path>
              </a:pathLst>
            </a:custGeom>
            <a:solidFill>
              <a:srgbClr val="7FFF7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Line 44"/>
            <p:cNvSpPr>
              <a:spLocks noChangeShapeType="1"/>
            </p:cNvSpPr>
            <p:nvPr/>
          </p:nvSpPr>
          <p:spPr bwMode="auto">
            <a:xfrm flipH="1">
              <a:off x="944" y="1347"/>
              <a:ext cx="1091" cy="1365"/>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45"/>
            <p:cNvSpPr>
              <a:spLocks noChangeShapeType="1"/>
            </p:cNvSpPr>
            <p:nvPr/>
          </p:nvSpPr>
          <p:spPr bwMode="auto">
            <a:xfrm>
              <a:off x="944" y="2712"/>
              <a:ext cx="1637" cy="273"/>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6"/>
            <p:cNvSpPr>
              <a:spLocks noChangeShapeType="1"/>
            </p:cNvSpPr>
            <p:nvPr/>
          </p:nvSpPr>
          <p:spPr bwMode="auto">
            <a:xfrm flipV="1">
              <a:off x="2581" y="1347"/>
              <a:ext cx="818" cy="1638"/>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47"/>
            <p:cNvSpPr>
              <a:spLocks noChangeShapeType="1"/>
            </p:cNvSpPr>
            <p:nvPr/>
          </p:nvSpPr>
          <p:spPr bwMode="auto">
            <a:xfrm flipH="1">
              <a:off x="2035" y="1347"/>
              <a:ext cx="1364" cy="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48"/>
            <p:cNvSpPr>
              <a:spLocks noChangeShapeType="1"/>
            </p:cNvSpPr>
            <p:nvPr/>
          </p:nvSpPr>
          <p:spPr bwMode="auto">
            <a:xfrm>
              <a:off x="2035" y="1347"/>
              <a:ext cx="546" cy="1638"/>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9"/>
            <p:cNvSpPr>
              <a:spLocks noChangeShapeType="1"/>
            </p:cNvSpPr>
            <p:nvPr/>
          </p:nvSpPr>
          <p:spPr bwMode="auto">
            <a:xfrm flipV="1">
              <a:off x="1850" y="2029"/>
              <a:ext cx="867" cy="289"/>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0"/>
            <p:cNvSpPr>
              <a:spLocks noChangeShapeType="1"/>
            </p:cNvSpPr>
            <p:nvPr/>
          </p:nvSpPr>
          <p:spPr bwMode="auto">
            <a:xfrm flipH="1">
              <a:off x="1850" y="1347"/>
              <a:ext cx="185" cy="971"/>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850" y="2318"/>
              <a:ext cx="731" cy="667"/>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flipV="1">
              <a:off x="2581" y="2029"/>
              <a:ext cx="136" cy="956"/>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3"/>
            <p:cNvSpPr>
              <a:spLocks noChangeShapeType="1"/>
            </p:cNvSpPr>
            <p:nvPr/>
          </p:nvSpPr>
          <p:spPr bwMode="auto">
            <a:xfrm flipH="1" flipV="1">
              <a:off x="2035" y="1347"/>
              <a:ext cx="682" cy="682"/>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54"/>
            <p:cNvSpPr>
              <a:spLocks noChangeArrowheads="1"/>
            </p:cNvSpPr>
            <p:nvPr/>
          </p:nvSpPr>
          <p:spPr bwMode="auto">
            <a:xfrm>
              <a:off x="2019" y="1330"/>
              <a:ext cx="32" cy="33"/>
            </a:xfrm>
            <a:prstGeom prst="ellipse">
              <a:avLst/>
            </a:prstGeom>
            <a:solidFill>
              <a:srgbClr val="FFFFFF"/>
            </a:solidFill>
            <a:ln w="12700"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Oval 55"/>
            <p:cNvSpPr>
              <a:spLocks noChangeArrowheads="1"/>
            </p:cNvSpPr>
            <p:nvPr/>
          </p:nvSpPr>
          <p:spPr bwMode="auto">
            <a:xfrm>
              <a:off x="2019" y="1330"/>
              <a:ext cx="32" cy="33"/>
            </a:xfrm>
            <a:prstGeom prst="ellipse">
              <a:avLst/>
            </a:prstGeom>
            <a:noFill/>
            <a:ln w="79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56"/>
            <p:cNvSpPr>
              <a:spLocks noChangeArrowheads="1"/>
            </p:cNvSpPr>
            <p:nvPr/>
          </p:nvSpPr>
          <p:spPr bwMode="auto">
            <a:xfrm>
              <a:off x="2564" y="2968"/>
              <a:ext cx="33"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Oval 57"/>
            <p:cNvSpPr>
              <a:spLocks noChangeArrowheads="1"/>
            </p:cNvSpPr>
            <p:nvPr/>
          </p:nvSpPr>
          <p:spPr bwMode="auto">
            <a:xfrm>
              <a:off x="2564" y="2968"/>
              <a:ext cx="33" cy="33"/>
            </a:xfrm>
            <a:prstGeom prst="ellipse">
              <a:avLst/>
            </a:prstGeom>
            <a:noFill/>
            <a:ln w="79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58"/>
            <p:cNvSpPr>
              <a:spLocks noChangeArrowheads="1"/>
            </p:cNvSpPr>
            <p:nvPr/>
          </p:nvSpPr>
          <p:spPr bwMode="auto">
            <a:xfrm>
              <a:off x="927" y="2695"/>
              <a:ext cx="33"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Oval 59"/>
            <p:cNvSpPr>
              <a:spLocks noChangeArrowheads="1"/>
            </p:cNvSpPr>
            <p:nvPr/>
          </p:nvSpPr>
          <p:spPr bwMode="auto">
            <a:xfrm>
              <a:off x="927" y="2695"/>
              <a:ext cx="33" cy="33"/>
            </a:xfrm>
            <a:prstGeom prst="ellipse">
              <a:avLst/>
            </a:prstGeom>
            <a:noFill/>
            <a:ln w="79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60"/>
            <p:cNvSpPr>
              <a:spLocks noChangeArrowheads="1"/>
            </p:cNvSpPr>
            <p:nvPr/>
          </p:nvSpPr>
          <p:spPr bwMode="auto">
            <a:xfrm>
              <a:off x="3383" y="1330"/>
              <a:ext cx="32"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Oval 61"/>
            <p:cNvSpPr>
              <a:spLocks noChangeArrowheads="1"/>
            </p:cNvSpPr>
            <p:nvPr/>
          </p:nvSpPr>
          <p:spPr bwMode="auto">
            <a:xfrm>
              <a:off x="3383" y="1330"/>
              <a:ext cx="32" cy="33"/>
            </a:xfrm>
            <a:prstGeom prst="ellipse">
              <a:avLst/>
            </a:prstGeom>
            <a:noFill/>
            <a:ln w="79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62"/>
            <p:cNvSpPr>
              <a:spLocks noChangeArrowheads="1"/>
            </p:cNvSpPr>
            <p:nvPr/>
          </p:nvSpPr>
          <p:spPr bwMode="auto">
            <a:xfrm>
              <a:off x="1834" y="2302"/>
              <a:ext cx="33"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Oval 64"/>
            <p:cNvSpPr>
              <a:spLocks noChangeArrowheads="1"/>
            </p:cNvSpPr>
            <p:nvPr/>
          </p:nvSpPr>
          <p:spPr bwMode="auto">
            <a:xfrm>
              <a:off x="2701" y="2013"/>
              <a:ext cx="33"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64"/>
            <p:cNvSpPr>
              <a:spLocks noChangeArrowheads="1"/>
            </p:cNvSpPr>
            <p:nvPr/>
          </p:nvSpPr>
          <p:spPr bwMode="auto">
            <a:xfrm>
              <a:off x="2288" y="2146"/>
              <a:ext cx="33" cy="33"/>
            </a:xfrm>
            <a:prstGeom prst="ellipse">
              <a:avLst/>
            </a:prstGeom>
            <a:solidFill>
              <a:srgbClr val="FFFFFF"/>
            </a:solidFill>
            <a:ln w="7938"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2" name="文本框 71"/>
          <p:cNvSpPr txBox="1"/>
          <p:nvPr/>
        </p:nvSpPr>
        <p:spPr>
          <a:xfrm>
            <a:off x="1561426" y="3479054"/>
            <a:ext cx="564578"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3" name="文本框 72"/>
          <p:cNvSpPr txBox="1"/>
          <p:nvPr/>
        </p:nvSpPr>
        <p:spPr>
          <a:xfrm>
            <a:off x="3266134" y="2764027"/>
            <a:ext cx="564578"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4" name="文本框 73"/>
          <p:cNvSpPr txBox="1"/>
          <p:nvPr/>
        </p:nvSpPr>
        <p:spPr>
          <a:xfrm>
            <a:off x="613017" y="3846459"/>
            <a:ext cx="373820"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α</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5" name="文本框 74"/>
          <p:cNvSpPr txBox="1"/>
          <p:nvPr/>
        </p:nvSpPr>
        <p:spPr>
          <a:xfrm>
            <a:off x="1952488" y="3124387"/>
            <a:ext cx="373820"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α</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6" name="文本框 75"/>
          <p:cNvSpPr txBox="1"/>
          <p:nvPr/>
        </p:nvSpPr>
        <p:spPr>
          <a:xfrm>
            <a:off x="2866440" y="2820209"/>
            <a:ext cx="364202"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β</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7" name="文本框 76"/>
          <p:cNvSpPr txBox="1"/>
          <p:nvPr/>
        </p:nvSpPr>
        <p:spPr>
          <a:xfrm>
            <a:off x="4025979" y="1992366"/>
            <a:ext cx="364202"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β</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8" name="文本框 77"/>
          <p:cNvSpPr txBox="1"/>
          <p:nvPr/>
        </p:nvSpPr>
        <p:spPr>
          <a:xfrm>
            <a:off x="2328270" y="3346277"/>
            <a:ext cx="484428"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80" name="对象 79"/>
          <p:cNvGraphicFramePr>
            <a:graphicFrameLocks noChangeAspect="1"/>
          </p:cNvGraphicFramePr>
          <p:nvPr/>
        </p:nvGraphicFramePr>
        <p:xfrm>
          <a:off x="5372100" y="1603375"/>
          <a:ext cx="2646363" cy="1919288"/>
        </p:xfrm>
        <a:graphic>
          <a:graphicData uri="http://schemas.openxmlformats.org/presentationml/2006/ole">
            <mc:AlternateContent xmlns:mc="http://schemas.openxmlformats.org/markup-compatibility/2006">
              <mc:Choice xmlns:v="urn:schemas-microsoft-com:vml" Requires="v">
                <p:oleObj spid="_x0000_s2074" name="Equation" r:id="rId3" imgW="1155600" imgH="838080" progId="Equation.DSMT4">
                  <p:embed/>
                </p:oleObj>
              </mc:Choice>
              <mc:Fallback>
                <p:oleObj name="Equation" r:id="rId3" imgW="1155600" imgH="838080" progId="Equation.DSMT4">
                  <p:embed/>
                  <p:pic>
                    <p:nvPicPr>
                      <p:cNvPr id="80" name="对象 79"/>
                      <p:cNvPicPr/>
                      <p:nvPr/>
                    </p:nvPicPr>
                    <p:blipFill>
                      <a:blip r:embed="rId4"/>
                      <a:stretch>
                        <a:fillRect/>
                      </a:stretch>
                    </p:blipFill>
                    <p:spPr>
                      <a:xfrm>
                        <a:off x="5372100" y="1603375"/>
                        <a:ext cx="2646363" cy="1919288"/>
                      </a:xfrm>
                      <a:prstGeom prst="rect">
                        <a:avLst/>
                      </a:prstGeom>
                    </p:spPr>
                  </p:pic>
                </p:oleObj>
              </mc:Fallback>
            </mc:AlternateContent>
          </a:graphicData>
        </a:graphic>
      </p:graphicFrame>
      <p:graphicFrame>
        <p:nvGraphicFramePr>
          <p:cNvPr id="81" name="对象 80"/>
          <p:cNvGraphicFramePr>
            <a:graphicFrameLocks noChangeAspect="1"/>
          </p:cNvGraphicFramePr>
          <p:nvPr/>
        </p:nvGraphicFramePr>
        <p:xfrm>
          <a:off x="4618037" y="3605832"/>
          <a:ext cx="3897313" cy="958850"/>
        </p:xfrm>
        <a:graphic>
          <a:graphicData uri="http://schemas.openxmlformats.org/presentationml/2006/ole">
            <mc:AlternateContent xmlns:mc="http://schemas.openxmlformats.org/markup-compatibility/2006">
              <mc:Choice xmlns:v="urn:schemas-microsoft-com:vml" Requires="v">
                <p:oleObj spid="_x0000_s2075" name="Equation" r:id="rId5" imgW="1701720" imgH="419040" progId="Equation.DSMT4">
                  <p:embed/>
                </p:oleObj>
              </mc:Choice>
              <mc:Fallback>
                <p:oleObj name="Equation" r:id="rId5" imgW="1701720" imgH="419040" progId="Equation.DSMT4">
                  <p:embed/>
                  <p:pic>
                    <p:nvPicPr>
                      <p:cNvPr id="81" name="对象 80"/>
                      <p:cNvPicPr/>
                      <p:nvPr/>
                    </p:nvPicPr>
                    <p:blipFill>
                      <a:blip r:embed="rId6"/>
                      <a:stretch>
                        <a:fillRect/>
                      </a:stretch>
                    </p:blipFill>
                    <p:spPr>
                      <a:xfrm>
                        <a:off x="4618037" y="3605832"/>
                        <a:ext cx="3897313" cy="958850"/>
                      </a:xfrm>
                      <a:prstGeom prst="rect">
                        <a:avLst/>
                      </a:prstGeom>
                    </p:spPr>
                  </p:pic>
                </p:oleObj>
              </mc:Fallback>
            </mc:AlternateContent>
          </a:graphicData>
        </a:graphic>
      </p:graphicFrame>
      <p:graphicFrame>
        <p:nvGraphicFramePr>
          <p:cNvPr id="82" name="对象 81"/>
          <p:cNvGraphicFramePr>
            <a:graphicFrameLocks noChangeAspect="1"/>
          </p:cNvGraphicFramePr>
          <p:nvPr/>
        </p:nvGraphicFramePr>
        <p:xfrm>
          <a:off x="5565920" y="4461778"/>
          <a:ext cx="1308100" cy="958850"/>
        </p:xfrm>
        <a:graphic>
          <a:graphicData uri="http://schemas.openxmlformats.org/presentationml/2006/ole">
            <mc:AlternateContent xmlns:mc="http://schemas.openxmlformats.org/markup-compatibility/2006">
              <mc:Choice xmlns:v="urn:schemas-microsoft-com:vml" Requires="v">
                <p:oleObj spid="_x0000_s2076" name="Equation" r:id="rId7" imgW="571320" imgH="419040" progId="Equation.DSMT4">
                  <p:embed/>
                </p:oleObj>
              </mc:Choice>
              <mc:Fallback>
                <p:oleObj name="Equation" r:id="rId7" imgW="571320" imgH="419040" progId="Equation.DSMT4">
                  <p:embed/>
                  <p:pic>
                    <p:nvPicPr>
                      <p:cNvPr id="82" name="对象 81"/>
                      <p:cNvPicPr/>
                      <p:nvPr/>
                    </p:nvPicPr>
                    <p:blipFill>
                      <a:blip r:embed="rId8"/>
                      <a:stretch>
                        <a:fillRect/>
                      </a:stretch>
                    </p:blipFill>
                    <p:spPr>
                      <a:xfrm>
                        <a:off x="5565920" y="4461778"/>
                        <a:ext cx="1308100" cy="958850"/>
                      </a:xfrm>
                      <a:prstGeom prst="rect">
                        <a:avLst/>
                      </a:prstGeom>
                    </p:spPr>
                  </p:pic>
                </p:oleObj>
              </mc:Fallback>
            </mc:AlternateContent>
          </a:graphicData>
        </a:graphic>
      </p:graphicFrame>
    </p:spTree>
    <p:extLst>
      <p:ext uri="{BB962C8B-B14F-4D97-AF65-F5344CB8AC3E}">
        <p14:creationId xmlns:p14="http://schemas.microsoft.com/office/powerpoint/2010/main" val="226133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三角网格中的拉普拉斯算子</a:t>
            </a:r>
          </a:p>
        </p:txBody>
      </p:sp>
      <p:sp>
        <p:nvSpPr>
          <p:cNvPr id="3" name="内容占位符 2"/>
          <p:cNvSpPr>
            <a:spLocks noGrp="1"/>
          </p:cNvSpPr>
          <p:nvPr>
            <p:ph idx="1"/>
          </p:nvPr>
        </p:nvSpPr>
        <p:spPr>
          <a:xfrm>
            <a:off x="628650" y="5267325"/>
            <a:ext cx="7886700" cy="909638"/>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以同一个点周围的三角形面的外接圆圆心为顶点的多边形称为</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Voronoi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区域</a:t>
            </a:r>
          </a:p>
        </p:txBody>
      </p:sp>
      <p:grpSp>
        <p:nvGrpSpPr>
          <p:cNvPr id="54" name="Group 53"/>
          <p:cNvGrpSpPr>
            <a:grpSpLocks noChangeAspect="1"/>
          </p:cNvGrpSpPr>
          <p:nvPr/>
        </p:nvGrpSpPr>
        <p:grpSpPr bwMode="auto">
          <a:xfrm>
            <a:off x="725488" y="1758951"/>
            <a:ext cx="3536950" cy="3460750"/>
            <a:chOff x="721" y="1108"/>
            <a:chExt cx="2228" cy="2180"/>
          </a:xfrm>
        </p:grpSpPr>
        <p:sp>
          <p:nvSpPr>
            <p:cNvPr id="57" name="Freeform 55"/>
            <p:cNvSpPr>
              <a:spLocks/>
            </p:cNvSpPr>
            <p:nvPr/>
          </p:nvSpPr>
          <p:spPr bwMode="auto">
            <a:xfrm>
              <a:off x="1347" y="1586"/>
              <a:ext cx="1227" cy="1159"/>
            </a:xfrm>
            <a:custGeom>
              <a:avLst/>
              <a:gdLst>
                <a:gd name="T0" fmla="*/ 3341 w 4008"/>
                <a:gd name="T1" fmla="*/ 0 h 3785"/>
                <a:gd name="T2" fmla="*/ 1008 w 4008"/>
                <a:gd name="T3" fmla="*/ 0 h 3785"/>
                <a:gd name="T4" fmla="*/ 0 w 4008"/>
                <a:gd name="T5" fmla="*/ 1512 h 3785"/>
                <a:gd name="T6" fmla="*/ 359 w 4008"/>
                <a:gd name="T7" fmla="*/ 3171 h 3785"/>
                <a:gd name="T8" fmla="*/ 2817 w 4008"/>
                <a:gd name="T9" fmla="*/ 3785 h 3785"/>
                <a:gd name="T10" fmla="*/ 4008 w 4008"/>
                <a:gd name="T11" fmla="*/ 2000 h 3785"/>
                <a:gd name="T12" fmla="*/ 3341 w 4008"/>
                <a:gd name="T13" fmla="*/ 0 h 3785"/>
              </a:gdLst>
              <a:ahLst/>
              <a:cxnLst>
                <a:cxn ang="0">
                  <a:pos x="T0" y="T1"/>
                </a:cxn>
                <a:cxn ang="0">
                  <a:pos x="T2" y="T3"/>
                </a:cxn>
                <a:cxn ang="0">
                  <a:pos x="T4" y="T5"/>
                </a:cxn>
                <a:cxn ang="0">
                  <a:pos x="T6" y="T7"/>
                </a:cxn>
                <a:cxn ang="0">
                  <a:pos x="T8" y="T9"/>
                </a:cxn>
                <a:cxn ang="0">
                  <a:pos x="T10" y="T11"/>
                </a:cxn>
                <a:cxn ang="0">
                  <a:pos x="T12" y="T13"/>
                </a:cxn>
              </a:cxnLst>
              <a:rect l="0" t="0" r="r" b="b"/>
              <a:pathLst>
                <a:path w="4008" h="3785">
                  <a:moveTo>
                    <a:pt x="3341" y="0"/>
                  </a:moveTo>
                  <a:lnTo>
                    <a:pt x="1008" y="0"/>
                  </a:lnTo>
                  <a:lnTo>
                    <a:pt x="0" y="1512"/>
                  </a:lnTo>
                  <a:lnTo>
                    <a:pt x="359" y="3171"/>
                  </a:lnTo>
                  <a:lnTo>
                    <a:pt x="2817" y="3785"/>
                  </a:lnTo>
                  <a:lnTo>
                    <a:pt x="4008" y="2000"/>
                  </a:lnTo>
                  <a:lnTo>
                    <a:pt x="3341" y="0"/>
                  </a:lnTo>
                  <a:close/>
                </a:path>
              </a:pathLst>
            </a:custGeom>
            <a:solidFill>
              <a:srgbClr val="7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Line 56"/>
            <p:cNvSpPr>
              <a:spLocks noChangeShapeType="1"/>
            </p:cNvSpPr>
            <p:nvPr/>
          </p:nvSpPr>
          <p:spPr bwMode="auto">
            <a:xfrm flipH="1" flipV="1">
              <a:off x="2012" y="1126"/>
              <a:ext cx="919" cy="61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7"/>
            <p:cNvSpPr>
              <a:spLocks noChangeShapeType="1"/>
            </p:cNvSpPr>
            <p:nvPr/>
          </p:nvSpPr>
          <p:spPr bwMode="auto">
            <a:xfrm flipH="1">
              <a:off x="1094" y="1126"/>
              <a:ext cx="918" cy="30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8"/>
            <p:cNvSpPr>
              <a:spLocks noChangeShapeType="1"/>
            </p:cNvSpPr>
            <p:nvPr/>
          </p:nvSpPr>
          <p:spPr bwMode="auto">
            <a:xfrm flipH="1">
              <a:off x="739" y="1432"/>
              <a:ext cx="355" cy="889"/>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59"/>
            <p:cNvSpPr>
              <a:spLocks noChangeShapeType="1"/>
            </p:cNvSpPr>
            <p:nvPr/>
          </p:nvSpPr>
          <p:spPr bwMode="auto">
            <a:xfrm>
              <a:off x="739" y="2321"/>
              <a:ext cx="967" cy="949"/>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60"/>
            <p:cNvSpPr>
              <a:spLocks noChangeShapeType="1"/>
            </p:cNvSpPr>
            <p:nvPr/>
          </p:nvSpPr>
          <p:spPr bwMode="auto">
            <a:xfrm flipV="1">
              <a:off x="1706" y="2657"/>
              <a:ext cx="1225" cy="61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61"/>
            <p:cNvSpPr>
              <a:spLocks noChangeShapeType="1"/>
            </p:cNvSpPr>
            <p:nvPr/>
          </p:nvSpPr>
          <p:spPr bwMode="auto">
            <a:xfrm flipV="1">
              <a:off x="2931" y="1739"/>
              <a:ext cx="0" cy="91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2"/>
            <p:cNvSpPr>
              <a:spLocks noChangeShapeType="1"/>
            </p:cNvSpPr>
            <p:nvPr/>
          </p:nvSpPr>
          <p:spPr bwMode="auto">
            <a:xfrm flipV="1">
              <a:off x="2012" y="1739"/>
              <a:ext cx="919" cy="30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63"/>
            <p:cNvSpPr>
              <a:spLocks noChangeShapeType="1"/>
            </p:cNvSpPr>
            <p:nvPr/>
          </p:nvSpPr>
          <p:spPr bwMode="auto">
            <a:xfrm flipV="1">
              <a:off x="2012" y="1126"/>
              <a:ext cx="0" cy="919"/>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64"/>
            <p:cNvSpPr>
              <a:spLocks noChangeShapeType="1"/>
            </p:cNvSpPr>
            <p:nvPr/>
          </p:nvSpPr>
          <p:spPr bwMode="auto">
            <a:xfrm flipH="1" flipV="1">
              <a:off x="1094" y="1432"/>
              <a:ext cx="918" cy="61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65"/>
            <p:cNvSpPr>
              <a:spLocks noChangeShapeType="1"/>
            </p:cNvSpPr>
            <p:nvPr/>
          </p:nvSpPr>
          <p:spPr bwMode="auto">
            <a:xfrm flipH="1">
              <a:off x="739" y="2045"/>
              <a:ext cx="1273" cy="27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66"/>
            <p:cNvSpPr>
              <a:spLocks noChangeShapeType="1"/>
            </p:cNvSpPr>
            <p:nvPr/>
          </p:nvSpPr>
          <p:spPr bwMode="auto">
            <a:xfrm flipH="1">
              <a:off x="1706" y="2045"/>
              <a:ext cx="306" cy="122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67"/>
            <p:cNvSpPr>
              <a:spLocks noChangeShapeType="1"/>
            </p:cNvSpPr>
            <p:nvPr/>
          </p:nvSpPr>
          <p:spPr bwMode="auto">
            <a:xfrm>
              <a:off x="2012" y="2045"/>
              <a:ext cx="919" cy="612"/>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68"/>
            <p:cNvSpPr>
              <a:spLocks noChangeShapeType="1"/>
            </p:cNvSpPr>
            <p:nvPr/>
          </p:nvSpPr>
          <p:spPr bwMode="auto">
            <a:xfrm flipH="1">
              <a:off x="1655" y="1586"/>
              <a:ext cx="71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69"/>
            <p:cNvSpPr>
              <a:spLocks noChangeShapeType="1"/>
            </p:cNvSpPr>
            <p:nvPr/>
          </p:nvSpPr>
          <p:spPr bwMode="auto">
            <a:xfrm flipH="1">
              <a:off x="1347" y="1586"/>
              <a:ext cx="308" cy="46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70"/>
            <p:cNvSpPr>
              <a:spLocks noChangeShapeType="1"/>
            </p:cNvSpPr>
            <p:nvPr/>
          </p:nvSpPr>
          <p:spPr bwMode="auto">
            <a:xfrm>
              <a:off x="1347" y="2049"/>
              <a:ext cx="110" cy="50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71"/>
            <p:cNvSpPr>
              <a:spLocks noChangeShapeType="1"/>
            </p:cNvSpPr>
            <p:nvPr/>
          </p:nvSpPr>
          <p:spPr bwMode="auto">
            <a:xfrm>
              <a:off x="1457" y="2557"/>
              <a:ext cx="752" cy="18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Line 72"/>
            <p:cNvSpPr>
              <a:spLocks noChangeShapeType="1"/>
            </p:cNvSpPr>
            <p:nvPr/>
          </p:nvSpPr>
          <p:spPr bwMode="auto">
            <a:xfrm flipV="1">
              <a:off x="2209" y="2198"/>
              <a:ext cx="365" cy="54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73"/>
            <p:cNvSpPr>
              <a:spLocks noChangeShapeType="1"/>
            </p:cNvSpPr>
            <p:nvPr/>
          </p:nvSpPr>
          <p:spPr bwMode="auto">
            <a:xfrm flipH="1" flipV="1">
              <a:off x="2369" y="1586"/>
              <a:ext cx="205" cy="612"/>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74"/>
            <p:cNvSpPr>
              <a:spLocks noChangeArrowheads="1"/>
            </p:cNvSpPr>
            <p:nvPr/>
          </p:nvSpPr>
          <p:spPr bwMode="auto">
            <a:xfrm>
              <a:off x="1994" y="2027"/>
              <a:ext cx="37" cy="36"/>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Oval 75"/>
            <p:cNvSpPr>
              <a:spLocks noChangeArrowheads="1"/>
            </p:cNvSpPr>
            <p:nvPr/>
          </p:nvSpPr>
          <p:spPr bwMode="auto">
            <a:xfrm>
              <a:off x="1994" y="2027"/>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76"/>
            <p:cNvSpPr>
              <a:spLocks noChangeArrowheads="1"/>
            </p:cNvSpPr>
            <p:nvPr/>
          </p:nvSpPr>
          <p:spPr bwMode="auto">
            <a:xfrm>
              <a:off x="2912" y="1720"/>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77"/>
            <p:cNvSpPr>
              <a:spLocks noChangeArrowheads="1"/>
            </p:cNvSpPr>
            <p:nvPr/>
          </p:nvSpPr>
          <p:spPr bwMode="auto">
            <a:xfrm>
              <a:off x="2912" y="1720"/>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Oval 78"/>
            <p:cNvSpPr>
              <a:spLocks noChangeArrowheads="1"/>
            </p:cNvSpPr>
            <p:nvPr/>
          </p:nvSpPr>
          <p:spPr bwMode="auto">
            <a:xfrm>
              <a:off x="1994" y="1108"/>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Oval 79"/>
            <p:cNvSpPr>
              <a:spLocks noChangeArrowheads="1"/>
            </p:cNvSpPr>
            <p:nvPr/>
          </p:nvSpPr>
          <p:spPr bwMode="auto">
            <a:xfrm>
              <a:off x="1994" y="1108"/>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80"/>
            <p:cNvSpPr>
              <a:spLocks noChangeArrowheads="1"/>
            </p:cNvSpPr>
            <p:nvPr/>
          </p:nvSpPr>
          <p:spPr bwMode="auto">
            <a:xfrm>
              <a:off x="1076" y="1414"/>
              <a:ext cx="36"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Oval 81"/>
            <p:cNvSpPr>
              <a:spLocks noChangeArrowheads="1"/>
            </p:cNvSpPr>
            <p:nvPr/>
          </p:nvSpPr>
          <p:spPr bwMode="auto">
            <a:xfrm>
              <a:off x="1076" y="1414"/>
              <a:ext cx="36"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82"/>
            <p:cNvSpPr>
              <a:spLocks noChangeArrowheads="1"/>
            </p:cNvSpPr>
            <p:nvPr/>
          </p:nvSpPr>
          <p:spPr bwMode="auto">
            <a:xfrm>
              <a:off x="721" y="2302"/>
              <a:ext cx="36"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Oval 83"/>
            <p:cNvSpPr>
              <a:spLocks noChangeArrowheads="1"/>
            </p:cNvSpPr>
            <p:nvPr/>
          </p:nvSpPr>
          <p:spPr bwMode="auto">
            <a:xfrm>
              <a:off x="721" y="2302"/>
              <a:ext cx="36"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84"/>
            <p:cNvSpPr>
              <a:spLocks noChangeArrowheads="1"/>
            </p:cNvSpPr>
            <p:nvPr/>
          </p:nvSpPr>
          <p:spPr bwMode="auto">
            <a:xfrm>
              <a:off x="1688" y="3251"/>
              <a:ext cx="36"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Oval 85"/>
            <p:cNvSpPr>
              <a:spLocks noChangeArrowheads="1"/>
            </p:cNvSpPr>
            <p:nvPr/>
          </p:nvSpPr>
          <p:spPr bwMode="auto">
            <a:xfrm>
              <a:off x="1688" y="3251"/>
              <a:ext cx="36"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86"/>
            <p:cNvSpPr>
              <a:spLocks noChangeArrowheads="1"/>
            </p:cNvSpPr>
            <p:nvPr/>
          </p:nvSpPr>
          <p:spPr bwMode="auto">
            <a:xfrm>
              <a:off x="2912" y="2639"/>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Oval 87"/>
            <p:cNvSpPr>
              <a:spLocks noChangeArrowheads="1"/>
            </p:cNvSpPr>
            <p:nvPr/>
          </p:nvSpPr>
          <p:spPr bwMode="auto">
            <a:xfrm>
              <a:off x="2912" y="2639"/>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88"/>
            <p:cNvSpPr>
              <a:spLocks noChangeArrowheads="1"/>
            </p:cNvSpPr>
            <p:nvPr/>
          </p:nvSpPr>
          <p:spPr bwMode="auto">
            <a:xfrm>
              <a:off x="2351" y="156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Oval 89"/>
            <p:cNvSpPr>
              <a:spLocks noChangeArrowheads="1"/>
            </p:cNvSpPr>
            <p:nvPr/>
          </p:nvSpPr>
          <p:spPr bwMode="auto">
            <a:xfrm>
              <a:off x="2351" y="156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Oval 90"/>
            <p:cNvSpPr>
              <a:spLocks noChangeArrowheads="1"/>
            </p:cNvSpPr>
            <p:nvPr/>
          </p:nvSpPr>
          <p:spPr bwMode="auto">
            <a:xfrm>
              <a:off x="1637" y="156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Oval 91"/>
            <p:cNvSpPr>
              <a:spLocks noChangeArrowheads="1"/>
            </p:cNvSpPr>
            <p:nvPr/>
          </p:nvSpPr>
          <p:spPr bwMode="auto">
            <a:xfrm>
              <a:off x="1637" y="156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92"/>
            <p:cNvSpPr>
              <a:spLocks noChangeArrowheads="1"/>
            </p:cNvSpPr>
            <p:nvPr/>
          </p:nvSpPr>
          <p:spPr bwMode="auto">
            <a:xfrm>
              <a:off x="1328" y="2030"/>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Oval 93"/>
            <p:cNvSpPr>
              <a:spLocks noChangeArrowheads="1"/>
            </p:cNvSpPr>
            <p:nvPr/>
          </p:nvSpPr>
          <p:spPr bwMode="auto">
            <a:xfrm>
              <a:off x="1328" y="2030"/>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94"/>
            <p:cNvSpPr>
              <a:spLocks noChangeArrowheads="1"/>
            </p:cNvSpPr>
            <p:nvPr/>
          </p:nvSpPr>
          <p:spPr bwMode="auto">
            <a:xfrm>
              <a:off x="1438" y="2538"/>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Oval 95"/>
            <p:cNvSpPr>
              <a:spLocks noChangeArrowheads="1"/>
            </p:cNvSpPr>
            <p:nvPr/>
          </p:nvSpPr>
          <p:spPr bwMode="auto">
            <a:xfrm>
              <a:off x="1438" y="2538"/>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96"/>
            <p:cNvSpPr>
              <a:spLocks noChangeArrowheads="1"/>
            </p:cNvSpPr>
            <p:nvPr/>
          </p:nvSpPr>
          <p:spPr bwMode="auto">
            <a:xfrm>
              <a:off x="2191" y="2726"/>
              <a:ext cx="36"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Oval 97"/>
            <p:cNvSpPr>
              <a:spLocks noChangeArrowheads="1"/>
            </p:cNvSpPr>
            <p:nvPr/>
          </p:nvSpPr>
          <p:spPr bwMode="auto">
            <a:xfrm>
              <a:off x="2191" y="2726"/>
              <a:ext cx="36"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Oval 98"/>
            <p:cNvSpPr>
              <a:spLocks noChangeArrowheads="1"/>
            </p:cNvSpPr>
            <p:nvPr/>
          </p:nvSpPr>
          <p:spPr bwMode="auto">
            <a:xfrm>
              <a:off x="2555" y="2180"/>
              <a:ext cx="37"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Oval 99"/>
            <p:cNvSpPr>
              <a:spLocks noChangeArrowheads="1"/>
            </p:cNvSpPr>
            <p:nvPr/>
          </p:nvSpPr>
          <p:spPr bwMode="auto">
            <a:xfrm>
              <a:off x="2555" y="2180"/>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2" name="文本框 101"/>
          <p:cNvSpPr txBox="1"/>
          <p:nvPr/>
        </p:nvSpPr>
        <p:spPr>
          <a:xfrm>
            <a:off x="2657965" y="3135314"/>
            <a:ext cx="409086" cy="523220"/>
          </a:xfrm>
          <a:prstGeom prst="rect">
            <a:avLst/>
          </a:prstGeom>
          <a:noFill/>
        </p:spPr>
        <p:txBody>
          <a:bodyPr wrap="none" rtlCol="0">
            <a:sp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800"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06" name="对象 105"/>
          <p:cNvGraphicFramePr>
            <a:graphicFrameLocks noChangeAspect="1"/>
          </p:cNvGraphicFramePr>
          <p:nvPr/>
        </p:nvGraphicFramePr>
        <p:xfrm>
          <a:off x="4226444" y="3949701"/>
          <a:ext cx="436563" cy="552450"/>
        </p:xfrm>
        <a:graphic>
          <a:graphicData uri="http://schemas.openxmlformats.org/presentationml/2006/ole">
            <mc:AlternateContent xmlns:mc="http://schemas.openxmlformats.org/markup-compatibility/2006">
              <mc:Choice xmlns:v="urn:schemas-microsoft-com:vml" Requires="v">
                <p:oleObj spid="_x0000_s3154" name="Equation" r:id="rId3" imgW="190440" imgH="241200" progId="Equation.DSMT4">
                  <p:embed/>
                </p:oleObj>
              </mc:Choice>
              <mc:Fallback>
                <p:oleObj name="Equation" r:id="rId3" imgW="190440" imgH="241200" progId="Equation.DSMT4">
                  <p:embed/>
                  <p:pic>
                    <p:nvPicPr>
                      <p:cNvPr id="106" name="对象 105"/>
                      <p:cNvPicPr/>
                      <p:nvPr/>
                    </p:nvPicPr>
                    <p:blipFill>
                      <a:blip r:embed="rId4"/>
                      <a:stretch>
                        <a:fillRect/>
                      </a:stretch>
                    </p:blipFill>
                    <p:spPr>
                      <a:xfrm>
                        <a:off x="4226444" y="3949701"/>
                        <a:ext cx="436563" cy="552450"/>
                      </a:xfrm>
                      <a:prstGeom prst="rect">
                        <a:avLst/>
                      </a:prstGeom>
                    </p:spPr>
                  </p:pic>
                </p:oleObj>
              </mc:Fallback>
            </mc:AlternateContent>
          </a:graphicData>
        </a:graphic>
      </p:graphicFrame>
      <p:graphicFrame>
        <p:nvGraphicFramePr>
          <p:cNvPr id="107" name="对象 106"/>
          <p:cNvGraphicFramePr>
            <a:graphicFrameLocks noChangeAspect="1"/>
          </p:cNvGraphicFramePr>
          <p:nvPr/>
        </p:nvGraphicFramePr>
        <p:xfrm>
          <a:off x="4123531" y="2317752"/>
          <a:ext cx="436563" cy="552450"/>
        </p:xfrm>
        <a:graphic>
          <a:graphicData uri="http://schemas.openxmlformats.org/presentationml/2006/ole">
            <mc:AlternateContent xmlns:mc="http://schemas.openxmlformats.org/markup-compatibility/2006">
              <mc:Choice xmlns:v="urn:schemas-microsoft-com:vml" Requires="v">
                <p:oleObj spid="_x0000_s3155" name="Equation" r:id="rId5" imgW="190440" imgH="241200" progId="Equation.DSMT4">
                  <p:embed/>
                </p:oleObj>
              </mc:Choice>
              <mc:Fallback>
                <p:oleObj name="Equation" r:id="rId5" imgW="190440" imgH="241200" progId="Equation.DSMT4">
                  <p:embed/>
                  <p:pic>
                    <p:nvPicPr>
                      <p:cNvPr id="107" name="对象 106"/>
                      <p:cNvPicPr/>
                      <p:nvPr/>
                    </p:nvPicPr>
                    <p:blipFill>
                      <a:blip r:embed="rId6"/>
                      <a:stretch>
                        <a:fillRect/>
                      </a:stretch>
                    </p:blipFill>
                    <p:spPr>
                      <a:xfrm>
                        <a:off x="4123531" y="2317752"/>
                        <a:ext cx="436563" cy="552450"/>
                      </a:xfrm>
                      <a:prstGeom prst="rect">
                        <a:avLst/>
                      </a:prstGeom>
                    </p:spPr>
                  </p:pic>
                </p:oleObj>
              </mc:Fallback>
            </mc:AlternateContent>
          </a:graphicData>
        </a:graphic>
      </p:graphicFrame>
      <p:graphicFrame>
        <p:nvGraphicFramePr>
          <p:cNvPr id="108" name="对象 107"/>
          <p:cNvGraphicFramePr>
            <a:graphicFrameLocks noChangeAspect="1"/>
          </p:cNvGraphicFramePr>
          <p:nvPr/>
        </p:nvGraphicFramePr>
        <p:xfrm>
          <a:off x="3096115" y="1374776"/>
          <a:ext cx="436563" cy="552450"/>
        </p:xfrm>
        <a:graphic>
          <a:graphicData uri="http://schemas.openxmlformats.org/presentationml/2006/ole">
            <mc:AlternateContent xmlns:mc="http://schemas.openxmlformats.org/markup-compatibility/2006">
              <mc:Choice xmlns:v="urn:schemas-microsoft-com:vml" Requires="v">
                <p:oleObj spid="_x0000_s3156" name="Equation" r:id="rId7" imgW="190440" imgH="241200" progId="Equation.DSMT4">
                  <p:embed/>
                </p:oleObj>
              </mc:Choice>
              <mc:Fallback>
                <p:oleObj name="Equation" r:id="rId7" imgW="190440" imgH="241200" progId="Equation.DSMT4">
                  <p:embed/>
                  <p:pic>
                    <p:nvPicPr>
                      <p:cNvPr id="108" name="对象 107"/>
                      <p:cNvPicPr/>
                      <p:nvPr/>
                    </p:nvPicPr>
                    <p:blipFill>
                      <a:blip r:embed="rId8"/>
                      <a:stretch>
                        <a:fillRect/>
                      </a:stretch>
                    </p:blipFill>
                    <p:spPr>
                      <a:xfrm>
                        <a:off x="3096115" y="1374776"/>
                        <a:ext cx="436563" cy="552450"/>
                      </a:xfrm>
                      <a:prstGeom prst="rect">
                        <a:avLst/>
                      </a:prstGeom>
                    </p:spPr>
                  </p:pic>
                </p:oleObj>
              </mc:Fallback>
            </mc:AlternateContent>
          </a:graphicData>
        </a:graphic>
      </p:graphicFrame>
      <p:graphicFrame>
        <p:nvGraphicFramePr>
          <p:cNvPr id="109" name="对象 108"/>
          <p:cNvGraphicFramePr>
            <a:graphicFrameLocks noChangeAspect="1"/>
          </p:cNvGraphicFramePr>
          <p:nvPr/>
        </p:nvGraphicFramePr>
        <p:xfrm>
          <a:off x="917088" y="1817690"/>
          <a:ext cx="436563" cy="552450"/>
        </p:xfrm>
        <a:graphic>
          <a:graphicData uri="http://schemas.openxmlformats.org/presentationml/2006/ole">
            <mc:AlternateContent xmlns:mc="http://schemas.openxmlformats.org/markup-compatibility/2006">
              <mc:Choice xmlns:v="urn:schemas-microsoft-com:vml" Requires="v">
                <p:oleObj spid="_x0000_s3157" name="Equation" r:id="rId9" imgW="190440" imgH="241200" progId="Equation.DSMT4">
                  <p:embed/>
                </p:oleObj>
              </mc:Choice>
              <mc:Fallback>
                <p:oleObj name="Equation" r:id="rId9" imgW="190440" imgH="241200" progId="Equation.DSMT4">
                  <p:embed/>
                  <p:pic>
                    <p:nvPicPr>
                      <p:cNvPr id="109" name="对象 108"/>
                      <p:cNvPicPr/>
                      <p:nvPr/>
                    </p:nvPicPr>
                    <p:blipFill>
                      <a:blip r:embed="rId10"/>
                      <a:stretch>
                        <a:fillRect/>
                      </a:stretch>
                    </p:blipFill>
                    <p:spPr>
                      <a:xfrm>
                        <a:off x="917088" y="1817690"/>
                        <a:ext cx="436563" cy="552450"/>
                      </a:xfrm>
                      <a:prstGeom prst="rect">
                        <a:avLst/>
                      </a:prstGeom>
                    </p:spPr>
                  </p:pic>
                </p:oleObj>
              </mc:Fallback>
            </mc:AlternateContent>
          </a:graphicData>
        </a:graphic>
      </p:graphicFrame>
      <p:graphicFrame>
        <p:nvGraphicFramePr>
          <p:cNvPr id="110" name="对象 109"/>
          <p:cNvGraphicFramePr>
            <a:graphicFrameLocks noChangeAspect="1"/>
          </p:cNvGraphicFramePr>
          <p:nvPr/>
        </p:nvGraphicFramePr>
        <p:xfrm>
          <a:off x="439738" y="3437732"/>
          <a:ext cx="436563" cy="552450"/>
        </p:xfrm>
        <a:graphic>
          <a:graphicData uri="http://schemas.openxmlformats.org/presentationml/2006/ole">
            <mc:AlternateContent xmlns:mc="http://schemas.openxmlformats.org/markup-compatibility/2006">
              <mc:Choice xmlns:v="urn:schemas-microsoft-com:vml" Requires="v">
                <p:oleObj spid="_x0000_s3158" name="Equation" r:id="rId11" imgW="190440" imgH="241200" progId="Equation.DSMT4">
                  <p:embed/>
                </p:oleObj>
              </mc:Choice>
              <mc:Fallback>
                <p:oleObj name="Equation" r:id="rId11" imgW="190440" imgH="241200" progId="Equation.DSMT4">
                  <p:embed/>
                  <p:pic>
                    <p:nvPicPr>
                      <p:cNvPr id="110" name="对象 109"/>
                      <p:cNvPicPr/>
                      <p:nvPr/>
                    </p:nvPicPr>
                    <p:blipFill>
                      <a:blip r:embed="rId12"/>
                      <a:stretch>
                        <a:fillRect/>
                      </a:stretch>
                    </p:blipFill>
                    <p:spPr>
                      <a:xfrm>
                        <a:off x="439738" y="3437732"/>
                        <a:ext cx="436563" cy="552450"/>
                      </a:xfrm>
                      <a:prstGeom prst="rect">
                        <a:avLst/>
                      </a:prstGeom>
                    </p:spPr>
                  </p:pic>
                </p:oleObj>
              </mc:Fallback>
            </mc:AlternateContent>
          </a:graphicData>
        </a:graphic>
      </p:graphicFrame>
      <p:graphicFrame>
        <p:nvGraphicFramePr>
          <p:cNvPr id="111" name="对象 110"/>
          <p:cNvGraphicFramePr>
            <a:graphicFrameLocks noChangeAspect="1"/>
          </p:cNvGraphicFramePr>
          <p:nvPr/>
        </p:nvGraphicFramePr>
        <p:xfrm>
          <a:off x="1859223" y="4802189"/>
          <a:ext cx="436563" cy="552450"/>
        </p:xfrm>
        <a:graphic>
          <a:graphicData uri="http://schemas.openxmlformats.org/presentationml/2006/ole">
            <mc:AlternateContent xmlns:mc="http://schemas.openxmlformats.org/markup-compatibility/2006">
              <mc:Choice xmlns:v="urn:schemas-microsoft-com:vml" Requires="v">
                <p:oleObj spid="_x0000_s3159" name="Equation" r:id="rId13" imgW="190440" imgH="241200" progId="Equation.DSMT4">
                  <p:embed/>
                </p:oleObj>
              </mc:Choice>
              <mc:Fallback>
                <p:oleObj name="Equation" r:id="rId13" imgW="190440" imgH="241200" progId="Equation.DSMT4">
                  <p:embed/>
                  <p:pic>
                    <p:nvPicPr>
                      <p:cNvPr id="111" name="对象 110"/>
                      <p:cNvPicPr/>
                      <p:nvPr/>
                    </p:nvPicPr>
                    <p:blipFill>
                      <a:blip r:embed="rId14"/>
                      <a:stretch>
                        <a:fillRect/>
                      </a:stretch>
                    </p:blipFill>
                    <p:spPr>
                      <a:xfrm>
                        <a:off x="1859223" y="4802189"/>
                        <a:ext cx="436563" cy="552450"/>
                      </a:xfrm>
                      <a:prstGeom prst="rect">
                        <a:avLst/>
                      </a:prstGeom>
                    </p:spPr>
                  </p:pic>
                </p:oleObj>
              </mc:Fallback>
            </mc:AlternateContent>
          </a:graphicData>
        </a:graphic>
      </p:graphicFrame>
      <p:graphicFrame>
        <p:nvGraphicFramePr>
          <p:cNvPr id="112" name="对象 111"/>
          <p:cNvGraphicFramePr>
            <a:graphicFrameLocks noChangeAspect="1"/>
          </p:cNvGraphicFramePr>
          <p:nvPr/>
        </p:nvGraphicFramePr>
        <p:xfrm>
          <a:off x="3341688" y="4276725"/>
          <a:ext cx="5529263" cy="1101725"/>
        </p:xfrm>
        <a:graphic>
          <a:graphicData uri="http://schemas.openxmlformats.org/presentationml/2006/ole">
            <mc:AlternateContent xmlns:mc="http://schemas.openxmlformats.org/markup-compatibility/2006">
              <mc:Choice xmlns:v="urn:schemas-microsoft-com:vml" Requires="v">
                <p:oleObj spid="_x0000_s3160" name="Equation" r:id="rId15" imgW="2412720" imgH="482400" progId="Equation.DSMT4">
                  <p:embed/>
                </p:oleObj>
              </mc:Choice>
              <mc:Fallback>
                <p:oleObj name="Equation" r:id="rId15" imgW="2412720" imgH="482400" progId="Equation.DSMT4">
                  <p:embed/>
                  <p:pic>
                    <p:nvPicPr>
                      <p:cNvPr id="112" name="对象 111"/>
                      <p:cNvPicPr/>
                      <p:nvPr/>
                    </p:nvPicPr>
                    <p:blipFill>
                      <a:blip r:embed="rId16"/>
                      <a:stretch>
                        <a:fillRect/>
                      </a:stretch>
                    </p:blipFill>
                    <p:spPr>
                      <a:xfrm>
                        <a:off x="3341688" y="4276725"/>
                        <a:ext cx="5529263" cy="1101725"/>
                      </a:xfrm>
                      <a:prstGeom prst="rect">
                        <a:avLst/>
                      </a:prstGeom>
                    </p:spPr>
                  </p:pic>
                </p:oleObj>
              </mc:Fallback>
            </mc:AlternateContent>
          </a:graphicData>
        </a:graphic>
      </p:graphicFrame>
      <p:graphicFrame>
        <p:nvGraphicFramePr>
          <p:cNvPr id="113" name="对象 112"/>
          <p:cNvGraphicFramePr>
            <a:graphicFrameLocks noChangeAspect="1"/>
          </p:cNvGraphicFramePr>
          <p:nvPr/>
        </p:nvGraphicFramePr>
        <p:xfrm>
          <a:off x="1863726" y="3376614"/>
          <a:ext cx="787400" cy="552450"/>
        </p:xfrm>
        <a:graphic>
          <a:graphicData uri="http://schemas.openxmlformats.org/presentationml/2006/ole">
            <mc:AlternateContent xmlns:mc="http://schemas.openxmlformats.org/markup-compatibility/2006">
              <mc:Choice xmlns:v="urn:schemas-microsoft-com:vml" Requires="v">
                <p:oleObj spid="_x0000_s3161" name="Equation" r:id="rId17" imgW="342720" imgH="241200" progId="Equation.DSMT4">
                  <p:embed/>
                </p:oleObj>
              </mc:Choice>
              <mc:Fallback>
                <p:oleObj name="Equation" r:id="rId17" imgW="342720" imgH="241200" progId="Equation.DSMT4">
                  <p:embed/>
                  <p:pic>
                    <p:nvPicPr>
                      <p:cNvPr id="113" name="对象 112"/>
                      <p:cNvPicPr/>
                      <p:nvPr/>
                    </p:nvPicPr>
                    <p:blipFill>
                      <a:blip r:embed="rId18"/>
                      <a:stretch>
                        <a:fillRect/>
                      </a:stretch>
                    </p:blipFill>
                    <p:spPr>
                      <a:xfrm>
                        <a:off x="1863726" y="3376614"/>
                        <a:ext cx="787400" cy="552450"/>
                      </a:xfrm>
                      <a:prstGeom prst="rect">
                        <a:avLst/>
                      </a:prstGeom>
                    </p:spPr>
                  </p:pic>
                </p:oleObj>
              </mc:Fallback>
            </mc:AlternateContent>
          </a:graphicData>
        </a:graphic>
      </p:graphicFrame>
      <p:graphicFrame>
        <p:nvGraphicFramePr>
          <p:cNvPr id="114" name="对象 113"/>
          <p:cNvGraphicFramePr>
            <a:graphicFrameLocks noChangeAspect="1"/>
          </p:cNvGraphicFramePr>
          <p:nvPr/>
        </p:nvGraphicFramePr>
        <p:xfrm>
          <a:off x="4930776" y="1927227"/>
          <a:ext cx="3114675" cy="666750"/>
        </p:xfrm>
        <a:graphic>
          <a:graphicData uri="http://schemas.openxmlformats.org/presentationml/2006/ole">
            <mc:AlternateContent xmlns:mc="http://schemas.openxmlformats.org/markup-compatibility/2006">
              <mc:Choice xmlns:v="urn:schemas-microsoft-com:vml" Requires="v">
                <p:oleObj spid="_x0000_s3162" name="Equation" r:id="rId19" imgW="1358640" imgH="291960" progId="Equation.DSMT4">
                  <p:embed/>
                </p:oleObj>
              </mc:Choice>
              <mc:Fallback>
                <p:oleObj name="Equation" r:id="rId19" imgW="1358640" imgH="291960" progId="Equation.DSMT4">
                  <p:embed/>
                  <p:pic>
                    <p:nvPicPr>
                      <p:cNvPr id="114" name="对象 113"/>
                      <p:cNvPicPr/>
                      <p:nvPr/>
                    </p:nvPicPr>
                    <p:blipFill>
                      <a:blip r:embed="rId20"/>
                      <a:stretch>
                        <a:fillRect/>
                      </a:stretch>
                    </p:blipFill>
                    <p:spPr>
                      <a:xfrm>
                        <a:off x="4930776" y="1927227"/>
                        <a:ext cx="3114675" cy="666750"/>
                      </a:xfrm>
                      <a:prstGeom prst="rect">
                        <a:avLst/>
                      </a:prstGeom>
                    </p:spPr>
                  </p:pic>
                </p:oleObj>
              </mc:Fallback>
            </mc:AlternateContent>
          </a:graphicData>
        </a:graphic>
      </p:graphicFrame>
      <p:graphicFrame>
        <p:nvGraphicFramePr>
          <p:cNvPr id="115" name="对象 114"/>
          <p:cNvGraphicFramePr>
            <a:graphicFrameLocks noChangeAspect="1"/>
          </p:cNvGraphicFramePr>
          <p:nvPr/>
        </p:nvGraphicFramePr>
        <p:xfrm>
          <a:off x="4389438" y="2952750"/>
          <a:ext cx="4484687" cy="1016000"/>
        </p:xfrm>
        <a:graphic>
          <a:graphicData uri="http://schemas.openxmlformats.org/presentationml/2006/ole">
            <mc:AlternateContent xmlns:mc="http://schemas.openxmlformats.org/markup-compatibility/2006">
              <mc:Choice xmlns:v="urn:schemas-microsoft-com:vml" Requires="v">
                <p:oleObj spid="_x0000_s3163" name="Equation" r:id="rId21" imgW="1955520" imgH="444240" progId="Equation.DSMT4">
                  <p:embed/>
                </p:oleObj>
              </mc:Choice>
              <mc:Fallback>
                <p:oleObj name="Equation" r:id="rId21" imgW="1955520" imgH="444240" progId="Equation.DSMT4">
                  <p:embed/>
                  <p:pic>
                    <p:nvPicPr>
                      <p:cNvPr id="115" name="对象 114"/>
                      <p:cNvPicPr/>
                      <p:nvPr/>
                    </p:nvPicPr>
                    <p:blipFill>
                      <a:blip r:embed="rId22"/>
                      <a:stretch>
                        <a:fillRect/>
                      </a:stretch>
                    </p:blipFill>
                    <p:spPr>
                      <a:xfrm>
                        <a:off x="4389438" y="2952750"/>
                        <a:ext cx="4484687" cy="1016000"/>
                      </a:xfrm>
                      <a:prstGeom prst="rect">
                        <a:avLst/>
                      </a:prstGeom>
                    </p:spPr>
                  </p:pic>
                </p:oleObj>
              </mc:Fallback>
            </mc:AlternateContent>
          </a:graphicData>
        </a:graphic>
      </p:graphicFrame>
    </p:spTree>
    <p:extLst>
      <p:ext uri="{BB962C8B-B14F-4D97-AF65-F5344CB8AC3E}">
        <p14:creationId xmlns:p14="http://schemas.microsoft.com/office/powerpoint/2010/main" val="30254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正定对称稀疏矩阵</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常见的优化问题：计算下面二次型的极值：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是正定对称稀疏矩阵，包含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个元素</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通过求导，这个二次型的极值满足：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log</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的时间复杂度内求解这个方程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548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消元次序对稀疏性的影响</a:t>
            </a: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是正定对称矩阵，这意味着存在矩阵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，把</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转化为对角矩阵：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LAL</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a:t>
            </a: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如何避免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失去稀疏性？</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468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消元变换示例</a:t>
            </a:r>
          </a:p>
        </p:txBody>
      </p:sp>
      <p:sp>
        <p:nvSpPr>
          <p:cNvPr id="3" name="内容占位符 2"/>
          <p:cNvSpPr>
            <a:spLocks noGrp="1"/>
          </p:cNvSpPr>
          <p:nvPr>
            <p:ph idx="1"/>
          </p:nvPr>
        </p:nvSpPr>
        <p:spPr>
          <a:xfrm>
            <a:off x="628650" y="4505093"/>
            <a:ext cx="7886700" cy="1671869"/>
          </a:xfrm>
        </p:spPr>
        <p:txBody>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的主对角线元素</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对应图的顶点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的非主对角线元素</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对应着图的边</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消元最终目标是删除图的所有边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grpSp>
        <p:nvGrpSpPr>
          <p:cNvPr id="6" name="Group 4"/>
          <p:cNvGrpSpPr>
            <a:grpSpLocks noChangeAspect="1"/>
          </p:cNvGrpSpPr>
          <p:nvPr/>
        </p:nvGrpSpPr>
        <p:grpSpPr bwMode="auto">
          <a:xfrm>
            <a:off x="628650" y="1690689"/>
            <a:ext cx="2957423" cy="2814404"/>
            <a:chOff x="672" y="1162"/>
            <a:chExt cx="1737" cy="1653"/>
          </a:xfrm>
        </p:grpSpPr>
        <p:sp>
          <p:nvSpPr>
            <p:cNvPr id="9" name="Line 6"/>
            <p:cNvSpPr>
              <a:spLocks noChangeShapeType="1"/>
            </p:cNvSpPr>
            <p:nvPr/>
          </p:nvSpPr>
          <p:spPr bwMode="auto">
            <a:xfrm flipH="1">
              <a:off x="695" y="1185"/>
              <a:ext cx="845" cy="614"/>
            </a:xfrm>
            <a:prstGeom prst="line">
              <a:avLst/>
            </a:prstGeom>
            <a:noFill/>
            <a:ln w="22225"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flipH="1">
              <a:off x="1018" y="1185"/>
              <a:ext cx="522" cy="1607"/>
            </a:xfrm>
            <a:prstGeom prst="line">
              <a:avLst/>
            </a:prstGeom>
            <a:noFill/>
            <a:ln w="22225"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8"/>
            <p:cNvSpPr>
              <a:spLocks noChangeShapeType="1"/>
            </p:cNvSpPr>
            <p:nvPr/>
          </p:nvSpPr>
          <p:spPr bwMode="auto">
            <a:xfrm>
              <a:off x="1540" y="1185"/>
              <a:ext cx="523" cy="1607"/>
            </a:xfrm>
            <a:prstGeom prst="line">
              <a:avLst/>
            </a:prstGeom>
            <a:noFill/>
            <a:ln w="22225"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9"/>
            <p:cNvSpPr>
              <a:spLocks noChangeShapeType="1"/>
            </p:cNvSpPr>
            <p:nvPr/>
          </p:nvSpPr>
          <p:spPr bwMode="auto">
            <a:xfrm>
              <a:off x="695" y="1799"/>
              <a:ext cx="1690" cy="0"/>
            </a:xfrm>
            <a:prstGeom prst="line">
              <a:avLst/>
            </a:prstGeom>
            <a:noFill/>
            <a:ln w="222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0"/>
            <p:cNvSpPr>
              <a:spLocks noChangeArrowheads="1"/>
            </p:cNvSpPr>
            <p:nvPr/>
          </p:nvSpPr>
          <p:spPr bwMode="auto">
            <a:xfrm>
              <a:off x="1517" y="1162"/>
              <a:ext cx="47" cy="47"/>
            </a:xfrm>
            <a:prstGeom prst="ellipse">
              <a:avLst/>
            </a:prstGeom>
            <a:solidFill>
              <a:srgbClr val="FFFFFF"/>
            </a:solidFill>
            <a:ln w="222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1"/>
            <p:cNvSpPr>
              <a:spLocks noChangeArrowheads="1"/>
            </p:cNvSpPr>
            <p:nvPr/>
          </p:nvSpPr>
          <p:spPr bwMode="auto">
            <a:xfrm>
              <a:off x="1517" y="1162"/>
              <a:ext cx="47" cy="4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2"/>
            <p:cNvSpPr>
              <a:spLocks noChangeArrowheads="1"/>
            </p:cNvSpPr>
            <p:nvPr/>
          </p:nvSpPr>
          <p:spPr bwMode="auto">
            <a:xfrm>
              <a:off x="672" y="1776"/>
              <a:ext cx="46" cy="4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3"/>
            <p:cNvSpPr>
              <a:spLocks noChangeArrowheads="1"/>
            </p:cNvSpPr>
            <p:nvPr/>
          </p:nvSpPr>
          <p:spPr bwMode="auto">
            <a:xfrm>
              <a:off x="672" y="1776"/>
              <a:ext cx="46" cy="4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4"/>
            <p:cNvSpPr>
              <a:spLocks noChangeArrowheads="1"/>
            </p:cNvSpPr>
            <p:nvPr/>
          </p:nvSpPr>
          <p:spPr bwMode="auto">
            <a:xfrm>
              <a:off x="995" y="2769"/>
              <a:ext cx="46" cy="4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5"/>
            <p:cNvSpPr>
              <a:spLocks noChangeArrowheads="1"/>
            </p:cNvSpPr>
            <p:nvPr/>
          </p:nvSpPr>
          <p:spPr bwMode="auto">
            <a:xfrm>
              <a:off x="995" y="2769"/>
              <a:ext cx="46" cy="4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6"/>
            <p:cNvSpPr>
              <a:spLocks noChangeArrowheads="1"/>
            </p:cNvSpPr>
            <p:nvPr/>
          </p:nvSpPr>
          <p:spPr bwMode="auto">
            <a:xfrm>
              <a:off x="2040" y="2769"/>
              <a:ext cx="46" cy="4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7"/>
            <p:cNvSpPr>
              <a:spLocks noChangeArrowheads="1"/>
            </p:cNvSpPr>
            <p:nvPr/>
          </p:nvSpPr>
          <p:spPr bwMode="auto">
            <a:xfrm>
              <a:off x="2040" y="2769"/>
              <a:ext cx="46" cy="4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8"/>
            <p:cNvSpPr>
              <a:spLocks noChangeArrowheads="1"/>
            </p:cNvSpPr>
            <p:nvPr/>
          </p:nvSpPr>
          <p:spPr bwMode="auto">
            <a:xfrm>
              <a:off x="2362" y="1776"/>
              <a:ext cx="47" cy="4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19"/>
            <p:cNvSpPr>
              <a:spLocks noChangeArrowheads="1"/>
            </p:cNvSpPr>
            <p:nvPr/>
          </p:nvSpPr>
          <p:spPr bwMode="auto">
            <a:xfrm>
              <a:off x="2362" y="1776"/>
              <a:ext cx="47" cy="4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2122941" y="1406686"/>
            <a:ext cx="595741"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11</a:t>
            </a:r>
            <a:endParaRPr lang="zh-CN" altLang="en-US" sz="2800" baseline="-250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450983" y="2652705"/>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22</a:t>
            </a:r>
            <a:endParaRPr lang="zh-CN" altLang="en-US" sz="2800" baseline="-25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664080" y="4021267"/>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33</a:t>
            </a:r>
            <a:endParaRPr lang="zh-CN" altLang="en-US" sz="2800" baseline="-25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2995269" y="4065256"/>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44</a:t>
            </a:r>
            <a:endParaRPr lang="zh-CN" altLang="en-US" sz="2800" baseline="-250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3542542" y="2324525"/>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55</a:t>
            </a:r>
            <a:endParaRPr lang="zh-CN" altLang="en-US" sz="2800" baseline="-25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45101" y="1722096"/>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12</a:t>
            </a:r>
            <a:endParaRPr lang="zh-CN" altLang="en-US" sz="2800" baseline="-250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1503294" y="3090658"/>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13</a:t>
            </a:r>
            <a:endParaRPr lang="zh-CN" altLang="en-US" sz="2800" baseline="-250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2641960" y="3113652"/>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14</a:t>
            </a:r>
            <a:endParaRPr lang="zh-CN" altLang="en-US" sz="2800" baseline="-250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804902" y="2574671"/>
            <a:ext cx="604653"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25</a:t>
            </a:r>
            <a:endParaRPr lang="zh-CN" altLang="en-US" sz="28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文本框 32"/>
              <p:cNvSpPr txBox="1"/>
              <p:nvPr/>
            </p:nvSpPr>
            <p:spPr>
              <a:xfrm>
                <a:off x="3937045" y="2427135"/>
                <a:ext cx="4578305" cy="18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m>
                            <m:mPr>
                              <m:mcs>
                                <m:mc>
                                  <m:mcPr>
                                    <m:count m:val="5"/>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11</m:t>
                                    </m:r>
                                  </m:sub>
                                </m:sSub>
                              </m:e>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12</m:t>
                                    </m:r>
                                  </m:sub>
                                </m:sSub>
                              </m:e>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13</m:t>
                                    </m:r>
                                  </m:sub>
                                </m:sSub>
                              </m:e>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14</m:t>
                                    </m:r>
                                  </m:sub>
                                </m:sSub>
                              </m:e>
                              <m:e>
                                <m:r>
                                  <a:rPr lang="en-US" altLang="zh-CN" sz="2400" b="0" i="1" smtClean="0">
                                    <a:latin typeface="Cambria Math" panose="02040503050406030204" pitchFamily="18" charset="0"/>
                                  </a:rPr>
                                  <m:t>0</m:t>
                                </m:r>
                              </m:e>
                            </m:mr>
                            <m:mr>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12</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22</m:t>
                                    </m:r>
                                  </m:sub>
                                </m:sSub>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25</m:t>
                                    </m:r>
                                  </m:sub>
                                </m:sSub>
                              </m:e>
                            </m:mr>
                            <m:mr>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13</m:t>
                                    </m:r>
                                  </m:sub>
                                </m:sSub>
                              </m:e>
                              <m:e>
                                <m:r>
                                  <a:rPr lang="en-US" altLang="zh-CN" sz="2400" b="0" i="1" smtClean="0">
                                    <a:latin typeface="Cambria Math" panose="02040503050406030204" pitchFamily="18" charset="0"/>
                                  </a:rPr>
                                  <m:t>0</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33</m:t>
                                    </m:r>
                                  </m:sub>
                                </m:sSub>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r>
                              <m:e>
                                <m:sSub>
                                  <m:sSubPr>
                                    <m:ctrlPr>
                                      <a:rPr lang="en-US" altLang="zh-CN" sz="2400" b="0" i="1" smtClean="0">
                                        <a:solidFill>
                                          <a:srgbClr val="0000FF"/>
                                        </a:solidFill>
                                        <a:latin typeface="Cambria Math" panose="02040503050406030204" pitchFamily="18" charset="0"/>
                                      </a:rPr>
                                    </m:ctrlPr>
                                  </m:sSubPr>
                                  <m:e>
                                    <m:r>
                                      <a:rPr lang="en-US" altLang="zh-CN" sz="2400" b="0" i="1" smtClean="0">
                                        <a:solidFill>
                                          <a:srgbClr val="0000FF"/>
                                        </a:solidFill>
                                        <a:latin typeface="Cambria Math" panose="02040503050406030204" pitchFamily="18" charset="0"/>
                                      </a:rPr>
                                      <m:t>𝑎</m:t>
                                    </m:r>
                                  </m:e>
                                  <m:sub>
                                    <m:r>
                                      <a:rPr lang="en-US" altLang="zh-CN" sz="2400" b="0" i="1" smtClean="0">
                                        <a:solidFill>
                                          <a:srgbClr val="0000FF"/>
                                        </a:solidFill>
                                        <a:latin typeface="Cambria Math" panose="02040503050406030204" pitchFamily="18" charset="0"/>
                                      </a:rPr>
                                      <m:t>14</m:t>
                                    </m:r>
                                  </m:sub>
                                </m:sSub>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44</m:t>
                                    </m:r>
                                  </m:sub>
                                </m:sSub>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25</m:t>
                                    </m:r>
                                  </m:sub>
                                </m:sSub>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55</m:t>
                                    </m:r>
                                  </m:sub>
                                </m:sSub>
                              </m:e>
                            </m:mr>
                          </m:m>
                        </m:e>
                      </m:d>
                    </m:oMath>
                  </m:oMathPara>
                </a14:m>
                <a:endParaRPr lang="zh-CN" altLang="en-US" sz="2400" dirty="0"/>
              </a:p>
            </p:txBody>
          </p:sp>
        </mc:Choice>
        <mc:Fallback xmlns="">
          <p:sp>
            <p:nvSpPr>
              <p:cNvPr id="33" name="文本框 32"/>
              <p:cNvSpPr txBox="1">
                <a:spLocks noRot="1" noChangeAspect="1" noMove="1" noResize="1" noEditPoints="1" noAdjustHandles="1" noChangeArrowheads="1" noChangeShapeType="1" noTextEdit="1"/>
              </p:cNvSpPr>
              <p:nvPr/>
            </p:nvSpPr>
            <p:spPr>
              <a:xfrm>
                <a:off x="3937045" y="2427135"/>
                <a:ext cx="4578305" cy="182736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485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消元变换示例</a:t>
            </a:r>
          </a:p>
        </p:txBody>
      </p:sp>
      <p:sp>
        <p:nvSpPr>
          <p:cNvPr id="3" name="内容占位符 2"/>
          <p:cNvSpPr>
            <a:spLocks noGrp="1"/>
          </p:cNvSpPr>
          <p:nvPr>
            <p:ph idx="1"/>
          </p:nvPr>
        </p:nvSpPr>
        <p:spPr>
          <a:xfrm>
            <a:off x="628650" y="4973444"/>
            <a:ext cx="7886700" cy="1203518"/>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消元最终目标是删除图的所有边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每次使用</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消元相当于删除顶点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周围的边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628650" y="1690689"/>
                <a:ext cx="3228512" cy="2698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solidFill>
                                <a:schemeClr val="tx1"/>
                              </a:solidFill>
                              <a:latin typeface="Cambria Math" panose="02040503050406030204" pitchFamily="18" charset="0"/>
                            </a:rPr>
                          </m:ctrlPr>
                        </m:dPr>
                        <m:e>
                          <m:eqArr>
                            <m:eqArrPr>
                              <m:ctrlPr>
                                <a:rPr lang="en-US" altLang="zh-CN" sz="2000" b="0" i="1" smtClean="0">
                                  <a:solidFill>
                                    <a:schemeClr val="tx1"/>
                                  </a:solidFill>
                                  <a:latin typeface="Cambria Math" panose="02040503050406030204" pitchFamily="18" charset="0"/>
                                </a:rPr>
                              </m:ctrlPr>
                            </m:eqArrPr>
                            <m:e>
                              <m:m>
                                <m:mPr>
                                  <m:mcs>
                                    <m:mc>
                                      <m:mcPr>
                                        <m:count m:val="5"/>
                                        <m:mcJc m:val="center"/>
                                      </m:mcPr>
                                    </m:mc>
                                  </m:mcs>
                                  <m:ctrlPr>
                                    <a:rPr lang="en-US" altLang="zh-CN" sz="2000" b="0" i="1" smtClean="0">
                                      <a:solidFill>
                                        <a:schemeClr val="tx1"/>
                                      </a:solidFill>
                                      <a:latin typeface="Cambria Math" panose="02040503050406030204" pitchFamily="18" charset="0"/>
                                    </a:rPr>
                                  </m:ctrlPr>
                                </m:mPr>
                                <m:mr>
                                  <m:e>
                                    <m:r>
                                      <m:rPr>
                                        <m:brk m:alnAt="7"/>
                                      </m:rP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   1    </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mr>
                              </m:m>
                            </m:e>
                            <m:e>
                              <m:m>
                                <m:mPr>
                                  <m:mcs>
                                    <m:mc>
                                      <m:mcPr>
                                        <m:count m:val="5"/>
                                        <m:mcJc m:val="center"/>
                                      </m:mcPr>
                                    </m:mc>
                                  </m:mcs>
                                  <m:ctrlPr>
                                    <a:rPr lang="en-US" altLang="zh-CN" sz="2000" i="1" smtClean="0">
                                      <a:solidFill>
                                        <a:schemeClr val="tx1"/>
                                      </a:solidFill>
                                      <a:latin typeface="Cambria Math" panose="02040503050406030204" pitchFamily="18" charset="0"/>
                                    </a:rPr>
                                  </m:ctrlPr>
                                </m:mPr>
                                <m:mr>
                                  <m:e>
                                    <m:r>
                                      <m:rPr>
                                        <m:brk m:alnAt="7"/>
                                      </m:rP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12</m:t>
                                            </m:r>
                                          </m:sub>
                                        </m:sSub>
                                      </m:num>
                                      <m:den>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11</m:t>
                                            </m:r>
                                          </m:sub>
                                        </m:sSub>
                                      </m:den>
                                    </m:f>
                                  </m:e>
                                  <m:e>
                                    <m:r>
                                      <a:rPr lang="en-US" altLang="zh-CN" sz="2000" b="0" i="1" smtClean="0">
                                        <a:solidFill>
                                          <a:schemeClr val="tx1"/>
                                        </a:solidFill>
                                        <a:latin typeface="Cambria Math" panose="02040503050406030204" pitchFamily="18" charset="0"/>
                                      </a:rPr>
                                      <m:t>1</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1</m:t>
                                    </m:r>
                                  </m:e>
                                </m:mr>
                              </m:m>
                            </m:e>
                            <m:e>
                              <m:m>
                                <m:mPr>
                                  <m:mcs>
                                    <m:mc>
                                      <m:mcPr>
                                        <m:count m:val="5"/>
                                        <m:mcJc m:val="center"/>
                                      </m:mcPr>
                                    </m:mc>
                                  </m:mcs>
                                  <m:ctrlPr>
                                    <a:rPr lang="en-US" altLang="zh-CN" sz="2000" i="1" smtClean="0">
                                      <a:solidFill>
                                        <a:schemeClr val="tx1"/>
                                      </a:solidFill>
                                      <a:latin typeface="Cambria Math" panose="02040503050406030204" pitchFamily="18" charset="0"/>
                                    </a:rPr>
                                  </m:ctrlPr>
                                </m:mPr>
                                <m:mr>
                                  <m:e>
                                    <m:r>
                                      <m:rPr>
                                        <m:brk m:alnAt="7"/>
                                      </m:rP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13</m:t>
                                            </m:r>
                                          </m:sub>
                                        </m:sSub>
                                      </m:num>
                                      <m:den>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11</m:t>
                                            </m:r>
                                          </m:sub>
                                        </m:sSub>
                                      </m:den>
                                    </m:f>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1</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mr>
                              </m:m>
                            </m:e>
                            <m:e>
                              <m:m>
                                <m:mPr>
                                  <m:mcs>
                                    <m:mc>
                                      <m:mcPr>
                                        <m:count m:val="5"/>
                                        <m:mcJc m:val="center"/>
                                      </m:mcPr>
                                    </m:mc>
                                  </m:mcs>
                                  <m:ctrlPr>
                                    <a:rPr lang="en-US" altLang="zh-CN" sz="2000" i="1" smtClean="0">
                                      <a:solidFill>
                                        <a:schemeClr val="tx1"/>
                                      </a:solidFill>
                                      <a:latin typeface="Cambria Math" panose="02040503050406030204" pitchFamily="18" charset="0"/>
                                    </a:rPr>
                                  </m:ctrlPr>
                                </m:mPr>
                                <m:mr>
                                  <m:e>
                                    <m:r>
                                      <m:rPr>
                                        <m:brk m:alnAt="7"/>
                                      </m:rP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14</m:t>
                                            </m:r>
                                          </m:sub>
                                        </m:sSub>
                                      </m:num>
                                      <m:den>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11</m:t>
                                            </m:r>
                                          </m:sub>
                                        </m:sSub>
                                      </m:den>
                                    </m:f>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1</m:t>
                                    </m:r>
                                  </m:e>
                                  <m:e>
                                    <m:r>
                                      <a:rPr lang="en-US" altLang="zh-CN" sz="2000" b="0" i="1" smtClean="0">
                                        <a:solidFill>
                                          <a:schemeClr val="tx1"/>
                                        </a:solidFill>
                                        <a:latin typeface="Cambria Math" panose="02040503050406030204" pitchFamily="18" charset="0"/>
                                      </a:rPr>
                                      <m:t>0</m:t>
                                    </m:r>
                                  </m:e>
                                </m:mr>
                              </m:m>
                            </m:e>
                            <m:e>
                              <m:m>
                                <m:mPr>
                                  <m:mcs>
                                    <m:mc>
                                      <m:mcPr>
                                        <m:count m:val="5"/>
                                        <m:mcJc m:val="center"/>
                                      </m:mcPr>
                                    </m:mc>
                                  </m:mcs>
                                  <m:ctrlPr>
                                    <a:rPr lang="en-US" altLang="zh-CN" sz="2000" i="1" smtClean="0">
                                      <a:solidFill>
                                        <a:schemeClr val="tx1"/>
                                      </a:solidFill>
                                      <a:latin typeface="Cambria Math" panose="02040503050406030204" pitchFamily="18" charset="0"/>
                                    </a:rPr>
                                  </m:ctrlPr>
                                </m:mPr>
                                <m:mr>
                                  <m:e>
                                    <m:r>
                                      <m:rPr>
                                        <m:brk m:alnAt="7"/>
                                      </m:rP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15</m:t>
                                            </m:r>
                                          </m:sub>
                                        </m:sSub>
                                      </m:num>
                                      <m:den>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𝑎</m:t>
                                            </m:r>
                                          </m:e>
                                          <m:sub>
                                            <m:r>
                                              <a:rPr lang="en-US" altLang="zh-CN" sz="2000" b="0" i="1" smtClean="0">
                                                <a:solidFill>
                                                  <a:schemeClr val="tx1"/>
                                                </a:solidFill>
                                                <a:latin typeface="Cambria Math" panose="02040503050406030204" pitchFamily="18" charset="0"/>
                                              </a:rPr>
                                              <m:t>11</m:t>
                                            </m:r>
                                          </m:sub>
                                        </m:sSub>
                                      </m:den>
                                    </m:f>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0</m:t>
                                    </m:r>
                                  </m:e>
                                  <m:e>
                                    <m:r>
                                      <a:rPr lang="en-US" altLang="zh-CN" sz="2000" b="0" i="1" smtClean="0">
                                        <a:solidFill>
                                          <a:schemeClr val="tx1"/>
                                        </a:solidFill>
                                        <a:latin typeface="Cambria Math" panose="02040503050406030204" pitchFamily="18" charset="0"/>
                                      </a:rPr>
                                      <m:t>1</m:t>
                                    </m:r>
                                  </m:e>
                                </m:mr>
                              </m:m>
                            </m:e>
                          </m:eqArr>
                        </m:e>
                      </m:d>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28650" y="1690689"/>
                <a:ext cx="3228512" cy="26988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857162" y="1916559"/>
                <a:ext cx="5059141" cy="2199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𝐴</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𝑇</m:t>
                          </m:r>
                        </m:sup>
                      </m:sSubSup>
                      <m:r>
                        <a:rPr lang="en-US" altLang="zh-CN" sz="1600" b="0" i="1" smtClean="0">
                          <a:latin typeface="Cambria Math" panose="02040503050406030204" pitchFamily="18" charset="0"/>
                        </a:rPr>
                        <m:t>=</m:t>
                      </m:r>
                      <m:d>
                        <m:dPr>
                          <m:ctrlPr>
                            <a:rPr lang="en-US" altLang="zh-CN" sz="1600" b="0" i="1" smtClean="0">
                              <a:solidFill>
                                <a:schemeClr val="tx1"/>
                              </a:solidFill>
                              <a:latin typeface="Cambria Math" panose="02040503050406030204" pitchFamily="18" charset="0"/>
                            </a:rPr>
                          </m:ctrlPr>
                        </m:dPr>
                        <m:e>
                          <m:m>
                            <m:mPr>
                              <m:mcs>
                                <m:mc>
                                  <m:mcPr>
                                    <m:count m:val="5"/>
                                    <m:mcJc m:val="center"/>
                                  </m:mcPr>
                                </m:mc>
                              </m:mcs>
                              <m:ctrlPr>
                                <a:rPr lang="en-US" altLang="zh-CN" sz="1600" b="0" i="1" smtClean="0">
                                  <a:solidFill>
                                    <a:schemeClr val="tx1"/>
                                  </a:solidFill>
                                  <a:latin typeface="Cambria Math" panose="02040503050406030204" pitchFamily="18" charset="0"/>
                                </a:rPr>
                              </m:ctrlPr>
                            </m:mPr>
                            <m:mr>
                              <m:e>
                                <m:sSub>
                                  <m:sSubPr>
                                    <m:ctrlPr>
                                      <a:rPr lang="en-US" altLang="zh-CN" sz="1600" b="0" i="1" smtClean="0">
                                        <a:solidFill>
                                          <a:schemeClr val="tx1"/>
                                        </a:solidFill>
                                        <a:latin typeface="Cambria Math" panose="02040503050406030204" pitchFamily="18" charset="0"/>
                                      </a:rPr>
                                    </m:ctrlPr>
                                  </m:sSubPr>
                                  <m:e>
                                    <m:r>
                                      <m:rPr>
                                        <m:brk m:alnAt="7"/>
                                      </m:rPr>
                                      <a:rPr lang="en-US" altLang="zh-CN" sz="1600" b="0" i="1" smtClean="0">
                                        <a:solidFill>
                                          <a:schemeClr val="tx1"/>
                                        </a:solidFill>
                                        <a:latin typeface="Cambria Math" panose="02040503050406030204" pitchFamily="18" charset="0"/>
                                      </a:rPr>
                                      <m:t>𝑎</m:t>
                                    </m:r>
                                  </m:e>
                                  <m:sub>
                                    <m:r>
                                      <a:rPr lang="en-US" altLang="zh-CN" sz="1600" b="0" i="1" smtClean="0">
                                        <a:solidFill>
                                          <a:schemeClr val="tx1"/>
                                        </a:solidFill>
                                        <a:latin typeface="Cambria Math" panose="02040503050406030204" pitchFamily="18" charset="0"/>
                                      </a:rPr>
                                      <m:t>11</m:t>
                                    </m:r>
                                  </m:sub>
                                </m:sSub>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22</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25</m:t>
                                    </m:r>
                                  </m:sub>
                                </m:sSub>
                              </m:e>
                            </m:mr>
                            <m:mr>
                              <m:e>
                                <m:r>
                                  <a:rPr lang="en-US" altLang="zh-CN" sz="1600" b="0" i="1" smtClean="0">
                                    <a:solidFill>
                                      <a:schemeClr val="tx1"/>
                                    </a:solidFill>
                                    <a:latin typeface="Cambria Math" panose="02040503050406030204" pitchFamily="18" charset="0"/>
                                  </a:rPr>
                                  <m:t>0</m:t>
                                </m:r>
                              </m:e>
                              <m:e>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33</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44</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55</m:t>
                                    </m:r>
                                  </m:sub>
                                </m:sSub>
                              </m:e>
                            </m:mr>
                          </m:m>
                        </m:e>
                      </m:d>
                    </m:oMath>
                  </m:oMathPara>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857162" y="1916559"/>
                <a:ext cx="5059141" cy="21993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17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消元变换示例</a:t>
            </a:r>
          </a:p>
        </p:txBody>
      </p:sp>
      <p:sp>
        <p:nvSpPr>
          <p:cNvPr id="3" name="内容占位符 2"/>
          <p:cNvSpPr>
            <a:spLocks noGrp="1"/>
          </p:cNvSpPr>
          <p:nvPr>
            <p:ph idx="1"/>
          </p:nvPr>
        </p:nvSpPr>
        <p:spPr>
          <a:xfrm>
            <a:off x="628650" y="4248615"/>
            <a:ext cx="7886700" cy="1928348"/>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同时，与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有边相连的顶点之间会构建新边，构成完全图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每次选择度最小的顶点对应的对角元素消除边，可以减少新边的生成，称为“最小度算法”</a:t>
            </a:r>
          </a:p>
          <a:p>
            <a:endParaRPr lang="zh-CN" altLang="en-US" dirty="0"/>
          </a:p>
        </p:txBody>
      </p:sp>
      <p:grpSp>
        <p:nvGrpSpPr>
          <p:cNvPr id="6" name="Group 4"/>
          <p:cNvGrpSpPr>
            <a:grpSpLocks noChangeAspect="1"/>
          </p:cNvGrpSpPr>
          <p:nvPr/>
        </p:nvGrpSpPr>
        <p:grpSpPr bwMode="auto">
          <a:xfrm>
            <a:off x="892098" y="1692565"/>
            <a:ext cx="2608995" cy="2485030"/>
            <a:chOff x="651" y="1151"/>
            <a:chExt cx="1368" cy="1303"/>
          </a:xfrm>
        </p:grpSpPr>
        <p:sp>
          <p:nvSpPr>
            <p:cNvPr id="9" name="Line 6"/>
            <p:cNvSpPr>
              <a:spLocks noChangeShapeType="1"/>
            </p:cNvSpPr>
            <p:nvPr/>
          </p:nvSpPr>
          <p:spPr bwMode="auto">
            <a:xfrm>
              <a:off x="670" y="1653"/>
              <a:ext cx="1331"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a:off x="924" y="2436"/>
              <a:ext cx="823" cy="0"/>
            </a:xfrm>
            <a:prstGeom prst="line">
              <a:avLst/>
            </a:prstGeom>
            <a:noFill/>
            <a:ln w="17463"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8"/>
            <p:cNvSpPr>
              <a:spLocks noChangeShapeType="1"/>
            </p:cNvSpPr>
            <p:nvPr/>
          </p:nvSpPr>
          <p:spPr bwMode="auto">
            <a:xfrm>
              <a:off x="670" y="1653"/>
              <a:ext cx="1077" cy="783"/>
            </a:xfrm>
            <a:prstGeom prst="line">
              <a:avLst/>
            </a:prstGeom>
            <a:noFill/>
            <a:ln w="17463"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9"/>
            <p:cNvSpPr>
              <a:spLocks noChangeShapeType="1"/>
            </p:cNvSpPr>
            <p:nvPr/>
          </p:nvSpPr>
          <p:spPr bwMode="auto">
            <a:xfrm>
              <a:off x="670" y="1653"/>
              <a:ext cx="254" cy="783"/>
            </a:xfrm>
            <a:prstGeom prst="line">
              <a:avLst/>
            </a:prstGeom>
            <a:noFill/>
            <a:ln w="17463"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0"/>
            <p:cNvSpPr>
              <a:spLocks noChangeArrowheads="1"/>
            </p:cNvSpPr>
            <p:nvPr/>
          </p:nvSpPr>
          <p:spPr bwMode="auto">
            <a:xfrm>
              <a:off x="1317" y="1151"/>
              <a:ext cx="37" cy="36"/>
            </a:xfrm>
            <a:prstGeom prst="ellipse">
              <a:avLst/>
            </a:prstGeom>
            <a:solidFill>
              <a:srgbClr val="FFFFFF"/>
            </a:solidFill>
            <a:ln w="17463"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12"/>
            <p:cNvSpPr>
              <a:spLocks noChangeArrowheads="1"/>
            </p:cNvSpPr>
            <p:nvPr/>
          </p:nvSpPr>
          <p:spPr bwMode="auto">
            <a:xfrm>
              <a:off x="651" y="1635"/>
              <a:ext cx="37" cy="36"/>
            </a:xfrm>
            <a:prstGeom prst="ellipse">
              <a:avLst/>
            </a:prstGeom>
            <a:solidFill>
              <a:srgbClr val="FFFFFF"/>
            </a:solid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3"/>
            <p:cNvSpPr>
              <a:spLocks noChangeArrowheads="1"/>
            </p:cNvSpPr>
            <p:nvPr/>
          </p:nvSpPr>
          <p:spPr bwMode="auto">
            <a:xfrm>
              <a:off x="651" y="1635"/>
              <a:ext cx="37" cy="36"/>
            </a:xfrm>
            <a:prstGeom prst="ellipse">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4"/>
            <p:cNvSpPr>
              <a:spLocks noChangeArrowheads="1"/>
            </p:cNvSpPr>
            <p:nvPr/>
          </p:nvSpPr>
          <p:spPr bwMode="auto">
            <a:xfrm>
              <a:off x="906" y="2418"/>
              <a:ext cx="36" cy="36"/>
            </a:xfrm>
            <a:prstGeom prst="ellipse">
              <a:avLst/>
            </a:prstGeom>
            <a:solidFill>
              <a:srgbClr val="FFFFFF"/>
            </a:solid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5"/>
            <p:cNvSpPr>
              <a:spLocks noChangeArrowheads="1"/>
            </p:cNvSpPr>
            <p:nvPr/>
          </p:nvSpPr>
          <p:spPr bwMode="auto">
            <a:xfrm>
              <a:off x="906" y="2418"/>
              <a:ext cx="36" cy="36"/>
            </a:xfrm>
            <a:prstGeom prst="ellipse">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6"/>
            <p:cNvSpPr>
              <a:spLocks noChangeArrowheads="1"/>
            </p:cNvSpPr>
            <p:nvPr/>
          </p:nvSpPr>
          <p:spPr bwMode="auto">
            <a:xfrm>
              <a:off x="1728" y="2418"/>
              <a:ext cx="37" cy="36"/>
            </a:xfrm>
            <a:prstGeom prst="ellipse">
              <a:avLst/>
            </a:prstGeom>
            <a:solidFill>
              <a:srgbClr val="FFFFFF"/>
            </a:solid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7"/>
            <p:cNvSpPr>
              <a:spLocks noChangeArrowheads="1"/>
            </p:cNvSpPr>
            <p:nvPr/>
          </p:nvSpPr>
          <p:spPr bwMode="auto">
            <a:xfrm>
              <a:off x="1728" y="2418"/>
              <a:ext cx="37" cy="36"/>
            </a:xfrm>
            <a:prstGeom prst="ellipse">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8"/>
            <p:cNvSpPr>
              <a:spLocks noChangeArrowheads="1"/>
            </p:cNvSpPr>
            <p:nvPr/>
          </p:nvSpPr>
          <p:spPr bwMode="auto">
            <a:xfrm>
              <a:off x="1983" y="1635"/>
              <a:ext cx="36" cy="36"/>
            </a:xfrm>
            <a:prstGeom prst="ellipse">
              <a:avLst/>
            </a:prstGeom>
            <a:solidFill>
              <a:srgbClr val="FFFFFF"/>
            </a:solid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19"/>
            <p:cNvSpPr>
              <a:spLocks noChangeArrowheads="1"/>
            </p:cNvSpPr>
            <p:nvPr/>
          </p:nvSpPr>
          <p:spPr bwMode="auto">
            <a:xfrm>
              <a:off x="1983" y="1635"/>
              <a:ext cx="36" cy="36"/>
            </a:xfrm>
            <a:prstGeom prst="ellipse">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23" name="文本框 22"/>
              <p:cNvSpPr txBox="1"/>
              <p:nvPr/>
            </p:nvSpPr>
            <p:spPr>
              <a:xfrm>
                <a:off x="3501093" y="1909552"/>
                <a:ext cx="5059141" cy="2199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𝐴</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𝑇</m:t>
                          </m:r>
                        </m:sup>
                      </m:sSubSup>
                      <m:r>
                        <a:rPr lang="en-US" altLang="zh-CN" sz="1600" b="0" i="1" smtClean="0">
                          <a:latin typeface="Cambria Math" panose="02040503050406030204" pitchFamily="18" charset="0"/>
                        </a:rPr>
                        <m:t>=</m:t>
                      </m:r>
                      <m:d>
                        <m:dPr>
                          <m:ctrlPr>
                            <a:rPr lang="en-US" altLang="zh-CN" sz="1600" b="0" i="1" smtClean="0">
                              <a:solidFill>
                                <a:schemeClr val="tx1"/>
                              </a:solidFill>
                              <a:latin typeface="Cambria Math" panose="02040503050406030204" pitchFamily="18" charset="0"/>
                            </a:rPr>
                          </m:ctrlPr>
                        </m:dPr>
                        <m:e>
                          <m:m>
                            <m:mPr>
                              <m:mcs>
                                <m:mc>
                                  <m:mcPr>
                                    <m:count m:val="5"/>
                                    <m:mcJc m:val="center"/>
                                  </m:mcPr>
                                </m:mc>
                              </m:mcs>
                              <m:ctrlPr>
                                <a:rPr lang="en-US" altLang="zh-CN" sz="1600" b="0" i="1" smtClean="0">
                                  <a:solidFill>
                                    <a:schemeClr val="tx1"/>
                                  </a:solidFill>
                                  <a:latin typeface="Cambria Math" panose="02040503050406030204" pitchFamily="18" charset="0"/>
                                </a:rPr>
                              </m:ctrlPr>
                            </m:mPr>
                            <m:mr>
                              <m:e>
                                <m:sSub>
                                  <m:sSubPr>
                                    <m:ctrlPr>
                                      <a:rPr lang="en-US" altLang="zh-CN" sz="1600" b="0" i="1" smtClean="0">
                                        <a:solidFill>
                                          <a:schemeClr val="tx1"/>
                                        </a:solidFill>
                                        <a:latin typeface="Cambria Math" panose="02040503050406030204" pitchFamily="18" charset="0"/>
                                      </a:rPr>
                                    </m:ctrlPr>
                                  </m:sSubPr>
                                  <m:e>
                                    <m:r>
                                      <m:rPr>
                                        <m:brk m:alnAt="7"/>
                                      </m:rPr>
                                      <a:rPr lang="en-US" altLang="zh-CN" sz="1600" b="0" i="1" smtClean="0">
                                        <a:solidFill>
                                          <a:schemeClr val="tx1"/>
                                        </a:solidFill>
                                        <a:latin typeface="Cambria Math" panose="02040503050406030204" pitchFamily="18" charset="0"/>
                                      </a:rPr>
                                      <m:t>𝑎</m:t>
                                    </m:r>
                                  </m:e>
                                  <m:sub>
                                    <m:r>
                                      <a:rPr lang="en-US" altLang="zh-CN" sz="1600" b="0" i="1" smtClean="0">
                                        <a:solidFill>
                                          <a:schemeClr val="tx1"/>
                                        </a:solidFill>
                                        <a:latin typeface="Cambria Math" panose="02040503050406030204" pitchFamily="18" charset="0"/>
                                      </a:rPr>
                                      <m:t>11</m:t>
                                    </m:r>
                                  </m:sub>
                                </m:sSub>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22</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i="1" smtClean="0">
                                    <a:solidFill>
                                      <a:srgbClr val="FF0000"/>
                                    </a:solidFill>
                                    <a:latin typeface="Cambria Math" panose="02040503050406030204" pitchFamily="18" charset="0"/>
                                  </a:rPr>
                                  <m:t>−</m:t>
                                </m:r>
                                <m:f>
                                  <m:fPr>
                                    <m:ctrlPr>
                                      <a:rPr lang="en-US" altLang="zh-CN" sz="1600" i="1">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12</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13</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r>
                                  <a:rPr lang="en-US" altLang="zh-CN" sz="1600" i="1" smtClean="0">
                                    <a:solidFill>
                                      <a:srgbClr val="FF0000"/>
                                    </a:solidFill>
                                    <a:latin typeface="Cambria Math" panose="02040503050406030204" pitchFamily="18" charset="0"/>
                                  </a:rPr>
                                  <m:t>−</m:t>
                                </m:r>
                                <m:f>
                                  <m:fPr>
                                    <m:ctrlPr>
                                      <a:rPr lang="en-US" altLang="zh-CN" sz="1600" i="1">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12</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14</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25</m:t>
                                    </m:r>
                                  </m:sub>
                                </m:sSub>
                              </m:e>
                            </m:mr>
                            <m:mr>
                              <m:e>
                                <m:r>
                                  <a:rPr lang="en-US" altLang="zh-CN" sz="1600" b="0" i="1" smtClean="0">
                                    <a:solidFill>
                                      <a:schemeClr val="tx1"/>
                                    </a:solidFill>
                                    <a:latin typeface="Cambria Math" panose="02040503050406030204" pitchFamily="18" charset="0"/>
                                  </a:rPr>
                                  <m:t>0</m:t>
                                </m:r>
                              </m:e>
                              <m:e>
                                <m:r>
                                  <a:rPr lang="en-US" altLang="zh-CN" sz="1600" i="1" smtClean="0">
                                    <a:solidFill>
                                      <a:srgbClr val="FF0000"/>
                                    </a:solidFill>
                                    <a:latin typeface="Cambria Math" panose="02040503050406030204" pitchFamily="18" charset="0"/>
                                  </a:rPr>
                                  <m:t>−</m:t>
                                </m:r>
                                <m:f>
                                  <m:fPr>
                                    <m:ctrlPr>
                                      <a:rPr lang="en-US" altLang="zh-CN" sz="1600" i="1">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12</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13</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33</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13</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f>
                                  <m:fPr>
                                    <m:ctrlPr>
                                      <a:rPr lang="en-US" altLang="zh-CN" sz="1600" i="1" smtClean="0">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13</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14</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r>
                                  <a:rPr lang="en-US" altLang="zh-CN" sz="1600" i="1" smtClean="0">
                                    <a:solidFill>
                                      <a:srgbClr val="FF0000"/>
                                    </a:solidFill>
                                    <a:latin typeface="Cambria Math" panose="02040503050406030204" pitchFamily="18" charset="0"/>
                                  </a:rPr>
                                  <m:t>−</m:t>
                                </m:r>
                                <m:f>
                                  <m:fPr>
                                    <m:ctrlPr>
                                      <a:rPr lang="en-US" altLang="zh-CN" sz="1600" i="1">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12</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14</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f>
                                  <m:fPr>
                                    <m:ctrlPr>
                                      <a:rPr lang="en-US" altLang="zh-CN" sz="1600" i="1" smtClean="0">
                                        <a:solidFill>
                                          <a:srgbClr val="FF0000"/>
                                        </a:solidFill>
                                        <a:latin typeface="Cambria Math" panose="02040503050406030204" pitchFamily="18" charset="0"/>
                                      </a:rPr>
                                    </m:ctrlPr>
                                  </m:fPr>
                                  <m:num>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13</m:t>
                                        </m:r>
                                      </m:sub>
                                    </m:sSub>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14</m:t>
                                        </m:r>
                                      </m:sub>
                                    </m:sSub>
                                  </m:num>
                                  <m:den>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𝑎</m:t>
                                        </m:r>
                                      </m:e>
                                      <m:sub>
                                        <m:r>
                                          <a:rPr lang="en-US" altLang="zh-CN" sz="1600" i="1">
                                            <a:solidFill>
                                              <a:srgbClr val="FF0000"/>
                                            </a:solidFill>
                                            <a:latin typeface="Cambria Math" panose="02040503050406030204" pitchFamily="18" charset="0"/>
                                          </a:rPr>
                                          <m:t>11</m:t>
                                        </m:r>
                                      </m:sub>
                                    </m:sSub>
                                  </m:den>
                                </m:f>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44</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14</m:t>
                                        </m:r>
                                      </m:sub>
                                      <m:sup>
                                        <m:r>
                                          <a:rPr lang="en-US" altLang="zh-CN" sz="1600" i="1">
                                            <a:latin typeface="Cambria Math" panose="02040503050406030204" pitchFamily="18" charset="0"/>
                                          </a:rPr>
                                          <m:t>2</m:t>
                                        </m:r>
                                      </m:sup>
                                    </m:sSubSup>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11</m:t>
                                        </m:r>
                                      </m:sub>
                                    </m:sSub>
                                  </m:den>
                                </m:f>
                              </m:e>
                              <m:e>
                                <m:r>
                                  <a:rPr lang="en-US" altLang="zh-CN" sz="1600" b="0" i="1" smtClean="0">
                                    <a:solidFill>
                                      <a:schemeClr val="tx1"/>
                                    </a:solidFill>
                                    <a:latin typeface="Cambria Math" panose="02040503050406030204" pitchFamily="18" charset="0"/>
                                  </a:rPr>
                                  <m:t>0</m:t>
                                </m:r>
                              </m:e>
                            </m:mr>
                            <m:mr>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r>
                                  <a:rPr lang="en-US" altLang="zh-CN" sz="1600" b="0" i="1" smtClean="0">
                                    <a:solidFill>
                                      <a:schemeClr val="tx1"/>
                                    </a:solidFill>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55</m:t>
                                    </m:r>
                                  </m:sub>
                                </m:sSub>
                              </m:e>
                            </m:mr>
                          </m:m>
                        </m:e>
                      </m:d>
                    </m:oMath>
                  </m:oMathPara>
                </a14:m>
                <a:endParaRPr lang="zh-CN" altLang="en-US" sz="16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501093" y="1909552"/>
                <a:ext cx="5059141" cy="219938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39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Householder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变换的几何意义</a:t>
            </a:r>
          </a:p>
        </p:txBody>
      </p:sp>
      <p:sp>
        <p:nvSpPr>
          <p:cNvPr id="4" name="内容占位符 2"/>
          <p:cNvSpPr>
            <a:spLocks noGrp="1"/>
          </p:cNvSpPr>
          <p:nvPr>
            <p:ph idx="1"/>
          </p:nvPr>
        </p:nvSpPr>
        <p:spPr>
          <a:xfrm>
            <a:off x="628650" y="3944471"/>
            <a:ext cx="7886700" cy="2232491"/>
          </a:xfrm>
        </p:spPr>
        <p:txBody>
          <a:bodyPr>
            <a:norm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是伸缩方向单位向量，满足：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a:t>
            </a: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是伸缩比例，当</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时拉伸，</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 &lt;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时压缩</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时投影，</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是反向，</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时反射</a:t>
            </a:r>
          </a:p>
        </p:txBody>
      </p:sp>
      <p:grpSp>
        <p:nvGrpSpPr>
          <p:cNvPr id="5" name="Group 4"/>
          <p:cNvGrpSpPr>
            <a:grpSpLocks noChangeAspect="1"/>
          </p:cNvGrpSpPr>
          <p:nvPr/>
        </p:nvGrpSpPr>
        <p:grpSpPr bwMode="auto">
          <a:xfrm>
            <a:off x="601663" y="1614488"/>
            <a:ext cx="2714625" cy="2381250"/>
            <a:chOff x="379" y="1017"/>
            <a:chExt cx="1710" cy="1500"/>
          </a:xfrm>
        </p:grpSpPr>
        <p:sp>
          <p:nvSpPr>
            <p:cNvPr id="6" name="Oval 6"/>
            <p:cNvSpPr>
              <a:spLocks noChangeArrowheads="1"/>
            </p:cNvSpPr>
            <p:nvPr/>
          </p:nvSpPr>
          <p:spPr bwMode="auto">
            <a:xfrm>
              <a:off x="675" y="1208"/>
              <a:ext cx="1118" cy="1117"/>
            </a:xfrm>
            <a:prstGeom prst="ellipse">
              <a:avLst/>
            </a:prstGeom>
            <a:noFill/>
            <a:ln w="9525" cap="rnd">
              <a:solidFill>
                <a:srgbClr val="007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379" y="1017"/>
              <a:ext cx="1710" cy="1500"/>
            </a:xfrm>
            <a:custGeom>
              <a:avLst/>
              <a:gdLst>
                <a:gd name="T0" fmla="*/ 5462 w 6124"/>
                <a:gd name="T1" fmla="*/ 883 h 5366"/>
                <a:gd name="T2" fmla="*/ 1862 w 6124"/>
                <a:gd name="T3" fmla="*/ 1083 h 5366"/>
                <a:gd name="T4" fmla="*/ 662 w 6124"/>
                <a:gd name="T5" fmla="*/ 4482 h 5366"/>
                <a:gd name="T6" fmla="*/ 4262 w 6124"/>
                <a:gd name="T7" fmla="*/ 4282 h 5366"/>
                <a:gd name="T8" fmla="*/ 5462 w 6124"/>
                <a:gd name="T9" fmla="*/ 883 h 5366"/>
              </a:gdLst>
              <a:ahLst/>
              <a:cxnLst>
                <a:cxn ang="0">
                  <a:pos x="T0" y="T1"/>
                </a:cxn>
                <a:cxn ang="0">
                  <a:pos x="T2" y="T3"/>
                </a:cxn>
                <a:cxn ang="0">
                  <a:pos x="T4" y="T5"/>
                </a:cxn>
                <a:cxn ang="0">
                  <a:pos x="T6" y="T7"/>
                </a:cxn>
                <a:cxn ang="0">
                  <a:pos x="T8" y="T9"/>
                </a:cxn>
              </a:cxnLst>
              <a:rect l="0" t="0" r="r" b="b"/>
              <a:pathLst>
                <a:path w="6124" h="5366">
                  <a:moveTo>
                    <a:pt x="5462" y="883"/>
                  </a:moveTo>
                  <a:cubicBezTo>
                    <a:pt x="4799" y="0"/>
                    <a:pt x="3187" y="89"/>
                    <a:pt x="1862" y="1083"/>
                  </a:cubicBezTo>
                  <a:cubicBezTo>
                    <a:pt x="536" y="2077"/>
                    <a:pt x="0" y="3599"/>
                    <a:pt x="662" y="4482"/>
                  </a:cubicBezTo>
                  <a:cubicBezTo>
                    <a:pt x="1324" y="5366"/>
                    <a:pt x="2936" y="5277"/>
                    <a:pt x="4262" y="4282"/>
                  </a:cubicBezTo>
                  <a:cubicBezTo>
                    <a:pt x="5587" y="3288"/>
                    <a:pt x="6124" y="1766"/>
                    <a:pt x="5462" y="883"/>
                  </a:cubicBezTo>
                  <a:close/>
                </a:path>
              </a:pathLst>
            </a:custGeom>
            <a:noFill/>
            <a:ln w="95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14" y="1180"/>
              <a:ext cx="1040" cy="1173"/>
            </a:xfrm>
            <a:custGeom>
              <a:avLst/>
              <a:gdLst>
                <a:gd name="T0" fmla="*/ 3063 w 3725"/>
                <a:gd name="T1" fmla="*/ 3697 h 4195"/>
                <a:gd name="T2" fmla="*/ 3062 w 3725"/>
                <a:gd name="T3" fmla="*/ 1197 h 4195"/>
                <a:gd name="T4" fmla="*/ 662 w 3725"/>
                <a:gd name="T5" fmla="*/ 498 h 4195"/>
                <a:gd name="T6" fmla="*/ 663 w 3725"/>
                <a:gd name="T7" fmla="*/ 2997 h 4195"/>
                <a:gd name="T8" fmla="*/ 3063 w 3725"/>
                <a:gd name="T9" fmla="*/ 3697 h 4195"/>
              </a:gdLst>
              <a:ahLst/>
              <a:cxnLst>
                <a:cxn ang="0">
                  <a:pos x="T0" y="T1"/>
                </a:cxn>
                <a:cxn ang="0">
                  <a:pos x="T2" y="T3"/>
                </a:cxn>
                <a:cxn ang="0">
                  <a:pos x="T4" y="T5"/>
                </a:cxn>
                <a:cxn ang="0">
                  <a:pos x="T6" y="T7"/>
                </a:cxn>
                <a:cxn ang="0">
                  <a:pos x="T8" y="T9"/>
                </a:cxn>
              </a:cxnLst>
              <a:rect l="0" t="0" r="r" b="b"/>
              <a:pathLst>
                <a:path w="3725" h="4195">
                  <a:moveTo>
                    <a:pt x="3063" y="3697"/>
                  </a:moveTo>
                  <a:cubicBezTo>
                    <a:pt x="3725" y="3200"/>
                    <a:pt x="3725" y="2081"/>
                    <a:pt x="3062" y="1197"/>
                  </a:cubicBezTo>
                  <a:cubicBezTo>
                    <a:pt x="2400" y="314"/>
                    <a:pt x="1325" y="0"/>
                    <a:pt x="662" y="498"/>
                  </a:cubicBezTo>
                  <a:cubicBezTo>
                    <a:pt x="0" y="995"/>
                    <a:pt x="0" y="2114"/>
                    <a:pt x="663" y="2997"/>
                  </a:cubicBezTo>
                  <a:cubicBezTo>
                    <a:pt x="1325" y="3881"/>
                    <a:pt x="2400" y="4195"/>
                    <a:pt x="3063" y="3697"/>
                  </a:cubicBezTo>
                  <a:close/>
                </a:path>
              </a:pathLst>
            </a:custGeom>
            <a:noFill/>
            <a:ln w="9525"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9"/>
            <p:cNvSpPr>
              <a:spLocks noChangeShapeType="1"/>
            </p:cNvSpPr>
            <p:nvPr/>
          </p:nvSpPr>
          <p:spPr bwMode="auto">
            <a:xfrm flipV="1">
              <a:off x="1234" y="1185"/>
              <a:ext cx="775" cy="581"/>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1998" y="1138"/>
              <a:ext cx="74" cy="62"/>
            </a:xfrm>
            <a:custGeom>
              <a:avLst/>
              <a:gdLst>
                <a:gd name="T0" fmla="*/ 266 w 266"/>
                <a:gd name="T1" fmla="*/ 0 h 224"/>
                <a:gd name="T2" fmla="*/ 83 w 266"/>
                <a:gd name="T3" fmla="*/ 224 h 224"/>
                <a:gd name="T4" fmla="*/ 0 w 266"/>
                <a:gd name="T5" fmla="*/ 112 h 224"/>
                <a:gd name="T6" fmla="*/ 266 w 266"/>
                <a:gd name="T7" fmla="*/ 0 h 224"/>
              </a:gdLst>
              <a:ahLst/>
              <a:cxnLst>
                <a:cxn ang="0">
                  <a:pos x="T0" y="T1"/>
                </a:cxn>
                <a:cxn ang="0">
                  <a:pos x="T2" y="T3"/>
                </a:cxn>
                <a:cxn ang="0">
                  <a:pos x="T4" y="T5"/>
                </a:cxn>
                <a:cxn ang="0">
                  <a:pos x="T6" y="T7"/>
                </a:cxn>
              </a:cxnLst>
              <a:rect l="0" t="0" r="r" b="b"/>
              <a:pathLst>
                <a:path w="266" h="224">
                  <a:moveTo>
                    <a:pt x="266" y="0"/>
                  </a:moveTo>
                  <a:lnTo>
                    <a:pt x="83" y="224"/>
                  </a:lnTo>
                  <a:lnTo>
                    <a:pt x="0" y="112"/>
                  </a:lnTo>
                  <a:lnTo>
                    <a:pt x="266" y="0"/>
                  </a:lnTo>
                  <a:close/>
                </a:path>
              </a:pathLst>
            </a:custGeom>
            <a:solidFill>
              <a:srgbClr val="0000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3203034" y="1682611"/>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2871472" y="2361444"/>
            <a:ext cx="885179"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&gt; 1</a:t>
            </a:r>
            <a:endParaRPr lang="zh-CN" altLang="en-US" sz="2800" i="1"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2049307" y="2399155"/>
            <a:ext cx="885179"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&lt; 1</a:t>
            </a:r>
            <a:endParaRPr lang="zh-CN" alt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p:cNvSpPr txBox="1"/>
              <p:nvPr/>
            </p:nvSpPr>
            <p:spPr>
              <a:xfrm>
                <a:off x="3341372" y="2777780"/>
                <a:ext cx="4735784" cy="9757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m:t>
                          </m:r>
                        </m:e>
                      </m:d>
                      <m:d>
                        <m:dPr>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𝑥</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𝑧</m:t>
                                  </m:r>
                                </m:sub>
                              </m:sSub>
                            </m:e>
                          </m:eqArr>
                        </m:e>
                      </m:d>
                      <m:d>
                        <m:dPr>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𝑢</m:t>
                                    </m:r>
                                  </m:e>
                                  <m:sub>
                                    <m:r>
                                      <m:rPr>
                                        <m:brk m:alnAt="7"/>
                                      </m:rPr>
                                      <a:rPr lang="en-US" altLang="zh-CN" sz="2400" b="0" i="1" smtClean="0">
                                        <a:latin typeface="Cambria Math" panose="02040503050406030204" pitchFamily="18" charset="0"/>
                                      </a:rPr>
                                      <m:t>𝑥</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𝑧</m:t>
                                    </m:r>
                                  </m:sub>
                                </m:sSub>
                              </m:e>
                            </m:mr>
                          </m:m>
                        </m:e>
                      </m:d>
                    </m:oMath>
                  </m:oMathPara>
                </a14:m>
                <a:endParaRPr lang="zh-CN" altLang="en-US" sz="24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341372" y="2777780"/>
                <a:ext cx="4735784" cy="97571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192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对角矩阵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𝐴</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m>
                            <m:mPr>
                              <m:mcs>
                                <m:mc>
                                  <m:mcPr>
                                    <m:count m:val="2"/>
                                    <m:mcJc m:val="center"/>
                                  </m:mcPr>
                                </m:mc>
                              </m:mcs>
                              <m:ctrlPr>
                                <a:rPr lang="en-US" altLang="zh-CN" b="0" i="1" smtClean="0">
                                  <a:latin typeface="Cambria Math" panose="02040503050406030204" pitchFamily="18" charset="0"/>
                                  <a:ea typeface="楷体" panose="02010609060101010101" pitchFamily="49" charset="-122"/>
                                </a:rPr>
                              </m:ctrlPr>
                            </m:mPr>
                            <m:mr>
                              <m:e>
                                <m:m>
                                  <m:mPr>
                                    <m:mcs>
                                      <m:mc>
                                        <m:mcPr>
                                          <m:count m:val="3"/>
                                          <m:mcJc m:val="center"/>
                                        </m:mcPr>
                                      </m:mc>
                                    </m:mcs>
                                    <m:ctrlPr>
                                      <a:rPr lang="en-US" altLang="zh-CN" b="0" i="1" smtClean="0">
                                        <a:latin typeface="Cambria Math" panose="02040503050406030204" pitchFamily="18" charset="0"/>
                                        <a:ea typeface="楷体" panose="02010609060101010101" pitchFamily="49" charset="-122"/>
                                      </a:rPr>
                                    </m:ctrlPr>
                                  </m:mP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𝑏</m:t>
                                          </m:r>
                                        </m:e>
                                        <m:sub>
                                          <m:r>
                                            <m:rPr>
                                              <m:brk m:alnAt="7"/>
                                            </m:rP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1</m:t>
                                          </m:r>
                                        </m:sub>
                                      </m:sSub>
                                    </m:e>
                                    <m:e>
                                      <m:r>
                                        <a:rPr lang="en-US" altLang="zh-CN" b="0" i="1" smtClean="0">
                                          <a:latin typeface="Cambria Math" panose="02040503050406030204" pitchFamily="18" charset="0"/>
                                          <a:ea typeface="楷体" panose="02010609060101010101" pitchFamily="49" charset="-122"/>
                                        </a:rPr>
                                        <m:t>0</m:t>
                                      </m:r>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2</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2</m:t>
                                          </m:r>
                                        </m:sub>
                                      </m:sSub>
                                    </m:e>
                                  </m:mr>
                                  <m:mr>
                                    <m:e>
                                      <m:r>
                                        <a:rPr lang="en-US" altLang="zh-CN" b="0" i="1" smtClean="0">
                                          <a:latin typeface="Cambria Math" panose="02040503050406030204" pitchFamily="18" charset="0"/>
                                          <a:ea typeface="楷体" panose="02010609060101010101" pitchFamily="49" charset="-122"/>
                                        </a:rPr>
                                        <m:t>0</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3</m:t>
                                          </m:r>
                                        </m:sub>
                                      </m:sSub>
                                    </m:e>
                                  </m:mr>
                                </m:m>
                              </m:e>
                              <m:e>
                                <m:m>
                                  <m:mPr>
                                    <m:mcs>
                                      <m:mc>
                                        <m:mcPr>
                                          <m:count m:val="3"/>
                                          <m:mcJc m:val="center"/>
                                        </m:mcPr>
                                      </m:mc>
                                    </m:mcs>
                                    <m:ctrlPr>
                                      <a:rPr lang="en-US" altLang="zh-CN" b="0" i="1" smtClean="0">
                                        <a:latin typeface="Cambria Math" panose="02040503050406030204" pitchFamily="18" charset="0"/>
                                        <a:ea typeface="楷体" panose="02010609060101010101" pitchFamily="49" charset="-122"/>
                                      </a:rPr>
                                    </m:ctrlPr>
                                  </m:mP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m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m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mr>
                                </m:m>
                              </m:e>
                            </m:mr>
                            <m:mr>
                              <m:e>
                                <m:m>
                                  <m:mPr>
                                    <m:mcs>
                                      <m:mc>
                                        <m:mcPr>
                                          <m:count m:val="3"/>
                                          <m:mcJc m:val="center"/>
                                        </m:mcPr>
                                      </m:mc>
                                    </m:mcs>
                                    <m:ctrlPr>
                                      <a:rPr lang="en-US" altLang="zh-CN" b="0" i="1" smtClean="0">
                                        <a:latin typeface="Cambria Math" panose="02040503050406030204" pitchFamily="18" charset="0"/>
                                        <a:ea typeface="楷体" panose="02010609060101010101" pitchFamily="49" charset="-122"/>
                                      </a:rPr>
                                    </m:ctrlPr>
                                  </m:mP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mr>
                                  <m:mr>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mr>
                                  <m:mr>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e>
                                      <m:r>
                                        <a:rPr lang="en-US" altLang="zh-CN" b="0" i="1" smtClean="0">
                                          <a:latin typeface="Cambria Math" panose="02040503050406030204" pitchFamily="18" charset="0"/>
                                          <a:ea typeface="楷体" panose="02010609060101010101" pitchFamily="49" charset="-122"/>
                                        </a:rPr>
                                        <m:t>0</m:t>
                                      </m:r>
                                    </m:e>
                                  </m:mr>
                                </m:m>
                              </m:e>
                              <m:e>
                                <m:m>
                                  <m:mPr>
                                    <m:mcs>
                                      <m:mc>
                                        <m:mcPr>
                                          <m:count m:val="3"/>
                                          <m:mcJc m:val="center"/>
                                        </m:mcPr>
                                      </m:mc>
                                    </m:mcs>
                                    <m:ctrlPr>
                                      <a:rPr lang="en-US" altLang="zh-CN" b="0" i="1" smtClean="0">
                                        <a:latin typeface="Cambria Math" panose="02040503050406030204" pitchFamily="18" charset="0"/>
                                        <a:ea typeface="楷体" panose="02010609060101010101" pitchFamily="49" charset="-122"/>
                                      </a:rPr>
                                    </m:ctrlPr>
                                  </m:mP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mr>
                                  <m:mr>
                                    <m:e>
                                      <m:r>
                                        <a:rPr lang="en-US" altLang="zh-CN" b="0" i="1" smtClean="0">
                                          <a:latin typeface="Cambria Math" panose="02040503050406030204" pitchFamily="18" charset="0"/>
                                          <a:ea typeface="楷体" panose="02010609060101010101" pitchFamily="49" charset="-122"/>
                                        </a:rPr>
                                        <m:t>⋯</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e>
                                  </m:mr>
                                  <m:mr>
                                    <m:e>
                                      <m:r>
                                        <a:rPr lang="en-US" altLang="zh-CN" b="0" i="1" smtClean="0">
                                          <a:latin typeface="Cambria Math" panose="02040503050406030204" pitchFamily="18" charset="0"/>
                                          <a:ea typeface="楷体" panose="02010609060101010101" pitchFamily="49" charset="-122"/>
                                        </a:rPr>
                                        <m:t>⋯</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𝑛</m:t>
                                          </m:r>
                                        </m:sub>
                                      </m:sSub>
                                    </m:e>
                                  </m:mr>
                                </m:m>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特点：主对角线及其两侧的斜线元素不为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，其余位置为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a:t>
                </a:r>
              </a:p>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优势：可以用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的计算量做</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002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若当标准形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如果一个</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主对角线上元素相同，主对角线斜上方元素都是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为若当块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𝐉</m:t>
                          </m:r>
                        </m:e>
                        <m:sub>
                          <m:r>
                            <a:rPr lang="en-US" altLang="zh-CN" b="0" i="0" smtClean="0">
                              <a:latin typeface="Cambria Math" panose="02040503050406030204" pitchFamily="18" charset="0"/>
                            </a:rPr>
                            <m:t>0</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6"/>
                                    <m:mcJc m:val="center"/>
                                  </m:mcPr>
                                </m:mc>
                              </m:mcs>
                              <m:ctrlPr>
                                <a:rPr lang="en-US" altLang="zh-CN" b="0"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0</m:t>
                                        </m:r>
                                      </m:sub>
                                    </m:sSub>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0</m:t>
                                        </m:r>
                                      </m:sub>
                                    </m:sSub>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0</m:t>
                                        </m:r>
                                      </m:sub>
                                    </m:sSub>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0</m:t>
                                        </m:r>
                                      </m:sub>
                                    </m:sSub>
                                  </m:e>
                                  <m:e>
                                    <m:r>
                                      <a:rPr lang="en-US" altLang="zh-CN" b="0" i="1" smtClean="0">
                                        <a:latin typeface="Cambria Math" panose="02040503050406030204" pitchFamily="18" charset="0"/>
                                      </a:rPr>
                                      <m:t>0</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0</m:t>
                                        </m:r>
                                      </m:sub>
                                    </m:sSub>
                                  </m:e>
                                </m:eqArr>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主对角线上的单个元素也是一个若当块</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r="-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2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高斯消元法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a:latin typeface="楷体" panose="02010609060101010101" pitchFamily="49" charset="-122"/>
                    <a:ea typeface="楷体" panose="02010609060101010101" pitchFamily="49" charset="-122"/>
                  </a:rPr>
                  <a:t>线性方程组</a:t>
                </a:r>
                <a:endParaRPr lang="en-US" altLang="zh-CN"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r>
                                    <a:rPr lang="en-US" altLang="zh-CN" i="1">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𝑛</m:t>
                                  </m:r>
                                </m:sub>
                              </m:sSub>
                            </m:e>
                          </m:eqArr>
                        </m:e>
                      </m:d>
                    </m:oMath>
                  </m:oMathPara>
                </a14:m>
                <a:endParaRPr lang="en-US" altLang="zh-CN"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矩阵形式：</a:t>
                </a:r>
                <a:endParaRPr lang="en-US" altLang="zh-CN" dirty="0">
                  <a:latin typeface="楷体" panose="02010609060101010101" pitchFamily="49" charset="-122"/>
                  <a:ea typeface="楷体" panose="02010609060101010101" pitchFamily="49" charset="-122"/>
                </a:endParaRPr>
              </a:p>
              <a:p>
                <a:pPr marL="0" indent="0" algn="ctr">
                  <a:lnSpc>
                    <a:spcPct val="10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pPr>
                  <a:lnSpc>
                    <a:spcPct val="100000"/>
                  </a:lnSpc>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D291E5E-3896-4F19-A55D-F3A4F6689967}"/>
              </a:ext>
            </a:extLst>
          </p:cNvPr>
          <p:cNvPicPr>
            <a:picLocks noChangeAspect="1"/>
          </p:cNvPicPr>
          <p:nvPr/>
        </p:nvPicPr>
        <p:blipFill>
          <a:blip r:embed="rId3"/>
          <a:stretch>
            <a:fillRect/>
          </a:stretch>
        </p:blipFill>
        <p:spPr>
          <a:xfrm>
            <a:off x="442912" y="5721349"/>
            <a:ext cx="8258175" cy="590550"/>
          </a:xfrm>
          <a:prstGeom prst="rect">
            <a:avLst/>
          </a:prstGeom>
        </p:spPr>
      </p:pic>
    </p:spTree>
    <p:extLst>
      <p:ext uri="{BB962C8B-B14F-4D97-AF65-F5344CB8AC3E}">
        <p14:creationId xmlns:p14="http://schemas.microsoft.com/office/powerpoint/2010/main" val="99972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若当标准形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主对角线由若当块组成，其它位置的元素为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的矩阵称为若当标准形</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𝐉</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𝐉</m:t>
                                        </m:r>
                                      </m:e>
                                      <m:sub>
                                        <m:r>
                                          <a:rPr lang="en-US" altLang="zh-CN" b="0" i="1" smtClean="0">
                                            <a:latin typeface="Cambria Math" panose="02040503050406030204" pitchFamily="18" charset="0"/>
                                          </a:rPr>
                                          <m:t>1</m:t>
                                        </m:r>
                                      </m:sub>
                                    </m:sSub>
                                  </m:e>
                                  <m:e>
                                    <m:r>
                                      <a:rPr lang="en-US" altLang="zh-CN" b="1" i="0" smtClean="0">
                                        <a:latin typeface="Cambria Math" panose="02040503050406030204" pitchFamily="18" charset="0"/>
                                      </a:rPr>
                                      <m:t>𝐎</m:t>
                                    </m:r>
                                  </m:e>
                                  <m:e>
                                    <m:r>
                                      <a:rPr lang="en-US" altLang="zh-CN" b="0" i="1" smtClean="0">
                                        <a:latin typeface="Cambria Math" panose="02040503050406030204" pitchFamily="18" charset="0"/>
                                      </a:rPr>
                                      <m:t>⋯</m:t>
                                    </m:r>
                                  </m:e>
                                  <m:e>
                                    <m:r>
                                      <a:rPr lang="en-US" altLang="zh-CN" b="1" i="0" smtClean="0">
                                        <a:latin typeface="Cambria Math" panose="02040503050406030204" pitchFamily="18" charset="0"/>
                                      </a:rPr>
                                      <m:t>𝐎</m:t>
                                    </m:r>
                                  </m:e>
                                </m:eqArr>
                              </m:e>
                              <m:e>
                                <m:eqArr>
                                  <m:eqArrPr>
                                    <m:ctrlPr>
                                      <a:rPr lang="en-US" altLang="zh-CN" b="0" i="1" smtClean="0">
                                        <a:latin typeface="Cambria Math" panose="02040503050406030204" pitchFamily="18" charset="0"/>
                                      </a:rPr>
                                    </m:ctrlPr>
                                  </m:eqArrPr>
                                  <m:e>
                                    <m:r>
                                      <a:rPr lang="en-US" altLang="zh-CN" b="1" i="0" smtClean="0">
                                        <a:latin typeface="Cambria Math" panose="02040503050406030204" pitchFamily="18" charset="0"/>
                                      </a:rPr>
                                      <m:t>𝐎</m:t>
                                    </m:r>
                                  </m:e>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𝐉</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r>
                                      <a:rPr lang="en-US" altLang="zh-CN" b="1" i="0" smtClean="0">
                                        <a:latin typeface="Cambria Math" panose="02040503050406030204" pitchFamily="18" charset="0"/>
                                      </a:rPr>
                                      <m:t>𝐎</m:t>
                                    </m:r>
                                  </m:e>
                                </m:eqArr>
                              </m:e>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qArr>
                              </m:e>
                              <m:e>
                                <m:eqArr>
                                  <m:eqArrPr>
                                    <m:ctrlPr>
                                      <a:rPr lang="en-US" altLang="zh-CN" b="0" i="1" smtClean="0">
                                        <a:latin typeface="Cambria Math" panose="02040503050406030204" pitchFamily="18" charset="0"/>
                                      </a:rPr>
                                    </m:ctrlPr>
                                  </m:eqArrPr>
                                  <m:e>
                                    <m:r>
                                      <a:rPr lang="en-US" altLang="zh-CN" b="1" i="0" smtClean="0">
                                        <a:latin typeface="Cambria Math" panose="02040503050406030204" pitchFamily="18" charset="0"/>
                                      </a:rPr>
                                      <m:t>𝐎</m:t>
                                    </m:r>
                                  </m:e>
                                  <m:e>
                                    <m:r>
                                      <a:rPr lang="en-US" altLang="zh-CN" b="1" i="0" smtClean="0">
                                        <a:latin typeface="Cambria Math" panose="02040503050406030204" pitchFamily="18" charset="0"/>
                                      </a:rPr>
                                      <m:t>𝐎</m:t>
                                    </m:r>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𝐉</m:t>
                                        </m:r>
                                      </m:e>
                                      <m:sub>
                                        <m:r>
                                          <a:rPr lang="en-US" altLang="zh-CN" b="0" i="1" smtClean="0">
                                            <a:latin typeface="Cambria Math" panose="02040503050406030204" pitchFamily="18" charset="0"/>
                                          </a:rPr>
                                          <m:t>𝑘</m:t>
                                        </m:r>
                                      </m:sub>
                                    </m:sSub>
                                  </m:e>
                                </m:eqArr>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任何一个矩阵都与一个若当标准形相似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PJP</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若当标准形的指数运算由若当块的指数运算构成</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若当块的分解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351338"/>
              </a:xfrm>
            </p:spPr>
            <p:txBody>
              <a:bodyPr>
                <a:normAutofit/>
              </a:bodyPr>
              <a:lstStyle/>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阶若当块</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可以分解为：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𝐍</m:t>
                      </m:r>
                      <m:r>
                        <a:rPr lang="en-US" altLang="zh-CN" i="1">
                          <a:latin typeface="Cambria Math" panose="02040503050406030204" pitchFamily="18" charset="0"/>
                        </a:rPr>
                        <m:t>=</m:t>
                      </m:r>
                      <m:d>
                        <m:dPr>
                          <m:ctrlPr>
                            <a:rPr lang="en-US" altLang="zh-CN" i="1">
                              <a:latin typeface="Cambria Math" panose="02040503050406030204" pitchFamily="18" charset="0"/>
                            </a:rPr>
                          </m:ctrlPr>
                        </m:dPr>
                        <m:e>
                          <m:m>
                            <m:mPr>
                              <m:mcs>
                                <m:mc>
                                  <m:mcPr>
                                    <m:count m:val="6"/>
                                    <m:mcJc m:val="center"/>
                                  </m:mcPr>
                                </m:mc>
                              </m:mcs>
                              <m:ctrlPr>
                                <a:rPr lang="en-US" altLang="zh-CN" i="1">
                                  <a:latin typeface="Cambria Math" panose="02040503050406030204" pitchFamily="18" charset="0"/>
                                </a:rPr>
                              </m:ctrlPr>
                            </m:mPr>
                            <m:m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e>
                                  <m:e>
                                    <m:r>
                                      <a:rPr lang="en-US" altLang="zh-CN" i="1">
                                        <a:latin typeface="Cambria Math" panose="02040503050406030204" pitchFamily="18" charset="0"/>
                                      </a:rPr>
                                      <m:t>0</m:t>
                                    </m:r>
                                  </m:e>
                                </m:eqArr>
                              </m:e>
                              <m:e>
                                <m:eqArr>
                                  <m:eqArrPr>
                                    <m:ctrlPr>
                                      <a:rPr lang="en-US" altLang="zh-CN" i="1">
                                        <a:latin typeface="Cambria Math" panose="02040503050406030204" pitchFamily="18" charset="0"/>
                                      </a:rPr>
                                    </m:ctrlPr>
                                  </m:eqArrP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e>
                                  <m:e>
                                    <m:r>
                                      <a:rPr lang="en-US" altLang="zh-CN" i="1">
                                        <a:latin typeface="Cambria Math" panose="02040503050406030204" pitchFamily="18" charset="0"/>
                                      </a:rPr>
                                      <m:t>0</m:t>
                                    </m:r>
                                  </m:e>
                                </m:eqArr>
                              </m:e>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e>
                                  <m:e>
                                    <m:r>
                                      <a:rPr lang="en-US" altLang="zh-CN" i="1">
                                        <a:latin typeface="Cambria Math" panose="02040503050406030204" pitchFamily="18" charset="0"/>
                                      </a:rPr>
                                      <m:t>0</m:t>
                                    </m:r>
                                  </m:e>
                                </m:eqArr>
                              </m:e>
                              <m:e>
                                <m:eqArr>
                                  <m:eqArrPr>
                                    <m:ctrlPr>
                                      <a:rPr lang="en-US" altLang="zh-CN" i="1">
                                        <a:latin typeface="Cambria Math" panose="02040503050406030204" pitchFamily="18" charset="0"/>
                                      </a:rPr>
                                    </m:ctrlPr>
                                  </m:eqArrP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qArr>
                              </m:e>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e>
                                  <m:e>
                                    <m:r>
                                      <a:rPr lang="en-US" altLang="zh-CN" i="1">
                                        <a:latin typeface="Cambria Math" panose="02040503050406030204" pitchFamily="18" charset="0"/>
                                      </a:rPr>
                                      <m:t>0</m:t>
                                    </m:r>
                                  </m:e>
                                </m:eqArr>
                              </m:e>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1</m:t>
                                    </m:r>
                                  </m:e>
                                  <m:e>
                                    <m:r>
                                      <a:rPr lang="en-US" altLang="zh-CN" i="1">
                                        <a:latin typeface="Cambria Math" panose="02040503050406030204" pitchFamily="18" charset="0"/>
                                      </a:rPr>
                                      <m:t>0</m:t>
                                    </m:r>
                                  </m:e>
                                </m:eqArr>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396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矩阵的幂乘性质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阶若当块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做幂乘，并用二项式定理展开：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r</a:t>
                </a:r>
                <a:endPar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lim>
                          </m:limLow>
                        </m:fName>
                        <m:e>
                          <m:sSubSup>
                            <m:sSub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𝐉</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p>
                          </m:sSub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𝐎</m:t>
                          </m:r>
                        </m:e>
                      </m:func>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对于一般的矩阵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，如果特征值都落在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m:t>
                              </m:r>
                            </m:lim>
                          </m:limLow>
                        </m:fName>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𝐎</m:t>
                          </m:r>
                        </m:e>
                      </m:func>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7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若当块的逆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cs typeface="Times New Roman" panose="02020603050405020304" pitchFamily="18" charset="0"/>
                        </a:rPr>
                        <m:t>𝐉</m:t>
                      </m:r>
                      <m:r>
                        <a:rPr lang="en-US" altLang="zh-CN" sz="2400" b="0"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𝜆</m:t>
                      </m:r>
                      <m:r>
                        <a:rPr lang="en-US" altLang="zh-CN" sz="2400" b="1" i="0" smtClean="0">
                          <a:latin typeface="Cambria Math" panose="02040503050406030204" pitchFamily="18" charset="0"/>
                          <a:cs typeface="Times New Roman" panose="02020603050405020304" pitchFamily="18" charset="0"/>
                        </a:rPr>
                        <m:t>𝐈</m:t>
                      </m:r>
                      <m:r>
                        <a:rPr lang="en-US" altLang="zh-CN" sz="2400" b="0" i="0" smtClean="0">
                          <a:latin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cs typeface="Times New Roman" panose="02020603050405020304" pitchFamily="18" charset="0"/>
                        </a:rPr>
                        <m:t>𝐍</m:t>
                      </m:r>
                      <m:r>
                        <a:rPr lang="en-US" altLang="zh-CN" sz="2400" b="0"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𝜆</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1" i="0" smtClean="0">
                              <a:latin typeface="Cambria Math" panose="02040503050406030204" pitchFamily="18" charset="0"/>
                              <a:cs typeface="Times New Roman" panose="02020603050405020304" pitchFamily="18" charset="0"/>
                            </a:rPr>
                            <m:t>𝐈</m:t>
                          </m:r>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𝜆</m:t>
                              </m:r>
                            </m:den>
                          </m:f>
                          <m:r>
                            <a:rPr lang="en-US" altLang="zh-CN" sz="2400" b="1" i="0" smtClean="0">
                              <a:latin typeface="Cambria Math" panose="02040503050406030204" pitchFamily="18" charset="0"/>
                              <a:cs typeface="Times New Roman" panose="02020603050405020304" pitchFamily="18" charset="0"/>
                            </a:rPr>
                            <m:t>𝐍</m:t>
                          </m:r>
                        </m:e>
                      </m:d>
                    </m:oMath>
                  </m:oMathPara>
                </a14:m>
                <a:endParaRPr lang="en-US" altLang="zh-CN" sz="2400" b="1"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r>
                            <a:rPr lang="en-US" altLang="zh-CN" sz="2400" b="1" i="0" smtClean="0">
                              <a:latin typeface="Cambria Math" panose="02040503050406030204" pitchFamily="18" charset="0"/>
                            </a:rPr>
                            <m:t>𝐈</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𝜆</m:t>
                              </m:r>
                            </m:den>
                          </m:f>
                          <m:r>
                            <a:rPr lang="en-US" altLang="zh-CN" sz="2400" b="1" i="0" smtClean="0">
                              <a:latin typeface="Cambria Math" panose="02040503050406030204" pitchFamily="18" charset="0"/>
                            </a:rPr>
                            <m:t>𝐍</m:t>
                          </m:r>
                        </m:e>
                      </m:d>
                      <m:d>
                        <m:dPr>
                          <m:ctrlPr>
                            <a:rPr lang="en-US" altLang="zh-CN" sz="2400" b="0" i="1" smtClean="0">
                              <a:latin typeface="Cambria Math" panose="02040503050406030204" pitchFamily="18" charset="0"/>
                            </a:rPr>
                          </m:ctrlPr>
                        </m:dPr>
                        <m:e>
                          <m:r>
                            <a:rPr lang="en-US" altLang="zh-CN" sz="2400" b="1" i="0" smtClean="0">
                              <a:latin typeface="Cambria Math" panose="02040503050406030204" pitchFamily="18" charset="0"/>
                            </a:rPr>
                            <m:t>𝐈</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𝜆</m:t>
                              </m:r>
                            </m:den>
                          </m:f>
                          <m:r>
                            <a:rPr lang="en-US" altLang="zh-CN" sz="2400" b="1" i="0" smtClean="0">
                              <a:latin typeface="Cambria Math" panose="02040503050406030204" pitchFamily="18" charset="0"/>
                            </a:rPr>
                            <m:t>𝐍</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𝜆</m:t>
                                  </m:r>
                                </m:e>
                                <m:sup>
                                  <m:r>
                                    <a:rPr lang="en-US" altLang="zh-CN" sz="2400" b="0" i="1" smtClean="0">
                                      <a:latin typeface="Cambria Math" panose="02040503050406030204" pitchFamily="18" charset="0"/>
                                    </a:rPr>
                                    <m:t>2</m:t>
                                  </m:r>
                                </m:sup>
                              </m:sSup>
                            </m:den>
                          </m:f>
                          <m:sSup>
                            <m:sSupPr>
                              <m:ctrlPr>
                                <a:rPr lang="en-US" altLang="zh-CN" sz="2400" b="0" i="1" smtClean="0">
                                  <a:latin typeface="Cambria Math" panose="02040503050406030204" pitchFamily="18" charset="0"/>
                                </a:rPr>
                              </m:ctrlPr>
                            </m:sSupPr>
                            <m:e>
                              <m:r>
                                <a:rPr lang="en-US" altLang="zh-CN" sz="2400" b="1" i="0" smtClean="0">
                                  <a:latin typeface="Cambria Math" panose="02040503050406030204" pitchFamily="18" charset="0"/>
                                </a:rPr>
                                <m:t>𝐍</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𝜆</m:t>
                                      </m:r>
                                    </m:den>
                                  </m:f>
                                  <m:r>
                                    <a:rPr lang="en-US" altLang="zh-CN" sz="2400" b="1" i="0" smtClean="0">
                                      <a:latin typeface="Cambria Math" panose="02040503050406030204" pitchFamily="18" charset="0"/>
                                    </a:rPr>
                                    <m:t>𝐍</m:t>
                                  </m:r>
                                </m:e>
                              </m:d>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e>
                      </m:d>
                    </m:oMath>
                  </m:oMathPara>
                </a14:m>
                <a:endParaRPr lang="en-US" altLang="zh-CN" sz="2400" b="0" i="1"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0" smtClean="0">
                          <a:latin typeface="Cambria Math" panose="02040503050406030204" pitchFamily="18" charset="0"/>
                        </a:rPr>
                        <m:t>𝐈</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𝐍</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1" i="0" smtClean="0">
                          <a:latin typeface="Cambria Math" panose="02040503050406030204" pitchFamily="18" charset="0"/>
                        </a:rPr>
                        <m:t>𝐈</m:t>
                      </m:r>
                    </m:oMath>
                  </m:oMathPara>
                </a14:m>
                <a:endParaRPr lang="en-US" altLang="zh-CN" b="1"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b="1">
                                  <a:latin typeface="Cambria Math" panose="02040503050406030204" pitchFamily="18" charset="0"/>
                                </a:rPr>
                                <m:t>𝐈</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𝜆</m:t>
                                  </m:r>
                                </m:den>
                              </m:f>
                              <m:r>
                                <a:rPr lang="en-US" altLang="zh-CN" sz="2400" b="1">
                                  <a:latin typeface="Cambria Math" panose="02040503050406030204" pitchFamily="18" charset="0"/>
                                </a:rPr>
                                <m:t>𝐍</m:t>
                              </m:r>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0" smtClean="0">
                          <a:latin typeface="Cambria Math" panose="02040503050406030204" pitchFamily="18" charset="0"/>
                        </a:rPr>
                        <m:t>=</m:t>
                      </m:r>
                      <m:r>
                        <a:rPr lang="en-US" altLang="zh-CN" sz="2400" b="1">
                          <a:latin typeface="Cambria Math" panose="02040503050406030204" pitchFamily="18" charset="0"/>
                        </a:rPr>
                        <m:t>𝐈</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𝜆</m:t>
                          </m:r>
                        </m:den>
                      </m:f>
                      <m:r>
                        <a:rPr lang="en-US" altLang="zh-CN" sz="2400" b="1">
                          <a:latin typeface="Cambria Math" panose="02040503050406030204" pitchFamily="18" charset="0"/>
                        </a:rPr>
                        <m:t>𝐍</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𝜆</m:t>
                              </m:r>
                            </m:e>
                            <m:sup>
                              <m:r>
                                <a:rPr lang="en-US" altLang="zh-CN" sz="2400" i="1">
                                  <a:latin typeface="Cambria Math" panose="02040503050406030204" pitchFamily="18" charset="0"/>
                                </a:rPr>
                                <m:t>2</m:t>
                              </m:r>
                            </m:sup>
                          </m:sSup>
                        </m:den>
                      </m:f>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𝐍</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𝜆</m:t>
                                  </m:r>
                                </m:den>
                              </m:f>
                              <m:r>
                                <a:rPr lang="en-US" altLang="zh-CN" sz="2400" b="1">
                                  <a:latin typeface="Cambria Math" panose="02040503050406030204" pitchFamily="18" charset="0"/>
                                </a:rPr>
                                <m:t>𝐍</m:t>
                              </m:r>
                            </m:e>
                          </m:d>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oMath>
                  </m:oMathPara>
                </a14:m>
                <a:endParaRPr lang="en-US" altLang="zh-CN" sz="2400"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1" i="0" smtClean="0">
                              <a:latin typeface="Cambria Math" panose="02040503050406030204" pitchFamily="18" charset="0"/>
                              <a:cs typeface="Times New Roman" panose="02020603050405020304" pitchFamily="18" charset="0"/>
                            </a:rPr>
                            <m:t>𝐉</m:t>
                          </m:r>
                        </m:e>
                        <m:sup>
                          <m:r>
                            <a:rPr lang="en-US" altLang="zh-CN" sz="2400" b="0" i="1" smtClean="0">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𝜆</m:t>
                          </m:r>
                        </m:den>
                      </m:f>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1">
                              <a:latin typeface="Cambria Math" panose="02040503050406030204" pitchFamily="18" charset="0"/>
                            </a:rPr>
                            <m:t>𝐈</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𝜆</m:t>
                              </m:r>
                            </m:den>
                          </m:f>
                          <m:r>
                            <a:rPr lang="en-US" altLang="zh-CN" sz="2400" b="1">
                              <a:latin typeface="Cambria Math" panose="02040503050406030204" pitchFamily="18" charset="0"/>
                            </a:rPr>
                            <m:t>𝐍</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𝜆</m:t>
                                  </m:r>
                                </m:e>
                                <m:sup>
                                  <m:r>
                                    <a:rPr lang="en-US" altLang="zh-CN" sz="2400" i="1">
                                      <a:latin typeface="Cambria Math" panose="02040503050406030204" pitchFamily="18" charset="0"/>
                                    </a:rPr>
                                    <m:t>2</m:t>
                                  </m:r>
                                </m:sup>
                              </m:sSup>
                            </m:den>
                          </m:f>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𝐍</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𝜆</m:t>
                                      </m:r>
                                    </m:den>
                                  </m:f>
                                  <m:r>
                                    <a:rPr lang="en-US" altLang="zh-CN" sz="2400" b="1">
                                      <a:latin typeface="Cambria Math" panose="02040503050406030204" pitchFamily="18" charset="0"/>
                                    </a:rPr>
                                    <m:t>𝐍</m:t>
                                  </m:r>
                                </m:e>
                              </m:d>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e>
                      </m:d>
                    </m:oMath>
                  </m:oMathPara>
                </a14:m>
                <a:endParaRPr lang="en-US" altLang="zh-CN" sz="2400" dirty="0">
                  <a:latin typeface="Times New Roman" panose="02020603050405020304" pitchFamily="18" charset="0"/>
                  <a:cs typeface="Times New Roman" panose="02020603050405020304" pitchFamily="18" charset="0"/>
                </a:endParaRPr>
              </a:p>
              <a:p>
                <a:pPr>
                  <a:lnSpc>
                    <a:spcPct val="100000"/>
                  </a:lnSpc>
                </a:pPr>
                <a:endParaRPr lang="en-US" altLang="zh-CN" dirty="0">
                  <a:latin typeface="Times New Roman" panose="02020603050405020304" pitchFamily="18" charset="0"/>
                  <a:cs typeface="Times New Roman" panose="02020603050405020304" pitchFamily="18" charset="0"/>
                </a:endParaRPr>
              </a:p>
              <a:p>
                <a:pPr>
                  <a:lnSpc>
                    <a:spcPct val="100000"/>
                  </a:lnSpc>
                </a:pPr>
                <a:endParaRPr lang="en-US" altLang="zh-CN" dirty="0">
                  <a:latin typeface="Times New Roman" panose="02020603050405020304" pitchFamily="18" charset="0"/>
                  <a:cs typeface="Times New Roman" panose="02020603050405020304" pitchFamily="18" charset="0"/>
                </a:endParaRPr>
              </a:p>
              <a:p>
                <a:pPr>
                  <a:lnSpc>
                    <a:spcPct val="100000"/>
                  </a:lnSpc>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077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若当块的逆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a:solidFill>
                      <a:srgbClr val="FF0000"/>
                    </a:solidFill>
                    <a:latin typeface="楷体" panose="02010609060101010101" pitchFamily="49" charset="-122"/>
                    <a:ea typeface="楷体" panose="02010609060101010101" pitchFamily="49" charset="-122"/>
                  </a:rPr>
                  <a:t>最后结果：</a:t>
                </a:r>
                <a:endParaRPr lang="en-US" altLang="zh-CN" dirty="0">
                  <a:solidFill>
                    <a:srgbClr val="FF0000"/>
                  </a:solidFill>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000" b="1" i="1" smtClean="0">
                              <a:solidFill>
                                <a:srgbClr val="FF0000"/>
                              </a:solidFill>
                              <a:latin typeface="Cambria Math" panose="02040503050406030204" pitchFamily="18" charset="0"/>
                            </a:rPr>
                          </m:ctrlPr>
                        </m:sSupPr>
                        <m:e>
                          <m:r>
                            <a:rPr lang="en-US" altLang="zh-CN" sz="2000" b="1">
                              <a:solidFill>
                                <a:srgbClr val="FF0000"/>
                              </a:solidFill>
                              <a:latin typeface="Cambria Math" panose="02040503050406030204" pitchFamily="18" charset="0"/>
                            </a:rPr>
                            <m:t>𝐉</m:t>
                          </m:r>
                        </m:e>
                        <m: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sup>
                      </m:sSup>
                      <m:r>
                        <a:rPr lang="en-US" altLang="zh-CN" sz="2000" i="1">
                          <a:solidFill>
                            <a:srgbClr val="FF0000"/>
                          </a:solidFill>
                          <a:latin typeface="Cambria Math" panose="02040503050406030204" pitchFamily="18" charset="0"/>
                        </a:rPr>
                        <m:t>=</m:t>
                      </m:r>
                      <m:d>
                        <m:dPr>
                          <m:begChr m:val="["/>
                          <m:endChr m:val="]"/>
                          <m:ctrlPr>
                            <a:rPr lang="en-US" altLang="zh-CN" sz="2000" i="1">
                              <a:solidFill>
                                <a:srgbClr val="FF0000"/>
                              </a:solidFill>
                              <a:latin typeface="Cambria Math" panose="02040503050406030204" pitchFamily="18" charset="0"/>
                            </a:rPr>
                          </m:ctrlPr>
                        </m:dPr>
                        <m:e>
                          <m:m>
                            <m:mPr>
                              <m:mcs>
                                <m:mc>
                                  <m:mcPr>
                                    <m:count m:val="6"/>
                                    <m:mcJc m:val="center"/>
                                  </m:mcPr>
                                </m:mc>
                              </m:mcs>
                              <m:ctrlPr>
                                <a:rPr lang="en-US" altLang="zh-CN" sz="2000" i="1">
                                  <a:solidFill>
                                    <a:srgbClr val="FF0000"/>
                                  </a:solidFill>
                                  <a:latin typeface="Cambria Math" panose="02040503050406030204" pitchFamily="18" charset="0"/>
                                </a:rPr>
                              </m:ctrlPr>
                            </m:mPr>
                            <m:mr>
                              <m:e>
                                <m:f>
                                  <m:fPr>
                                    <m:ctrlPr>
                                      <a:rPr lang="en-US" altLang="zh-CN" sz="2000" b="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1</m:t>
                                    </m:r>
                                  </m:num>
                                  <m:den>
                                    <m:r>
                                      <m:rPr>
                                        <m:brk m:alnAt="7"/>
                                      </m:rPr>
                                      <a:rPr lang="en-US" altLang="zh-CN" sz="2000" b="0" i="1" smtClean="0">
                                        <a:solidFill>
                                          <a:srgbClr val="FF0000"/>
                                        </a:solidFill>
                                        <a:latin typeface="Cambria Math" panose="02040503050406030204" pitchFamily="18" charset="0"/>
                                      </a:rPr>
                                      <m:t>𝜆</m:t>
                                    </m:r>
                                  </m:den>
                                </m:f>
                              </m:e>
                              <m:e>
                                <m:r>
                                  <a:rPr lang="en-US" altLang="zh-CN" sz="2000" b="0" i="1" smtClean="0">
                                    <a:solidFill>
                                      <a:srgbClr val="FF0000"/>
                                    </a:solidFill>
                                    <a:latin typeface="Cambria Math" panose="02040503050406030204" pitchFamily="18" charset="0"/>
                                  </a:rPr>
                                  <m:t>−</m:t>
                                </m:r>
                                <m:f>
                                  <m:fPr>
                                    <m:ctrlPr>
                                      <a:rPr lang="en-US" altLang="zh-CN" sz="2000" b="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1</m:t>
                                    </m:r>
                                  </m:num>
                                  <m:den>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𝜆</m:t>
                                        </m:r>
                                      </m:e>
                                      <m:sup>
                                        <m:r>
                                          <a:rPr lang="en-US" altLang="zh-CN" sz="2000" b="0" i="1" smtClean="0">
                                            <a:solidFill>
                                              <a:srgbClr val="FF0000"/>
                                            </a:solidFill>
                                            <a:latin typeface="Cambria Math" panose="02040503050406030204" pitchFamily="18" charset="0"/>
                                          </a:rPr>
                                          <m:t>2</m:t>
                                        </m:r>
                                      </m:sup>
                                    </m:sSup>
                                  </m:den>
                                </m:f>
                              </m:e>
                              <m:e>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𝜆</m:t>
                                        </m:r>
                                      </m:e>
                                      <m:sup>
                                        <m:r>
                                          <a:rPr lang="en-US" altLang="zh-CN" sz="2000" b="0" i="1" smtClean="0">
                                            <a:solidFill>
                                              <a:srgbClr val="FF0000"/>
                                            </a:solidFill>
                                            <a:latin typeface="Cambria Math" panose="02040503050406030204" pitchFamily="18" charset="0"/>
                                          </a:rPr>
                                          <m:t>3</m:t>
                                        </m:r>
                                      </m:sup>
                                    </m:sSup>
                                  </m:den>
                                </m:f>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b="0" i="1" smtClean="0">
                                            <a:solidFill>
                                              <a:srgbClr val="FF0000"/>
                                            </a:solidFill>
                                            <a:latin typeface="Cambria Math" panose="02040503050406030204" pitchFamily="18" charset="0"/>
                                          </a:rPr>
                                          <m:t>)</m:t>
                                        </m:r>
                                      </m:e>
                                      <m:sup>
                                        <m:r>
                                          <a:rPr lang="en-US" altLang="zh-CN" sz="2000" b="0" i="1" smtClean="0">
                                            <a:solidFill>
                                              <a:srgbClr val="FF0000"/>
                                            </a:solidFill>
                                            <a:latin typeface="Cambria Math" panose="02040503050406030204" pitchFamily="18" charset="0"/>
                                          </a:rPr>
                                          <m:t>𝑛</m:t>
                                        </m:r>
                                        <m:r>
                                          <a:rPr lang="en-US" altLang="zh-CN" sz="2000" b="0" i="1" smtClean="0">
                                            <a:solidFill>
                                              <a:srgbClr val="FF0000"/>
                                            </a:solidFill>
                                            <a:latin typeface="Cambria Math" panose="02040503050406030204" pitchFamily="18" charset="0"/>
                                          </a:rPr>
                                          <m:t>−1</m:t>
                                        </m:r>
                                      </m:sup>
                                    </m:sSup>
                                  </m:den>
                                </m:f>
                              </m:e>
                              <m:e>
                                <m:r>
                                  <a:rPr lang="en-US" altLang="zh-CN" sz="2000" b="0" i="1" smtClean="0">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i="1">
                                            <a:solidFill>
                                              <a:srgbClr val="FF0000"/>
                                            </a:solidFill>
                                            <a:latin typeface="Cambria Math" panose="02040503050406030204" pitchFamily="18" charset="0"/>
                                          </a:rPr>
                                          <m:t>)</m:t>
                                        </m:r>
                                      </m:e>
                                      <m:sup>
                                        <m:r>
                                          <a:rPr lang="en-US" altLang="zh-CN" sz="2000" i="1">
                                            <a:solidFill>
                                              <a:srgbClr val="FF0000"/>
                                            </a:solidFill>
                                            <a:latin typeface="Cambria Math" panose="02040503050406030204" pitchFamily="18" charset="0"/>
                                          </a:rPr>
                                          <m:t>𝑛</m:t>
                                        </m:r>
                                      </m:sup>
                                    </m:sSup>
                                  </m:den>
                                </m:f>
                              </m:e>
                            </m:mr>
                            <m:mr>
                              <m:e>
                                <m:r>
                                  <a:rPr lang="en-US" altLang="zh-CN" sz="2000" i="1">
                                    <a:solidFill>
                                      <a:srgbClr val="FF0000"/>
                                    </a:solidFill>
                                    <a:latin typeface="Cambria Math" panose="02040503050406030204" pitchFamily="18" charset="0"/>
                                  </a:rPr>
                                  <m:t>0</m:t>
                                </m:r>
                              </m:e>
                              <m:e>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r>
                                      <m:rPr>
                                        <m:brk m:alnAt="7"/>
                                      </m:rPr>
                                      <a:rPr lang="en-US" altLang="zh-CN" sz="2000" i="1">
                                        <a:solidFill>
                                          <a:srgbClr val="FF0000"/>
                                        </a:solidFill>
                                        <a:latin typeface="Cambria Math" panose="02040503050406030204" pitchFamily="18" charset="0"/>
                                      </a:rPr>
                                      <m:t>𝜆</m:t>
                                    </m:r>
                                  </m:den>
                                </m:f>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𝜆</m:t>
                                        </m:r>
                                      </m:e>
                                      <m:sup>
                                        <m:r>
                                          <a:rPr lang="en-US" altLang="zh-CN" sz="2000" i="1">
                                            <a:solidFill>
                                              <a:srgbClr val="FF0000"/>
                                            </a:solidFill>
                                            <a:latin typeface="Cambria Math" panose="02040503050406030204" pitchFamily="18" charset="0"/>
                                          </a:rPr>
                                          <m:t>2</m:t>
                                        </m:r>
                                      </m:sup>
                                    </m:sSup>
                                  </m:den>
                                </m:f>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i="1">
                                            <a:solidFill>
                                              <a:srgbClr val="FF0000"/>
                                            </a:solidFill>
                                            <a:latin typeface="Cambria Math" panose="02040503050406030204" pitchFamily="18" charset="0"/>
                                          </a:rPr>
                                          <m:t>)</m:t>
                                        </m:r>
                                      </m:e>
                                      <m:sup>
                                        <m:r>
                                          <a:rPr lang="en-US" altLang="zh-CN" sz="2000" i="1">
                                            <a:solidFill>
                                              <a:srgbClr val="FF0000"/>
                                            </a:solidFill>
                                            <a:latin typeface="Cambria Math" panose="02040503050406030204" pitchFamily="18" charset="0"/>
                                          </a:rPr>
                                          <m:t>𝑛</m:t>
                                        </m:r>
                                        <m:r>
                                          <a:rPr lang="en-US" altLang="zh-CN" sz="2000" i="1">
                                            <a:solidFill>
                                              <a:srgbClr val="FF0000"/>
                                            </a:solidFill>
                                            <a:latin typeface="Cambria Math" panose="02040503050406030204" pitchFamily="18" charset="0"/>
                                          </a:rPr>
                                          <m:t>−2</m:t>
                                        </m:r>
                                      </m:sup>
                                    </m:sSup>
                                  </m:den>
                                </m:f>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i="1">
                                            <a:solidFill>
                                              <a:srgbClr val="FF0000"/>
                                            </a:solidFill>
                                            <a:latin typeface="Cambria Math" panose="02040503050406030204" pitchFamily="18" charset="0"/>
                                          </a:rPr>
                                          <m:t>)</m:t>
                                        </m:r>
                                      </m:e>
                                      <m:sup>
                                        <m:r>
                                          <a:rPr lang="en-US" altLang="zh-CN" sz="2000" i="1">
                                            <a:solidFill>
                                              <a:srgbClr val="FF0000"/>
                                            </a:solidFill>
                                            <a:latin typeface="Cambria Math" panose="02040503050406030204" pitchFamily="18" charset="0"/>
                                          </a:rPr>
                                          <m:t>𝑛</m:t>
                                        </m:r>
                                        <m:r>
                                          <a:rPr lang="en-US" altLang="zh-CN" sz="2000" i="1">
                                            <a:solidFill>
                                              <a:srgbClr val="FF0000"/>
                                            </a:solidFill>
                                            <a:latin typeface="Cambria Math" panose="02040503050406030204" pitchFamily="18" charset="0"/>
                                          </a:rPr>
                                          <m:t>−1</m:t>
                                        </m:r>
                                      </m:sup>
                                    </m:sSup>
                                  </m:den>
                                </m:f>
                              </m:e>
                            </m:mr>
                            <m:mr>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0</m:t>
                                </m:r>
                              </m:e>
                              <m:e>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r>
                                      <m:rPr>
                                        <m:brk m:alnAt="7"/>
                                      </m:rPr>
                                      <a:rPr lang="en-US" altLang="zh-CN" sz="2000" i="1">
                                        <a:solidFill>
                                          <a:srgbClr val="FF0000"/>
                                        </a:solidFill>
                                        <a:latin typeface="Cambria Math" panose="02040503050406030204" pitchFamily="18" charset="0"/>
                                      </a:rPr>
                                      <m:t>𝜆</m:t>
                                    </m:r>
                                  </m:den>
                                </m:f>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i="1">
                                            <a:solidFill>
                                              <a:srgbClr val="FF0000"/>
                                            </a:solidFill>
                                            <a:latin typeface="Cambria Math" panose="02040503050406030204" pitchFamily="18" charset="0"/>
                                          </a:rPr>
                                          <m:t>)</m:t>
                                        </m:r>
                                      </m:e>
                                      <m:sup>
                                        <m:r>
                                          <a:rPr lang="en-US" altLang="zh-CN" sz="2000" i="1">
                                            <a:solidFill>
                                              <a:srgbClr val="FF0000"/>
                                            </a:solidFill>
                                            <a:latin typeface="Cambria Math" panose="02040503050406030204" pitchFamily="18" charset="0"/>
                                          </a:rPr>
                                          <m:t>𝑛</m:t>
                                        </m:r>
                                        <m:r>
                                          <a:rPr lang="en-US" altLang="zh-CN" sz="2000" i="1">
                                            <a:solidFill>
                                              <a:srgbClr val="FF0000"/>
                                            </a:solidFill>
                                            <a:latin typeface="Cambria Math" panose="02040503050406030204" pitchFamily="18" charset="0"/>
                                          </a:rPr>
                                          <m:t>−3</m:t>
                                        </m:r>
                                      </m:sup>
                                    </m:sSup>
                                  </m:den>
                                </m:f>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𝜆</m:t>
                                        </m:r>
                                        <m:r>
                                          <a:rPr lang="en-US" altLang="zh-CN" sz="2000" i="1">
                                            <a:solidFill>
                                              <a:srgbClr val="FF0000"/>
                                            </a:solidFill>
                                            <a:latin typeface="Cambria Math" panose="02040503050406030204" pitchFamily="18" charset="0"/>
                                          </a:rPr>
                                          <m:t>)</m:t>
                                        </m:r>
                                      </m:e>
                                      <m:sup>
                                        <m:r>
                                          <a:rPr lang="en-US" altLang="zh-CN" sz="2000" i="1">
                                            <a:solidFill>
                                              <a:srgbClr val="FF0000"/>
                                            </a:solidFill>
                                            <a:latin typeface="Cambria Math" panose="02040503050406030204" pitchFamily="18" charset="0"/>
                                          </a:rPr>
                                          <m:t>𝑛</m:t>
                                        </m:r>
                                        <m:r>
                                          <a:rPr lang="en-US" altLang="zh-CN" sz="2000" i="1">
                                            <a:solidFill>
                                              <a:srgbClr val="FF0000"/>
                                            </a:solidFill>
                                            <a:latin typeface="Cambria Math" panose="02040503050406030204" pitchFamily="18" charset="0"/>
                                          </a:rPr>
                                          <m:t>−2</m:t>
                                        </m:r>
                                      </m:sup>
                                    </m:sSup>
                                  </m:den>
                                </m:f>
                              </m:e>
                            </m:mr>
                            <m:mr>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m:t>
                                </m:r>
                              </m:e>
                            </m:mr>
                            <m:mr>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m:t>
                                </m:r>
                              </m:e>
                              <m:e>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r>
                                      <m:rPr>
                                        <m:brk m:alnAt="7"/>
                                      </m:rPr>
                                      <a:rPr lang="en-US" altLang="zh-CN" sz="2000" i="1">
                                        <a:solidFill>
                                          <a:srgbClr val="FF0000"/>
                                        </a:solidFill>
                                        <a:latin typeface="Cambria Math" panose="02040503050406030204" pitchFamily="18" charset="0"/>
                                      </a:rPr>
                                      <m:t>𝜆</m:t>
                                    </m:r>
                                  </m:den>
                                </m:f>
                              </m:e>
                              <m:e>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𝜆</m:t>
                                        </m:r>
                                      </m:e>
                                      <m:sup>
                                        <m:r>
                                          <a:rPr lang="en-US" altLang="zh-CN" sz="2000" i="1">
                                            <a:solidFill>
                                              <a:srgbClr val="FF0000"/>
                                            </a:solidFill>
                                            <a:latin typeface="Cambria Math" panose="02040503050406030204" pitchFamily="18" charset="0"/>
                                          </a:rPr>
                                          <m:t>2</m:t>
                                        </m:r>
                                      </m:sup>
                                    </m:sSup>
                                  </m:den>
                                </m:f>
                              </m:e>
                            </m:mr>
                            <m:mr>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0</m:t>
                                </m:r>
                              </m:e>
                              <m:e>
                                <m:r>
                                  <a:rPr lang="en-US" altLang="zh-CN" sz="2000" i="1">
                                    <a:solidFill>
                                      <a:srgbClr val="FF0000"/>
                                    </a:solidFill>
                                    <a:latin typeface="Cambria Math" panose="02040503050406030204" pitchFamily="18" charset="0"/>
                                  </a:rPr>
                                  <m:t>⋯</m:t>
                                </m:r>
                              </m:e>
                              <m:e>
                                <m:r>
                                  <a:rPr lang="en-US" altLang="zh-CN" sz="2000" i="1">
                                    <a:solidFill>
                                      <a:srgbClr val="FF0000"/>
                                    </a:solidFill>
                                    <a:latin typeface="Cambria Math" panose="02040503050406030204" pitchFamily="18" charset="0"/>
                                  </a:rPr>
                                  <m:t>0</m:t>
                                </m:r>
                              </m:e>
                              <m:e>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1</m:t>
                                    </m:r>
                                  </m:num>
                                  <m:den>
                                    <m:r>
                                      <m:rPr>
                                        <m:brk m:alnAt="7"/>
                                      </m:rPr>
                                      <a:rPr lang="en-US" altLang="zh-CN" sz="2000" i="1">
                                        <a:solidFill>
                                          <a:srgbClr val="FF0000"/>
                                        </a:solidFill>
                                        <a:latin typeface="Cambria Math" panose="02040503050406030204" pitchFamily="18" charset="0"/>
                                      </a:rPr>
                                      <m:t>𝜆</m:t>
                                    </m:r>
                                  </m:den>
                                </m:f>
                              </m:e>
                            </m:mr>
                          </m:m>
                        </m:e>
                      </m:d>
                    </m:oMath>
                  </m:oMathPara>
                </a14:m>
                <a:endParaRPr lang="en-US" altLang="zh-CN" sz="2000" dirty="0">
                  <a:solidFill>
                    <a:srgbClr val="FF0000"/>
                  </a:solidFill>
                  <a:latin typeface="楷体" panose="02010609060101010101" pitchFamily="49" charset="-122"/>
                  <a:ea typeface="楷体" panose="02010609060101010101" pitchFamily="49" charset="-122"/>
                </a:endParaRPr>
              </a:p>
              <a:p>
                <a:pPr>
                  <a:lnSpc>
                    <a:spcPct val="100000"/>
                  </a:lnSpc>
                </a:pPr>
                <a:endParaRPr lang="zh-CN" altLang="en-US" dirty="0">
                  <a:solidFill>
                    <a:srgbClr val="FF0000"/>
                  </a:solidFill>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207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方程的迭代求解</a:t>
            </a:r>
          </a:p>
        </p:txBody>
      </p:sp>
      <p:sp>
        <p:nvSpPr>
          <p:cNvPr id="3" name="内容占位符 2"/>
          <p:cNvSpPr>
            <a:spLocks noGrp="1"/>
          </p:cNvSpPr>
          <p:nvPr>
            <p:ph idx="1"/>
          </p:nvPr>
        </p:nvSpPr>
        <p:spPr/>
        <p:txBody>
          <a:bodyPr>
            <a:normAutofit lnSpcReduction="10000"/>
          </a:bodyPr>
          <a:lstStyle/>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的特征值都落在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由此导出：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迭代式：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1)</a:t>
            </a:r>
            <a:endParaRPr lang="zh-CN" altLang="en-US"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5900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1CD2A03-C8F8-4CDF-B56B-E634B8F3F085}"/>
              </a:ext>
            </a:extLst>
          </p:cNvPr>
          <p:cNvPicPr>
            <a:picLocks noChangeAspect="1"/>
          </p:cNvPicPr>
          <p:nvPr/>
        </p:nvPicPr>
        <p:blipFill>
          <a:blip r:embed="rId2"/>
          <a:stretch>
            <a:fillRect/>
          </a:stretch>
        </p:blipFill>
        <p:spPr>
          <a:xfrm>
            <a:off x="209028" y="176277"/>
            <a:ext cx="3743113" cy="2873811"/>
          </a:xfrm>
          <a:prstGeom prst="rect">
            <a:avLst/>
          </a:prstGeom>
        </p:spPr>
      </p:pic>
      <p:pic>
        <p:nvPicPr>
          <p:cNvPr id="7" name="图片 6">
            <a:extLst>
              <a:ext uri="{FF2B5EF4-FFF2-40B4-BE49-F238E27FC236}">
                <a16:creationId xmlns:a16="http://schemas.microsoft.com/office/drawing/2014/main" id="{B4D6A67C-A293-4BD0-8893-DB87CEDAD72D}"/>
              </a:ext>
            </a:extLst>
          </p:cNvPr>
          <p:cNvPicPr>
            <a:picLocks noChangeAspect="1"/>
          </p:cNvPicPr>
          <p:nvPr/>
        </p:nvPicPr>
        <p:blipFill>
          <a:blip r:embed="rId3"/>
          <a:stretch>
            <a:fillRect/>
          </a:stretch>
        </p:blipFill>
        <p:spPr>
          <a:xfrm>
            <a:off x="209028" y="3146119"/>
            <a:ext cx="3848414" cy="3041737"/>
          </a:xfrm>
          <a:prstGeom prst="rect">
            <a:avLst/>
          </a:prstGeom>
        </p:spPr>
      </p:pic>
    </p:spTree>
    <p:extLst>
      <p:ext uri="{BB962C8B-B14F-4D97-AF65-F5344CB8AC3E}">
        <p14:creationId xmlns:p14="http://schemas.microsoft.com/office/powerpoint/2010/main" val="120453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松弛系数的引入</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方程的转化：</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ja-JP"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引入松弛系数的转化：</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带松弛系数的迭代</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7032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共轭梯度算法</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基本问题：</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是一个正定对称矩阵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能否用有限步的迭代求解方程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41523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定向弦的中点轨迹</a:t>
            </a:r>
          </a:p>
        </p:txBody>
      </p:sp>
      <p:grpSp>
        <p:nvGrpSpPr>
          <p:cNvPr id="4" name="Group 4"/>
          <p:cNvGrpSpPr>
            <a:grpSpLocks noChangeAspect="1"/>
          </p:cNvGrpSpPr>
          <p:nvPr/>
        </p:nvGrpSpPr>
        <p:grpSpPr bwMode="auto">
          <a:xfrm>
            <a:off x="628650" y="1690689"/>
            <a:ext cx="4495800" cy="2698750"/>
            <a:chOff x="1469" y="1154"/>
            <a:chExt cx="2832" cy="1700"/>
          </a:xfrm>
        </p:grpSpPr>
        <p:sp>
          <p:nvSpPr>
            <p:cNvPr id="5"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a:off x="2382" y="1458"/>
              <a:ext cx="1541" cy="529"/>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2499" y="1154"/>
              <a:ext cx="1802" cy="618"/>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1469" y="2236"/>
              <a:ext cx="1802" cy="618"/>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
            <p:cNvSpPr>
              <a:spLocks noChangeArrowheads="1"/>
            </p:cNvSpPr>
            <p:nvPr/>
          </p:nvSpPr>
          <p:spPr bwMode="auto">
            <a:xfrm>
              <a:off x="3127" y="1698"/>
              <a:ext cx="50"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7"/>
            <p:cNvSpPr>
              <a:spLocks noChangeArrowheads="1"/>
            </p:cNvSpPr>
            <p:nvPr/>
          </p:nvSpPr>
          <p:spPr bwMode="auto">
            <a:xfrm>
              <a:off x="2860" y="1979"/>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7"/>
            <p:cNvSpPr>
              <a:spLocks noChangeArrowheads="1"/>
            </p:cNvSpPr>
            <p:nvPr/>
          </p:nvSpPr>
          <p:spPr bwMode="auto">
            <a:xfrm>
              <a:off x="2364" y="1436"/>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3896" y="1958"/>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20" name="文本框 19"/>
              <p:cNvSpPr txBox="1"/>
              <p:nvPr/>
            </p:nvSpPr>
            <p:spPr>
              <a:xfrm>
                <a:off x="872395" y="1790535"/>
                <a:ext cx="12079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oMath>
                  </m:oMathPara>
                </a14:m>
                <a:endParaRPr lang="en-US" altLang="ja-JP" sz="2800" b="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872395" y="1790535"/>
                <a:ext cx="1207959" cy="43088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4523253" y="2842707"/>
                <a:ext cx="12245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oMath>
                  </m:oMathPara>
                </a14:m>
                <a:endParaRPr lang="en-US" altLang="ja-JP" sz="2800" b="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523253" y="2842707"/>
                <a:ext cx="1224502"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2769294" y="2585727"/>
                <a:ext cx="139442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𝑀</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𝑀</m:t>
                          </m:r>
                        </m:sub>
                      </m:sSub>
                      <m:r>
                        <a:rPr lang="en-US" altLang="ja-JP" sz="2800" b="0" i="1" smtClean="0">
                          <a:latin typeface="Cambria Math" panose="02040503050406030204" pitchFamily="18" charset="0"/>
                        </a:rPr>
                        <m:t>)</m:t>
                      </m:r>
                    </m:oMath>
                  </m:oMathPara>
                </a14:m>
                <a:endParaRPr lang="en-US" altLang="ja-JP" sz="2800" b="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2769294" y="2585727"/>
                <a:ext cx="1394421"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917156" y="1655427"/>
                <a:ext cx="1937710"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=1</m:t>
                      </m:r>
                    </m:oMath>
                  </m:oMathPara>
                </a14:m>
                <a:endParaRPr lang="en-US" altLang="ja-JP" sz="2800" b="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5917156" y="1655427"/>
                <a:ext cx="1937710" cy="8708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917156" y="2622710"/>
                <a:ext cx="1937710"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=1</m:t>
                      </m:r>
                    </m:oMath>
                  </m:oMathPara>
                </a14:m>
                <a:endParaRPr lang="en-US" altLang="ja-JP" sz="2800" b="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917156" y="2622710"/>
                <a:ext cx="1937710" cy="8708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4572000" y="3617221"/>
                <a:ext cx="3554884" cy="871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m:t>
                          </m:r>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m:t>
                          </m:r>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up>
                              <m:r>
                                <a:rPr lang="en-US" altLang="ja-JP" sz="2800" b="0" i="1" smtClean="0">
                                  <a:latin typeface="Cambria Math" panose="02040503050406030204" pitchFamily="18" charset="0"/>
                                </a:rPr>
                                <m:t>2</m:t>
                              </m:r>
                            </m:sup>
                          </m:sSub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=0</m:t>
                      </m:r>
                    </m:oMath>
                  </m:oMathPara>
                </a14:m>
                <a:endParaRPr lang="en-US" altLang="ja-JP" sz="2800" b="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4572000" y="3617221"/>
                <a:ext cx="3554884" cy="87132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754566" y="4554152"/>
                <a:ext cx="6766724" cy="820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=0</m:t>
                      </m:r>
                    </m:oMath>
                  </m:oMathPara>
                </a14:m>
                <a:endParaRPr lang="en-US" altLang="ja-JP" sz="2800" b="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54566" y="4554152"/>
                <a:ext cx="6766724" cy="82067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889923" y="5438145"/>
                <a:ext cx="3248005" cy="80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𝑀</m:t>
                              </m:r>
                            </m:sub>
                          </m:sSub>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𝑀</m:t>
                              </m:r>
                            </m:sub>
                          </m:sSub>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den>
                      </m:f>
                      <m:r>
                        <a:rPr lang="en-US" altLang="ja-JP" sz="2800" b="0" i="1" smtClean="0">
                          <a:latin typeface="Cambria Math" panose="02040503050406030204" pitchFamily="18" charset="0"/>
                        </a:rPr>
                        <m:t>=0</m:t>
                      </m:r>
                    </m:oMath>
                  </m:oMathPara>
                </a14:m>
                <a:endParaRPr lang="en-US" altLang="ja-JP" sz="2800" b="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889923" y="5438145"/>
                <a:ext cx="3248005" cy="8084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481513" y="5374826"/>
                <a:ext cx="1963550" cy="935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𝑘</m:t>
                      </m:r>
                      <m:f>
                        <m:fPr>
                          <m:ctrlPr>
                            <a:rPr lang="en-US" altLang="ja-JP" sz="2800" i="1">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𝑦</m:t>
                              </m:r>
                            </m:e>
                            <m:sub>
                              <m:r>
                                <a:rPr lang="en-US" altLang="ja-JP" sz="2800" i="1">
                                  <a:latin typeface="Cambria Math" panose="02040503050406030204" pitchFamily="18" charset="0"/>
                                </a:rPr>
                                <m:t>𝑀</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𝑀</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oMath>
                  </m:oMathPara>
                </a14:m>
                <a:endParaRPr lang="en-US" altLang="ja-JP" sz="2800" b="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81513" y="5374826"/>
                <a:ext cx="1963550" cy="935064"/>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36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高斯消元法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latin typeface="楷体" panose="02010609060101010101" pitchFamily="49" charset="-122"/>
                    <a:ea typeface="楷体" panose="02010609060101010101" pitchFamily="49" charset="-122"/>
                  </a:rPr>
                  <a:t>一步消元结果：</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d>
                            <m:dPr>
                              <m:begChr m:val=""/>
                              <m:endChr m:val="|"/>
                              <m:ctrlPr>
                                <a:rPr lang="zh-CN" altLang="en-US"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eqArr>
                                      <m:eqArrPr>
                                        <m:ctrlPr>
                                          <a:rPr lang="en-US" altLang="zh-CN" i="1">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up>
                                            <m:r>
                                              <a:rPr lang="en-US" altLang="zh-CN" b="0" i="1" smtClean="0">
                                                <a:latin typeface="Cambria Math" panose="02040503050406030204" pitchFamily="18" charset="0"/>
                                              </a:rPr>
                                              <m:t>(0)</m:t>
                                            </m:r>
                                          </m:sup>
                                        </m:sSubSup>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eqArr>
                                  </m:e>
                                  <m:e>
                                    <m:eqArr>
                                      <m:eqArrPr>
                                        <m:ctrlPr>
                                          <a:rPr lang="en-US" altLang="zh-CN" i="1">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up>
                                            <m:r>
                                              <a:rPr lang="en-US" altLang="zh-CN" b="0" i="1" smtClean="0">
                                                <a:latin typeface="Cambria Math" panose="02040503050406030204" pitchFamily="18" charset="0"/>
                                              </a:rPr>
                                              <m:t>(0)</m:t>
                                            </m:r>
                                          </m:sup>
                                        </m:sSubSup>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up>
                                            <m:r>
                                              <a:rPr lang="en-US" altLang="zh-CN" b="0" i="1" smtClean="0">
                                                <a:latin typeface="Cambria Math" panose="02040503050406030204" pitchFamily="18" charset="0"/>
                                              </a:rPr>
                                              <m:t>(1)</m:t>
                                            </m:r>
                                          </m:sup>
                                        </m:sSubSup>
                                      </m:e>
                                      <m:e>
                                        <m:r>
                                          <a:rPr lang="en-US" altLang="zh-CN" b="0" i="1" smtClean="0">
                                            <a:latin typeface="Cambria Math" panose="02040503050406030204" pitchFamily="18" charset="0"/>
                                          </a:rPr>
                                          <m:t>⋯</m:t>
                                        </m:r>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(1)</m:t>
                                            </m:r>
                                          </m:sup>
                                        </m:sSubSup>
                                      </m:e>
                                    </m:eqArr>
                                  </m:e>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qArr>
                                  </m:e>
                                  <m:e>
                                    <m:eqArr>
                                      <m:eqArrPr>
                                        <m:ctrlPr>
                                          <a:rPr lang="en-US" altLang="zh-CN" i="1">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(0)</m:t>
                                            </m:r>
                                          </m:sup>
                                        </m:sSubSup>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(1)</m:t>
                                            </m:r>
                                          </m:sup>
                                        </m:sSubSup>
                                      </m:e>
                                      <m:e>
                                        <m:r>
                                          <a:rPr lang="en-US" altLang="zh-CN" b="0" i="1" smtClean="0">
                                            <a:latin typeface="Cambria Math" panose="02040503050406030204" pitchFamily="18" charset="0"/>
                                          </a:rPr>
                                          <m:t>⋯</m:t>
                                        </m:r>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𝑛𝑛</m:t>
                                            </m:r>
                                          </m:sub>
                                          <m:sup>
                                            <m:r>
                                              <a:rPr lang="en-US" altLang="zh-CN" b="0" i="1" smtClean="0">
                                                <a:latin typeface="Cambria Math" panose="02040503050406030204" pitchFamily="18" charset="0"/>
                                              </a:rPr>
                                              <m:t>(1)</m:t>
                                            </m:r>
                                          </m:sup>
                                        </m:sSubSup>
                                      </m:e>
                                    </m:eqArr>
                                  </m:e>
                                </m:mr>
                              </m:m>
                            </m:e>
                          </m:d>
                          <m:m>
                            <m:mPr>
                              <m:mcs>
                                <m:mc>
                                  <m:mcPr>
                                    <m:count m:val="1"/>
                                    <m:mcJc m:val="center"/>
                                  </m:mcPr>
                                </m:mc>
                              </m:mcs>
                              <m:ctrlPr>
                                <a:rPr lang="en-US" altLang="zh-CN" i="1">
                                  <a:latin typeface="Cambria Math" panose="02040503050406030204" pitchFamily="18" charset="0"/>
                                </a:rPr>
                              </m:ctrlPr>
                            </m:mPr>
                            <m:mr>
                              <m:e>
                                <m:eqArr>
                                  <m:eqArrPr>
                                    <m:ctrlPr>
                                      <a:rPr lang="en-US" altLang="zh-CN" i="1">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(0)</m:t>
                                        </m:r>
                                      </m:sup>
                                    </m:sSubSup>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(1)</m:t>
                                        </m:r>
                                      </m:sup>
                                    </m:sSubSup>
                                  </m:e>
                                </m:eqArr>
                              </m:e>
                            </m:mr>
                            <m:m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m:t>
                                    </m:r>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(1)</m:t>
                                        </m:r>
                                      </m:sup>
                                    </m:sSubSup>
                                  </m:e>
                                </m:eqArr>
                              </m:e>
                            </m:mr>
                          </m:m>
                        </m:e>
                      </m:d>
                    </m:oMath>
                  </m:oMathPara>
                </a14:m>
                <a:endParaRPr lang="en-US" altLang="zh-CN" b="0" i="1"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计算法则：</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up>
                            <m:r>
                              <a:rPr lang="en-US" altLang="zh-CN" b="0" i="1" smtClean="0">
                                <a:latin typeface="Cambria Math" panose="02040503050406030204" pitchFamily="18" charset="0"/>
                                <a:ea typeface="楷体" panose="02010609060101010101" pitchFamily="49" charset="-122"/>
                              </a:rPr>
                              <m:t>(0)</m:t>
                            </m:r>
                          </m:sup>
                        </m:sSubSup>
                      </m:num>
                      <m:den>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11</m:t>
                            </m:r>
                          </m:sub>
                          <m:sup>
                            <m:r>
                              <a:rPr lang="en-US" altLang="zh-CN" b="0" i="1" smtClean="0">
                                <a:latin typeface="Cambria Math" panose="02040503050406030204" pitchFamily="18" charset="0"/>
                                <a:ea typeface="楷体" panose="02010609060101010101" pitchFamily="49" charset="-122"/>
                              </a:rPr>
                              <m:t>(0)</m:t>
                            </m:r>
                          </m:sup>
                        </m:sSubSup>
                      </m:den>
                    </m:f>
                  </m:oMath>
                </a14:m>
                <a:endParaRPr lang="en-US" altLang="zh-CN" b="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rPr>
                          </m:ctrlPr>
                        </m:dPr>
                        <m:e>
                          <m:eqArr>
                            <m:eqArrPr>
                              <m:ctrlPr>
                                <a:rPr lang="en-US" altLang="zh-CN" b="0" i="1" smtClean="0">
                                  <a:latin typeface="Cambria Math" panose="02040503050406030204" pitchFamily="18" charset="0"/>
                                  <a:ea typeface="楷体" panose="02010609060101010101" pitchFamily="49" charset="-122"/>
                                </a:rPr>
                              </m:ctrlPr>
                            </m:eqArrPr>
                            <m:e>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𝑖𝑗</m:t>
                                  </m:r>
                                </m:sub>
                                <m:sup>
                                  <m:r>
                                    <a:rPr lang="en-US" altLang="zh-CN" b="0" i="1" smtClean="0">
                                      <a:latin typeface="Cambria Math" panose="02040503050406030204" pitchFamily="18" charset="0"/>
                                      <a:ea typeface="楷体" panose="02010609060101010101" pitchFamily="49" charset="-122"/>
                                    </a:rPr>
                                    <m:t>(1)</m:t>
                                  </m:r>
                                </m:sup>
                              </m:sSubSup>
                              <m:r>
                                <a:rPr lang="en-US" altLang="zh-CN" b="0" i="1" smtClean="0">
                                  <a:latin typeface="Cambria Math" panose="02040503050406030204" pitchFamily="18" charset="0"/>
                                  <a:ea typeface="楷体" panose="02010609060101010101" pitchFamily="49" charset="-122"/>
                                </a:rPr>
                                <m:t>=</m:t>
                              </m:r>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𝑖𝑗</m:t>
                                  </m:r>
                                </m:sub>
                                <m:sup>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0</m:t>
                                      </m:r>
                                    </m:e>
                                  </m:d>
                                </m:sup>
                              </m:sSubSup>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𝑗</m:t>
                                  </m:r>
                                </m:sub>
                                <m:sup>
                                  <m:r>
                                    <a:rPr lang="en-US" altLang="zh-CN" b="0" i="1" smtClean="0">
                                      <a:latin typeface="Cambria Math" panose="02040503050406030204" pitchFamily="18" charset="0"/>
                                      <a:ea typeface="楷体" panose="02010609060101010101" pitchFamily="49" charset="-122"/>
                                    </a:rPr>
                                    <m:t>(0)</m:t>
                                  </m:r>
                                </m:sup>
                              </m:sSubSup>
                            </m:e>
                            <m:e>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𝑖</m:t>
                                  </m:r>
                                </m:sub>
                                <m:sup>
                                  <m:r>
                                    <a:rPr lang="en-US" altLang="zh-CN" b="0" i="1" smtClean="0">
                                      <a:latin typeface="Cambria Math" panose="02040503050406030204" pitchFamily="18" charset="0"/>
                                      <a:ea typeface="楷体" panose="02010609060101010101" pitchFamily="49" charset="-122"/>
                                    </a:rPr>
                                    <m:t>(1)</m:t>
                                  </m:r>
                                </m:sup>
                              </m:sSubSup>
                              <m:r>
                                <a:rPr lang="en-US" altLang="zh-CN" b="0" i="1" smtClean="0">
                                  <a:latin typeface="Cambria Math" panose="02040503050406030204" pitchFamily="18" charset="0"/>
                                  <a:ea typeface="楷体" panose="02010609060101010101" pitchFamily="49" charset="-122"/>
                                </a:rPr>
                                <m:t>=</m:t>
                              </m:r>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𝑖</m:t>
                                  </m:r>
                                </m:sub>
                                <m:sup>
                                  <m:r>
                                    <a:rPr lang="en-US" altLang="zh-CN" b="0" i="1" smtClean="0">
                                      <a:latin typeface="Cambria Math" panose="02040503050406030204" pitchFamily="18" charset="0"/>
                                      <a:ea typeface="楷体" panose="02010609060101010101" pitchFamily="49" charset="-122"/>
                                    </a:rPr>
                                    <m:t>(0)</m:t>
                                  </m:r>
                                </m:sup>
                              </m:sSubSup>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𝑏</m:t>
                                  </m:r>
                                </m:e>
                                <m:sub>
                                  <m:r>
                                    <a:rPr lang="en-US" altLang="zh-CN" b="0" i="1" smtClean="0">
                                      <a:latin typeface="Cambria Math" panose="02040503050406030204" pitchFamily="18" charset="0"/>
                                      <a:ea typeface="楷体" panose="02010609060101010101" pitchFamily="49" charset="-122"/>
                                    </a:rPr>
                                    <m:t>1</m:t>
                                  </m:r>
                                </m:sub>
                                <m:sup>
                                  <m:r>
                                    <a:rPr lang="en-US" altLang="zh-CN" b="0" i="1" smtClean="0">
                                      <a:latin typeface="Cambria Math" panose="02040503050406030204" pitchFamily="18" charset="0"/>
                                      <a:ea typeface="楷体" panose="02010609060101010101" pitchFamily="49" charset="-122"/>
                                    </a:rPr>
                                    <m:t>(0)</m:t>
                                  </m:r>
                                </m:sup>
                              </m:sSubSup>
                            </m:e>
                          </m:eqArr>
                        </m:e>
                      </m:d>
                    </m:oMath>
                  </m:oMathPara>
                </a14:m>
                <a:endParaRPr lang="en-US" altLang="zh-CN" b="0" dirty="0">
                  <a:latin typeface="楷体" panose="02010609060101010101" pitchFamily="49" charset="-122"/>
                  <a:ea typeface="楷体" panose="02010609060101010101" pitchFamily="49" charset="-122"/>
                </a:endParaRPr>
              </a:p>
              <a:p>
                <a:endParaRPr lang="en-US" altLang="zh-CN" b="0"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3535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定向弦的中点轨迹</a:t>
            </a:r>
          </a:p>
        </p:txBody>
      </p:sp>
      <p:sp>
        <p:nvSpPr>
          <p:cNvPr id="3" name="内容占位符 2"/>
          <p:cNvSpPr>
            <a:spLocks noGrp="1"/>
          </p:cNvSpPr>
          <p:nvPr>
            <p:ph idx="1"/>
          </p:nvPr>
        </p:nvSpPr>
        <p:spPr>
          <a:xfrm>
            <a:off x="628650" y="4652964"/>
            <a:ext cx="7886700" cy="999318"/>
          </a:xfrm>
        </p:spPr>
        <p:txBody>
          <a:bodyPr>
            <a:normAutofit/>
          </a:bodyPr>
          <a:lstStyle/>
          <a:p>
            <a:r>
              <a:rPr lang="zh-CN" altLang="en-US" dirty="0">
                <a:latin typeface="楷体" panose="02010609060101010101" pitchFamily="49" charset="-122"/>
                <a:ea typeface="楷体" panose="02010609060101010101" pitchFamily="49" charset="-122"/>
              </a:rPr>
              <a:t>椭圆定向弦的中点构成一条线段，且线段的斜率与弦的斜率之积为一定值</a:t>
            </a:r>
          </a:p>
        </p:txBody>
      </p:sp>
      <p:grpSp>
        <p:nvGrpSpPr>
          <p:cNvPr id="6" name="Group 4"/>
          <p:cNvGrpSpPr>
            <a:grpSpLocks noChangeAspect="1"/>
          </p:cNvGrpSpPr>
          <p:nvPr/>
        </p:nvGrpSpPr>
        <p:grpSpPr bwMode="auto">
          <a:xfrm>
            <a:off x="2332038" y="1831976"/>
            <a:ext cx="4495800" cy="2698750"/>
            <a:chOff x="1469" y="1154"/>
            <a:chExt cx="2832" cy="1700"/>
          </a:xfrm>
        </p:grpSpPr>
        <p:sp>
          <p:nvSpPr>
            <p:cNvPr id="9"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8"/>
            <p:cNvSpPr>
              <a:spLocks noChangeShapeType="1"/>
            </p:cNvSpPr>
            <p:nvPr/>
          </p:nvSpPr>
          <p:spPr bwMode="auto">
            <a:xfrm>
              <a:off x="2382" y="1458"/>
              <a:ext cx="1541" cy="529"/>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9"/>
            <p:cNvSpPr>
              <a:spLocks noChangeShapeType="1"/>
            </p:cNvSpPr>
            <p:nvPr/>
          </p:nvSpPr>
          <p:spPr bwMode="auto">
            <a:xfrm>
              <a:off x="1876" y="1856"/>
              <a:ext cx="1733" cy="594"/>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0"/>
            <p:cNvSpPr>
              <a:spLocks noChangeShapeType="1"/>
            </p:cNvSpPr>
            <p:nvPr/>
          </p:nvSpPr>
          <p:spPr bwMode="auto">
            <a:xfrm>
              <a:off x="1984" y="1694"/>
              <a:ext cx="1802" cy="619"/>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2499" y="1154"/>
              <a:ext cx="1802" cy="618"/>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2"/>
            <p:cNvSpPr>
              <a:spLocks noChangeShapeType="1"/>
            </p:cNvSpPr>
            <p:nvPr/>
          </p:nvSpPr>
          <p:spPr bwMode="auto">
            <a:xfrm>
              <a:off x="1469" y="2236"/>
              <a:ext cx="1802" cy="618"/>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13"/>
            <p:cNvSpPr>
              <a:spLocks noChangeArrowheads="1"/>
            </p:cNvSpPr>
            <p:nvPr/>
          </p:nvSpPr>
          <p:spPr bwMode="auto">
            <a:xfrm>
              <a:off x="3127" y="1698"/>
              <a:ext cx="50"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5"/>
            <p:cNvSpPr>
              <a:spLocks noChangeArrowheads="1"/>
            </p:cNvSpPr>
            <p:nvPr/>
          </p:nvSpPr>
          <p:spPr bwMode="auto">
            <a:xfrm>
              <a:off x="2717" y="2128"/>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7"/>
            <p:cNvSpPr>
              <a:spLocks noChangeArrowheads="1"/>
            </p:cNvSpPr>
            <p:nvPr/>
          </p:nvSpPr>
          <p:spPr bwMode="auto">
            <a:xfrm>
              <a:off x="2860" y="1979"/>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22" name="文本框 21"/>
              <p:cNvSpPr txBox="1"/>
              <p:nvPr/>
            </p:nvSpPr>
            <p:spPr>
              <a:xfrm>
                <a:off x="1159992" y="1819791"/>
                <a:ext cx="1937710"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𝑥</m:t>
                              </m:r>
                            </m:e>
                            <m:sup>
                              <m:r>
                                <a:rPr lang="en-US" altLang="ja-JP" sz="2800" b="0" i="1" smtClean="0">
                                  <a:latin typeface="Cambria Math" panose="02040503050406030204" pitchFamily="18" charset="0"/>
                                </a:rPr>
                                <m:t>2</m:t>
                              </m:r>
                            </m:sup>
                          </m:s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2</m:t>
                              </m:r>
                            </m:sup>
                          </m:s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den>
                      </m:f>
                      <m:r>
                        <a:rPr lang="en-US" altLang="ja-JP" sz="2800" b="0" i="1" smtClean="0">
                          <a:latin typeface="Cambria Math" panose="02040503050406030204" pitchFamily="18" charset="0"/>
                        </a:rPr>
                        <m:t>=1</m:t>
                      </m:r>
                    </m:oMath>
                  </m:oMathPara>
                </a14:m>
                <a:endParaRPr lang="zh-CN" altLang="en-US" sz="28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159992" y="1819791"/>
                <a:ext cx="1937710" cy="86459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976938" y="3453595"/>
                <a:ext cx="1963550" cy="935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𝑘</m:t>
                      </m:r>
                      <m:f>
                        <m:fPr>
                          <m:ctrlPr>
                            <a:rPr lang="en-US" altLang="ja-JP" sz="2800" i="1">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𝑦</m:t>
                              </m:r>
                            </m:e>
                            <m:sub>
                              <m:r>
                                <a:rPr lang="en-US" altLang="ja-JP" sz="2800" i="1">
                                  <a:latin typeface="Cambria Math" panose="02040503050406030204" pitchFamily="18" charset="0"/>
                                </a:rPr>
                                <m:t>𝑀</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𝑀</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𝑏</m:t>
                              </m:r>
                            </m:e>
                            <m:sup>
                              <m:r>
                                <a:rPr lang="en-US" altLang="ja-JP" sz="2800" b="0" i="1" smtClean="0">
                                  <a:latin typeface="Cambria Math" panose="02040503050406030204" pitchFamily="18" charset="0"/>
                                </a:rPr>
                                <m:t>2</m:t>
                              </m:r>
                            </m:sup>
                          </m:sSup>
                        </m:num>
                        <m:den>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𝑎</m:t>
                              </m:r>
                            </m:e>
                            <m:sup>
                              <m:r>
                                <a:rPr lang="en-US" altLang="ja-JP" sz="2800" b="0" i="1" smtClean="0">
                                  <a:latin typeface="Cambria Math" panose="02040503050406030204" pitchFamily="18" charset="0"/>
                                </a:rPr>
                                <m:t>2</m:t>
                              </m:r>
                            </m:sup>
                          </m:sSup>
                        </m:den>
                      </m:f>
                    </m:oMath>
                  </m:oMathPara>
                </a14:m>
                <a:endParaRPr lang="en-US" altLang="ja-JP" sz="2800" b="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5976938" y="3453595"/>
                <a:ext cx="1963550" cy="9350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3348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FCC742-D2A8-4911-8883-9610C725B8D5}"/>
              </a:ext>
            </a:extLst>
          </p:cNvPr>
          <p:cNvPicPr>
            <a:picLocks noChangeAspect="1"/>
          </p:cNvPicPr>
          <p:nvPr/>
        </p:nvPicPr>
        <p:blipFill>
          <a:blip r:embed="rId2"/>
          <a:stretch>
            <a:fillRect/>
          </a:stretch>
        </p:blipFill>
        <p:spPr>
          <a:xfrm>
            <a:off x="57150" y="1271587"/>
            <a:ext cx="9029700" cy="4314825"/>
          </a:xfrm>
          <a:prstGeom prst="rect">
            <a:avLst/>
          </a:prstGeom>
        </p:spPr>
      </p:pic>
      <p:pic>
        <p:nvPicPr>
          <p:cNvPr id="7" name="图片 6">
            <a:extLst>
              <a:ext uri="{FF2B5EF4-FFF2-40B4-BE49-F238E27FC236}">
                <a16:creationId xmlns:a16="http://schemas.microsoft.com/office/drawing/2014/main" id="{F1BA6F8B-13D6-4812-A97B-4C748C95CCC8}"/>
              </a:ext>
            </a:extLst>
          </p:cNvPr>
          <p:cNvPicPr>
            <a:picLocks noChangeAspect="1"/>
          </p:cNvPicPr>
          <p:nvPr/>
        </p:nvPicPr>
        <p:blipFill>
          <a:blip r:embed="rId3"/>
          <a:stretch>
            <a:fillRect/>
          </a:stretch>
        </p:blipFill>
        <p:spPr>
          <a:xfrm>
            <a:off x="537706" y="528637"/>
            <a:ext cx="7905750" cy="742950"/>
          </a:xfrm>
          <a:prstGeom prst="rect">
            <a:avLst/>
          </a:prstGeom>
        </p:spPr>
      </p:pic>
    </p:spTree>
    <p:extLst>
      <p:ext uri="{BB962C8B-B14F-4D97-AF65-F5344CB8AC3E}">
        <p14:creationId xmlns:p14="http://schemas.microsoft.com/office/powerpoint/2010/main" val="722808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共轭直径</a:t>
            </a:r>
          </a:p>
        </p:txBody>
      </p:sp>
      <p:sp>
        <p:nvSpPr>
          <p:cNvPr id="3" name="内容占位符 2"/>
          <p:cNvSpPr>
            <a:spLocks noGrp="1"/>
          </p:cNvSpPr>
          <p:nvPr>
            <p:ph idx="1"/>
          </p:nvPr>
        </p:nvSpPr>
        <p:spPr>
          <a:xfrm>
            <a:off x="628650" y="4248615"/>
            <a:ext cx="7886700" cy="1928348"/>
          </a:xfrm>
        </p:spPr>
        <p:txBody>
          <a:bodyPr>
            <a:normAutofit lnSpcReduction="10000"/>
          </a:bodyPr>
          <a:lstStyle/>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是椭圆的两条直径，如果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端点处的切线平行，则</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也与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端点处的切线平行，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构成一组共轭直径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互相共轭等价于所有与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平行的弦的中点构成</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，所有与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平行的弦的中点构成</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4"/>
          <p:cNvGrpSpPr>
            <a:grpSpLocks noChangeAspect="1"/>
          </p:cNvGrpSpPr>
          <p:nvPr/>
        </p:nvGrpSpPr>
        <p:grpSpPr bwMode="auto">
          <a:xfrm>
            <a:off x="2317750" y="1538752"/>
            <a:ext cx="4508500" cy="2709863"/>
            <a:chOff x="1461" y="1147"/>
            <a:chExt cx="2840" cy="1707"/>
          </a:xfrm>
        </p:grpSpPr>
        <p:sp>
          <p:nvSpPr>
            <p:cNvPr id="5"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a:off x="2382" y="1458"/>
              <a:ext cx="1541" cy="529"/>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a:off x="1876" y="1856"/>
              <a:ext cx="1733" cy="594"/>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1984" y="1694"/>
              <a:ext cx="1802" cy="619"/>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2499" y="1154"/>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1469" y="2236"/>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
            <p:cNvSpPr>
              <a:spLocks noChangeArrowheads="1"/>
            </p:cNvSpPr>
            <p:nvPr/>
          </p:nvSpPr>
          <p:spPr bwMode="auto">
            <a:xfrm>
              <a:off x="3127" y="1698"/>
              <a:ext cx="50"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5"/>
            <p:cNvSpPr>
              <a:spLocks noChangeArrowheads="1"/>
            </p:cNvSpPr>
            <p:nvPr/>
          </p:nvSpPr>
          <p:spPr bwMode="auto">
            <a:xfrm>
              <a:off x="2717" y="2128"/>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860" y="1979"/>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Line 7"/>
            <p:cNvSpPr>
              <a:spLocks noChangeShapeType="1"/>
            </p:cNvSpPr>
            <p:nvPr/>
          </p:nvSpPr>
          <p:spPr bwMode="auto">
            <a:xfrm flipH="1">
              <a:off x="3271" y="1765"/>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7"/>
            <p:cNvSpPr>
              <a:spLocks noChangeShapeType="1"/>
            </p:cNvSpPr>
            <p:nvPr/>
          </p:nvSpPr>
          <p:spPr bwMode="auto">
            <a:xfrm flipH="1">
              <a:off x="1461" y="1147"/>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930330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共轭直径的性质</a:t>
            </a:r>
          </a:p>
        </p:txBody>
      </p:sp>
      <p:sp>
        <p:nvSpPr>
          <p:cNvPr id="3" name="内容占位符 2"/>
          <p:cNvSpPr>
            <a:spLocks noGrp="1"/>
          </p:cNvSpPr>
          <p:nvPr>
            <p:ph idx="1"/>
          </p:nvPr>
        </p:nvSpPr>
        <p:spPr>
          <a:xfrm>
            <a:off x="628650" y="4949371"/>
            <a:ext cx="7886700" cy="1227592"/>
          </a:xfrm>
        </p:spPr>
        <p:txBody>
          <a:bodyPr/>
          <a:lstStyle/>
          <a:p>
            <a:r>
              <a:rPr lang="zh-CN" altLang="en-US" dirty="0">
                <a:latin typeface="楷体" panose="02010609060101010101" pitchFamily="49" charset="-122"/>
                <a:ea typeface="楷体" panose="02010609060101010101" pitchFamily="49" charset="-122"/>
              </a:rPr>
              <a:t>内接于椭圆的平行四边形两组对边的方向引导出的两条直径共轭</a:t>
            </a:r>
          </a:p>
        </p:txBody>
      </p:sp>
      <p:grpSp>
        <p:nvGrpSpPr>
          <p:cNvPr id="5" name="Group 4"/>
          <p:cNvGrpSpPr>
            <a:grpSpLocks noChangeAspect="1"/>
          </p:cNvGrpSpPr>
          <p:nvPr/>
        </p:nvGrpSpPr>
        <p:grpSpPr bwMode="auto">
          <a:xfrm>
            <a:off x="2019300" y="1862138"/>
            <a:ext cx="4772025" cy="2867025"/>
            <a:chOff x="1272" y="1173"/>
            <a:chExt cx="3006" cy="1806"/>
          </a:xfrm>
        </p:grpSpPr>
        <p:sp>
          <p:nvSpPr>
            <p:cNvPr id="8" name="Oval 6"/>
            <p:cNvSpPr>
              <a:spLocks noChangeArrowheads="1"/>
            </p:cNvSpPr>
            <p:nvPr/>
          </p:nvSpPr>
          <p:spPr bwMode="auto">
            <a:xfrm>
              <a:off x="1272" y="1173"/>
              <a:ext cx="3006" cy="1806"/>
            </a:xfrm>
            <a:prstGeom prst="ellipse">
              <a:avLst/>
            </a:prstGeom>
            <a:noFill/>
            <a:ln w="28575"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flipH="1">
              <a:off x="2029" y="1292"/>
              <a:ext cx="1491" cy="1567"/>
            </a:xfrm>
            <a:prstGeom prst="line">
              <a:avLst/>
            </a:prstGeom>
            <a:noFill/>
            <a:ln w="28575"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a:off x="1470" y="1628"/>
              <a:ext cx="2609" cy="896"/>
            </a:xfrm>
            <a:prstGeom prst="line">
              <a:avLst/>
            </a:prstGeom>
            <a:noFill/>
            <a:ln w="28575"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1453" y="1173"/>
              <a:ext cx="1267" cy="1333"/>
            </a:xfrm>
            <a:prstGeom prst="line">
              <a:avLst/>
            </a:prstGeom>
            <a:noFill/>
            <a:ln w="28575"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1453" y="2506"/>
              <a:ext cx="1376" cy="472"/>
            </a:xfrm>
            <a:prstGeom prst="line">
              <a:avLst/>
            </a:prstGeom>
            <a:noFill/>
            <a:ln w="28575"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V="1">
              <a:off x="2829" y="1646"/>
              <a:ext cx="1267" cy="1332"/>
            </a:xfrm>
            <a:prstGeom prst="line">
              <a:avLst/>
            </a:prstGeom>
            <a:noFill/>
            <a:ln w="28575"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flipH="1" flipV="1">
              <a:off x="2720" y="1173"/>
              <a:ext cx="1376" cy="473"/>
            </a:xfrm>
            <a:prstGeom prst="line">
              <a:avLst/>
            </a:prstGeom>
            <a:noFill/>
            <a:ln w="28575"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flipH="1">
              <a:off x="1282" y="1356"/>
              <a:ext cx="587" cy="616"/>
            </a:xfrm>
            <a:prstGeom prst="line">
              <a:avLst/>
            </a:prstGeom>
            <a:noFill/>
            <a:ln w="28575"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a:off x="1282" y="1972"/>
              <a:ext cx="2399" cy="824"/>
            </a:xfrm>
            <a:prstGeom prst="line">
              <a:avLst/>
            </a:prstGeom>
            <a:noFill/>
            <a:ln w="28575"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flipV="1">
              <a:off x="3681" y="2179"/>
              <a:ext cx="587" cy="617"/>
            </a:xfrm>
            <a:prstGeom prst="line">
              <a:avLst/>
            </a:prstGeom>
            <a:noFill/>
            <a:ln w="28575"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p:cNvSpPr>
              <a:spLocks noChangeShapeType="1"/>
            </p:cNvSpPr>
            <p:nvPr/>
          </p:nvSpPr>
          <p:spPr bwMode="auto">
            <a:xfrm flipH="1" flipV="1">
              <a:off x="1869" y="1356"/>
              <a:ext cx="2399" cy="823"/>
            </a:xfrm>
            <a:prstGeom prst="line">
              <a:avLst/>
            </a:prstGeom>
            <a:noFill/>
            <a:ln w="28575"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2739" y="2040"/>
              <a:ext cx="72" cy="72"/>
            </a:xfrm>
            <a:prstGeom prst="ellipse">
              <a:avLst/>
            </a:prstGeom>
            <a:solidFill>
              <a:srgbClr val="FFFFFF"/>
            </a:solidFill>
            <a:ln w="285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2739" y="2040"/>
              <a:ext cx="72" cy="72"/>
            </a:xfrm>
            <a:prstGeom prst="ellipse">
              <a:avLst/>
            </a:pr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357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共轭直径的本质</a:t>
            </a:r>
          </a:p>
        </p:txBody>
      </p:sp>
      <p:sp>
        <p:nvSpPr>
          <p:cNvPr id="3" name="内容占位符 2"/>
          <p:cNvSpPr>
            <a:spLocks noGrp="1"/>
          </p:cNvSpPr>
          <p:nvPr>
            <p:ph idx="1"/>
          </p:nvPr>
        </p:nvSpPr>
        <p:spPr>
          <a:xfrm>
            <a:off x="628650" y="4282067"/>
            <a:ext cx="7886700" cy="1894895"/>
          </a:xfrm>
        </p:spPr>
        <p:txBody>
          <a:bodyPr/>
          <a:lstStyle/>
          <a:p>
            <a:r>
              <a:rPr lang="zh-CN" altLang="en-US" dirty="0">
                <a:latin typeface="楷体" panose="02010609060101010101" pitchFamily="49" charset="-122"/>
                <a:ea typeface="楷体" panose="02010609060101010101" pitchFamily="49" charset="-122"/>
              </a:rPr>
              <a:t>对椭圆及共轭直径沿着某一方向拉伸或压缩，直径的共轭性质不变</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椭圆的一组共轭直径可以由圆的一对互相正交的直径随着椭圆的拉伸和压缩得到</a:t>
            </a:r>
          </a:p>
        </p:txBody>
      </p:sp>
      <p:grpSp>
        <p:nvGrpSpPr>
          <p:cNvPr id="4" name="Group 4"/>
          <p:cNvGrpSpPr>
            <a:grpSpLocks noChangeAspect="1"/>
          </p:cNvGrpSpPr>
          <p:nvPr/>
        </p:nvGrpSpPr>
        <p:grpSpPr bwMode="auto">
          <a:xfrm>
            <a:off x="628650" y="1572204"/>
            <a:ext cx="4508500" cy="2709863"/>
            <a:chOff x="1461" y="1147"/>
            <a:chExt cx="2840" cy="1707"/>
          </a:xfrm>
        </p:grpSpPr>
        <p:sp>
          <p:nvSpPr>
            <p:cNvPr id="5"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a:off x="2382" y="1458"/>
              <a:ext cx="1541" cy="529"/>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a:off x="1876" y="1856"/>
              <a:ext cx="1733" cy="594"/>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1984" y="1694"/>
              <a:ext cx="1802" cy="619"/>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2499" y="1154"/>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1469" y="2236"/>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
            <p:cNvSpPr>
              <a:spLocks noChangeArrowheads="1"/>
            </p:cNvSpPr>
            <p:nvPr/>
          </p:nvSpPr>
          <p:spPr bwMode="auto">
            <a:xfrm>
              <a:off x="3127" y="1698"/>
              <a:ext cx="50"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5"/>
            <p:cNvSpPr>
              <a:spLocks noChangeArrowheads="1"/>
            </p:cNvSpPr>
            <p:nvPr/>
          </p:nvSpPr>
          <p:spPr bwMode="auto">
            <a:xfrm>
              <a:off x="2717" y="2128"/>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860" y="1979"/>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7"/>
            <p:cNvSpPr>
              <a:spLocks noChangeShapeType="1"/>
            </p:cNvSpPr>
            <p:nvPr/>
          </p:nvSpPr>
          <p:spPr bwMode="auto">
            <a:xfrm flipH="1">
              <a:off x="3271" y="1765"/>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7"/>
            <p:cNvSpPr>
              <a:spLocks noChangeShapeType="1"/>
            </p:cNvSpPr>
            <p:nvPr/>
          </p:nvSpPr>
          <p:spPr bwMode="auto">
            <a:xfrm flipH="1">
              <a:off x="1461" y="1147"/>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4"/>
          <p:cNvGrpSpPr>
            <a:grpSpLocks/>
          </p:cNvGrpSpPr>
          <p:nvPr/>
        </p:nvGrpSpPr>
        <p:grpSpPr bwMode="auto">
          <a:xfrm>
            <a:off x="5227638" y="1550773"/>
            <a:ext cx="2705100" cy="2709863"/>
            <a:chOff x="1461" y="1147"/>
            <a:chExt cx="2840" cy="1707"/>
          </a:xfrm>
        </p:grpSpPr>
        <p:sp>
          <p:nvSpPr>
            <p:cNvPr id="18"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8"/>
            <p:cNvSpPr>
              <a:spLocks noChangeShapeType="1"/>
            </p:cNvSpPr>
            <p:nvPr/>
          </p:nvSpPr>
          <p:spPr bwMode="auto">
            <a:xfrm>
              <a:off x="2382" y="1458"/>
              <a:ext cx="1541" cy="529"/>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
            <p:cNvSpPr>
              <a:spLocks noChangeShapeType="1"/>
            </p:cNvSpPr>
            <p:nvPr/>
          </p:nvSpPr>
          <p:spPr bwMode="auto">
            <a:xfrm>
              <a:off x="1876" y="1856"/>
              <a:ext cx="1733" cy="594"/>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0"/>
            <p:cNvSpPr>
              <a:spLocks noChangeShapeType="1"/>
            </p:cNvSpPr>
            <p:nvPr/>
          </p:nvSpPr>
          <p:spPr bwMode="auto">
            <a:xfrm>
              <a:off x="1984" y="1694"/>
              <a:ext cx="1802" cy="619"/>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1"/>
            <p:cNvSpPr>
              <a:spLocks noChangeShapeType="1"/>
            </p:cNvSpPr>
            <p:nvPr/>
          </p:nvSpPr>
          <p:spPr bwMode="auto">
            <a:xfrm>
              <a:off x="2499" y="1154"/>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2"/>
            <p:cNvSpPr>
              <a:spLocks noChangeShapeType="1"/>
            </p:cNvSpPr>
            <p:nvPr/>
          </p:nvSpPr>
          <p:spPr bwMode="auto">
            <a:xfrm>
              <a:off x="1469" y="2236"/>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13"/>
            <p:cNvSpPr>
              <a:spLocks noChangeArrowheads="1"/>
            </p:cNvSpPr>
            <p:nvPr/>
          </p:nvSpPr>
          <p:spPr bwMode="auto">
            <a:xfrm>
              <a:off x="3113" y="1702"/>
              <a:ext cx="83"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15"/>
            <p:cNvSpPr>
              <a:spLocks noChangeArrowheads="1"/>
            </p:cNvSpPr>
            <p:nvPr/>
          </p:nvSpPr>
          <p:spPr bwMode="auto">
            <a:xfrm>
              <a:off x="2710" y="2132"/>
              <a:ext cx="83"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17"/>
            <p:cNvSpPr>
              <a:spLocks noChangeArrowheads="1"/>
            </p:cNvSpPr>
            <p:nvPr/>
          </p:nvSpPr>
          <p:spPr bwMode="auto">
            <a:xfrm>
              <a:off x="2853" y="1983"/>
              <a:ext cx="83"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Line 7"/>
            <p:cNvSpPr>
              <a:spLocks noChangeShapeType="1"/>
            </p:cNvSpPr>
            <p:nvPr/>
          </p:nvSpPr>
          <p:spPr bwMode="auto">
            <a:xfrm flipH="1">
              <a:off x="3271" y="1765"/>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7"/>
            <p:cNvSpPr>
              <a:spLocks noChangeShapeType="1"/>
            </p:cNvSpPr>
            <p:nvPr/>
          </p:nvSpPr>
          <p:spPr bwMode="auto">
            <a:xfrm flipH="1">
              <a:off x="1461" y="1147"/>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48820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共轭向量的数学表达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486273"/>
              </a:xfrm>
            </p:spPr>
            <p:txBody>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是一个可逆伸缩变换矩阵，对于两个互相垂直的向量</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对它们分别做伸缩变换得到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d>
                        <m:dPr>
                          <m:begChr m:val="{"/>
                          <m:endChr m:val=""/>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dPr>
                        <m:e>
                          <m:eqArr>
                            <m:eqArr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eqArr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𝐮</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𝐒</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𝐮</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e>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𝐒</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e>
                          </m:eqArr>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它们的逆变换为：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eqArr>
                            <m:eqArr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eqArrPr>
                            <m:e>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𝐮</m:t>
                                  </m:r>
                                </m:e>
                                <m:sub>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𝟎</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a:latin typeface="Cambria Math" panose="02040503050406030204" pitchFamily="18" charset="0"/>
                                      <a:ea typeface="楷体" panose="02010609060101010101" pitchFamily="49" charset="-122"/>
                                      <a:cs typeface="Times New Roman" panose="02020603050405020304" pitchFamily="18" charset="0"/>
                                    </a:rPr>
                                    <m:t>𝐒</m:t>
                                  </m:r>
                                </m:e>
                                <m:sup>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𝟏</m:t>
                                  </m:r>
                                </m:sup>
                              </m:sSup>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𝐮</m:t>
                              </m:r>
                            </m:e>
                            <m:e>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𝟎</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a:latin typeface="Cambria Math" panose="02040503050406030204" pitchFamily="18" charset="0"/>
                                      <a:ea typeface="楷体" panose="02010609060101010101" pitchFamily="49" charset="-122"/>
                                      <a:cs typeface="Times New Roman" panose="02020603050405020304" pitchFamily="18" charset="0"/>
                                    </a:rPr>
                                    <m:t>𝐒</m:t>
                                  </m:r>
                                </m:e>
                                <m:sup>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1" smtClean="0">
                                      <a:latin typeface="Cambria Math" panose="02040503050406030204" pitchFamily="18" charset="0"/>
                                      <a:ea typeface="楷体" panose="02010609060101010101" pitchFamily="49" charset="-122"/>
                                      <a:cs typeface="Times New Roman" panose="02020603050405020304" pitchFamily="18" charset="0"/>
                                    </a:rPr>
                                    <m:t>𝟏</m:t>
                                  </m:r>
                                </m:sup>
                              </m:sSup>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eqArr>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3"/>
              </a:xfrm>
              <a:blipFill>
                <a:blip r:embed="rId2"/>
                <a:stretch>
                  <a:fillRect l="-1391" t="-2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2841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共轭向量的数学表达</a:t>
            </a:r>
          </a:p>
        </p:txBody>
      </p:sp>
      <p:sp>
        <p:nvSpPr>
          <p:cNvPr id="3" name="内容占位符 2"/>
          <p:cNvSpPr>
            <a:spLocks noGrp="1"/>
          </p:cNvSpPr>
          <p:nvPr>
            <p:ph idx="1"/>
          </p:nvPr>
        </p:nvSpPr>
        <p:spPr>
          <a:xfrm>
            <a:off x="628650" y="1690689"/>
            <a:ext cx="7886700" cy="4486273"/>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垂直条件变为：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则可以用下式定义共轭：</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对称矩阵，两个</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维列向量</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共轭，当且仅当：</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42882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共轭向量组</a:t>
            </a:r>
          </a:p>
        </p:txBody>
      </p:sp>
      <p:sp>
        <p:nvSpPr>
          <p:cNvPr id="3" name="内容占位符 2"/>
          <p:cNvSpPr>
            <a:spLocks noGrp="1"/>
          </p:cNvSpPr>
          <p:nvPr>
            <p:ph idx="1"/>
          </p:nvPr>
        </p:nvSpPr>
        <p:spPr>
          <a:xfrm>
            <a:off x="628650" y="4293219"/>
            <a:ext cx="7886700" cy="1883743"/>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对称矩阵，如果有</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个非零向量构成的向量组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对任意的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ja-JP"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则称向量组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的共轭向量组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4"/>
          <p:cNvGrpSpPr>
            <a:grpSpLocks noChangeAspect="1"/>
          </p:cNvGrpSpPr>
          <p:nvPr/>
        </p:nvGrpSpPr>
        <p:grpSpPr bwMode="auto">
          <a:xfrm>
            <a:off x="628650" y="1572204"/>
            <a:ext cx="4508500" cy="2709863"/>
            <a:chOff x="1461" y="1147"/>
            <a:chExt cx="2840" cy="1707"/>
          </a:xfrm>
        </p:grpSpPr>
        <p:sp>
          <p:nvSpPr>
            <p:cNvPr id="5"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a:off x="2382" y="1458"/>
              <a:ext cx="1541" cy="529"/>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a:off x="1876" y="1856"/>
              <a:ext cx="1733" cy="594"/>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1984" y="1694"/>
              <a:ext cx="1802" cy="619"/>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2499" y="1154"/>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1469" y="2236"/>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
            <p:cNvSpPr>
              <a:spLocks noChangeArrowheads="1"/>
            </p:cNvSpPr>
            <p:nvPr/>
          </p:nvSpPr>
          <p:spPr bwMode="auto">
            <a:xfrm>
              <a:off x="3127" y="1698"/>
              <a:ext cx="50"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5"/>
            <p:cNvSpPr>
              <a:spLocks noChangeArrowheads="1"/>
            </p:cNvSpPr>
            <p:nvPr/>
          </p:nvSpPr>
          <p:spPr bwMode="auto">
            <a:xfrm>
              <a:off x="2717" y="2128"/>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860" y="1979"/>
              <a:ext cx="50"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7"/>
            <p:cNvSpPr>
              <a:spLocks noChangeShapeType="1"/>
            </p:cNvSpPr>
            <p:nvPr/>
          </p:nvSpPr>
          <p:spPr bwMode="auto">
            <a:xfrm flipH="1">
              <a:off x="3271" y="1765"/>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7"/>
            <p:cNvSpPr>
              <a:spLocks noChangeShapeType="1"/>
            </p:cNvSpPr>
            <p:nvPr/>
          </p:nvSpPr>
          <p:spPr bwMode="auto">
            <a:xfrm flipH="1">
              <a:off x="1461" y="1147"/>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4"/>
          <p:cNvGrpSpPr>
            <a:grpSpLocks/>
          </p:cNvGrpSpPr>
          <p:nvPr/>
        </p:nvGrpSpPr>
        <p:grpSpPr bwMode="auto">
          <a:xfrm>
            <a:off x="5227638" y="1550773"/>
            <a:ext cx="2705100" cy="2709863"/>
            <a:chOff x="1461" y="1147"/>
            <a:chExt cx="2840" cy="1707"/>
          </a:xfrm>
        </p:grpSpPr>
        <p:sp>
          <p:nvSpPr>
            <p:cNvPr id="18" name="Oval 6"/>
            <p:cNvSpPr>
              <a:spLocks noChangeArrowheads="1"/>
            </p:cNvSpPr>
            <p:nvPr/>
          </p:nvSpPr>
          <p:spPr bwMode="auto">
            <a:xfrm>
              <a:off x="1847" y="1381"/>
              <a:ext cx="2076" cy="1246"/>
            </a:xfrm>
            <a:prstGeom prst="ellipse">
              <a:avLst/>
            </a:prstGeom>
            <a:noFill/>
            <a:ln w="19050" cap="rnd">
              <a:solidFill>
                <a:srgbClr val="00B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7"/>
            <p:cNvSpPr>
              <a:spLocks noChangeShapeType="1"/>
            </p:cNvSpPr>
            <p:nvPr/>
          </p:nvSpPr>
          <p:spPr bwMode="auto">
            <a:xfrm flipH="1">
              <a:off x="2370" y="1463"/>
              <a:ext cx="1030" cy="1082"/>
            </a:xfrm>
            <a:prstGeom prst="line">
              <a:avLst/>
            </a:prstGeom>
            <a:noFill/>
            <a:ln w="19050"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8"/>
            <p:cNvSpPr>
              <a:spLocks noChangeShapeType="1"/>
            </p:cNvSpPr>
            <p:nvPr/>
          </p:nvSpPr>
          <p:spPr bwMode="auto">
            <a:xfrm>
              <a:off x="2382" y="1458"/>
              <a:ext cx="1541" cy="529"/>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
            <p:cNvSpPr>
              <a:spLocks noChangeShapeType="1"/>
            </p:cNvSpPr>
            <p:nvPr/>
          </p:nvSpPr>
          <p:spPr bwMode="auto">
            <a:xfrm>
              <a:off x="1876" y="1856"/>
              <a:ext cx="1733" cy="594"/>
            </a:xfrm>
            <a:prstGeom prst="line">
              <a:avLst/>
            </a:prstGeom>
            <a:noFill/>
            <a:ln w="19050" cap="rnd">
              <a:solidFill>
                <a:srgbClr val="7F7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0"/>
            <p:cNvSpPr>
              <a:spLocks noChangeShapeType="1"/>
            </p:cNvSpPr>
            <p:nvPr/>
          </p:nvSpPr>
          <p:spPr bwMode="auto">
            <a:xfrm>
              <a:off x="1984" y="1694"/>
              <a:ext cx="1802" cy="619"/>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1"/>
            <p:cNvSpPr>
              <a:spLocks noChangeShapeType="1"/>
            </p:cNvSpPr>
            <p:nvPr/>
          </p:nvSpPr>
          <p:spPr bwMode="auto">
            <a:xfrm>
              <a:off x="2499" y="1154"/>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2"/>
            <p:cNvSpPr>
              <a:spLocks noChangeShapeType="1"/>
            </p:cNvSpPr>
            <p:nvPr/>
          </p:nvSpPr>
          <p:spPr bwMode="auto">
            <a:xfrm>
              <a:off x="1469" y="2236"/>
              <a:ext cx="1802" cy="618"/>
            </a:xfrm>
            <a:prstGeom prst="line">
              <a:avLst/>
            </a:prstGeom>
            <a:noFill/>
            <a:ln w="19050" cap="rnd">
              <a:solidFill>
                <a:srgbClr val="7F7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13"/>
            <p:cNvSpPr>
              <a:spLocks noChangeArrowheads="1"/>
            </p:cNvSpPr>
            <p:nvPr/>
          </p:nvSpPr>
          <p:spPr bwMode="auto">
            <a:xfrm>
              <a:off x="3113" y="1702"/>
              <a:ext cx="83" cy="50"/>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15"/>
            <p:cNvSpPr>
              <a:spLocks noChangeArrowheads="1"/>
            </p:cNvSpPr>
            <p:nvPr/>
          </p:nvSpPr>
          <p:spPr bwMode="auto">
            <a:xfrm>
              <a:off x="2710" y="2132"/>
              <a:ext cx="83"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17"/>
            <p:cNvSpPr>
              <a:spLocks noChangeArrowheads="1"/>
            </p:cNvSpPr>
            <p:nvPr/>
          </p:nvSpPr>
          <p:spPr bwMode="auto">
            <a:xfrm>
              <a:off x="2853" y="1983"/>
              <a:ext cx="83" cy="50"/>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Line 7"/>
            <p:cNvSpPr>
              <a:spLocks noChangeShapeType="1"/>
            </p:cNvSpPr>
            <p:nvPr/>
          </p:nvSpPr>
          <p:spPr bwMode="auto">
            <a:xfrm flipH="1">
              <a:off x="3271" y="1765"/>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7"/>
            <p:cNvSpPr>
              <a:spLocks noChangeShapeType="1"/>
            </p:cNvSpPr>
            <p:nvPr/>
          </p:nvSpPr>
          <p:spPr bwMode="auto">
            <a:xfrm flipH="1">
              <a:off x="1461" y="1147"/>
              <a:ext cx="1030" cy="1082"/>
            </a:xfrm>
            <a:prstGeom prst="line">
              <a:avLst/>
            </a:prstGeom>
            <a:noFill/>
            <a:ln w="19050" cap="rnd">
              <a:solidFill>
                <a:srgbClr val="F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77120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共轭向量基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是对称矩阵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的共轭向量组，设方程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的解可以用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中的向量线性表示为：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点乘上式两边：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左边利用</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，右边利用共轭性质，有：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由此导出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的系数：</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m:t>
                            </m:r>
                          </m:sub>
                        </m:sSub>
                      </m:den>
                    </m:f>
                  </m:oMath>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35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0634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共轭链的构造</a:t>
            </a:r>
          </a:p>
        </p:txBody>
      </p:sp>
      <p:sp>
        <p:nvSpPr>
          <p:cNvPr id="3" name="内容占位符 2"/>
          <p:cNvSpPr>
            <a:spLocks noGrp="1"/>
          </p:cNvSpPr>
          <p:nvPr>
            <p:ph idx="1"/>
          </p:nvPr>
        </p:nvSpPr>
        <p:spPr>
          <a:xfrm>
            <a:off x="628650" y="3546087"/>
            <a:ext cx="7886700" cy="2630875"/>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对称矩阵，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是一个向量，按照下面的规则构造向量正交序列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和共轭序列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初始状态：</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p:cNvSpPr txBox="1"/>
          <p:nvPr/>
        </p:nvSpPr>
        <p:spPr>
          <a:xfrm>
            <a:off x="1008659" y="2944592"/>
            <a:ext cx="463588" cy="523220"/>
          </a:xfrm>
          <a:prstGeom prst="rect">
            <a:avLst/>
          </a:prstGeom>
          <a:noFill/>
        </p:spPr>
        <p:txBody>
          <a:bodyPr wrap="none" rtlCol="0">
            <a:spAutoFit/>
          </a:bodyPr>
          <a:lstStyle/>
          <a:p>
            <a:pPr algn="ctr"/>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0</a:t>
            </a:r>
            <a:endParaRPr lang="zh-CN" altLang="en-US" sz="2800" baseline="-25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154041" y="2944592"/>
            <a:ext cx="540000" cy="54000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a:off x="1434041"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617629"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06918" y="2945759"/>
            <a:ext cx="689612"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a:off x="4770506" y="320610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90506" y="2947114"/>
            <a:ext cx="46358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5954094"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54041"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4306918" y="1702389"/>
            <a:ext cx="710451"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2617629" y="196157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70506" y="196273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90506" y="1703744"/>
            <a:ext cx="48442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a:off x="5954094" y="1964093"/>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674094" y="1703744"/>
            <a:ext cx="72487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flipV="1">
            <a:off x="1434041" y="2229774"/>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638469" y="2217312"/>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779806" y="2228466"/>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941484" y="2219549"/>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396255"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538712" y="227672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722300" y="2257615"/>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783392" y="2870087"/>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6664395" y="2933394"/>
            <a:ext cx="7040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6890739" y="2253029"/>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205339"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346675" y="2327691"/>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5530582" y="2317939"/>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6714170" y="2329046"/>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798480" y="1651275"/>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3346929"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3346929" y="2969014"/>
            <a:ext cx="46358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a:off x="3578193"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387277"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7318236" y="1604816"/>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7371125" y="2855602"/>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47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高斯消元法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从第</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步到第</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步的消元：</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构造消元系数：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𝑖𝑘</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bSup>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𝑘𝑘</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bSup>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消第</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行以下的列：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𝑖𝑘</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𝑘𝑗</m:t>
                                  </m:r>
                                </m:sub>
                                <m: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p>
                              </m:sSubSup>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𝑖𝑘</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p>
                              </m:sSubSup>
                            </m:e>
                          </m:eqArr>
                        </m:e>
                      </m:d>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2826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正交链和共轭链的图解说明</a:t>
            </a:r>
          </a:p>
        </p:txBody>
      </p:sp>
      <p:sp>
        <p:nvSpPr>
          <p:cNvPr id="3" name="内容占位符 2"/>
          <p:cNvSpPr>
            <a:spLocks noGrp="1"/>
          </p:cNvSpPr>
          <p:nvPr>
            <p:ph idx="1"/>
          </p:nvPr>
        </p:nvSpPr>
        <p:spPr>
          <a:xfrm>
            <a:off x="628650" y="3643456"/>
            <a:ext cx="7886700" cy="2578923"/>
          </a:xfrm>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第二类数学归纳法思想：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先假设当任意的</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时，每个</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共轭，且每个</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然后说明只要</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正交，就有对任意的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也关于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也正交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文本框 39"/>
          <p:cNvSpPr txBox="1"/>
          <p:nvPr/>
        </p:nvSpPr>
        <p:spPr>
          <a:xfrm>
            <a:off x="1008659" y="2944592"/>
            <a:ext cx="463588" cy="523220"/>
          </a:xfrm>
          <a:prstGeom prst="rect">
            <a:avLst/>
          </a:prstGeom>
          <a:noFill/>
        </p:spPr>
        <p:txBody>
          <a:bodyPr wrap="none" rtlCol="0">
            <a:spAutoFit/>
          </a:bodyPr>
          <a:lstStyle/>
          <a:p>
            <a:pPr algn="ctr"/>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0</a:t>
            </a:r>
            <a:endParaRPr lang="zh-CN" altLang="en-US" sz="2800" baseline="-25000"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2154041" y="2944592"/>
            <a:ext cx="540000" cy="54000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1434041"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617629"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306918" y="2945759"/>
            <a:ext cx="689612"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4770506" y="320610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490506" y="2947114"/>
            <a:ext cx="46358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a:xfrm>
            <a:off x="5954094"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154041"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4306918" y="1702389"/>
            <a:ext cx="710451"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a:xfrm>
            <a:off x="2617629" y="196157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770506" y="196273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490506" y="1703744"/>
            <a:ext cx="48442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5954094" y="1964093"/>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6674094" y="1703744"/>
            <a:ext cx="72487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6" name="直接箭头连接符 55"/>
          <p:cNvCxnSpPr/>
          <p:nvPr/>
        </p:nvCxnSpPr>
        <p:spPr>
          <a:xfrm flipV="1">
            <a:off x="1434041" y="2229774"/>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2638469" y="2217312"/>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4779806" y="2228466"/>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5941484" y="2219549"/>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396255"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538712" y="227672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22300" y="2257615"/>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3783392" y="2870087"/>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64" name="文本框 63"/>
          <p:cNvSpPr txBox="1"/>
          <p:nvPr/>
        </p:nvSpPr>
        <p:spPr>
          <a:xfrm>
            <a:off x="6664395" y="2933394"/>
            <a:ext cx="7040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66" name="直接箭头连接符 65"/>
          <p:cNvCxnSpPr/>
          <p:nvPr/>
        </p:nvCxnSpPr>
        <p:spPr>
          <a:xfrm>
            <a:off x="6890739" y="2253029"/>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205339"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68" name="文本框 67"/>
          <p:cNvSpPr txBox="1"/>
          <p:nvPr/>
        </p:nvSpPr>
        <p:spPr>
          <a:xfrm>
            <a:off x="4346675" y="2327691"/>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5530582" y="2317939"/>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6714170" y="2329046"/>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4" name="文本框 73"/>
          <p:cNvSpPr txBox="1"/>
          <p:nvPr/>
        </p:nvSpPr>
        <p:spPr>
          <a:xfrm>
            <a:off x="3798480" y="1651275"/>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3346929"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
        <p:nvSpPr>
          <p:cNvPr id="75" name="文本框 74"/>
          <p:cNvSpPr txBox="1"/>
          <p:nvPr/>
        </p:nvSpPr>
        <p:spPr>
          <a:xfrm>
            <a:off x="3346929" y="2969014"/>
            <a:ext cx="46358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76" name="直接箭头连接符 75"/>
          <p:cNvCxnSpPr/>
          <p:nvPr/>
        </p:nvCxnSpPr>
        <p:spPr>
          <a:xfrm>
            <a:off x="3578193"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3387277"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8" name="文本框 77"/>
          <p:cNvSpPr txBox="1"/>
          <p:nvPr/>
        </p:nvSpPr>
        <p:spPr>
          <a:xfrm>
            <a:off x="7318236" y="1604816"/>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79" name="文本框 78"/>
          <p:cNvSpPr txBox="1"/>
          <p:nvPr/>
        </p:nvSpPr>
        <p:spPr>
          <a:xfrm>
            <a:off x="7371125" y="2855602"/>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47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正交链和共轭链的图解说明</a:t>
            </a:r>
          </a:p>
        </p:txBody>
      </p:sp>
      <p:sp>
        <p:nvSpPr>
          <p:cNvPr id="3" name="内容占位符 2"/>
          <p:cNvSpPr>
            <a:spLocks noGrp="1"/>
          </p:cNvSpPr>
          <p:nvPr>
            <p:ph idx="1"/>
          </p:nvPr>
        </p:nvSpPr>
        <p:spPr>
          <a:xfrm>
            <a:off x="628650" y="3547590"/>
            <a:ext cx="7886700" cy="2998176"/>
          </a:xfrm>
        </p:spPr>
        <p:txBody>
          <a:bodyPr>
            <a:normAutofit lnSpcReduction="10000"/>
          </a:bodyPr>
          <a:lstStyle/>
          <a:p>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可以由</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线性组合而成</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根据归纳假设，有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都与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因而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都与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即</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亦然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组合而成</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因而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也与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文本框 42"/>
          <p:cNvSpPr txBox="1"/>
          <p:nvPr/>
        </p:nvSpPr>
        <p:spPr>
          <a:xfrm>
            <a:off x="1008659" y="2944592"/>
            <a:ext cx="463588" cy="523220"/>
          </a:xfrm>
          <a:prstGeom prst="rect">
            <a:avLst/>
          </a:prstGeom>
          <a:noFill/>
        </p:spPr>
        <p:txBody>
          <a:bodyPr wrap="none" rtlCol="0">
            <a:spAutoFit/>
          </a:bodyPr>
          <a:lstStyle/>
          <a:p>
            <a:pPr algn="ctr"/>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0</a:t>
            </a:r>
            <a:endParaRPr lang="zh-CN" altLang="en-US" sz="2800" baseline="-250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154041" y="2944592"/>
            <a:ext cx="540000" cy="54000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1434041"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617629"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306918" y="2945759"/>
            <a:ext cx="689612"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4770506" y="320610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490506" y="2947114"/>
            <a:ext cx="46358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a:xfrm>
            <a:off x="5954094"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154041"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4306918" y="1702389"/>
            <a:ext cx="710451"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2617629" y="196157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770506" y="196273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490506" y="1703744"/>
            <a:ext cx="48442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56" name="直接箭头连接符 55"/>
          <p:cNvCxnSpPr/>
          <p:nvPr/>
        </p:nvCxnSpPr>
        <p:spPr>
          <a:xfrm>
            <a:off x="5954094" y="1964093"/>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674094" y="1703744"/>
            <a:ext cx="72487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flipV="1">
            <a:off x="1434041" y="2229774"/>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2638469" y="2217312"/>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779806" y="2228466"/>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941484" y="2219549"/>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2396255"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538712" y="227672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5722300" y="2257615"/>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783392" y="2870087"/>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6664395" y="2933394"/>
            <a:ext cx="7040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67" name="直接箭头连接符 66"/>
          <p:cNvCxnSpPr/>
          <p:nvPr/>
        </p:nvCxnSpPr>
        <p:spPr>
          <a:xfrm>
            <a:off x="6890739" y="2253029"/>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205339"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4346675" y="2327691"/>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5530582" y="2317939"/>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6714170" y="2329046"/>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2" name="文本框 71"/>
          <p:cNvSpPr txBox="1"/>
          <p:nvPr/>
        </p:nvSpPr>
        <p:spPr>
          <a:xfrm>
            <a:off x="3798480" y="1651275"/>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73" name="文本框 72"/>
          <p:cNvSpPr txBox="1"/>
          <p:nvPr/>
        </p:nvSpPr>
        <p:spPr>
          <a:xfrm>
            <a:off x="3346929"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
        <p:nvSpPr>
          <p:cNvPr id="74" name="文本框 73"/>
          <p:cNvSpPr txBox="1"/>
          <p:nvPr/>
        </p:nvSpPr>
        <p:spPr>
          <a:xfrm>
            <a:off x="3346929" y="2969014"/>
            <a:ext cx="46358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75" name="直接箭头连接符 74"/>
          <p:cNvCxnSpPr/>
          <p:nvPr/>
        </p:nvCxnSpPr>
        <p:spPr>
          <a:xfrm>
            <a:off x="3578193"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3387277"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7318236" y="1604816"/>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78" name="文本框 77"/>
          <p:cNvSpPr txBox="1"/>
          <p:nvPr/>
        </p:nvSpPr>
        <p:spPr>
          <a:xfrm>
            <a:off x="7371125" y="2855602"/>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513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正交链和共轭链的图解说明</a:t>
            </a:r>
          </a:p>
        </p:txBody>
      </p:sp>
      <p:sp>
        <p:nvSpPr>
          <p:cNvPr id="3" name="内容占位符 2"/>
          <p:cNvSpPr>
            <a:spLocks noGrp="1"/>
          </p:cNvSpPr>
          <p:nvPr>
            <p:ph idx="1"/>
          </p:nvPr>
        </p:nvSpPr>
        <p:spPr>
          <a:xfrm>
            <a:off x="628650" y="3547590"/>
            <a:ext cx="7886700" cy="2998176"/>
          </a:xfrm>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都由</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线性组合得到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正交，</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亦然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组合得到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因而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都正交</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43" name="文本框 42"/>
          <p:cNvSpPr txBox="1"/>
          <p:nvPr/>
        </p:nvSpPr>
        <p:spPr>
          <a:xfrm>
            <a:off x="1008659" y="2944592"/>
            <a:ext cx="463588" cy="523220"/>
          </a:xfrm>
          <a:prstGeom prst="rect">
            <a:avLst/>
          </a:prstGeom>
          <a:noFill/>
        </p:spPr>
        <p:txBody>
          <a:bodyPr wrap="none" rtlCol="0">
            <a:spAutoFit/>
          </a:bodyPr>
          <a:lstStyle/>
          <a:p>
            <a:pPr algn="ctr"/>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0</a:t>
            </a:r>
            <a:endParaRPr lang="zh-CN" altLang="en-US" sz="2800" baseline="-250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154041" y="2944592"/>
            <a:ext cx="540000" cy="54000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1434041"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617629"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306918" y="2945759"/>
            <a:ext cx="689612"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4770506" y="320610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490506" y="2947114"/>
            <a:ext cx="46358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a:xfrm>
            <a:off x="5954094" y="320494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154041"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4306918" y="1702389"/>
            <a:ext cx="710451"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2617629" y="1961571"/>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770506" y="1962738"/>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490506" y="1703744"/>
            <a:ext cx="484428" cy="523220"/>
          </a:xfrm>
          <a:prstGeom prst="rect">
            <a:avLst/>
          </a:prstGeom>
          <a:noFill/>
        </p:spPr>
        <p:txBody>
          <a:bodyPr wrap="none" rtlCol="0">
            <a:spAutoFit/>
          </a:bodyPr>
          <a:lstStyle/>
          <a:p>
            <a:r>
              <a:rPr lang="en-US" altLang="zh-CN" sz="2800" b="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k</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56" name="直接箭头连接符 55"/>
          <p:cNvCxnSpPr/>
          <p:nvPr/>
        </p:nvCxnSpPr>
        <p:spPr>
          <a:xfrm>
            <a:off x="5954094" y="1964093"/>
            <a:ext cx="7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674094" y="1703744"/>
            <a:ext cx="72487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flipV="1">
            <a:off x="1434041" y="2229774"/>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2638469" y="2217312"/>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779806" y="2228466"/>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941484" y="2219549"/>
            <a:ext cx="72000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2396255"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538712" y="227672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5722300" y="2257615"/>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783392" y="2870087"/>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6664395" y="2933394"/>
            <a:ext cx="7040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67" name="直接箭头连接符 66"/>
          <p:cNvCxnSpPr/>
          <p:nvPr/>
        </p:nvCxnSpPr>
        <p:spPr>
          <a:xfrm>
            <a:off x="6890739" y="2253029"/>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205339"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4346675" y="2327691"/>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5530582" y="2317939"/>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6714170" y="2329046"/>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2" name="文本框 71"/>
          <p:cNvSpPr txBox="1"/>
          <p:nvPr/>
        </p:nvSpPr>
        <p:spPr>
          <a:xfrm>
            <a:off x="3798480" y="1651275"/>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73" name="文本框 72"/>
          <p:cNvSpPr txBox="1"/>
          <p:nvPr/>
        </p:nvSpPr>
        <p:spPr>
          <a:xfrm>
            <a:off x="3346929" y="1701222"/>
            <a:ext cx="48442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v</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
        <p:nvSpPr>
          <p:cNvPr id="74" name="文本框 73"/>
          <p:cNvSpPr txBox="1"/>
          <p:nvPr/>
        </p:nvSpPr>
        <p:spPr>
          <a:xfrm>
            <a:off x="3346929" y="2969014"/>
            <a:ext cx="46358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cxnSp>
        <p:nvCxnSpPr>
          <p:cNvPr id="75" name="直接箭头连接符 74"/>
          <p:cNvCxnSpPr/>
          <p:nvPr/>
        </p:nvCxnSpPr>
        <p:spPr>
          <a:xfrm>
            <a:off x="3578193" y="2296953"/>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3387277" y="2315417"/>
            <a:ext cx="44435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7318236" y="1604816"/>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
        <p:nvSpPr>
          <p:cNvPr id="78" name="文本框 77"/>
          <p:cNvSpPr txBox="1"/>
          <p:nvPr/>
        </p:nvSpPr>
        <p:spPr>
          <a:xfrm>
            <a:off x="7371125" y="2855602"/>
            <a:ext cx="543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957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残差归零结果</a:t>
            </a:r>
          </a:p>
        </p:txBody>
      </p:sp>
      <p:sp>
        <p:nvSpPr>
          <p:cNvPr id="3" name="内容占位符 2"/>
          <p:cNvSpPr>
            <a:spLocks noGrp="1"/>
          </p:cNvSpPr>
          <p:nvPr>
            <p:ph idx="1"/>
          </p:nvPr>
        </p:nvSpPr>
        <p:spPr/>
        <p:txBody>
          <a:bodyPr>
            <a:normAutofit/>
          </a:bodyPr>
          <a:lstStyle/>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42657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残差归零结果</a:t>
            </a: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维空间中，至多有</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个向量两两正交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存在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ja-JP"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ja-JP"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，使得</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此时，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为方程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0080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共轭梯度算法</a:t>
            </a:r>
          </a:p>
        </p:txBody>
      </p:sp>
      <p:sp>
        <p:nvSpPr>
          <p:cNvPr id="3" name="内容占位符 2"/>
          <p:cNvSpPr>
            <a:spLocks noGrp="1"/>
          </p:cNvSpPr>
          <p:nvPr>
            <p:ph idx="1"/>
          </p:nvPr>
        </p:nvSpPr>
        <p:spPr>
          <a:xfrm>
            <a:off x="628650" y="1690689"/>
            <a:ext cx="7886700" cy="4687809"/>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目的：求解方程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要求：</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是正定对称矩阵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求解思路：递增构造</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的共轭链，并用共轭链线性组合得到近似解</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，直到</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近似解序列：</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递推得到：</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对某个解的近似值</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，记</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，称为残差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从残差</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中提取与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共轭的向量</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17582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构造系数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721262"/>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利用</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，两边同时点乘</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根据与</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满足的共轭约束</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需要满足：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𝐴</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利用</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，两边同时点乘</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满足的正交约束</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需要满足：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sub>
                          </m:sSub>
                        </m:den>
                      </m:f>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721262"/>
              </a:xfrm>
              <a:blipFill>
                <a:blip r:embed="rId2"/>
                <a:stretch>
                  <a:fillRect l="-1391" t="-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2732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迭代递推式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ea typeface="楷体" panose="02010609060101010101" pitchFamily="49" charset="-122"/>
                    <a:cs typeface="Times New Roman" panose="02020603050405020304" pitchFamily="18" charset="0"/>
                  </a:rPr>
                  <a:t>初始条件：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0</a:t>
                </a:r>
              </a:p>
              <a:p>
                <a:r>
                  <a:rPr lang="zh-CN" altLang="en-US" dirty="0">
                    <a:ea typeface="楷体" panose="02010609060101010101" pitchFamily="49" charset="-122"/>
                    <a:cs typeface="Times New Roman" panose="02020603050405020304" pitchFamily="18" charset="0"/>
                  </a:rPr>
                  <a:t>用于更新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近似解的系</a:t>
                </a:r>
                <a:r>
                  <a:rPr lang="zh-CN" altLang="en-US" dirty="0">
                    <a:ea typeface="楷体" panose="02010609060101010101" pitchFamily="49" charset="-122"/>
                    <a:cs typeface="Times New Roman" panose="02020603050405020304" pitchFamily="18" charset="0"/>
                  </a:rPr>
                  <a:t>数：</a:t>
                </a:r>
                <a14:m>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num>
                      <m:den>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den>
                    </m:f>
                  </m:oMath>
                </a14:m>
                <a:endParaRPr lang="en-US" altLang="zh-CN" dirty="0"/>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更新近似解：</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更新残差：</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用于构造新共轭向量的系数：</a:t>
                </a:r>
                <a14:m>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𝑠</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num>
                      <m:den>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den>
                    </m:f>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构造新共轭向量：</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用完的量可以不保存，减少内存占用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5718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共轭梯度法的特点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，至多迭代</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次即可收敛到理论上的精确解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的特征值越接近相同，收敛速度越快，一般情况下迭代</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次即在数值上满足精度要求</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的特征值差别很大，则收敛速度变慢，</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特征值或负特征值会导致共轭梯度法失效</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发生变化时，迭代求解过程不能复用</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123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高斯消元法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a:latin typeface="宋体" panose="02010600030101010101" pitchFamily="2" charset="-122"/>
                    <a:ea typeface="宋体" panose="02010600030101010101" pitchFamily="2" charset="-122"/>
                  </a:rPr>
                  <a:t>回代求解：</a:t>
                </a:r>
                <a:endParaRPr lang="en-US" altLang="zh-CN" i="1" dirty="0">
                  <a:latin typeface="Cambria Math" panose="02040503050406030204" pitchFamily="18" charset="0"/>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宋体" panose="02010600030101010101" pitchFamily="2" charset="-122"/>
                            </a:rPr>
                          </m:ctrlPr>
                        </m:dPr>
                        <m:e>
                          <m:eqArr>
                            <m:eqArrPr>
                              <m:ctrlPr>
                                <a:rPr lang="en-US" altLang="zh-CN" i="1">
                                  <a:latin typeface="Cambria Math" panose="02040503050406030204" pitchFamily="18" charset="0"/>
                                  <a:ea typeface="宋体" panose="02010600030101010101" pitchFamily="2" charset="-122"/>
                                </a:rPr>
                              </m:ctrlPr>
                            </m:eqArr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𝑛</m:t>
                                  </m:r>
                                </m:sub>
                              </m:sSub>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𝑛</m:t>
                                      </m:r>
                                    </m:sub>
                                    <m:sup>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e>
                                      </m:d>
                                    </m:sup>
                                  </m:sSubSup>
                                </m:num>
                                <m:den>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𝑛𝑛</m:t>
                                      </m:r>
                                    </m:sub>
                                    <m:sup>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−1</m:t>
                                          </m:r>
                                        </m:e>
                                      </m:d>
                                    </m:sup>
                                  </m:sSubSup>
                                </m:den>
                              </m:f>
                            </m:e>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𝑖</m:t>
                                  </m:r>
                                </m:sub>
                              </m:sSub>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𝑏</m:t>
                                      </m:r>
                                    </m:e>
                                    <m:sub>
                                      <m:r>
                                        <a:rPr lang="en-US" altLang="zh-CN" i="1">
                                          <a:latin typeface="Cambria Math" panose="02040503050406030204" pitchFamily="18" charset="0"/>
                                          <a:ea typeface="宋体" panose="02010600030101010101" pitchFamily="2" charset="-122"/>
                                        </a:rPr>
                                        <m:t>𝑖</m:t>
                                      </m:r>
                                    </m:sub>
                                    <m:sup>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−1</m:t>
                                          </m:r>
                                        </m:e>
                                      </m:d>
                                    </m:sup>
                                  </m:sSubSup>
                                  <m:r>
                                    <a:rPr lang="en-US" altLang="zh-CN" i="1">
                                      <a:latin typeface="Cambria Math" panose="02040503050406030204" pitchFamily="18" charset="0"/>
                                      <a:ea typeface="宋体" panose="02010600030101010101" pitchFamily="2" charset="-122"/>
                                    </a:rPr>
                                    <m:t>−</m:t>
                                  </m:r>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𝑗</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𝑛</m:t>
                                      </m:r>
                                    </m:sup>
                                    <m:e>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𝑖𝑗</m:t>
                                          </m:r>
                                        </m:sub>
                                        <m:sup>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−1</m:t>
                                              </m:r>
                                            </m:e>
                                          </m:d>
                                        </m:sup>
                                      </m:sSubSup>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i="1">
                                              <a:latin typeface="Cambria Math" panose="02040503050406030204" pitchFamily="18" charset="0"/>
                                              <a:ea typeface="宋体" panose="02010600030101010101" pitchFamily="2" charset="-122"/>
                                            </a:rPr>
                                            <m:t>𝑗</m:t>
                                          </m:r>
                                        </m:sub>
                                      </m:sSub>
                                    </m:e>
                                  </m:nary>
                                </m:num>
                                <m:den>
                                  <m:sSubSup>
                                    <m:sSubSupPr>
                                      <m:ctrlPr>
                                        <a:rPr lang="en-US" altLang="zh-CN" i="1">
                                          <a:latin typeface="Cambria Math" panose="02040503050406030204" pitchFamily="18" charset="0"/>
                                          <a:ea typeface="宋体" panose="02010600030101010101" pitchFamily="2" charset="-122"/>
                                        </a:rPr>
                                      </m:ctrlPr>
                                    </m:sSubSup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𝑖𝑖</m:t>
                                      </m:r>
                                    </m:sub>
                                    <m:sup>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−1</m:t>
                                          </m:r>
                                        </m:e>
                                      </m:d>
                                    </m:sup>
                                  </m:sSubSup>
                                </m:den>
                              </m:f>
                            </m:e>
                          </m:eqArr>
                        </m:e>
                      </m:d>
                    </m:oMath>
                  </m:oMathPara>
                </a14:m>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总计算量：</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buNone/>
                </a:pPr>
                <a:endParaRPr lang="en-US" altLang="zh-CN" dirty="0">
                  <a:latin typeface="宋体" panose="02010600030101010101" pitchFamily="2" charset="-122"/>
                  <a:ea typeface="宋体" panose="02010600030101010101" pitchFamily="2" charset="-122"/>
                </a:endParaRPr>
              </a:p>
              <a:p>
                <a:pPr marL="0" indent="0">
                  <a:lnSpc>
                    <a:spcPct val="100000"/>
                  </a:lnSpc>
                  <a:buNone/>
                </a:pP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10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顺序消元的缺陷和改进</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主元过小的后果：</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𝑖𝑘</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p>
                          </m:sSubSup>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𝑘𝑘</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p>
                          </m:sSubSup>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分母的舍入误差会导致系数误差变大</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改进方案：</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每次在把</a:t>
                </a:r>
                <a:r>
                  <a:rPr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以下的元素消零之前，找出</a:t>
                </a:r>
                <a:r>
                  <a:rPr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ii</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ii</a:t>
                </a:r>
                <a:r>
                  <a:rPr lang="en-US" altLang="zh-CN"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中最大的元素，把它所在的行与</a:t>
                </a:r>
                <a:r>
                  <a:rPr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行互换，再做消元</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08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ABEBDE-B79F-45A0-B599-F1063613BCA8}"/>
              </a:ext>
            </a:extLst>
          </p:cNvPr>
          <p:cNvPicPr>
            <a:picLocks noChangeAspect="1"/>
          </p:cNvPicPr>
          <p:nvPr/>
        </p:nvPicPr>
        <p:blipFill>
          <a:blip r:embed="rId3"/>
          <a:stretch>
            <a:fillRect/>
          </a:stretch>
        </p:blipFill>
        <p:spPr>
          <a:xfrm>
            <a:off x="5339398" y="4691193"/>
            <a:ext cx="3175952" cy="1884971"/>
          </a:xfrm>
          <a:prstGeom prst="rect">
            <a:avLst/>
          </a:prstGeom>
        </p:spPr>
      </p:pic>
    </p:spTree>
    <p:extLst>
      <p:ext uri="{BB962C8B-B14F-4D97-AF65-F5344CB8AC3E}">
        <p14:creationId xmlns:p14="http://schemas.microsoft.com/office/powerpoint/2010/main" val="178152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三角分解思想（不考）</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不变，</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变化，需要多次求解方程，每次求解都是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的计算量，如何减少计算量？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只分解一次，分解过程可以有行变换，也可以有列换，转化为对角矩阵：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q</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是任意行初等变换，</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是任意列初等变换</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为了选取较大的主元，也可以包含排序</a:t>
            </a:r>
          </a:p>
        </p:txBody>
      </p:sp>
    </p:spTree>
    <p:extLst>
      <p:ext uri="{BB962C8B-B14F-4D97-AF65-F5344CB8AC3E}">
        <p14:creationId xmlns:p14="http://schemas.microsoft.com/office/powerpoint/2010/main" val="310261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三角分解思想</a:t>
            </a:r>
          </a:p>
        </p:txBody>
      </p:sp>
      <p:sp>
        <p:nvSpPr>
          <p:cNvPr id="3" name="内容占位符 2"/>
          <p:cNvSpPr>
            <a:spLocks noGrp="1"/>
          </p:cNvSpPr>
          <p:nvPr>
            <p:ph idx="1"/>
          </p:nvPr>
        </p:nvSpPr>
        <p:spPr/>
        <p:txBody>
          <a:bodyPr/>
          <a:lstStyle/>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导出解：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0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a:t>
            </a:r>
          </a:p>
          <a:p>
            <a:pPr marL="0" indent="0" algn="ctr">
              <a:lnSpc>
                <a:spcPct val="10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DR</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pPr marL="0" indent="0" algn="ctr">
              <a:lnSpc>
                <a:spcPct val="100000"/>
              </a:lnSpc>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DR</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pPr marL="0" indent="0" algn="ctr">
              <a:lnSpc>
                <a:spcPct val="100000"/>
              </a:lnSpc>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DR</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RD</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Lb</a:t>
            </a:r>
          </a:p>
          <a:p>
            <a:pPr>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只需要计算对角矩阵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的逆即可完成反复求解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47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拉普拉斯算子</a:t>
            </a:r>
          </a:p>
        </p:txBody>
      </p:sp>
      <p:sp>
        <p:nvSpPr>
          <p:cNvPr id="3" name="内容占位符 2"/>
          <p:cNvSpPr>
            <a:spLocks noGrp="1"/>
          </p:cNvSpPr>
          <p:nvPr>
            <p:ph idx="1"/>
          </p:nvPr>
        </p:nvSpPr>
        <p:spPr>
          <a:xfrm>
            <a:off x="628650" y="1690689"/>
            <a:ext cx="7886700" cy="4486274"/>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在平面上，</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是一个数量场，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的梯度场为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梯度的散度的运算称为拉普拉斯算子</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拉普拉斯算子反映了</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在某一点的值与它周围的点的平均值的差别</a:t>
            </a:r>
          </a:p>
        </p:txBody>
      </p:sp>
      <p:graphicFrame>
        <p:nvGraphicFramePr>
          <p:cNvPr id="4" name="对象 3"/>
          <p:cNvGraphicFramePr>
            <a:graphicFrameLocks noChangeAspect="1"/>
          </p:cNvGraphicFramePr>
          <p:nvPr/>
        </p:nvGraphicFramePr>
        <p:xfrm>
          <a:off x="3394868" y="2156986"/>
          <a:ext cx="2354263" cy="1046163"/>
        </p:xfrm>
        <a:graphic>
          <a:graphicData uri="http://schemas.openxmlformats.org/presentationml/2006/ole">
            <mc:AlternateContent xmlns:mc="http://schemas.openxmlformats.org/markup-compatibility/2006">
              <mc:Choice xmlns:v="urn:schemas-microsoft-com:vml" Requires="v">
                <p:oleObj spid="_x0000_s1042" name="Equation" r:id="rId3" imgW="1028520" imgH="457200" progId="Equation.DSMT4">
                  <p:embed/>
                </p:oleObj>
              </mc:Choice>
              <mc:Fallback>
                <p:oleObj name="Equation" r:id="rId3" imgW="1028520" imgH="457200" progId="Equation.DSMT4">
                  <p:embed/>
                  <p:pic>
                    <p:nvPicPr>
                      <p:cNvPr id="4" name="对象 3"/>
                      <p:cNvPicPr/>
                      <p:nvPr/>
                    </p:nvPicPr>
                    <p:blipFill>
                      <a:blip r:embed="rId4"/>
                      <a:stretch>
                        <a:fillRect/>
                      </a:stretch>
                    </p:blipFill>
                    <p:spPr>
                      <a:xfrm>
                        <a:off x="3394868" y="2156986"/>
                        <a:ext cx="2354263" cy="1046163"/>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058193" y="3669446"/>
          <a:ext cx="5027612" cy="1046162"/>
        </p:xfrm>
        <a:graphic>
          <a:graphicData uri="http://schemas.openxmlformats.org/presentationml/2006/ole">
            <mc:AlternateContent xmlns:mc="http://schemas.openxmlformats.org/markup-compatibility/2006">
              <mc:Choice xmlns:v="urn:schemas-microsoft-com:vml" Requires="v">
                <p:oleObj spid="_x0000_s1043" name="Equation" r:id="rId5" imgW="2197080" imgH="457200" progId="Equation.DSMT4">
                  <p:embed/>
                </p:oleObj>
              </mc:Choice>
              <mc:Fallback>
                <p:oleObj name="Equation" r:id="rId5" imgW="2197080" imgH="457200" progId="Equation.DSMT4">
                  <p:embed/>
                  <p:pic>
                    <p:nvPicPr>
                      <p:cNvPr id="5" name="对象 4"/>
                      <p:cNvPicPr/>
                      <p:nvPr/>
                    </p:nvPicPr>
                    <p:blipFill>
                      <a:blip r:embed="rId6"/>
                      <a:stretch>
                        <a:fillRect/>
                      </a:stretch>
                    </p:blipFill>
                    <p:spPr>
                      <a:xfrm>
                        <a:off x="2058193" y="3669446"/>
                        <a:ext cx="5027612" cy="1046162"/>
                      </a:xfrm>
                      <a:prstGeom prst="rect">
                        <a:avLst/>
                      </a:prstGeom>
                    </p:spPr>
                  </p:pic>
                </p:oleObj>
              </mc:Fallback>
            </mc:AlternateContent>
          </a:graphicData>
        </a:graphic>
      </p:graphicFrame>
    </p:spTree>
    <p:extLst>
      <p:ext uri="{BB962C8B-B14F-4D97-AF65-F5344CB8AC3E}">
        <p14:creationId xmlns:p14="http://schemas.microsoft.com/office/powerpoint/2010/main" val="350361423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TotalTime>
  <Words>2614</Words>
  <Application>Microsoft Office PowerPoint</Application>
  <PresentationFormat>全屏显示(4:3)</PresentationFormat>
  <Paragraphs>372</Paragraphs>
  <Slides>48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7" baseType="lpstr">
      <vt:lpstr>楷体</vt:lpstr>
      <vt:lpstr>宋体</vt:lpstr>
      <vt:lpstr>Arial</vt:lpstr>
      <vt:lpstr>Calibri</vt:lpstr>
      <vt:lpstr>Calibri Light</vt:lpstr>
      <vt:lpstr>Cambria Math</vt:lpstr>
      <vt:lpstr>Times New Roman</vt:lpstr>
      <vt:lpstr>Office 主题​​</vt:lpstr>
      <vt:lpstr>Equation</vt:lpstr>
      <vt:lpstr>数值计算方法</vt:lpstr>
      <vt:lpstr>高斯消元法</vt:lpstr>
      <vt:lpstr>高斯消元法</vt:lpstr>
      <vt:lpstr>高斯消元法</vt:lpstr>
      <vt:lpstr>高斯消元法</vt:lpstr>
      <vt:lpstr>顺序消元的缺陷和改进</vt:lpstr>
      <vt:lpstr>三角分解思想（不考）</vt:lpstr>
      <vt:lpstr>三角分解思想</vt:lpstr>
      <vt:lpstr>拉普拉斯算子</vt:lpstr>
      <vt:lpstr>三角网格的拉普拉斯系数</vt:lpstr>
      <vt:lpstr>三角网格中的拉普拉斯算子</vt:lpstr>
      <vt:lpstr>正定对称稀疏矩阵</vt:lpstr>
      <vt:lpstr>消元次序对稀疏性的影响</vt:lpstr>
      <vt:lpstr>消元变换示例</vt:lpstr>
      <vt:lpstr>消元变换示例</vt:lpstr>
      <vt:lpstr>消元变换示例</vt:lpstr>
      <vt:lpstr>Householder变换的几何意义</vt:lpstr>
      <vt:lpstr>3-对角矩阵</vt:lpstr>
      <vt:lpstr>若当标准形</vt:lpstr>
      <vt:lpstr>若当标准形</vt:lpstr>
      <vt:lpstr>若当块的分解</vt:lpstr>
      <vt:lpstr>矩阵的幂乘性质</vt:lpstr>
      <vt:lpstr>若当块的逆</vt:lpstr>
      <vt:lpstr>若当块的逆</vt:lpstr>
      <vt:lpstr>方程的迭代求解</vt:lpstr>
      <vt:lpstr>PowerPoint 演示文稿</vt:lpstr>
      <vt:lpstr>松弛系数的引入</vt:lpstr>
      <vt:lpstr>共轭梯度算法</vt:lpstr>
      <vt:lpstr>定向弦的中点轨迹</vt:lpstr>
      <vt:lpstr>定向弦的中点轨迹</vt:lpstr>
      <vt:lpstr>PowerPoint 演示文稿</vt:lpstr>
      <vt:lpstr>共轭直径</vt:lpstr>
      <vt:lpstr>共轭直径的性质</vt:lpstr>
      <vt:lpstr>共轭直径的本质</vt:lpstr>
      <vt:lpstr>共轭向量的数学表达</vt:lpstr>
      <vt:lpstr>共轭向量的数学表达</vt:lpstr>
      <vt:lpstr>共轭向量组</vt:lpstr>
      <vt:lpstr>共轭向量基</vt:lpstr>
      <vt:lpstr>共轭链的构造</vt:lpstr>
      <vt:lpstr>正交链和共轭链的图解说明</vt:lpstr>
      <vt:lpstr>正交链和共轭链的图解说明</vt:lpstr>
      <vt:lpstr>正交链和共轭链的图解说明</vt:lpstr>
      <vt:lpstr>残差归零结果</vt:lpstr>
      <vt:lpstr>残差归零结果</vt:lpstr>
      <vt:lpstr>共轭梯度算法</vt:lpstr>
      <vt:lpstr>构造系数</vt:lpstr>
      <vt:lpstr>迭代递推式</vt:lpstr>
      <vt:lpstr>共轭梯度法的特点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数值计算方法</dc:title>
  <dc:creator>malong</dc:creator>
  <cp:lastModifiedBy>Zhihua Sa</cp:lastModifiedBy>
  <cp:revision>59</cp:revision>
  <dcterms:created xsi:type="dcterms:W3CDTF">2022-09-20T09:32:25Z</dcterms:created>
  <dcterms:modified xsi:type="dcterms:W3CDTF">2025-01-03T04:55:46Z</dcterms:modified>
</cp:coreProperties>
</file>