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6"/>
  </p:notesMasterIdLst>
  <p:sldIdLst>
    <p:sldId id="256" r:id="rId2"/>
    <p:sldId id="257" r:id="rId3"/>
    <p:sldId id="290" r:id="rId4"/>
    <p:sldId id="284" r:id="rId5"/>
    <p:sldId id="285" r:id="rId6"/>
    <p:sldId id="286" r:id="rId7"/>
    <p:sldId id="287" r:id="rId8"/>
    <p:sldId id="258" r:id="rId9"/>
    <p:sldId id="260" r:id="rId10"/>
    <p:sldId id="261" r:id="rId11"/>
    <p:sldId id="262" r:id="rId12"/>
    <p:sldId id="263" r:id="rId13"/>
    <p:sldId id="265" r:id="rId14"/>
    <p:sldId id="266" r:id="rId15"/>
    <p:sldId id="267" r:id="rId16"/>
    <p:sldId id="259" r:id="rId17"/>
    <p:sldId id="268" r:id="rId18"/>
    <p:sldId id="269" r:id="rId19"/>
    <p:sldId id="270" r:id="rId20"/>
    <p:sldId id="271" r:id="rId21"/>
    <p:sldId id="272" r:id="rId22"/>
    <p:sldId id="273" r:id="rId23"/>
    <p:sldId id="291" r:id="rId24"/>
    <p:sldId id="292" r:id="rId25"/>
    <p:sldId id="293" r:id="rId26"/>
    <p:sldId id="274" r:id="rId27"/>
    <p:sldId id="275" r:id="rId28"/>
    <p:sldId id="276" r:id="rId29"/>
    <p:sldId id="277" r:id="rId30"/>
    <p:sldId id="325" r:id="rId31"/>
    <p:sldId id="288" r:id="rId32"/>
    <p:sldId id="289" r:id="rId33"/>
    <p:sldId id="283" r:id="rId34"/>
    <p:sldId id="294" r:id="rId35"/>
    <p:sldId id="278" r:id="rId36"/>
    <p:sldId id="281" r:id="rId37"/>
    <p:sldId id="280" r:id="rId38"/>
    <p:sldId id="279" r:id="rId39"/>
    <p:sldId id="296" r:id="rId40"/>
    <p:sldId id="297" r:id="rId41"/>
    <p:sldId id="298" r:id="rId42"/>
    <p:sldId id="302" r:id="rId43"/>
    <p:sldId id="305" r:id="rId44"/>
    <p:sldId id="303" r:id="rId45"/>
    <p:sldId id="295" r:id="rId46"/>
    <p:sldId id="304" r:id="rId47"/>
    <p:sldId id="306" r:id="rId48"/>
    <p:sldId id="307"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2886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3" d="100"/>
          <a:sy n="153" d="100"/>
        </p:scale>
        <p:origin x="203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ink/ink1.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5.29412" units="1/cm"/>
          <inkml:channelProperty channel="Y" name="resolution" value="35.29412" units="1/cm"/>
          <inkml:channelProperty channel="T" name="resolution" value="1" units="1/dev"/>
        </inkml:channelProperties>
      </inkml:inkSource>
      <inkml:timestamp xml:id="ts0" timeString="2022-09-27T09:48:36.289"/>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FA7BE07A-5BC2-4216-8300-9FB6E72FE4C7}" emma:medium="tactile" emma:mode="ink">
          <msink:context xmlns:msink="http://schemas.microsoft.com/ink/2010/main" type="writingRegion" rotatedBoundingBox="11925,8611 11940,8611 11940,8626 11925,8626"/>
        </emma:interpretation>
      </emma:emma>
    </inkml:annotationXML>
    <inkml:traceGroup>
      <inkml:annotationXML>
        <emma:emma xmlns:emma="http://www.w3.org/2003/04/emma" version="1.0">
          <emma:interpretation id="{AC224BD4-8399-4792-86DB-12233D5543B8}" emma:medium="tactile" emma:mode="ink">
            <msink:context xmlns:msink="http://schemas.microsoft.com/ink/2010/main" type="paragraph" rotatedBoundingBox="11925,8611 11940,8611 11940,8626 11925,8626" alignmentLevel="1"/>
          </emma:interpretation>
        </emma:emma>
      </inkml:annotationXML>
      <inkml:traceGroup>
        <inkml:annotationXML>
          <emma:emma xmlns:emma="http://www.w3.org/2003/04/emma" version="1.0">
            <emma:interpretation id="{FB4131F5-7588-489A-8596-8AE7F5338284}" emma:medium="tactile" emma:mode="ink">
              <msink:context xmlns:msink="http://schemas.microsoft.com/ink/2010/main" type="line" rotatedBoundingBox="11925,8611 11940,8611 11940,8626 11925,8626"/>
            </emma:interpretation>
          </emma:emma>
        </inkml:annotationXML>
        <inkml:traceGroup>
          <inkml:annotationXML>
            <emma:emma xmlns:emma="http://www.w3.org/2003/04/emma" version="1.0">
              <emma:interpretation id="{7464F9D5-07CD-434D-A564-797E204B8A7B}" emma:medium="tactile" emma:mode="ink">
                <msink:context xmlns:msink="http://schemas.microsoft.com/ink/2010/main" type="inkWord" rotatedBoundingBox="11925,8611 11940,8611 11940,8626 11925,8626"/>
              </emma:interpretation>
              <emma:one-of disjunction-type="recognition" id="oneOf0">
                <emma:interpretation id="interp0" emma:lang="" emma:confidence="0">
                  <emma:literal>十</emma:literal>
                </emma:interpretation>
                <emma:interpretation id="interp1" emma:lang="" emma:confidence="0">
                  <emma:literal>/</emma:literal>
                </emma:interpretation>
                <emma:interpretation id="interp2" emma:lang="" emma:confidence="0">
                  <emma:literal>！</emma:literal>
                </emma:interpretation>
                <emma:interpretation id="interp3" emma:lang="" emma:confidence="0">
                  <emma:literal>!</emma:literal>
                </emma:interpretation>
                <emma:interpretation id="interp4" emma:lang="" emma:confidence="0">
                  <emma:literal>「</emma:literal>
                </emma:interpretation>
              </emma:one-of>
            </emma:emma>
          </inkml:annotationXML>
          <inkml:trace contextRef="#ctx0" brushRef="#br0">0 0 0</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27198E-BC25-4380-A56F-2FAF05C94BF8}" type="datetimeFigureOut">
              <a:rPr lang="zh-CN" altLang="en-US" smtClean="0"/>
              <a:t>2025/1/3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7A5983-935C-4D70-B31B-801276872A23}" type="slidenum">
              <a:rPr lang="zh-CN" altLang="en-US" smtClean="0"/>
              <a:t>‹#›</a:t>
            </a:fld>
            <a:endParaRPr lang="zh-CN" altLang="en-US"/>
          </a:p>
        </p:txBody>
      </p:sp>
    </p:spTree>
    <p:extLst>
      <p:ext uri="{BB962C8B-B14F-4D97-AF65-F5344CB8AC3E}">
        <p14:creationId xmlns:p14="http://schemas.microsoft.com/office/powerpoint/2010/main" val="4226011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67A5983-935C-4D70-B31B-801276872A23}" type="slidenum">
              <a:rPr lang="zh-CN" altLang="en-US" smtClean="0"/>
              <a:t>47</a:t>
            </a:fld>
            <a:endParaRPr lang="zh-CN" altLang="en-US"/>
          </a:p>
        </p:txBody>
      </p:sp>
    </p:spTree>
    <p:extLst>
      <p:ext uri="{BB962C8B-B14F-4D97-AF65-F5344CB8AC3E}">
        <p14:creationId xmlns:p14="http://schemas.microsoft.com/office/powerpoint/2010/main" val="443938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FE99CDE9-52A6-40BE-9758-796F4112E1DD}" type="datetimeFigureOut">
              <a:rPr lang="zh-CN" altLang="en-US" smtClean="0"/>
              <a:t>2025/1/3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8207D74-B00F-482D-BDD7-8D0F02783D08}" type="slidenum">
              <a:rPr lang="zh-CN" altLang="en-US" smtClean="0"/>
              <a:t>‹#›</a:t>
            </a:fld>
            <a:endParaRPr lang="zh-CN" altLang="en-US"/>
          </a:p>
        </p:txBody>
      </p:sp>
    </p:spTree>
    <p:extLst>
      <p:ext uri="{BB962C8B-B14F-4D97-AF65-F5344CB8AC3E}">
        <p14:creationId xmlns:p14="http://schemas.microsoft.com/office/powerpoint/2010/main" val="4250177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E99CDE9-52A6-40BE-9758-796F4112E1DD}" type="datetimeFigureOut">
              <a:rPr lang="zh-CN" altLang="en-US" smtClean="0"/>
              <a:t>2025/1/3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8207D74-B00F-482D-BDD7-8D0F02783D08}" type="slidenum">
              <a:rPr lang="zh-CN" altLang="en-US" smtClean="0"/>
              <a:t>‹#›</a:t>
            </a:fld>
            <a:endParaRPr lang="zh-CN" altLang="en-US"/>
          </a:p>
        </p:txBody>
      </p:sp>
    </p:spTree>
    <p:extLst>
      <p:ext uri="{BB962C8B-B14F-4D97-AF65-F5344CB8AC3E}">
        <p14:creationId xmlns:p14="http://schemas.microsoft.com/office/powerpoint/2010/main" val="801897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E99CDE9-52A6-40BE-9758-796F4112E1DD}" type="datetimeFigureOut">
              <a:rPr lang="zh-CN" altLang="en-US" smtClean="0"/>
              <a:t>2025/1/3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8207D74-B00F-482D-BDD7-8D0F02783D08}" type="slidenum">
              <a:rPr lang="zh-CN" altLang="en-US" smtClean="0"/>
              <a:t>‹#›</a:t>
            </a:fld>
            <a:endParaRPr lang="zh-CN" altLang="en-US"/>
          </a:p>
        </p:txBody>
      </p:sp>
    </p:spTree>
    <p:extLst>
      <p:ext uri="{BB962C8B-B14F-4D97-AF65-F5344CB8AC3E}">
        <p14:creationId xmlns:p14="http://schemas.microsoft.com/office/powerpoint/2010/main" val="4144803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E99CDE9-52A6-40BE-9758-796F4112E1DD}" type="datetimeFigureOut">
              <a:rPr lang="zh-CN" altLang="en-US" smtClean="0"/>
              <a:t>2025/1/3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8207D74-B00F-482D-BDD7-8D0F02783D08}" type="slidenum">
              <a:rPr lang="zh-CN" altLang="en-US" smtClean="0"/>
              <a:t>‹#›</a:t>
            </a:fld>
            <a:endParaRPr lang="zh-CN" altLang="en-US"/>
          </a:p>
        </p:txBody>
      </p:sp>
    </p:spTree>
    <p:extLst>
      <p:ext uri="{BB962C8B-B14F-4D97-AF65-F5344CB8AC3E}">
        <p14:creationId xmlns:p14="http://schemas.microsoft.com/office/powerpoint/2010/main" val="664428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E99CDE9-52A6-40BE-9758-796F4112E1DD}" type="datetimeFigureOut">
              <a:rPr lang="zh-CN" altLang="en-US" smtClean="0"/>
              <a:t>2025/1/3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8207D74-B00F-482D-BDD7-8D0F02783D08}" type="slidenum">
              <a:rPr lang="zh-CN" altLang="en-US" smtClean="0"/>
              <a:t>‹#›</a:t>
            </a:fld>
            <a:endParaRPr lang="zh-CN" altLang="en-US"/>
          </a:p>
        </p:txBody>
      </p:sp>
    </p:spTree>
    <p:extLst>
      <p:ext uri="{BB962C8B-B14F-4D97-AF65-F5344CB8AC3E}">
        <p14:creationId xmlns:p14="http://schemas.microsoft.com/office/powerpoint/2010/main" val="3136945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E99CDE9-52A6-40BE-9758-796F4112E1DD}" type="datetimeFigureOut">
              <a:rPr lang="zh-CN" altLang="en-US" smtClean="0"/>
              <a:t>2025/1/3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8207D74-B00F-482D-BDD7-8D0F02783D08}" type="slidenum">
              <a:rPr lang="zh-CN" altLang="en-US" smtClean="0"/>
              <a:t>‹#›</a:t>
            </a:fld>
            <a:endParaRPr lang="zh-CN" altLang="en-US"/>
          </a:p>
        </p:txBody>
      </p:sp>
    </p:spTree>
    <p:extLst>
      <p:ext uri="{BB962C8B-B14F-4D97-AF65-F5344CB8AC3E}">
        <p14:creationId xmlns:p14="http://schemas.microsoft.com/office/powerpoint/2010/main" val="983287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E99CDE9-52A6-40BE-9758-796F4112E1DD}" type="datetimeFigureOut">
              <a:rPr lang="zh-CN" altLang="en-US" smtClean="0"/>
              <a:t>2025/1/3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8207D74-B00F-482D-BDD7-8D0F02783D08}" type="slidenum">
              <a:rPr lang="zh-CN" altLang="en-US" smtClean="0"/>
              <a:t>‹#›</a:t>
            </a:fld>
            <a:endParaRPr lang="zh-CN" altLang="en-US"/>
          </a:p>
        </p:txBody>
      </p:sp>
    </p:spTree>
    <p:extLst>
      <p:ext uri="{BB962C8B-B14F-4D97-AF65-F5344CB8AC3E}">
        <p14:creationId xmlns:p14="http://schemas.microsoft.com/office/powerpoint/2010/main" val="724256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E99CDE9-52A6-40BE-9758-796F4112E1DD}" type="datetimeFigureOut">
              <a:rPr lang="zh-CN" altLang="en-US" smtClean="0"/>
              <a:t>2025/1/3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8207D74-B00F-482D-BDD7-8D0F02783D08}" type="slidenum">
              <a:rPr lang="zh-CN" altLang="en-US" smtClean="0"/>
              <a:t>‹#›</a:t>
            </a:fld>
            <a:endParaRPr lang="zh-CN" altLang="en-US"/>
          </a:p>
        </p:txBody>
      </p:sp>
    </p:spTree>
    <p:extLst>
      <p:ext uri="{BB962C8B-B14F-4D97-AF65-F5344CB8AC3E}">
        <p14:creationId xmlns:p14="http://schemas.microsoft.com/office/powerpoint/2010/main" val="3986026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99CDE9-52A6-40BE-9758-796F4112E1DD}" type="datetimeFigureOut">
              <a:rPr lang="zh-CN" altLang="en-US" smtClean="0"/>
              <a:t>2025/1/3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8207D74-B00F-482D-BDD7-8D0F02783D08}" type="slidenum">
              <a:rPr lang="zh-CN" altLang="en-US" smtClean="0"/>
              <a:t>‹#›</a:t>
            </a:fld>
            <a:endParaRPr lang="zh-CN" altLang="en-US"/>
          </a:p>
        </p:txBody>
      </p:sp>
    </p:spTree>
    <p:extLst>
      <p:ext uri="{BB962C8B-B14F-4D97-AF65-F5344CB8AC3E}">
        <p14:creationId xmlns:p14="http://schemas.microsoft.com/office/powerpoint/2010/main" val="2859124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FE99CDE9-52A6-40BE-9758-796F4112E1DD}" type="datetimeFigureOut">
              <a:rPr lang="zh-CN" altLang="en-US" smtClean="0"/>
              <a:t>2025/1/3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8207D74-B00F-482D-BDD7-8D0F02783D08}" type="slidenum">
              <a:rPr lang="zh-CN" altLang="en-US" smtClean="0"/>
              <a:t>‹#›</a:t>
            </a:fld>
            <a:endParaRPr lang="zh-CN" altLang="en-US"/>
          </a:p>
        </p:txBody>
      </p:sp>
    </p:spTree>
    <p:extLst>
      <p:ext uri="{BB962C8B-B14F-4D97-AF65-F5344CB8AC3E}">
        <p14:creationId xmlns:p14="http://schemas.microsoft.com/office/powerpoint/2010/main" val="1671080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FE99CDE9-52A6-40BE-9758-796F4112E1DD}" type="datetimeFigureOut">
              <a:rPr lang="zh-CN" altLang="en-US" smtClean="0"/>
              <a:t>2025/1/3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8207D74-B00F-482D-BDD7-8D0F02783D08}" type="slidenum">
              <a:rPr lang="zh-CN" altLang="en-US" smtClean="0"/>
              <a:t>‹#›</a:t>
            </a:fld>
            <a:endParaRPr lang="zh-CN" altLang="en-US"/>
          </a:p>
        </p:txBody>
      </p:sp>
    </p:spTree>
    <p:extLst>
      <p:ext uri="{BB962C8B-B14F-4D97-AF65-F5344CB8AC3E}">
        <p14:creationId xmlns:p14="http://schemas.microsoft.com/office/powerpoint/2010/main" val="2857482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99CDE9-52A6-40BE-9758-796F4112E1DD}" type="datetimeFigureOut">
              <a:rPr lang="zh-CN" altLang="en-US" smtClean="0"/>
              <a:t>2025/1/3</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207D74-B00F-482D-BDD7-8D0F02783D08}" type="slidenum">
              <a:rPr lang="zh-CN" altLang="en-US" smtClean="0"/>
              <a:t>‹#›</a:t>
            </a:fld>
            <a:endParaRPr lang="zh-CN" altLang="en-US"/>
          </a:p>
        </p:txBody>
      </p:sp>
    </p:spTree>
    <p:extLst>
      <p:ext uri="{BB962C8B-B14F-4D97-AF65-F5344CB8AC3E}">
        <p14:creationId xmlns:p14="http://schemas.microsoft.com/office/powerpoint/2010/main" val="5431595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10.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0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4400" dirty="0">
                <a:latin typeface="宋体" panose="02010600030101010101" pitchFamily="2" charset="-122"/>
                <a:ea typeface="宋体" panose="02010600030101010101" pitchFamily="2" charset="-122"/>
              </a:rPr>
              <a:t>数值计算方法</a:t>
            </a:r>
          </a:p>
        </p:txBody>
      </p:sp>
      <p:sp>
        <p:nvSpPr>
          <p:cNvPr id="3" name="副标题 2"/>
          <p:cNvSpPr>
            <a:spLocks noGrp="1"/>
          </p:cNvSpPr>
          <p:nvPr>
            <p:ph type="subTitle" idx="1"/>
          </p:nvPr>
        </p:nvSpPr>
        <p:spPr/>
        <p:txBody>
          <a:bodyPr/>
          <a:lstStyle/>
          <a:p>
            <a:r>
              <a:rPr lang="zh-CN" altLang="en-US" dirty="0">
                <a:latin typeface="楷体" panose="02010609060101010101" pitchFamily="49" charset="-122"/>
                <a:ea typeface="楷体" panose="02010609060101010101" pitchFamily="49" charset="-122"/>
              </a:rPr>
              <a:t>第四章 计算函数零点和极值点的迭代法</a:t>
            </a:r>
          </a:p>
        </p:txBody>
      </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4293202" y="3100083"/>
              <a:ext cx="360" cy="360"/>
            </p14:xfrm>
          </p:contentPart>
        </mc:Choice>
        <mc:Fallback xmlns="">
          <p:pic>
            <p:nvPicPr>
              <p:cNvPr id="5" name="墨迹 4"/>
              <p:cNvPicPr/>
              <p:nvPr/>
            </p:nvPicPr>
            <p:blipFill>
              <a:blip r:embed="rId3"/>
              <a:stretch>
                <a:fillRect/>
              </a:stretch>
            </p:blipFill>
            <p:spPr>
              <a:xfrm>
                <a:off x="4281322" y="3088203"/>
                <a:ext cx="24120" cy="24120"/>
              </a:xfrm>
              <a:prstGeom prst="rect">
                <a:avLst/>
              </a:prstGeom>
            </p:spPr>
          </p:pic>
        </mc:Fallback>
      </mc:AlternateContent>
    </p:spTree>
    <p:extLst>
      <p:ext uri="{BB962C8B-B14F-4D97-AF65-F5344CB8AC3E}">
        <p14:creationId xmlns:p14="http://schemas.microsoft.com/office/powerpoint/2010/main" val="2044236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莫比乌斯递归</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825625"/>
                <a:ext cx="7886700" cy="1330170"/>
              </a:xfrm>
            </p:spPr>
            <p:txBody>
              <a:bodyPr/>
              <a:lstStyle/>
              <a:p>
                <a:r>
                  <a:rPr lang="zh-CN" altLang="en-US" dirty="0">
                    <a:latin typeface="楷体" panose="02010609060101010101" pitchFamily="49" charset="-122"/>
                    <a:ea typeface="楷体" panose="02010609060101010101" pitchFamily="49" charset="-122"/>
                  </a:rPr>
                  <a:t>不动点的性质</a:t>
                </a:r>
                <a:endParaRPr lang="en-US" altLang="zh-CN" dirty="0">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𝑎</m:t>
                          </m:r>
                        </m:e>
                        <m:sub>
                          <m:r>
                            <a:rPr lang="en-US" altLang="zh-CN" b="0" i="1" smtClean="0">
                              <a:latin typeface="Cambria Math" panose="02040503050406030204" pitchFamily="18" charset="0"/>
                              <a:ea typeface="楷体" panose="02010609060101010101" pitchFamily="49" charset="-122"/>
                            </a:rPr>
                            <m:t>𝑛</m:t>
                          </m:r>
                        </m:sub>
                      </m:sSub>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𝑥</m:t>
                      </m:r>
                      <m:r>
                        <a:rPr lang="en-US" altLang="zh-CN" b="0" i="1" smtClean="0">
                          <a:latin typeface="Cambria Math" panose="02040503050406030204" pitchFamily="18" charset="0"/>
                          <a:ea typeface="楷体" panose="02010609060101010101" pitchFamily="49" charset="-122"/>
                        </a:rPr>
                        <m:t>=</m:t>
                      </m:r>
                      <m:f>
                        <m:fPr>
                          <m:ctrlPr>
                            <a:rPr lang="en-US" altLang="zh-CN" b="0" i="1" smtClean="0">
                              <a:latin typeface="Cambria Math" panose="02040503050406030204" pitchFamily="18" charset="0"/>
                              <a:ea typeface="楷体" panose="02010609060101010101" pitchFamily="49" charset="-122"/>
                            </a:rPr>
                          </m:ctrlPr>
                        </m:fPr>
                        <m:num>
                          <m:r>
                            <a:rPr lang="en-US" altLang="zh-CN" b="0" i="1" smtClean="0">
                              <a:latin typeface="Cambria Math" panose="02040503050406030204" pitchFamily="18" charset="0"/>
                              <a:ea typeface="楷体" panose="02010609060101010101" pitchFamily="49" charset="-122"/>
                            </a:rPr>
                            <m:t>𝑝</m:t>
                          </m:r>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𝑎</m:t>
                              </m:r>
                            </m:e>
                            <m:sub>
                              <m:r>
                                <a:rPr lang="en-US" altLang="zh-CN" b="0" i="1" smtClean="0">
                                  <a:latin typeface="Cambria Math" panose="02040503050406030204" pitchFamily="18" charset="0"/>
                                  <a:ea typeface="楷体" panose="02010609060101010101" pitchFamily="49" charset="-122"/>
                                </a:rPr>
                                <m:t>𝑛</m:t>
                              </m:r>
                              <m:r>
                                <a:rPr lang="en-US" altLang="zh-CN" b="0" i="1" smtClean="0">
                                  <a:latin typeface="Cambria Math" panose="02040503050406030204" pitchFamily="18" charset="0"/>
                                  <a:ea typeface="楷体" panose="02010609060101010101" pitchFamily="49" charset="-122"/>
                                </a:rPr>
                                <m:t>−1</m:t>
                              </m:r>
                            </m:sub>
                          </m:sSub>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𝑞</m:t>
                          </m:r>
                        </m:num>
                        <m:den>
                          <m:r>
                            <a:rPr lang="en-US" altLang="zh-CN" b="0" i="1" smtClean="0">
                              <a:latin typeface="Cambria Math" panose="02040503050406030204" pitchFamily="18" charset="0"/>
                              <a:ea typeface="楷体" panose="02010609060101010101" pitchFamily="49" charset="-122"/>
                            </a:rPr>
                            <m:t>𝑟</m:t>
                          </m:r>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𝑎</m:t>
                              </m:r>
                            </m:e>
                            <m:sub>
                              <m:r>
                                <a:rPr lang="en-US" altLang="zh-CN" b="0" i="1" smtClean="0">
                                  <a:latin typeface="Cambria Math" panose="02040503050406030204" pitchFamily="18" charset="0"/>
                                  <a:ea typeface="楷体" panose="02010609060101010101" pitchFamily="49" charset="-122"/>
                                </a:rPr>
                                <m:t>𝑛</m:t>
                              </m:r>
                              <m:r>
                                <a:rPr lang="en-US" altLang="zh-CN" b="0" i="1" smtClean="0">
                                  <a:latin typeface="Cambria Math" panose="02040503050406030204" pitchFamily="18" charset="0"/>
                                  <a:ea typeface="楷体" panose="02010609060101010101" pitchFamily="49" charset="-122"/>
                                </a:rPr>
                                <m:t>−1</m:t>
                              </m:r>
                            </m:sub>
                          </m:sSub>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𝑠</m:t>
                          </m:r>
                        </m:den>
                      </m:f>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𝑥</m:t>
                      </m:r>
                    </m:oMath>
                  </m:oMathPara>
                </a14:m>
                <a:endParaRPr lang="zh-CN" altLang="en-US" dirty="0">
                  <a:latin typeface="楷体" panose="02010609060101010101" pitchFamily="49" charset="-122"/>
                  <a:ea typeface="楷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825625"/>
                <a:ext cx="7886700" cy="1330170"/>
              </a:xfrm>
              <a:blipFill>
                <a:blip r:embed="rId2"/>
                <a:stretch>
                  <a:fillRect l="-1391" t="-77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内容占位符 2"/>
              <p:cNvSpPr txBox="1">
                <a:spLocks/>
              </p:cNvSpPr>
              <p:nvPr/>
            </p:nvSpPr>
            <p:spPr>
              <a:xfrm>
                <a:off x="628650" y="3155795"/>
                <a:ext cx="7886700" cy="9032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楷体" panose="02010609060101010101" pitchFamily="49" charset="-122"/>
                        </a:rPr>
                        <m:t>=</m:t>
                      </m:r>
                      <m:f>
                        <m:fPr>
                          <m:ctrlPr>
                            <a:rPr lang="en-US" altLang="zh-CN" i="1" smtClean="0">
                              <a:latin typeface="Cambria Math" panose="02040503050406030204" pitchFamily="18" charset="0"/>
                              <a:ea typeface="楷体" panose="02010609060101010101" pitchFamily="49" charset="-122"/>
                            </a:rPr>
                          </m:ctrlPr>
                        </m:fPr>
                        <m:num>
                          <m:d>
                            <m:dPr>
                              <m:ctrlPr>
                                <a:rPr lang="en-US" altLang="zh-CN" b="0" i="1" smtClean="0">
                                  <a:latin typeface="Cambria Math" panose="02040503050406030204" pitchFamily="18" charset="0"/>
                                  <a:ea typeface="楷体" panose="02010609060101010101" pitchFamily="49" charset="-122"/>
                                </a:rPr>
                              </m:ctrlPr>
                            </m:dPr>
                            <m:e>
                              <m:r>
                                <a:rPr lang="en-US" altLang="zh-CN" i="1">
                                  <a:latin typeface="Cambria Math" panose="02040503050406030204" pitchFamily="18" charset="0"/>
                                  <a:ea typeface="楷体" panose="02010609060101010101" pitchFamily="49" charset="-122"/>
                                </a:rPr>
                                <m:t>𝑝</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𝑟𝑥</m:t>
                              </m:r>
                            </m:e>
                          </m:d>
                          <m:sSub>
                            <m:sSubPr>
                              <m:ctrlPr>
                                <a:rPr lang="en-US" altLang="zh-CN" i="1" smtClean="0">
                                  <a:latin typeface="Cambria Math" panose="02040503050406030204" pitchFamily="18" charset="0"/>
                                  <a:ea typeface="楷体" panose="02010609060101010101" pitchFamily="49" charset="-122"/>
                                </a:rPr>
                              </m:ctrlPr>
                            </m:sSubPr>
                            <m:e>
                              <m:r>
                                <a:rPr lang="en-US" altLang="zh-CN" i="1" smtClean="0">
                                  <a:latin typeface="Cambria Math" panose="02040503050406030204" pitchFamily="18" charset="0"/>
                                  <a:ea typeface="楷体" panose="02010609060101010101" pitchFamily="49" charset="-122"/>
                                </a:rPr>
                                <m:t>𝑎</m:t>
                              </m:r>
                            </m:e>
                            <m:sub>
                              <m:r>
                                <a:rPr lang="en-US" altLang="zh-CN" i="1" smtClean="0">
                                  <a:latin typeface="Cambria Math" panose="02040503050406030204" pitchFamily="18" charset="0"/>
                                  <a:ea typeface="楷体" panose="02010609060101010101" pitchFamily="49" charset="-122"/>
                                </a:rPr>
                                <m:t>𝑛</m:t>
                              </m:r>
                              <m:r>
                                <a:rPr lang="en-US" altLang="zh-CN" i="1" smtClean="0">
                                  <a:latin typeface="Cambria Math" panose="02040503050406030204" pitchFamily="18" charset="0"/>
                                  <a:ea typeface="楷体" panose="02010609060101010101" pitchFamily="49" charset="-122"/>
                                </a:rPr>
                                <m:t>−1</m:t>
                              </m:r>
                            </m:sub>
                          </m:sSub>
                          <m:r>
                            <a:rPr lang="en-US" altLang="zh-CN" i="1" smtClean="0">
                              <a:latin typeface="Cambria Math" panose="02040503050406030204" pitchFamily="18" charset="0"/>
                              <a:ea typeface="楷体" panose="02010609060101010101" pitchFamily="49" charset="-122"/>
                            </a:rPr>
                            <m:t>+</m:t>
                          </m:r>
                          <m:d>
                            <m:dPr>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𝑞</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𝑠𝑥</m:t>
                              </m:r>
                            </m:e>
                          </m:d>
                        </m:num>
                        <m:den>
                          <m:r>
                            <a:rPr lang="en-US" altLang="zh-CN" i="1" smtClean="0">
                              <a:latin typeface="Cambria Math" panose="02040503050406030204" pitchFamily="18" charset="0"/>
                              <a:ea typeface="楷体" panose="02010609060101010101" pitchFamily="49" charset="-122"/>
                            </a:rPr>
                            <m:t>𝑟</m:t>
                          </m:r>
                          <m:sSub>
                            <m:sSubPr>
                              <m:ctrlPr>
                                <a:rPr lang="en-US" altLang="zh-CN" i="1" smtClean="0">
                                  <a:latin typeface="Cambria Math" panose="02040503050406030204" pitchFamily="18" charset="0"/>
                                  <a:ea typeface="楷体" panose="02010609060101010101" pitchFamily="49" charset="-122"/>
                                </a:rPr>
                              </m:ctrlPr>
                            </m:sSubPr>
                            <m:e>
                              <m:r>
                                <a:rPr lang="en-US" altLang="zh-CN" i="1" smtClean="0">
                                  <a:latin typeface="Cambria Math" panose="02040503050406030204" pitchFamily="18" charset="0"/>
                                  <a:ea typeface="楷体" panose="02010609060101010101" pitchFamily="49" charset="-122"/>
                                </a:rPr>
                                <m:t>𝑎</m:t>
                              </m:r>
                            </m:e>
                            <m:sub>
                              <m:r>
                                <a:rPr lang="en-US" altLang="zh-CN" i="1" smtClean="0">
                                  <a:latin typeface="Cambria Math" panose="02040503050406030204" pitchFamily="18" charset="0"/>
                                  <a:ea typeface="楷体" panose="02010609060101010101" pitchFamily="49" charset="-122"/>
                                </a:rPr>
                                <m:t>𝑛</m:t>
                              </m:r>
                              <m:r>
                                <a:rPr lang="en-US" altLang="zh-CN" i="1" smtClean="0">
                                  <a:latin typeface="Cambria Math" panose="02040503050406030204" pitchFamily="18" charset="0"/>
                                  <a:ea typeface="楷体" panose="02010609060101010101" pitchFamily="49" charset="-122"/>
                                </a:rPr>
                                <m:t>−1</m:t>
                              </m:r>
                            </m:sub>
                          </m:sSub>
                          <m:r>
                            <a:rPr lang="en-US" altLang="zh-CN" i="1" smtClean="0">
                              <a:latin typeface="Cambria Math" panose="02040503050406030204" pitchFamily="18" charset="0"/>
                              <a:ea typeface="楷体" panose="02010609060101010101" pitchFamily="49" charset="-122"/>
                            </a:rPr>
                            <m:t>+</m:t>
                          </m:r>
                          <m:r>
                            <a:rPr lang="en-US" altLang="zh-CN" i="1" smtClean="0">
                              <a:latin typeface="Cambria Math" panose="02040503050406030204" pitchFamily="18" charset="0"/>
                              <a:ea typeface="楷体" panose="02010609060101010101" pitchFamily="49" charset="-122"/>
                            </a:rPr>
                            <m:t>𝑠</m:t>
                          </m:r>
                        </m:den>
                      </m:f>
                    </m:oMath>
                  </m:oMathPara>
                </a14:m>
                <a:endParaRPr lang="zh-CN" altLang="en-US" dirty="0">
                  <a:latin typeface="楷体" panose="02010609060101010101" pitchFamily="49" charset="-122"/>
                  <a:ea typeface="楷体" panose="02010609060101010101" pitchFamily="49" charset="-122"/>
                </a:endParaRPr>
              </a:p>
            </p:txBody>
          </p:sp>
        </mc:Choice>
        <mc:Fallback xmlns="">
          <p:sp>
            <p:nvSpPr>
              <p:cNvPr id="4" name="内容占位符 2"/>
              <p:cNvSpPr txBox="1">
                <a:spLocks noRot="1" noChangeAspect="1" noMove="1" noResize="1" noEditPoints="1" noAdjustHandles="1" noChangeArrowheads="1" noChangeShapeType="1" noTextEdit="1"/>
              </p:cNvSpPr>
              <p:nvPr/>
            </p:nvSpPr>
            <p:spPr>
              <a:xfrm>
                <a:off x="628650" y="3155795"/>
                <a:ext cx="7886700" cy="90324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内容占位符 2"/>
              <p:cNvSpPr txBox="1">
                <a:spLocks/>
              </p:cNvSpPr>
              <p:nvPr/>
            </p:nvSpPr>
            <p:spPr>
              <a:xfrm>
                <a:off x="628650" y="4059044"/>
                <a:ext cx="7886700" cy="90324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楷体" panose="02010609060101010101" pitchFamily="49" charset="-122"/>
                        </a:rPr>
                        <m:t>=</m:t>
                      </m:r>
                      <m:f>
                        <m:fPr>
                          <m:ctrlPr>
                            <a:rPr lang="en-US" altLang="zh-CN" i="1" smtClean="0">
                              <a:latin typeface="Cambria Math" panose="02040503050406030204" pitchFamily="18" charset="0"/>
                              <a:ea typeface="楷体" panose="02010609060101010101" pitchFamily="49" charset="-122"/>
                            </a:rPr>
                          </m:ctrlPr>
                        </m:fPr>
                        <m:num>
                          <m:d>
                            <m:dPr>
                              <m:ctrlPr>
                                <a:rPr lang="en-US" altLang="zh-CN" b="0" i="1" smtClean="0">
                                  <a:latin typeface="Cambria Math" panose="02040503050406030204" pitchFamily="18" charset="0"/>
                                  <a:ea typeface="楷体" panose="02010609060101010101" pitchFamily="49" charset="-122"/>
                                </a:rPr>
                              </m:ctrlPr>
                            </m:dPr>
                            <m:e>
                              <m:r>
                                <a:rPr lang="en-US" altLang="zh-CN" i="1">
                                  <a:latin typeface="Cambria Math" panose="02040503050406030204" pitchFamily="18" charset="0"/>
                                  <a:ea typeface="楷体" panose="02010609060101010101" pitchFamily="49" charset="-122"/>
                                </a:rPr>
                                <m:t>𝑝</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𝑟𝑥</m:t>
                              </m:r>
                            </m:e>
                          </m:d>
                          <m:d>
                            <m:dPr>
                              <m:ctrlPr>
                                <a:rPr lang="en-US" altLang="zh-CN" b="0" i="1" smtClean="0">
                                  <a:latin typeface="Cambria Math" panose="02040503050406030204" pitchFamily="18" charset="0"/>
                                  <a:ea typeface="楷体" panose="02010609060101010101" pitchFamily="49" charset="-122"/>
                                </a:rPr>
                              </m:ctrlPr>
                            </m:dPr>
                            <m:e>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𝑎</m:t>
                                  </m:r>
                                </m:e>
                                <m:sub>
                                  <m:r>
                                    <a:rPr lang="en-US" altLang="zh-CN" b="0" i="1" smtClean="0">
                                      <a:latin typeface="Cambria Math" panose="02040503050406030204" pitchFamily="18" charset="0"/>
                                      <a:ea typeface="楷体" panose="02010609060101010101" pitchFamily="49" charset="-122"/>
                                    </a:rPr>
                                    <m:t>𝑛</m:t>
                                  </m:r>
                                  <m:r>
                                    <a:rPr lang="en-US" altLang="zh-CN" b="0" i="1" smtClean="0">
                                      <a:latin typeface="Cambria Math" panose="02040503050406030204" pitchFamily="18" charset="0"/>
                                      <a:ea typeface="楷体" panose="02010609060101010101" pitchFamily="49" charset="-122"/>
                                    </a:rPr>
                                    <m:t>−1</m:t>
                                  </m:r>
                                </m:sub>
                              </m:sSub>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𝑥</m:t>
                              </m:r>
                            </m:e>
                          </m:d>
                          <m:r>
                            <a:rPr lang="en-US" altLang="zh-CN" b="0" i="1" smtClean="0">
                              <a:latin typeface="Cambria Math" panose="02040503050406030204" pitchFamily="18" charset="0"/>
                              <a:ea typeface="楷体" panose="02010609060101010101" pitchFamily="49" charset="-122"/>
                            </a:rPr>
                            <m:t>−</m:t>
                          </m:r>
                          <m:d>
                            <m:dPr>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𝑟</m:t>
                              </m:r>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𝑥</m:t>
                                  </m:r>
                                </m:e>
                                <m:sup>
                                  <m:r>
                                    <a:rPr lang="en-US" altLang="zh-CN" b="0" i="1" smtClean="0">
                                      <a:latin typeface="Cambria Math" panose="02040503050406030204" pitchFamily="18" charset="0"/>
                                      <a:ea typeface="楷体" panose="02010609060101010101" pitchFamily="49" charset="-122"/>
                                    </a:rPr>
                                    <m:t>2</m:t>
                                  </m:r>
                                </m:sup>
                              </m:sSup>
                              <m:r>
                                <a:rPr lang="en-US" altLang="zh-CN" b="0" i="1" smtClean="0">
                                  <a:latin typeface="Cambria Math" panose="02040503050406030204" pitchFamily="18" charset="0"/>
                                  <a:ea typeface="楷体" panose="02010609060101010101" pitchFamily="49" charset="-122"/>
                                </a:rPr>
                                <m:t>+</m:t>
                              </m:r>
                              <m:d>
                                <m:dPr>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𝑠</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𝑝</m:t>
                                  </m:r>
                                </m:e>
                              </m:d>
                              <m:r>
                                <a:rPr lang="en-US" altLang="zh-CN" b="0" i="1" smtClean="0">
                                  <a:latin typeface="Cambria Math" panose="02040503050406030204" pitchFamily="18" charset="0"/>
                                  <a:ea typeface="楷体" panose="02010609060101010101" pitchFamily="49" charset="-122"/>
                                </a:rPr>
                                <m:t>𝑥</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𝑞</m:t>
                              </m:r>
                            </m:e>
                          </m:d>
                        </m:num>
                        <m:den>
                          <m:r>
                            <a:rPr lang="en-US" altLang="zh-CN" i="1" smtClean="0">
                              <a:latin typeface="Cambria Math" panose="02040503050406030204" pitchFamily="18" charset="0"/>
                              <a:ea typeface="楷体" panose="02010609060101010101" pitchFamily="49" charset="-122"/>
                            </a:rPr>
                            <m:t>𝑟</m:t>
                          </m:r>
                          <m:sSub>
                            <m:sSubPr>
                              <m:ctrlPr>
                                <a:rPr lang="en-US" altLang="zh-CN" i="1" smtClean="0">
                                  <a:latin typeface="Cambria Math" panose="02040503050406030204" pitchFamily="18" charset="0"/>
                                  <a:ea typeface="楷体" panose="02010609060101010101" pitchFamily="49" charset="-122"/>
                                </a:rPr>
                              </m:ctrlPr>
                            </m:sSubPr>
                            <m:e>
                              <m:r>
                                <a:rPr lang="en-US" altLang="zh-CN" i="1" smtClean="0">
                                  <a:latin typeface="Cambria Math" panose="02040503050406030204" pitchFamily="18" charset="0"/>
                                  <a:ea typeface="楷体" panose="02010609060101010101" pitchFamily="49" charset="-122"/>
                                </a:rPr>
                                <m:t>𝑎</m:t>
                              </m:r>
                            </m:e>
                            <m:sub>
                              <m:r>
                                <a:rPr lang="en-US" altLang="zh-CN" i="1" smtClean="0">
                                  <a:latin typeface="Cambria Math" panose="02040503050406030204" pitchFamily="18" charset="0"/>
                                  <a:ea typeface="楷体" panose="02010609060101010101" pitchFamily="49" charset="-122"/>
                                </a:rPr>
                                <m:t>𝑛</m:t>
                              </m:r>
                              <m:r>
                                <a:rPr lang="en-US" altLang="zh-CN" i="1" smtClean="0">
                                  <a:latin typeface="Cambria Math" panose="02040503050406030204" pitchFamily="18" charset="0"/>
                                  <a:ea typeface="楷体" panose="02010609060101010101" pitchFamily="49" charset="-122"/>
                                </a:rPr>
                                <m:t>−1</m:t>
                              </m:r>
                            </m:sub>
                          </m:sSub>
                          <m:r>
                            <a:rPr lang="en-US" altLang="zh-CN" i="1" smtClean="0">
                              <a:latin typeface="Cambria Math" panose="02040503050406030204" pitchFamily="18" charset="0"/>
                              <a:ea typeface="楷体" panose="02010609060101010101" pitchFamily="49" charset="-122"/>
                            </a:rPr>
                            <m:t>+</m:t>
                          </m:r>
                          <m:r>
                            <a:rPr lang="en-US" altLang="zh-CN" i="1" smtClean="0">
                              <a:latin typeface="Cambria Math" panose="02040503050406030204" pitchFamily="18" charset="0"/>
                              <a:ea typeface="楷体" panose="02010609060101010101" pitchFamily="49" charset="-122"/>
                            </a:rPr>
                            <m:t>𝑠</m:t>
                          </m:r>
                        </m:den>
                      </m:f>
                    </m:oMath>
                  </m:oMathPara>
                </a14:m>
                <a:endParaRPr lang="zh-CN" altLang="en-US" dirty="0">
                  <a:latin typeface="楷体" panose="02010609060101010101" pitchFamily="49" charset="-122"/>
                  <a:ea typeface="楷体" panose="02010609060101010101" pitchFamily="49" charset="-122"/>
                </a:endParaRPr>
              </a:p>
            </p:txBody>
          </p:sp>
        </mc:Choice>
        <mc:Fallback xmlns="">
          <p:sp>
            <p:nvSpPr>
              <p:cNvPr id="5" name="内容占位符 2"/>
              <p:cNvSpPr txBox="1">
                <a:spLocks noRot="1" noChangeAspect="1" noMove="1" noResize="1" noEditPoints="1" noAdjustHandles="1" noChangeArrowheads="1" noChangeShapeType="1" noTextEdit="1"/>
              </p:cNvSpPr>
              <p:nvPr/>
            </p:nvSpPr>
            <p:spPr>
              <a:xfrm>
                <a:off x="628650" y="4059044"/>
                <a:ext cx="7886700" cy="90324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内容占位符 2"/>
              <p:cNvSpPr txBox="1">
                <a:spLocks/>
              </p:cNvSpPr>
              <p:nvPr/>
            </p:nvSpPr>
            <p:spPr>
              <a:xfrm>
                <a:off x="628650" y="4962293"/>
                <a:ext cx="7886700" cy="9032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楷体" panose="02010609060101010101" pitchFamily="49" charset="-122"/>
                        </a:rPr>
                        <m:t>=</m:t>
                      </m:r>
                      <m:f>
                        <m:fPr>
                          <m:ctrlPr>
                            <a:rPr lang="en-US" altLang="zh-CN" i="1" smtClean="0">
                              <a:latin typeface="Cambria Math" panose="02040503050406030204" pitchFamily="18" charset="0"/>
                              <a:ea typeface="楷体" panose="02010609060101010101" pitchFamily="49" charset="-122"/>
                            </a:rPr>
                          </m:ctrlPr>
                        </m:fPr>
                        <m:num>
                          <m:d>
                            <m:dPr>
                              <m:ctrlPr>
                                <a:rPr lang="en-US" altLang="zh-CN" b="0" i="1" smtClean="0">
                                  <a:latin typeface="Cambria Math" panose="02040503050406030204" pitchFamily="18" charset="0"/>
                                  <a:ea typeface="楷体" panose="02010609060101010101" pitchFamily="49" charset="-122"/>
                                </a:rPr>
                              </m:ctrlPr>
                            </m:dPr>
                            <m:e>
                              <m:r>
                                <a:rPr lang="en-US" altLang="zh-CN" i="1">
                                  <a:latin typeface="Cambria Math" panose="02040503050406030204" pitchFamily="18" charset="0"/>
                                  <a:ea typeface="楷体" panose="02010609060101010101" pitchFamily="49" charset="-122"/>
                                </a:rPr>
                                <m:t>𝑝</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𝑟𝑥</m:t>
                              </m:r>
                            </m:e>
                          </m:d>
                          <m:d>
                            <m:dPr>
                              <m:ctrlPr>
                                <a:rPr lang="en-US" altLang="zh-CN" b="0" i="1" smtClean="0">
                                  <a:latin typeface="Cambria Math" panose="02040503050406030204" pitchFamily="18" charset="0"/>
                                  <a:ea typeface="楷体" panose="02010609060101010101" pitchFamily="49" charset="-122"/>
                                </a:rPr>
                              </m:ctrlPr>
                            </m:dPr>
                            <m:e>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𝑎</m:t>
                                  </m:r>
                                </m:e>
                                <m:sub>
                                  <m:r>
                                    <a:rPr lang="en-US" altLang="zh-CN" b="0" i="1" smtClean="0">
                                      <a:latin typeface="Cambria Math" panose="02040503050406030204" pitchFamily="18" charset="0"/>
                                      <a:ea typeface="楷体" panose="02010609060101010101" pitchFamily="49" charset="-122"/>
                                    </a:rPr>
                                    <m:t>𝑛</m:t>
                                  </m:r>
                                  <m:r>
                                    <a:rPr lang="en-US" altLang="zh-CN" b="0" i="1" smtClean="0">
                                      <a:latin typeface="Cambria Math" panose="02040503050406030204" pitchFamily="18" charset="0"/>
                                      <a:ea typeface="楷体" panose="02010609060101010101" pitchFamily="49" charset="-122"/>
                                    </a:rPr>
                                    <m:t>−1</m:t>
                                  </m:r>
                                </m:sub>
                              </m:sSub>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𝑥</m:t>
                              </m:r>
                            </m:e>
                          </m:d>
                        </m:num>
                        <m:den>
                          <m:r>
                            <a:rPr lang="en-US" altLang="zh-CN" i="1" smtClean="0">
                              <a:latin typeface="Cambria Math" panose="02040503050406030204" pitchFamily="18" charset="0"/>
                              <a:ea typeface="楷体" panose="02010609060101010101" pitchFamily="49" charset="-122"/>
                            </a:rPr>
                            <m:t>𝑟</m:t>
                          </m:r>
                          <m:sSub>
                            <m:sSubPr>
                              <m:ctrlPr>
                                <a:rPr lang="en-US" altLang="zh-CN" i="1" smtClean="0">
                                  <a:latin typeface="Cambria Math" panose="02040503050406030204" pitchFamily="18" charset="0"/>
                                  <a:ea typeface="楷体" panose="02010609060101010101" pitchFamily="49" charset="-122"/>
                                </a:rPr>
                              </m:ctrlPr>
                            </m:sSubPr>
                            <m:e>
                              <m:r>
                                <a:rPr lang="en-US" altLang="zh-CN" i="1" smtClean="0">
                                  <a:latin typeface="Cambria Math" panose="02040503050406030204" pitchFamily="18" charset="0"/>
                                  <a:ea typeface="楷体" panose="02010609060101010101" pitchFamily="49" charset="-122"/>
                                </a:rPr>
                                <m:t>𝑎</m:t>
                              </m:r>
                            </m:e>
                            <m:sub>
                              <m:r>
                                <a:rPr lang="en-US" altLang="zh-CN" i="1" smtClean="0">
                                  <a:latin typeface="Cambria Math" panose="02040503050406030204" pitchFamily="18" charset="0"/>
                                  <a:ea typeface="楷体" panose="02010609060101010101" pitchFamily="49" charset="-122"/>
                                </a:rPr>
                                <m:t>𝑛</m:t>
                              </m:r>
                              <m:r>
                                <a:rPr lang="en-US" altLang="zh-CN" i="1" smtClean="0">
                                  <a:latin typeface="Cambria Math" panose="02040503050406030204" pitchFamily="18" charset="0"/>
                                  <a:ea typeface="楷体" panose="02010609060101010101" pitchFamily="49" charset="-122"/>
                                </a:rPr>
                                <m:t>−1</m:t>
                              </m:r>
                            </m:sub>
                          </m:sSub>
                          <m:r>
                            <a:rPr lang="en-US" altLang="zh-CN" i="1" smtClean="0">
                              <a:latin typeface="Cambria Math" panose="02040503050406030204" pitchFamily="18" charset="0"/>
                              <a:ea typeface="楷体" panose="02010609060101010101" pitchFamily="49" charset="-122"/>
                            </a:rPr>
                            <m:t>+</m:t>
                          </m:r>
                          <m:r>
                            <a:rPr lang="en-US" altLang="zh-CN" i="1" smtClean="0">
                              <a:latin typeface="Cambria Math" panose="02040503050406030204" pitchFamily="18" charset="0"/>
                              <a:ea typeface="楷体" panose="02010609060101010101" pitchFamily="49" charset="-122"/>
                            </a:rPr>
                            <m:t>𝑠</m:t>
                          </m:r>
                        </m:den>
                      </m:f>
                    </m:oMath>
                  </m:oMathPara>
                </a14:m>
                <a:endParaRPr lang="zh-CN" altLang="en-US" dirty="0">
                  <a:latin typeface="楷体" panose="02010609060101010101" pitchFamily="49" charset="-122"/>
                  <a:ea typeface="楷体" panose="02010609060101010101" pitchFamily="49" charset="-122"/>
                </a:endParaRPr>
              </a:p>
            </p:txBody>
          </p:sp>
        </mc:Choice>
        <mc:Fallback xmlns="">
          <p:sp>
            <p:nvSpPr>
              <p:cNvPr id="6" name="内容占位符 2"/>
              <p:cNvSpPr txBox="1">
                <a:spLocks noRot="1" noChangeAspect="1" noMove="1" noResize="1" noEditPoints="1" noAdjustHandles="1" noChangeArrowheads="1" noChangeShapeType="1" noTextEdit="1"/>
              </p:cNvSpPr>
              <p:nvPr/>
            </p:nvSpPr>
            <p:spPr>
              <a:xfrm>
                <a:off x="628650" y="4962293"/>
                <a:ext cx="7886700" cy="903249"/>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43567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莫比乌斯递归</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825625"/>
                <a:ext cx="7886700" cy="1999243"/>
              </a:xfrm>
            </p:spPr>
            <p:txBody>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当递归式有两个不同的根</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α</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β</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时</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zh-CN" sz="2400" b="0" i="1" smtClean="0">
                              <a:latin typeface="Cambria Math" panose="02040503050406030204" pitchFamily="18" charset="0"/>
                              <a:ea typeface="楷体" panose="02010609060101010101" pitchFamily="49" charset="-122"/>
                            </a:rPr>
                          </m:ctrlPr>
                        </m:dPr>
                        <m:e>
                          <m:eqArr>
                            <m:eqArrPr>
                              <m:ctrlPr>
                                <a:rPr lang="en-US" altLang="zh-CN" sz="2400" b="0" i="1" smtClean="0">
                                  <a:latin typeface="Cambria Math" panose="02040503050406030204" pitchFamily="18" charset="0"/>
                                  <a:ea typeface="楷体" panose="02010609060101010101" pitchFamily="49" charset="-122"/>
                                </a:rPr>
                              </m:ctrlPr>
                            </m:eqArrPr>
                            <m:e>
                              <m:sSub>
                                <m:sSubPr>
                                  <m:ctrlPr>
                                    <a:rPr lang="en-US" altLang="zh-CN" sz="2400" i="1">
                                      <a:latin typeface="Cambria Math" panose="02040503050406030204" pitchFamily="18" charset="0"/>
                                      <a:ea typeface="楷体" panose="02010609060101010101" pitchFamily="49" charset="-122"/>
                                    </a:rPr>
                                  </m:ctrlPr>
                                </m:sSubPr>
                                <m:e>
                                  <m:r>
                                    <a:rPr lang="en-US" altLang="zh-CN" sz="2400" i="1">
                                      <a:latin typeface="Cambria Math" panose="02040503050406030204" pitchFamily="18" charset="0"/>
                                      <a:ea typeface="楷体" panose="02010609060101010101" pitchFamily="49" charset="-122"/>
                                    </a:rPr>
                                    <m:t>𝑎</m:t>
                                  </m:r>
                                </m:e>
                                <m:sub>
                                  <m:r>
                                    <a:rPr lang="en-US" altLang="zh-CN" sz="2400" i="1">
                                      <a:latin typeface="Cambria Math" panose="02040503050406030204" pitchFamily="18" charset="0"/>
                                      <a:ea typeface="楷体" panose="02010609060101010101" pitchFamily="49" charset="-122"/>
                                    </a:rPr>
                                    <m:t>𝑛</m:t>
                                  </m:r>
                                </m:sub>
                              </m:sSub>
                              <m:r>
                                <a:rPr lang="en-US" altLang="zh-CN" sz="2400" i="1">
                                  <a:latin typeface="Cambria Math" panose="02040503050406030204" pitchFamily="18" charset="0"/>
                                  <a:ea typeface="楷体" panose="02010609060101010101" pitchFamily="49" charset="-122"/>
                                </a:rPr>
                                <m:t>−</m:t>
                              </m:r>
                              <m:r>
                                <a:rPr lang="en-US" altLang="zh-CN" sz="2400" i="1">
                                  <a:latin typeface="Cambria Math" panose="02040503050406030204" pitchFamily="18" charset="0"/>
                                  <a:ea typeface="楷体" panose="02010609060101010101" pitchFamily="49" charset="-122"/>
                                </a:rPr>
                                <m:t>𝛼</m:t>
                              </m:r>
                              <m:r>
                                <a:rPr lang="en-US" altLang="zh-CN" sz="2400" i="1">
                                  <a:latin typeface="Cambria Math" panose="02040503050406030204" pitchFamily="18" charset="0"/>
                                  <a:ea typeface="楷体" panose="02010609060101010101" pitchFamily="49" charset="-122"/>
                                </a:rPr>
                                <m:t>=</m:t>
                              </m:r>
                              <m:f>
                                <m:fPr>
                                  <m:ctrlPr>
                                    <a:rPr lang="en-US" altLang="zh-CN" sz="2400" i="1">
                                      <a:latin typeface="Cambria Math" panose="02040503050406030204" pitchFamily="18" charset="0"/>
                                      <a:ea typeface="楷体" panose="02010609060101010101" pitchFamily="49" charset="-122"/>
                                    </a:rPr>
                                  </m:ctrlPr>
                                </m:fPr>
                                <m:num>
                                  <m:d>
                                    <m:dPr>
                                      <m:ctrlPr>
                                        <a:rPr lang="en-US" altLang="zh-CN" sz="2400" i="1">
                                          <a:latin typeface="Cambria Math" panose="02040503050406030204" pitchFamily="18" charset="0"/>
                                          <a:ea typeface="楷体" panose="02010609060101010101" pitchFamily="49" charset="-122"/>
                                        </a:rPr>
                                      </m:ctrlPr>
                                    </m:dPr>
                                    <m:e>
                                      <m:r>
                                        <a:rPr lang="en-US" altLang="zh-CN" sz="2400" i="1">
                                          <a:latin typeface="Cambria Math" panose="02040503050406030204" pitchFamily="18" charset="0"/>
                                          <a:ea typeface="楷体" panose="02010609060101010101" pitchFamily="49" charset="-122"/>
                                        </a:rPr>
                                        <m:t>𝑝</m:t>
                                      </m:r>
                                      <m:r>
                                        <a:rPr lang="en-US" altLang="zh-CN" sz="2400" i="1">
                                          <a:latin typeface="Cambria Math" panose="02040503050406030204" pitchFamily="18" charset="0"/>
                                          <a:ea typeface="楷体" panose="02010609060101010101" pitchFamily="49" charset="-122"/>
                                        </a:rPr>
                                        <m:t>−</m:t>
                                      </m:r>
                                      <m:r>
                                        <a:rPr lang="en-US" altLang="zh-CN" sz="2400" i="1">
                                          <a:latin typeface="Cambria Math" panose="02040503050406030204" pitchFamily="18" charset="0"/>
                                          <a:ea typeface="楷体" panose="02010609060101010101" pitchFamily="49" charset="-122"/>
                                        </a:rPr>
                                        <m:t>𝑟</m:t>
                                      </m:r>
                                      <m:r>
                                        <a:rPr lang="en-US" altLang="zh-CN" sz="2400" i="1">
                                          <a:latin typeface="Cambria Math" panose="02040503050406030204" pitchFamily="18" charset="0"/>
                                          <a:ea typeface="楷体" panose="02010609060101010101" pitchFamily="49" charset="-122"/>
                                        </a:rPr>
                                        <m:t>𝛼</m:t>
                                      </m:r>
                                    </m:e>
                                  </m:d>
                                  <m:d>
                                    <m:dPr>
                                      <m:ctrlPr>
                                        <a:rPr lang="en-US" altLang="zh-CN" sz="2400" i="1" smtClean="0">
                                          <a:latin typeface="Cambria Math" panose="02040503050406030204" pitchFamily="18" charset="0"/>
                                          <a:ea typeface="楷体" panose="02010609060101010101" pitchFamily="49" charset="-122"/>
                                        </a:rPr>
                                      </m:ctrlPr>
                                    </m:dPr>
                                    <m:e>
                                      <m:sSub>
                                        <m:sSubPr>
                                          <m:ctrlPr>
                                            <a:rPr lang="en-US" altLang="zh-CN" sz="2400" i="1">
                                              <a:latin typeface="Cambria Math" panose="02040503050406030204" pitchFamily="18" charset="0"/>
                                              <a:ea typeface="楷体" panose="02010609060101010101" pitchFamily="49" charset="-122"/>
                                            </a:rPr>
                                          </m:ctrlPr>
                                        </m:sSubPr>
                                        <m:e>
                                          <m:r>
                                            <a:rPr lang="en-US" altLang="zh-CN" sz="2400" i="1">
                                              <a:latin typeface="Cambria Math" panose="02040503050406030204" pitchFamily="18" charset="0"/>
                                              <a:ea typeface="楷体" panose="02010609060101010101" pitchFamily="49" charset="-122"/>
                                            </a:rPr>
                                            <m:t>𝑎</m:t>
                                          </m:r>
                                        </m:e>
                                        <m:sub>
                                          <m:r>
                                            <a:rPr lang="en-US" altLang="zh-CN" sz="2400" i="1">
                                              <a:latin typeface="Cambria Math" panose="02040503050406030204" pitchFamily="18" charset="0"/>
                                              <a:ea typeface="楷体" panose="02010609060101010101" pitchFamily="49" charset="-122"/>
                                            </a:rPr>
                                            <m:t>𝑛</m:t>
                                          </m:r>
                                          <m:r>
                                            <a:rPr lang="en-US" altLang="zh-CN" sz="2400" i="1">
                                              <a:latin typeface="Cambria Math" panose="02040503050406030204" pitchFamily="18" charset="0"/>
                                              <a:ea typeface="楷体" panose="02010609060101010101" pitchFamily="49" charset="-122"/>
                                            </a:rPr>
                                            <m:t>−1</m:t>
                                          </m:r>
                                        </m:sub>
                                      </m:sSub>
                                      <m:r>
                                        <a:rPr lang="en-US" altLang="zh-CN" sz="2400" i="1">
                                          <a:latin typeface="Cambria Math" panose="02040503050406030204" pitchFamily="18" charset="0"/>
                                          <a:ea typeface="楷体" panose="02010609060101010101" pitchFamily="49" charset="-122"/>
                                        </a:rPr>
                                        <m:t>−</m:t>
                                      </m:r>
                                      <m:r>
                                        <a:rPr lang="en-US" altLang="zh-CN" sz="2400" i="1">
                                          <a:latin typeface="Cambria Math" panose="02040503050406030204" pitchFamily="18" charset="0"/>
                                          <a:ea typeface="楷体" panose="02010609060101010101" pitchFamily="49" charset="-122"/>
                                        </a:rPr>
                                        <m:t>𝛼</m:t>
                                      </m:r>
                                    </m:e>
                                  </m:d>
                                </m:num>
                                <m:den>
                                  <m:r>
                                    <a:rPr lang="en-US" altLang="zh-CN" sz="2400" i="1">
                                      <a:latin typeface="Cambria Math" panose="02040503050406030204" pitchFamily="18" charset="0"/>
                                      <a:ea typeface="楷体" panose="02010609060101010101" pitchFamily="49" charset="-122"/>
                                    </a:rPr>
                                    <m:t>𝑟</m:t>
                                  </m:r>
                                  <m:sSub>
                                    <m:sSubPr>
                                      <m:ctrlPr>
                                        <a:rPr lang="en-US" altLang="zh-CN" sz="2400" i="1">
                                          <a:latin typeface="Cambria Math" panose="02040503050406030204" pitchFamily="18" charset="0"/>
                                          <a:ea typeface="楷体" panose="02010609060101010101" pitchFamily="49" charset="-122"/>
                                        </a:rPr>
                                      </m:ctrlPr>
                                    </m:sSubPr>
                                    <m:e>
                                      <m:r>
                                        <a:rPr lang="en-US" altLang="zh-CN" sz="2400" i="1">
                                          <a:latin typeface="Cambria Math" panose="02040503050406030204" pitchFamily="18" charset="0"/>
                                          <a:ea typeface="楷体" panose="02010609060101010101" pitchFamily="49" charset="-122"/>
                                        </a:rPr>
                                        <m:t>𝑎</m:t>
                                      </m:r>
                                    </m:e>
                                    <m:sub>
                                      <m:r>
                                        <a:rPr lang="en-US" altLang="zh-CN" sz="2400" i="1">
                                          <a:latin typeface="Cambria Math" panose="02040503050406030204" pitchFamily="18" charset="0"/>
                                          <a:ea typeface="楷体" panose="02010609060101010101" pitchFamily="49" charset="-122"/>
                                        </a:rPr>
                                        <m:t>𝑛</m:t>
                                      </m:r>
                                      <m:r>
                                        <a:rPr lang="en-US" altLang="zh-CN" sz="2400" i="1">
                                          <a:latin typeface="Cambria Math" panose="02040503050406030204" pitchFamily="18" charset="0"/>
                                          <a:ea typeface="楷体" panose="02010609060101010101" pitchFamily="49" charset="-122"/>
                                        </a:rPr>
                                        <m:t>−1</m:t>
                                      </m:r>
                                    </m:sub>
                                  </m:sSub>
                                  <m:r>
                                    <a:rPr lang="en-US" altLang="zh-CN" sz="2400" i="1">
                                      <a:latin typeface="Cambria Math" panose="02040503050406030204" pitchFamily="18" charset="0"/>
                                      <a:ea typeface="楷体" panose="02010609060101010101" pitchFamily="49" charset="-122"/>
                                    </a:rPr>
                                    <m:t>+</m:t>
                                  </m:r>
                                  <m:r>
                                    <a:rPr lang="en-US" altLang="zh-CN" sz="2400" i="1">
                                      <a:latin typeface="Cambria Math" panose="02040503050406030204" pitchFamily="18" charset="0"/>
                                      <a:ea typeface="楷体" panose="02010609060101010101" pitchFamily="49" charset="-122"/>
                                    </a:rPr>
                                    <m:t>𝑠</m:t>
                                  </m:r>
                                </m:den>
                              </m:f>
                            </m:e>
                            <m:e>
                              <m:sSub>
                                <m:sSubPr>
                                  <m:ctrlPr>
                                    <a:rPr lang="en-US" altLang="zh-CN" sz="2400" i="1">
                                      <a:latin typeface="Cambria Math" panose="02040503050406030204" pitchFamily="18" charset="0"/>
                                      <a:ea typeface="楷体" panose="02010609060101010101" pitchFamily="49" charset="-122"/>
                                    </a:rPr>
                                  </m:ctrlPr>
                                </m:sSubPr>
                                <m:e>
                                  <m:r>
                                    <a:rPr lang="en-US" altLang="zh-CN" sz="2400" i="1">
                                      <a:latin typeface="Cambria Math" panose="02040503050406030204" pitchFamily="18" charset="0"/>
                                      <a:ea typeface="楷体" panose="02010609060101010101" pitchFamily="49" charset="-122"/>
                                    </a:rPr>
                                    <m:t>𝑎</m:t>
                                  </m:r>
                                </m:e>
                                <m:sub>
                                  <m:r>
                                    <a:rPr lang="en-US" altLang="zh-CN" sz="2400" i="1">
                                      <a:latin typeface="Cambria Math" panose="02040503050406030204" pitchFamily="18" charset="0"/>
                                      <a:ea typeface="楷体" panose="02010609060101010101" pitchFamily="49" charset="-122"/>
                                    </a:rPr>
                                    <m:t>𝑛</m:t>
                                  </m:r>
                                </m:sub>
                              </m:sSub>
                              <m:r>
                                <a:rPr lang="en-US" altLang="zh-CN" sz="2400" i="1">
                                  <a:latin typeface="Cambria Math" panose="02040503050406030204" pitchFamily="18" charset="0"/>
                                  <a:ea typeface="楷体" panose="02010609060101010101" pitchFamily="49" charset="-122"/>
                                </a:rPr>
                                <m:t>−</m:t>
                              </m:r>
                              <m:r>
                                <a:rPr lang="en-US" altLang="zh-CN" sz="2400" b="0" i="1" smtClean="0">
                                  <a:latin typeface="Cambria Math" panose="02040503050406030204" pitchFamily="18" charset="0"/>
                                  <a:ea typeface="楷体" panose="02010609060101010101" pitchFamily="49" charset="-122"/>
                                </a:rPr>
                                <m:t>𝛽</m:t>
                              </m:r>
                              <m:r>
                                <a:rPr lang="en-US" altLang="zh-CN" sz="2400" i="1">
                                  <a:latin typeface="Cambria Math" panose="02040503050406030204" pitchFamily="18" charset="0"/>
                                  <a:ea typeface="楷体" panose="02010609060101010101" pitchFamily="49" charset="-122"/>
                                </a:rPr>
                                <m:t>=</m:t>
                              </m:r>
                              <m:f>
                                <m:fPr>
                                  <m:ctrlPr>
                                    <a:rPr lang="en-US" altLang="zh-CN" sz="2400" i="1">
                                      <a:latin typeface="Cambria Math" panose="02040503050406030204" pitchFamily="18" charset="0"/>
                                      <a:ea typeface="楷体" panose="02010609060101010101" pitchFamily="49" charset="-122"/>
                                    </a:rPr>
                                  </m:ctrlPr>
                                </m:fPr>
                                <m:num>
                                  <m:d>
                                    <m:dPr>
                                      <m:ctrlPr>
                                        <a:rPr lang="en-US" altLang="zh-CN" sz="2400" i="1">
                                          <a:latin typeface="Cambria Math" panose="02040503050406030204" pitchFamily="18" charset="0"/>
                                          <a:ea typeface="楷体" panose="02010609060101010101" pitchFamily="49" charset="-122"/>
                                        </a:rPr>
                                      </m:ctrlPr>
                                    </m:dPr>
                                    <m:e>
                                      <m:r>
                                        <a:rPr lang="en-US" altLang="zh-CN" sz="2400" i="1">
                                          <a:latin typeface="Cambria Math" panose="02040503050406030204" pitchFamily="18" charset="0"/>
                                          <a:ea typeface="楷体" panose="02010609060101010101" pitchFamily="49" charset="-122"/>
                                        </a:rPr>
                                        <m:t>𝑝</m:t>
                                      </m:r>
                                      <m:r>
                                        <a:rPr lang="en-US" altLang="zh-CN" sz="2400" i="1">
                                          <a:latin typeface="Cambria Math" panose="02040503050406030204" pitchFamily="18" charset="0"/>
                                          <a:ea typeface="楷体" panose="02010609060101010101" pitchFamily="49" charset="-122"/>
                                        </a:rPr>
                                        <m:t>−</m:t>
                                      </m:r>
                                      <m:r>
                                        <a:rPr lang="en-US" altLang="zh-CN" sz="2400" i="1">
                                          <a:latin typeface="Cambria Math" panose="02040503050406030204" pitchFamily="18" charset="0"/>
                                          <a:ea typeface="楷体" panose="02010609060101010101" pitchFamily="49" charset="-122"/>
                                        </a:rPr>
                                        <m:t>𝑟</m:t>
                                      </m:r>
                                      <m:r>
                                        <a:rPr lang="en-US" altLang="zh-CN" sz="2400" i="1">
                                          <a:latin typeface="Cambria Math" panose="02040503050406030204" pitchFamily="18" charset="0"/>
                                          <a:ea typeface="楷体" panose="02010609060101010101" pitchFamily="49" charset="-122"/>
                                        </a:rPr>
                                        <m:t>𝛽</m:t>
                                      </m:r>
                                    </m:e>
                                  </m:d>
                                  <m:d>
                                    <m:dPr>
                                      <m:ctrlPr>
                                        <a:rPr lang="en-US" altLang="zh-CN" sz="2400" i="1">
                                          <a:latin typeface="Cambria Math" panose="02040503050406030204" pitchFamily="18" charset="0"/>
                                          <a:ea typeface="楷体" panose="02010609060101010101" pitchFamily="49" charset="-122"/>
                                        </a:rPr>
                                      </m:ctrlPr>
                                    </m:dPr>
                                    <m:e>
                                      <m:sSub>
                                        <m:sSubPr>
                                          <m:ctrlPr>
                                            <a:rPr lang="en-US" altLang="zh-CN" sz="2400" i="1">
                                              <a:latin typeface="Cambria Math" panose="02040503050406030204" pitchFamily="18" charset="0"/>
                                              <a:ea typeface="楷体" panose="02010609060101010101" pitchFamily="49" charset="-122"/>
                                            </a:rPr>
                                          </m:ctrlPr>
                                        </m:sSubPr>
                                        <m:e>
                                          <m:r>
                                            <a:rPr lang="en-US" altLang="zh-CN" sz="2400" i="1">
                                              <a:latin typeface="Cambria Math" panose="02040503050406030204" pitchFamily="18" charset="0"/>
                                              <a:ea typeface="楷体" panose="02010609060101010101" pitchFamily="49" charset="-122"/>
                                            </a:rPr>
                                            <m:t>𝑎</m:t>
                                          </m:r>
                                        </m:e>
                                        <m:sub>
                                          <m:r>
                                            <a:rPr lang="en-US" altLang="zh-CN" sz="2400" i="1">
                                              <a:latin typeface="Cambria Math" panose="02040503050406030204" pitchFamily="18" charset="0"/>
                                              <a:ea typeface="楷体" panose="02010609060101010101" pitchFamily="49" charset="-122"/>
                                            </a:rPr>
                                            <m:t>𝑛</m:t>
                                          </m:r>
                                          <m:r>
                                            <a:rPr lang="en-US" altLang="zh-CN" sz="2400" i="1">
                                              <a:latin typeface="Cambria Math" panose="02040503050406030204" pitchFamily="18" charset="0"/>
                                              <a:ea typeface="楷体" panose="02010609060101010101" pitchFamily="49" charset="-122"/>
                                            </a:rPr>
                                            <m:t>−1</m:t>
                                          </m:r>
                                        </m:sub>
                                      </m:sSub>
                                      <m:r>
                                        <a:rPr lang="en-US" altLang="zh-CN" sz="2400" i="1">
                                          <a:latin typeface="Cambria Math" panose="02040503050406030204" pitchFamily="18" charset="0"/>
                                          <a:ea typeface="楷体" panose="02010609060101010101" pitchFamily="49" charset="-122"/>
                                        </a:rPr>
                                        <m:t>−</m:t>
                                      </m:r>
                                      <m:r>
                                        <a:rPr lang="en-US" altLang="zh-CN" sz="2400" b="0" i="1" smtClean="0">
                                          <a:latin typeface="Cambria Math" panose="02040503050406030204" pitchFamily="18" charset="0"/>
                                          <a:ea typeface="楷体" panose="02010609060101010101" pitchFamily="49" charset="-122"/>
                                        </a:rPr>
                                        <m:t>𝛽</m:t>
                                      </m:r>
                                    </m:e>
                                  </m:d>
                                </m:num>
                                <m:den>
                                  <m:r>
                                    <a:rPr lang="en-US" altLang="zh-CN" sz="2400" i="1">
                                      <a:latin typeface="Cambria Math" panose="02040503050406030204" pitchFamily="18" charset="0"/>
                                      <a:ea typeface="楷体" panose="02010609060101010101" pitchFamily="49" charset="-122"/>
                                    </a:rPr>
                                    <m:t>𝑟</m:t>
                                  </m:r>
                                  <m:sSub>
                                    <m:sSubPr>
                                      <m:ctrlPr>
                                        <a:rPr lang="en-US" altLang="zh-CN" sz="2400" i="1">
                                          <a:latin typeface="Cambria Math" panose="02040503050406030204" pitchFamily="18" charset="0"/>
                                          <a:ea typeface="楷体" panose="02010609060101010101" pitchFamily="49" charset="-122"/>
                                        </a:rPr>
                                      </m:ctrlPr>
                                    </m:sSubPr>
                                    <m:e>
                                      <m:r>
                                        <a:rPr lang="en-US" altLang="zh-CN" sz="2400" i="1">
                                          <a:latin typeface="Cambria Math" panose="02040503050406030204" pitchFamily="18" charset="0"/>
                                          <a:ea typeface="楷体" panose="02010609060101010101" pitchFamily="49" charset="-122"/>
                                        </a:rPr>
                                        <m:t>𝑎</m:t>
                                      </m:r>
                                    </m:e>
                                    <m:sub>
                                      <m:r>
                                        <a:rPr lang="en-US" altLang="zh-CN" sz="2400" i="1">
                                          <a:latin typeface="Cambria Math" panose="02040503050406030204" pitchFamily="18" charset="0"/>
                                          <a:ea typeface="楷体" panose="02010609060101010101" pitchFamily="49" charset="-122"/>
                                        </a:rPr>
                                        <m:t>𝑛</m:t>
                                      </m:r>
                                      <m:r>
                                        <a:rPr lang="en-US" altLang="zh-CN" sz="2400" i="1">
                                          <a:latin typeface="Cambria Math" panose="02040503050406030204" pitchFamily="18" charset="0"/>
                                          <a:ea typeface="楷体" panose="02010609060101010101" pitchFamily="49" charset="-122"/>
                                        </a:rPr>
                                        <m:t>−1</m:t>
                                      </m:r>
                                    </m:sub>
                                  </m:sSub>
                                  <m:r>
                                    <a:rPr lang="en-US" altLang="zh-CN" sz="2400" i="1">
                                      <a:latin typeface="Cambria Math" panose="02040503050406030204" pitchFamily="18" charset="0"/>
                                      <a:ea typeface="楷体" panose="02010609060101010101" pitchFamily="49" charset="-122"/>
                                    </a:rPr>
                                    <m:t>+</m:t>
                                  </m:r>
                                  <m:r>
                                    <a:rPr lang="en-US" altLang="zh-CN" sz="2400" i="1">
                                      <a:latin typeface="Cambria Math" panose="02040503050406030204" pitchFamily="18" charset="0"/>
                                      <a:ea typeface="楷体" panose="02010609060101010101" pitchFamily="49" charset="-122"/>
                                    </a:rPr>
                                    <m:t>𝑠</m:t>
                                  </m:r>
                                </m:den>
                              </m:f>
                            </m:e>
                          </m:eqArr>
                        </m:e>
                      </m:d>
                    </m:oMath>
                  </m:oMathPara>
                </a14:m>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825625"/>
                <a:ext cx="7886700" cy="1999243"/>
              </a:xfrm>
              <a:blipFill>
                <a:blip r:embed="rId2"/>
                <a:stretch>
                  <a:fillRect l="-1391" t="-609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内容占位符 2"/>
              <p:cNvSpPr txBox="1">
                <a:spLocks/>
              </p:cNvSpPr>
              <p:nvPr/>
            </p:nvSpPr>
            <p:spPr>
              <a:xfrm>
                <a:off x="628650" y="3824869"/>
                <a:ext cx="7886700" cy="11708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两式相除</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altLang="zh-CN" sz="2400" b="0" i="1" smtClean="0">
                              <a:latin typeface="Cambria Math" panose="02040503050406030204" pitchFamily="18" charset="0"/>
                              <a:ea typeface="楷体" panose="02010609060101010101" pitchFamily="49" charset="-122"/>
                            </a:rPr>
                          </m:ctrlPr>
                        </m:fPr>
                        <m:num>
                          <m:sSub>
                            <m:sSubPr>
                              <m:ctrlPr>
                                <a:rPr lang="en-US" altLang="zh-CN" sz="2400" b="0" i="1" smtClean="0">
                                  <a:latin typeface="Cambria Math" panose="02040503050406030204" pitchFamily="18" charset="0"/>
                                  <a:ea typeface="楷体" panose="02010609060101010101" pitchFamily="49" charset="-122"/>
                                </a:rPr>
                              </m:ctrlPr>
                            </m:sSubPr>
                            <m:e>
                              <m:r>
                                <a:rPr lang="en-US" altLang="zh-CN" sz="2400" b="0" i="1" smtClean="0">
                                  <a:latin typeface="Cambria Math" panose="02040503050406030204" pitchFamily="18" charset="0"/>
                                  <a:ea typeface="楷体" panose="02010609060101010101" pitchFamily="49" charset="-122"/>
                                </a:rPr>
                                <m:t>𝑎</m:t>
                              </m:r>
                            </m:e>
                            <m:sub>
                              <m:r>
                                <a:rPr lang="en-US" altLang="zh-CN" sz="2400" b="0" i="1" smtClean="0">
                                  <a:latin typeface="Cambria Math" panose="02040503050406030204" pitchFamily="18" charset="0"/>
                                  <a:ea typeface="楷体" panose="02010609060101010101" pitchFamily="49" charset="-122"/>
                                </a:rPr>
                                <m:t>𝑛</m:t>
                              </m:r>
                            </m:sub>
                          </m:sSub>
                          <m:r>
                            <a:rPr lang="en-US" altLang="zh-CN" sz="2400" b="0" i="1" smtClean="0">
                              <a:latin typeface="Cambria Math" panose="02040503050406030204" pitchFamily="18" charset="0"/>
                              <a:ea typeface="楷体" panose="02010609060101010101" pitchFamily="49" charset="-122"/>
                            </a:rPr>
                            <m:t>−</m:t>
                          </m:r>
                          <m:r>
                            <a:rPr lang="en-US" altLang="zh-CN" sz="2400" b="0" i="1" smtClean="0">
                              <a:latin typeface="Cambria Math" panose="02040503050406030204" pitchFamily="18" charset="0"/>
                              <a:ea typeface="楷体" panose="02010609060101010101" pitchFamily="49" charset="-122"/>
                            </a:rPr>
                            <m:t>𝛼</m:t>
                          </m:r>
                        </m:num>
                        <m:den>
                          <m:sSub>
                            <m:sSubPr>
                              <m:ctrlPr>
                                <a:rPr lang="en-US" altLang="zh-CN" sz="2400" b="0" i="1" smtClean="0">
                                  <a:latin typeface="Cambria Math" panose="02040503050406030204" pitchFamily="18" charset="0"/>
                                  <a:ea typeface="楷体" panose="02010609060101010101" pitchFamily="49" charset="-122"/>
                                </a:rPr>
                              </m:ctrlPr>
                            </m:sSubPr>
                            <m:e>
                              <m:r>
                                <a:rPr lang="en-US" altLang="zh-CN" sz="2400" b="0" i="1" smtClean="0">
                                  <a:latin typeface="Cambria Math" panose="02040503050406030204" pitchFamily="18" charset="0"/>
                                  <a:ea typeface="楷体" panose="02010609060101010101" pitchFamily="49" charset="-122"/>
                                </a:rPr>
                                <m:t>𝑎</m:t>
                              </m:r>
                            </m:e>
                            <m:sub>
                              <m:r>
                                <a:rPr lang="en-US" altLang="zh-CN" sz="2400" b="0" i="1" smtClean="0">
                                  <a:latin typeface="Cambria Math" panose="02040503050406030204" pitchFamily="18" charset="0"/>
                                  <a:ea typeface="楷体" panose="02010609060101010101" pitchFamily="49" charset="-122"/>
                                </a:rPr>
                                <m:t>𝑛</m:t>
                              </m:r>
                            </m:sub>
                          </m:sSub>
                          <m:r>
                            <a:rPr lang="en-US" altLang="zh-CN" sz="2400" b="0" i="1" smtClean="0">
                              <a:latin typeface="Cambria Math" panose="02040503050406030204" pitchFamily="18" charset="0"/>
                              <a:ea typeface="楷体" panose="02010609060101010101" pitchFamily="49" charset="-122"/>
                            </a:rPr>
                            <m:t>−</m:t>
                          </m:r>
                          <m:r>
                            <a:rPr lang="en-US" altLang="zh-CN" sz="2400" b="0" i="1" smtClean="0">
                              <a:latin typeface="Cambria Math" panose="02040503050406030204" pitchFamily="18" charset="0"/>
                              <a:ea typeface="楷体" panose="02010609060101010101" pitchFamily="49" charset="-122"/>
                            </a:rPr>
                            <m:t>𝛽</m:t>
                          </m:r>
                        </m:den>
                      </m:f>
                      <m:r>
                        <a:rPr lang="en-US" altLang="zh-CN" sz="2400" b="0" i="1" smtClean="0">
                          <a:latin typeface="Cambria Math" panose="02040503050406030204" pitchFamily="18" charset="0"/>
                          <a:ea typeface="楷体" panose="02010609060101010101" pitchFamily="49" charset="-122"/>
                        </a:rPr>
                        <m:t>=</m:t>
                      </m:r>
                      <m:f>
                        <m:fPr>
                          <m:ctrlPr>
                            <a:rPr lang="en-US" altLang="zh-CN" sz="2400" b="0" i="1" smtClean="0">
                              <a:latin typeface="Cambria Math" panose="02040503050406030204" pitchFamily="18" charset="0"/>
                              <a:ea typeface="楷体" panose="02010609060101010101" pitchFamily="49" charset="-122"/>
                            </a:rPr>
                          </m:ctrlPr>
                        </m:fPr>
                        <m:num>
                          <m:r>
                            <a:rPr lang="en-US" altLang="zh-CN" sz="2400" b="0" i="1" smtClean="0">
                              <a:latin typeface="Cambria Math" panose="02040503050406030204" pitchFamily="18" charset="0"/>
                              <a:ea typeface="楷体" panose="02010609060101010101" pitchFamily="49" charset="-122"/>
                            </a:rPr>
                            <m:t>𝑝</m:t>
                          </m:r>
                          <m:r>
                            <a:rPr lang="en-US" altLang="zh-CN" sz="2400" b="0" i="1" smtClean="0">
                              <a:latin typeface="Cambria Math" panose="02040503050406030204" pitchFamily="18" charset="0"/>
                              <a:ea typeface="楷体" panose="02010609060101010101" pitchFamily="49" charset="-122"/>
                            </a:rPr>
                            <m:t>−</m:t>
                          </m:r>
                          <m:r>
                            <a:rPr lang="en-US" altLang="zh-CN" sz="2400" b="0" i="1" smtClean="0">
                              <a:latin typeface="Cambria Math" panose="02040503050406030204" pitchFamily="18" charset="0"/>
                              <a:ea typeface="楷体" panose="02010609060101010101" pitchFamily="49" charset="-122"/>
                            </a:rPr>
                            <m:t>𝑟</m:t>
                          </m:r>
                          <m:r>
                            <a:rPr lang="en-US" altLang="zh-CN" sz="2400" b="0" i="1" smtClean="0">
                              <a:latin typeface="Cambria Math" panose="02040503050406030204" pitchFamily="18" charset="0"/>
                              <a:ea typeface="楷体" panose="02010609060101010101" pitchFamily="49" charset="-122"/>
                            </a:rPr>
                            <m:t>𝛼</m:t>
                          </m:r>
                        </m:num>
                        <m:den>
                          <m:r>
                            <a:rPr lang="en-US" altLang="zh-CN" sz="2400" b="0" i="1" smtClean="0">
                              <a:latin typeface="Cambria Math" panose="02040503050406030204" pitchFamily="18" charset="0"/>
                              <a:ea typeface="楷体" panose="02010609060101010101" pitchFamily="49" charset="-122"/>
                            </a:rPr>
                            <m:t>𝑝</m:t>
                          </m:r>
                          <m:r>
                            <a:rPr lang="en-US" altLang="zh-CN" sz="2400" b="0" i="1" smtClean="0">
                              <a:latin typeface="Cambria Math" panose="02040503050406030204" pitchFamily="18" charset="0"/>
                              <a:ea typeface="楷体" panose="02010609060101010101" pitchFamily="49" charset="-122"/>
                            </a:rPr>
                            <m:t>−</m:t>
                          </m:r>
                          <m:r>
                            <a:rPr lang="en-US" altLang="zh-CN" sz="2400" b="0" i="1" smtClean="0">
                              <a:latin typeface="Cambria Math" panose="02040503050406030204" pitchFamily="18" charset="0"/>
                              <a:ea typeface="楷体" panose="02010609060101010101" pitchFamily="49" charset="-122"/>
                            </a:rPr>
                            <m:t>𝑟</m:t>
                          </m:r>
                          <m:r>
                            <a:rPr lang="en-US" altLang="zh-CN" sz="2400" b="0" i="1" smtClean="0">
                              <a:latin typeface="Cambria Math" panose="02040503050406030204" pitchFamily="18" charset="0"/>
                              <a:ea typeface="楷体" panose="02010609060101010101" pitchFamily="49" charset="-122"/>
                            </a:rPr>
                            <m:t>𝛽</m:t>
                          </m:r>
                        </m:den>
                      </m:f>
                      <m:f>
                        <m:fPr>
                          <m:ctrlPr>
                            <a:rPr lang="en-US" altLang="zh-CN" sz="2400" b="0" i="1" smtClean="0">
                              <a:latin typeface="Cambria Math" panose="02040503050406030204" pitchFamily="18" charset="0"/>
                              <a:ea typeface="楷体" panose="02010609060101010101" pitchFamily="49" charset="-122"/>
                            </a:rPr>
                          </m:ctrlPr>
                        </m:fPr>
                        <m:num>
                          <m:sSub>
                            <m:sSubPr>
                              <m:ctrlPr>
                                <a:rPr lang="en-US" altLang="zh-CN" sz="2400" b="0" i="1" smtClean="0">
                                  <a:latin typeface="Cambria Math" panose="02040503050406030204" pitchFamily="18" charset="0"/>
                                  <a:ea typeface="楷体" panose="02010609060101010101" pitchFamily="49" charset="-122"/>
                                </a:rPr>
                              </m:ctrlPr>
                            </m:sSubPr>
                            <m:e>
                              <m:r>
                                <a:rPr lang="en-US" altLang="zh-CN" sz="2400" b="0" i="1" smtClean="0">
                                  <a:latin typeface="Cambria Math" panose="02040503050406030204" pitchFamily="18" charset="0"/>
                                  <a:ea typeface="楷体" panose="02010609060101010101" pitchFamily="49" charset="-122"/>
                                </a:rPr>
                                <m:t>𝑎</m:t>
                              </m:r>
                            </m:e>
                            <m:sub>
                              <m:r>
                                <a:rPr lang="en-US" altLang="zh-CN" sz="2400" b="0" i="1" smtClean="0">
                                  <a:latin typeface="Cambria Math" panose="02040503050406030204" pitchFamily="18" charset="0"/>
                                  <a:ea typeface="楷体" panose="02010609060101010101" pitchFamily="49" charset="-122"/>
                                </a:rPr>
                                <m:t>𝑛</m:t>
                              </m:r>
                              <m:r>
                                <a:rPr lang="en-US" altLang="zh-CN" sz="2400" b="0" i="1" smtClean="0">
                                  <a:latin typeface="Cambria Math" panose="02040503050406030204" pitchFamily="18" charset="0"/>
                                  <a:ea typeface="楷体" panose="02010609060101010101" pitchFamily="49" charset="-122"/>
                                </a:rPr>
                                <m:t>−1</m:t>
                              </m:r>
                            </m:sub>
                          </m:sSub>
                          <m:r>
                            <a:rPr lang="en-US" altLang="zh-CN" sz="2400" b="0" i="1" smtClean="0">
                              <a:latin typeface="Cambria Math" panose="02040503050406030204" pitchFamily="18" charset="0"/>
                              <a:ea typeface="楷体" panose="02010609060101010101" pitchFamily="49" charset="-122"/>
                            </a:rPr>
                            <m:t>−</m:t>
                          </m:r>
                          <m:r>
                            <a:rPr lang="en-US" altLang="zh-CN" sz="2400" b="0" i="1" smtClean="0">
                              <a:latin typeface="Cambria Math" panose="02040503050406030204" pitchFamily="18" charset="0"/>
                              <a:ea typeface="楷体" panose="02010609060101010101" pitchFamily="49" charset="-122"/>
                            </a:rPr>
                            <m:t>𝛼</m:t>
                          </m:r>
                        </m:num>
                        <m:den>
                          <m:sSub>
                            <m:sSubPr>
                              <m:ctrlPr>
                                <a:rPr lang="en-US" altLang="zh-CN" sz="2400" b="0" i="1" smtClean="0">
                                  <a:latin typeface="Cambria Math" panose="02040503050406030204" pitchFamily="18" charset="0"/>
                                  <a:ea typeface="楷体" panose="02010609060101010101" pitchFamily="49" charset="-122"/>
                                </a:rPr>
                              </m:ctrlPr>
                            </m:sSubPr>
                            <m:e>
                              <m:r>
                                <a:rPr lang="en-US" altLang="zh-CN" sz="2400" b="0" i="1" smtClean="0">
                                  <a:latin typeface="Cambria Math" panose="02040503050406030204" pitchFamily="18" charset="0"/>
                                  <a:ea typeface="楷体" panose="02010609060101010101" pitchFamily="49" charset="-122"/>
                                </a:rPr>
                                <m:t>𝑎</m:t>
                              </m:r>
                            </m:e>
                            <m:sub>
                              <m:r>
                                <a:rPr lang="en-US" altLang="zh-CN" sz="2400" b="0" i="1" smtClean="0">
                                  <a:latin typeface="Cambria Math" panose="02040503050406030204" pitchFamily="18" charset="0"/>
                                  <a:ea typeface="楷体" panose="02010609060101010101" pitchFamily="49" charset="-122"/>
                                </a:rPr>
                                <m:t>𝑛</m:t>
                              </m:r>
                              <m:r>
                                <a:rPr lang="en-US" altLang="zh-CN" sz="2400" b="0" i="1" smtClean="0">
                                  <a:latin typeface="Cambria Math" panose="02040503050406030204" pitchFamily="18" charset="0"/>
                                  <a:ea typeface="楷体" panose="02010609060101010101" pitchFamily="49" charset="-122"/>
                                </a:rPr>
                                <m:t>−1</m:t>
                              </m:r>
                            </m:sub>
                          </m:sSub>
                          <m:r>
                            <a:rPr lang="en-US" altLang="zh-CN" sz="2400" b="0" i="1" smtClean="0">
                              <a:latin typeface="Cambria Math" panose="02040503050406030204" pitchFamily="18" charset="0"/>
                              <a:ea typeface="楷体" panose="02010609060101010101" pitchFamily="49" charset="-122"/>
                            </a:rPr>
                            <m:t>−</m:t>
                          </m:r>
                          <m:r>
                            <a:rPr lang="en-US" altLang="zh-CN" sz="2400" b="0" i="1" smtClean="0">
                              <a:latin typeface="Cambria Math" panose="02040503050406030204" pitchFamily="18" charset="0"/>
                              <a:ea typeface="楷体" panose="02010609060101010101" pitchFamily="49" charset="-122"/>
                            </a:rPr>
                            <m:t>𝛽</m:t>
                          </m:r>
                        </m:den>
                      </m:f>
                    </m:oMath>
                  </m:oMathPara>
                </a14:m>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4" name="内容占位符 2"/>
              <p:cNvSpPr txBox="1">
                <a:spLocks noRot="1" noChangeAspect="1" noMove="1" noResize="1" noEditPoints="1" noAdjustHandles="1" noChangeArrowheads="1" noChangeShapeType="1" noTextEdit="1"/>
              </p:cNvSpPr>
              <p:nvPr/>
            </p:nvSpPr>
            <p:spPr>
              <a:xfrm>
                <a:off x="628650" y="3824869"/>
                <a:ext cx="7886700" cy="1170878"/>
              </a:xfrm>
              <a:prstGeom prst="rect">
                <a:avLst/>
              </a:prstGeom>
              <a:blipFill>
                <a:blip r:embed="rId3"/>
                <a:stretch>
                  <a:fillRect l="-1391" t="-103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内容占位符 2"/>
              <p:cNvSpPr txBox="1">
                <a:spLocks/>
              </p:cNvSpPr>
              <p:nvPr/>
            </p:nvSpPr>
            <p:spPr>
              <a:xfrm>
                <a:off x="628650" y="4995747"/>
                <a:ext cx="7886700" cy="99245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结论：当不动点</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α</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β</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时，</a:t>
                </a:r>
                <a14:m>
                  <m:oMath xmlns:m="http://schemas.openxmlformats.org/officeDocument/2006/math">
                    <m:f>
                      <m:fPr>
                        <m:ctrlPr>
                          <a:rPr lang="en-US" altLang="zh-CN" i="1">
                            <a:latin typeface="Cambria Math" panose="02040503050406030204" pitchFamily="18" charset="0"/>
                            <a:ea typeface="楷体" panose="02010609060101010101" pitchFamily="49" charset="-122"/>
                          </a:rPr>
                        </m:ctrlPr>
                      </m:fPr>
                      <m:num>
                        <m:sSub>
                          <m:sSubPr>
                            <m:ctrlPr>
                              <a:rPr lang="en-US" altLang="zh-CN" i="1">
                                <a:latin typeface="Cambria Math" panose="02040503050406030204" pitchFamily="18" charset="0"/>
                                <a:ea typeface="楷体" panose="02010609060101010101" pitchFamily="49" charset="-122"/>
                              </a:rPr>
                            </m:ctrlPr>
                          </m:sSubPr>
                          <m:e>
                            <m:r>
                              <a:rPr lang="en-US" altLang="zh-CN" i="1">
                                <a:latin typeface="Cambria Math" panose="02040503050406030204" pitchFamily="18" charset="0"/>
                                <a:ea typeface="楷体" panose="02010609060101010101" pitchFamily="49" charset="-122"/>
                              </a:rPr>
                              <m:t>𝑎</m:t>
                            </m:r>
                          </m:e>
                          <m:sub>
                            <m:r>
                              <a:rPr lang="en-US" altLang="zh-CN" i="1">
                                <a:latin typeface="Cambria Math" panose="02040503050406030204" pitchFamily="18" charset="0"/>
                                <a:ea typeface="楷体" panose="02010609060101010101" pitchFamily="49" charset="-122"/>
                              </a:rPr>
                              <m:t>𝑛</m:t>
                            </m:r>
                          </m:sub>
                        </m:sSub>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𝛼</m:t>
                        </m:r>
                      </m:num>
                      <m:den>
                        <m:sSub>
                          <m:sSubPr>
                            <m:ctrlPr>
                              <a:rPr lang="en-US" altLang="zh-CN" i="1">
                                <a:latin typeface="Cambria Math" panose="02040503050406030204" pitchFamily="18" charset="0"/>
                                <a:ea typeface="楷体" panose="02010609060101010101" pitchFamily="49" charset="-122"/>
                              </a:rPr>
                            </m:ctrlPr>
                          </m:sSubPr>
                          <m:e>
                            <m:r>
                              <a:rPr lang="en-US" altLang="zh-CN" i="1">
                                <a:latin typeface="Cambria Math" panose="02040503050406030204" pitchFamily="18" charset="0"/>
                                <a:ea typeface="楷体" panose="02010609060101010101" pitchFamily="49" charset="-122"/>
                              </a:rPr>
                              <m:t>𝑎</m:t>
                            </m:r>
                          </m:e>
                          <m:sub>
                            <m:r>
                              <a:rPr lang="en-US" altLang="zh-CN" i="1">
                                <a:latin typeface="Cambria Math" panose="02040503050406030204" pitchFamily="18" charset="0"/>
                                <a:ea typeface="楷体" panose="02010609060101010101" pitchFamily="49" charset="-122"/>
                              </a:rPr>
                              <m:t>𝑛</m:t>
                            </m:r>
                          </m:sub>
                        </m:sSub>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𝛽</m:t>
                        </m:r>
                      </m:den>
                    </m:f>
                  </m:oMath>
                </a14:m>
                <a:r>
                  <a:rPr lang="zh-CN" altLang="en-US" dirty="0">
                    <a:latin typeface="Times New Roman" panose="02020603050405020304" pitchFamily="18" charset="0"/>
                    <a:ea typeface="楷体" panose="02010609060101010101" pitchFamily="49" charset="-122"/>
                    <a:cs typeface="Times New Roman" panose="02020603050405020304" pitchFamily="18" charset="0"/>
                  </a:rPr>
                  <a:t>是以</a:t>
                </a:r>
                <a14:m>
                  <m:oMath xmlns:m="http://schemas.openxmlformats.org/officeDocument/2006/math">
                    <m:f>
                      <m:fPr>
                        <m:ctrlPr>
                          <a:rPr lang="en-US" altLang="zh-CN" i="1">
                            <a:latin typeface="Cambria Math" panose="02040503050406030204" pitchFamily="18" charset="0"/>
                            <a:ea typeface="楷体" panose="02010609060101010101" pitchFamily="49" charset="-122"/>
                          </a:rPr>
                        </m:ctrlPr>
                      </m:fPr>
                      <m:num>
                        <m:r>
                          <a:rPr lang="en-US" altLang="zh-CN" i="1">
                            <a:latin typeface="Cambria Math" panose="02040503050406030204" pitchFamily="18" charset="0"/>
                            <a:ea typeface="楷体" panose="02010609060101010101" pitchFamily="49" charset="-122"/>
                          </a:rPr>
                          <m:t>𝑝</m:t>
                        </m:r>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𝑟</m:t>
                        </m:r>
                        <m:r>
                          <a:rPr lang="en-US" altLang="zh-CN" i="1">
                            <a:latin typeface="Cambria Math" panose="02040503050406030204" pitchFamily="18" charset="0"/>
                            <a:ea typeface="楷体" panose="02010609060101010101" pitchFamily="49" charset="-122"/>
                          </a:rPr>
                          <m:t>𝛼</m:t>
                        </m:r>
                      </m:num>
                      <m:den>
                        <m:r>
                          <a:rPr lang="en-US" altLang="zh-CN" i="1">
                            <a:latin typeface="Cambria Math" panose="02040503050406030204" pitchFamily="18" charset="0"/>
                            <a:ea typeface="楷体" panose="02010609060101010101" pitchFamily="49" charset="-122"/>
                          </a:rPr>
                          <m:t>𝑝</m:t>
                        </m:r>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𝑟</m:t>
                        </m:r>
                        <m:r>
                          <a:rPr lang="en-US" altLang="zh-CN" i="1">
                            <a:latin typeface="Cambria Math" panose="02040503050406030204" pitchFamily="18" charset="0"/>
                            <a:ea typeface="楷体" panose="02010609060101010101" pitchFamily="49" charset="-122"/>
                          </a:rPr>
                          <m:t>𝛽</m:t>
                        </m:r>
                      </m:den>
                    </m:f>
                  </m:oMath>
                </a14:m>
                <a:r>
                  <a:rPr lang="zh-CN" altLang="en-US" dirty="0">
                    <a:latin typeface="Times New Roman" panose="02020603050405020304" pitchFamily="18" charset="0"/>
                    <a:ea typeface="楷体" panose="02010609060101010101" pitchFamily="49" charset="-122"/>
                    <a:cs typeface="Times New Roman" panose="02020603050405020304" pitchFamily="18" charset="0"/>
                  </a:rPr>
                  <a:t>为公比的等比序列</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5" name="内容占位符 2"/>
              <p:cNvSpPr txBox="1">
                <a:spLocks noRot="1" noChangeAspect="1" noMove="1" noResize="1" noEditPoints="1" noAdjustHandles="1" noChangeArrowheads="1" noChangeShapeType="1" noTextEdit="1"/>
              </p:cNvSpPr>
              <p:nvPr/>
            </p:nvSpPr>
            <p:spPr>
              <a:xfrm>
                <a:off x="628650" y="4995747"/>
                <a:ext cx="7886700" cy="992458"/>
              </a:xfrm>
              <a:prstGeom prst="rect">
                <a:avLst/>
              </a:prstGeom>
              <a:blipFill>
                <a:blip r:embed="rId4"/>
                <a:stretch>
                  <a:fillRect l="-1391" t="-13580" r="-1082" b="-98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14406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莫比乌斯递归</a:t>
            </a:r>
          </a:p>
        </p:txBody>
      </p:sp>
      <p:sp>
        <p:nvSpPr>
          <p:cNvPr id="3" name="内容占位符 2"/>
          <p:cNvSpPr>
            <a:spLocks noGrp="1"/>
          </p:cNvSpPr>
          <p:nvPr>
            <p:ph idx="1"/>
          </p:nvPr>
        </p:nvSpPr>
        <p:spPr>
          <a:xfrm>
            <a:off x="628650" y="1825625"/>
            <a:ext cx="7886700" cy="460375"/>
          </a:xfrm>
        </p:spPr>
        <p:txBody>
          <a:bodyPr>
            <a:normAutofit lnSpcReduction="10000"/>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当递归式有重根</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α</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时：</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内容占位符 2"/>
              <p:cNvSpPr txBox="1">
                <a:spLocks/>
              </p:cNvSpPr>
              <p:nvPr/>
            </p:nvSpPr>
            <p:spPr>
              <a:xfrm>
                <a:off x="628650" y="2420936"/>
                <a:ext cx="3374638" cy="4460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𝑟</m:t>
                      </m:r>
                      <m:sSup>
                        <m:sSupPr>
                          <m:ctrlPr>
                            <a:rPr lang="en-US" altLang="zh-CN" sz="2400" i="1">
                              <a:latin typeface="Cambria Math" panose="02040503050406030204" pitchFamily="18" charset="0"/>
                            </a:rPr>
                          </m:ctrlPr>
                        </m:sSupPr>
                        <m:e>
                          <m:r>
                            <a:rPr lang="en-US" altLang="zh-CN" sz="2400" b="0" i="1" smtClean="0">
                              <a:latin typeface="Cambria Math" panose="02040503050406030204" pitchFamily="18" charset="0"/>
                            </a:rPr>
                            <m:t>𝛼</m:t>
                          </m:r>
                        </m:e>
                        <m:sup>
                          <m:r>
                            <a:rPr lang="en-US" altLang="zh-CN" sz="2400" i="1">
                              <a:latin typeface="Cambria Math" panose="02040503050406030204" pitchFamily="18" charset="0"/>
                            </a:rPr>
                            <m:t>2</m:t>
                          </m:r>
                        </m:sup>
                      </m:sSup>
                      <m:r>
                        <a:rPr lang="en-US" altLang="zh-CN" sz="2400" i="1">
                          <a:latin typeface="Cambria Math" panose="02040503050406030204" pitchFamily="18" charset="0"/>
                        </a:rPr>
                        <m:t>+</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𝑠</m:t>
                          </m:r>
                          <m:r>
                            <a:rPr lang="en-US" altLang="zh-CN" sz="2400" i="1">
                              <a:latin typeface="Cambria Math" panose="02040503050406030204" pitchFamily="18" charset="0"/>
                            </a:rPr>
                            <m:t>−</m:t>
                          </m:r>
                          <m:r>
                            <a:rPr lang="en-US" altLang="zh-CN" sz="2400" i="1">
                              <a:latin typeface="Cambria Math" panose="02040503050406030204" pitchFamily="18" charset="0"/>
                            </a:rPr>
                            <m:t>𝑝</m:t>
                          </m:r>
                        </m:e>
                      </m:d>
                      <m:r>
                        <a:rPr lang="en-US" altLang="zh-CN" sz="2400" b="0" i="1" smtClean="0">
                          <a:latin typeface="Cambria Math" panose="02040503050406030204" pitchFamily="18" charset="0"/>
                        </a:rPr>
                        <m:t>𝛼</m:t>
                      </m:r>
                      <m:r>
                        <a:rPr lang="en-US" altLang="zh-CN" sz="2400" i="1">
                          <a:latin typeface="Cambria Math" panose="02040503050406030204" pitchFamily="18" charset="0"/>
                        </a:rPr>
                        <m:t>−</m:t>
                      </m:r>
                      <m:r>
                        <a:rPr lang="en-US" altLang="zh-CN" sz="2400" i="1">
                          <a:latin typeface="Cambria Math" panose="02040503050406030204" pitchFamily="18" charset="0"/>
                        </a:rPr>
                        <m:t>𝑞</m:t>
                      </m:r>
                      <m:r>
                        <a:rPr lang="en-US" altLang="zh-CN" sz="2400" i="1">
                          <a:latin typeface="Cambria Math" panose="02040503050406030204" pitchFamily="18" charset="0"/>
                        </a:rPr>
                        <m:t>=0</m:t>
                      </m:r>
                    </m:oMath>
                  </m:oMathPara>
                </a14:m>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marL="0" indent="0">
                  <a:buFont typeface="Arial" panose="020B0604020202020204" pitchFamily="34" charset="0"/>
                  <a:buNone/>
                </a:pP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4" name="内容占位符 2"/>
              <p:cNvSpPr txBox="1">
                <a:spLocks noRot="1" noChangeAspect="1" noMove="1" noResize="1" noEditPoints="1" noAdjustHandles="1" noChangeArrowheads="1" noChangeShapeType="1" noTextEdit="1"/>
              </p:cNvSpPr>
              <p:nvPr/>
            </p:nvSpPr>
            <p:spPr>
              <a:xfrm>
                <a:off x="628650" y="2420936"/>
                <a:ext cx="3374638" cy="446049"/>
              </a:xfrm>
              <a:prstGeom prst="rect">
                <a:avLst/>
              </a:prstGeom>
              <a:blipFill>
                <a:blip r:embed="rId2"/>
                <a:stretch>
                  <a:fillRect b="-821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内容占位符 2"/>
              <p:cNvSpPr txBox="1">
                <a:spLocks/>
              </p:cNvSpPr>
              <p:nvPr/>
            </p:nvSpPr>
            <p:spPr>
              <a:xfrm>
                <a:off x="4276493" y="2286000"/>
                <a:ext cx="1594624" cy="6579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rPr>
                        <m:t>𝛼</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𝑠</m:t>
                          </m:r>
                        </m:num>
                        <m:den>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𝑟</m:t>
                          </m:r>
                        </m:den>
                      </m:f>
                    </m:oMath>
                  </m:oMathPara>
                </a14:m>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5" name="内容占位符 2"/>
              <p:cNvSpPr txBox="1">
                <a:spLocks noRot="1" noChangeAspect="1" noMove="1" noResize="1" noEditPoints="1" noAdjustHandles="1" noChangeArrowheads="1" noChangeShapeType="1" noTextEdit="1"/>
              </p:cNvSpPr>
              <p:nvPr/>
            </p:nvSpPr>
            <p:spPr>
              <a:xfrm>
                <a:off x="4276493" y="2286000"/>
                <a:ext cx="1594624" cy="65792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内容占位符 2"/>
              <p:cNvSpPr txBox="1">
                <a:spLocks/>
              </p:cNvSpPr>
              <p:nvPr/>
            </p:nvSpPr>
            <p:spPr>
              <a:xfrm>
                <a:off x="6144322" y="2341155"/>
                <a:ext cx="2371028" cy="5149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楷体" panose="02010609060101010101" pitchFamily="49" charset="-122"/>
                        </a:rPr>
                        <m:t>𝑝</m:t>
                      </m:r>
                      <m:r>
                        <a:rPr lang="en-US" altLang="zh-CN" sz="2400" b="0" i="1" smtClean="0">
                          <a:latin typeface="Cambria Math" panose="02040503050406030204" pitchFamily="18" charset="0"/>
                          <a:ea typeface="楷体" panose="02010609060101010101" pitchFamily="49" charset="-122"/>
                        </a:rPr>
                        <m:t>−</m:t>
                      </m:r>
                      <m:r>
                        <a:rPr lang="en-US" altLang="zh-CN" sz="2400" b="0" i="1" smtClean="0">
                          <a:latin typeface="Cambria Math" panose="02040503050406030204" pitchFamily="18" charset="0"/>
                          <a:ea typeface="楷体" panose="02010609060101010101" pitchFamily="49" charset="-122"/>
                        </a:rPr>
                        <m:t>𝑟</m:t>
                      </m:r>
                      <m:r>
                        <a:rPr lang="en-US" altLang="zh-CN" sz="2400" b="0" i="1" smtClean="0">
                          <a:latin typeface="Cambria Math" panose="02040503050406030204" pitchFamily="18" charset="0"/>
                          <a:ea typeface="楷体" panose="02010609060101010101" pitchFamily="49" charset="-122"/>
                        </a:rPr>
                        <m:t>𝛼</m:t>
                      </m:r>
                      <m:r>
                        <a:rPr lang="en-US" altLang="zh-CN" sz="2400" b="0" i="1" smtClean="0">
                          <a:latin typeface="Cambria Math" panose="02040503050406030204" pitchFamily="18" charset="0"/>
                          <a:ea typeface="楷体" panose="02010609060101010101" pitchFamily="49" charset="-122"/>
                        </a:rPr>
                        <m:t>=</m:t>
                      </m:r>
                      <m:r>
                        <a:rPr lang="en-US" altLang="zh-CN" sz="2400" b="0" i="1" smtClean="0">
                          <a:latin typeface="Cambria Math" panose="02040503050406030204" pitchFamily="18" charset="0"/>
                          <a:ea typeface="楷体" panose="02010609060101010101" pitchFamily="49" charset="-122"/>
                        </a:rPr>
                        <m:t>𝑠</m:t>
                      </m:r>
                      <m:r>
                        <a:rPr lang="en-US" altLang="zh-CN" sz="2400" b="0" i="1" smtClean="0">
                          <a:latin typeface="Cambria Math" panose="02040503050406030204" pitchFamily="18" charset="0"/>
                          <a:ea typeface="楷体" panose="02010609060101010101" pitchFamily="49" charset="-122"/>
                        </a:rPr>
                        <m:t>+</m:t>
                      </m:r>
                      <m:r>
                        <a:rPr lang="en-US" altLang="zh-CN" sz="2400" b="0" i="1" smtClean="0">
                          <a:latin typeface="Cambria Math" panose="02040503050406030204" pitchFamily="18" charset="0"/>
                          <a:ea typeface="楷体" panose="02010609060101010101" pitchFamily="49" charset="-122"/>
                        </a:rPr>
                        <m:t>𝑟</m:t>
                      </m:r>
                      <m:r>
                        <a:rPr lang="en-US" altLang="zh-CN" sz="2400" b="0" i="1" smtClean="0">
                          <a:latin typeface="Cambria Math" panose="02040503050406030204" pitchFamily="18" charset="0"/>
                          <a:ea typeface="楷体" panose="02010609060101010101" pitchFamily="49" charset="-122"/>
                        </a:rPr>
                        <m:t>𝛼</m:t>
                      </m:r>
                    </m:oMath>
                  </m:oMathPara>
                </a14:m>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7" name="内容占位符 2"/>
              <p:cNvSpPr txBox="1">
                <a:spLocks noRot="1" noChangeAspect="1" noMove="1" noResize="1" noEditPoints="1" noAdjustHandles="1" noChangeArrowheads="1" noChangeShapeType="1" noTextEdit="1"/>
              </p:cNvSpPr>
              <p:nvPr/>
            </p:nvSpPr>
            <p:spPr>
              <a:xfrm>
                <a:off x="6144322" y="2341155"/>
                <a:ext cx="2371028" cy="51493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内容占位符 2"/>
              <p:cNvSpPr txBox="1">
                <a:spLocks/>
              </p:cNvSpPr>
              <p:nvPr/>
            </p:nvSpPr>
            <p:spPr>
              <a:xfrm>
                <a:off x="628650" y="2943922"/>
                <a:ext cx="7886700" cy="104821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转化递推式的分母：</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ea typeface="楷体" panose="02010609060101010101" pitchFamily="49" charset="-122"/>
                            </a:rPr>
                          </m:ctrlPr>
                        </m:sSubPr>
                        <m:e>
                          <m:r>
                            <a:rPr lang="en-US" altLang="zh-CN" sz="2000" i="1">
                              <a:latin typeface="Cambria Math" panose="02040503050406030204" pitchFamily="18" charset="0"/>
                              <a:ea typeface="楷体" panose="02010609060101010101" pitchFamily="49" charset="-122"/>
                            </a:rPr>
                            <m:t>𝑎</m:t>
                          </m:r>
                        </m:e>
                        <m:sub>
                          <m:r>
                            <a:rPr lang="en-US" altLang="zh-CN" sz="2000" i="1">
                              <a:latin typeface="Cambria Math" panose="02040503050406030204" pitchFamily="18" charset="0"/>
                              <a:ea typeface="楷体" panose="02010609060101010101" pitchFamily="49" charset="-122"/>
                            </a:rPr>
                            <m:t>𝑛</m:t>
                          </m:r>
                        </m:sub>
                      </m:sSub>
                      <m:r>
                        <a:rPr lang="en-US" altLang="zh-CN" sz="2000" i="1">
                          <a:latin typeface="Cambria Math" panose="02040503050406030204" pitchFamily="18" charset="0"/>
                          <a:ea typeface="楷体" panose="02010609060101010101" pitchFamily="49" charset="-122"/>
                        </a:rPr>
                        <m:t>−</m:t>
                      </m:r>
                      <m:r>
                        <a:rPr lang="en-US" altLang="zh-CN" sz="2000" i="1">
                          <a:latin typeface="Cambria Math" panose="02040503050406030204" pitchFamily="18" charset="0"/>
                          <a:ea typeface="楷体" panose="02010609060101010101" pitchFamily="49" charset="-122"/>
                        </a:rPr>
                        <m:t>𝛼</m:t>
                      </m:r>
                      <m:r>
                        <a:rPr lang="en-US" altLang="zh-CN" sz="2000" i="1">
                          <a:latin typeface="Cambria Math" panose="02040503050406030204" pitchFamily="18" charset="0"/>
                          <a:ea typeface="楷体" panose="02010609060101010101" pitchFamily="49" charset="-122"/>
                        </a:rPr>
                        <m:t>=</m:t>
                      </m:r>
                      <m:f>
                        <m:fPr>
                          <m:ctrlPr>
                            <a:rPr lang="en-US" altLang="zh-CN" sz="2000" i="1">
                              <a:latin typeface="Cambria Math" panose="02040503050406030204" pitchFamily="18" charset="0"/>
                              <a:ea typeface="楷体" panose="02010609060101010101" pitchFamily="49" charset="-122"/>
                            </a:rPr>
                          </m:ctrlPr>
                        </m:fPr>
                        <m:num>
                          <m:d>
                            <m:dPr>
                              <m:ctrlPr>
                                <a:rPr lang="en-US" altLang="zh-CN" sz="2000" i="1">
                                  <a:latin typeface="Cambria Math" panose="02040503050406030204" pitchFamily="18" charset="0"/>
                                  <a:ea typeface="楷体" panose="02010609060101010101" pitchFamily="49" charset="-122"/>
                                </a:rPr>
                              </m:ctrlPr>
                            </m:dPr>
                            <m:e>
                              <m:r>
                                <a:rPr lang="en-US" altLang="zh-CN" sz="2000" i="1">
                                  <a:latin typeface="Cambria Math" panose="02040503050406030204" pitchFamily="18" charset="0"/>
                                  <a:ea typeface="楷体" panose="02010609060101010101" pitchFamily="49" charset="-122"/>
                                </a:rPr>
                                <m:t>𝑝</m:t>
                              </m:r>
                              <m:r>
                                <a:rPr lang="en-US" altLang="zh-CN" sz="2000" i="1">
                                  <a:latin typeface="Cambria Math" panose="02040503050406030204" pitchFamily="18" charset="0"/>
                                  <a:ea typeface="楷体" panose="02010609060101010101" pitchFamily="49" charset="-122"/>
                                </a:rPr>
                                <m:t>−</m:t>
                              </m:r>
                              <m:r>
                                <a:rPr lang="en-US" altLang="zh-CN" sz="2000" i="1">
                                  <a:latin typeface="Cambria Math" panose="02040503050406030204" pitchFamily="18" charset="0"/>
                                  <a:ea typeface="楷体" panose="02010609060101010101" pitchFamily="49" charset="-122"/>
                                </a:rPr>
                                <m:t>𝑟</m:t>
                              </m:r>
                              <m:r>
                                <a:rPr lang="en-US" altLang="zh-CN" sz="2000" i="1">
                                  <a:latin typeface="Cambria Math" panose="02040503050406030204" pitchFamily="18" charset="0"/>
                                  <a:ea typeface="楷体" panose="02010609060101010101" pitchFamily="49" charset="-122"/>
                                </a:rPr>
                                <m:t>𝛼</m:t>
                              </m:r>
                            </m:e>
                          </m:d>
                          <m:d>
                            <m:dPr>
                              <m:ctrlPr>
                                <a:rPr lang="en-US" altLang="zh-CN" sz="2000" i="1">
                                  <a:latin typeface="Cambria Math" panose="02040503050406030204" pitchFamily="18" charset="0"/>
                                  <a:ea typeface="楷体" panose="02010609060101010101" pitchFamily="49" charset="-122"/>
                                </a:rPr>
                              </m:ctrlPr>
                            </m:dPr>
                            <m:e>
                              <m:sSub>
                                <m:sSubPr>
                                  <m:ctrlPr>
                                    <a:rPr lang="en-US" altLang="zh-CN" sz="2000" i="1">
                                      <a:latin typeface="Cambria Math" panose="02040503050406030204" pitchFamily="18" charset="0"/>
                                      <a:ea typeface="楷体" panose="02010609060101010101" pitchFamily="49" charset="-122"/>
                                    </a:rPr>
                                  </m:ctrlPr>
                                </m:sSubPr>
                                <m:e>
                                  <m:r>
                                    <a:rPr lang="en-US" altLang="zh-CN" sz="2000" i="1">
                                      <a:latin typeface="Cambria Math" panose="02040503050406030204" pitchFamily="18" charset="0"/>
                                      <a:ea typeface="楷体" panose="02010609060101010101" pitchFamily="49" charset="-122"/>
                                    </a:rPr>
                                    <m:t>𝑎</m:t>
                                  </m:r>
                                </m:e>
                                <m:sub>
                                  <m:r>
                                    <a:rPr lang="en-US" altLang="zh-CN" sz="2000" i="1">
                                      <a:latin typeface="Cambria Math" panose="02040503050406030204" pitchFamily="18" charset="0"/>
                                      <a:ea typeface="楷体" panose="02010609060101010101" pitchFamily="49" charset="-122"/>
                                    </a:rPr>
                                    <m:t>𝑛</m:t>
                                  </m:r>
                                  <m:r>
                                    <a:rPr lang="en-US" altLang="zh-CN" sz="2000" i="1">
                                      <a:latin typeface="Cambria Math" panose="02040503050406030204" pitchFamily="18" charset="0"/>
                                      <a:ea typeface="楷体" panose="02010609060101010101" pitchFamily="49" charset="-122"/>
                                    </a:rPr>
                                    <m:t>−1</m:t>
                                  </m:r>
                                </m:sub>
                              </m:sSub>
                              <m:r>
                                <a:rPr lang="en-US" altLang="zh-CN" sz="2000" i="1">
                                  <a:latin typeface="Cambria Math" panose="02040503050406030204" pitchFamily="18" charset="0"/>
                                  <a:ea typeface="楷体" panose="02010609060101010101" pitchFamily="49" charset="-122"/>
                                </a:rPr>
                                <m:t>−</m:t>
                              </m:r>
                              <m:r>
                                <a:rPr lang="en-US" altLang="zh-CN" sz="2000" i="1">
                                  <a:latin typeface="Cambria Math" panose="02040503050406030204" pitchFamily="18" charset="0"/>
                                  <a:ea typeface="楷体" panose="02010609060101010101" pitchFamily="49" charset="-122"/>
                                </a:rPr>
                                <m:t>𝛼</m:t>
                              </m:r>
                            </m:e>
                          </m:d>
                        </m:num>
                        <m:den>
                          <m:r>
                            <a:rPr lang="en-US" altLang="zh-CN" sz="2000" i="1">
                              <a:latin typeface="Cambria Math" panose="02040503050406030204" pitchFamily="18" charset="0"/>
                              <a:ea typeface="楷体" panose="02010609060101010101" pitchFamily="49" charset="-122"/>
                            </a:rPr>
                            <m:t>𝑟</m:t>
                          </m:r>
                          <m:sSub>
                            <m:sSubPr>
                              <m:ctrlPr>
                                <a:rPr lang="en-US" altLang="zh-CN" sz="2000" i="1">
                                  <a:latin typeface="Cambria Math" panose="02040503050406030204" pitchFamily="18" charset="0"/>
                                  <a:ea typeface="楷体" panose="02010609060101010101" pitchFamily="49" charset="-122"/>
                                </a:rPr>
                              </m:ctrlPr>
                            </m:sSubPr>
                            <m:e>
                              <m:r>
                                <a:rPr lang="en-US" altLang="zh-CN" sz="2000" i="1">
                                  <a:latin typeface="Cambria Math" panose="02040503050406030204" pitchFamily="18" charset="0"/>
                                  <a:ea typeface="楷体" panose="02010609060101010101" pitchFamily="49" charset="-122"/>
                                </a:rPr>
                                <m:t>𝑎</m:t>
                              </m:r>
                            </m:e>
                            <m:sub>
                              <m:r>
                                <a:rPr lang="en-US" altLang="zh-CN" sz="2000" i="1">
                                  <a:latin typeface="Cambria Math" panose="02040503050406030204" pitchFamily="18" charset="0"/>
                                  <a:ea typeface="楷体" panose="02010609060101010101" pitchFamily="49" charset="-122"/>
                                </a:rPr>
                                <m:t>𝑛</m:t>
                              </m:r>
                              <m:r>
                                <a:rPr lang="en-US" altLang="zh-CN" sz="2000" i="1">
                                  <a:latin typeface="Cambria Math" panose="02040503050406030204" pitchFamily="18" charset="0"/>
                                  <a:ea typeface="楷体" panose="02010609060101010101" pitchFamily="49" charset="-122"/>
                                </a:rPr>
                                <m:t>−1</m:t>
                              </m:r>
                            </m:sub>
                          </m:sSub>
                          <m:r>
                            <a:rPr lang="en-US" altLang="zh-CN" sz="2000" i="1">
                              <a:latin typeface="Cambria Math" panose="02040503050406030204" pitchFamily="18" charset="0"/>
                              <a:ea typeface="楷体" panose="02010609060101010101" pitchFamily="49" charset="-122"/>
                            </a:rPr>
                            <m:t>+</m:t>
                          </m:r>
                          <m:r>
                            <a:rPr lang="en-US" altLang="zh-CN" sz="2000" i="1">
                              <a:latin typeface="Cambria Math" panose="02040503050406030204" pitchFamily="18" charset="0"/>
                              <a:ea typeface="楷体" panose="02010609060101010101" pitchFamily="49" charset="-122"/>
                            </a:rPr>
                            <m:t>𝑠</m:t>
                          </m:r>
                        </m:den>
                      </m:f>
                      <m:r>
                        <a:rPr lang="en-US" altLang="zh-CN" sz="2000" i="1" smtClean="0">
                          <a:latin typeface="Cambria Math" panose="02040503050406030204" pitchFamily="18" charset="0"/>
                          <a:ea typeface="楷体" panose="02010609060101010101" pitchFamily="49" charset="-122"/>
                        </a:rPr>
                        <m:t>=</m:t>
                      </m:r>
                      <m:f>
                        <m:fPr>
                          <m:ctrlPr>
                            <a:rPr lang="en-US" altLang="zh-CN" sz="2000" i="1">
                              <a:latin typeface="Cambria Math" panose="02040503050406030204" pitchFamily="18" charset="0"/>
                              <a:ea typeface="楷体" panose="02010609060101010101" pitchFamily="49" charset="-122"/>
                            </a:rPr>
                          </m:ctrlPr>
                        </m:fPr>
                        <m:num>
                          <m:d>
                            <m:dPr>
                              <m:ctrlPr>
                                <a:rPr lang="en-US" altLang="zh-CN" sz="2000" i="1">
                                  <a:latin typeface="Cambria Math" panose="02040503050406030204" pitchFamily="18" charset="0"/>
                                  <a:ea typeface="楷体" panose="02010609060101010101" pitchFamily="49" charset="-122"/>
                                </a:rPr>
                              </m:ctrlPr>
                            </m:dPr>
                            <m:e>
                              <m:r>
                                <a:rPr lang="en-US" altLang="zh-CN" sz="2000" i="1">
                                  <a:latin typeface="Cambria Math" panose="02040503050406030204" pitchFamily="18" charset="0"/>
                                  <a:ea typeface="楷体" panose="02010609060101010101" pitchFamily="49" charset="-122"/>
                                </a:rPr>
                                <m:t>𝑝</m:t>
                              </m:r>
                              <m:r>
                                <a:rPr lang="en-US" altLang="zh-CN" sz="2000" i="1">
                                  <a:latin typeface="Cambria Math" panose="02040503050406030204" pitchFamily="18" charset="0"/>
                                  <a:ea typeface="楷体" panose="02010609060101010101" pitchFamily="49" charset="-122"/>
                                </a:rPr>
                                <m:t>−</m:t>
                              </m:r>
                              <m:r>
                                <a:rPr lang="en-US" altLang="zh-CN" sz="2000" i="1">
                                  <a:latin typeface="Cambria Math" panose="02040503050406030204" pitchFamily="18" charset="0"/>
                                  <a:ea typeface="楷体" panose="02010609060101010101" pitchFamily="49" charset="-122"/>
                                </a:rPr>
                                <m:t>𝑟</m:t>
                              </m:r>
                              <m:r>
                                <a:rPr lang="en-US" altLang="zh-CN" sz="2000" i="1">
                                  <a:latin typeface="Cambria Math" panose="02040503050406030204" pitchFamily="18" charset="0"/>
                                  <a:ea typeface="楷体" panose="02010609060101010101" pitchFamily="49" charset="-122"/>
                                </a:rPr>
                                <m:t>𝛼</m:t>
                              </m:r>
                            </m:e>
                          </m:d>
                          <m:d>
                            <m:dPr>
                              <m:ctrlPr>
                                <a:rPr lang="en-US" altLang="zh-CN" sz="2000" i="1">
                                  <a:latin typeface="Cambria Math" panose="02040503050406030204" pitchFamily="18" charset="0"/>
                                  <a:ea typeface="楷体" panose="02010609060101010101" pitchFamily="49" charset="-122"/>
                                </a:rPr>
                              </m:ctrlPr>
                            </m:dPr>
                            <m:e>
                              <m:sSub>
                                <m:sSubPr>
                                  <m:ctrlPr>
                                    <a:rPr lang="en-US" altLang="zh-CN" sz="2000" i="1">
                                      <a:latin typeface="Cambria Math" panose="02040503050406030204" pitchFamily="18" charset="0"/>
                                      <a:ea typeface="楷体" panose="02010609060101010101" pitchFamily="49" charset="-122"/>
                                    </a:rPr>
                                  </m:ctrlPr>
                                </m:sSubPr>
                                <m:e>
                                  <m:r>
                                    <a:rPr lang="en-US" altLang="zh-CN" sz="2000" i="1">
                                      <a:latin typeface="Cambria Math" panose="02040503050406030204" pitchFamily="18" charset="0"/>
                                      <a:ea typeface="楷体" panose="02010609060101010101" pitchFamily="49" charset="-122"/>
                                    </a:rPr>
                                    <m:t>𝑎</m:t>
                                  </m:r>
                                </m:e>
                                <m:sub>
                                  <m:r>
                                    <a:rPr lang="en-US" altLang="zh-CN" sz="2000" i="1">
                                      <a:latin typeface="Cambria Math" panose="02040503050406030204" pitchFamily="18" charset="0"/>
                                      <a:ea typeface="楷体" panose="02010609060101010101" pitchFamily="49" charset="-122"/>
                                    </a:rPr>
                                    <m:t>𝑛</m:t>
                                  </m:r>
                                  <m:r>
                                    <a:rPr lang="en-US" altLang="zh-CN" sz="2000" i="1">
                                      <a:latin typeface="Cambria Math" panose="02040503050406030204" pitchFamily="18" charset="0"/>
                                      <a:ea typeface="楷体" panose="02010609060101010101" pitchFamily="49" charset="-122"/>
                                    </a:rPr>
                                    <m:t>−1</m:t>
                                  </m:r>
                                </m:sub>
                              </m:sSub>
                              <m:r>
                                <a:rPr lang="en-US" altLang="zh-CN" sz="2000" i="1">
                                  <a:latin typeface="Cambria Math" panose="02040503050406030204" pitchFamily="18" charset="0"/>
                                  <a:ea typeface="楷体" panose="02010609060101010101" pitchFamily="49" charset="-122"/>
                                </a:rPr>
                                <m:t>−</m:t>
                              </m:r>
                              <m:r>
                                <a:rPr lang="en-US" altLang="zh-CN" sz="2000" i="1">
                                  <a:latin typeface="Cambria Math" panose="02040503050406030204" pitchFamily="18" charset="0"/>
                                  <a:ea typeface="楷体" panose="02010609060101010101" pitchFamily="49" charset="-122"/>
                                </a:rPr>
                                <m:t>𝛼</m:t>
                              </m:r>
                            </m:e>
                          </m:d>
                        </m:num>
                        <m:den>
                          <m:r>
                            <a:rPr lang="en-US" altLang="zh-CN" sz="2000" i="1">
                              <a:latin typeface="Cambria Math" panose="02040503050406030204" pitchFamily="18" charset="0"/>
                              <a:ea typeface="楷体" panose="02010609060101010101" pitchFamily="49" charset="-122"/>
                            </a:rPr>
                            <m:t>𝑟</m:t>
                          </m:r>
                          <m:d>
                            <m:dPr>
                              <m:ctrlPr>
                                <a:rPr lang="en-US" altLang="zh-CN" sz="2000" i="1" smtClean="0">
                                  <a:latin typeface="Cambria Math" panose="02040503050406030204" pitchFamily="18" charset="0"/>
                                  <a:ea typeface="楷体" panose="02010609060101010101" pitchFamily="49" charset="-122"/>
                                </a:rPr>
                              </m:ctrlPr>
                            </m:dPr>
                            <m:e>
                              <m:sSub>
                                <m:sSubPr>
                                  <m:ctrlPr>
                                    <a:rPr lang="en-US" altLang="zh-CN" sz="2000" i="1">
                                      <a:latin typeface="Cambria Math" panose="02040503050406030204" pitchFamily="18" charset="0"/>
                                      <a:ea typeface="楷体" panose="02010609060101010101" pitchFamily="49" charset="-122"/>
                                    </a:rPr>
                                  </m:ctrlPr>
                                </m:sSubPr>
                                <m:e>
                                  <m:r>
                                    <a:rPr lang="en-US" altLang="zh-CN" sz="2000" i="1">
                                      <a:latin typeface="Cambria Math" panose="02040503050406030204" pitchFamily="18" charset="0"/>
                                      <a:ea typeface="楷体" panose="02010609060101010101" pitchFamily="49" charset="-122"/>
                                    </a:rPr>
                                    <m:t>𝑎</m:t>
                                  </m:r>
                                </m:e>
                                <m:sub>
                                  <m:r>
                                    <a:rPr lang="en-US" altLang="zh-CN" sz="2000" i="1">
                                      <a:latin typeface="Cambria Math" panose="02040503050406030204" pitchFamily="18" charset="0"/>
                                      <a:ea typeface="楷体" panose="02010609060101010101" pitchFamily="49" charset="-122"/>
                                    </a:rPr>
                                    <m:t>𝑛</m:t>
                                  </m:r>
                                  <m:r>
                                    <a:rPr lang="en-US" altLang="zh-CN" sz="2000" i="1">
                                      <a:latin typeface="Cambria Math" panose="02040503050406030204" pitchFamily="18" charset="0"/>
                                      <a:ea typeface="楷体" panose="02010609060101010101" pitchFamily="49" charset="-122"/>
                                    </a:rPr>
                                    <m:t>−1</m:t>
                                  </m:r>
                                </m:sub>
                              </m:sSub>
                              <m:r>
                                <a:rPr lang="en-US" altLang="zh-CN" sz="2000" i="1" smtClean="0">
                                  <a:latin typeface="Cambria Math" panose="02040503050406030204" pitchFamily="18" charset="0"/>
                                  <a:ea typeface="楷体" panose="02010609060101010101" pitchFamily="49" charset="-122"/>
                                </a:rPr>
                                <m:t>−</m:t>
                              </m:r>
                              <m:r>
                                <a:rPr lang="en-US" altLang="zh-CN" sz="2000" i="1" smtClean="0">
                                  <a:latin typeface="Cambria Math" panose="02040503050406030204" pitchFamily="18" charset="0"/>
                                  <a:ea typeface="楷体" panose="02010609060101010101" pitchFamily="49" charset="-122"/>
                                </a:rPr>
                                <m:t>𝛼</m:t>
                              </m:r>
                            </m:e>
                          </m:d>
                          <m:r>
                            <a:rPr lang="en-US" altLang="zh-CN" sz="2000" i="1">
                              <a:latin typeface="Cambria Math" panose="02040503050406030204" pitchFamily="18" charset="0"/>
                              <a:ea typeface="楷体" panose="02010609060101010101" pitchFamily="49" charset="-122"/>
                            </a:rPr>
                            <m:t>+</m:t>
                          </m:r>
                          <m:d>
                            <m:dPr>
                              <m:ctrlPr>
                                <a:rPr lang="en-US" altLang="zh-CN" sz="2000" i="1" smtClean="0">
                                  <a:latin typeface="Cambria Math" panose="02040503050406030204" pitchFamily="18" charset="0"/>
                                  <a:ea typeface="楷体" panose="02010609060101010101" pitchFamily="49" charset="-122"/>
                                </a:rPr>
                              </m:ctrlPr>
                            </m:dPr>
                            <m:e>
                              <m:r>
                                <a:rPr lang="en-US" altLang="zh-CN" sz="2000" i="1" smtClean="0">
                                  <a:latin typeface="Cambria Math" panose="02040503050406030204" pitchFamily="18" charset="0"/>
                                  <a:ea typeface="楷体" panose="02010609060101010101" pitchFamily="49" charset="-122"/>
                                </a:rPr>
                                <m:t>𝑠</m:t>
                              </m:r>
                              <m:r>
                                <a:rPr lang="en-US" altLang="zh-CN" sz="2000" i="1" smtClean="0">
                                  <a:latin typeface="Cambria Math" panose="02040503050406030204" pitchFamily="18" charset="0"/>
                                  <a:ea typeface="楷体" panose="02010609060101010101" pitchFamily="49" charset="-122"/>
                                </a:rPr>
                                <m:t>+</m:t>
                              </m:r>
                              <m:r>
                                <a:rPr lang="en-US" altLang="zh-CN" sz="2000" i="1" smtClean="0">
                                  <a:latin typeface="Cambria Math" panose="02040503050406030204" pitchFamily="18" charset="0"/>
                                  <a:ea typeface="楷体" panose="02010609060101010101" pitchFamily="49" charset="-122"/>
                                </a:rPr>
                                <m:t>𝑟</m:t>
                              </m:r>
                              <m:r>
                                <a:rPr lang="en-US" altLang="zh-CN" sz="2000" i="1" smtClean="0">
                                  <a:latin typeface="Cambria Math" panose="02040503050406030204" pitchFamily="18" charset="0"/>
                                  <a:ea typeface="楷体" panose="02010609060101010101" pitchFamily="49" charset="-122"/>
                                </a:rPr>
                                <m:t>𝛼</m:t>
                              </m:r>
                            </m:e>
                          </m:d>
                        </m:den>
                      </m:f>
                    </m:oMath>
                  </m:oMathPara>
                </a14:m>
                <a:endParaRPr lang="en-US" altLang="zh-CN" sz="2000"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8" name="内容占位符 2"/>
              <p:cNvSpPr txBox="1">
                <a:spLocks noRot="1" noChangeAspect="1" noMove="1" noResize="1" noEditPoints="1" noAdjustHandles="1" noChangeArrowheads="1" noChangeShapeType="1" noTextEdit="1"/>
              </p:cNvSpPr>
              <p:nvPr/>
            </p:nvSpPr>
            <p:spPr>
              <a:xfrm>
                <a:off x="628650" y="2943922"/>
                <a:ext cx="7886700" cy="1048215"/>
              </a:xfrm>
              <a:prstGeom prst="rect">
                <a:avLst/>
              </a:prstGeom>
              <a:blipFill>
                <a:blip r:embed="rId5"/>
                <a:stretch>
                  <a:fillRect l="-1391" t="-162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内容占位符 2"/>
              <p:cNvSpPr txBox="1">
                <a:spLocks/>
              </p:cNvSpPr>
              <p:nvPr/>
            </p:nvSpPr>
            <p:spPr>
              <a:xfrm>
                <a:off x="556167" y="3992137"/>
                <a:ext cx="7886700" cy="10816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两边取倒数：</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altLang="zh-CN" sz="2000" b="0" i="1" smtClean="0">
                              <a:latin typeface="Cambria Math" panose="02040503050406030204" pitchFamily="18" charset="0"/>
                              <a:ea typeface="楷体" panose="02010609060101010101" pitchFamily="49" charset="-122"/>
                            </a:rPr>
                          </m:ctrlPr>
                        </m:fPr>
                        <m:num>
                          <m:r>
                            <a:rPr lang="en-US" altLang="zh-CN" sz="2000" b="0" i="1" smtClean="0">
                              <a:latin typeface="Cambria Math" panose="02040503050406030204" pitchFamily="18" charset="0"/>
                              <a:ea typeface="楷体" panose="02010609060101010101" pitchFamily="49" charset="-122"/>
                            </a:rPr>
                            <m:t>1</m:t>
                          </m:r>
                        </m:num>
                        <m:den>
                          <m:sSub>
                            <m:sSubPr>
                              <m:ctrlPr>
                                <a:rPr lang="en-US" altLang="zh-CN" sz="2000" i="1">
                                  <a:latin typeface="Cambria Math" panose="02040503050406030204" pitchFamily="18" charset="0"/>
                                  <a:ea typeface="楷体" panose="02010609060101010101" pitchFamily="49" charset="-122"/>
                                </a:rPr>
                              </m:ctrlPr>
                            </m:sSubPr>
                            <m:e>
                              <m:r>
                                <a:rPr lang="en-US" altLang="zh-CN" sz="2000" i="1">
                                  <a:latin typeface="Cambria Math" panose="02040503050406030204" pitchFamily="18" charset="0"/>
                                  <a:ea typeface="楷体" panose="02010609060101010101" pitchFamily="49" charset="-122"/>
                                </a:rPr>
                                <m:t>𝑎</m:t>
                              </m:r>
                            </m:e>
                            <m:sub>
                              <m:r>
                                <a:rPr lang="en-US" altLang="zh-CN" sz="2000" i="1">
                                  <a:latin typeface="Cambria Math" panose="02040503050406030204" pitchFamily="18" charset="0"/>
                                  <a:ea typeface="楷体" panose="02010609060101010101" pitchFamily="49" charset="-122"/>
                                </a:rPr>
                                <m:t>𝑛</m:t>
                              </m:r>
                            </m:sub>
                          </m:sSub>
                          <m:r>
                            <a:rPr lang="en-US" altLang="zh-CN" sz="2000" i="1">
                              <a:latin typeface="Cambria Math" panose="02040503050406030204" pitchFamily="18" charset="0"/>
                              <a:ea typeface="楷体" panose="02010609060101010101" pitchFamily="49" charset="-122"/>
                            </a:rPr>
                            <m:t>−</m:t>
                          </m:r>
                          <m:r>
                            <a:rPr lang="en-US" altLang="zh-CN" sz="2000" i="1">
                              <a:latin typeface="Cambria Math" panose="02040503050406030204" pitchFamily="18" charset="0"/>
                              <a:ea typeface="楷体" panose="02010609060101010101" pitchFamily="49" charset="-122"/>
                            </a:rPr>
                            <m:t>𝛼</m:t>
                          </m:r>
                        </m:den>
                      </m:f>
                      <m:r>
                        <a:rPr lang="en-US" altLang="zh-CN" sz="2000" b="0" i="1" smtClean="0">
                          <a:latin typeface="Cambria Math" panose="02040503050406030204" pitchFamily="18" charset="0"/>
                          <a:ea typeface="楷体" panose="02010609060101010101" pitchFamily="49" charset="-122"/>
                        </a:rPr>
                        <m:t> </m:t>
                      </m:r>
                      <m:r>
                        <a:rPr lang="en-US" altLang="zh-CN" sz="2000" i="1">
                          <a:latin typeface="Cambria Math" panose="02040503050406030204" pitchFamily="18" charset="0"/>
                          <a:ea typeface="楷体" panose="02010609060101010101" pitchFamily="49" charset="-122"/>
                        </a:rPr>
                        <m:t>=</m:t>
                      </m:r>
                      <m:f>
                        <m:fPr>
                          <m:ctrlPr>
                            <a:rPr lang="en-US" altLang="zh-CN" sz="2000" b="0" i="1" smtClean="0">
                              <a:latin typeface="Cambria Math" panose="02040503050406030204" pitchFamily="18" charset="0"/>
                              <a:ea typeface="楷体" panose="02010609060101010101" pitchFamily="49" charset="-122"/>
                            </a:rPr>
                          </m:ctrlPr>
                        </m:fPr>
                        <m:num>
                          <m:r>
                            <a:rPr lang="en-US" altLang="zh-CN" sz="2000" b="0" i="1" smtClean="0">
                              <a:latin typeface="Cambria Math" panose="02040503050406030204" pitchFamily="18" charset="0"/>
                              <a:ea typeface="楷体" panose="02010609060101010101" pitchFamily="49" charset="-122"/>
                            </a:rPr>
                            <m:t>1</m:t>
                          </m:r>
                        </m:num>
                        <m:den>
                          <m:sSub>
                            <m:sSubPr>
                              <m:ctrlPr>
                                <a:rPr lang="en-US" altLang="zh-CN" sz="2000" b="0" i="1" smtClean="0">
                                  <a:latin typeface="Cambria Math" panose="02040503050406030204" pitchFamily="18" charset="0"/>
                                  <a:ea typeface="楷体" panose="02010609060101010101" pitchFamily="49" charset="-122"/>
                                </a:rPr>
                              </m:ctrlPr>
                            </m:sSubPr>
                            <m:e>
                              <m:r>
                                <a:rPr lang="en-US" altLang="zh-CN" sz="2000" b="0" i="1" smtClean="0">
                                  <a:latin typeface="Cambria Math" panose="02040503050406030204" pitchFamily="18" charset="0"/>
                                  <a:ea typeface="楷体" panose="02010609060101010101" pitchFamily="49" charset="-122"/>
                                </a:rPr>
                                <m:t>𝑎</m:t>
                              </m:r>
                            </m:e>
                            <m:sub>
                              <m:r>
                                <a:rPr lang="en-US" altLang="zh-CN" sz="2000" b="0" i="1" smtClean="0">
                                  <a:latin typeface="Cambria Math" panose="02040503050406030204" pitchFamily="18" charset="0"/>
                                  <a:ea typeface="楷体" panose="02010609060101010101" pitchFamily="49" charset="-122"/>
                                </a:rPr>
                                <m:t>𝑛</m:t>
                              </m:r>
                              <m:r>
                                <a:rPr lang="en-US" altLang="zh-CN" sz="2000" b="0" i="1" smtClean="0">
                                  <a:latin typeface="Cambria Math" panose="02040503050406030204" pitchFamily="18" charset="0"/>
                                  <a:ea typeface="楷体" panose="02010609060101010101" pitchFamily="49" charset="-122"/>
                                </a:rPr>
                                <m:t>−1</m:t>
                              </m:r>
                            </m:sub>
                          </m:sSub>
                          <m:r>
                            <a:rPr lang="en-US" altLang="zh-CN" sz="2000" b="0" i="1" smtClean="0">
                              <a:latin typeface="Cambria Math" panose="02040503050406030204" pitchFamily="18" charset="0"/>
                              <a:ea typeface="楷体" panose="02010609060101010101" pitchFamily="49" charset="-122"/>
                            </a:rPr>
                            <m:t>−</m:t>
                          </m:r>
                          <m:r>
                            <a:rPr lang="en-US" altLang="zh-CN" sz="2000" b="0" i="1" smtClean="0">
                              <a:latin typeface="Cambria Math" panose="02040503050406030204" pitchFamily="18" charset="0"/>
                              <a:ea typeface="楷体" panose="02010609060101010101" pitchFamily="49" charset="-122"/>
                            </a:rPr>
                            <m:t>𝛼</m:t>
                          </m:r>
                        </m:den>
                      </m:f>
                      <m:r>
                        <a:rPr lang="en-US" altLang="zh-CN" sz="2000" b="0" i="1" smtClean="0">
                          <a:latin typeface="Cambria Math" panose="02040503050406030204" pitchFamily="18" charset="0"/>
                          <a:ea typeface="楷体" panose="02010609060101010101" pitchFamily="49" charset="-122"/>
                        </a:rPr>
                        <m:t>+</m:t>
                      </m:r>
                      <m:f>
                        <m:fPr>
                          <m:ctrlPr>
                            <a:rPr lang="en-US" altLang="zh-CN" sz="2000" b="0" i="1" smtClean="0">
                              <a:latin typeface="Cambria Math" panose="02040503050406030204" pitchFamily="18" charset="0"/>
                              <a:ea typeface="楷体" panose="02010609060101010101" pitchFamily="49" charset="-122"/>
                            </a:rPr>
                          </m:ctrlPr>
                        </m:fPr>
                        <m:num>
                          <m:r>
                            <a:rPr lang="en-US" altLang="zh-CN" sz="2000" b="0" i="1" smtClean="0">
                              <a:latin typeface="Cambria Math" panose="02040503050406030204" pitchFamily="18" charset="0"/>
                              <a:ea typeface="楷体" panose="02010609060101010101" pitchFamily="49" charset="-122"/>
                            </a:rPr>
                            <m:t>𝑟</m:t>
                          </m:r>
                        </m:num>
                        <m:den>
                          <m:r>
                            <a:rPr lang="en-US" altLang="zh-CN" sz="2000" b="0" i="1" smtClean="0">
                              <a:latin typeface="Cambria Math" panose="02040503050406030204" pitchFamily="18" charset="0"/>
                              <a:ea typeface="楷体" panose="02010609060101010101" pitchFamily="49" charset="-122"/>
                            </a:rPr>
                            <m:t>𝑝</m:t>
                          </m:r>
                          <m:r>
                            <a:rPr lang="en-US" altLang="zh-CN" sz="2000" b="0" i="1" smtClean="0">
                              <a:latin typeface="Cambria Math" panose="02040503050406030204" pitchFamily="18" charset="0"/>
                              <a:ea typeface="楷体" panose="02010609060101010101" pitchFamily="49" charset="-122"/>
                            </a:rPr>
                            <m:t>−</m:t>
                          </m:r>
                          <m:r>
                            <a:rPr lang="en-US" altLang="zh-CN" sz="2000" b="0" i="1" smtClean="0">
                              <a:latin typeface="Cambria Math" panose="02040503050406030204" pitchFamily="18" charset="0"/>
                              <a:ea typeface="楷体" panose="02010609060101010101" pitchFamily="49" charset="-122"/>
                            </a:rPr>
                            <m:t>𝑟</m:t>
                          </m:r>
                          <m:r>
                            <a:rPr lang="en-US" altLang="zh-CN" sz="2000" b="0" i="1" smtClean="0">
                              <a:latin typeface="Cambria Math" panose="02040503050406030204" pitchFamily="18" charset="0"/>
                              <a:ea typeface="楷体" panose="02010609060101010101" pitchFamily="49" charset="-122"/>
                            </a:rPr>
                            <m:t>𝛼</m:t>
                          </m:r>
                        </m:den>
                      </m:f>
                    </m:oMath>
                  </m:oMathPara>
                </a14:m>
                <a:endParaRPr lang="en-US" altLang="zh-CN" sz="2000"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9" name="内容占位符 2"/>
              <p:cNvSpPr txBox="1">
                <a:spLocks noRot="1" noChangeAspect="1" noMove="1" noResize="1" noEditPoints="1" noAdjustHandles="1" noChangeArrowheads="1" noChangeShapeType="1" noTextEdit="1"/>
              </p:cNvSpPr>
              <p:nvPr/>
            </p:nvSpPr>
            <p:spPr>
              <a:xfrm>
                <a:off x="556167" y="3992137"/>
                <a:ext cx="7886700" cy="1081668"/>
              </a:xfrm>
              <a:prstGeom prst="rect">
                <a:avLst/>
              </a:prstGeom>
              <a:blipFill>
                <a:blip r:embed="rId6"/>
                <a:stretch>
                  <a:fillRect l="-1391" t="-118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内容占位符 2"/>
              <p:cNvSpPr txBox="1">
                <a:spLocks/>
              </p:cNvSpPr>
              <p:nvPr/>
            </p:nvSpPr>
            <p:spPr>
              <a:xfrm>
                <a:off x="556167" y="5040352"/>
                <a:ext cx="7886700" cy="12744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结论：当递归式仅有一个不动点</a:t>
                </a:r>
                <a:r>
                  <a:rPr lang="en-US" altLang="zh-CN" dirty="0">
                    <a:latin typeface="Times New Roman" panose="02020603050405020304" pitchFamily="18" charset="0"/>
                    <a:ea typeface="楷体" panose="02010609060101010101" pitchFamily="49" charset="-122"/>
                    <a:cs typeface="Times New Roman" panose="02020603050405020304" pitchFamily="18" charset="0"/>
                  </a:rPr>
                  <a:t>α</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时，</a:t>
                </a:r>
                <a14:m>
                  <m:oMath xmlns:m="http://schemas.openxmlformats.org/officeDocument/2006/math">
                    <m:f>
                      <m:fPr>
                        <m:ctrlPr>
                          <a:rPr lang="en-US" altLang="zh-CN" i="1">
                            <a:latin typeface="Cambria Math" panose="02040503050406030204" pitchFamily="18" charset="0"/>
                            <a:ea typeface="楷体" panose="02010609060101010101" pitchFamily="49" charset="-122"/>
                          </a:rPr>
                        </m:ctrlPr>
                      </m:fPr>
                      <m:num>
                        <m:r>
                          <a:rPr lang="en-US" altLang="zh-CN" i="1">
                            <a:latin typeface="Cambria Math" panose="02040503050406030204" pitchFamily="18" charset="0"/>
                            <a:ea typeface="楷体" panose="02010609060101010101" pitchFamily="49" charset="-122"/>
                          </a:rPr>
                          <m:t>1</m:t>
                        </m:r>
                      </m:num>
                      <m:den>
                        <m:sSub>
                          <m:sSubPr>
                            <m:ctrlPr>
                              <a:rPr lang="en-US" altLang="zh-CN" i="1">
                                <a:latin typeface="Cambria Math" panose="02040503050406030204" pitchFamily="18" charset="0"/>
                                <a:ea typeface="楷体" panose="02010609060101010101" pitchFamily="49" charset="-122"/>
                              </a:rPr>
                            </m:ctrlPr>
                          </m:sSubPr>
                          <m:e>
                            <m:r>
                              <a:rPr lang="en-US" altLang="zh-CN" i="1">
                                <a:latin typeface="Cambria Math" panose="02040503050406030204" pitchFamily="18" charset="0"/>
                                <a:ea typeface="楷体" panose="02010609060101010101" pitchFamily="49" charset="-122"/>
                              </a:rPr>
                              <m:t>𝑎</m:t>
                            </m:r>
                          </m:e>
                          <m:sub>
                            <m:r>
                              <a:rPr lang="en-US" altLang="zh-CN" i="1">
                                <a:latin typeface="Cambria Math" panose="02040503050406030204" pitchFamily="18" charset="0"/>
                                <a:ea typeface="楷体" panose="02010609060101010101" pitchFamily="49" charset="-122"/>
                              </a:rPr>
                              <m:t>𝑛</m:t>
                            </m:r>
                          </m:sub>
                        </m:sSub>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𝛼</m:t>
                        </m:r>
                      </m:den>
                    </m:f>
                  </m:oMath>
                </a14:m>
                <a:r>
                  <a:rPr lang="zh-CN" altLang="en-US" dirty="0">
                    <a:latin typeface="Times New Roman" panose="02020603050405020304" pitchFamily="18" charset="0"/>
                    <a:ea typeface="楷体" panose="02010609060101010101" pitchFamily="49" charset="-122"/>
                    <a:cs typeface="Times New Roman" panose="02020603050405020304" pitchFamily="18" charset="0"/>
                  </a:rPr>
                  <a:t>是一个以</a:t>
                </a:r>
                <a14:m>
                  <m:oMath xmlns:m="http://schemas.openxmlformats.org/officeDocument/2006/math">
                    <m:f>
                      <m:fPr>
                        <m:ctrlPr>
                          <a:rPr lang="en-US" altLang="zh-CN" i="1">
                            <a:latin typeface="Cambria Math" panose="02040503050406030204" pitchFamily="18" charset="0"/>
                            <a:ea typeface="楷体" panose="02010609060101010101" pitchFamily="49" charset="-122"/>
                          </a:rPr>
                        </m:ctrlPr>
                      </m:fPr>
                      <m:num>
                        <m:r>
                          <a:rPr lang="en-US" altLang="zh-CN" i="1">
                            <a:latin typeface="Cambria Math" panose="02040503050406030204" pitchFamily="18" charset="0"/>
                            <a:ea typeface="楷体" panose="02010609060101010101" pitchFamily="49" charset="-122"/>
                          </a:rPr>
                          <m:t>𝑟</m:t>
                        </m:r>
                      </m:num>
                      <m:den>
                        <m:r>
                          <a:rPr lang="en-US" altLang="zh-CN" i="1">
                            <a:latin typeface="Cambria Math" panose="02040503050406030204" pitchFamily="18" charset="0"/>
                            <a:ea typeface="楷体" panose="02010609060101010101" pitchFamily="49" charset="-122"/>
                          </a:rPr>
                          <m:t>𝑝</m:t>
                        </m:r>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𝑟</m:t>
                        </m:r>
                        <m:r>
                          <a:rPr lang="en-US" altLang="zh-CN" i="1">
                            <a:latin typeface="Cambria Math" panose="02040503050406030204" pitchFamily="18" charset="0"/>
                            <a:ea typeface="楷体" panose="02010609060101010101" pitchFamily="49" charset="-122"/>
                          </a:rPr>
                          <m:t>𝛼</m:t>
                        </m:r>
                      </m:den>
                    </m:f>
                  </m:oMath>
                </a14:m>
                <a:r>
                  <a:rPr lang="zh-CN" altLang="en-US" dirty="0">
                    <a:latin typeface="Times New Roman" panose="02020603050405020304" pitchFamily="18" charset="0"/>
                    <a:ea typeface="楷体" panose="02010609060101010101" pitchFamily="49" charset="-122"/>
                    <a:cs typeface="Times New Roman" panose="02020603050405020304" pitchFamily="18" charset="0"/>
                  </a:rPr>
                  <a:t>为公差的等差序列</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10" name="内容占位符 2"/>
              <p:cNvSpPr txBox="1">
                <a:spLocks noRot="1" noChangeAspect="1" noMove="1" noResize="1" noEditPoints="1" noAdjustHandles="1" noChangeArrowheads="1" noChangeShapeType="1" noTextEdit="1"/>
              </p:cNvSpPr>
              <p:nvPr/>
            </p:nvSpPr>
            <p:spPr>
              <a:xfrm>
                <a:off x="556167" y="5040352"/>
                <a:ext cx="7886700" cy="1274414"/>
              </a:xfrm>
              <a:prstGeom prst="rect">
                <a:avLst/>
              </a:prstGeom>
              <a:blipFill>
                <a:blip r:embed="rId7"/>
                <a:stretch>
                  <a:fillRect l="-1391" t="-47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7526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无限网络电阻问题</a:t>
            </a:r>
          </a:p>
        </p:txBody>
      </p:sp>
      <p:sp>
        <p:nvSpPr>
          <p:cNvPr id="3" name="内容占位符 2"/>
          <p:cNvSpPr>
            <a:spLocks noGrp="1"/>
          </p:cNvSpPr>
          <p:nvPr>
            <p:ph idx="1"/>
          </p:nvPr>
        </p:nvSpPr>
        <p:spPr>
          <a:xfrm>
            <a:off x="628650" y="4519719"/>
            <a:ext cx="7886700" cy="1281577"/>
          </a:xfrm>
        </p:spPr>
        <p:txBody>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已知电路有无数节电阻串并联而成，每个电</a:t>
            </a:r>
          </a:p>
          <a:p>
            <a:pPr marL="0" indent="0">
              <a:buNone/>
            </a:pPr>
            <a:r>
              <a:rPr lang="zh-CN" altLang="en-US" dirty="0">
                <a:latin typeface="Times New Roman" panose="02020603050405020304" pitchFamily="18" charset="0"/>
                <a:ea typeface="楷体" panose="02010609060101010101" pitchFamily="49" charset="-122"/>
                <a:cs typeface="Times New Roman" panose="02020603050405020304" pitchFamily="18" charset="0"/>
              </a:rPr>
              <a:t>阻的阻值都是</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R</a:t>
            </a:r>
            <a:r>
              <a:rPr lang="zh-CN" altLang="en-US" dirty="0">
                <a:latin typeface="Times New Roman" panose="02020603050405020304" pitchFamily="18" charset="0"/>
                <a:ea typeface="楷体" panose="02010609060101010101" pitchFamily="49" charset="-122"/>
                <a:cs typeface="Times New Roman" panose="02020603050405020304" pitchFamily="18" charset="0"/>
              </a:rPr>
              <a:t>，计算这个电路总的阻值</a:t>
            </a:r>
          </a:p>
          <a:p>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37" name="组合 36"/>
          <p:cNvGrpSpPr/>
          <p:nvPr/>
        </p:nvGrpSpPr>
        <p:grpSpPr>
          <a:xfrm>
            <a:off x="1383758" y="2218082"/>
            <a:ext cx="6619352" cy="1584485"/>
            <a:chOff x="2911475" y="3032120"/>
            <a:chExt cx="3330583" cy="797247"/>
          </a:xfrm>
        </p:grpSpPr>
        <p:grpSp>
          <p:nvGrpSpPr>
            <p:cNvPr id="4" name="组合 3"/>
            <p:cNvGrpSpPr/>
            <p:nvPr/>
          </p:nvGrpSpPr>
          <p:grpSpPr>
            <a:xfrm>
              <a:off x="3272333" y="3073717"/>
              <a:ext cx="90000" cy="719455"/>
              <a:chOff x="1755140" y="720090"/>
              <a:chExt cx="90000" cy="720000"/>
            </a:xfrm>
          </p:grpSpPr>
          <p:cxnSp>
            <p:nvCxnSpPr>
              <p:cNvPr id="35" name="直接连接符 34"/>
              <p:cNvCxnSpPr/>
              <p:nvPr/>
            </p:nvCxnSpPr>
            <p:spPr>
              <a:xfrm>
                <a:off x="1800225" y="720090"/>
                <a:ext cx="0" cy="720000"/>
              </a:xfrm>
              <a:prstGeom prst="line">
                <a:avLst/>
              </a:prstGeom>
            </p:spPr>
            <p:style>
              <a:lnRef idx="1">
                <a:schemeClr val="dk1"/>
              </a:lnRef>
              <a:fillRef idx="0">
                <a:schemeClr val="dk1"/>
              </a:fillRef>
              <a:effectRef idx="0">
                <a:schemeClr val="dk1"/>
              </a:effectRef>
              <a:fontRef idx="minor">
                <a:schemeClr val="tx1"/>
              </a:fontRef>
            </p:style>
          </p:cxnSp>
          <p:sp>
            <p:nvSpPr>
              <p:cNvPr id="36" name="矩形 35"/>
              <p:cNvSpPr/>
              <p:nvPr/>
            </p:nvSpPr>
            <p:spPr>
              <a:xfrm>
                <a:off x="1755140" y="900430"/>
                <a:ext cx="90000" cy="36000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nvGrpSpPr>
            <p:cNvPr id="5" name="组合 4"/>
            <p:cNvGrpSpPr/>
            <p:nvPr/>
          </p:nvGrpSpPr>
          <p:grpSpPr>
            <a:xfrm>
              <a:off x="3992423" y="3073717"/>
              <a:ext cx="90000" cy="719455"/>
              <a:chOff x="1755140" y="720090"/>
              <a:chExt cx="90000" cy="720000"/>
            </a:xfrm>
          </p:grpSpPr>
          <p:cxnSp>
            <p:nvCxnSpPr>
              <p:cNvPr id="33" name="直接连接符 32"/>
              <p:cNvCxnSpPr/>
              <p:nvPr/>
            </p:nvCxnSpPr>
            <p:spPr>
              <a:xfrm>
                <a:off x="1800225" y="720090"/>
                <a:ext cx="0" cy="720000"/>
              </a:xfrm>
              <a:prstGeom prst="line">
                <a:avLst/>
              </a:prstGeom>
            </p:spPr>
            <p:style>
              <a:lnRef idx="1">
                <a:schemeClr val="dk1"/>
              </a:lnRef>
              <a:fillRef idx="0">
                <a:schemeClr val="dk1"/>
              </a:fillRef>
              <a:effectRef idx="0">
                <a:schemeClr val="dk1"/>
              </a:effectRef>
              <a:fontRef idx="minor">
                <a:schemeClr val="tx1"/>
              </a:fontRef>
            </p:style>
          </p:cxnSp>
          <p:sp>
            <p:nvSpPr>
              <p:cNvPr id="34" name="矩形 33"/>
              <p:cNvSpPr/>
              <p:nvPr/>
            </p:nvSpPr>
            <p:spPr>
              <a:xfrm>
                <a:off x="1755140" y="900430"/>
                <a:ext cx="90000" cy="36000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nvGrpSpPr>
            <p:cNvPr id="6" name="组合 5"/>
            <p:cNvGrpSpPr/>
            <p:nvPr/>
          </p:nvGrpSpPr>
          <p:grpSpPr>
            <a:xfrm>
              <a:off x="3308350" y="3032120"/>
              <a:ext cx="719455" cy="90000"/>
              <a:chOff x="1800225" y="675005"/>
              <a:chExt cx="720000" cy="90000"/>
            </a:xfrm>
          </p:grpSpPr>
          <p:cxnSp>
            <p:nvCxnSpPr>
              <p:cNvPr id="31" name="直接连接符 30"/>
              <p:cNvCxnSpPr/>
              <p:nvPr/>
            </p:nvCxnSpPr>
            <p:spPr>
              <a:xfrm>
                <a:off x="1800225" y="714479"/>
                <a:ext cx="720000" cy="0"/>
              </a:xfrm>
              <a:prstGeom prst="line">
                <a:avLst/>
              </a:prstGeom>
              <a:ln>
                <a:solidFill>
                  <a:schemeClr val="tx1">
                    <a:alpha val="94000"/>
                  </a:schemeClr>
                </a:solidFill>
              </a:ln>
            </p:spPr>
            <p:style>
              <a:lnRef idx="1">
                <a:schemeClr val="dk1"/>
              </a:lnRef>
              <a:fillRef idx="0">
                <a:schemeClr val="dk1"/>
              </a:fillRef>
              <a:effectRef idx="0">
                <a:schemeClr val="dk1"/>
              </a:effectRef>
              <a:fontRef idx="minor">
                <a:schemeClr val="tx1"/>
              </a:fontRef>
            </p:style>
          </p:cxnSp>
          <p:sp>
            <p:nvSpPr>
              <p:cNvPr id="32" name="矩形 31"/>
              <p:cNvSpPr/>
              <p:nvPr/>
            </p:nvSpPr>
            <p:spPr>
              <a:xfrm>
                <a:off x="1980565" y="675005"/>
                <a:ext cx="360000" cy="90000"/>
              </a:xfrm>
              <a:prstGeom prst="rect">
                <a:avLst/>
              </a:prstGeom>
              <a:solidFill>
                <a:schemeClr val="bg1"/>
              </a:solidFill>
              <a:ln w="3175">
                <a:solidFill>
                  <a:schemeClr val="tx1">
                    <a:alpha val="9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cxnSp>
          <p:nvCxnSpPr>
            <p:cNvPr id="7" name="直接连接符 6"/>
            <p:cNvCxnSpPr/>
            <p:nvPr/>
          </p:nvCxnSpPr>
          <p:spPr>
            <a:xfrm>
              <a:off x="4027805" y="3073717"/>
              <a:ext cx="719455" cy="0"/>
            </a:xfrm>
            <a:prstGeom prst="line">
              <a:avLst/>
            </a:prstGeom>
            <a:ln>
              <a:solidFill>
                <a:schemeClr val="tx1">
                  <a:alpha val="94000"/>
                </a:schemeClr>
              </a:solidFill>
              <a:prstDash val="dash"/>
            </a:ln>
          </p:spPr>
          <p:style>
            <a:lnRef idx="1">
              <a:schemeClr val="dk1"/>
            </a:lnRef>
            <a:fillRef idx="0">
              <a:schemeClr val="dk1"/>
            </a:fillRef>
            <a:effectRef idx="0">
              <a:schemeClr val="dk1"/>
            </a:effectRef>
            <a:fontRef idx="minor">
              <a:schemeClr val="tx1"/>
            </a:fontRef>
          </p:style>
        </p:cxnSp>
        <p:cxnSp>
          <p:nvCxnSpPr>
            <p:cNvPr id="8" name="直接连接符 7"/>
            <p:cNvCxnSpPr/>
            <p:nvPr/>
          </p:nvCxnSpPr>
          <p:spPr>
            <a:xfrm>
              <a:off x="3308350" y="3793172"/>
              <a:ext cx="719455" cy="0"/>
            </a:xfrm>
            <a:prstGeom prst="line">
              <a:avLst/>
            </a:prstGeom>
          </p:spPr>
          <p:style>
            <a:lnRef idx="1">
              <a:schemeClr val="dk1"/>
            </a:lnRef>
            <a:fillRef idx="0">
              <a:schemeClr val="dk1"/>
            </a:fillRef>
            <a:effectRef idx="0">
              <a:schemeClr val="dk1"/>
            </a:effectRef>
            <a:fontRef idx="minor">
              <a:schemeClr val="tx1"/>
            </a:fontRef>
          </p:style>
        </p:cxnSp>
        <p:cxnSp>
          <p:nvCxnSpPr>
            <p:cNvPr id="9" name="直接连接符 8"/>
            <p:cNvCxnSpPr/>
            <p:nvPr/>
          </p:nvCxnSpPr>
          <p:spPr>
            <a:xfrm>
              <a:off x="4028440" y="3793172"/>
              <a:ext cx="719455" cy="0"/>
            </a:xfrm>
            <a:prstGeom prst="line">
              <a:avLst/>
            </a:prstGeom>
            <a:ln>
              <a:prstDash val="dash"/>
            </a:ln>
          </p:spPr>
          <p:style>
            <a:lnRef idx="1">
              <a:schemeClr val="dk1"/>
            </a:lnRef>
            <a:fillRef idx="0">
              <a:schemeClr val="dk1"/>
            </a:fillRef>
            <a:effectRef idx="0">
              <a:schemeClr val="dk1"/>
            </a:effectRef>
            <a:fontRef idx="minor">
              <a:schemeClr val="tx1"/>
            </a:fontRef>
          </p:style>
        </p:cxnSp>
        <p:grpSp>
          <p:nvGrpSpPr>
            <p:cNvPr id="10" name="组合 9"/>
            <p:cNvGrpSpPr/>
            <p:nvPr/>
          </p:nvGrpSpPr>
          <p:grpSpPr>
            <a:xfrm>
              <a:off x="4712513" y="3073717"/>
              <a:ext cx="90000" cy="719455"/>
              <a:chOff x="1755140" y="720090"/>
              <a:chExt cx="90000" cy="720000"/>
            </a:xfrm>
          </p:grpSpPr>
          <p:cxnSp>
            <p:nvCxnSpPr>
              <p:cNvPr id="29" name="直接连接符 28"/>
              <p:cNvCxnSpPr/>
              <p:nvPr/>
            </p:nvCxnSpPr>
            <p:spPr>
              <a:xfrm>
                <a:off x="1800225" y="720090"/>
                <a:ext cx="0" cy="720000"/>
              </a:xfrm>
              <a:prstGeom prst="line">
                <a:avLst/>
              </a:prstGeom>
            </p:spPr>
            <p:style>
              <a:lnRef idx="1">
                <a:schemeClr val="dk1"/>
              </a:lnRef>
              <a:fillRef idx="0">
                <a:schemeClr val="dk1"/>
              </a:fillRef>
              <a:effectRef idx="0">
                <a:schemeClr val="dk1"/>
              </a:effectRef>
              <a:fontRef idx="minor">
                <a:schemeClr val="tx1"/>
              </a:fontRef>
            </p:style>
          </p:cxnSp>
          <p:sp>
            <p:nvSpPr>
              <p:cNvPr id="30" name="矩形 29"/>
              <p:cNvSpPr/>
              <p:nvPr/>
            </p:nvSpPr>
            <p:spPr>
              <a:xfrm>
                <a:off x="1755140" y="900430"/>
                <a:ext cx="90000" cy="36000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nvGrpSpPr>
            <p:cNvPr id="11" name="组合 10"/>
            <p:cNvGrpSpPr/>
            <p:nvPr/>
          </p:nvGrpSpPr>
          <p:grpSpPr>
            <a:xfrm>
              <a:off x="4748530" y="3032120"/>
              <a:ext cx="719455" cy="90000"/>
              <a:chOff x="1800225" y="675005"/>
              <a:chExt cx="720000" cy="90000"/>
            </a:xfrm>
          </p:grpSpPr>
          <p:cxnSp>
            <p:nvCxnSpPr>
              <p:cNvPr id="27" name="直接连接符 26"/>
              <p:cNvCxnSpPr/>
              <p:nvPr/>
            </p:nvCxnSpPr>
            <p:spPr>
              <a:xfrm>
                <a:off x="1800225" y="714479"/>
                <a:ext cx="720000" cy="0"/>
              </a:xfrm>
              <a:prstGeom prst="line">
                <a:avLst/>
              </a:prstGeom>
              <a:ln>
                <a:solidFill>
                  <a:schemeClr val="tx1">
                    <a:alpha val="94000"/>
                  </a:schemeClr>
                </a:solidFill>
              </a:ln>
            </p:spPr>
            <p:style>
              <a:lnRef idx="1">
                <a:schemeClr val="dk1"/>
              </a:lnRef>
              <a:fillRef idx="0">
                <a:schemeClr val="dk1"/>
              </a:fillRef>
              <a:effectRef idx="0">
                <a:schemeClr val="dk1"/>
              </a:effectRef>
              <a:fontRef idx="minor">
                <a:schemeClr val="tx1"/>
              </a:fontRef>
            </p:style>
          </p:cxnSp>
          <p:sp>
            <p:nvSpPr>
              <p:cNvPr id="28" name="矩形 27"/>
              <p:cNvSpPr/>
              <p:nvPr/>
            </p:nvSpPr>
            <p:spPr>
              <a:xfrm>
                <a:off x="1980565" y="675005"/>
                <a:ext cx="360000" cy="90000"/>
              </a:xfrm>
              <a:prstGeom prst="rect">
                <a:avLst/>
              </a:prstGeom>
              <a:solidFill>
                <a:schemeClr val="bg1"/>
              </a:solidFill>
              <a:ln w="3175">
                <a:solidFill>
                  <a:schemeClr val="tx1">
                    <a:alpha val="9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cxnSp>
          <p:nvCxnSpPr>
            <p:cNvPr id="12" name="直接连接符 11"/>
            <p:cNvCxnSpPr/>
            <p:nvPr/>
          </p:nvCxnSpPr>
          <p:spPr>
            <a:xfrm>
              <a:off x="4748530" y="3793172"/>
              <a:ext cx="719455" cy="0"/>
            </a:xfrm>
            <a:prstGeom prst="line">
              <a:avLst/>
            </a:prstGeom>
          </p:spPr>
          <p:style>
            <a:lnRef idx="1">
              <a:schemeClr val="dk1"/>
            </a:lnRef>
            <a:fillRef idx="0">
              <a:schemeClr val="dk1"/>
            </a:fillRef>
            <a:effectRef idx="0">
              <a:schemeClr val="dk1"/>
            </a:effectRef>
            <a:fontRef idx="minor">
              <a:schemeClr val="tx1"/>
            </a:fontRef>
          </p:style>
        </p:cxnSp>
        <p:grpSp>
          <p:nvGrpSpPr>
            <p:cNvPr id="13" name="组合 12"/>
            <p:cNvGrpSpPr/>
            <p:nvPr/>
          </p:nvGrpSpPr>
          <p:grpSpPr>
            <a:xfrm>
              <a:off x="5432603" y="3073717"/>
              <a:ext cx="90000" cy="719455"/>
              <a:chOff x="1755140" y="720090"/>
              <a:chExt cx="90000" cy="720000"/>
            </a:xfrm>
          </p:grpSpPr>
          <p:cxnSp>
            <p:nvCxnSpPr>
              <p:cNvPr id="25" name="直接连接符 24"/>
              <p:cNvCxnSpPr/>
              <p:nvPr/>
            </p:nvCxnSpPr>
            <p:spPr>
              <a:xfrm>
                <a:off x="1800225" y="720090"/>
                <a:ext cx="0" cy="720000"/>
              </a:xfrm>
              <a:prstGeom prst="line">
                <a:avLst/>
              </a:prstGeom>
            </p:spPr>
            <p:style>
              <a:lnRef idx="1">
                <a:schemeClr val="dk1"/>
              </a:lnRef>
              <a:fillRef idx="0">
                <a:schemeClr val="dk1"/>
              </a:fillRef>
              <a:effectRef idx="0">
                <a:schemeClr val="dk1"/>
              </a:effectRef>
              <a:fontRef idx="minor">
                <a:schemeClr val="tx1"/>
              </a:fontRef>
            </p:style>
          </p:cxnSp>
          <p:sp>
            <p:nvSpPr>
              <p:cNvPr id="26" name="矩形 25"/>
              <p:cNvSpPr/>
              <p:nvPr/>
            </p:nvSpPr>
            <p:spPr>
              <a:xfrm>
                <a:off x="1755140" y="900430"/>
                <a:ext cx="90000" cy="36000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cxnSp>
          <p:nvCxnSpPr>
            <p:cNvPr id="14" name="直接连接符 13"/>
            <p:cNvCxnSpPr/>
            <p:nvPr/>
          </p:nvCxnSpPr>
          <p:spPr>
            <a:xfrm>
              <a:off x="2948305" y="3073717"/>
              <a:ext cx="359410" cy="0"/>
            </a:xfrm>
            <a:prstGeom prst="line">
              <a:avLst/>
            </a:prstGeom>
          </p:spPr>
          <p:style>
            <a:lnRef idx="1">
              <a:schemeClr val="dk1"/>
            </a:lnRef>
            <a:fillRef idx="0">
              <a:schemeClr val="dk1"/>
            </a:fillRef>
            <a:effectRef idx="0">
              <a:schemeClr val="dk1"/>
            </a:effectRef>
            <a:fontRef idx="minor">
              <a:schemeClr val="tx1"/>
            </a:fontRef>
          </p:style>
        </p:cxnSp>
        <p:cxnSp>
          <p:nvCxnSpPr>
            <p:cNvPr id="15" name="直接连接符 14"/>
            <p:cNvCxnSpPr/>
            <p:nvPr/>
          </p:nvCxnSpPr>
          <p:spPr>
            <a:xfrm>
              <a:off x="2948305" y="3793172"/>
              <a:ext cx="359410" cy="0"/>
            </a:xfrm>
            <a:prstGeom prst="line">
              <a:avLst/>
            </a:prstGeom>
          </p:spPr>
          <p:style>
            <a:lnRef idx="1">
              <a:schemeClr val="dk1"/>
            </a:lnRef>
            <a:fillRef idx="0">
              <a:schemeClr val="dk1"/>
            </a:fillRef>
            <a:effectRef idx="0">
              <a:schemeClr val="dk1"/>
            </a:effectRef>
            <a:fontRef idx="minor">
              <a:schemeClr val="tx1"/>
            </a:fontRef>
          </p:style>
        </p:cxnSp>
        <p:grpSp>
          <p:nvGrpSpPr>
            <p:cNvPr id="16" name="组合 15"/>
            <p:cNvGrpSpPr/>
            <p:nvPr/>
          </p:nvGrpSpPr>
          <p:grpSpPr>
            <a:xfrm>
              <a:off x="5467985" y="3032120"/>
              <a:ext cx="719455" cy="90000"/>
              <a:chOff x="1800225" y="675005"/>
              <a:chExt cx="720000" cy="90000"/>
            </a:xfrm>
          </p:grpSpPr>
          <p:cxnSp>
            <p:nvCxnSpPr>
              <p:cNvPr id="23" name="直接连接符 22"/>
              <p:cNvCxnSpPr/>
              <p:nvPr/>
            </p:nvCxnSpPr>
            <p:spPr>
              <a:xfrm>
                <a:off x="1800225" y="714479"/>
                <a:ext cx="720000" cy="0"/>
              </a:xfrm>
              <a:prstGeom prst="line">
                <a:avLst/>
              </a:prstGeom>
              <a:ln>
                <a:solidFill>
                  <a:schemeClr val="tx1">
                    <a:alpha val="94000"/>
                  </a:schemeClr>
                </a:solidFill>
              </a:ln>
            </p:spPr>
            <p:style>
              <a:lnRef idx="1">
                <a:schemeClr val="dk1"/>
              </a:lnRef>
              <a:fillRef idx="0">
                <a:schemeClr val="dk1"/>
              </a:fillRef>
              <a:effectRef idx="0">
                <a:schemeClr val="dk1"/>
              </a:effectRef>
              <a:fontRef idx="minor">
                <a:schemeClr val="tx1"/>
              </a:fontRef>
            </p:style>
          </p:cxnSp>
          <p:sp>
            <p:nvSpPr>
              <p:cNvPr id="24" name="矩形 23"/>
              <p:cNvSpPr/>
              <p:nvPr/>
            </p:nvSpPr>
            <p:spPr>
              <a:xfrm>
                <a:off x="1980565" y="675005"/>
                <a:ext cx="360000" cy="90000"/>
              </a:xfrm>
              <a:prstGeom prst="rect">
                <a:avLst/>
              </a:prstGeom>
              <a:solidFill>
                <a:schemeClr val="bg1"/>
              </a:solidFill>
              <a:ln w="3175">
                <a:solidFill>
                  <a:schemeClr val="tx1">
                    <a:alpha val="9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cxnSp>
          <p:nvCxnSpPr>
            <p:cNvPr id="17" name="直接连接符 16"/>
            <p:cNvCxnSpPr/>
            <p:nvPr/>
          </p:nvCxnSpPr>
          <p:spPr>
            <a:xfrm>
              <a:off x="5467985" y="3793807"/>
              <a:ext cx="719455" cy="0"/>
            </a:xfrm>
            <a:prstGeom prst="line">
              <a:avLst/>
            </a:prstGeom>
          </p:spPr>
          <p:style>
            <a:lnRef idx="1">
              <a:schemeClr val="dk1"/>
            </a:lnRef>
            <a:fillRef idx="0">
              <a:schemeClr val="dk1"/>
            </a:fillRef>
            <a:effectRef idx="0">
              <a:schemeClr val="dk1"/>
            </a:effectRef>
            <a:fontRef idx="minor">
              <a:schemeClr val="tx1"/>
            </a:fontRef>
          </p:style>
        </p:cxnSp>
        <p:grpSp>
          <p:nvGrpSpPr>
            <p:cNvPr id="18" name="组合 17"/>
            <p:cNvGrpSpPr/>
            <p:nvPr/>
          </p:nvGrpSpPr>
          <p:grpSpPr>
            <a:xfrm>
              <a:off x="6152058" y="3073717"/>
              <a:ext cx="90000" cy="719455"/>
              <a:chOff x="1755140" y="720090"/>
              <a:chExt cx="90000" cy="720000"/>
            </a:xfrm>
          </p:grpSpPr>
          <p:cxnSp>
            <p:nvCxnSpPr>
              <p:cNvPr id="21" name="直接连接符 20"/>
              <p:cNvCxnSpPr/>
              <p:nvPr/>
            </p:nvCxnSpPr>
            <p:spPr>
              <a:xfrm>
                <a:off x="1794614" y="720090"/>
                <a:ext cx="0" cy="720000"/>
              </a:xfrm>
              <a:prstGeom prst="line">
                <a:avLst/>
              </a:prstGeom>
            </p:spPr>
            <p:style>
              <a:lnRef idx="1">
                <a:schemeClr val="dk1"/>
              </a:lnRef>
              <a:fillRef idx="0">
                <a:schemeClr val="dk1"/>
              </a:fillRef>
              <a:effectRef idx="0">
                <a:schemeClr val="dk1"/>
              </a:effectRef>
              <a:fontRef idx="minor">
                <a:schemeClr val="tx1"/>
              </a:fontRef>
            </p:style>
          </p:cxnSp>
          <p:sp>
            <p:nvSpPr>
              <p:cNvPr id="22" name="矩形 21"/>
              <p:cNvSpPr/>
              <p:nvPr/>
            </p:nvSpPr>
            <p:spPr>
              <a:xfrm>
                <a:off x="1755140" y="900430"/>
                <a:ext cx="90000" cy="36000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sp>
          <p:nvSpPr>
            <p:cNvPr id="19" name="椭圆 18"/>
            <p:cNvSpPr/>
            <p:nvPr/>
          </p:nvSpPr>
          <p:spPr>
            <a:xfrm>
              <a:off x="2911475" y="3037522"/>
              <a:ext cx="71755" cy="71755"/>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0" name="椭圆 19"/>
            <p:cNvSpPr/>
            <p:nvPr/>
          </p:nvSpPr>
          <p:spPr>
            <a:xfrm>
              <a:off x="2911475" y="3757612"/>
              <a:ext cx="71755" cy="71755"/>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spTree>
    <p:extLst>
      <p:ext uri="{BB962C8B-B14F-4D97-AF65-F5344CB8AC3E}">
        <p14:creationId xmlns:p14="http://schemas.microsoft.com/office/powerpoint/2010/main" val="1372871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无限网络电阻问题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3345847"/>
                <a:ext cx="7886700" cy="1359203"/>
              </a:xfrm>
            </p:spPr>
            <p:txBody>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设</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dirty="0">
                    <a:latin typeface="Times New Roman" panose="02020603050405020304" pitchFamily="18" charset="0"/>
                    <a:ea typeface="楷体" panose="02010609060101010101" pitchFamily="49" charset="-122"/>
                    <a:cs typeface="Times New Roman" panose="02020603050405020304" pitchFamily="18" charset="0"/>
                  </a:rPr>
                  <a:t>节串并联的等效电阻为</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R</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，有递推式：</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𝑅</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𝑛</m:t>
                          </m:r>
                        </m:sub>
                      </m:s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=1</m:t>
                      </m:r>
                      <m:r>
                        <m:rPr>
                          <m:lit/>
                        </m:rP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d>
                        <m:d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f>
                            <m:f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1</m:t>
                              </m:r>
                            </m:num>
                            <m:den>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𝑅</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𝑛</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−1</m:t>
                                  </m:r>
                                </m:sub>
                              </m:s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𝑅</m:t>
                              </m:r>
                            </m:den>
                          </m:f>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f>
                            <m:f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1</m:t>
                              </m:r>
                            </m:num>
                            <m:den>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𝑅</m:t>
                              </m:r>
                            </m:den>
                          </m:f>
                        </m:e>
                      </m:d>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f>
                        <m:f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𝑅</m:t>
                          </m:r>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𝑅</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𝑛</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−1</m:t>
                              </m:r>
                            </m:sub>
                          </m:s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sSup>
                            <m:sSup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𝑅</m:t>
                              </m:r>
                            </m:e>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2</m:t>
                              </m:r>
                            </m:sup>
                          </m:sSup>
                        </m:num>
                        <m:den>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𝑅</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𝑛</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−1</m:t>
                              </m:r>
                            </m:sub>
                          </m:s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+2</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𝑅</m:t>
                          </m:r>
                        </m:den>
                      </m:f>
                    </m:oMath>
                  </m:oMathPara>
                </a14:m>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3345847"/>
                <a:ext cx="7886700" cy="1359203"/>
              </a:xfrm>
              <a:blipFill>
                <a:blip r:embed="rId2"/>
                <a:stretch>
                  <a:fillRect l="-1391" t="-9417"/>
                </a:stretch>
              </a:blipFill>
            </p:spPr>
            <p:txBody>
              <a:bodyPr/>
              <a:lstStyle/>
              <a:p>
                <a:r>
                  <a:rPr lang="zh-CN" altLang="en-US">
                    <a:noFill/>
                  </a:rPr>
                  <a:t> </a:t>
                </a:r>
              </a:p>
            </p:txBody>
          </p:sp>
        </mc:Fallback>
      </mc:AlternateContent>
      <p:grpSp>
        <p:nvGrpSpPr>
          <p:cNvPr id="4" name="组合 3"/>
          <p:cNvGrpSpPr/>
          <p:nvPr/>
        </p:nvGrpSpPr>
        <p:grpSpPr>
          <a:xfrm>
            <a:off x="1262324" y="1690689"/>
            <a:ext cx="6619352" cy="1584485"/>
            <a:chOff x="2911475" y="3032120"/>
            <a:chExt cx="3330583" cy="797247"/>
          </a:xfrm>
        </p:grpSpPr>
        <p:grpSp>
          <p:nvGrpSpPr>
            <p:cNvPr id="5" name="组合 4"/>
            <p:cNvGrpSpPr/>
            <p:nvPr/>
          </p:nvGrpSpPr>
          <p:grpSpPr>
            <a:xfrm>
              <a:off x="3272333" y="3073717"/>
              <a:ext cx="90000" cy="719455"/>
              <a:chOff x="1755140" y="720090"/>
              <a:chExt cx="90000" cy="720000"/>
            </a:xfrm>
          </p:grpSpPr>
          <p:cxnSp>
            <p:nvCxnSpPr>
              <p:cNvPr id="36" name="直接连接符 35"/>
              <p:cNvCxnSpPr/>
              <p:nvPr/>
            </p:nvCxnSpPr>
            <p:spPr>
              <a:xfrm>
                <a:off x="1800225" y="720090"/>
                <a:ext cx="0" cy="720000"/>
              </a:xfrm>
              <a:prstGeom prst="line">
                <a:avLst/>
              </a:prstGeom>
            </p:spPr>
            <p:style>
              <a:lnRef idx="1">
                <a:schemeClr val="dk1"/>
              </a:lnRef>
              <a:fillRef idx="0">
                <a:schemeClr val="dk1"/>
              </a:fillRef>
              <a:effectRef idx="0">
                <a:schemeClr val="dk1"/>
              </a:effectRef>
              <a:fontRef idx="minor">
                <a:schemeClr val="tx1"/>
              </a:fontRef>
            </p:style>
          </p:cxnSp>
          <p:sp>
            <p:nvSpPr>
              <p:cNvPr id="37" name="矩形 36"/>
              <p:cNvSpPr/>
              <p:nvPr/>
            </p:nvSpPr>
            <p:spPr>
              <a:xfrm>
                <a:off x="1755140" y="900430"/>
                <a:ext cx="90000" cy="36000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nvGrpSpPr>
            <p:cNvPr id="6" name="组合 5"/>
            <p:cNvGrpSpPr/>
            <p:nvPr/>
          </p:nvGrpSpPr>
          <p:grpSpPr>
            <a:xfrm>
              <a:off x="3992423" y="3073717"/>
              <a:ext cx="90000" cy="719455"/>
              <a:chOff x="1755140" y="720090"/>
              <a:chExt cx="90000" cy="720000"/>
            </a:xfrm>
          </p:grpSpPr>
          <p:cxnSp>
            <p:nvCxnSpPr>
              <p:cNvPr id="34" name="直接连接符 33"/>
              <p:cNvCxnSpPr/>
              <p:nvPr/>
            </p:nvCxnSpPr>
            <p:spPr>
              <a:xfrm>
                <a:off x="1800225" y="720090"/>
                <a:ext cx="0" cy="720000"/>
              </a:xfrm>
              <a:prstGeom prst="line">
                <a:avLst/>
              </a:prstGeom>
            </p:spPr>
            <p:style>
              <a:lnRef idx="1">
                <a:schemeClr val="dk1"/>
              </a:lnRef>
              <a:fillRef idx="0">
                <a:schemeClr val="dk1"/>
              </a:fillRef>
              <a:effectRef idx="0">
                <a:schemeClr val="dk1"/>
              </a:effectRef>
              <a:fontRef idx="minor">
                <a:schemeClr val="tx1"/>
              </a:fontRef>
            </p:style>
          </p:cxnSp>
          <p:sp>
            <p:nvSpPr>
              <p:cNvPr id="35" name="矩形 34"/>
              <p:cNvSpPr/>
              <p:nvPr/>
            </p:nvSpPr>
            <p:spPr>
              <a:xfrm>
                <a:off x="1755140" y="900430"/>
                <a:ext cx="90000" cy="36000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nvGrpSpPr>
            <p:cNvPr id="7" name="组合 6"/>
            <p:cNvGrpSpPr/>
            <p:nvPr/>
          </p:nvGrpSpPr>
          <p:grpSpPr>
            <a:xfrm>
              <a:off x="3308350" y="3032120"/>
              <a:ext cx="719455" cy="90000"/>
              <a:chOff x="1800225" y="675005"/>
              <a:chExt cx="720000" cy="90000"/>
            </a:xfrm>
          </p:grpSpPr>
          <p:cxnSp>
            <p:nvCxnSpPr>
              <p:cNvPr id="32" name="直接连接符 31"/>
              <p:cNvCxnSpPr/>
              <p:nvPr/>
            </p:nvCxnSpPr>
            <p:spPr>
              <a:xfrm>
                <a:off x="1800225" y="714479"/>
                <a:ext cx="720000" cy="0"/>
              </a:xfrm>
              <a:prstGeom prst="line">
                <a:avLst/>
              </a:prstGeom>
              <a:ln>
                <a:solidFill>
                  <a:schemeClr val="tx1">
                    <a:alpha val="94000"/>
                  </a:schemeClr>
                </a:solidFill>
              </a:ln>
            </p:spPr>
            <p:style>
              <a:lnRef idx="1">
                <a:schemeClr val="dk1"/>
              </a:lnRef>
              <a:fillRef idx="0">
                <a:schemeClr val="dk1"/>
              </a:fillRef>
              <a:effectRef idx="0">
                <a:schemeClr val="dk1"/>
              </a:effectRef>
              <a:fontRef idx="minor">
                <a:schemeClr val="tx1"/>
              </a:fontRef>
            </p:style>
          </p:cxnSp>
          <p:sp>
            <p:nvSpPr>
              <p:cNvPr id="33" name="矩形 32"/>
              <p:cNvSpPr/>
              <p:nvPr/>
            </p:nvSpPr>
            <p:spPr>
              <a:xfrm>
                <a:off x="1980565" y="675005"/>
                <a:ext cx="360000" cy="90000"/>
              </a:xfrm>
              <a:prstGeom prst="rect">
                <a:avLst/>
              </a:prstGeom>
              <a:solidFill>
                <a:schemeClr val="bg1"/>
              </a:solidFill>
              <a:ln w="3175">
                <a:solidFill>
                  <a:schemeClr val="tx1">
                    <a:alpha val="9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cxnSp>
          <p:nvCxnSpPr>
            <p:cNvPr id="8" name="直接连接符 7"/>
            <p:cNvCxnSpPr/>
            <p:nvPr/>
          </p:nvCxnSpPr>
          <p:spPr>
            <a:xfrm>
              <a:off x="4027805" y="3073717"/>
              <a:ext cx="719455" cy="0"/>
            </a:xfrm>
            <a:prstGeom prst="line">
              <a:avLst/>
            </a:prstGeom>
            <a:ln>
              <a:solidFill>
                <a:schemeClr val="tx1">
                  <a:alpha val="94000"/>
                </a:schemeClr>
              </a:solidFill>
              <a:prstDash val="dash"/>
            </a:ln>
          </p:spPr>
          <p:style>
            <a:lnRef idx="1">
              <a:schemeClr val="dk1"/>
            </a:lnRef>
            <a:fillRef idx="0">
              <a:schemeClr val="dk1"/>
            </a:fillRef>
            <a:effectRef idx="0">
              <a:schemeClr val="dk1"/>
            </a:effectRef>
            <a:fontRef idx="minor">
              <a:schemeClr val="tx1"/>
            </a:fontRef>
          </p:style>
        </p:cxnSp>
        <p:cxnSp>
          <p:nvCxnSpPr>
            <p:cNvPr id="9" name="直接连接符 8"/>
            <p:cNvCxnSpPr/>
            <p:nvPr/>
          </p:nvCxnSpPr>
          <p:spPr>
            <a:xfrm>
              <a:off x="3308350" y="3793172"/>
              <a:ext cx="719455" cy="0"/>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4028440" y="3793172"/>
              <a:ext cx="719455" cy="0"/>
            </a:xfrm>
            <a:prstGeom prst="line">
              <a:avLst/>
            </a:prstGeom>
            <a:ln>
              <a:prstDash val="dash"/>
            </a:ln>
          </p:spPr>
          <p:style>
            <a:lnRef idx="1">
              <a:schemeClr val="dk1"/>
            </a:lnRef>
            <a:fillRef idx="0">
              <a:schemeClr val="dk1"/>
            </a:fillRef>
            <a:effectRef idx="0">
              <a:schemeClr val="dk1"/>
            </a:effectRef>
            <a:fontRef idx="minor">
              <a:schemeClr val="tx1"/>
            </a:fontRef>
          </p:style>
        </p:cxnSp>
        <p:grpSp>
          <p:nvGrpSpPr>
            <p:cNvPr id="11" name="组合 10"/>
            <p:cNvGrpSpPr/>
            <p:nvPr/>
          </p:nvGrpSpPr>
          <p:grpSpPr>
            <a:xfrm>
              <a:off x="4712513" y="3073717"/>
              <a:ext cx="90000" cy="719455"/>
              <a:chOff x="1755140" y="720090"/>
              <a:chExt cx="90000" cy="720000"/>
            </a:xfrm>
          </p:grpSpPr>
          <p:cxnSp>
            <p:nvCxnSpPr>
              <p:cNvPr id="30" name="直接连接符 29"/>
              <p:cNvCxnSpPr/>
              <p:nvPr/>
            </p:nvCxnSpPr>
            <p:spPr>
              <a:xfrm>
                <a:off x="1800225" y="720090"/>
                <a:ext cx="0" cy="720000"/>
              </a:xfrm>
              <a:prstGeom prst="line">
                <a:avLst/>
              </a:prstGeom>
            </p:spPr>
            <p:style>
              <a:lnRef idx="1">
                <a:schemeClr val="dk1"/>
              </a:lnRef>
              <a:fillRef idx="0">
                <a:schemeClr val="dk1"/>
              </a:fillRef>
              <a:effectRef idx="0">
                <a:schemeClr val="dk1"/>
              </a:effectRef>
              <a:fontRef idx="minor">
                <a:schemeClr val="tx1"/>
              </a:fontRef>
            </p:style>
          </p:cxnSp>
          <p:sp>
            <p:nvSpPr>
              <p:cNvPr id="31" name="矩形 30"/>
              <p:cNvSpPr/>
              <p:nvPr/>
            </p:nvSpPr>
            <p:spPr>
              <a:xfrm>
                <a:off x="1755140" y="900430"/>
                <a:ext cx="90000" cy="36000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nvGrpSpPr>
            <p:cNvPr id="12" name="组合 11"/>
            <p:cNvGrpSpPr/>
            <p:nvPr/>
          </p:nvGrpSpPr>
          <p:grpSpPr>
            <a:xfrm>
              <a:off x="4748530" y="3032120"/>
              <a:ext cx="719455" cy="90000"/>
              <a:chOff x="1800225" y="675005"/>
              <a:chExt cx="720000" cy="90000"/>
            </a:xfrm>
          </p:grpSpPr>
          <p:cxnSp>
            <p:nvCxnSpPr>
              <p:cNvPr id="28" name="直接连接符 27"/>
              <p:cNvCxnSpPr/>
              <p:nvPr/>
            </p:nvCxnSpPr>
            <p:spPr>
              <a:xfrm>
                <a:off x="1800225" y="714479"/>
                <a:ext cx="720000" cy="0"/>
              </a:xfrm>
              <a:prstGeom prst="line">
                <a:avLst/>
              </a:prstGeom>
              <a:ln>
                <a:solidFill>
                  <a:schemeClr val="tx1">
                    <a:alpha val="94000"/>
                  </a:schemeClr>
                </a:solidFill>
              </a:ln>
            </p:spPr>
            <p:style>
              <a:lnRef idx="1">
                <a:schemeClr val="dk1"/>
              </a:lnRef>
              <a:fillRef idx="0">
                <a:schemeClr val="dk1"/>
              </a:fillRef>
              <a:effectRef idx="0">
                <a:schemeClr val="dk1"/>
              </a:effectRef>
              <a:fontRef idx="minor">
                <a:schemeClr val="tx1"/>
              </a:fontRef>
            </p:style>
          </p:cxnSp>
          <p:sp>
            <p:nvSpPr>
              <p:cNvPr id="29" name="矩形 28"/>
              <p:cNvSpPr/>
              <p:nvPr/>
            </p:nvSpPr>
            <p:spPr>
              <a:xfrm>
                <a:off x="1980565" y="675005"/>
                <a:ext cx="360000" cy="90000"/>
              </a:xfrm>
              <a:prstGeom prst="rect">
                <a:avLst/>
              </a:prstGeom>
              <a:solidFill>
                <a:schemeClr val="bg1"/>
              </a:solidFill>
              <a:ln w="3175">
                <a:solidFill>
                  <a:schemeClr val="tx1">
                    <a:alpha val="9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cxnSp>
          <p:nvCxnSpPr>
            <p:cNvPr id="13" name="直接连接符 12"/>
            <p:cNvCxnSpPr/>
            <p:nvPr/>
          </p:nvCxnSpPr>
          <p:spPr>
            <a:xfrm>
              <a:off x="4748530" y="3793172"/>
              <a:ext cx="719455" cy="0"/>
            </a:xfrm>
            <a:prstGeom prst="line">
              <a:avLst/>
            </a:prstGeom>
          </p:spPr>
          <p:style>
            <a:lnRef idx="1">
              <a:schemeClr val="dk1"/>
            </a:lnRef>
            <a:fillRef idx="0">
              <a:schemeClr val="dk1"/>
            </a:fillRef>
            <a:effectRef idx="0">
              <a:schemeClr val="dk1"/>
            </a:effectRef>
            <a:fontRef idx="minor">
              <a:schemeClr val="tx1"/>
            </a:fontRef>
          </p:style>
        </p:cxnSp>
        <p:grpSp>
          <p:nvGrpSpPr>
            <p:cNvPr id="14" name="组合 13"/>
            <p:cNvGrpSpPr/>
            <p:nvPr/>
          </p:nvGrpSpPr>
          <p:grpSpPr>
            <a:xfrm>
              <a:off x="5432603" y="3073717"/>
              <a:ext cx="90000" cy="719455"/>
              <a:chOff x="1755140" y="720090"/>
              <a:chExt cx="90000" cy="720000"/>
            </a:xfrm>
          </p:grpSpPr>
          <p:cxnSp>
            <p:nvCxnSpPr>
              <p:cNvPr id="26" name="直接连接符 25"/>
              <p:cNvCxnSpPr/>
              <p:nvPr/>
            </p:nvCxnSpPr>
            <p:spPr>
              <a:xfrm>
                <a:off x="1800225" y="720090"/>
                <a:ext cx="0" cy="720000"/>
              </a:xfrm>
              <a:prstGeom prst="line">
                <a:avLst/>
              </a:prstGeom>
            </p:spPr>
            <p:style>
              <a:lnRef idx="1">
                <a:schemeClr val="dk1"/>
              </a:lnRef>
              <a:fillRef idx="0">
                <a:schemeClr val="dk1"/>
              </a:fillRef>
              <a:effectRef idx="0">
                <a:schemeClr val="dk1"/>
              </a:effectRef>
              <a:fontRef idx="minor">
                <a:schemeClr val="tx1"/>
              </a:fontRef>
            </p:style>
          </p:cxnSp>
          <p:sp>
            <p:nvSpPr>
              <p:cNvPr id="27" name="矩形 26"/>
              <p:cNvSpPr/>
              <p:nvPr/>
            </p:nvSpPr>
            <p:spPr>
              <a:xfrm>
                <a:off x="1755140" y="900430"/>
                <a:ext cx="90000" cy="36000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cxnSp>
          <p:nvCxnSpPr>
            <p:cNvPr id="15" name="直接连接符 14"/>
            <p:cNvCxnSpPr/>
            <p:nvPr/>
          </p:nvCxnSpPr>
          <p:spPr>
            <a:xfrm>
              <a:off x="2948305" y="3073717"/>
              <a:ext cx="359410" cy="0"/>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p:cNvCxnSpPr/>
            <p:nvPr/>
          </p:nvCxnSpPr>
          <p:spPr>
            <a:xfrm>
              <a:off x="2948305" y="3793172"/>
              <a:ext cx="359410" cy="0"/>
            </a:xfrm>
            <a:prstGeom prst="line">
              <a:avLst/>
            </a:prstGeom>
          </p:spPr>
          <p:style>
            <a:lnRef idx="1">
              <a:schemeClr val="dk1"/>
            </a:lnRef>
            <a:fillRef idx="0">
              <a:schemeClr val="dk1"/>
            </a:fillRef>
            <a:effectRef idx="0">
              <a:schemeClr val="dk1"/>
            </a:effectRef>
            <a:fontRef idx="minor">
              <a:schemeClr val="tx1"/>
            </a:fontRef>
          </p:style>
        </p:cxnSp>
        <p:grpSp>
          <p:nvGrpSpPr>
            <p:cNvPr id="17" name="组合 16"/>
            <p:cNvGrpSpPr/>
            <p:nvPr/>
          </p:nvGrpSpPr>
          <p:grpSpPr>
            <a:xfrm>
              <a:off x="5467985" y="3032120"/>
              <a:ext cx="719455" cy="90000"/>
              <a:chOff x="1800225" y="675005"/>
              <a:chExt cx="720000" cy="90000"/>
            </a:xfrm>
          </p:grpSpPr>
          <p:cxnSp>
            <p:nvCxnSpPr>
              <p:cNvPr id="24" name="直接连接符 23"/>
              <p:cNvCxnSpPr/>
              <p:nvPr/>
            </p:nvCxnSpPr>
            <p:spPr>
              <a:xfrm>
                <a:off x="1800225" y="714479"/>
                <a:ext cx="720000" cy="0"/>
              </a:xfrm>
              <a:prstGeom prst="line">
                <a:avLst/>
              </a:prstGeom>
              <a:ln>
                <a:solidFill>
                  <a:schemeClr val="tx1">
                    <a:alpha val="94000"/>
                  </a:schemeClr>
                </a:solidFill>
              </a:ln>
            </p:spPr>
            <p:style>
              <a:lnRef idx="1">
                <a:schemeClr val="dk1"/>
              </a:lnRef>
              <a:fillRef idx="0">
                <a:schemeClr val="dk1"/>
              </a:fillRef>
              <a:effectRef idx="0">
                <a:schemeClr val="dk1"/>
              </a:effectRef>
              <a:fontRef idx="minor">
                <a:schemeClr val="tx1"/>
              </a:fontRef>
            </p:style>
          </p:cxnSp>
          <p:sp>
            <p:nvSpPr>
              <p:cNvPr id="25" name="矩形 24"/>
              <p:cNvSpPr/>
              <p:nvPr/>
            </p:nvSpPr>
            <p:spPr>
              <a:xfrm>
                <a:off x="1980565" y="675005"/>
                <a:ext cx="360000" cy="90000"/>
              </a:xfrm>
              <a:prstGeom prst="rect">
                <a:avLst/>
              </a:prstGeom>
              <a:solidFill>
                <a:schemeClr val="bg1"/>
              </a:solidFill>
              <a:ln w="3175">
                <a:solidFill>
                  <a:schemeClr val="tx1">
                    <a:alpha val="9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cxnSp>
          <p:nvCxnSpPr>
            <p:cNvPr id="18" name="直接连接符 17"/>
            <p:cNvCxnSpPr/>
            <p:nvPr/>
          </p:nvCxnSpPr>
          <p:spPr>
            <a:xfrm>
              <a:off x="5467985" y="3793807"/>
              <a:ext cx="719455" cy="0"/>
            </a:xfrm>
            <a:prstGeom prst="line">
              <a:avLst/>
            </a:prstGeom>
          </p:spPr>
          <p:style>
            <a:lnRef idx="1">
              <a:schemeClr val="dk1"/>
            </a:lnRef>
            <a:fillRef idx="0">
              <a:schemeClr val="dk1"/>
            </a:fillRef>
            <a:effectRef idx="0">
              <a:schemeClr val="dk1"/>
            </a:effectRef>
            <a:fontRef idx="minor">
              <a:schemeClr val="tx1"/>
            </a:fontRef>
          </p:style>
        </p:cxnSp>
        <p:grpSp>
          <p:nvGrpSpPr>
            <p:cNvPr id="19" name="组合 18"/>
            <p:cNvGrpSpPr/>
            <p:nvPr/>
          </p:nvGrpSpPr>
          <p:grpSpPr>
            <a:xfrm>
              <a:off x="6152058" y="3073717"/>
              <a:ext cx="90000" cy="719455"/>
              <a:chOff x="1755140" y="720090"/>
              <a:chExt cx="90000" cy="720000"/>
            </a:xfrm>
          </p:grpSpPr>
          <p:cxnSp>
            <p:nvCxnSpPr>
              <p:cNvPr id="22" name="直接连接符 21"/>
              <p:cNvCxnSpPr/>
              <p:nvPr/>
            </p:nvCxnSpPr>
            <p:spPr>
              <a:xfrm>
                <a:off x="1794614" y="720090"/>
                <a:ext cx="0" cy="720000"/>
              </a:xfrm>
              <a:prstGeom prst="line">
                <a:avLst/>
              </a:prstGeom>
            </p:spPr>
            <p:style>
              <a:lnRef idx="1">
                <a:schemeClr val="dk1"/>
              </a:lnRef>
              <a:fillRef idx="0">
                <a:schemeClr val="dk1"/>
              </a:fillRef>
              <a:effectRef idx="0">
                <a:schemeClr val="dk1"/>
              </a:effectRef>
              <a:fontRef idx="minor">
                <a:schemeClr val="tx1"/>
              </a:fontRef>
            </p:style>
          </p:cxnSp>
          <p:sp>
            <p:nvSpPr>
              <p:cNvPr id="23" name="矩形 22"/>
              <p:cNvSpPr/>
              <p:nvPr/>
            </p:nvSpPr>
            <p:spPr>
              <a:xfrm>
                <a:off x="1755140" y="900430"/>
                <a:ext cx="90000" cy="36000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sp>
          <p:nvSpPr>
            <p:cNvPr id="20" name="椭圆 19"/>
            <p:cNvSpPr/>
            <p:nvPr/>
          </p:nvSpPr>
          <p:spPr>
            <a:xfrm>
              <a:off x="2911475" y="3037522"/>
              <a:ext cx="71755" cy="71755"/>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1" name="椭圆 20"/>
            <p:cNvSpPr/>
            <p:nvPr/>
          </p:nvSpPr>
          <p:spPr>
            <a:xfrm>
              <a:off x="2911475" y="3757612"/>
              <a:ext cx="71755" cy="71755"/>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mc:AlternateContent xmlns:mc="http://schemas.openxmlformats.org/markup-compatibility/2006" xmlns:a14="http://schemas.microsoft.com/office/drawing/2010/main">
        <mc:Choice Requires="a14">
          <p:sp>
            <p:nvSpPr>
              <p:cNvPr id="38" name="内容占位符 2"/>
              <p:cNvSpPr txBox="1">
                <a:spLocks/>
              </p:cNvSpPr>
              <p:nvPr/>
            </p:nvSpPr>
            <p:spPr>
              <a:xfrm>
                <a:off x="628650" y="4693134"/>
                <a:ext cx="7886700" cy="1359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该递推式的不动点满足：</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i="1" smtClean="0">
                              <a:latin typeface="Cambria Math" panose="02040503050406030204" pitchFamily="18" charset="0"/>
                              <a:ea typeface="楷体" panose="02010609060101010101" pitchFamily="49" charset="-122"/>
                              <a:cs typeface="Times New Roman" panose="02020603050405020304" pitchFamily="18" charset="0"/>
                            </a:rPr>
                            <m:t>𝑅</m:t>
                          </m:r>
                        </m:e>
                        <m:sub>
                          <m:r>
                            <a:rPr lang="zh-CN" altLang="en-US" i="1">
                              <a:latin typeface="Cambria Math" panose="02040503050406030204" pitchFamily="18" charset="0"/>
                              <a:ea typeface="楷体" panose="02010609060101010101" pitchFamily="49" charset="-122"/>
                              <a:cs typeface="Times New Roman" panose="02020603050405020304" pitchFamily="18" charset="0"/>
                            </a:rPr>
                            <m:t>∞</m:t>
                          </m:r>
                        </m:sub>
                      </m:sSub>
                      <m:r>
                        <a:rPr lang="en-US" altLang="zh-CN" i="1" smtClean="0">
                          <a:latin typeface="Cambria Math" panose="02040503050406030204" pitchFamily="18" charset="0"/>
                          <a:ea typeface="楷体" panose="02010609060101010101" pitchFamily="49" charset="-122"/>
                          <a:cs typeface="Times New Roman" panose="02020603050405020304" pitchFamily="18" charset="0"/>
                        </a:rPr>
                        <m:t>==</m:t>
                      </m:r>
                      <m:f>
                        <m:fPr>
                          <m:ctrlPr>
                            <a:rPr lang="en-US" altLang="zh-CN" i="1" smtClean="0">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i="1" smtClean="0">
                              <a:latin typeface="Cambria Math" panose="02040503050406030204" pitchFamily="18" charset="0"/>
                              <a:ea typeface="楷体" panose="02010609060101010101" pitchFamily="49" charset="-122"/>
                              <a:cs typeface="Times New Roman" panose="02020603050405020304" pitchFamily="18" charset="0"/>
                            </a:rPr>
                            <m:t>𝑅</m:t>
                          </m:r>
                          <m:sSub>
                            <m:sSubPr>
                              <m:ctrlPr>
                                <a:rPr lang="en-US" altLang="zh-CN"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i="1" smtClean="0">
                                  <a:latin typeface="Cambria Math" panose="02040503050406030204" pitchFamily="18" charset="0"/>
                                  <a:ea typeface="楷体" panose="02010609060101010101" pitchFamily="49" charset="-122"/>
                                  <a:cs typeface="Times New Roman" panose="02020603050405020304" pitchFamily="18" charset="0"/>
                                </a:rPr>
                                <m:t>𝑅</m:t>
                              </m:r>
                            </m:e>
                            <m:sub>
                              <m:r>
                                <a:rPr lang="zh-CN" altLang="en-US" i="1">
                                  <a:latin typeface="Cambria Math" panose="02040503050406030204" pitchFamily="18" charset="0"/>
                                  <a:ea typeface="楷体" panose="02010609060101010101" pitchFamily="49" charset="-122"/>
                                  <a:cs typeface="Times New Roman" panose="02020603050405020304" pitchFamily="18" charset="0"/>
                                </a:rPr>
                                <m:t>∞</m:t>
                              </m:r>
                            </m:sub>
                          </m:sSub>
                          <m:r>
                            <a:rPr lang="en-US" altLang="zh-CN" i="1" smtClean="0">
                              <a:latin typeface="Cambria Math" panose="02040503050406030204" pitchFamily="18" charset="0"/>
                              <a:ea typeface="楷体" panose="02010609060101010101" pitchFamily="49" charset="-122"/>
                              <a:cs typeface="Times New Roman" panose="02020603050405020304" pitchFamily="18" charset="0"/>
                            </a:rPr>
                            <m:t>+</m:t>
                          </m:r>
                          <m:sSup>
                            <m:sSupPr>
                              <m:ctrlPr>
                                <a:rPr lang="en-US" altLang="zh-CN"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i="1" smtClean="0">
                                  <a:latin typeface="Cambria Math" panose="02040503050406030204" pitchFamily="18" charset="0"/>
                                  <a:ea typeface="楷体" panose="02010609060101010101" pitchFamily="49" charset="-122"/>
                                  <a:cs typeface="Times New Roman" panose="02020603050405020304" pitchFamily="18" charset="0"/>
                                </a:rPr>
                                <m:t>𝑅</m:t>
                              </m:r>
                            </m:e>
                            <m:sup>
                              <m:r>
                                <a:rPr lang="en-US" altLang="zh-CN" i="1" smtClean="0">
                                  <a:latin typeface="Cambria Math" panose="02040503050406030204" pitchFamily="18" charset="0"/>
                                  <a:ea typeface="楷体" panose="02010609060101010101" pitchFamily="49" charset="-122"/>
                                  <a:cs typeface="Times New Roman" panose="02020603050405020304" pitchFamily="18" charset="0"/>
                                </a:rPr>
                                <m:t>2</m:t>
                              </m:r>
                            </m:sup>
                          </m:sSup>
                        </m:num>
                        <m:den>
                          <m:sSub>
                            <m:sSubPr>
                              <m:ctrlPr>
                                <a:rPr lang="en-US" altLang="zh-CN"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i="1" smtClean="0">
                                  <a:latin typeface="Cambria Math" panose="02040503050406030204" pitchFamily="18" charset="0"/>
                                  <a:ea typeface="楷体" panose="02010609060101010101" pitchFamily="49" charset="-122"/>
                                  <a:cs typeface="Times New Roman" panose="02020603050405020304" pitchFamily="18" charset="0"/>
                                </a:rPr>
                                <m:t>𝑅</m:t>
                              </m:r>
                            </m:e>
                            <m:sub>
                              <m:r>
                                <a:rPr lang="zh-CN" altLang="en-US" i="1">
                                  <a:latin typeface="Cambria Math" panose="02040503050406030204" pitchFamily="18" charset="0"/>
                                  <a:ea typeface="楷体" panose="02010609060101010101" pitchFamily="49" charset="-122"/>
                                  <a:cs typeface="Times New Roman" panose="02020603050405020304" pitchFamily="18" charset="0"/>
                                </a:rPr>
                                <m:t>∞</m:t>
                              </m:r>
                            </m:sub>
                          </m:sSub>
                          <m:r>
                            <a:rPr lang="en-US" altLang="zh-CN" i="1" smtClean="0">
                              <a:latin typeface="Cambria Math" panose="02040503050406030204" pitchFamily="18" charset="0"/>
                              <a:ea typeface="楷体" panose="02010609060101010101" pitchFamily="49" charset="-122"/>
                              <a:cs typeface="Times New Roman" panose="02020603050405020304" pitchFamily="18" charset="0"/>
                            </a:rPr>
                            <m:t>+2</m:t>
                          </m:r>
                          <m:r>
                            <a:rPr lang="en-US" altLang="zh-CN" i="1" smtClean="0">
                              <a:latin typeface="Cambria Math" panose="02040503050406030204" pitchFamily="18" charset="0"/>
                              <a:ea typeface="楷体" panose="02010609060101010101" pitchFamily="49" charset="-122"/>
                              <a:cs typeface="Times New Roman" panose="02020603050405020304" pitchFamily="18" charset="0"/>
                            </a:rPr>
                            <m:t>𝑅</m:t>
                          </m:r>
                        </m:den>
                      </m:f>
                    </m:oMath>
                  </m:oMathPara>
                </a14:m>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8" name="内容占位符 2"/>
              <p:cNvSpPr txBox="1">
                <a:spLocks noRot="1" noChangeAspect="1" noMove="1" noResize="1" noEditPoints="1" noAdjustHandles="1" noChangeArrowheads="1" noChangeShapeType="1" noTextEdit="1"/>
              </p:cNvSpPr>
              <p:nvPr/>
            </p:nvSpPr>
            <p:spPr>
              <a:xfrm>
                <a:off x="628650" y="4693134"/>
                <a:ext cx="7886700" cy="1359203"/>
              </a:xfrm>
              <a:prstGeom prst="rect">
                <a:avLst/>
              </a:prstGeom>
              <a:blipFill>
                <a:blip r:embed="rId3"/>
                <a:stretch>
                  <a:fillRect l="-1391" t="-94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73828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无限网络电阻问题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5074070"/>
                <a:ext cx="7886700" cy="1395108"/>
              </a:xfrm>
            </p:spPr>
            <p:txBody>
              <a:bodyPr>
                <a:normAutofit/>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解出：</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𝑅</m:t>
                          </m:r>
                        </m:e>
                        <m:sub>
                          <m:r>
                            <a:rPr lang="zh-CN" altLang="en-US" sz="2400" i="1">
                              <a:latin typeface="Cambria Math" panose="02040503050406030204" pitchFamily="18" charset="0"/>
                              <a:ea typeface="楷体" panose="02010609060101010101" pitchFamily="49" charset="-122"/>
                              <a:cs typeface="Times New Roman" panose="02020603050405020304" pitchFamily="18" charset="0"/>
                            </a:rPr>
                            <m:t>∞</m:t>
                          </m:r>
                        </m:sub>
                      </m:sSub>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m:t>
                      </m:r>
                      <m:f>
                        <m:f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fPr>
                        <m:num>
                          <m:rad>
                            <m:radPr>
                              <m:degHide m:val="on"/>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radPr>
                            <m:deg/>
                            <m:e>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5</m:t>
                              </m:r>
                            </m:e>
                          </m:rad>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−1</m:t>
                          </m:r>
                        </m:num>
                        <m:den>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2</m:t>
                          </m:r>
                        </m:den>
                      </m:f>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𝑅</m:t>
                      </m:r>
                    </m:oMath>
                  </m:oMathPara>
                </a14:m>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5074070"/>
                <a:ext cx="7886700" cy="1395108"/>
              </a:xfrm>
              <a:blipFill>
                <a:blip r:embed="rId2"/>
                <a:stretch>
                  <a:fillRect l="-1391" t="-8734"/>
                </a:stretch>
              </a:blipFill>
            </p:spPr>
            <p:txBody>
              <a:bodyPr/>
              <a:lstStyle/>
              <a:p>
                <a:r>
                  <a:rPr lang="zh-CN" altLang="en-US">
                    <a:noFill/>
                  </a:rPr>
                  <a:t> </a:t>
                </a:r>
              </a:p>
            </p:txBody>
          </p:sp>
        </mc:Fallback>
      </mc:AlternateContent>
      <p:grpSp>
        <p:nvGrpSpPr>
          <p:cNvPr id="4" name="组合 3"/>
          <p:cNvGrpSpPr/>
          <p:nvPr/>
        </p:nvGrpSpPr>
        <p:grpSpPr>
          <a:xfrm>
            <a:off x="1262324" y="1690689"/>
            <a:ext cx="6619352" cy="1584485"/>
            <a:chOff x="2911475" y="3032120"/>
            <a:chExt cx="3330583" cy="797247"/>
          </a:xfrm>
        </p:grpSpPr>
        <p:grpSp>
          <p:nvGrpSpPr>
            <p:cNvPr id="5" name="组合 4"/>
            <p:cNvGrpSpPr/>
            <p:nvPr/>
          </p:nvGrpSpPr>
          <p:grpSpPr>
            <a:xfrm>
              <a:off x="3272333" y="3073717"/>
              <a:ext cx="90000" cy="719455"/>
              <a:chOff x="1755140" y="720090"/>
              <a:chExt cx="90000" cy="720000"/>
            </a:xfrm>
          </p:grpSpPr>
          <p:cxnSp>
            <p:nvCxnSpPr>
              <p:cNvPr id="36" name="直接连接符 35"/>
              <p:cNvCxnSpPr/>
              <p:nvPr/>
            </p:nvCxnSpPr>
            <p:spPr>
              <a:xfrm>
                <a:off x="1800225" y="720090"/>
                <a:ext cx="0" cy="720000"/>
              </a:xfrm>
              <a:prstGeom prst="line">
                <a:avLst/>
              </a:prstGeom>
            </p:spPr>
            <p:style>
              <a:lnRef idx="1">
                <a:schemeClr val="dk1"/>
              </a:lnRef>
              <a:fillRef idx="0">
                <a:schemeClr val="dk1"/>
              </a:fillRef>
              <a:effectRef idx="0">
                <a:schemeClr val="dk1"/>
              </a:effectRef>
              <a:fontRef idx="minor">
                <a:schemeClr val="tx1"/>
              </a:fontRef>
            </p:style>
          </p:cxnSp>
          <p:sp>
            <p:nvSpPr>
              <p:cNvPr id="37" name="矩形 36"/>
              <p:cNvSpPr/>
              <p:nvPr/>
            </p:nvSpPr>
            <p:spPr>
              <a:xfrm>
                <a:off x="1755140" y="900430"/>
                <a:ext cx="90000" cy="36000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nvGrpSpPr>
            <p:cNvPr id="6" name="组合 5"/>
            <p:cNvGrpSpPr/>
            <p:nvPr/>
          </p:nvGrpSpPr>
          <p:grpSpPr>
            <a:xfrm>
              <a:off x="3992423" y="3073717"/>
              <a:ext cx="90000" cy="719455"/>
              <a:chOff x="1755140" y="720090"/>
              <a:chExt cx="90000" cy="720000"/>
            </a:xfrm>
          </p:grpSpPr>
          <p:cxnSp>
            <p:nvCxnSpPr>
              <p:cNvPr id="34" name="直接连接符 33"/>
              <p:cNvCxnSpPr/>
              <p:nvPr/>
            </p:nvCxnSpPr>
            <p:spPr>
              <a:xfrm>
                <a:off x="1800225" y="720090"/>
                <a:ext cx="0" cy="720000"/>
              </a:xfrm>
              <a:prstGeom prst="line">
                <a:avLst/>
              </a:prstGeom>
            </p:spPr>
            <p:style>
              <a:lnRef idx="1">
                <a:schemeClr val="dk1"/>
              </a:lnRef>
              <a:fillRef idx="0">
                <a:schemeClr val="dk1"/>
              </a:fillRef>
              <a:effectRef idx="0">
                <a:schemeClr val="dk1"/>
              </a:effectRef>
              <a:fontRef idx="minor">
                <a:schemeClr val="tx1"/>
              </a:fontRef>
            </p:style>
          </p:cxnSp>
          <p:sp>
            <p:nvSpPr>
              <p:cNvPr id="35" name="矩形 34"/>
              <p:cNvSpPr/>
              <p:nvPr/>
            </p:nvSpPr>
            <p:spPr>
              <a:xfrm>
                <a:off x="1755140" y="900430"/>
                <a:ext cx="90000" cy="36000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nvGrpSpPr>
            <p:cNvPr id="7" name="组合 6"/>
            <p:cNvGrpSpPr/>
            <p:nvPr/>
          </p:nvGrpSpPr>
          <p:grpSpPr>
            <a:xfrm>
              <a:off x="3308350" y="3032120"/>
              <a:ext cx="719455" cy="90000"/>
              <a:chOff x="1800225" y="675005"/>
              <a:chExt cx="720000" cy="90000"/>
            </a:xfrm>
          </p:grpSpPr>
          <p:cxnSp>
            <p:nvCxnSpPr>
              <p:cNvPr id="32" name="直接连接符 31"/>
              <p:cNvCxnSpPr/>
              <p:nvPr/>
            </p:nvCxnSpPr>
            <p:spPr>
              <a:xfrm>
                <a:off x="1800225" y="714479"/>
                <a:ext cx="720000" cy="0"/>
              </a:xfrm>
              <a:prstGeom prst="line">
                <a:avLst/>
              </a:prstGeom>
              <a:ln>
                <a:solidFill>
                  <a:schemeClr val="tx1">
                    <a:alpha val="94000"/>
                  </a:schemeClr>
                </a:solidFill>
              </a:ln>
            </p:spPr>
            <p:style>
              <a:lnRef idx="1">
                <a:schemeClr val="dk1"/>
              </a:lnRef>
              <a:fillRef idx="0">
                <a:schemeClr val="dk1"/>
              </a:fillRef>
              <a:effectRef idx="0">
                <a:schemeClr val="dk1"/>
              </a:effectRef>
              <a:fontRef idx="minor">
                <a:schemeClr val="tx1"/>
              </a:fontRef>
            </p:style>
          </p:cxnSp>
          <p:sp>
            <p:nvSpPr>
              <p:cNvPr id="33" name="矩形 32"/>
              <p:cNvSpPr/>
              <p:nvPr/>
            </p:nvSpPr>
            <p:spPr>
              <a:xfrm>
                <a:off x="1980565" y="675005"/>
                <a:ext cx="360000" cy="90000"/>
              </a:xfrm>
              <a:prstGeom prst="rect">
                <a:avLst/>
              </a:prstGeom>
              <a:solidFill>
                <a:schemeClr val="bg1"/>
              </a:solidFill>
              <a:ln w="3175">
                <a:solidFill>
                  <a:schemeClr val="tx1">
                    <a:alpha val="9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cxnSp>
          <p:nvCxnSpPr>
            <p:cNvPr id="8" name="直接连接符 7"/>
            <p:cNvCxnSpPr/>
            <p:nvPr/>
          </p:nvCxnSpPr>
          <p:spPr>
            <a:xfrm>
              <a:off x="4027805" y="3073717"/>
              <a:ext cx="719455" cy="0"/>
            </a:xfrm>
            <a:prstGeom prst="line">
              <a:avLst/>
            </a:prstGeom>
            <a:ln>
              <a:solidFill>
                <a:schemeClr val="tx1">
                  <a:alpha val="94000"/>
                </a:schemeClr>
              </a:solidFill>
              <a:prstDash val="dash"/>
            </a:ln>
          </p:spPr>
          <p:style>
            <a:lnRef idx="1">
              <a:schemeClr val="dk1"/>
            </a:lnRef>
            <a:fillRef idx="0">
              <a:schemeClr val="dk1"/>
            </a:fillRef>
            <a:effectRef idx="0">
              <a:schemeClr val="dk1"/>
            </a:effectRef>
            <a:fontRef idx="minor">
              <a:schemeClr val="tx1"/>
            </a:fontRef>
          </p:style>
        </p:cxnSp>
        <p:cxnSp>
          <p:nvCxnSpPr>
            <p:cNvPr id="9" name="直接连接符 8"/>
            <p:cNvCxnSpPr/>
            <p:nvPr/>
          </p:nvCxnSpPr>
          <p:spPr>
            <a:xfrm>
              <a:off x="3308350" y="3793172"/>
              <a:ext cx="719455" cy="0"/>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4028440" y="3793172"/>
              <a:ext cx="719455" cy="0"/>
            </a:xfrm>
            <a:prstGeom prst="line">
              <a:avLst/>
            </a:prstGeom>
            <a:ln>
              <a:prstDash val="dash"/>
            </a:ln>
          </p:spPr>
          <p:style>
            <a:lnRef idx="1">
              <a:schemeClr val="dk1"/>
            </a:lnRef>
            <a:fillRef idx="0">
              <a:schemeClr val="dk1"/>
            </a:fillRef>
            <a:effectRef idx="0">
              <a:schemeClr val="dk1"/>
            </a:effectRef>
            <a:fontRef idx="minor">
              <a:schemeClr val="tx1"/>
            </a:fontRef>
          </p:style>
        </p:cxnSp>
        <p:grpSp>
          <p:nvGrpSpPr>
            <p:cNvPr id="11" name="组合 10"/>
            <p:cNvGrpSpPr/>
            <p:nvPr/>
          </p:nvGrpSpPr>
          <p:grpSpPr>
            <a:xfrm>
              <a:off x="4712513" y="3073717"/>
              <a:ext cx="90000" cy="719455"/>
              <a:chOff x="1755140" y="720090"/>
              <a:chExt cx="90000" cy="720000"/>
            </a:xfrm>
          </p:grpSpPr>
          <p:cxnSp>
            <p:nvCxnSpPr>
              <p:cNvPr id="30" name="直接连接符 29"/>
              <p:cNvCxnSpPr/>
              <p:nvPr/>
            </p:nvCxnSpPr>
            <p:spPr>
              <a:xfrm>
                <a:off x="1800225" y="720090"/>
                <a:ext cx="0" cy="720000"/>
              </a:xfrm>
              <a:prstGeom prst="line">
                <a:avLst/>
              </a:prstGeom>
            </p:spPr>
            <p:style>
              <a:lnRef idx="1">
                <a:schemeClr val="dk1"/>
              </a:lnRef>
              <a:fillRef idx="0">
                <a:schemeClr val="dk1"/>
              </a:fillRef>
              <a:effectRef idx="0">
                <a:schemeClr val="dk1"/>
              </a:effectRef>
              <a:fontRef idx="minor">
                <a:schemeClr val="tx1"/>
              </a:fontRef>
            </p:style>
          </p:cxnSp>
          <p:sp>
            <p:nvSpPr>
              <p:cNvPr id="31" name="矩形 30"/>
              <p:cNvSpPr/>
              <p:nvPr/>
            </p:nvSpPr>
            <p:spPr>
              <a:xfrm>
                <a:off x="1755140" y="900430"/>
                <a:ext cx="90000" cy="36000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nvGrpSpPr>
            <p:cNvPr id="12" name="组合 11"/>
            <p:cNvGrpSpPr/>
            <p:nvPr/>
          </p:nvGrpSpPr>
          <p:grpSpPr>
            <a:xfrm>
              <a:off x="4748530" y="3032120"/>
              <a:ext cx="719455" cy="90000"/>
              <a:chOff x="1800225" y="675005"/>
              <a:chExt cx="720000" cy="90000"/>
            </a:xfrm>
          </p:grpSpPr>
          <p:cxnSp>
            <p:nvCxnSpPr>
              <p:cNvPr id="28" name="直接连接符 27"/>
              <p:cNvCxnSpPr/>
              <p:nvPr/>
            </p:nvCxnSpPr>
            <p:spPr>
              <a:xfrm>
                <a:off x="1800225" y="714479"/>
                <a:ext cx="720000" cy="0"/>
              </a:xfrm>
              <a:prstGeom prst="line">
                <a:avLst/>
              </a:prstGeom>
              <a:ln>
                <a:solidFill>
                  <a:schemeClr val="tx1">
                    <a:alpha val="94000"/>
                  </a:schemeClr>
                </a:solidFill>
              </a:ln>
            </p:spPr>
            <p:style>
              <a:lnRef idx="1">
                <a:schemeClr val="dk1"/>
              </a:lnRef>
              <a:fillRef idx="0">
                <a:schemeClr val="dk1"/>
              </a:fillRef>
              <a:effectRef idx="0">
                <a:schemeClr val="dk1"/>
              </a:effectRef>
              <a:fontRef idx="minor">
                <a:schemeClr val="tx1"/>
              </a:fontRef>
            </p:style>
          </p:cxnSp>
          <p:sp>
            <p:nvSpPr>
              <p:cNvPr id="29" name="矩形 28"/>
              <p:cNvSpPr/>
              <p:nvPr/>
            </p:nvSpPr>
            <p:spPr>
              <a:xfrm>
                <a:off x="1980565" y="675005"/>
                <a:ext cx="360000" cy="90000"/>
              </a:xfrm>
              <a:prstGeom prst="rect">
                <a:avLst/>
              </a:prstGeom>
              <a:solidFill>
                <a:schemeClr val="bg1"/>
              </a:solidFill>
              <a:ln w="3175">
                <a:solidFill>
                  <a:schemeClr val="tx1">
                    <a:alpha val="9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cxnSp>
          <p:nvCxnSpPr>
            <p:cNvPr id="13" name="直接连接符 12"/>
            <p:cNvCxnSpPr/>
            <p:nvPr/>
          </p:nvCxnSpPr>
          <p:spPr>
            <a:xfrm>
              <a:off x="4748530" y="3793172"/>
              <a:ext cx="719455" cy="0"/>
            </a:xfrm>
            <a:prstGeom prst="line">
              <a:avLst/>
            </a:prstGeom>
          </p:spPr>
          <p:style>
            <a:lnRef idx="1">
              <a:schemeClr val="dk1"/>
            </a:lnRef>
            <a:fillRef idx="0">
              <a:schemeClr val="dk1"/>
            </a:fillRef>
            <a:effectRef idx="0">
              <a:schemeClr val="dk1"/>
            </a:effectRef>
            <a:fontRef idx="minor">
              <a:schemeClr val="tx1"/>
            </a:fontRef>
          </p:style>
        </p:cxnSp>
        <p:grpSp>
          <p:nvGrpSpPr>
            <p:cNvPr id="14" name="组合 13"/>
            <p:cNvGrpSpPr/>
            <p:nvPr/>
          </p:nvGrpSpPr>
          <p:grpSpPr>
            <a:xfrm>
              <a:off x="5432603" y="3073717"/>
              <a:ext cx="90000" cy="719455"/>
              <a:chOff x="1755140" y="720090"/>
              <a:chExt cx="90000" cy="720000"/>
            </a:xfrm>
          </p:grpSpPr>
          <p:cxnSp>
            <p:nvCxnSpPr>
              <p:cNvPr id="26" name="直接连接符 25"/>
              <p:cNvCxnSpPr/>
              <p:nvPr/>
            </p:nvCxnSpPr>
            <p:spPr>
              <a:xfrm>
                <a:off x="1800225" y="720090"/>
                <a:ext cx="0" cy="720000"/>
              </a:xfrm>
              <a:prstGeom prst="line">
                <a:avLst/>
              </a:prstGeom>
            </p:spPr>
            <p:style>
              <a:lnRef idx="1">
                <a:schemeClr val="dk1"/>
              </a:lnRef>
              <a:fillRef idx="0">
                <a:schemeClr val="dk1"/>
              </a:fillRef>
              <a:effectRef idx="0">
                <a:schemeClr val="dk1"/>
              </a:effectRef>
              <a:fontRef idx="minor">
                <a:schemeClr val="tx1"/>
              </a:fontRef>
            </p:style>
          </p:cxnSp>
          <p:sp>
            <p:nvSpPr>
              <p:cNvPr id="27" name="矩形 26"/>
              <p:cNvSpPr/>
              <p:nvPr/>
            </p:nvSpPr>
            <p:spPr>
              <a:xfrm>
                <a:off x="1755140" y="900430"/>
                <a:ext cx="90000" cy="36000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cxnSp>
          <p:nvCxnSpPr>
            <p:cNvPr id="15" name="直接连接符 14"/>
            <p:cNvCxnSpPr/>
            <p:nvPr/>
          </p:nvCxnSpPr>
          <p:spPr>
            <a:xfrm>
              <a:off x="2948305" y="3073717"/>
              <a:ext cx="359410" cy="0"/>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p:cNvCxnSpPr/>
            <p:nvPr/>
          </p:nvCxnSpPr>
          <p:spPr>
            <a:xfrm>
              <a:off x="2948305" y="3793172"/>
              <a:ext cx="359410" cy="0"/>
            </a:xfrm>
            <a:prstGeom prst="line">
              <a:avLst/>
            </a:prstGeom>
          </p:spPr>
          <p:style>
            <a:lnRef idx="1">
              <a:schemeClr val="dk1"/>
            </a:lnRef>
            <a:fillRef idx="0">
              <a:schemeClr val="dk1"/>
            </a:fillRef>
            <a:effectRef idx="0">
              <a:schemeClr val="dk1"/>
            </a:effectRef>
            <a:fontRef idx="minor">
              <a:schemeClr val="tx1"/>
            </a:fontRef>
          </p:style>
        </p:cxnSp>
        <p:grpSp>
          <p:nvGrpSpPr>
            <p:cNvPr id="17" name="组合 16"/>
            <p:cNvGrpSpPr/>
            <p:nvPr/>
          </p:nvGrpSpPr>
          <p:grpSpPr>
            <a:xfrm>
              <a:off x="5467985" y="3032120"/>
              <a:ext cx="719455" cy="90000"/>
              <a:chOff x="1800225" y="675005"/>
              <a:chExt cx="720000" cy="90000"/>
            </a:xfrm>
          </p:grpSpPr>
          <p:cxnSp>
            <p:nvCxnSpPr>
              <p:cNvPr id="24" name="直接连接符 23"/>
              <p:cNvCxnSpPr/>
              <p:nvPr/>
            </p:nvCxnSpPr>
            <p:spPr>
              <a:xfrm>
                <a:off x="1800225" y="714479"/>
                <a:ext cx="720000" cy="0"/>
              </a:xfrm>
              <a:prstGeom prst="line">
                <a:avLst/>
              </a:prstGeom>
              <a:ln>
                <a:solidFill>
                  <a:schemeClr val="tx1">
                    <a:alpha val="94000"/>
                  </a:schemeClr>
                </a:solidFill>
              </a:ln>
            </p:spPr>
            <p:style>
              <a:lnRef idx="1">
                <a:schemeClr val="dk1"/>
              </a:lnRef>
              <a:fillRef idx="0">
                <a:schemeClr val="dk1"/>
              </a:fillRef>
              <a:effectRef idx="0">
                <a:schemeClr val="dk1"/>
              </a:effectRef>
              <a:fontRef idx="minor">
                <a:schemeClr val="tx1"/>
              </a:fontRef>
            </p:style>
          </p:cxnSp>
          <p:sp>
            <p:nvSpPr>
              <p:cNvPr id="25" name="矩形 24"/>
              <p:cNvSpPr/>
              <p:nvPr/>
            </p:nvSpPr>
            <p:spPr>
              <a:xfrm>
                <a:off x="1980565" y="675005"/>
                <a:ext cx="360000" cy="90000"/>
              </a:xfrm>
              <a:prstGeom prst="rect">
                <a:avLst/>
              </a:prstGeom>
              <a:solidFill>
                <a:schemeClr val="bg1"/>
              </a:solidFill>
              <a:ln w="3175">
                <a:solidFill>
                  <a:schemeClr val="tx1">
                    <a:alpha val="9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cxnSp>
          <p:nvCxnSpPr>
            <p:cNvPr id="18" name="直接连接符 17"/>
            <p:cNvCxnSpPr/>
            <p:nvPr/>
          </p:nvCxnSpPr>
          <p:spPr>
            <a:xfrm>
              <a:off x="5467985" y="3793807"/>
              <a:ext cx="719455" cy="0"/>
            </a:xfrm>
            <a:prstGeom prst="line">
              <a:avLst/>
            </a:prstGeom>
          </p:spPr>
          <p:style>
            <a:lnRef idx="1">
              <a:schemeClr val="dk1"/>
            </a:lnRef>
            <a:fillRef idx="0">
              <a:schemeClr val="dk1"/>
            </a:fillRef>
            <a:effectRef idx="0">
              <a:schemeClr val="dk1"/>
            </a:effectRef>
            <a:fontRef idx="minor">
              <a:schemeClr val="tx1"/>
            </a:fontRef>
          </p:style>
        </p:cxnSp>
        <p:grpSp>
          <p:nvGrpSpPr>
            <p:cNvPr id="19" name="组合 18"/>
            <p:cNvGrpSpPr/>
            <p:nvPr/>
          </p:nvGrpSpPr>
          <p:grpSpPr>
            <a:xfrm>
              <a:off x="6152058" y="3073717"/>
              <a:ext cx="90000" cy="719455"/>
              <a:chOff x="1755140" y="720090"/>
              <a:chExt cx="90000" cy="720000"/>
            </a:xfrm>
          </p:grpSpPr>
          <p:cxnSp>
            <p:nvCxnSpPr>
              <p:cNvPr id="22" name="直接连接符 21"/>
              <p:cNvCxnSpPr/>
              <p:nvPr/>
            </p:nvCxnSpPr>
            <p:spPr>
              <a:xfrm>
                <a:off x="1794614" y="720090"/>
                <a:ext cx="0" cy="720000"/>
              </a:xfrm>
              <a:prstGeom prst="line">
                <a:avLst/>
              </a:prstGeom>
            </p:spPr>
            <p:style>
              <a:lnRef idx="1">
                <a:schemeClr val="dk1"/>
              </a:lnRef>
              <a:fillRef idx="0">
                <a:schemeClr val="dk1"/>
              </a:fillRef>
              <a:effectRef idx="0">
                <a:schemeClr val="dk1"/>
              </a:effectRef>
              <a:fontRef idx="minor">
                <a:schemeClr val="tx1"/>
              </a:fontRef>
            </p:style>
          </p:cxnSp>
          <p:sp>
            <p:nvSpPr>
              <p:cNvPr id="23" name="矩形 22"/>
              <p:cNvSpPr/>
              <p:nvPr/>
            </p:nvSpPr>
            <p:spPr>
              <a:xfrm>
                <a:off x="1755140" y="900430"/>
                <a:ext cx="90000" cy="36000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sp>
          <p:nvSpPr>
            <p:cNvPr id="20" name="椭圆 19"/>
            <p:cNvSpPr/>
            <p:nvPr/>
          </p:nvSpPr>
          <p:spPr>
            <a:xfrm>
              <a:off x="2911475" y="3037522"/>
              <a:ext cx="71755" cy="71755"/>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1" name="椭圆 20"/>
            <p:cNvSpPr/>
            <p:nvPr/>
          </p:nvSpPr>
          <p:spPr>
            <a:xfrm>
              <a:off x="2911475" y="3757612"/>
              <a:ext cx="71755" cy="71755"/>
            </a:xfrm>
            <a:prstGeom prst="ellipse">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mc:AlternateContent xmlns:mc="http://schemas.openxmlformats.org/markup-compatibility/2006" xmlns:a14="http://schemas.microsoft.com/office/drawing/2010/main">
        <mc:Choice Requires="a14">
          <p:sp>
            <p:nvSpPr>
              <p:cNvPr id="38" name="内容占位符 2"/>
              <p:cNvSpPr txBox="1">
                <a:spLocks/>
              </p:cNvSpPr>
              <p:nvPr/>
            </p:nvSpPr>
            <p:spPr>
              <a:xfrm>
                <a:off x="628650" y="3280656"/>
                <a:ext cx="7886700" cy="1359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根据不动点的条件：</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i="1" smtClean="0">
                              <a:latin typeface="Cambria Math" panose="02040503050406030204" pitchFamily="18" charset="0"/>
                              <a:ea typeface="楷体" panose="02010609060101010101" pitchFamily="49" charset="-122"/>
                              <a:cs typeface="Times New Roman" panose="02020603050405020304" pitchFamily="18" charset="0"/>
                            </a:rPr>
                            <m:t>𝑅</m:t>
                          </m:r>
                        </m:e>
                        <m:sub>
                          <m:r>
                            <a:rPr lang="zh-CN" altLang="en-US" sz="2400" i="1">
                              <a:latin typeface="Cambria Math" panose="02040503050406030204" pitchFamily="18" charset="0"/>
                              <a:ea typeface="楷体" panose="02010609060101010101" pitchFamily="49" charset="-122"/>
                              <a:cs typeface="Times New Roman" panose="02020603050405020304" pitchFamily="18" charset="0"/>
                            </a:rPr>
                            <m:t>∞</m:t>
                          </m:r>
                        </m:sub>
                      </m:sSub>
                      <m:r>
                        <a:rPr lang="en-US" altLang="zh-CN" sz="2400" i="1" smtClean="0">
                          <a:latin typeface="Cambria Math" panose="02040503050406030204" pitchFamily="18" charset="0"/>
                          <a:ea typeface="楷体" panose="02010609060101010101" pitchFamily="49" charset="-122"/>
                          <a:cs typeface="Times New Roman" panose="02020603050405020304" pitchFamily="18" charset="0"/>
                        </a:rPr>
                        <m:t>=</m:t>
                      </m:r>
                      <m:f>
                        <m:fPr>
                          <m:ctrlPr>
                            <a:rPr lang="en-US" altLang="zh-CN" sz="2400" i="1" smtClean="0">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sz="2400" i="1" smtClean="0">
                              <a:latin typeface="Cambria Math" panose="02040503050406030204" pitchFamily="18" charset="0"/>
                              <a:ea typeface="楷体" panose="02010609060101010101" pitchFamily="49" charset="-122"/>
                              <a:cs typeface="Times New Roman" panose="02020603050405020304" pitchFamily="18" charset="0"/>
                            </a:rPr>
                            <m:t>𝑅</m:t>
                          </m:r>
                          <m:sSub>
                            <m:sSubPr>
                              <m:ctrlPr>
                                <a:rPr lang="en-US" altLang="zh-CN" sz="240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i="1" smtClean="0">
                                  <a:latin typeface="Cambria Math" panose="02040503050406030204" pitchFamily="18" charset="0"/>
                                  <a:ea typeface="楷体" panose="02010609060101010101" pitchFamily="49" charset="-122"/>
                                  <a:cs typeface="Times New Roman" panose="02020603050405020304" pitchFamily="18" charset="0"/>
                                </a:rPr>
                                <m:t>𝑅</m:t>
                              </m:r>
                            </m:e>
                            <m:sub>
                              <m:r>
                                <a:rPr lang="zh-CN" altLang="en-US" sz="2400" i="1">
                                  <a:latin typeface="Cambria Math" panose="02040503050406030204" pitchFamily="18" charset="0"/>
                                  <a:ea typeface="楷体" panose="02010609060101010101" pitchFamily="49" charset="-122"/>
                                  <a:cs typeface="Times New Roman" panose="02020603050405020304" pitchFamily="18" charset="0"/>
                                </a:rPr>
                                <m:t>∞</m:t>
                              </m:r>
                            </m:sub>
                          </m:sSub>
                          <m:r>
                            <a:rPr lang="en-US" altLang="zh-CN" sz="2400" i="1" smtClean="0">
                              <a:latin typeface="Cambria Math" panose="02040503050406030204" pitchFamily="18" charset="0"/>
                              <a:ea typeface="楷体" panose="02010609060101010101" pitchFamily="49" charset="-122"/>
                              <a:cs typeface="Times New Roman" panose="02020603050405020304" pitchFamily="18" charset="0"/>
                            </a:rPr>
                            <m:t>+</m:t>
                          </m:r>
                          <m:sSup>
                            <m:sSupPr>
                              <m:ctrlPr>
                                <a:rPr lang="en-US" altLang="zh-CN" sz="240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2400" i="1" smtClean="0">
                                  <a:latin typeface="Cambria Math" panose="02040503050406030204" pitchFamily="18" charset="0"/>
                                  <a:ea typeface="楷体" panose="02010609060101010101" pitchFamily="49" charset="-122"/>
                                  <a:cs typeface="Times New Roman" panose="02020603050405020304" pitchFamily="18" charset="0"/>
                                </a:rPr>
                                <m:t>𝑅</m:t>
                              </m:r>
                            </m:e>
                            <m:sup>
                              <m:r>
                                <a:rPr lang="en-US" altLang="zh-CN" sz="2400" i="1" smtClean="0">
                                  <a:latin typeface="Cambria Math" panose="02040503050406030204" pitchFamily="18" charset="0"/>
                                  <a:ea typeface="楷体" panose="02010609060101010101" pitchFamily="49" charset="-122"/>
                                  <a:cs typeface="Times New Roman" panose="02020603050405020304" pitchFamily="18" charset="0"/>
                                </a:rPr>
                                <m:t>2</m:t>
                              </m:r>
                            </m:sup>
                          </m:sSup>
                        </m:num>
                        <m:den>
                          <m:sSub>
                            <m:sSubPr>
                              <m:ctrlPr>
                                <a:rPr lang="en-US" altLang="zh-CN" sz="240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i="1" smtClean="0">
                                  <a:latin typeface="Cambria Math" panose="02040503050406030204" pitchFamily="18" charset="0"/>
                                  <a:ea typeface="楷体" panose="02010609060101010101" pitchFamily="49" charset="-122"/>
                                  <a:cs typeface="Times New Roman" panose="02020603050405020304" pitchFamily="18" charset="0"/>
                                </a:rPr>
                                <m:t>𝑅</m:t>
                              </m:r>
                            </m:e>
                            <m:sub>
                              <m:r>
                                <a:rPr lang="zh-CN" altLang="en-US" sz="2400" i="1">
                                  <a:latin typeface="Cambria Math" panose="02040503050406030204" pitchFamily="18" charset="0"/>
                                  <a:ea typeface="楷体" panose="02010609060101010101" pitchFamily="49" charset="-122"/>
                                  <a:cs typeface="Times New Roman" panose="02020603050405020304" pitchFamily="18" charset="0"/>
                                </a:rPr>
                                <m:t>∞</m:t>
                              </m:r>
                            </m:sub>
                          </m:sSub>
                          <m:r>
                            <a:rPr lang="en-US" altLang="zh-CN" sz="2400" i="1" smtClean="0">
                              <a:latin typeface="Cambria Math" panose="02040503050406030204" pitchFamily="18" charset="0"/>
                              <a:ea typeface="楷体" panose="02010609060101010101" pitchFamily="49" charset="-122"/>
                              <a:cs typeface="Times New Roman" panose="02020603050405020304" pitchFamily="18" charset="0"/>
                            </a:rPr>
                            <m:t>+2</m:t>
                          </m:r>
                          <m:r>
                            <a:rPr lang="en-US" altLang="zh-CN" sz="2400" i="1" smtClean="0">
                              <a:latin typeface="Cambria Math" panose="02040503050406030204" pitchFamily="18" charset="0"/>
                              <a:ea typeface="楷体" panose="02010609060101010101" pitchFamily="49" charset="-122"/>
                              <a:cs typeface="Times New Roman" panose="02020603050405020304" pitchFamily="18" charset="0"/>
                            </a:rPr>
                            <m:t>𝑅</m:t>
                          </m:r>
                        </m:den>
                      </m:f>
                    </m:oMath>
                  </m:oMathPara>
                </a14:m>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8" name="内容占位符 2"/>
              <p:cNvSpPr txBox="1">
                <a:spLocks noRot="1" noChangeAspect="1" noMove="1" noResize="1" noEditPoints="1" noAdjustHandles="1" noChangeArrowheads="1" noChangeShapeType="1" noTextEdit="1"/>
              </p:cNvSpPr>
              <p:nvPr/>
            </p:nvSpPr>
            <p:spPr>
              <a:xfrm>
                <a:off x="628650" y="3280656"/>
                <a:ext cx="7886700" cy="1359203"/>
              </a:xfrm>
              <a:prstGeom prst="rect">
                <a:avLst/>
              </a:prstGeom>
              <a:blipFill>
                <a:blip r:embed="rId3"/>
                <a:stretch>
                  <a:fillRect l="-1391" t="-89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内容占位符 2"/>
              <p:cNvSpPr txBox="1">
                <a:spLocks/>
              </p:cNvSpPr>
              <p:nvPr/>
            </p:nvSpPr>
            <p:spPr>
              <a:xfrm>
                <a:off x="628650" y="4536918"/>
                <a:ext cx="7886700" cy="5371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ea typeface="楷体" panose="02010609060101010101" pitchFamily="49" charset="-122"/>
                              <a:cs typeface="Times New Roman" panose="02020603050405020304" pitchFamily="18" charset="0"/>
                            </a:rPr>
                          </m:ctrlPr>
                        </m:sSubSupPr>
                        <m:e>
                          <m:r>
                            <a:rPr lang="en-US" altLang="zh-CN" sz="2400" i="1" smtClean="0">
                              <a:latin typeface="Cambria Math" panose="02040503050406030204" pitchFamily="18" charset="0"/>
                              <a:ea typeface="楷体" panose="02010609060101010101" pitchFamily="49" charset="-122"/>
                              <a:cs typeface="Times New Roman" panose="02020603050405020304" pitchFamily="18" charset="0"/>
                            </a:rPr>
                            <m:t>𝑅</m:t>
                          </m:r>
                        </m:e>
                        <m:sub>
                          <m:r>
                            <a:rPr lang="zh-CN" altLang="en-US" sz="2400" i="1">
                              <a:latin typeface="Cambria Math" panose="02040503050406030204" pitchFamily="18" charset="0"/>
                              <a:ea typeface="楷体" panose="02010609060101010101" pitchFamily="49" charset="-122"/>
                              <a:cs typeface="Times New Roman" panose="02020603050405020304" pitchFamily="18" charset="0"/>
                            </a:rPr>
                            <m:t>∞</m:t>
                          </m:r>
                        </m:sub>
                        <m:sup>
                          <m:r>
                            <a:rPr lang="en-US" altLang="zh-CN" sz="2400" i="1" smtClean="0">
                              <a:latin typeface="Cambria Math" panose="02040503050406030204" pitchFamily="18" charset="0"/>
                              <a:ea typeface="楷体" panose="02010609060101010101" pitchFamily="49" charset="-122"/>
                              <a:cs typeface="Times New Roman" panose="02020603050405020304" pitchFamily="18" charset="0"/>
                            </a:rPr>
                            <m:t>2</m:t>
                          </m:r>
                        </m:sup>
                      </m:sSubSup>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sz="2400" i="1" smtClean="0">
                          <a:latin typeface="Cambria Math" panose="02040503050406030204" pitchFamily="18" charset="0"/>
                          <a:ea typeface="楷体" panose="02010609060101010101" pitchFamily="49" charset="-122"/>
                          <a:cs typeface="Times New Roman" panose="02020603050405020304" pitchFamily="18" charset="0"/>
                        </a:rPr>
                        <m:t>𝑅</m:t>
                      </m:r>
                      <m:sSub>
                        <m:sSubPr>
                          <m:ctrlPr>
                            <a:rPr lang="en-US" altLang="zh-CN" sz="240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i="1" smtClean="0">
                              <a:latin typeface="Cambria Math" panose="02040503050406030204" pitchFamily="18" charset="0"/>
                              <a:ea typeface="楷体" panose="02010609060101010101" pitchFamily="49" charset="-122"/>
                              <a:cs typeface="Times New Roman" panose="02020603050405020304" pitchFamily="18" charset="0"/>
                            </a:rPr>
                            <m:t>𝑅</m:t>
                          </m:r>
                        </m:e>
                        <m:sub>
                          <m:r>
                            <a:rPr lang="zh-CN" altLang="en-US" sz="2400" i="1">
                              <a:latin typeface="Cambria Math" panose="02040503050406030204" pitchFamily="18" charset="0"/>
                              <a:ea typeface="楷体" panose="02010609060101010101" pitchFamily="49" charset="-122"/>
                              <a:cs typeface="Times New Roman" panose="02020603050405020304" pitchFamily="18" charset="0"/>
                            </a:rPr>
                            <m:t>∞</m:t>
                          </m:r>
                        </m:sub>
                      </m:sSub>
                      <m:r>
                        <a:rPr lang="en-US" altLang="zh-CN" sz="2400" i="1" smtClean="0">
                          <a:latin typeface="Cambria Math" panose="02040503050406030204" pitchFamily="18" charset="0"/>
                          <a:ea typeface="楷体" panose="02010609060101010101" pitchFamily="49" charset="-122"/>
                          <a:cs typeface="Times New Roman" panose="02020603050405020304" pitchFamily="18" charset="0"/>
                        </a:rPr>
                        <m:t>−</m:t>
                      </m:r>
                      <m:sSup>
                        <m:sSupPr>
                          <m:ctrlPr>
                            <a:rPr lang="en-US" altLang="zh-CN" sz="240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2400" i="1" smtClean="0">
                              <a:latin typeface="Cambria Math" panose="02040503050406030204" pitchFamily="18" charset="0"/>
                              <a:ea typeface="楷体" panose="02010609060101010101" pitchFamily="49" charset="-122"/>
                              <a:cs typeface="Times New Roman" panose="02020603050405020304" pitchFamily="18" charset="0"/>
                            </a:rPr>
                            <m:t>𝑅</m:t>
                          </m:r>
                        </m:e>
                        <m:sup>
                          <m:r>
                            <a:rPr lang="en-US" altLang="zh-CN" sz="2400" i="1" smtClean="0">
                              <a:latin typeface="Cambria Math" panose="02040503050406030204" pitchFamily="18" charset="0"/>
                              <a:ea typeface="楷体" panose="02010609060101010101" pitchFamily="49" charset="-122"/>
                              <a:cs typeface="Times New Roman" panose="02020603050405020304" pitchFamily="18" charset="0"/>
                            </a:rPr>
                            <m:t>2</m:t>
                          </m:r>
                        </m:sup>
                      </m:sSup>
                      <m:r>
                        <a:rPr lang="en-US" altLang="zh-CN" sz="2400" i="1" smtClean="0">
                          <a:latin typeface="Cambria Math" panose="02040503050406030204" pitchFamily="18" charset="0"/>
                          <a:ea typeface="楷体" panose="02010609060101010101" pitchFamily="49" charset="-122"/>
                          <a:cs typeface="Times New Roman" panose="02020603050405020304" pitchFamily="18" charset="0"/>
                        </a:rPr>
                        <m:t>=0</m:t>
                      </m:r>
                    </m:oMath>
                  </m:oMathPara>
                </a14:m>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9" name="内容占位符 2"/>
              <p:cNvSpPr txBox="1">
                <a:spLocks noRot="1" noChangeAspect="1" noMove="1" noResize="1" noEditPoints="1" noAdjustHandles="1" noChangeArrowheads="1" noChangeShapeType="1" noTextEdit="1"/>
              </p:cNvSpPr>
              <p:nvPr/>
            </p:nvSpPr>
            <p:spPr>
              <a:xfrm>
                <a:off x="628650" y="4536918"/>
                <a:ext cx="7886700" cy="537152"/>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83754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迭代收敛速度</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序列</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x</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n</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满足</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lim</m:t>
                              </m:r>
                            </m:e>
                            <m:lim>
                              <m:r>
                                <a:rPr lang="en-US" altLang="zh-CN" b="0" i="1" smtClean="0">
                                  <a:latin typeface="Cambria Math" panose="02040503050406030204" pitchFamily="18" charset="0"/>
                                </a:rPr>
                                <m:t>𝑛</m:t>
                              </m:r>
                              <m:r>
                                <a:rPr lang="en-US" altLang="zh-CN" b="0" i="1" smtClean="0">
                                  <a:latin typeface="Cambria Math" panose="02040503050406030204" pitchFamily="18" charset="0"/>
                                </a:rPr>
                                <m:t>→∞</m:t>
                              </m:r>
                            </m:lim>
                          </m:limLow>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e>
                      </m:func>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x</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n</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0</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的递减变化，满足</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lim</m:t>
                              </m:r>
                            </m:e>
                            <m:lim>
                              <m:r>
                                <a:rPr lang="en-US" altLang="zh-CN" b="0" i="1" smtClean="0">
                                  <a:latin typeface="Cambria Math" panose="02040503050406030204" pitchFamily="18" charset="0"/>
                                </a:rPr>
                                <m:t>𝑛</m:t>
                              </m:r>
                              <m:r>
                                <a:rPr lang="en-US" altLang="zh-CN" b="0" i="1" smtClean="0">
                                  <a:latin typeface="Cambria Math" panose="02040503050406030204" pitchFamily="18" charset="0"/>
                                </a:rPr>
                                <m:t>→∞</m:t>
                              </m:r>
                            </m:lim>
                          </m:limLow>
                        </m:fName>
                        <m:e>
                          <m:f>
                            <m:fPr>
                              <m:ctrlPr>
                                <a:rPr lang="en-US" altLang="zh-CN" b="0" i="1" smtClean="0">
                                  <a:latin typeface="Cambria Math" panose="02040503050406030204" pitchFamily="18" charset="0"/>
                                </a:rPr>
                              </m:ctrlPr>
                            </m:fPr>
                            <m:num>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num>
                            <m:den>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e>
                                <m:sup>
                                  <m:r>
                                    <a:rPr lang="en-US" altLang="zh-CN" b="0" i="1" smtClean="0">
                                      <a:latin typeface="Cambria Math" panose="02040503050406030204" pitchFamily="18" charset="0"/>
                                    </a:rPr>
                                    <m:t>𝑝</m:t>
                                  </m:r>
                                </m:sup>
                              </m:sSup>
                            </m:den>
                          </m:f>
                        </m:e>
                      </m:func>
                      <m:r>
                        <a:rPr lang="en-US" altLang="zh-CN" b="0" i="1" smtClean="0">
                          <a:latin typeface="Cambria Math" panose="02040503050406030204" pitchFamily="18" charset="0"/>
                        </a:rPr>
                        <m:t>=</m:t>
                      </m:r>
                      <m:r>
                        <a:rPr lang="en-US" altLang="zh-CN" b="0" i="1" smtClean="0">
                          <a:latin typeface="Cambria Math" panose="02040503050406030204" pitchFamily="18" charset="0"/>
                        </a:rPr>
                        <m:t>𝑐</m:t>
                      </m:r>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则称</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x</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n</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满足</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p</a:t>
                </a:r>
                <a:r>
                  <a:rPr lang="zh-CN" altLang="en-US" dirty="0">
                    <a:latin typeface="Times New Roman" panose="02020603050405020304" pitchFamily="18" charset="0"/>
                    <a:ea typeface="楷体" panose="02010609060101010101" pitchFamily="49" charset="-122"/>
                    <a:cs typeface="Times New Roman" panose="02020603050405020304" pitchFamily="18" charset="0"/>
                  </a:rPr>
                  <a:t>阶收敛</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i="1" dirty="0">
                    <a:latin typeface="Times New Roman" panose="02020603050405020304" pitchFamily="18" charset="0"/>
                    <a:ea typeface="楷体" panose="02010609060101010101" pitchFamily="49" charset="-122"/>
                    <a:cs typeface="Times New Roman" panose="02020603050405020304" pitchFamily="18" charset="0"/>
                  </a:rPr>
                  <a:t>p</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1,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c</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&lt; 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，线性收敛</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dirty="0">
                    <a:latin typeface="Times New Roman" panose="02020603050405020304" pitchFamily="18" charset="0"/>
                    <a:ea typeface="楷体" panose="02010609060101010101" pitchFamily="49" charset="-122"/>
                    <a:cs typeface="Times New Roman" panose="02020603050405020304" pitchFamily="18" charset="0"/>
                  </a:rPr>
                  <a:t>1 &lt;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p</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&lt; 2</a:t>
                </a:r>
                <a:r>
                  <a:rPr lang="zh-CN" altLang="en-US" dirty="0">
                    <a:latin typeface="Times New Roman" panose="02020603050405020304" pitchFamily="18" charset="0"/>
                    <a:ea typeface="楷体" panose="02010609060101010101" pitchFamily="49" charset="-122"/>
                    <a:cs typeface="Times New Roman" panose="02020603050405020304" pitchFamily="18" charset="0"/>
                  </a:rPr>
                  <a:t>，超线性收敛</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i="1" dirty="0">
                    <a:latin typeface="Times New Roman" panose="02020603050405020304" pitchFamily="18" charset="0"/>
                    <a:ea typeface="楷体" panose="02010609060101010101" pitchFamily="49" charset="-122"/>
                    <a:cs typeface="Times New Roman" panose="02020603050405020304" pitchFamily="18" charset="0"/>
                  </a:rPr>
                  <a:t>p</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2</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，二次收敛或平方收敛</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801" b="-37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25810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计算一元函数零点的牛顿法</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设</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C</a:t>
                </a:r>
                <a:r>
                  <a:rPr lang="zh-CN" altLang="en-US" baseline="300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，对</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在</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0</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处做泰勒展开</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oMath>
                  </m:oMathPara>
                </a14:m>
                <a:endParaRPr lang="en-US" altLang="zh-CN" b="0"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i="1">
                              <a:latin typeface="Cambria Math" panose="02040503050406030204" pitchFamily="18" charset="0"/>
                            </a:rPr>
                            <m:t>)</m:t>
                          </m:r>
                          <m:r>
                            <m:rPr>
                              <m:nor/>
                            </m:rPr>
                            <a:rPr lang="en-US" altLang="zh-CN" dirty="0">
                              <a:latin typeface="Times New Roman" panose="02020603050405020304" pitchFamily="18" charset="0"/>
                              <a:ea typeface="楷体" panose="02010609060101010101" pitchFamily="49" charset="-122"/>
                              <a:cs typeface="Times New Roman" panose="02020603050405020304" pitchFamily="18" charset="0"/>
                            </a:rPr>
                            <m:t> </m:t>
                          </m:r>
                        </m:den>
                      </m:f>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取</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𝑓</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den>
                    </m:f>
                  </m:oMath>
                </a14:m>
                <a:r>
                  <a:rPr lang="zh-CN" altLang="en-US" b="0" dirty="0">
                    <a:latin typeface="Times New Roman" panose="02020603050405020304" pitchFamily="18" charset="0"/>
                    <a:ea typeface="楷体" panose="02010609060101010101" pitchFamily="49" charset="-122"/>
                    <a:cs typeface="Times New Roman" panose="02020603050405020304" pitchFamily="18" charset="0"/>
                  </a:rPr>
                  <a:t>，则有</a:t>
                </a:r>
                <a:endParaRPr lang="en-US" altLang="zh-CN" b="0"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=0</m:t>
                      </m:r>
                    </m:oMath>
                  </m:oMathPara>
                </a14:m>
                <a:endParaRPr lang="en-US" altLang="zh-CN"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b="0" dirty="0">
                    <a:latin typeface="Times New Roman" panose="02020603050405020304" pitchFamily="18" charset="0"/>
                    <a:ea typeface="楷体" panose="02010609060101010101" pitchFamily="49" charset="-122"/>
                    <a:cs typeface="Times New Roman" panose="02020603050405020304" pitchFamily="18" charset="0"/>
                  </a:rPr>
                  <a:t>多次重复操作，取</a:t>
                </a:r>
                <a14:m>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𝑛</m:t>
                        </m:r>
                      </m:sub>
                    </m:sSub>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𝑛</m:t>
                        </m:r>
                        <m:r>
                          <a:rPr lang="en-US" altLang="zh-CN" b="0" i="1" smtClean="0">
                            <a:solidFill>
                              <a:srgbClr val="FF0000"/>
                            </a:solidFill>
                            <a:latin typeface="Cambria Math" panose="02040503050406030204" pitchFamily="18" charset="0"/>
                          </a:rPr>
                          <m:t>−1</m:t>
                        </m:r>
                      </m:sub>
                    </m:sSub>
                    <m:r>
                      <a:rPr lang="en-US" altLang="zh-CN" i="1">
                        <a:solidFill>
                          <a:srgbClr val="FF0000"/>
                        </a:solidFill>
                        <a:latin typeface="Cambria Math" panose="02040503050406030204" pitchFamily="18" charset="0"/>
                      </a:rPr>
                      <m:t>−</m:t>
                    </m:r>
                    <m:f>
                      <m:fPr>
                        <m:ctrlPr>
                          <a:rPr lang="en-US" altLang="zh-CN" i="1">
                            <a:solidFill>
                              <a:srgbClr val="FF0000"/>
                            </a:solidFill>
                            <a:latin typeface="Cambria Math" panose="02040503050406030204" pitchFamily="18" charset="0"/>
                          </a:rPr>
                        </m:ctrlPr>
                      </m:fPr>
                      <m:num>
                        <m:r>
                          <a:rPr lang="en-US" altLang="zh-CN" i="1">
                            <a:solidFill>
                              <a:srgbClr val="FF0000"/>
                            </a:solidFill>
                            <a:latin typeface="Cambria Math" panose="02040503050406030204" pitchFamily="18" charset="0"/>
                          </a:rPr>
                          <m:t>𝑓</m:t>
                        </m:r>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𝑛</m:t>
                            </m:r>
                            <m:r>
                              <a:rPr lang="en-US" altLang="zh-CN" b="0" i="1" smtClean="0">
                                <a:solidFill>
                                  <a:srgbClr val="FF0000"/>
                                </a:solidFill>
                                <a:latin typeface="Cambria Math" panose="02040503050406030204" pitchFamily="18" charset="0"/>
                              </a:rPr>
                              <m:t>−1</m:t>
                            </m:r>
                          </m:sub>
                        </m:sSub>
                        <m:r>
                          <a:rPr lang="en-US" altLang="zh-CN" i="1">
                            <a:solidFill>
                              <a:srgbClr val="FF0000"/>
                            </a:solidFill>
                            <a:latin typeface="Cambria Math" panose="02040503050406030204" pitchFamily="18" charset="0"/>
                          </a:rPr>
                          <m:t>)</m:t>
                        </m:r>
                      </m:num>
                      <m:den>
                        <m:sSup>
                          <m:sSupPr>
                            <m:ctrlPr>
                              <a:rPr lang="en-US" altLang="zh-CN" i="1">
                                <a:solidFill>
                                  <a:srgbClr val="FF0000"/>
                                </a:solidFill>
                                <a:latin typeface="Cambria Math" panose="02040503050406030204" pitchFamily="18" charset="0"/>
                              </a:rPr>
                            </m:ctrlPr>
                          </m:sSupPr>
                          <m:e>
                            <m:r>
                              <a:rPr lang="en-US" altLang="zh-CN" i="1">
                                <a:solidFill>
                                  <a:srgbClr val="FF0000"/>
                                </a:solidFill>
                                <a:latin typeface="Cambria Math" panose="02040503050406030204" pitchFamily="18" charset="0"/>
                              </a:rPr>
                              <m:t>𝑓</m:t>
                            </m:r>
                          </m:e>
                          <m:sup>
                            <m:r>
                              <a:rPr lang="en-US" altLang="zh-CN" i="1">
                                <a:solidFill>
                                  <a:srgbClr val="FF0000"/>
                                </a:solidFill>
                                <a:latin typeface="Cambria Math" panose="02040503050406030204" pitchFamily="18" charset="0"/>
                              </a:rPr>
                              <m:t>′</m:t>
                            </m:r>
                          </m:sup>
                        </m:sSup>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𝑛</m:t>
                            </m:r>
                            <m:r>
                              <a:rPr lang="en-US" altLang="zh-CN" b="0" i="1" smtClean="0">
                                <a:solidFill>
                                  <a:srgbClr val="FF0000"/>
                                </a:solidFill>
                                <a:latin typeface="Cambria Math" panose="02040503050406030204" pitchFamily="18" charset="0"/>
                              </a:rPr>
                              <m:t>−1</m:t>
                            </m:r>
                          </m:sub>
                        </m:sSub>
                        <m:r>
                          <a:rPr lang="en-US" altLang="zh-CN" i="1">
                            <a:solidFill>
                              <a:srgbClr val="FF0000"/>
                            </a:solidFill>
                            <a:latin typeface="Cambria Math" panose="02040503050406030204" pitchFamily="18" charset="0"/>
                          </a:rPr>
                          <m:t>)</m:t>
                        </m:r>
                      </m:den>
                    </m:f>
                  </m:oMath>
                </a14:m>
                <a:endParaRPr lang="en-US" altLang="zh-CN"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则有</a:t>
                </a:r>
                <a14:m>
                  <m:oMath xmlns:m="http://schemas.openxmlformats.org/officeDocument/2006/math">
                    <m:func>
                      <m:funcPr>
                        <m:ctrlPr>
                          <a:rPr lang="en-US" altLang="zh-CN" i="1" smtClean="0">
                            <a:latin typeface="Cambria Math" panose="02040503050406030204" pitchFamily="18" charset="0"/>
                            <a:ea typeface="楷体" panose="02010609060101010101" pitchFamily="49" charset="-122"/>
                            <a:cs typeface="Times New Roman" panose="02020603050405020304" pitchFamily="18" charset="0"/>
                          </a:rPr>
                        </m:ctrlPr>
                      </m:funcPr>
                      <m:fName>
                        <m:limLow>
                          <m:limLowPr>
                            <m:ctrlPr>
                              <a:rPr lang="en-US" altLang="zh-CN" i="1" smtClean="0">
                                <a:latin typeface="Cambria Math" panose="02040503050406030204" pitchFamily="18" charset="0"/>
                                <a:ea typeface="楷体" panose="02010609060101010101" pitchFamily="49" charset="-122"/>
                                <a:cs typeface="Times New Roman" panose="02020603050405020304" pitchFamily="18" charset="0"/>
                              </a:rPr>
                            </m:ctrlPr>
                          </m:limLowPr>
                          <m:e>
                            <m:r>
                              <m:rPr>
                                <m:sty m:val="p"/>
                              </m:rPr>
                              <a:rPr lang="en-US" altLang="zh-CN" i="0" smtClean="0">
                                <a:latin typeface="Cambria Math" panose="02040503050406030204" pitchFamily="18" charset="0"/>
                                <a:ea typeface="楷体" panose="02010609060101010101" pitchFamily="49" charset="-122"/>
                                <a:cs typeface="Times New Roman" panose="02020603050405020304" pitchFamily="18" charset="0"/>
                              </a:rPr>
                              <m:t>lim</m:t>
                            </m:r>
                          </m:e>
                          <m:lim>
                            <m:r>
                              <a:rPr lang="en-US" altLang="zh-CN" i="1" smtClean="0">
                                <a:latin typeface="Cambria Math" panose="02040503050406030204" pitchFamily="18" charset="0"/>
                                <a:ea typeface="楷体" panose="02010609060101010101" pitchFamily="49" charset="-122"/>
                                <a:cs typeface="Times New Roman" panose="02020603050405020304" pitchFamily="18" charset="0"/>
                              </a:rPr>
                              <m:t>𝑛</m:t>
                            </m:r>
                            <m:r>
                              <a:rPr lang="en-US" altLang="zh-CN" i="1" smtClean="0">
                                <a:latin typeface="Cambria Math" panose="02040503050406030204" pitchFamily="18" charset="0"/>
                                <a:ea typeface="楷体" panose="02010609060101010101" pitchFamily="49" charset="-122"/>
                                <a:cs typeface="Times New Roman" panose="02020603050405020304" pitchFamily="18" charset="0"/>
                              </a:rPr>
                              <m:t>→∞</m:t>
                            </m:r>
                          </m:lim>
                        </m:limLow>
                      </m:fName>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𝑓</m:t>
                        </m:r>
                        <m:d>
                          <m:d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𝑛</m:t>
                                </m:r>
                              </m:sub>
                            </m:sSub>
                          </m:e>
                        </m:d>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=0</m:t>
                        </m:r>
                      </m:e>
                    </m:func>
                  </m:oMath>
                </a14:m>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53510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latin typeface="宋体" panose="02010600030101010101" pitchFamily="2" charset="-122"/>
                <a:ea typeface="宋体" panose="02010600030101010101" pitchFamily="2" charset="-122"/>
              </a:rPr>
              <a:t>牛顿法零点计算示例</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lnSpcReduction="10000"/>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已知</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是一个正实数，用牛顿法计算</a:t>
                </a:r>
                <a14:m>
                  <m:oMath xmlns:m="http://schemas.openxmlformats.org/officeDocument/2006/math">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𝑎</m:t>
                        </m:r>
                      </m:e>
                    </m:rad>
                  </m:oMath>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取</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2</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14:m>
                  <m:oMath xmlns:m="http://schemas.openxmlformats.org/officeDocument/2006/math">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𝑎</m:t>
                        </m:r>
                      </m:e>
                    </m:rad>
                  </m:oMath>
                </a14:m>
                <a:r>
                  <a:rPr lang="zh-CN" altLang="en-US" dirty="0">
                    <a:latin typeface="Times New Roman" panose="02020603050405020304" pitchFamily="18" charset="0"/>
                    <a:ea typeface="楷体" panose="02010609060101010101" pitchFamily="49" charset="-122"/>
                    <a:cs typeface="Times New Roman" panose="02020603050405020304" pitchFamily="18" charset="0"/>
                  </a:rPr>
                  <a:t>是</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的零点</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于是有</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𝑥</m:t>
                          </m:r>
                        </m:e>
                        <m:sub>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𝑛</m:t>
                          </m:r>
                        </m:sub>
                      </m:sSub>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𝑥</m:t>
                          </m:r>
                        </m:e>
                        <m:sub>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𝑛</m:t>
                          </m:r>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−1</m:t>
                          </m:r>
                        </m:sub>
                      </m:sSub>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m:t>
                      </m:r>
                      <m:f>
                        <m:f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𝑓</m:t>
                          </m:r>
                          <m:d>
                            <m:d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𝑥</m:t>
                              </m:r>
                            </m:e>
                          </m:d>
                        </m:num>
                        <m:den>
                          <m:sSup>
                            <m:sSup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𝑓</m:t>
                              </m:r>
                            </m:e>
                            <m:sup>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m:t>
                              </m:r>
                            </m:sup>
                          </m:sSup>
                          <m:d>
                            <m:d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𝑥</m:t>
                              </m:r>
                            </m:e>
                          </m:d>
                        </m:den>
                      </m:f>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𝑥</m:t>
                          </m:r>
                        </m:e>
                        <m:sub>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𝑛</m:t>
                          </m:r>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−1</m:t>
                          </m:r>
                        </m:sub>
                      </m:sSub>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m:t>
                      </m:r>
                      <m:f>
                        <m:f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fPr>
                        <m:num>
                          <m:sSubSup>
                            <m:sSubSup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sSubSupPr>
                            <m:e>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𝑥</m:t>
                              </m:r>
                            </m:e>
                            <m:sub>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𝑛</m:t>
                              </m:r>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−1</m:t>
                              </m:r>
                            </m:sub>
                            <m:sup>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2</m:t>
                              </m:r>
                            </m:sup>
                          </m:sSubSup>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𝑎</m:t>
                          </m:r>
                        </m:num>
                        <m:den>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2</m:t>
                          </m:r>
                          <m:sSub>
                            <m:sSub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𝑥</m:t>
                              </m:r>
                            </m:e>
                            <m:sub>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𝑛</m:t>
                              </m:r>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−1</m:t>
                              </m:r>
                            </m:sub>
                          </m:sSub>
                        </m:den>
                      </m:f>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m:t>
                      </m:r>
                      <m:f>
                        <m:f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1</m:t>
                          </m:r>
                        </m:num>
                        <m:den>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2</m:t>
                          </m:r>
                        </m:den>
                      </m:f>
                      <m:d>
                        <m:d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dPr>
                        <m:e>
                          <m:sSub>
                            <m:sSub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𝑥</m:t>
                              </m:r>
                            </m:e>
                            <m:sub>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𝑛</m:t>
                              </m:r>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−1</m:t>
                              </m:r>
                            </m:sub>
                          </m:sSub>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m:t>
                          </m:r>
                          <m:f>
                            <m:f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𝑎</m:t>
                              </m:r>
                            </m:num>
                            <m:den>
                              <m:sSub>
                                <m:sSub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𝑥</m:t>
                                  </m:r>
                                </m:e>
                                <m:sub>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𝑛</m:t>
                                  </m:r>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−1</m:t>
                                  </m:r>
                                </m:sub>
                              </m:sSub>
                            </m:den>
                          </m:f>
                        </m:e>
                      </m:d>
                    </m:oMath>
                  </m:oMathPara>
                </a14:m>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计算</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x</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n</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与</a:t>
                </a:r>
                <a14:m>
                  <m:oMath xmlns:m="http://schemas.openxmlformats.org/officeDocument/2006/math">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𝑎</m:t>
                        </m:r>
                      </m:e>
                    </m:rad>
                  </m:oMath>
                </a14:m>
                <a:r>
                  <a:rPr lang="zh-CN" altLang="en-US" dirty="0">
                    <a:latin typeface="Times New Roman" panose="02020603050405020304" pitchFamily="18" charset="0"/>
                    <a:ea typeface="楷体" panose="02010609060101010101" pitchFamily="49" charset="-122"/>
                    <a:cs typeface="Times New Roman" panose="02020603050405020304" pitchFamily="18" charset="0"/>
                  </a:rPr>
                  <a:t>的差，观察误差的收敛速度</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i="1">
                              <a:latin typeface="Cambria Math" panose="02040503050406030204" pitchFamily="18" charset="0"/>
                              <a:ea typeface="楷体" panose="02010609060101010101" pitchFamily="49" charset="-122"/>
                              <a:cs typeface="Times New Roman" panose="02020603050405020304" pitchFamily="18" charset="0"/>
                            </a:rPr>
                            <m:t>𝑥</m:t>
                          </m:r>
                        </m:e>
                        <m:sub>
                          <m:r>
                            <a:rPr lang="en-US" altLang="zh-CN" i="1">
                              <a:latin typeface="Cambria Math" panose="02040503050406030204" pitchFamily="18" charset="0"/>
                              <a:ea typeface="楷体" panose="02010609060101010101" pitchFamily="49" charset="-122"/>
                              <a:cs typeface="Times New Roman" panose="02020603050405020304" pitchFamily="18" charset="0"/>
                            </a:rPr>
                            <m:t>𝑛</m:t>
                          </m:r>
                        </m:sub>
                      </m:s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ad>
                        <m:radPr>
                          <m:degHide m:val="on"/>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radPr>
                        <m:deg/>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𝑎</m:t>
                          </m:r>
                        </m:e>
                      </m:rad>
                      <m:r>
                        <a:rPr lang="en-US" altLang="zh-CN" i="1">
                          <a:latin typeface="Cambria Math" panose="02040503050406030204" pitchFamily="18" charset="0"/>
                          <a:ea typeface="楷体" panose="02010609060101010101" pitchFamily="49" charset="-122"/>
                          <a:cs typeface="Times New Roman" panose="02020603050405020304" pitchFamily="18" charset="0"/>
                        </a:rPr>
                        <m:t>=</m:t>
                      </m:r>
                      <m:f>
                        <m:f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i="1">
                              <a:latin typeface="Cambria Math" panose="02040503050406030204" pitchFamily="18" charset="0"/>
                              <a:ea typeface="楷体" panose="02010609060101010101" pitchFamily="49" charset="-122"/>
                              <a:cs typeface="Times New Roman" panose="02020603050405020304" pitchFamily="18" charset="0"/>
                            </a:rPr>
                            <m:t>1</m:t>
                          </m:r>
                        </m:num>
                        <m:den>
                          <m:r>
                            <a:rPr lang="en-US" altLang="zh-CN" i="1">
                              <a:latin typeface="Cambria Math" panose="02040503050406030204" pitchFamily="18" charset="0"/>
                              <a:ea typeface="楷体" panose="02010609060101010101" pitchFamily="49" charset="-122"/>
                              <a:cs typeface="Times New Roman" panose="02020603050405020304" pitchFamily="18" charset="0"/>
                            </a:rPr>
                            <m:t>2</m:t>
                          </m:r>
                        </m:den>
                      </m:f>
                      <m:d>
                        <m:d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dPr>
                        <m:e>
                          <m:sSub>
                            <m:sSub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i="1">
                                  <a:latin typeface="Cambria Math" panose="02040503050406030204" pitchFamily="18" charset="0"/>
                                  <a:ea typeface="楷体" panose="02010609060101010101" pitchFamily="49" charset="-122"/>
                                  <a:cs typeface="Times New Roman" panose="02020603050405020304" pitchFamily="18" charset="0"/>
                                </a:rPr>
                                <m:t>𝑥</m:t>
                              </m:r>
                            </m:e>
                            <m:sub>
                              <m:r>
                                <a:rPr lang="en-US" altLang="zh-CN" i="1">
                                  <a:latin typeface="Cambria Math" panose="02040503050406030204" pitchFamily="18" charset="0"/>
                                  <a:ea typeface="楷体" panose="02010609060101010101" pitchFamily="49" charset="-122"/>
                                  <a:cs typeface="Times New Roman" panose="02020603050405020304" pitchFamily="18" charset="0"/>
                                </a:rPr>
                                <m:t>𝑛</m:t>
                              </m:r>
                              <m:r>
                                <a:rPr lang="en-US" altLang="zh-CN" i="1">
                                  <a:latin typeface="Cambria Math" panose="02040503050406030204" pitchFamily="18" charset="0"/>
                                  <a:ea typeface="楷体" panose="02010609060101010101" pitchFamily="49" charset="-122"/>
                                  <a:cs typeface="Times New Roman" panose="02020603050405020304" pitchFamily="18" charset="0"/>
                                </a:rPr>
                                <m:t>−1</m:t>
                              </m:r>
                            </m:sub>
                          </m:sSub>
                          <m:r>
                            <a:rPr lang="en-US" altLang="zh-CN" i="1">
                              <a:latin typeface="Cambria Math" panose="02040503050406030204" pitchFamily="18" charset="0"/>
                              <a:ea typeface="楷体" panose="02010609060101010101" pitchFamily="49" charset="-122"/>
                              <a:cs typeface="Times New Roman" panose="02020603050405020304" pitchFamily="18" charset="0"/>
                            </a:rPr>
                            <m:t>+</m:t>
                          </m:r>
                          <m:f>
                            <m:f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i="1">
                                  <a:latin typeface="Cambria Math" panose="02040503050406030204" pitchFamily="18" charset="0"/>
                                  <a:ea typeface="楷体" panose="02010609060101010101" pitchFamily="49" charset="-122"/>
                                  <a:cs typeface="Times New Roman" panose="02020603050405020304" pitchFamily="18" charset="0"/>
                                </a:rPr>
                                <m:t>𝑎</m:t>
                              </m:r>
                            </m:num>
                            <m:den>
                              <m:sSub>
                                <m:sSub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i="1">
                                      <a:latin typeface="Cambria Math" panose="02040503050406030204" pitchFamily="18" charset="0"/>
                                      <a:ea typeface="楷体" panose="02010609060101010101" pitchFamily="49" charset="-122"/>
                                      <a:cs typeface="Times New Roman" panose="02020603050405020304" pitchFamily="18" charset="0"/>
                                    </a:rPr>
                                    <m:t>𝑥</m:t>
                                  </m:r>
                                </m:e>
                                <m:sub>
                                  <m:r>
                                    <a:rPr lang="en-US" altLang="zh-CN" i="1">
                                      <a:latin typeface="Cambria Math" panose="02040503050406030204" pitchFamily="18" charset="0"/>
                                      <a:ea typeface="楷体" panose="02010609060101010101" pitchFamily="49" charset="-122"/>
                                      <a:cs typeface="Times New Roman" panose="02020603050405020304" pitchFamily="18" charset="0"/>
                                    </a:rPr>
                                    <m:t>𝑛</m:t>
                                  </m:r>
                                  <m:r>
                                    <a:rPr lang="en-US" altLang="zh-CN" i="1">
                                      <a:latin typeface="Cambria Math" panose="02040503050406030204" pitchFamily="18" charset="0"/>
                                      <a:ea typeface="楷体" panose="02010609060101010101" pitchFamily="49" charset="-122"/>
                                      <a:cs typeface="Times New Roman" panose="02020603050405020304" pitchFamily="18" charset="0"/>
                                    </a:rPr>
                                    <m:t>−1</m:t>
                                  </m:r>
                                </m:sub>
                              </m:sSub>
                            </m:den>
                          </m:f>
                        </m:e>
                      </m:d>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ad>
                        <m:radPr>
                          <m:degHide m:val="on"/>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radPr>
                        <m:deg/>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𝑎</m:t>
                          </m:r>
                        </m:e>
                      </m:rad>
                    </m:oMath>
                  </m:oMathPara>
                </a14:m>
                <a:endParaRPr lang="en-US" altLang="zh-CN" b="0" i="1" dirty="0">
                  <a:latin typeface="Cambria Math" panose="02040503050406030204" pitchFamily="18" charset="0"/>
                  <a:ea typeface="楷体" panose="02010609060101010101" pitchFamily="49" charset="-122"/>
                  <a:cs typeface="Times New Roman" panose="02020603050405020304" pitchFamily="18" charset="0"/>
                </a:endParaRPr>
              </a:p>
              <a:p>
                <a:pPr marL="0" indent="0">
                  <a:buNone/>
                </a:pPr>
                <a14:m>
                  <m:oMath xmlns:m="http://schemas.openxmlformats.org/officeDocument/2006/math">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f>
                      <m:f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i="1">
                            <a:latin typeface="Cambria Math" panose="02040503050406030204" pitchFamily="18" charset="0"/>
                            <a:ea typeface="楷体" panose="02010609060101010101" pitchFamily="49" charset="-122"/>
                            <a:cs typeface="Times New Roman" panose="02020603050405020304" pitchFamily="18" charset="0"/>
                          </a:rPr>
                          <m:t>1</m:t>
                        </m:r>
                      </m:num>
                      <m:den>
                        <m:r>
                          <a:rPr lang="en-US" altLang="zh-CN" i="1">
                            <a:latin typeface="Cambria Math" panose="02040503050406030204" pitchFamily="18" charset="0"/>
                            <a:ea typeface="楷体" panose="02010609060101010101" pitchFamily="49" charset="-122"/>
                            <a:cs typeface="Times New Roman" panose="02020603050405020304" pitchFamily="18" charset="0"/>
                          </a:rPr>
                          <m:t>2</m:t>
                        </m:r>
                      </m:den>
                    </m:f>
                    <m:f>
                      <m:f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1</m:t>
                        </m:r>
                      </m:num>
                      <m:den>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𝑛</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−1</m:t>
                            </m:r>
                          </m:sub>
                        </m:sSub>
                      </m:den>
                    </m:f>
                    <m:sSup>
                      <m:sSup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pPr>
                      <m:e>
                        <m:d>
                          <m:d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𝑛</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−1</m:t>
                                </m:r>
                              </m:sub>
                            </m:s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ad>
                              <m:radPr>
                                <m:degHide m:val="on"/>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radPr>
                              <m:deg/>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𝑎</m:t>
                                </m:r>
                              </m:e>
                            </m:rad>
                          </m:e>
                        </m:d>
                      </m:e>
                      <m:sup>
                        <m:r>
                          <a:rPr lang="en-US" altLang="zh-CN" b="0" i="1" smtClean="0">
                            <a:solidFill>
                              <a:srgbClr val="FF0000"/>
                            </a:solidFill>
                            <a:latin typeface="Cambria Math" panose="02040503050406030204" pitchFamily="18" charset="0"/>
                            <a:ea typeface="楷体" panose="02010609060101010101" pitchFamily="49" charset="-122"/>
                            <a:cs typeface="Times New Roman" panose="02020603050405020304" pitchFamily="18" charset="0"/>
                          </a:rPr>
                          <m:t>2</m:t>
                        </m:r>
                      </m:sup>
                    </m:sSup>
                  </m:oMath>
                </a14:m>
                <a:r>
                  <a:rPr lang="zh-CN" altLang="en-US" dirty="0">
                    <a:latin typeface="Times New Roman" panose="02020603050405020304" pitchFamily="18" charset="0"/>
                    <a:ea typeface="楷体" panose="02010609060101010101" pitchFamily="49" charset="-122"/>
                    <a:cs typeface="Times New Roman" panose="02020603050405020304" pitchFamily="18" charset="0"/>
                  </a:rPr>
                  <a:t>，具有二次收敛速度</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36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66653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牛顿法的几何意义</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4337824"/>
                <a:ext cx="7886700" cy="1939499"/>
              </a:xfrm>
            </p:spPr>
            <p:txBody>
              <a:bodyPr/>
              <a:lstStyle/>
              <a:p>
                <a:r>
                  <a:rPr lang="zh-CN" altLang="en-US" dirty="0">
                    <a:latin typeface="楷体" panose="02010609060101010101" pitchFamily="49" charset="-122"/>
                    <a:ea typeface="楷体" panose="02010609060101010101" pitchFamily="49" charset="-122"/>
                  </a:rPr>
                  <a:t>递推公式：</a:t>
                </a:r>
                <a:endParaRPr lang="en-US" altLang="zh-CN" dirty="0">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𝑓</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𝑓</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den>
                      </m:f>
                    </m:oMath>
                  </m:oMathPara>
                </a14:m>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牛顿法具有二次收敛速度</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4337824"/>
                <a:ext cx="7886700" cy="1939499"/>
              </a:xfrm>
              <a:blipFill>
                <a:blip r:embed="rId2"/>
                <a:stretch>
                  <a:fillRect l="-1391" t="-5660" b="-943"/>
                </a:stretch>
              </a:blipFill>
            </p:spPr>
            <p:txBody>
              <a:bodyPr/>
              <a:lstStyle/>
              <a:p>
                <a:r>
                  <a:rPr lang="zh-CN" altLang="en-US">
                    <a:noFill/>
                  </a:rPr>
                  <a:t> </a:t>
                </a:r>
              </a:p>
            </p:txBody>
          </p:sp>
        </mc:Fallback>
      </mc:AlternateContent>
      <p:grpSp>
        <p:nvGrpSpPr>
          <p:cNvPr id="5" name="Group 4"/>
          <p:cNvGrpSpPr>
            <a:grpSpLocks noChangeAspect="1"/>
          </p:cNvGrpSpPr>
          <p:nvPr/>
        </p:nvGrpSpPr>
        <p:grpSpPr bwMode="auto">
          <a:xfrm>
            <a:off x="2492376" y="1746250"/>
            <a:ext cx="4087813" cy="2506662"/>
            <a:chOff x="1570" y="1100"/>
            <a:chExt cx="2575" cy="1579"/>
          </a:xfrm>
          <a:solidFill>
            <a:schemeClr val="bg1"/>
          </a:solidFill>
        </p:grpSpPr>
        <p:sp>
          <p:nvSpPr>
            <p:cNvPr id="8" name="Freeform 6"/>
            <p:cNvSpPr>
              <a:spLocks/>
            </p:cNvSpPr>
            <p:nvPr/>
          </p:nvSpPr>
          <p:spPr bwMode="auto">
            <a:xfrm>
              <a:off x="1827" y="1100"/>
              <a:ext cx="2060" cy="1579"/>
            </a:xfrm>
            <a:custGeom>
              <a:avLst/>
              <a:gdLst>
                <a:gd name="T0" fmla="*/ 121 w 7765"/>
                <a:gd name="T1" fmla="*/ 5852 h 5944"/>
                <a:gd name="T2" fmla="*/ 303 w 7765"/>
                <a:gd name="T3" fmla="*/ 5887 h 5944"/>
                <a:gd name="T4" fmla="*/ 485 w 7765"/>
                <a:gd name="T5" fmla="*/ 5914 h 5944"/>
                <a:gd name="T6" fmla="*/ 667 w 7765"/>
                <a:gd name="T7" fmla="*/ 5933 h 5944"/>
                <a:gd name="T8" fmla="*/ 849 w 7765"/>
                <a:gd name="T9" fmla="*/ 5943 h 5944"/>
                <a:gd name="T10" fmla="*/ 1031 w 7765"/>
                <a:gd name="T11" fmla="*/ 5944 h 5944"/>
                <a:gd name="T12" fmla="*/ 1213 w 7765"/>
                <a:gd name="T13" fmla="*/ 5937 h 5944"/>
                <a:gd name="T14" fmla="*/ 1395 w 7765"/>
                <a:gd name="T15" fmla="*/ 5921 h 5944"/>
                <a:gd name="T16" fmla="*/ 1577 w 7765"/>
                <a:gd name="T17" fmla="*/ 5897 h 5944"/>
                <a:gd name="T18" fmla="*/ 1759 w 7765"/>
                <a:gd name="T19" fmla="*/ 5864 h 5944"/>
                <a:gd name="T20" fmla="*/ 1941 w 7765"/>
                <a:gd name="T21" fmla="*/ 5823 h 5944"/>
                <a:gd name="T22" fmla="*/ 2123 w 7765"/>
                <a:gd name="T23" fmla="*/ 5773 h 5944"/>
                <a:gd name="T24" fmla="*/ 2305 w 7765"/>
                <a:gd name="T25" fmla="*/ 5715 h 5944"/>
                <a:gd name="T26" fmla="*/ 2487 w 7765"/>
                <a:gd name="T27" fmla="*/ 5648 h 5944"/>
                <a:gd name="T28" fmla="*/ 2669 w 7765"/>
                <a:gd name="T29" fmla="*/ 5573 h 5944"/>
                <a:gd name="T30" fmla="*/ 2851 w 7765"/>
                <a:gd name="T31" fmla="*/ 5489 h 5944"/>
                <a:gd name="T32" fmla="*/ 3033 w 7765"/>
                <a:gd name="T33" fmla="*/ 5397 h 5944"/>
                <a:gd name="T34" fmla="*/ 3215 w 7765"/>
                <a:gd name="T35" fmla="*/ 5296 h 5944"/>
                <a:gd name="T36" fmla="*/ 3397 w 7765"/>
                <a:gd name="T37" fmla="*/ 5186 h 5944"/>
                <a:gd name="T38" fmla="*/ 3579 w 7765"/>
                <a:gd name="T39" fmla="*/ 5068 h 5944"/>
                <a:gd name="T40" fmla="*/ 3761 w 7765"/>
                <a:gd name="T41" fmla="*/ 4942 h 5944"/>
                <a:gd name="T42" fmla="*/ 3943 w 7765"/>
                <a:gd name="T43" fmla="*/ 4807 h 5944"/>
                <a:gd name="T44" fmla="*/ 4125 w 7765"/>
                <a:gd name="T45" fmla="*/ 4663 h 5944"/>
                <a:gd name="T46" fmla="*/ 4307 w 7765"/>
                <a:gd name="T47" fmla="*/ 4511 h 5944"/>
                <a:gd name="T48" fmla="*/ 4489 w 7765"/>
                <a:gd name="T49" fmla="*/ 4350 h 5944"/>
                <a:gd name="T50" fmla="*/ 4671 w 7765"/>
                <a:gd name="T51" fmla="*/ 4181 h 5944"/>
                <a:gd name="T52" fmla="*/ 4853 w 7765"/>
                <a:gd name="T53" fmla="*/ 4003 h 5944"/>
                <a:gd name="T54" fmla="*/ 5035 w 7765"/>
                <a:gd name="T55" fmla="*/ 3817 h 5944"/>
                <a:gd name="T56" fmla="*/ 5217 w 7765"/>
                <a:gd name="T57" fmla="*/ 3622 h 5944"/>
                <a:gd name="T58" fmla="*/ 5399 w 7765"/>
                <a:gd name="T59" fmla="*/ 3419 h 5944"/>
                <a:gd name="T60" fmla="*/ 5581 w 7765"/>
                <a:gd name="T61" fmla="*/ 3207 h 5944"/>
                <a:gd name="T62" fmla="*/ 5763 w 7765"/>
                <a:gd name="T63" fmla="*/ 2987 h 5944"/>
                <a:gd name="T64" fmla="*/ 5945 w 7765"/>
                <a:gd name="T65" fmla="*/ 2758 h 5944"/>
                <a:gd name="T66" fmla="*/ 6127 w 7765"/>
                <a:gd name="T67" fmla="*/ 2520 h 5944"/>
                <a:gd name="T68" fmla="*/ 6309 w 7765"/>
                <a:gd name="T69" fmla="*/ 2274 h 5944"/>
                <a:gd name="T70" fmla="*/ 6491 w 7765"/>
                <a:gd name="T71" fmla="*/ 2020 h 5944"/>
                <a:gd name="T72" fmla="*/ 6673 w 7765"/>
                <a:gd name="T73" fmla="*/ 1757 h 5944"/>
                <a:gd name="T74" fmla="*/ 6855 w 7765"/>
                <a:gd name="T75" fmla="*/ 1485 h 5944"/>
                <a:gd name="T76" fmla="*/ 7037 w 7765"/>
                <a:gd name="T77" fmla="*/ 1205 h 5944"/>
                <a:gd name="T78" fmla="*/ 7219 w 7765"/>
                <a:gd name="T79" fmla="*/ 917 h 5944"/>
                <a:gd name="T80" fmla="*/ 7401 w 7765"/>
                <a:gd name="T81" fmla="*/ 619 h 5944"/>
                <a:gd name="T82" fmla="*/ 7583 w 7765"/>
                <a:gd name="T83" fmla="*/ 314 h 5944"/>
                <a:gd name="T84" fmla="*/ 7765 w 7765"/>
                <a:gd name="T85" fmla="*/ 0 h 5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765" h="5944">
                  <a:moveTo>
                    <a:pt x="0" y="5823"/>
                  </a:moveTo>
                  <a:lnTo>
                    <a:pt x="61" y="5838"/>
                  </a:lnTo>
                  <a:lnTo>
                    <a:pt x="121" y="5852"/>
                  </a:lnTo>
                  <a:lnTo>
                    <a:pt x="182" y="5864"/>
                  </a:lnTo>
                  <a:lnTo>
                    <a:pt x="243" y="5876"/>
                  </a:lnTo>
                  <a:lnTo>
                    <a:pt x="303" y="5887"/>
                  </a:lnTo>
                  <a:lnTo>
                    <a:pt x="364" y="5897"/>
                  </a:lnTo>
                  <a:lnTo>
                    <a:pt x="425" y="5906"/>
                  </a:lnTo>
                  <a:lnTo>
                    <a:pt x="485" y="5914"/>
                  </a:lnTo>
                  <a:lnTo>
                    <a:pt x="546" y="5921"/>
                  </a:lnTo>
                  <a:lnTo>
                    <a:pt x="607" y="5927"/>
                  </a:lnTo>
                  <a:lnTo>
                    <a:pt x="667" y="5933"/>
                  </a:lnTo>
                  <a:lnTo>
                    <a:pt x="728" y="5937"/>
                  </a:lnTo>
                  <a:lnTo>
                    <a:pt x="789" y="5940"/>
                  </a:lnTo>
                  <a:lnTo>
                    <a:pt x="849" y="5943"/>
                  </a:lnTo>
                  <a:lnTo>
                    <a:pt x="910" y="5944"/>
                  </a:lnTo>
                  <a:lnTo>
                    <a:pt x="971" y="5944"/>
                  </a:lnTo>
                  <a:lnTo>
                    <a:pt x="1031" y="5944"/>
                  </a:lnTo>
                  <a:lnTo>
                    <a:pt x="1092" y="5943"/>
                  </a:lnTo>
                  <a:lnTo>
                    <a:pt x="1153" y="5940"/>
                  </a:lnTo>
                  <a:lnTo>
                    <a:pt x="1213" y="5937"/>
                  </a:lnTo>
                  <a:lnTo>
                    <a:pt x="1274" y="5933"/>
                  </a:lnTo>
                  <a:lnTo>
                    <a:pt x="1335" y="5927"/>
                  </a:lnTo>
                  <a:lnTo>
                    <a:pt x="1395" y="5921"/>
                  </a:lnTo>
                  <a:lnTo>
                    <a:pt x="1456" y="5914"/>
                  </a:lnTo>
                  <a:lnTo>
                    <a:pt x="1517" y="5906"/>
                  </a:lnTo>
                  <a:lnTo>
                    <a:pt x="1577" y="5897"/>
                  </a:lnTo>
                  <a:lnTo>
                    <a:pt x="1638" y="5887"/>
                  </a:lnTo>
                  <a:lnTo>
                    <a:pt x="1699" y="5876"/>
                  </a:lnTo>
                  <a:lnTo>
                    <a:pt x="1759" y="5864"/>
                  </a:lnTo>
                  <a:lnTo>
                    <a:pt x="1820" y="5852"/>
                  </a:lnTo>
                  <a:lnTo>
                    <a:pt x="1881" y="5838"/>
                  </a:lnTo>
                  <a:lnTo>
                    <a:pt x="1941" y="5823"/>
                  </a:lnTo>
                  <a:lnTo>
                    <a:pt x="2002" y="5808"/>
                  </a:lnTo>
                  <a:lnTo>
                    <a:pt x="2063" y="5791"/>
                  </a:lnTo>
                  <a:lnTo>
                    <a:pt x="2123" y="5773"/>
                  </a:lnTo>
                  <a:lnTo>
                    <a:pt x="2184" y="5755"/>
                  </a:lnTo>
                  <a:lnTo>
                    <a:pt x="2245" y="5735"/>
                  </a:lnTo>
                  <a:lnTo>
                    <a:pt x="2305" y="5715"/>
                  </a:lnTo>
                  <a:lnTo>
                    <a:pt x="2366" y="5694"/>
                  </a:lnTo>
                  <a:lnTo>
                    <a:pt x="2427" y="5672"/>
                  </a:lnTo>
                  <a:lnTo>
                    <a:pt x="2487" y="5648"/>
                  </a:lnTo>
                  <a:lnTo>
                    <a:pt x="2548" y="5624"/>
                  </a:lnTo>
                  <a:lnTo>
                    <a:pt x="2609" y="5599"/>
                  </a:lnTo>
                  <a:lnTo>
                    <a:pt x="2669" y="5573"/>
                  </a:lnTo>
                  <a:lnTo>
                    <a:pt x="2730" y="5546"/>
                  </a:lnTo>
                  <a:lnTo>
                    <a:pt x="2791" y="5518"/>
                  </a:lnTo>
                  <a:lnTo>
                    <a:pt x="2851" y="5489"/>
                  </a:lnTo>
                  <a:lnTo>
                    <a:pt x="2912" y="5459"/>
                  </a:lnTo>
                  <a:lnTo>
                    <a:pt x="2973" y="5428"/>
                  </a:lnTo>
                  <a:lnTo>
                    <a:pt x="3033" y="5397"/>
                  </a:lnTo>
                  <a:lnTo>
                    <a:pt x="3094" y="5364"/>
                  </a:lnTo>
                  <a:lnTo>
                    <a:pt x="3154" y="5330"/>
                  </a:lnTo>
                  <a:lnTo>
                    <a:pt x="3215" y="5296"/>
                  </a:lnTo>
                  <a:lnTo>
                    <a:pt x="3276" y="5260"/>
                  </a:lnTo>
                  <a:lnTo>
                    <a:pt x="3336" y="5224"/>
                  </a:lnTo>
                  <a:lnTo>
                    <a:pt x="3397" y="5186"/>
                  </a:lnTo>
                  <a:lnTo>
                    <a:pt x="3458" y="5148"/>
                  </a:lnTo>
                  <a:lnTo>
                    <a:pt x="3518" y="5108"/>
                  </a:lnTo>
                  <a:lnTo>
                    <a:pt x="3579" y="5068"/>
                  </a:lnTo>
                  <a:lnTo>
                    <a:pt x="3640" y="5027"/>
                  </a:lnTo>
                  <a:lnTo>
                    <a:pt x="3700" y="4985"/>
                  </a:lnTo>
                  <a:lnTo>
                    <a:pt x="3761" y="4942"/>
                  </a:lnTo>
                  <a:lnTo>
                    <a:pt x="3822" y="4898"/>
                  </a:lnTo>
                  <a:lnTo>
                    <a:pt x="3882" y="4853"/>
                  </a:lnTo>
                  <a:lnTo>
                    <a:pt x="3943" y="4807"/>
                  </a:lnTo>
                  <a:lnTo>
                    <a:pt x="4004" y="4760"/>
                  </a:lnTo>
                  <a:lnTo>
                    <a:pt x="4064" y="4712"/>
                  </a:lnTo>
                  <a:lnTo>
                    <a:pt x="4125" y="4663"/>
                  </a:lnTo>
                  <a:lnTo>
                    <a:pt x="4186" y="4613"/>
                  </a:lnTo>
                  <a:lnTo>
                    <a:pt x="4246" y="4563"/>
                  </a:lnTo>
                  <a:lnTo>
                    <a:pt x="4307" y="4511"/>
                  </a:lnTo>
                  <a:lnTo>
                    <a:pt x="4368" y="4458"/>
                  </a:lnTo>
                  <a:lnTo>
                    <a:pt x="4428" y="4405"/>
                  </a:lnTo>
                  <a:lnTo>
                    <a:pt x="4489" y="4350"/>
                  </a:lnTo>
                  <a:lnTo>
                    <a:pt x="4550" y="4295"/>
                  </a:lnTo>
                  <a:lnTo>
                    <a:pt x="4610" y="4238"/>
                  </a:lnTo>
                  <a:lnTo>
                    <a:pt x="4671" y="4181"/>
                  </a:lnTo>
                  <a:lnTo>
                    <a:pt x="4732" y="4123"/>
                  </a:lnTo>
                  <a:lnTo>
                    <a:pt x="4792" y="4063"/>
                  </a:lnTo>
                  <a:lnTo>
                    <a:pt x="4853" y="4003"/>
                  </a:lnTo>
                  <a:lnTo>
                    <a:pt x="4914" y="3942"/>
                  </a:lnTo>
                  <a:lnTo>
                    <a:pt x="4974" y="3880"/>
                  </a:lnTo>
                  <a:lnTo>
                    <a:pt x="5035" y="3817"/>
                  </a:lnTo>
                  <a:lnTo>
                    <a:pt x="5096" y="3753"/>
                  </a:lnTo>
                  <a:lnTo>
                    <a:pt x="5156" y="3688"/>
                  </a:lnTo>
                  <a:lnTo>
                    <a:pt x="5217" y="3622"/>
                  </a:lnTo>
                  <a:lnTo>
                    <a:pt x="5278" y="3555"/>
                  </a:lnTo>
                  <a:lnTo>
                    <a:pt x="5338" y="3488"/>
                  </a:lnTo>
                  <a:lnTo>
                    <a:pt x="5399" y="3419"/>
                  </a:lnTo>
                  <a:lnTo>
                    <a:pt x="5460" y="3349"/>
                  </a:lnTo>
                  <a:lnTo>
                    <a:pt x="5520" y="3279"/>
                  </a:lnTo>
                  <a:lnTo>
                    <a:pt x="5581" y="3207"/>
                  </a:lnTo>
                  <a:lnTo>
                    <a:pt x="5642" y="3135"/>
                  </a:lnTo>
                  <a:lnTo>
                    <a:pt x="5702" y="3061"/>
                  </a:lnTo>
                  <a:lnTo>
                    <a:pt x="5763" y="2987"/>
                  </a:lnTo>
                  <a:lnTo>
                    <a:pt x="5824" y="2911"/>
                  </a:lnTo>
                  <a:lnTo>
                    <a:pt x="5884" y="2835"/>
                  </a:lnTo>
                  <a:lnTo>
                    <a:pt x="5945" y="2758"/>
                  </a:lnTo>
                  <a:lnTo>
                    <a:pt x="6006" y="2680"/>
                  </a:lnTo>
                  <a:lnTo>
                    <a:pt x="6066" y="2600"/>
                  </a:lnTo>
                  <a:lnTo>
                    <a:pt x="6127" y="2520"/>
                  </a:lnTo>
                  <a:lnTo>
                    <a:pt x="6188" y="2439"/>
                  </a:lnTo>
                  <a:lnTo>
                    <a:pt x="6248" y="2357"/>
                  </a:lnTo>
                  <a:lnTo>
                    <a:pt x="6309" y="2274"/>
                  </a:lnTo>
                  <a:lnTo>
                    <a:pt x="6370" y="2191"/>
                  </a:lnTo>
                  <a:lnTo>
                    <a:pt x="6430" y="2106"/>
                  </a:lnTo>
                  <a:lnTo>
                    <a:pt x="6491" y="2020"/>
                  </a:lnTo>
                  <a:lnTo>
                    <a:pt x="6552" y="1933"/>
                  </a:lnTo>
                  <a:lnTo>
                    <a:pt x="6612" y="1846"/>
                  </a:lnTo>
                  <a:lnTo>
                    <a:pt x="6673" y="1757"/>
                  </a:lnTo>
                  <a:lnTo>
                    <a:pt x="6734" y="1667"/>
                  </a:lnTo>
                  <a:lnTo>
                    <a:pt x="6794" y="1577"/>
                  </a:lnTo>
                  <a:lnTo>
                    <a:pt x="6855" y="1485"/>
                  </a:lnTo>
                  <a:lnTo>
                    <a:pt x="6916" y="1393"/>
                  </a:lnTo>
                  <a:lnTo>
                    <a:pt x="6976" y="1300"/>
                  </a:lnTo>
                  <a:lnTo>
                    <a:pt x="7037" y="1205"/>
                  </a:lnTo>
                  <a:lnTo>
                    <a:pt x="7098" y="1110"/>
                  </a:lnTo>
                  <a:lnTo>
                    <a:pt x="7158" y="1014"/>
                  </a:lnTo>
                  <a:lnTo>
                    <a:pt x="7219" y="917"/>
                  </a:lnTo>
                  <a:lnTo>
                    <a:pt x="7280" y="819"/>
                  </a:lnTo>
                  <a:lnTo>
                    <a:pt x="7340" y="719"/>
                  </a:lnTo>
                  <a:lnTo>
                    <a:pt x="7401" y="619"/>
                  </a:lnTo>
                  <a:lnTo>
                    <a:pt x="7462" y="519"/>
                  </a:lnTo>
                  <a:lnTo>
                    <a:pt x="7522" y="417"/>
                  </a:lnTo>
                  <a:lnTo>
                    <a:pt x="7583" y="314"/>
                  </a:lnTo>
                  <a:lnTo>
                    <a:pt x="7643" y="210"/>
                  </a:lnTo>
                  <a:lnTo>
                    <a:pt x="7704" y="105"/>
                  </a:lnTo>
                  <a:lnTo>
                    <a:pt x="7765" y="0"/>
                  </a:lnTo>
                </a:path>
              </a:pathLst>
            </a:custGeom>
            <a:solidFill>
              <a:srgbClr val="FFFFFF"/>
            </a:solidFill>
            <a:ln w="20638" cap="rnd">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Line 7"/>
            <p:cNvSpPr>
              <a:spLocks noChangeShapeType="1"/>
            </p:cNvSpPr>
            <p:nvPr/>
          </p:nvSpPr>
          <p:spPr bwMode="auto">
            <a:xfrm>
              <a:off x="1570" y="2550"/>
              <a:ext cx="2575" cy="0"/>
            </a:xfrm>
            <a:prstGeom prst="line">
              <a:avLst/>
            </a:prstGeom>
            <a:grp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Line 8"/>
            <p:cNvSpPr>
              <a:spLocks noChangeShapeType="1"/>
            </p:cNvSpPr>
            <p:nvPr/>
          </p:nvSpPr>
          <p:spPr bwMode="auto">
            <a:xfrm flipH="1">
              <a:off x="2943" y="1519"/>
              <a:ext cx="687" cy="1031"/>
            </a:xfrm>
            <a:prstGeom prst="line">
              <a:avLst/>
            </a:prstGeom>
            <a:grpFill/>
            <a:ln w="2063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Line 9"/>
            <p:cNvSpPr>
              <a:spLocks noChangeShapeType="1"/>
            </p:cNvSpPr>
            <p:nvPr/>
          </p:nvSpPr>
          <p:spPr bwMode="auto">
            <a:xfrm flipV="1">
              <a:off x="2943" y="2321"/>
              <a:ext cx="0" cy="229"/>
            </a:xfrm>
            <a:prstGeom prst="line">
              <a:avLst/>
            </a:prstGeom>
            <a:grpFill/>
            <a:ln w="2063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Line 10"/>
            <p:cNvSpPr>
              <a:spLocks noChangeShapeType="1"/>
            </p:cNvSpPr>
            <p:nvPr/>
          </p:nvSpPr>
          <p:spPr bwMode="auto">
            <a:xfrm flipH="1">
              <a:off x="2669" y="2321"/>
              <a:ext cx="274" cy="229"/>
            </a:xfrm>
            <a:prstGeom prst="line">
              <a:avLst/>
            </a:prstGeom>
            <a:grpFill/>
            <a:ln w="2063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Line 11"/>
            <p:cNvSpPr>
              <a:spLocks noChangeShapeType="1"/>
            </p:cNvSpPr>
            <p:nvPr/>
          </p:nvSpPr>
          <p:spPr bwMode="auto">
            <a:xfrm flipV="1">
              <a:off x="2669" y="2513"/>
              <a:ext cx="0" cy="37"/>
            </a:xfrm>
            <a:prstGeom prst="line">
              <a:avLst/>
            </a:prstGeom>
            <a:grpFill/>
            <a:ln w="2063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Line 12"/>
            <p:cNvSpPr>
              <a:spLocks noChangeShapeType="1"/>
            </p:cNvSpPr>
            <p:nvPr/>
          </p:nvSpPr>
          <p:spPr bwMode="auto">
            <a:xfrm flipH="1">
              <a:off x="2600" y="2513"/>
              <a:ext cx="69" cy="37"/>
            </a:xfrm>
            <a:prstGeom prst="line">
              <a:avLst/>
            </a:prstGeom>
            <a:grpFill/>
            <a:ln w="2063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Oval 14"/>
            <p:cNvSpPr>
              <a:spLocks noChangeArrowheads="1"/>
            </p:cNvSpPr>
            <p:nvPr/>
          </p:nvSpPr>
          <p:spPr bwMode="auto">
            <a:xfrm>
              <a:off x="3614" y="1503"/>
              <a:ext cx="32" cy="32"/>
            </a:xfrm>
            <a:prstGeom prst="ellipse">
              <a:avLst/>
            </a:prstGeom>
            <a:grpFill/>
            <a:ln w="793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 name="Oval 15"/>
            <p:cNvSpPr>
              <a:spLocks noChangeArrowheads="1"/>
            </p:cNvSpPr>
            <p:nvPr/>
          </p:nvSpPr>
          <p:spPr bwMode="auto">
            <a:xfrm>
              <a:off x="2927" y="2534"/>
              <a:ext cx="32" cy="32"/>
            </a:xfrm>
            <a:prstGeom prst="ellipse">
              <a:avLst/>
            </a:prstGeom>
            <a:grpFill/>
            <a:ln w="793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Oval 17"/>
            <p:cNvSpPr>
              <a:spLocks noChangeArrowheads="1"/>
            </p:cNvSpPr>
            <p:nvPr/>
          </p:nvSpPr>
          <p:spPr bwMode="auto">
            <a:xfrm>
              <a:off x="2927" y="2305"/>
              <a:ext cx="32" cy="32"/>
            </a:xfrm>
            <a:prstGeom prst="ellipse">
              <a:avLst/>
            </a:prstGeom>
            <a:grpFill/>
            <a:ln w="793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Oval 19"/>
            <p:cNvSpPr>
              <a:spLocks noChangeArrowheads="1"/>
            </p:cNvSpPr>
            <p:nvPr/>
          </p:nvSpPr>
          <p:spPr bwMode="auto">
            <a:xfrm>
              <a:off x="2653" y="2534"/>
              <a:ext cx="32" cy="32"/>
            </a:xfrm>
            <a:prstGeom prst="ellipse">
              <a:avLst/>
            </a:prstGeom>
            <a:grpFill/>
            <a:ln w="793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Oval 21"/>
            <p:cNvSpPr>
              <a:spLocks noChangeArrowheads="1"/>
            </p:cNvSpPr>
            <p:nvPr/>
          </p:nvSpPr>
          <p:spPr bwMode="auto">
            <a:xfrm>
              <a:off x="2653" y="2497"/>
              <a:ext cx="32" cy="32"/>
            </a:xfrm>
            <a:prstGeom prst="ellipse">
              <a:avLst/>
            </a:prstGeom>
            <a:grpFill/>
            <a:ln w="793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Oval 23"/>
            <p:cNvSpPr>
              <a:spLocks noChangeArrowheads="1"/>
            </p:cNvSpPr>
            <p:nvPr/>
          </p:nvSpPr>
          <p:spPr bwMode="auto">
            <a:xfrm>
              <a:off x="2584" y="2534"/>
              <a:ext cx="32" cy="32"/>
            </a:xfrm>
            <a:prstGeom prst="ellipse">
              <a:avLst/>
            </a:prstGeom>
            <a:solidFill>
              <a:srgbClr val="FF0000"/>
            </a:solidFill>
            <a:ln w="7938"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777174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零点问题与极值问题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零点问题：</a:t>
                </a:r>
                <a:endParaRPr lang="en-US" altLang="zh-CN" dirty="0">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smtClean="0">
                                  <a:latin typeface="Cambria Math" panose="02040503050406030204" pitchFamily="18" charset="0"/>
                                </a:rPr>
                              </m:ctrlPr>
                            </m:eqArr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e>
                              </m:d>
                              <m:r>
                                <a:rPr lang="en-US" altLang="zh-CN" b="0" i="1" smtClean="0">
                                  <a:latin typeface="Cambria Math" panose="02040503050406030204" pitchFamily="18" charset="0"/>
                                </a:rPr>
                                <m:t>=0</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2</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e>
                              </m:d>
                              <m:r>
                                <a:rPr lang="en-US" altLang="zh-CN" i="1">
                                  <a:latin typeface="Cambria Math" panose="02040503050406030204" pitchFamily="18" charset="0"/>
                                </a:rPr>
                                <m:t>=0</m:t>
                              </m:r>
                            </m:e>
                            <m:e>
                              <m:r>
                                <a:rPr lang="en-US" altLang="zh-CN" b="0" i="1" smtClean="0">
                                  <a:latin typeface="Cambria Math" panose="02040503050406030204" pitchFamily="18" charset="0"/>
                                </a:rPr>
                                <m:t>⋯⋯</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𝑛</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e>
                              </m:d>
                              <m:r>
                                <a:rPr lang="en-US" altLang="zh-CN" i="1">
                                  <a:latin typeface="Cambria Math" panose="02040503050406030204" pitchFamily="18" charset="0"/>
                                </a:rPr>
                                <m:t>=0</m:t>
                              </m:r>
                            </m:e>
                          </m:eqArr>
                        </m:e>
                      </m:d>
                    </m:oMath>
                  </m:oMathPara>
                </a14:m>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极值问题：</a:t>
                </a:r>
                <a:endParaRPr lang="en-US" altLang="zh-CN" dirty="0">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ea typeface="楷体" panose="02010609060101010101" pitchFamily="49" charset="-122"/>
                            </a:rPr>
                          </m:ctrlPr>
                        </m:funcPr>
                        <m:fName>
                          <m:limLow>
                            <m:limLowPr>
                              <m:ctrlPr>
                                <a:rPr lang="en-US" altLang="zh-CN" i="1" smtClean="0">
                                  <a:latin typeface="Cambria Math" panose="02040503050406030204" pitchFamily="18" charset="0"/>
                                  <a:ea typeface="楷体" panose="02010609060101010101" pitchFamily="49" charset="-122"/>
                                </a:rPr>
                              </m:ctrlPr>
                            </m:limLowPr>
                            <m:e>
                              <m:r>
                                <m:rPr>
                                  <m:sty m:val="p"/>
                                </m:rPr>
                                <a:rPr lang="en-US" altLang="zh-CN" i="0" smtClean="0">
                                  <a:latin typeface="Cambria Math" panose="02040503050406030204" pitchFamily="18" charset="0"/>
                                  <a:ea typeface="楷体" panose="02010609060101010101" pitchFamily="49" charset="-122"/>
                                </a:rPr>
                                <m:t>min</m:t>
                              </m:r>
                            </m:e>
                            <m:lim>
                              <m:r>
                                <a:rPr lang="en-US" altLang="zh-CN" b="0" i="1" smtClean="0">
                                  <a:latin typeface="Cambria Math" panose="02040503050406030204" pitchFamily="18" charset="0"/>
                                  <a:ea typeface="楷体" panose="02010609060101010101" pitchFamily="49" charset="-122"/>
                                </a:rPr>
                                <m:t>𝑥</m:t>
                              </m:r>
                              <m:r>
                                <a:rPr lang="en-US" altLang="zh-CN" b="0" i="1" smtClean="0">
                                  <a:latin typeface="Cambria Math" panose="02040503050406030204" pitchFamily="18" charset="0"/>
                                  <a:ea typeface="楷体" panose="02010609060101010101" pitchFamily="49" charset="-122"/>
                                </a:rPr>
                                <m:t>∈</m:t>
                              </m:r>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𝑅</m:t>
                                  </m:r>
                                </m:e>
                                <m:sup>
                                  <m:r>
                                    <a:rPr lang="en-US" altLang="zh-CN" b="0" i="1" smtClean="0">
                                      <a:latin typeface="Cambria Math" panose="02040503050406030204" pitchFamily="18" charset="0"/>
                                      <a:ea typeface="楷体" panose="02010609060101010101" pitchFamily="49" charset="-122"/>
                                    </a:rPr>
                                    <m:t>𝑛</m:t>
                                  </m:r>
                                </m:sup>
                              </m:sSup>
                            </m:lim>
                          </m:limLow>
                        </m:fName>
                        <m:e>
                          <m:r>
                            <a:rPr lang="en-US" altLang="zh-CN" b="0" i="1" smtClean="0">
                              <a:latin typeface="Cambria Math" panose="02040503050406030204" pitchFamily="18" charset="0"/>
                              <a:ea typeface="楷体" panose="02010609060101010101" pitchFamily="49" charset="-122"/>
                            </a:rPr>
                            <m:t>𝐹</m:t>
                          </m:r>
                          <m:d>
                            <m:dPr>
                              <m:ctrlPr>
                                <a:rPr lang="en-US" altLang="zh-CN" b="0" i="1" smtClean="0">
                                  <a:latin typeface="Cambria Math" panose="02040503050406030204" pitchFamily="18" charset="0"/>
                                  <a:ea typeface="楷体" panose="02010609060101010101" pitchFamily="49" charset="-122"/>
                                </a:rPr>
                              </m:ctrlPr>
                            </m:dPr>
                            <m:e>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𝑥</m:t>
                                  </m:r>
                                </m:e>
                                <m:sub>
                                  <m:r>
                                    <a:rPr lang="en-US" altLang="zh-CN" b="0" i="1" smtClean="0">
                                      <a:latin typeface="Cambria Math" panose="02040503050406030204" pitchFamily="18" charset="0"/>
                                      <a:ea typeface="楷体" panose="02010609060101010101" pitchFamily="49" charset="-122"/>
                                    </a:rPr>
                                    <m:t>1</m:t>
                                  </m:r>
                                </m:sub>
                              </m:sSub>
                              <m:r>
                                <a:rPr lang="en-US" altLang="zh-CN" b="0" i="1" smtClean="0">
                                  <a:latin typeface="Cambria Math" panose="02040503050406030204" pitchFamily="18" charset="0"/>
                                  <a:ea typeface="楷体" panose="02010609060101010101" pitchFamily="49" charset="-122"/>
                                </a:rPr>
                                <m:t>,</m:t>
                              </m:r>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𝑥</m:t>
                                  </m:r>
                                </m:e>
                                <m:sub>
                                  <m:r>
                                    <a:rPr lang="en-US" altLang="zh-CN" b="0" i="1" smtClean="0">
                                      <a:latin typeface="Cambria Math" panose="02040503050406030204" pitchFamily="18" charset="0"/>
                                      <a:ea typeface="楷体" panose="02010609060101010101" pitchFamily="49" charset="-122"/>
                                    </a:rPr>
                                    <m:t>2</m:t>
                                  </m:r>
                                </m:sub>
                              </m:sSub>
                              <m:r>
                                <a:rPr lang="en-US" altLang="zh-CN" b="0" i="1" smtClean="0">
                                  <a:latin typeface="Cambria Math" panose="02040503050406030204" pitchFamily="18" charset="0"/>
                                  <a:ea typeface="楷体" panose="02010609060101010101" pitchFamily="49" charset="-122"/>
                                </a:rPr>
                                <m:t>,⋯, </m:t>
                              </m:r>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𝑥</m:t>
                                  </m:r>
                                </m:e>
                                <m:sub>
                                  <m:r>
                                    <a:rPr lang="en-US" altLang="zh-CN" b="0" i="1" smtClean="0">
                                      <a:latin typeface="Cambria Math" panose="02040503050406030204" pitchFamily="18" charset="0"/>
                                      <a:ea typeface="楷体" panose="02010609060101010101" pitchFamily="49" charset="-122"/>
                                    </a:rPr>
                                    <m:t>𝑛</m:t>
                                  </m:r>
                                </m:sub>
                              </m:sSub>
                            </m:e>
                          </m:d>
                        </m:e>
                      </m:func>
                    </m:oMath>
                  </m:oMathPara>
                </a14:m>
                <a:endParaRPr lang="en-US" altLang="zh-CN" dirty="0">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ea typeface="楷体" panose="02010609060101010101" pitchFamily="49" charset="-122"/>
                        </a:rPr>
                        <m:t>𝒇</m:t>
                      </m:r>
                      <m:r>
                        <a:rPr lang="en-US" altLang="zh-CN" b="0" i="1" smtClean="0">
                          <a:latin typeface="Cambria Math" panose="02040503050406030204" pitchFamily="18" charset="0"/>
                          <a:ea typeface="楷体" panose="02010609060101010101" pitchFamily="49" charset="-122"/>
                        </a:rPr>
                        <m:t>=</m:t>
                      </m:r>
                      <m:sSup>
                        <m:sSupPr>
                          <m:ctrlPr>
                            <a:rPr lang="en-US" altLang="zh-CN" b="0" i="1" smtClean="0">
                              <a:latin typeface="Cambria Math" panose="02040503050406030204" pitchFamily="18" charset="0"/>
                              <a:ea typeface="楷体" panose="02010609060101010101" pitchFamily="49" charset="-122"/>
                            </a:rPr>
                          </m:ctrlPr>
                        </m:sSupPr>
                        <m:e>
                          <m:d>
                            <m:dPr>
                              <m:ctrlPr>
                                <a:rPr lang="en-US" altLang="zh-CN" b="0" i="1" smtClean="0">
                                  <a:latin typeface="Cambria Math" panose="02040503050406030204" pitchFamily="18" charset="0"/>
                                  <a:ea typeface="楷体" panose="02010609060101010101" pitchFamily="49" charset="-122"/>
                                </a:rPr>
                              </m:ctrlPr>
                            </m:dPr>
                            <m:e>
                              <m:f>
                                <m:fPr>
                                  <m:ctrlPr>
                                    <a:rPr lang="en-US" altLang="zh-CN" b="0" i="1" smtClean="0">
                                      <a:latin typeface="Cambria Math" panose="02040503050406030204" pitchFamily="18" charset="0"/>
                                      <a:ea typeface="楷体" panose="02010609060101010101" pitchFamily="49" charset="-122"/>
                                    </a:rPr>
                                  </m:ctrlPr>
                                </m:fPr>
                                <m:num>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𝐹</m:t>
                                  </m:r>
                                </m:num>
                                <m:den>
                                  <m:r>
                                    <a:rPr lang="en-US" altLang="zh-CN" b="0" i="1" smtClean="0">
                                      <a:latin typeface="Cambria Math" panose="02040503050406030204" pitchFamily="18" charset="0"/>
                                      <a:ea typeface="楷体" panose="02010609060101010101" pitchFamily="49" charset="-122"/>
                                    </a:rPr>
                                    <m:t>𝜕</m:t>
                                  </m:r>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𝑥</m:t>
                                      </m:r>
                                    </m:e>
                                    <m:sub>
                                      <m:r>
                                        <a:rPr lang="en-US" altLang="zh-CN" b="0" i="1" smtClean="0">
                                          <a:latin typeface="Cambria Math" panose="02040503050406030204" pitchFamily="18" charset="0"/>
                                          <a:ea typeface="楷体" panose="02010609060101010101" pitchFamily="49" charset="-122"/>
                                        </a:rPr>
                                        <m:t>1</m:t>
                                      </m:r>
                                    </m:sub>
                                  </m:sSub>
                                </m:den>
                              </m:f>
                              <m:r>
                                <a:rPr lang="en-US" altLang="zh-CN" b="0" i="1" smtClean="0">
                                  <a:latin typeface="Cambria Math" panose="02040503050406030204" pitchFamily="18" charset="0"/>
                                  <a:ea typeface="楷体" panose="02010609060101010101" pitchFamily="49" charset="-122"/>
                                </a:rPr>
                                <m:t>,</m:t>
                              </m:r>
                              <m:f>
                                <m:fPr>
                                  <m:ctrlPr>
                                    <a:rPr lang="en-US" altLang="zh-CN" b="0" i="1" smtClean="0">
                                      <a:latin typeface="Cambria Math" panose="02040503050406030204" pitchFamily="18" charset="0"/>
                                      <a:ea typeface="楷体" panose="02010609060101010101" pitchFamily="49" charset="-122"/>
                                    </a:rPr>
                                  </m:ctrlPr>
                                </m:fPr>
                                <m:num>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𝐹</m:t>
                                  </m:r>
                                </m:num>
                                <m:den>
                                  <m:r>
                                    <a:rPr lang="en-US" altLang="zh-CN" b="0" i="1" smtClean="0">
                                      <a:latin typeface="Cambria Math" panose="02040503050406030204" pitchFamily="18" charset="0"/>
                                      <a:ea typeface="楷体" panose="02010609060101010101" pitchFamily="49" charset="-122"/>
                                    </a:rPr>
                                    <m:t>𝜕</m:t>
                                  </m:r>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𝑥</m:t>
                                      </m:r>
                                    </m:e>
                                    <m:sub>
                                      <m:r>
                                        <a:rPr lang="en-US" altLang="zh-CN" b="0" i="1" smtClean="0">
                                          <a:latin typeface="Cambria Math" panose="02040503050406030204" pitchFamily="18" charset="0"/>
                                          <a:ea typeface="楷体" panose="02010609060101010101" pitchFamily="49" charset="-122"/>
                                        </a:rPr>
                                        <m:t>2</m:t>
                                      </m:r>
                                    </m:sub>
                                  </m:sSub>
                                </m:den>
                              </m:f>
                              <m:r>
                                <a:rPr lang="en-US" altLang="zh-CN" b="0" i="1" smtClean="0">
                                  <a:latin typeface="Cambria Math" panose="02040503050406030204" pitchFamily="18" charset="0"/>
                                  <a:ea typeface="楷体" panose="02010609060101010101" pitchFamily="49" charset="-122"/>
                                </a:rPr>
                                <m:t>,⋯,</m:t>
                              </m:r>
                              <m:f>
                                <m:fPr>
                                  <m:ctrlPr>
                                    <a:rPr lang="en-US" altLang="zh-CN" b="0" i="1" smtClean="0">
                                      <a:latin typeface="Cambria Math" panose="02040503050406030204" pitchFamily="18" charset="0"/>
                                      <a:ea typeface="楷体" panose="02010609060101010101" pitchFamily="49" charset="-122"/>
                                    </a:rPr>
                                  </m:ctrlPr>
                                </m:fPr>
                                <m:num>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𝐹</m:t>
                                  </m:r>
                                </m:num>
                                <m:den>
                                  <m:r>
                                    <a:rPr lang="en-US" altLang="zh-CN" b="0" i="1" smtClean="0">
                                      <a:latin typeface="Cambria Math" panose="02040503050406030204" pitchFamily="18" charset="0"/>
                                      <a:ea typeface="楷体" panose="02010609060101010101" pitchFamily="49" charset="-122"/>
                                    </a:rPr>
                                    <m:t>𝜕</m:t>
                                  </m:r>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𝑥</m:t>
                                      </m:r>
                                    </m:e>
                                    <m:sub>
                                      <m:r>
                                        <a:rPr lang="en-US" altLang="zh-CN" b="0" i="1" smtClean="0">
                                          <a:latin typeface="Cambria Math" panose="02040503050406030204" pitchFamily="18" charset="0"/>
                                          <a:ea typeface="楷体" panose="02010609060101010101" pitchFamily="49" charset="-122"/>
                                        </a:rPr>
                                        <m:t>𝑛</m:t>
                                      </m:r>
                                    </m:sub>
                                  </m:sSub>
                                </m:den>
                              </m:f>
                            </m:e>
                          </m:d>
                        </m:e>
                        <m:sup>
                          <m:r>
                            <a:rPr lang="en-US" altLang="zh-CN" b="0" i="1" smtClean="0">
                              <a:latin typeface="Cambria Math" panose="02040503050406030204" pitchFamily="18" charset="0"/>
                              <a:ea typeface="楷体" panose="02010609060101010101" pitchFamily="49" charset="-122"/>
                            </a:rPr>
                            <m:t>𝑇</m:t>
                          </m:r>
                        </m:sup>
                      </m:sSup>
                    </m:oMath>
                  </m:oMathPara>
                </a14:m>
                <a:endParaRPr lang="zh-CN" altLang="en-US" dirty="0">
                  <a:latin typeface="楷体" panose="02010609060101010101" pitchFamily="49" charset="-122"/>
                  <a:ea typeface="楷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29428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海森矩阵</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690689"/>
                <a:ext cx="7886700" cy="4821623"/>
              </a:xfrm>
            </p:spPr>
            <p:txBody>
              <a:bodyPr>
                <a:normAutofit/>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多元函数的海森矩阵</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H</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定义为：</a:t>
                </a:r>
                <a:endParaRPr lang="en-US" altLang="zh-CN" i="1"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400" b="1" i="0">
                          <a:latin typeface="Cambria Math" panose="02040503050406030204" pitchFamily="18" charset="0"/>
                        </a:rPr>
                        <m:t>𝐇</m:t>
                      </m:r>
                      <m:r>
                        <a:rPr lang="en-US" altLang="zh-CN" sz="2400" i="1">
                          <a:latin typeface="Cambria Math" panose="02040503050406030204" pitchFamily="18" charset="0"/>
                        </a:rPr>
                        <m:t>=</m:t>
                      </m:r>
                      <m:r>
                        <a:rPr lang="en-US" altLang="zh-CN" sz="2400" b="0" i="0" smtClean="0">
                          <a:latin typeface="Cambria Math" panose="02040503050406030204" pitchFamily="18" charset="0"/>
                        </a:rPr>
                        <m:t>𝛻</m:t>
                      </m:r>
                      <m:r>
                        <a:rPr lang="en-US" altLang="zh-CN" sz="2400" b="0" i="1" smtClean="0">
                          <a:latin typeface="Cambria Math" panose="02040503050406030204" pitchFamily="18" charset="0"/>
                        </a:rPr>
                        <m:t>⊗</m:t>
                      </m:r>
                      <m:r>
                        <a:rPr lang="en-US" altLang="zh-CN" sz="2400" b="0" i="0" smtClean="0">
                          <a:latin typeface="Cambria Math" panose="02040503050406030204" pitchFamily="18" charset="0"/>
                        </a:rPr>
                        <m:t>𝛻</m:t>
                      </m:r>
                      <m:r>
                        <a:rPr lang="en-US" altLang="zh-CN" sz="2400" b="0" i="1" smtClean="0">
                          <a:latin typeface="Cambria Math" panose="02040503050406030204" pitchFamily="18" charset="0"/>
                        </a:rPr>
                        <m:t>𝑓</m:t>
                      </m:r>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m>
                            <m:mPr>
                              <m:mcs>
                                <m:mc>
                                  <m:mcPr>
                                    <m:count m:val="2"/>
                                    <m:mcJc m:val="center"/>
                                  </m:mcPr>
                                </m:mc>
                              </m:mcs>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mPr>
                            <m:mr>
                              <m:e>
                                <m:m>
                                  <m:mPr>
                                    <m:mcs>
                                      <m:mc>
                                        <m:mcPr>
                                          <m:count m:val="2"/>
                                          <m:mcJc m:val="center"/>
                                        </m:mcPr>
                                      </m:mc>
                                    </m:mcs>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mPr>
                                  <m:mr>
                                    <m:e>
                                      <m:sSub>
                                        <m:sSubPr>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sSubPr>
                                        <m:e>
                                          <m:r>
                                            <m:rPr>
                                              <m:brk m:alnAt="7"/>
                                            </m:rPr>
                                            <a:rPr lang="en-US" altLang="zh-CN" sz="2400" i="1">
                                              <a:latin typeface="Cambria Math" panose="02040503050406030204" pitchFamily="18" charset="0"/>
                                              <a:ea typeface="楷体" panose="02010609060101010101" pitchFamily="49" charset="-122"/>
                                              <a:cs typeface="Times New Roman" panose="02020603050405020304" pitchFamily="18" charset="0"/>
                                            </a:rPr>
                                            <m:t>𝑓</m:t>
                                          </m:r>
                                        </m:e>
                                        <m:sub>
                                          <m:r>
                                            <m:rPr>
                                              <m:brk m:alnAt="7"/>
                                            </m:rPr>
                                            <a:rPr lang="en-US" altLang="zh-CN" sz="2400" i="1">
                                              <a:latin typeface="Cambria Math" panose="02040503050406030204" pitchFamily="18" charset="0"/>
                                              <a:ea typeface="楷体" panose="02010609060101010101" pitchFamily="49" charset="-122"/>
                                              <a:cs typeface="Times New Roman" panose="02020603050405020304" pitchFamily="18" charset="0"/>
                                            </a:rPr>
                                            <m:t>1</m:t>
                                          </m:r>
                                          <m:r>
                                            <a:rPr lang="en-US" altLang="zh-CN" sz="2400" i="1">
                                              <a:latin typeface="Cambria Math" panose="02040503050406030204" pitchFamily="18" charset="0"/>
                                              <a:ea typeface="楷体" panose="02010609060101010101" pitchFamily="49" charset="-122"/>
                                              <a:cs typeface="Times New Roman" panose="02020603050405020304" pitchFamily="18" charset="0"/>
                                            </a:rPr>
                                            <m:t>1</m:t>
                                          </m:r>
                                        </m:sub>
                                      </m:sSub>
                                    </m:e>
                                    <m:e>
                                      <m:sSub>
                                        <m:sSubPr>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i="1">
                                              <a:latin typeface="Cambria Math" panose="02040503050406030204" pitchFamily="18" charset="0"/>
                                              <a:ea typeface="楷体" panose="02010609060101010101" pitchFamily="49" charset="-122"/>
                                              <a:cs typeface="Times New Roman" panose="02020603050405020304" pitchFamily="18" charset="0"/>
                                            </a:rPr>
                                            <m:t>𝑓</m:t>
                                          </m:r>
                                        </m:e>
                                        <m:sub>
                                          <m:r>
                                            <a:rPr lang="en-US" altLang="zh-CN" sz="2400" i="1">
                                              <a:latin typeface="Cambria Math" panose="02040503050406030204" pitchFamily="18" charset="0"/>
                                              <a:ea typeface="楷体" panose="02010609060101010101" pitchFamily="49" charset="-122"/>
                                              <a:cs typeface="Times New Roman" panose="02020603050405020304" pitchFamily="18" charset="0"/>
                                            </a:rPr>
                                            <m:t>12</m:t>
                                          </m:r>
                                        </m:sub>
                                      </m:sSub>
                                    </m:e>
                                  </m:mr>
                                  <m:mr>
                                    <m:e>
                                      <m:sSub>
                                        <m:sSubPr>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i="1">
                                              <a:latin typeface="Cambria Math" panose="02040503050406030204" pitchFamily="18" charset="0"/>
                                              <a:ea typeface="楷体" panose="02010609060101010101" pitchFamily="49" charset="-122"/>
                                              <a:cs typeface="Times New Roman" panose="02020603050405020304" pitchFamily="18" charset="0"/>
                                            </a:rPr>
                                            <m:t>𝑓</m:t>
                                          </m:r>
                                        </m:e>
                                        <m:sub>
                                          <m:r>
                                            <a:rPr lang="en-US" altLang="zh-CN" sz="2400" i="1">
                                              <a:latin typeface="Cambria Math" panose="02040503050406030204" pitchFamily="18" charset="0"/>
                                              <a:ea typeface="楷体" panose="02010609060101010101" pitchFamily="49" charset="-122"/>
                                              <a:cs typeface="Times New Roman" panose="02020603050405020304" pitchFamily="18" charset="0"/>
                                            </a:rPr>
                                            <m:t>21</m:t>
                                          </m:r>
                                        </m:sub>
                                      </m:sSub>
                                    </m:e>
                                    <m:e>
                                      <m:sSub>
                                        <m:sSubPr>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i="1">
                                              <a:latin typeface="Cambria Math" panose="02040503050406030204" pitchFamily="18" charset="0"/>
                                              <a:ea typeface="楷体" panose="02010609060101010101" pitchFamily="49" charset="-122"/>
                                              <a:cs typeface="Times New Roman" panose="02020603050405020304" pitchFamily="18" charset="0"/>
                                            </a:rPr>
                                            <m:t>𝑓</m:t>
                                          </m:r>
                                        </m:e>
                                        <m:sub>
                                          <m:r>
                                            <a:rPr lang="en-US" altLang="zh-CN" sz="2400" i="1">
                                              <a:latin typeface="Cambria Math" panose="02040503050406030204" pitchFamily="18" charset="0"/>
                                              <a:ea typeface="楷体" panose="02010609060101010101" pitchFamily="49" charset="-122"/>
                                              <a:cs typeface="Times New Roman" panose="02020603050405020304" pitchFamily="18" charset="0"/>
                                            </a:rPr>
                                            <m:t>22</m:t>
                                          </m:r>
                                        </m:sub>
                                      </m:sSub>
                                    </m:e>
                                  </m:mr>
                                </m:m>
                              </m:e>
                              <m:e>
                                <m:m>
                                  <m:mPr>
                                    <m:mcs>
                                      <m:mc>
                                        <m:mcPr>
                                          <m:count m:val="2"/>
                                          <m:mcJc m:val="center"/>
                                        </m:mcPr>
                                      </m:mc>
                                    </m:mcs>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mPr>
                                  <m:mr>
                                    <m:e>
                                      <m:r>
                                        <a:rPr lang="en-US" altLang="zh-CN" sz="2400" i="1">
                                          <a:latin typeface="Cambria Math" panose="02040503050406030204" pitchFamily="18" charset="0"/>
                                          <a:ea typeface="楷体" panose="02010609060101010101" pitchFamily="49" charset="-122"/>
                                          <a:cs typeface="Times New Roman" panose="02020603050405020304" pitchFamily="18" charset="0"/>
                                        </a:rPr>
                                        <m:t>⋯</m:t>
                                      </m:r>
                                    </m:e>
                                    <m:e>
                                      <m:sSub>
                                        <m:sSubPr>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i="1">
                                              <a:latin typeface="Cambria Math" panose="02040503050406030204" pitchFamily="18" charset="0"/>
                                              <a:ea typeface="楷体" panose="02010609060101010101" pitchFamily="49" charset="-122"/>
                                              <a:cs typeface="Times New Roman" panose="02020603050405020304" pitchFamily="18" charset="0"/>
                                            </a:rPr>
                                            <m:t>𝑓</m:t>
                                          </m:r>
                                        </m:e>
                                        <m:sub>
                                          <m:r>
                                            <a:rPr lang="en-US" altLang="zh-CN" sz="2400" i="1">
                                              <a:latin typeface="Cambria Math" panose="02040503050406030204" pitchFamily="18" charset="0"/>
                                              <a:ea typeface="楷体" panose="02010609060101010101" pitchFamily="49" charset="-122"/>
                                              <a:cs typeface="Times New Roman" panose="02020603050405020304" pitchFamily="18" charset="0"/>
                                            </a:rPr>
                                            <m:t>1</m:t>
                                          </m:r>
                                          <m:r>
                                            <a:rPr lang="en-US" altLang="zh-CN" sz="2400" i="1">
                                              <a:latin typeface="Cambria Math" panose="02040503050406030204" pitchFamily="18" charset="0"/>
                                              <a:ea typeface="楷体" panose="02010609060101010101" pitchFamily="49" charset="-122"/>
                                              <a:cs typeface="Times New Roman" panose="02020603050405020304" pitchFamily="18" charset="0"/>
                                            </a:rPr>
                                            <m:t>𝑛</m:t>
                                          </m:r>
                                        </m:sub>
                                      </m:sSub>
                                    </m:e>
                                  </m:mr>
                                  <m:mr>
                                    <m:e>
                                      <m:r>
                                        <a:rPr lang="en-US" altLang="zh-CN" sz="2400" i="1">
                                          <a:latin typeface="Cambria Math" panose="02040503050406030204" pitchFamily="18" charset="0"/>
                                          <a:ea typeface="楷体" panose="02010609060101010101" pitchFamily="49" charset="-122"/>
                                          <a:cs typeface="Times New Roman" panose="02020603050405020304" pitchFamily="18" charset="0"/>
                                        </a:rPr>
                                        <m:t>⋯</m:t>
                                      </m:r>
                                    </m:e>
                                    <m:e>
                                      <m:sSub>
                                        <m:sSubPr>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i="1">
                                              <a:latin typeface="Cambria Math" panose="02040503050406030204" pitchFamily="18" charset="0"/>
                                              <a:ea typeface="楷体" panose="02010609060101010101" pitchFamily="49" charset="-122"/>
                                              <a:cs typeface="Times New Roman" panose="02020603050405020304" pitchFamily="18" charset="0"/>
                                            </a:rPr>
                                            <m:t>𝑓</m:t>
                                          </m:r>
                                        </m:e>
                                        <m:sub>
                                          <m:r>
                                            <a:rPr lang="en-US" altLang="zh-CN" sz="2400" i="1">
                                              <a:latin typeface="Cambria Math" panose="02040503050406030204" pitchFamily="18" charset="0"/>
                                              <a:ea typeface="楷体" panose="02010609060101010101" pitchFamily="49" charset="-122"/>
                                              <a:cs typeface="Times New Roman" panose="02020603050405020304" pitchFamily="18" charset="0"/>
                                            </a:rPr>
                                            <m:t>2</m:t>
                                          </m:r>
                                          <m:r>
                                            <a:rPr lang="en-US" altLang="zh-CN" sz="2400" i="1">
                                              <a:latin typeface="Cambria Math" panose="02040503050406030204" pitchFamily="18" charset="0"/>
                                              <a:ea typeface="楷体" panose="02010609060101010101" pitchFamily="49" charset="-122"/>
                                              <a:cs typeface="Times New Roman" panose="02020603050405020304" pitchFamily="18" charset="0"/>
                                            </a:rPr>
                                            <m:t>𝑛</m:t>
                                          </m:r>
                                        </m:sub>
                                      </m:sSub>
                                    </m:e>
                                  </m:mr>
                                </m:m>
                              </m:e>
                            </m:mr>
                            <m:mr>
                              <m:e>
                                <m:m>
                                  <m:mPr>
                                    <m:mcs>
                                      <m:mc>
                                        <m:mcPr>
                                          <m:count m:val="2"/>
                                          <m:mcJc m:val="center"/>
                                        </m:mcPr>
                                      </m:mc>
                                    </m:mcs>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mPr>
                                  <m:mr>
                                    <m:e>
                                      <m:r>
                                        <a:rPr lang="en-US" altLang="zh-CN" sz="2400" i="1">
                                          <a:latin typeface="Cambria Math" panose="02040503050406030204" pitchFamily="18" charset="0"/>
                                          <a:ea typeface="楷体" panose="02010609060101010101" pitchFamily="49" charset="-122"/>
                                          <a:cs typeface="Times New Roman" panose="02020603050405020304" pitchFamily="18" charset="0"/>
                                        </a:rPr>
                                        <m:t>⋯</m:t>
                                      </m:r>
                                    </m:e>
                                    <m:e>
                                      <m:r>
                                        <a:rPr lang="en-US" altLang="zh-CN" sz="2400" i="1">
                                          <a:latin typeface="Cambria Math" panose="02040503050406030204" pitchFamily="18" charset="0"/>
                                          <a:ea typeface="楷体" panose="02010609060101010101" pitchFamily="49" charset="-122"/>
                                          <a:cs typeface="Times New Roman" panose="02020603050405020304" pitchFamily="18" charset="0"/>
                                        </a:rPr>
                                        <m:t>⋯</m:t>
                                      </m:r>
                                    </m:e>
                                  </m:mr>
                                  <m:mr>
                                    <m:e>
                                      <m:sSub>
                                        <m:sSubPr>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i="1">
                                              <a:latin typeface="Cambria Math" panose="02040503050406030204" pitchFamily="18" charset="0"/>
                                              <a:ea typeface="楷体" panose="02010609060101010101" pitchFamily="49" charset="-122"/>
                                              <a:cs typeface="Times New Roman" panose="02020603050405020304" pitchFamily="18" charset="0"/>
                                            </a:rPr>
                                            <m:t>𝑓</m:t>
                                          </m:r>
                                        </m:e>
                                        <m:sub>
                                          <m:r>
                                            <a:rPr lang="en-US" altLang="zh-CN" sz="2400" i="1">
                                              <a:latin typeface="Cambria Math" panose="02040503050406030204" pitchFamily="18" charset="0"/>
                                              <a:ea typeface="楷体" panose="02010609060101010101" pitchFamily="49" charset="-122"/>
                                              <a:cs typeface="Times New Roman" panose="02020603050405020304" pitchFamily="18" charset="0"/>
                                            </a:rPr>
                                            <m:t>𝑛</m:t>
                                          </m:r>
                                          <m:r>
                                            <a:rPr lang="en-US" altLang="zh-CN" sz="2400" i="1">
                                              <a:latin typeface="Cambria Math" panose="02040503050406030204" pitchFamily="18" charset="0"/>
                                              <a:ea typeface="楷体" panose="02010609060101010101" pitchFamily="49" charset="-122"/>
                                              <a:cs typeface="Times New Roman" panose="02020603050405020304" pitchFamily="18" charset="0"/>
                                            </a:rPr>
                                            <m:t>1</m:t>
                                          </m:r>
                                        </m:sub>
                                      </m:sSub>
                                    </m:e>
                                    <m:e>
                                      <m:sSub>
                                        <m:sSubPr>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i="1">
                                              <a:latin typeface="Cambria Math" panose="02040503050406030204" pitchFamily="18" charset="0"/>
                                              <a:ea typeface="楷体" panose="02010609060101010101" pitchFamily="49" charset="-122"/>
                                              <a:cs typeface="Times New Roman" panose="02020603050405020304" pitchFamily="18" charset="0"/>
                                            </a:rPr>
                                            <m:t>𝑓</m:t>
                                          </m:r>
                                        </m:e>
                                        <m:sub>
                                          <m:r>
                                            <a:rPr lang="en-US" altLang="zh-CN" sz="2400" i="1">
                                              <a:latin typeface="Cambria Math" panose="02040503050406030204" pitchFamily="18" charset="0"/>
                                              <a:ea typeface="楷体" panose="02010609060101010101" pitchFamily="49" charset="-122"/>
                                              <a:cs typeface="Times New Roman" panose="02020603050405020304" pitchFamily="18" charset="0"/>
                                            </a:rPr>
                                            <m:t>𝑛</m:t>
                                          </m:r>
                                          <m:r>
                                            <a:rPr lang="en-US" altLang="zh-CN" sz="2400" i="1">
                                              <a:latin typeface="Cambria Math" panose="02040503050406030204" pitchFamily="18" charset="0"/>
                                              <a:ea typeface="楷体" panose="02010609060101010101" pitchFamily="49" charset="-122"/>
                                              <a:cs typeface="Times New Roman" panose="02020603050405020304" pitchFamily="18" charset="0"/>
                                            </a:rPr>
                                            <m:t>2</m:t>
                                          </m:r>
                                        </m:sub>
                                      </m:sSub>
                                    </m:e>
                                  </m:mr>
                                </m:m>
                              </m:e>
                              <m:e>
                                <m:m>
                                  <m:mPr>
                                    <m:mcs>
                                      <m:mc>
                                        <m:mcPr>
                                          <m:count m:val="2"/>
                                          <m:mcJc m:val="center"/>
                                        </m:mcPr>
                                      </m:mc>
                                    </m:mcs>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mPr>
                                  <m:mr>
                                    <m:e>
                                      <m:r>
                                        <a:rPr lang="en-US" altLang="zh-CN" sz="2400" i="1">
                                          <a:latin typeface="Cambria Math" panose="02040503050406030204" pitchFamily="18" charset="0"/>
                                          <a:ea typeface="楷体" panose="02010609060101010101" pitchFamily="49" charset="-122"/>
                                          <a:cs typeface="Times New Roman" panose="02020603050405020304" pitchFamily="18" charset="0"/>
                                        </a:rPr>
                                        <m:t>⋯</m:t>
                                      </m:r>
                                    </m:e>
                                    <m:e>
                                      <m:r>
                                        <a:rPr lang="en-US" altLang="zh-CN" sz="2400" i="1">
                                          <a:latin typeface="Cambria Math" panose="02040503050406030204" pitchFamily="18" charset="0"/>
                                          <a:ea typeface="楷体" panose="02010609060101010101" pitchFamily="49" charset="-122"/>
                                          <a:cs typeface="Times New Roman" panose="02020603050405020304" pitchFamily="18" charset="0"/>
                                        </a:rPr>
                                        <m:t>⋯</m:t>
                                      </m:r>
                                    </m:e>
                                  </m:mr>
                                  <m:mr>
                                    <m:e>
                                      <m:r>
                                        <a:rPr lang="en-US" altLang="zh-CN" sz="2400" i="1">
                                          <a:latin typeface="Cambria Math" panose="02040503050406030204" pitchFamily="18" charset="0"/>
                                          <a:ea typeface="楷体" panose="02010609060101010101" pitchFamily="49" charset="-122"/>
                                          <a:cs typeface="Times New Roman" panose="02020603050405020304" pitchFamily="18" charset="0"/>
                                        </a:rPr>
                                        <m:t>⋯</m:t>
                                      </m:r>
                                    </m:e>
                                    <m:e>
                                      <m:sSub>
                                        <m:sSubPr>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i="1">
                                              <a:latin typeface="Cambria Math" panose="02040503050406030204" pitchFamily="18" charset="0"/>
                                              <a:ea typeface="楷体" panose="02010609060101010101" pitchFamily="49" charset="-122"/>
                                              <a:cs typeface="Times New Roman" panose="02020603050405020304" pitchFamily="18" charset="0"/>
                                            </a:rPr>
                                            <m:t>𝑓</m:t>
                                          </m:r>
                                        </m:e>
                                        <m:sub>
                                          <m:r>
                                            <a:rPr lang="en-US" altLang="zh-CN" sz="2400" i="1">
                                              <a:latin typeface="Cambria Math" panose="02040503050406030204" pitchFamily="18" charset="0"/>
                                              <a:ea typeface="楷体" panose="02010609060101010101" pitchFamily="49" charset="-122"/>
                                              <a:cs typeface="Times New Roman" panose="02020603050405020304" pitchFamily="18" charset="0"/>
                                            </a:rPr>
                                            <m:t>𝑛𝑛</m:t>
                                          </m:r>
                                        </m:sub>
                                      </m:sSub>
                                    </m:e>
                                  </m:mr>
                                </m:m>
                              </m:e>
                            </m:mr>
                          </m:m>
                        </m:e>
                      </m:d>
                    </m:oMath>
                  </m:oMathPara>
                </a14:m>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则多元函数的二次近似可以写为</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ea typeface="楷体" panose="02010609060101010101" pitchFamily="49" charset="-122"/>
                          <a:cs typeface="Times New Roman" panose="02020603050405020304" pitchFamily="18" charset="0"/>
                        </a:rPr>
                        <m:t>𝑓</m:t>
                      </m:r>
                      <m:d>
                        <m:dPr>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400" b="1" i="0">
                              <a:latin typeface="Cambria Math" panose="02040503050406030204" pitchFamily="18" charset="0"/>
                              <a:ea typeface="楷体" panose="02010609060101010101" pitchFamily="49" charset="-122"/>
                              <a:cs typeface="Times New Roman" panose="02020603050405020304" pitchFamily="18" charset="0"/>
                            </a:rPr>
                            <m:t>𝐱</m:t>
                          </m:r>
                        </m:e>
                      </m:d>
                      <m:r>
                        <a:rPr lang="en-US" altLang="zh-CN" sz="2400" i="1">
                          <a:latin typeface="Cambria Math" panose="02040503050406030204" pitchFamily="18" charset="0"/>
                          <a:ea typeface="楷体" panose="02010609060101010101" pitchFamily="49" charset="-122"/>
                          <a:cs typeface="Times New Roman" panose="02020603050405020304" pitchFamily="18" charset="0"/>
                        </a:rPr>
                        <m:t>=</m:t>
                      </m:r>
                      <m:r>
                        <a:rPr lang="en-US" altLang="zh-CN" sz="2400" i="1">
                          <a:latin typeface="Cambria Math" panose="02040503050406030204" pitchFamily="18" charset="0"/>
                          <a:ea typeface="楷体" panose="02010609060101010101" pitchFamily="49" charset="-122"/>
                          <a:cs typeface="Times New Roman" panose="02020603050405020304" pitchFamily="18" charset="0"/>
                        </a:rPr>
                        <m:t>𝑓</m:t>
                      </m:r>
                      <m:d>
                        <m:dPr>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dPr>
                        <m:e>
                          <m:sSub>
                            <m:sSubPr>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b="1" i="0">
                                  <a:latin typeface="Cambria Math" panose="02040503050406030204" pitchFamily="18" charset="0"/>
                                  <a:ea typeface="楷体" panose="02010609060101010101" pitchFamily="49" charset="-122"/>
                                  <a:cs typeface="Times New Roman" panose="02020603050405020304" pitchFamily="18" charset="0"/>
                                </a:rPr>
                                <m:t>𝐱</m:t>
                              </m:r>
                            </m:e>
                            <m:sub>
                              <m:r>
                                <a:rPr lang="en-US" altLang="zh-CN" sz="2400" i="1">
                                  <a:latin typeface="Cambria Math" panose="02040503050406030204" pitchFamily="18" charset="0"/>
                                  <a:ea typeface="楷体" panose="02010609060101010101" pitchFamily="49" charset="-122"/>
                                  <a:cs typeface="Times New Roman" panose="02020603050405020304" pitchFamily="18" charset="0"/>
                                </a:rPr>
                                <m:t>0</m:t>
                              </m:r>
                            </m:sub>
                          </m:sSub>
                        </m:e>
                      </m:d>
                      <m:r>
                        <a:rPr lang="en-US" altLang="zh-CN" sz="2400" i="1">
                          <a:latin typeface="Cambria Math" panose="02040503050406030204" pitchFamily="18" charset="0"/>
                          <a:ea typeface="楷体" panose="02010609060101010101" pitchFamily="49" charset="-122"/>
                          <a:cs typeface="Times New Roman" panose="02020603050405020304" pitchFamily="18" charset="0"/>
                        </a:rPr>
                        <m:t>+</m:t>
                      </m:r>
                      <m:d>
                        <m:dPr>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400" b="1" i="0">
                              <a:latin typeface="Cambria Math" panose="02040503050406030204" pitchFamily="18" charset="0"/>
                              <a:ea typeface="楷体" panose="02010609060101010101" pitchFamily="49" charset="-122"/>
                              <a:cs typeface="Times New Roman" panose="02020603050405020304" pitchFamily="18" charset="0"/>
                            </a:rPr>
                            <m:t>𝐱</m:t>
                          </m:r>
                          <m:r>
                            <a:rPr lang="en-US" altLang="zh-CN" sz="2400" i="1">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b="1" i="0">
                                  <a:latin typeface="Cambria Math" panose="02040503050406030204" pitchFamily="18" charset="0"/>
                                  <a:ea typeface="楷体" panose="02010609060101010101" pitchFamily="49" charset="-122"/>
                                  <a:cs typeface="Times New Roman" panose="02020603050405020304" pitchFamily="18" charset="0"/>
                                </a:rPr>
                                <m:t>𝐱</m:t>
                              </m:r>
                            </m:e>
                            <m:sub>
                              <m:r>
                                <a:rPr lang="en-US" altLang="zh-CN" sz="2400" i="1">
                                  <a:latin typeface="Cambria Math" panose="02040503050406030204" pitchFamily="18" charset="0"/>
                                  <a:ea typeface="楷体" panose="02010609060101010101" pitchFamily="49" charset="-122"/>
                                  <a:cs typeface="Times New Roman" panose="02020603050405020304" pitchFamily="18" charset="0"/>
                                </a:rPr>
                                <m:t>0</m:t>
                              </m:r>
                            </m:sub>
                          </m:sSub>
                        </m:e>
                      </m:d>
                      <m:r>
                        <a:rPr lang="en-US" altLang="zh-CN" sz="2400" i="1">
                          <a:latin typeface="Cambria Math" panose="02040503050406030204" pitchFamily="18" charset="0"/>
                          <a:ea typeface="楷体" panose="02010609060101010101" pitchFamily="49" charset="-122"/>
                          <a:cs typeface="Times New Roman" panose="02020603050405020304" pitchFamily="18" charset="0"/>
                        </a:rPr>
                        <m:t>⋅</m:t>
                      </m:r>
                      <m:r>
                        <a:rPr lang="en-US" altLang="zh-CN" sz="2400" i="0">
                          <a:latin typeface="Cambria Math" panose="02040503050406030204" pitchFamily="18" charset="0"/>
                          <a:ea typeface="楷体" panose="02010609060101010101" pitchFamily="49" charset="-122"/>
                          <a:cs typeface="Times New Roman" panose="02020603050405020304" pitchFamily="18" charset="0"/>
                        </a:rPr>
                        <m:t>𝛻</m:t>
                      </m:r>
                      <m:r>
                        <a:rPr lang="en-US" altLang="zh-CN" sz="2400" i="1">
                          <a:latin typeface="Cambria Math" panose="02040503050406030204" pitchFamily="18" charset="0"/>
                          <a:ea typeface="楷体" panose="02010609060101010101" pitchFamily="49" charset="-122"/>
                          <a:cs typeface="Times New Roman" panose="02020603050405020304" pitchFamily="18" charset="0"/>
                        </a:rPr>
                        <m:t>𝑓</m:t>
                      </m:r>
                      <m:r>
                        <a:rPr lang="en-US" altLang="zh-CN" sz="2400" i="1">
                          <a:latin typeface="Cambria Math" panose="02040503050406030204" pitchFamily="18" charset="0"/>
                          <a:ea typeface="楷体" panose="02010609060101010101" pitchFamily="49" charset="-122"/>
                          <a:cs typeface="Times New Roman" panose="02020603050405020304" pitchFamily="18" charset="0"/>
                        </a:rPr>
                        <m:t>+</m:t>
                      </m:r>
                      <m:d>
                        <m:d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400" b="1" i="0" smtClean="0">
                              <a:latin typeface="Cambria Math" panose="02040503050406030204" pitchFamily="18" charset="0"/>
                              <a:ea typeface="楷体" panose="02010609060101010101" pitchFamily="49" charset="-122"/>
                              <a:cs typeface="Times New Roman" panose="02020603050405020304" pitchFamily="18" charset="0"/>
                            </a:rPr>
                            <m:t>𝐱</m:t>
                          </m:r>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b="1" i="0" smtClean="0">
                                  <a:latin typeface="Cambria Math" panose="02040503050406030204" pitchFamily="18" charset="0"/>
                                  <a:ea typeface="楷体" panose="02010609060101010101" pitchFamily="49" charset="-122"/>
                                  <a:cs typeface="Times New Roman" panose="02020603050405020304" pitchFamily="18" charset="0"/>
                                </a:rPr>
                                <m:t>𝐱</m:t>
                              </m:r>
                            </m:e>
                            <m:sub>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0</m:t>
                              </m:r>
                            </m:sub>
                          </m:sSub>
                        </m:e>
                      </m:d>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sz="2400" b="1" i="0" smtClean="0">
                          <a:latin typeface="Cambria Math" panose="02040503050406030204" pitchFamily="18" charset="0"/>
                          <a:ea typeface="楷体" panose="02010609060101010101" pitchFamily="49" charset="-122"/>
                          <a:cs typeface="Times New Roman" panose="02020603050405020304" pitchFamily="18" charset="0"/>
                        </a:rPr>
                        <m:t>𝐇</m:t>
                      </m:r>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m:t>
                      </m:r>
                      <m:d>
                        <m:d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400" b="1" i="0" smtClean="0">
                              <a:latin typeface="Cambria Math" panose="02040503050406030204" pitchFamily="18" charset="0"/>
                              <a:ea typeface="楷体" panose="02010609060101010101" pitchFamily="49" charset="-122"/>
                              <a:cs typeface="Times New Roman" panose="02020603050405020304" pitchFamily="18" charset="0"/>
                            </a:rPr>
                            <m:t>𝐱</m:t>
                          </m:r>
                          <m:r>
                            <a:rPr lang="en-US" altLang="zh-CN" sz="2400" b="0" i="0" smtClean="0">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b="1" i="0" smtClean="0">
                                  <a:latin typeface="Cambria Math" panose="02040503050406030204" pitchFamily="18" charset="0"/>
                                  <a:ea typeface="楷体" panose="02010609060101010101" pitchFamily="49" charset="-122"/>
                                  <a:cs typeface="Times New Roman" panose="02020603050405020304" pitchFamily="18" charset="0"/>
                                </a:rPr>
                                <m:t>𝐱</m:t>
                              </m:r>
                            </m:e>
                            <m:sub>
                              <m:r>
                                <a:rPr lang="en-US" altLang="zh-CN" sz="2400" b="0" i="0" smtClean="0">
                                  <a:latin typeface="Cambria Math" panose="02040503050406030204" pitchFamily="18" charset="0"/>
                                  <a:ea typeface="楷体" panose="02010609060101010101" pitchFamily="49" charset="-122"/>
                                  <a:cs typeface="Times New Roman" panose="02020603050405020304" pitchFamily="18" charset="0"/>
                                </a:rPr>
                                <m:t>0</m:t>
                              </m:r>
                            </m:sub>
                          </m:sSub>
                        </m:e>
                      </m:d>
                      <m:r>
                        <a:rPr lang="en-US" altLang="zh-CN" sz="2400" b="0" i="0"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m:t>
                      </m:r>
                    </m:oMath>
                  </m:oMathPara>
                </a14:m>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其中</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b="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x</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n</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T</a:t>
                </a:r>
              </a:p>
              <a:p>
                <a:pPr marL="0" indent="0" algn="ctr">
                  <a:buNone/>
                </a:pPr>
                <a:r>
                  <a:rPr lang="en-US" altLang="zh-CN" b="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0</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c</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c</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c</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n</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T</a:t>
                </a:r>
              </a:p>
              <a:p>
                <a:pPr marL="0" indent="0">
                  <a:buNone/>
                </a:pPr>
                <a14:m>
                  <m:oMathPara xmlns:m="http://schemas.openxmlformats.org/officeDocument/2006/math">
                    <m:oMathParaPr>
                      <m:jc m:val="centerGroup"/>
                    </m:oMathParaPr>
                    <m:oMath xmlns:m="http://schemas.openxmlformats.org/officeDocument/2006/math">
                      <m:r>
                        <a:rPr lang="en-US" altLang="zh-CN" b="0" i="0"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m>
                                <m:mPr>
                                  <m:mcs>
                                    <m:mc>
                                      <m:mcPr>
                                        <m:count m:val="2"/>
                                        <m:mcJc m:val="center"/>
                                      </m:mcPr>
                                    </m:mc>
                                  </m:mcs>
                                  <m:ctrlPr>
                                    <a:rPr lang="en-US" altLang="zh-CN" b="0" i="1" smtClean="0">
                                      <a:latin typeface="Cambria Math" panose="02040503050406030204" pitchFamily="18" charset="0"/>
                                    </a:rPr>
                                  </m:ctrlPr>
                                </m:mPr>
                                <m:mr>
                                  <m:e>
                                    <m:m>
                                      <m:mPr>
                                        <m:mcs>
                                          <m:mc>
                                            <m:mcPr>
                                              <m:count m:val="2"/>
                                              <m:mcJc m:val="center"/>
                                            </m:mcPr>
                                          </m:mc>
                                        </m:mcs>
                                        <m:ctrlPr>
                                          <a:rPr lang="en-US" altLang="zh-CN" b="0" i="1" smtClean="0">
                                            <a:latin typeface="Cambria Math" panose="02040503050406030204" pitchFamily="18" charset="0"/>
                                          </a:rPr>
                                        </m:ctrlPr>
                                      </m:mPr>
                                      <m:mr>
                                        <m:e>
                                          <m:sSub>
                                            <m:sSubPr>
                                              <m:ctrlPr>
                                                <a:rPr lang="en-US" altLang="zh-CN" b="0" i="1" smtClean="0">
                                                  <a:latin typeface="Cambria Math" panose="02040503050406030204" pitchFamily="18" charset="0"/>
                                                </a:rPr>
                                              </m:ctrlPr>
                                            </m:sSubPr>
                                            <m:e>
                                              <m:r>
                                                <m:rPr>
                                                  <m:brk m:alnAt="7"/>
                                                </m:rPr>
                                                <a:rPr lang="en-US" altLang="zh-CN" b="0" i="1" smtClean="0">
                                                  <a:latin typeface="Cambria Math" panose="02040503050406030204" pitchFamily="18" charset="0"/>
                                                </a:rPr>
                                                <m:t>𝑓</m:t>
                                              </m:r>
                                            </m:e>
                                            <m:sub>
                                              <m:r>
                                                <m:rPr>
                                                  <m:brk m:alnAt="7"/>
                                                </m:rPr>
                                                <a:rPr lang="en-US" altLang="zh-CN" b="0" i="1" smtClean="0">
                                                  <a:latin typeface="Cambria Math" panose="02040503050406030204" pitchFamily="18" charset="0"/>
                                                </a:rPr>
                                                <m:t>1</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Sub>
                                        </m:e>
                                      </m:mr>
                                    </m:m>
                                  </m:e>
                                  <m:e>
                                    <m:m>
                                      <m:mPr>
                                        <m:mcs>
                                          <m:mc>
                                            <m:mcPr>
                                              <m:count m:val="2"/>
                                              <m:mcJc m:val="center"/>
                                            </m:mcPr>
                                          </m:mc>
                                        </m:mcs>
                                        <m:ctrlPr>
                                          <a:rPr lang="en-US" altLang="zh-CN" b="0" i="1" smtClean="0">
                                            <a:latin typeface="Cambria Math" panose="02040503050406030204" pitchFamily="18" charset="0"/>
                                          </a:rPr>
                                        </m:ctrlPr>
                                      </m:mPr>
                                      <m:mr>
                                        <m:e>
                                          <m:r>
                                            <a:rPr lang="en-US" altLang="zh-CN" b="0" i="1" smtClean="0">
                                              <a:latin typeface="Cambria Math" panose="02040503050406030204" pitchFamily="18" charset="0"/>
                                            </a:rPr>
                                            <m:t>⋯</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𝑛</m:t>
                                              </m:r>
                                            </m:sub>
                                          </m:sSub>
                                        </m:e>
                                      </m:mr>
                                    </m:m>
                                  </m:e>
                                </m:mr>
                              </m:m>
                            </m:e>
                          </m:d>
                        </m:e>
                        <m:sup>
                          <m:r>
                            <m:rPr>
                              <m:sty m:val="p"/>
                            </m:rPr>
                            <a:rPr lang="en-US" altLang="zh-CN" b="0" i="0" smtClean="0">
                              <a:latin typeface="Cambria Math" panose="02040503050406030204" pitchFamily="18" charset="0"/>
                            </a:rPr>
                            <m:t>T</m:t>
                          </m:r>
                        </m:sup>
                      </m:sSup>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690689"/>
                <a:ext cx="7886700" cy="4821623"/>
              </a:xfrm>
              <a:blipFill>
                <a:blip r:embed="rId2"/>
                <a:stretch>
                  <a:fillRect l="-1391" t="-25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07663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多元函数局部极值</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存在条件：海森矩阵正定</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局部有极小值</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或负定</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局部有极大值</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多元函数牛顿法：</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𝐱</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𝑛</m:t>
                          </m:r>
                        </m:sub>
                      </m:s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𝐱</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𝑛</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−1</m:t>
                          </m:r>
                        </m:sub>
                      </m:s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sSup>
                        <m:sSup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𝐇</m:t>
                          </m:r>
                        </m:e>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−1</m:t>
                          </m:r>
                        </m:sup>
                      </m:sSup>
                      <m:r>
                        <a:rPr lang="en-US" altLang="zh-CN" b="0" i="0"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𝑓</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𝐱</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𝑛</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−1</m:t>
                          </m:r>
                        </m:sub>
                      </m:s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收敛速度：二次收敛</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缺点：当自变量变多时，如果</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H</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不稀疏，则计算</a:t>
                </a:r>
                <a14:m>
                  <m:oMath xmlns:m="http://schemas.openxmlformats.org/officeDocument/2006/math">
                    <m:sSup>
                      <m:sSup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𝐇</m:t>
                        </m:r>
                      </m:e>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−1</m:t>
                        </m:r>
                      </m:sup>
                    </m:sSup>
                    <m:r>
                      <a:rPr lang="en-US" altLang="zh-CN" b="0" i="0"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𝑓</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𝐱</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𝑛</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−1</m:t>
                        </m:r>
                      </m:sub>
                    </m:s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oMath>
                </a14:m>
                <a:r>
                  <a:rPr lang="zh-CN" altLang="en-US" dirty="0">
                    <a:latin typeface="Times New Roman" panose="02020603050405020304" pitchFamily="18" charset="0"/>
                    <a:ea typeface="楷体" panose="02010609060101010101" pitchFamily="49" charset="-122"/>
                    <a:cs typeface="Times New Roman" panose="02020603050405020304" pitchFamily="18" charset="0"/>
                  </a:rPr>
                  <a:t>的时间复杂度会很高</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801" r="-1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1513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梯度下降法</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原理：沿着</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梯度的相反数，即</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f</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的值下降最快的方向移动，使得</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f</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移动到极小值：</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
                    </m:oMathParaPr>
                    <m:oMath xmlns:m="http://schemas.openxmlformats.org/officeDocument/2006/math">
                      <m:sSub>
                        <m:sSubPr>
                          <m:ctrlPr>
                            <a:rPr lang="en-US" altLang="zh-CN" b="0" i="1" smtClean="0">
                              <a:solidFill>
                                <a:srgbClr val="FF0000"/>
                              </a:solidFill>
                              <a:latin typeface="Cambria Math" panose="02040503050406030204" pitchFamily="18" charset="0"/>
                              <a:ea typeface="楷体" panose="02010609060101010101" pitchFamily="49" charset="-122"/>
                            </a:rPr>
                          </m:ctrlPr>
                        </m:sSubPr>
                        <m:e>
                          <m:r>
                            <a:rPr lang="en-US" altLang="zh-CN" b="1" i="0" smtClean="0">
                              <a:solidFill>
                                <a:srgbClr val="FF0000"/>
                              </a:solidFill>
                              <a:latin typeface="Cambria Math" panose="02040503050406030204" pitchFamily="18" charset="0"/>
                              <a:ea typeface="楷体" panose="02010609060101010101" pitchFamily="49" charset="-122"/>
                            </a:rPr>
                            <m:t>𝐱</m:t>
                          </m:r>
                        </m:e>
                        <m:sub>
                          <m:r>
                            <a:rPr lang="en-US" altLang="zh-CN" b="0" i="1" smtClean="0">
                              <a:solidFill>
                                <a:srgbClr val="FF0000"/>
                              </a:solidFill>
                              <a:latin typeface="Cambria Math" panose="02040503050406030204" pitchFamily="18" charset="0"/>
                              <a:ea typeface="楷体" panose="02010609060101010101" pitchFamily="49" charset="-122"/>
                            </a:rPr>
                            <m:t>𝑛</m:t>
                          </m:r>
                        </m:sub>
                      </m:sSub>
                      <m:r>
                        <a:rPr lang="en-US" altLang="zh-CN" b="0" i="1" smtClean="0">
                          <a:solidFill>
                            <a:srgbClr val="FF0000"/>
                          </a:solidFill>
                          <a:latin typeface="Cambria Math" panose="02040503050406030204" pitchFamily="18" charset="0"/>
                          <a:ea typeface="楷体" panose="02010609060101010101" pitchFamily="49" charset="-122"/>
                        </a:rPr>
                        <m:t>=</m:t>
                      </m:r>
                      <m:sSub>
                        <m:sSubPr>
                          <m:ctrlPr>
                            <a:rPr lang="en-US" altLang="zh-CN" b="0" i="1" smtClean="0">
                              <a:solidFill>
                                <a:srgbClr val="FF0000"/>
                              </a:solidFill>
                              <a:latin typeface="Cambria Math" panose="02040503050406030204" pitchFamily="18" charset="0"/>
                              <a:ea typeface="楷体" panose="02010609060101010101" pitchFamily="49" charset="-122"/>
                            </a:rPr>
                          </m:ctrlPr>
                        </m:sSubPr>
                        <m:e>
                          <m:r>
                            <a:rPr lang="en-US" altLang="zh-CN" b="1" i="0" smtClean="0">
                              <a:solidFill>
                                <a:srgbClr val="FF0000"/>
                              </a:solidFill>
                              <a:latin typeface="Cambria Math" panose="02040503050406030204" pitchFamily="18" charset="0"/>
                              <a:ea typeface="楷体" panose="02010609060101010101" pitchFamily="49" charset="-122"/>
                            </a:rPr>
                            <m:t>𝐱</m:t>
                          </m:r>
                        </m:e>
                        <m:sub>
                          <m:r>
                            <a:rPr lang="en-US" altLang="zh-CN" b="0" i="1" smtClean="0">
                              <a:solidFill>
                                <a:srgbClr val="FF0000"/>
                              </a:solidFill>
                              <a:latin typeface="Cambria Math" panose="02040503050406030204" pitchFamily="18" charset="0"/>
                              <a:ea typeface="楷体" panose="02010609060101010101" pitchFamily="49" charset="-122"/>
                            </a:rPr>
                            <m:t>𝑛</m:t>
                          </m:r>
                          <m:r>
                            <a:rPr lang="en-US" altLang="zh-CN" b="0" i="1" smtClean="0">
                              <a:solidFill>
                                <a:srgbClr val="FF0000"/>
                              </a:solidFill>
                              <a:latin typeface="Cambria Math" panose="02040503050406030204" pitchFamily="18" charset="0"/>
                              <a:ea typeface="楷体" panose="02010609060101010101" pitchFamily="49" charset="-122"/>
                            </a:rPr>
                            <m:t>−1</m:t>
                          </m:r>
                        </m:sub>
                      </m:sSub>
                      <m:r>
                        <a:rPr lang="en-US" altLang="zh-CN" b="0" i="1" smtClean="0">
                          <a:solidFill>
                            <a:srgbClr val="FF0000"/>
                          </a:solidFill>
                          <a:latin typeface="Cambria Math" panose="02040503050406030204" pitchFamily="18" charset="0"/>
                          <a:ea typeface="楷体" panose="02010609060101010101" pitchFamily="49" charset="-122"/>
                        </a:rPr>
                        <m:t>−</m:t>
                      </m:r>
                      <m:r>
                        <a:rPr lang="en-US" altLang="zh-CN" b="0" i="1" smtClean="0">
                          <a:solidFill>
                            <a:srgbClr val="FF0000"/>
                          </a:solidFill>
                          <a:latin typeface="Cambria Math" panose="02040503050406030204" pitchFamily="18" charset="0"/>
                          <a:ea typeface="楷体" panose="02010609060101010101" pitchFamily="49" charset="-122"/>
                        </a:rPr>
                        <m:t>𝑡</m:t>
                      </m:r>
                      <m:r>
                        <a:rPr lang="en-US" altLang="zh-CN" b="0" i="0" smtClean="0">
                          <a:solidFill>
                            <a:srgbClr val="FF0000"/>
                          </a:solidFill>
                          <a:latin typeface="Cambria Math" panose="02040503050406030204" pitchFamily="18" charset="0"/>
                          <a:ea typeface="楷体" panose="02010609060101010101" pitchFamily="49" charset="-122"/>
                        </a:rPr>
                        <m:t>𝛻</m:t>
                      </m:r>
                      <m:r>
                        <a:rPr lang="en-US" altLang="zh-CN" b="0" i="1" smtClean="0">
                          <a:solidFill>
                            <a:srgbClr val="FF0000"/>
                          </a:solidFill>
                          <a:latin typeface="Cambria Math" panose="02040503050406030204" pitchFamily="18" charset="0"/>
                          <a:ea typeface="楷体" panose="02010609060101010101" pitchFamily="49" charset="-122"/>
                        </a:rPr>
                        <m:t>𝑓</m:t>
                      </m:r>
                      <m:r>
                        <a:rPr lang="en-US" altLang="zh-CN" b="0" i="1" smtClean="0">
                          <a:solidFill>
                            <a:srgbClr val="FF0000"/>
                          </a:solidFill>
                          <a:latin typeface="Cambria Math" panose="02040503050406030204" pitchFamily="18" charset="0"/>
                          <a:ea typeface="楷体" panose="02010609060101010101" pitchFamily="49" charset="-122"/>
                        </a:rPr>
                        <m:t>(</m:t>
                      </m:r>
                      <m:sSub>
                        <m:sSubPr>
                          <m:ctrlPr>
                            <a:rPr lang="en-US" altLang="zh-CN" b="0" i="1" smtClean="0">
                              <a:solidFill>
                                <a:srgbClr val="FF0000"/>
                              </a:solidFill>
                              <a:latin typeface="Cambria Math" panose="02040503050406030204" pitchFamily="18" charset="0"/>
                              <a:ea typeface="楷体" panose="02010609060101010101" pitchFamily="49" charset="-122"/>
                            </a:rPr>
                          </m:ctrlPr>
                        </m:sSubPr>
                        <m:e>
                          <m:r>
                            <a:rPr lang="en-US" altLang="zh-CN" b="1" i="0" smtClean="0">
                              <a:solidFill>
                                <a:srgbClr val="FF0000"/>
                              </a:solidFill>
                              <a:latin typeface="Cambria Math" panose="02040503050406030204" pitchFamily="18" charset="0"/>
                              <a:ea typeface="楷体" panose="02010609060101010101" pitchFamily="49" charset="-122"/>
                            </a:rPr>
                            <m:t>𝐱</m:t>
                          </m:r>
                        </m:e>
                        <m:sub>
                          <m:r>
                            <a:rPr lang="en-US" altLang="zh-CN" b="0" i="1" smtClean="0">
                              <a:solidFill>
                                <a:srgbClr val="FF0000"/>
                              </a:solidFill>
                              <a:latin typeface="Cambria Math" panose="02040503050406030204" pitchFamily="18" charset="0"/>
                              <a:ea typeface="楷体" panose="02010609060101010101" pitchFamily="49" charset="-122"/>
                            </a:rPr>
                            <m:t>𝑛</m:t>
                          </m:r>
                          <m:r>
                            <a:rPr lang="en-US" altLang="zh-CN" b="0" i="1" smtClean="0">
                              <a:solidFill>
                                <a:srgbClr val="FF0000"/>
                              </a:solidFill>
                              <a:latin typeface="Cambria Math" panose="02040503050406030204" pitchFamily="18" charset="0"/>
                              <a:ea typeface="楷体" panose="02010609060101010101" pitchFamily="49" charset="-122"/>
                            </a:rPr>
                            <m:t>−1</m:t>
                          </m:r>
                        </m:sub>
                      </m:sSub>
                      <m:r>
                        <a:rPr lang="en-US" altLang="zh-CN" b="0" i="1" smtClean="0">
                          <a:solidFill>
                            <a:srgbClr val="FF0000"/>
                          </a:solidFill>
                          <a:latin typeface="Cambria Math" panose="02040503050406030204" pitchFamily="18" charset="0"/>
                          <a:ea typeface="楷体" panose="02010609060101010101" pitchFamily="49" charset="-122"/>
                        </a:rPr>
                        <m:t>)</m:t>
                      </m:r>
                    </m:oMath>
                  </m:oMathPara>
                </a14:m>
                <a:endParaRPr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其中</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h</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是移动步长，可以是固定设置或者通过计算得出变化值</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优势：计算简便，意义直观</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缺点：收敛速度慢</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线性收敛</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，容易陷入局部极小值</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0934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梯度下降法示例</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b="1"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是正定对称矩阵，用梯度下降法计算下面二次型的极值</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𝑋</m:t>
                          </m:r>
                        </m:e>
                        <m:sup>
                          <m:r>
                            <a:rPr lang="en-US" altLang="zh-CN" b="0" i="1" smtClean="0">
                              <a:latin typeface="Cambria Math" panose="02040503050406030204" pitchFamily="18" charset="0"/>
                            </a:rPr>
                            <m:t>𝑇</m:t>
                          </m:r>
                        </m:sup>
                      </m:sSup>
                      <m:r>
                        <a:rPr lang="en-US" altLang="zh-CN" b="1" i="0" smtClean="0">
                          <a:latin typeface="Cambria Math" panose="02040503050406030204" pitchFamily="18" charset="0"/>
                        </a:rPr>
                        <m:t>𝐀</m:t>
                      </m:r>
                      <m:r>
                        <a:rPr lang="en-US" altLang="zh-CN" b="0" i="1" smtClean="0">
                          <a:latin typeface="Cambria Math" panose="02040503050406030204" pitchFamily="18" charset="0"/>
                        </a:rPr>
                        <m:t>𝑋</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1" i="0" smtClean="0">
                              <a:latin typeface="Cambria Math" panose="02040503050406030204" pitchFamily="18" charset="0"/>
                            </a:rPr>
                            <m:t>𝐛</m:t>
                          </m:r>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𝑋</m:t>
                      </m:r>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i="1" dirty="0">
                    <a:latin typeface="Times New Roman" panose="02020603050405020304" pitchFamily="18" charset="0"/>
                    <a:ea typeface="楷体" panose="02010609060101010101" pitchFamily="49" charset="-122"/>
                    <a:cs typeface="Times New Roman" panose="02020603050405020304" pitchFamily="18" charset="0"/>
                  </a:rPr>
                  <a:t>f</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的梯度为：</a:t>
                </a:r>
                <a:endParaRPr lang="en-US" altLang="zh-CN" b="0" i="0"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1" i="0" smtClean="0">
                          <a:latin typeface="Cambria Math" panose="02040503050406030204" pitchFamily="18" charset="0"/>
                        </a:rPr>
                        <m:t>𝐠</m:t>
                      </m:r>
                      <m:r>
                        <a:rPr lang="en-US" altLang="zh-CN" b="0" i="0" smtClean="0">
                          <a:latin typeface="Cambria Math" panose="02040503050406030204" pitchFamily="18" charset="0"/>
                        </a:rPr>
                        <m:t>=</m:t>
                      </m:r>
                      <m:r>
                        <a:rPr lang="en-US" altLang="zh-CN" b="0" i="0"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1" i="0" smtClean="0">
                          <a:latin typeface="Cambria Math" panose="02040503050406030204" pitchFamily="18" charset="0"/>
                        </a:rPr>
                        <m:t>𝐀</m:t>
                      </m:r>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1" i="0" smtClean="0">
                          <a:latin typeface="Cambria Math" panose="02040503050406030204" pitchFamily="18" charset="0"/>
                        </a:rPr>
                        <m:t>𝐛</m:t>
                      </m:r>
                    </m:oMath>
                  </m:oMathPara>
                </a14:m>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沿着</a:t>
                </a:r>
                <a14:m>
                  <m:oMath xmlns:m="http://schemas.openxmlformats.org/officeDocument/2006/math">
                    <m:r>
                      <a:rPr lang="en-US" altLang="zh-CN" b="1" i="0" smtClean="0">
                        <a:latin typeface="Cambria Math" panose="02040503050406030204" pitchFamily="18" charset="0"/>
                      </a:rPr>
                      <m:t>𝐠</m:t>
                    </m:r>
                  </m:oMath>
                </a14:m>
                <a:r>
                  <a:rPr lang="zh-CN" altLang="en-US" dirty="0">
                    <a:latin typeface="Times New Roman" panose="02020603050405020304" pitchFamily="18" charset="0"/>
                    <a:ea typeface="楷体" panose="02010609060101010101" pitchFamily="49" charset="-122"/>
                    <a:cs typeface="Times New Roman" panose="02020603050405020304" pitchFamily="18" charset="0"/>
                  </a:rPr>
                  <a:t>的相反方向优化</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zh-CN" altLang="en-US" dirty="0">
                    <a:latin typeface="Times New Roman" panose="02020603050405020304" pitchFamily="18" charset="0"/>
                    <a:ea typeface="楷体" panose="02010609060101010101" pitchFamily="49" charset="-122"/>
                    <a:cs typeface="Times New Roman" panose="02020603050405020304" pitchFamily="18" charset="0"/>
                  </a:rPr>
                  <a:t>，设系数为</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，则有</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1" i="0" smtClean="0">
                              <a:latin typeface="Cambria Math" panose="02040503050406030204" pitchFamily="18" charset="0"/>
                            </a:rPr>
                            <m:t>𝐠</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𝑋</m:t>
                          </m:r>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𝐴𝑋</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sSup>
                        <m:sSupPr>
                          <m:ctrlPr>
                            <a:rPr lang="en-US" altLang="zh-CN" b="0" i="1" smtClean="0">
                              <a:latin typeface="Cambria Math" panose="02040503050406030204" pitchFamily="18" charset="0"/>
                            </a:rPr>
                          </m:ctrlPr>
                        </m:sSupPr>
                        <m:e>
                          <m:r>
                            <a:rPr lang="en-US" altLang="zh-CN" b="1" i="0" smtClean="0">
                              <a:latin typeface="Cambria Math" panose="02040503050406030204" pitchFamily="18" charset="0"/>
                            </a:rPr>
                            <m:t>𝐠</m:t>
                          </m:r>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𝐴𝑋</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𝑡</m:t>
                              </m:r>
                            </m:e>
                            <m:sup>
                              <m:r>
                                <a:rPr lang="en-US" altLang="zh-CN" b="0" i="1" smtClean="0">
                                  <a:latin typeface="Cambria Math" panose="02040503050406030204" pitchFamily="18" charset="0"/>
                                </a:rPr>
                                <m:t>2</m:t>
                              </m:r>
                            </m:sup>
                          </m:sSup>
                        </m:num>
                        <m:den>
                          <m:r>
                            <a:rPr lang="en-US" altLang="zh-CN" b="0" i="1" smtClean="0">
                              <a:latin typeface="Cambria Math" panose="02040503050406030204" pitchFamily="18" charset="0"/>
                            </a:rPr>
                            <m:t>2</m:t>
                          </m:r>
                        </m:den>
                      </m:f>
                      <m:sSup>
                        <m:sSupPr>
                          <m:ctrlPr>
                            <a:rPr lang="en-US" altLang="zh-CN" b="0" i="1" smtClean="0">
                              <a:latin typeface="Cambria Math" panose="02040503050406030204" pitchFamily="18" charset="0"/>
                            </a:rPr>
                          </m:ctrlPr>
                        </m:sSupPr>
                        <m:e>
                          <m:r>
                            <a:rPr lang="en-US" altLang="zh-CN" b="1" i="0" smtClean="0">
                              <a:latin typeface="Cambria Math" panose="02040503050406030204" pitchFamily="18" charset="0"/>
                            </a:rPr>
                            <m:t>𝐠</m:t>
                          </m:r>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𝐴</m:t>
                      </m:r>
                      <m:r>
                        <a:rPr lang="en-US" altLang="zh-CN" b="1" i="0" smtClean="0">
                          <a:latin typeface="Cambria Math" panose="02040503050406030204" pitchFamily="18" charset="0"/>
                        </a:rPr>
                        <m:t>𝐠</m:t>
                      </m:r>
                    </m:oMath>
                  </m:oMathPara>
                </a14:m>
                <a:endParaRPr lang="en-US" altLang="zh-CN" b="1" i="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0"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𝑏</m:t>
                          </m:r>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sSup>
                        <m:sSupPr>
                          <m:ctrlPr>
                            <a:rPr lang="en-US" altLang="zh-CN" b="0" i="1" smtClean="0">
                              <a:latin typeface="Cambria Math" panose="02040503050406030204" pitchFamily="18" charset="0"/>
                            </a:rPr>
                          </m:ctrlPr>
                        </m:sSupPr>
                        <m:e>
                          <m:r>
                            <a:rPr lang="en-US" altLang="zh-CN" b="1" i="0" smtClean="0">
                              <a:latin typeface="Cambria Math" panose="02040503050406030204" pitchFamily="18" charset="0"/>
                            </a:rPr>
                            <m:t>𝐠</m:t>
                          </m:r>
                        </m:e>
                        <m:sup>
                          <m:r>
                            <a:rPr lang="en-US" altLang="zh-CN" b="0" i="1" smtClean="0">
                              <a:latin typeface="Cambria Math" panose="02040503050406030204" pitchFamily="18" charset="0"/>
                            </a:rPr>
                            <m:t>𝑇</m:t>
                          </m:r>
                        </m:sup>
                      </m:sSup>
                      <m:r>
                        <a:rPr lang="en-US" altLang="zh-CN" b="1" i="0" smtClean="0">
                          <a:latin typeface="Cambria Math" panose="02040503050406030204" pitchFamily="18" charset="0"/>
                        </a:rPr>
                        <m:t>𝐛</m:t>
                      </m:r>
                    </m:oMath>
                  </m:oMathPara>
                </a14:m>
                <a:endParaRPr lang="zh-CN" altLang="en-US" b="1" i="1"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80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69F1FFE3-CF72-45AF-B180-3AEFC7E35FD3}"/>
              </a:ext>
            </a:extLst>
          </p:cNvPr>
          <p:cNvPicPr>
            <a:picLocks noChangeAspect="1"/>
          </p:cNvPicPr>
          <p:nvPr/>
        </p:nvPicPr>
        <p:blipFill>
          <a:blip r:embed="rId3"/>
          <a:stretch>
            <a:fillRect/>
          </a:stretch>
        </p:blipFill>
        <p:spPr>
          <a:xfrm>
            <a:off x="5112772" y="3278557"/>
            <a:ext cx="3298456" cy="596747"/>
          </a:xfrm>
          <a:prstGeom prst="rect">
            <a:avLst/>
          </a:prstGeom>
        </p:spPr>
      </p:pic>
      <p:pic>
        <p:nvPicPr>
          <p:cNvPr id="7" name="图片 6">
            <a:extLst>
              <a:ext uri="{FF2B5EF4-FFF2-40B4-BE49-F238E27FC236}">
                <a16:creationId xmlns:a16="http://schemas.microsoft.com/office/drawing/2014/main" id="{02578994-5239-415E-BDBE-1A876E1FB45E}"/>
              </a:ext>
            </a:extLst>
          </p:cNvPr>
          <p:cNvPicPr>
            <a:picLocks noChangeAspect="1"/>
          </p:cNvPicPr>
          <p:nvPr/>
        </p:nvPicPr>
        <p:blipFill>
          <a:blip r:embed="rId4"/>
          <a:stretch>
            <a:fillRect/>
          </a:stretch>
        </p:blipFill>
        <p:spPr>
          <a:xfrm>
            <a:off x="1392804" y="5970579"/>
            <a:ext cx="3811762" cy="682640"/>
          </a:xfrm>
          <a:prstGeom prst="rect">
            <a:avLst/>
          </a:prstGeom>
        </p:spPr>
      </p:pic>
    </p:spTree>
    <p:extLst>
      <p:ext uri="{BB962C8B-B14F-4D97-AF65-F5344CB8AC3E}">
        <p14:creationId xmlns:p14="http://schemas.microsoft.com/office/powerpoint/2010/main" val="176181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梯度下降法示例</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92500" lnSpcReduction="10000"/>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转化为关于</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的函数：</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i="1">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𝑡</m:t>
                              </m:r>
                            </m:e>
                            <m:sup>
                              <m:r>
                                <a:rPr lang="en-US" altLang="zh-CN" i="1">
                                  <a:latin typeface="Cambria Math" panose="02040503050406030204" pitchFamily="18" charset="0"/>
                                </a:rPr>
                                <m:t>2</m:t>
                              </m:r>
                            </m:sup>
                          </m:sSup>
                        </m:num>
                        <m:den>
                          <m:r>
                            <a:rPr lang="en-US" altLang="zh-CN" i="1">
                              <a:latin typeface="Cambria Math" panose="02040503050406030204" pitchFamily="18" charset="0"/>
                            </a:rPr>
                            <m:t>2</m:t>
                          </m:r>
                        </m:den>
                      </m:f>
                      <m:sSup>
                        <m:sSupPr>
                          <m:ctrlPr>
                            <a:rPr lang="en-US" altLang="zh-CN" i="1">
                              <a:latin typeface="Cambria Math" panose="02040503050406030204" pitchFamily="18" charset="0"/>
                            </a:rPr>
                          </m:ctrlPr>
                        </m:sSupPr>
                        <m:e>
                          <m:r>
                            <a:rPr lang="en-US" altLang="zh-CN" b="1">
                              <a:latin typeface="Cambria Math" panose="02040503050406030204" pitchFamily="18" charset="0"/>
                            </a:rPr>
                            <m:t>𝐠</m:t>
                          </m:r>
                        </m:e>
                        <m:sup>
                          <m:r>
                            <a:rPr lang="en-US" altLang="zh-CN" i="1">
                              <a:latin typeface="Cambria Math" panose="02040503050406030204" pitchFamily="18" charset="0"/>
                            </a:rPr>
                            <m:t>𝑇</m:t>
                          </m:r>
                        </m:sup>
                      </m:sSup>
                      <m:r>
                        <a:rPr lang="en-US" altLang="zh-CN" i="1">
                          <a:latin typeface="Cambria Math" panose="02040503050406030204" pitchFamily="18" charset="0"/>
                        </a:rPr>
                        <m:t>𝐴</m:t>
                      </m:r>
                      <m:r>
                        <a:rPr lang="en-US" altLang="zh-CN" b="1">
                          <a:latin typeface="Cambria Math" panose="02040503050406030204" pitchFamily="18" charset="0"/>
                        </a:rPr>
                        <m:t>𝐠</m:t>
                      </m:r>
                      <m:r>
                        <a:rPr lang="en-US" altLang="zh-CN" b="1" i="0" smtClean="0">
                          <a:latin typeface="Cambria Math" panose="02040503050406030204" pitchFamily="18" charset="0"/>
                        </a:rPr>
                        <m:t>−</m:t>
                      </m:r>
                      <m:r>
                        <a:rPr lang="en-US" altLang="zh-CN" b="0" i="1" smtClean="0">
                          <a:latin typeface="Cambria Math" panose="02040503050406030204" pitchFamily="18" charset="0"/>
                        </a:rPr>
                        <m:t>𝑡</m:t>
                      </m:r>
                      <m:sSup>
                        <m:sSupPr>
                          <m:ctrlPr>
                            <a:rPr lang="en-US" altLang="zh-CN" b="1" i="1" smtClean="0">
                              <a:latin typeface="Cambria Math" panose="02040503050406030204" pitchFamily="18" charset="0"/>
                            </a:rPr>
                          </m:ctrlPr>
                        </m:sSupPr>
                        <m:e>
                          <m:r>
                            <a:rPr lang="en-US" altLang="zh-CN" b="1" i="0" smtClean="0">
                              <a:latin typeface="Cambria Math" panose="02040503050406030204" pitchFamily="18" charset="0"/>
                            </a:rPr>
                            <m:t>𝐠</m:t>
                          </m:r>
                        </m:e>
                        <m:sup>
                          <m:r>
                            <a:rPr lang="en-US" altLang="zh-CN" b="0" i="1" smtClean="0">
                              <a:latin typeface="Cambria Math" panose="02040503050406030204" pitchFamily="18" charset="0"/>
                            </a:rPr>
                            <m:t>𝑇</m:t>
                          </m:r>
                        </m:sup>
                      </m:sSup>
                      <m:d>
                        <m:dPr>
                          <m:ctrlPr>
                            <a:rPr lang="en-US" altLang="zh-CN" b="1" i="1" smtClean="0">
                              <a:latin typeface="Cambria Math" panose="02040503050406030204" pitchFamily="18" charset="0"/>
                            </a:rPr>
                          </m:ctrlPr>
                        </m:dPr>
                        <m:e>
                          <m:r>
                            <a:rPr lang="en-US" altLang="zh-CN" b="1" i="0" smtClean="0">
                              <a:latin typeface="Cambria Math" panose="02040503050406030204" pitchFamily="18" charset="0"/>
                            </a:rPr>
                            <m:t>𝐀</m:t>
                          </m:r>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1" i="0" smtClean="0">
                              <a:latin typeface="Cambria Math" panose="02040503050406030204" pitchFamily="18" charset="0"/>
                            </a:rPr>
                            <m:t>𝐛</m:t>
                          </m:r>
                        </m:e>
                      </m:d>
                      <m:r>
                        <a:rPr lang="en-US" altLang="zh-CN" b="1" i="1" smtClean="0">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𝑡</m:t>
                              </m:r>
                            </m:e>
                            <m:sup>
                              <m:r>
                                <a:rPr lang="en-US" altLang="zh-CN" i="1">
                                  <a:latin typeface="Cambria Math" panose="02040503050406030204" pitchFamily="18" charset="0"/>
                                </a:rPr>
                                <m:t>2</m:t>
                              </m:r>
                            </m:sup>
                          </m:sSup>
                        </m:num>
                        <m:den>
                          <m:r>
                            <a:rPr lang="en-US" altLang="zh-CN" i="1">
                              <a:latin typeface="Cambria Math" panose="02040503050406030204" pitchFamily="18" charset="0"/>
                            </a:rPr>
                            <m:t>2</m:t>
                          </m:r>
                        </m:den>
                      </m:f>
                      <m:sSup>
                        <m:sSupPr>
                          <m:ctrlPr>
                            <a:rPr lang="en-US" altLang="zh-CN" i="1">
                              <a:latin typeface="Cambria Math" panose="02040503050406030204" pitchFamily="18" charset="0"/>
                            </a:rPr>
                          </m:ctrlPr>
                        </m:sSupPr>
                        <m:e>
                          <m:r>
                            <a:rPr lang="en-US" altLang="zh-CN" b="1">
                              <a:latin typeface="Cambria Math" panose="02040503050406030204" pitchFamily="18" charset="0"/>
                            </a:rPr>
                            <m:t>𝐠</m:t>
                          </m:r>
                        </m:e>
                        <m:sup>
                          <m:r>
                            <a:rPr lang="en-US" altLang="zh-CN" i="1">
                              <a:latin typeface="Cambria Math" panose="02040503050406030204" pitchFamily="18" charset="0"/>
                            </a:rPr>
                            <m:t>𝑇</m:t>
                          </m:r>
                        </m:sup>
                      </m:sSup>
                      <m:r>
                        <a:rPr lang="en-US" altLang="zh-CN" i="1">
                          <a:latin typeface="Cambria Math" panose="02040503050406030204" pitchFamily="18" charset="0"/>
                        </a:rPr>
                        <m:t>𝐴</m:t>
                      </m:r>
                      <m:r>
                        <a:rPr lang="en-US" altLang="zh-CN" b="1">
                          <a:latin typeface="Cambria Math" panose="02040503050406030204" pitchFamily="18" charset="0"/>
                        </a:rPr>
                        <m:t>𝐠</m:t>
                      </m:r>
                      <m:r>
                        <a:rPr lang="en-US" altLang="zh-CN" b="0" i="0" smtClean="0">
                          <a:latin typeface="Cambria Math" panose="02040503050406030204" pitchFamily="18" charset="0"/>
                        </a:rPr>
                        <m:t>−</m:t>
                      </m:r>
                      <m:r>
                        <a:rPr lang="en-US" altLang="zh-CN" b="0" i="1" smtClean="0">
                          <a:latin typeface="Cambria Math" panose="02040503050406030204" pitchFamily="18" charset="0"/>
                        </a:rPr>
                        <m:t>𝑡</m:t>
                      </m:r>
                      <m:sSup>
                        <m:sSupPr>
                          <m:ctrlPr>
                            <a:rPr lang="en-US" altLang="zh-CN" b="0" i="1" smtClean="0">
                              <a:latin typeface="Cambria Math" panose="02040503050406030204" pitchFamily="18" charset="0"/>
                            </a:rPr>
                          </m:ctrlPr>
                        </m:sSupPr>
                        <m:e>
                          <m:r>
                            <a:rPr lang="en-US" altLang="zh-CN" b="1" i="0" smtClean="0">
                              <a:latin typeface="Cambria Math" panose="02040503050406030204" pitchFamily="18" charset="0"/>
                            </a:rPr>
                            <m:t>𝐠</m:t>
                          </m:r>
                        </m:e>
                        <m:sup>
                          <m:r>
                            <a:rPr lang="en-US" altLang="zh-CN" b="0" i="1" smtClean="0">
                              <a:latin typeface="Cambria Math" panose="02040503050406030204" pitchFamily="18" charset="0"/>
                            </a:rPr>
                            <m:t>𝑇</m:t>
                          </m:r>
                        </m:sup>
                      </m:sSup>
                      <m:r>
                        <a:rPr lang="en-US" altLang="zh-CN" b="1" i="0" smtClean="0">
                          <a:latin typeface="Cambria Math" panose="02040503050406030204" pitchFamily="18" charset="0"/>
                        </a:rPr>
                        <m:t>𝐠</m:t>
                      </m:r>
                    </m:oMath>
                  </m:oMathPara>
                </a14:m>
                <a:endParaRPr lang="en-US" altLang="zh-CN" b="1"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当</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1" i="0" smtClean="0">
                                <a:latin typeface="Cambria Math" panose="02040503050406030204" pitchFamily="18" charset="0"/>
                              </a:rPr>
                              <m:t>𝐠</m:t>
                            </m:r>
                          </m:e>
                          <m:sup>
                            <m:r>
                              <a:rPr lang="en-US" altLang="zh-CN" b="0" i="1" smtClean="0">
                                <a:latin typeface="Cambria Math" panose="02040503050406030204" pitchFamily="18" charset="0"/>
                              </a:rPr>
                              <m:t>𝑇</m:t>
                            </m:r>
                          </m:sup>
                        </m:sSup>
                        <m:r>
                          <a:rPr lang="en-US" altLang="zh-CN" b="1" i="0" smtClean="0">
                            <a:latin typeface="Cambria Math" panose="02040503050406030204" pitchFamily="18" charset="0"/>
                          </a:rPr>
                          <m:t>𝐠</m:t>
                        </m:r>
                      </m:num>
                      <m:den>
                        <m:sSup>
                          <m:sSupPr>
                            <m:ctrlPr>
                              <a:rPr lang="en-US" altLang="zh-CN" b="0" i="1" smtClean="0">
                                <a:latin typeface="Cambria Math" panose="02040503050406030204" pitchFamily="18" charset="0"/>
                              </a:rPr>
                            </m:ctrlPr>
                          </m:sSupPr>
                          <m:e>
                            <m:r>
                              <a:rPr lang="en-US" altLang="zh-CN" b="1" i="0" smtClean="0">
                                <a:latin typeface="Cambria Math" panose="02040503050406030204" pitchFamily="18" charset="0"/>
                              </a:rPr>
                              <m:t>𝐠</m:t>
                            </m:r>
                          </m:e>
                          <m:sup>
                            <m:r>
                              <a:rPr lang="en-US" altLang="zh-CN" b="0" i="1" smtClean="0">
                                <a:latin typeface="Cambria Math" panose="02040503050406030204" pitchFamily="18" charset="0"/>
                              </a:rPr>
                              <m:t>𝑇</m:t>
                            </m:r>
                          </m:sup>
                        </m:sSup>
                        <m:r>
                          <a:rPr lang="en-US" altLang="zh-CN" b="1" i="0" smtClean="0">
                            <a:latin typeface="Cambria Math" panose="02040503050406030204" pitchFamily="18" charset="0"/>
                          </a:rPr>
                          <m:t>𝐀𝐠</m:t>
                        </m:r>
                      </m:den>
                    </m:f>
                  </m:oMath>
                </a14:m>
                <a:r>
                  <a:rPr lang="zh-CN" altLang="en-US" dirty="0">
                    <a:latin typeface="Times New Roman" panose="02020603050405020304" pitchFamily="18" charset="0"/>
                    <a:ea typeface="楷体" panose="02010609060101010101" pitchFamily="49" charset="-122"/>
                    <a:cs typeface="Times New Roman" panose="02020603050405020304" pitchFamily="18" charset="0"/>
                  </a:rPr>
                  <a:t>时，</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φ</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取到极小值，导出梯度下降的递推式：</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ea typeface="楷体" panose="02010609060101010101" pitchFamily="49" charset="-122"/>
                              <a:cs typeface="Times New Roman" panose="02020603050405020304" pitchFamily="18" charset="0"/>
                            </a:rPr>
                          </m:ctrlPr>
                        </m:dPr>
                        <m:e>
                          <m:eqArr>
                            <m:eqArrPr>
                              <m:ctrlPr>
                                <a:rPr lang="en-US" altLang="zh-CN" i="1" smtClean="0">
                                  <a:latin typeface="Cambria Math" panose="02040503050406030204" pitchFamily="18" charset="0"/>
                                  <a:ea typeface="楷体" panose="02010609060101010101" pitchFamily="49" charset="-122"/>
                                  <a:cs typeface="Times New Roman" panose="02020603050405020304" pitchFamily="18" charset="0"/>
                                </a:rPr>
                              </m:ctrlPr>
                            </m:eqArrPr>
                            <m:e>
                              <m:eqArr>
                                <m:eqArrPr>
                                  <m:ctrlPr>
                                    <a:rPr lang="en-US" altLang="zh-CN" i="1" smtClean="0">
                                      <a:latin typeface="Cambria Math" panose="02040503050406030204" pitchFamily="18" charset="0"/>
                                      <a:ea typeface="楷体" panose="02010609060101010101" pitchFamily="49" charset="-122"/>
                                      <a:cs typeface="Times New Roman" panose="02020603050405020304" pitchFamily="18" charset="0"/>
                                    </a:rPr>
                                  </m:ctrlPr>
                                </m:eqArrPr>
                                <m:e>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𝐠</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𝑘</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−1</m:t>
                                      </m:r>
                                    </m:sub>
                                  </m:s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𝐀</m:t>
                                  </m:r>
                                  <m:sSup>
                                    <m:sSup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𝑋</m:t>
                                      </m:r>
                                    </m:e>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𝑘</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−1)</m:t>
                                      </m:r>
                                    </m:sup>
                                  </m:s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𝐛</m:t>
                                  </m:r>
                                </m:e>
                                <m:e>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𝑡</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𝑘</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−1</m:t>
                                      </m:r>
                                    </m:sub>
                                  </m:s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f>
                                    <m:f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Pr>
                                    <m:num>
                                      <m:sSubSup>
                                        <m:sSubSup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SupPr>
                                        <m:e>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𝐠</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𝑘</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−1</m:t>
                                          </m:r>
                                        </m:sub>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𝑇</m:t>
                                          </m:r>
                                        </m:sup>
                                      </m:sSubSup>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𝐠</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𝑘</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−1</m:t>
                                          </m:r>
                                        </m:sub>
                                      </m:sSub>
                                    </m:num>
                                    <m:den>
                                      <m:sSubSup>
                                        <m:sSubSup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SupPr>
                                        <m:e>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𝐠</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𝑘</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−1</m:t>
                                          </m:r>
                                        </m:sub>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𝑇</m:t>
                                          </m:r>
                                        </m:sup>
                                      </m:sSubSup>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𝐀</m:t>
                                      </m:r>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𝐠</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𝑘</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−1</m:t>
                                          </m:r>
                                        </m:sub>
                                      </m:sSub>
                                    </m:den>
                                  </m:f>
                                </m:e>
                                <m:e>
                                  <m:sSup>
                                    <m:sSup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𝑋</m:t>
                                      </m:r>
                                    </m:e>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𝑘</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sup>
                                  </m:s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sSup>
                                    <m:sSup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𝑋</m:t>
                                      </m:r>
                                    </m:e>
                                    <m:sup>
                                      <m:d>
                                        <m:d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𝑘</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−1</m:t>
                                          </m:r>
                                        </m:e>
                                      </m:d>
                                    </m:sup>
                                  </m:s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𝑡</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𝑘</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−1</m:t>
                                      </m:r>
                                    </m:sub>
                                  </m:sSub>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𝐠</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𝑘</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−1</m:t>
                                      </m:r>
                                    </m:sub>
                                  </m:sSub>
                                </m:e>
                              </m:eqArr>
                            </m:e>
                            <m:e>
                              <m:r>
                                <a:rPr lang="zh-CN" altLang="en-US" i="1">
                                  <a:latin typeface="Cambria Math" panose="02040503050406030204" pitchFamily="18" charset="0"/>
                                  <a:ea typeface="楷体" panose="02010609060101010101" pitchFamily="49" charset="-122"/>
                                  <a:cs typeface="Times New Roman" panose="02020603050405020304" pitchFamily="18" charset="0"/>
                                </a:rPr>
                                <m:t>第三行</m:t>
                              </m:r>
                              <m:r>
                                <a:rPr lang="zh-CN" altLang="en-US" i="1" smtClean="0">
                                  <a:latin typeface="Cambria Math" panose="02040503050406030204" pitchFamily="18" charset="0"/>
                                  <a:ea typeface="楷体" panose="02010609060101010101" pitchFamily="49" charset="-122"/>
                                  <a:cs typeface="Times New Roman" panose="02020603050405020304" pitchFamily="18" charset="0"/>
                                </a:rPr>
                                <m:t>是因为</m:t>
                              </m:r>
                              <m:sSub>
                                <m:sSubPr>
                                  <m:ctrlPr>
                                    <a:rPr lang="en-US" altLang="zh-CN" i="1">
                                      <a:solidFill>
                                        <a:srgbClr val="FF0000"/>
                                      </a:solidFill>
                                      <a:latin typeface="Cambria Math" panose="02040503050406030204" pitchFamily="18" charset="0"/>
                                      <a:ea typeface="楷体" panose="02010609060101010101" pitchFamily="49" charset="-122"/>
                                    </a:rPr>
                                  </m:ctrlPr>
                                </m:sSubPr>
                                <m:e>
                                  <m:r>
                                    <a:rPr lang="en-US" altLang="zh-CN" b="1">
                                      <a:solidFill>
                                        <a:srgbClr val="FF0000"/>
                                      </a:solidFill>
                                      <a:latin typeface="Cambria Math" panose="02040503050406030204" pitchFamily="18" charset="0"/>
                                      <a:ea typeface="楷体" panose="02010609060101010101" pitchFamily="49" charset="-122"/>
                                    </a:rPr>
                                    <m:t>𝐱</m:t>
                                  </m:r>
                                </m:e>
                                <m:sub>
                                  <m:r>
                                    <a:rPr lang="en-US" altLang="zh-CN" i="1">
                                      <a:solidFill>
                                        <a:srgbClr val="FF0000"/>
                                      </a:solidFill>
                                      <a:latin typeface="Cambria Math" panose="02040503050406030204" pitchFamily="18" charset="0"/>
                                      <a:ea typeface="楷体" panose="02010609060101010101" pitchFamily="49" charset="-122"/>
                                    </a:rPr>
                                    <m:t>𝑛</m:t>
                                  </m:r>
                                </m:sub>
                              </m:sSub>
                              <m:r>
                                <a:rPr lang="en-US" altLang="zh-CN" i="1">
                                  <a:solidFill>
                                    <a:srgbClr val="FF0000"/>
                                  </a:solidFill>
                                  <a:latin typeface="Cambria Math" panose="02040503050406030204" pitchFamily="18" charset="0"/>
                                  <a:ea typeface="楷体" panose="02010609060101010101" pitchFamily="49" charset="-122"/>
                                </a:rPr>
                                <m:t>=</m:t>
                              </m:r>
                              <m:sSub>
                                <m:sSubPr>
                                  <m:ctrlPr>
                                    <a:rPr lang="en-US" altLang="zh-CN" i="1">
                                      <a:solidFill>
                                        <a:srgbClr val="FF0000"/>
                                      </a:solidFill>
                                      <a:latin typeface="Cambria Math" panose="02040503050406030204" pitchFamily="18" charset="0"/>
                                      <a:ea typeface="楷体" panose="02010609060101010101" pitchFamily="49" charset="-122"/>
                                    </a:rPr>
                                  </m:ctrlPr>
                                </m:sSubPr>
                                <m:e>
                                  <m:r>
                                    <a:rPr lang="en-US" altLang="zh-CN" b="1">
                                      <a:solidFill>
                                        <a:srgbClr val="FF0000"/>
                                      </a:solidFill>
                                      <a:latin typeface="Cambria Math" panose="02040503050406030204" pitchFamily="18" charset="0"/>
                                      <a:ea typeface="楷体" panose="02010609060101010101" pitchFamily="49" charset="-122"/>
                                    </a:rPr>
                                    <m:t>𝐱</m:t>
                                  </m:r>
                                </m:e>
                                <m:sub>
                                  <m:r>
                                    <a:rPr lang="en-US" altLang="zh-CN" i="1">
                                      <a:solidFill>
                                        <a:srgbClr val="FF0000"/>
                                      </a:solidFill>
                                      <a:latin typeface="Cambria Math" panose="02040503050406030204" pitchFamily="18" charset="0"/>
                                      <a:ea typeface="楷体" panose="02010609060101010101" pitchFamily="49" charset="-122"/>
                                    </a:rPr>
                                    <m:t>𝑛</m:t>
                                  </m:r>
                                  <m:r>
                                    <a:rPr lang="en-US" altLang="zh-CN" i="1">
                                      <a:solidFill>
                                        <a:srgbClr val="FF0000"/>
                                      </a:solidFill>
                                      <a:latin typeface="Cambria Math" panose="02040503050406030204" pitchFamily="18" charset="0"/>
                                      <a:ea typeface="楷体" panose="02010609060101010101" pitchFamily="49" charset="-122"/>
                                    </a:rPr>
                                    <m:t>−1</m:t>
                                  </m:r>
                                </m:sub>
                              </m:sSub>
                              <m:r>
                                <a:rPr lang="en-US" altLang="zh-CN" i="1">
                                  <a:solidFill>
                                    <a:srgbClr val="FF0000"/>
                                  </a:solidFill>
                                  <a:latin typeface="Cambria Math" panose="02040503050406030204" pitchFamily="18" charset="0"/>
                                  <a:ea typeface="楷体" panose="02010609060101010101" pitchFamily="49" charset="-122"/>
                                </a:rPr>
                                <m:t>−</m:t>
                              </m:r>
                              <m:r>
                                <a:rPr lang="en-US" altLang="zh-CN" i="1">
                                  <a:solidFill>
                                    <a:srgbClr val="FF0000"/>
                                  </a:solidFill>
                                  <a:latin typeface="Cambria Math" panose="02040503050406030204" pitchFamily="18" charset="0"/>
                                  <a:ea typeface="楷体" panose="02010609060101010101" pitchFamily="49" charset="-122"/>
                                </a:rPr>
                                <m:t>𝑡</m:t>
                              </m:r>
                              <m:r>
                                <a:rPr lang="en-US" altLang="zh-CN">
                                  <a:solidFill>
                                    <a:srgbClr val="FF0000"/>
                                  </a:solidFill>
                                  <a:latin typeface="Cambria Math" panose="02040503050406030204" pitchFamily="18" charset="0"/>
                                  <a:ea typeface="楷体" panose="02010609060101010101" pitchFamily="49" charset="-122"/>
                                </a:rPr>
                                <m:t>𝛻</m:t>
                              </m:r>
                              <m:r>
                                <a:rPr lang="en-US" altLang="zh-CN" i="1">
                                  <a:solidFill>
                                    <a:srgbClr val="FF0000"/>
                                  </a:solidFill>
                                  <a:latin typeface="Cambria Math" panose="02040503050406030204" pitchFamily="18" charset="0"/>
                                  <a:ea typeface="楷体" panose="02010609060101010101" pitchFamily="49" charset="-122"/>
                                </a:rPr>
                                <m:t>𝑓</m:t>
                              </m:r>
                              <m:r>
                                <a:rPr lang="en-US" altLang="zh-CN" i="1">
                                  <a:solidFill>
                                    <a:srgbClr val="FF0000"/>
                                  </a:solidFill>
                                  <a:latin typeface="Cambria Math" panose="02040503050406030204" pitchFamily="18" charset="0"/>
                                  <a:ea typeface="楷体" panose="02010609060101010101" pitchFamily="49" charset="-122"/>
                                </a:rPr>
                                <m:t>(</m:t>
                              </m:r>
                              <m:sSub>
                                <m:sSubPr>
                                  <m:ctrlPr>
                                    <a:rPr lang="en-US" altLang="zh-CN" i="1">
                                      <a:solidFill>
                                        <a:srgbClr val="FF0000"/>
                                      </a:solidFill>
                                      <a:latin typeface="Cambria Math" panose="02040503050406030204" pitchFamily="18" charset="0"/>
                                      <a:ea typeface="楷体" panose="02010609060101010101" pitchFamily="49" charset="-122"/>
                                    </a:rPr>
                                  </m:ctrlPr>
                                </m:sSubPr>
                                <m:e>
                                  <m:r>
                                    <a:rPr lang="en-US" altLang="zh-CN" b="1">
                                      <a:solidFill>
                                        <a:srgbClr val="FF0000"/>
                                      </a:solidFill>
                                      <a:latin typeface="Cambria Math" panose="02040503050406030204" pitchFamily="18" charset="0"/>
                                      <a:ea typeface="楷体" panose="02010609060101010101" pitchFamily="49" charset="-122"/>
                                    </a:rPr>
                                    <m:t>𝐱</m:t>
                                  </m:r>
                                </m:e>
                                <m:sub>
                                  <m:r>
                                    <a:rPr lang="en-US" altLang="zh-CN" i="1">
                                      <a:solidFill>
                                        <a:srgbClr val="FF0000"/>
                                      </a:solidFill>
                                      <a:latin typeface="Cambria Math" panose="02040503050406030204" pitchFamily="18" charset="0"/>
                                      <a:ea typeface="楷体" panose="02010609060101010101" pitchFamily="49" charset="-122"/>
                                    </a:rPr>
                                    <m:t>𝑛</m:t>
                                  </m:r>
                                  <m:r>
                                    <a:rPr lang="en-US" altLang="zh-CN" i="1">
                                      <a:solidFill>
                                        <a:srgbClr val="FF0000"/>
                                      </a:solidFill>
                                      <a:latin typeface="Cambria Math" panose="02040503050406030204" pitchFamily="18" charset="0"/>
                                      <a:ea typeface="楷体" panose="02010609060101010101" pitchFamily="49" charset="-122"/>
                                    </a:rPr>
                                    <m:t>−1</m:t>
                                  </m:r>
                                </m:sub>
                              </m:sSub>
                              <m:r>
                                <a:rPr lang="en-US" altLang="zh-CN" i="1">
                                  <a:solidFill>
                                    <a:srgbClr val="FF0000"/>
                                  </a:solidFill>
                                  <a:latin typeface="Cambria Math" panose="02040503050406030204" pitchFamily="18" charset="0"/>
                                  <a:ea typeface="楷体" panose="02010609060101010101" pitchFamily="49" charset="-122"/>
                                </a:rPr>
                                <m:t>)</m:t>
                              </m:r>
                              <m:r>
                                <m:rPr>
                                  <m:nor/>
                                </m:rPr>
                                <a:rPr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m:t> </m:t>
                              </m:r>
                            </m:e>
                          </m:eqArr>
                        </m:e>
                      </m:d>
                    </m:oMath>
                  </m:oMathPara>
                </a14:m>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59" t="-33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26419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梯度下降法的曲折性</a:t>
            </a:r>
          </a:p>
        </p:txBody>
      </p:sp>
      <p:sp>
        <p:nvSpPr>
          <p:cNvPr id="3" name="内容占位符 2"/>
          <p:cNvSpPr>
            <a:spLocks noGrp="1"/>
          </p:cNvSpPr>
          <p:nvPr>
            <p:ph idx="1"/>
          </p:nvPr>
        </p:nvSpPr>
        <p:spPr>
          <a:xfrm>
            <a:off x="628650" y="4616451"/>
            <a:ext cx="7886700" cy="1560512"/>
          </a:xfrm>
        </p:spPr>
        <p:txBody>
          <a:bodyPr>
            <a:normAutofit/>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每次迭代</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会移动到梯度方向线与内侧同心相似椭圆的切点位置</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收敛过程为拐角为直角的折线</a:t>
            </a:r>
          </a:p>
        </p:txBody>
      </p:sp>
      <p:sp>
        <p:nvSpPr>
          <p:cNvPr id="5" name="Oval 6"/>
          <p:cNvSpPr>
            <a:spLocks noChangeArrowheads="1"/>
          </p:cNvSpPr>
          <p:nvPr/>
        </p:nvSpPr>
        <p:spPr bwMode="auto">
          <a:xfrm>
            <a:off x="1333500" y="1716088"/>
            <a:ext cx="6370638" cy="2549525"/>
          </a:xfrm>
          <a:prstGeom prst="ellipse">
            <a:avLst/>
          </a:prstGeom>
          <a:noFill/>
          <a:ln w="19050" cap="rnd">
            <a:solidFill>
              <a:srgbClr val="7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Oval 7"/>
          <p:cNvSpPr>
            <a:spLocks noChangeArrowheads="1"/>
          </p:cNvSpPr>
          <p:nvPr/>
        </p:nvSpPr>
        <p:spPr bwMode="auto">
          <a:xfrm>
            <a:off x="2212975" y="2066926"/>
            <a:ext cx="4613275" cy="1847850"/>
          </a:xfrm>
          <a:prstGeom prst="ellipse">
            <a:avLst/>
          </a:prstGeom>
          <a:noFill/>
          <a:ln w="19050"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Oval 8"/>
          <p:cNvSpPr>
            <a:spLocks noChangeArrowheads="1"/>
          </p:cNvSpPr>
          <p:nvPr/>
        </p:nvSpPr>
        <p:spPr bwMode="auto">
          <a:xfrm>
            <a:off x="2849563" y="2322513"/>
            <a:ext cx="3340100" cy="1336675"/>
          </a:xfrm>
          <a:prstGeom prst="ellipse">
            <a:avLst/>
          </a:prstGeom>
          <a:noFill/>
          <a:ln w="19050" cap="rnd">
            <a:solidFill>
              <a:srgbClr val="FF7F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Oval 9"/>
          <p:cNvSpPr>
            <a:spLocks noChangeArrowheads="1"/>
          </p:cNvSpPr>
          <p:nvPr/>
        </p:nvSpPr>
        <p:spPr bwMode="auto">
          <a:xfrm>
            <a:off x="3309938" y="2506663"/>
            <a:ext cx="2419350" cy="968375"/>
          </a:xfrm>
          <a:prstGeom prst="ellipse">
            <a:avLst/>
          </a:prstGeom>
          <a:noFill/>
          <a:ln w="19050" cap="rnd">
            <a:solidFill>
              <a:srgbClr val="FFFF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Oval 10"/>
          <p:cNvSpPr>
            <a:spLocks noChangeArrowheads="1"/>
          </p:cNvSpPr>
          <p:nvPr/>
        </p:nvSpPr>
        <p:spPr bwMode="auto">
          <a:xfrm>
            <a:off x="3643313" y="2641601"/>
            <a:ext cx="1751013" cy="700088"/>
          </a:xfrm>
          <a:prstGeom prst="ellipse">
            <a:avLst/>
          </a:prstGeom>
          <a:noFill/>
          <a:ln w="19050" cap="rnd">
            <a:solidFill>
              <a:srgbClr val="7FFF7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Oval 11"/>
          <p:cNvSpPr>
            <a:spLocks noChangeArrowheads="1"/>
          </p:cNvSpPr>
          <p:nvPr/>
        </p:nvSpPr>
        <p:spPr bwMode="auto">
          <a:xfrm>
            <a:off x="3884613" y="2736851"/>
            <a:ext cx="1268413" cy="508000"/>
          </a:xfrm>
          <a:prstGeom prst="ellipse">
            <a:avLst/>
          </a:prstGeom>
          <a:noFill/>
          <a:ln w="19050" cap="rnd">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Oval 12"/>
          <p:cNvSpPr>
            <a:spLocks noChangeArrowheads="1"/>
          </p:cNvSpPr>
          <p:nvPr/>
        </p:nvSpPr>
        <p:spPr bwMode="auto">
          <a:xfrm>
            <a:off x="4060825" y="2806701"/>
            <a:ext cx="917575" cy="368300"/>
          </a:xfrm>
          <a:prstGeom prst="ellipse">
            <a:avLst/>
          </a:prstGeom>
          <a:noFill/>
          <a:ln w="19050" cap="rnd">
            <a:solidFill>
              <a:srgbClr val="007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Oval 13"/>
          <p:cNvSpPr>
            <a:spLocks noChangeArrowheads="1"/>
          </p:cNvSpPr>
          <p:nvPr/>
        </p:nvSpPr>
        <p:spPr bwMode="auto">
          <a:xfrm>
            <a:off x="4186238" y="2857501"/>
            <a:ext cx="665163" cy="266700"/>
          </a:xfrm>
          <a:prstGeom prst="ellipse">
            <a:avLst/>
          </a:prstGeom>
          <a:noFill/>
          <a:ln w="19050" cap="rnd">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Oval 14"/>
          <p:cNvSpPr>
            <a:spLocks noChangeArrowheads="1"/>
          </p:cNvSpPr>
          <p:nvPr/>
        </p:nvSpPr>
        <p:spPr bwMode="auto">
          <a:xfrm>
            <a:off x="4278313" y="2894013"/>
            <a:ext cx="482600" cy="193675"/>
          </a:xfrm>
          <a:prstGeom prst="ellipse">
            <a:avLst/>
          </a:prstGeom>
          <a:noFill/>
          <a:ln w="19050" cap="rnd">
            <a:solidFill>
              <a:srgbClr val="00007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Line 15"/>
          <p:cNvSpPr>
            <a:spLocks noChangeShapeType="1"/>
          </p:cNvSpPr>
          <p:nvPr/>
        </p:nvSpPr>
        <p:spPr bwMode="auto">
          <a:xfrm flipH="1">
            <a:off x="6661150" y="2517776"/>
            <a:ext cx="815975" cy="815975"/>
          </a:xfrm>
          <a:prstGeom prst="line">
            <a:avLst/>
          </a:pr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Line 16"/>
          <p:cNvSpPr>
            <a:spLocks noChangeShapeType="1"/>
          </p:cNvSpPr>
          <p:nvPr/>
        </p:nvSpPr>
        <p:spPr bwMode="auto">
          <a:xfrm flipH="1" flipV="1">
            <a:off x="6070600" y="2743201"/>
            <a:ext cx="590550" cy="590550"/>
          </a:xfrm>
          <a:prstGeom prst="line">
            <a:avLst/>
          </a:pr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Line 17"/>
          <p:cNvSpPr>
            <a:spLocks noChangeShapeType="1"/>
          </p:cNvSpPr>
          <p:nvPr/>
        </p:nvSpPr>
        <p:spPr bwMode="auto">
          <a:xfrm flipH="1">
            <a:off x="5641975" y="2743201"/>
            <a:ext cx="428625" cy="428625"/>
          </a:xfrm>
          <a:prstGeom prst="line">
            <a:avLst/>
          </a:prstGeom>
          <a:noFill/>
          <a:ln w="19050"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Line 18"/>
          <p:cNvSpPr>
            <a:spLocks noChangeShapeType="1"/>
          </p:cNvSpPr>
          <p:nvPr/>
        </p:nvSpPr>
        <p:spPr bwMode="auto">
          <a:xfrm flipH="1" flipV="1">
            <a:off x="5332413" y="2860676"/>
            <a:ext cx="309563" cy="311150"/>
          </a:xfrm>
          <a:prstGeom prst="line">
            <a:avLst/>
          </a:pr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Line 19"/>
          <p:cNvSpPr>
            <a:spLocks noChangeShapeType="1"/>
          </p:cNvSpPr>
          <p:nvPr/>
        </p:nvSpPr>
        <p:spPr bwMode="auto">
          <a:xfrm flipH="1">
            <a:off x="5108575" y="2860676"/>
            <a:ext cx="223838" cy="223838"/>
          </a:xfrm>
          <a:prstGeom prst="line">
            <a:avLst/>
          </a:pr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Line 20"/>
          <p:cNvSpPr>
            <a:spLocks noChangeShapeType="1"/>
          </p:cNvSpPr>
          <p:nvPr/>
        </p:nvSpPr>
        <p:spPr bwMode="auto">
          <a:xfrm flipH="1" flipV="1">
            <a:off x="4945063" y="2922588"/>
            <a:ext cx="163513" cy="161925"/>
          </a:xfrm>
          <a:prstGeom prst="line">
            <a:avLst/>
          </a:pr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21"/>
          <p:cNvSpPr>
            <a:spLocks noChangeShapeType="1"/>
          </p:cNvSpPr>
          <p:nvPr/>
        </p:nvSpPr>
        <p:spPr bwMode="auto">
          <a:xfrm flipH="1">
            <a:off x="4827588" y="2922588"/>
            <a:ext cx="117475" cy="117475"/>
          </a:xfrm>
          <a:prstGeom prst="line">
            <a:avLst/>
          </a:pr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22"/>
          <p:cNvSpPr>
            <a:spLocks noChangeShapeType="1"/>
          </p:cNvSpPr>
          <p:nvPr/>
        </p:nvSpPr>
        <p:spPr bwMode="auto">
          <a:xfrm flipH="1" flipV="1">
            <a:off x="4743450" y="2955926"/>
            <a:ext cx="84138" cy="84138"/>
          </a:xfrm>
          <a:prstGeom prst="line">
            <a:avLst/>
          </a:pr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Oval 24"/>
          <p:cNvSpPr>
            <a:spLocks noChangeArrowheads="1"/>
          </p:cNvSpPr>
          <p:nvPr/>
        </p:nvSpPr>
        <p:spPr bwMode="auto">
          <a:xfrm>
            <a:off x="4481513" y="2952751"/>
            <a:ext cx="76200" cy="76200"/>
          </a:xfrm>
          <a:prstGeom prst="ellipse">
            <a:avLst/>
          </a:prstGeom>
          <a:solidFill>
            <a:schemeClr val="bg1"/>
          </a:solid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Oval 26"/>
          <p:cNvSpPr>
            <a:spLocks noChangeArrowheads="1"/>
          </p:cNvSpPr>
          <p:nvPr/>
        </p:nvSpPr>
        <p:spPr bwMode="auto">
          <a:xfrm>
            <a:off x="6623050" y="3295651"/>
            <a:ext cx="76200" cy="76200"/>
          </a:xfrm>
          <a:prstGeom prst="ellipse">
            <a:avLst/>
          </a:prstGeom>
          <a:solidFill>
            <a:srgbClr val="444444"/>
          </a:solid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Oval 27"/>
          <p:cNvSpPr>
            <a:spLocks noChangeArrowheads="1"/>
          </p:cNvSpPr>
          <p:nvPr/>
        </p:nvSpPr>
        <p:spPr bwMode="auto">
          <a:xfrm>
            <a:off x="6623050" y="3295651"/>
            <a:ext cx="76200" cy="76200"/>
          </a:xfrm>
          <a:prstGeom prst="ellipse">
            <a:avLst/>
          </a:prstGeom>
          <a:solidFill>
            <a:schemeClr val="bg1"/>
          </a:solid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245126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寻找最佳步长搜索</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对于梯度下降法</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ea typeface="楷体" panose="02010609060101010101" pitchFamily="49" charset="-122"/>
                            </a:rPr>
                          </m:ctrlPr>
                        </m:sSubPr>
                        <m:e>
                          <m:r>
                            <a:rPr lang="en-US" altLang="zh-CN" b="1">
                              <a:latin typeface="Cambria Math" panose="02040503050406030204" pitchFamily="18" charset="0"/>
                              <a:ea typeface="楷体" panose="02010609060101010101" pitchFamily="49" charset="-122"/>
                            </a:rPr>
                            <m:t>𝐱</m:t>
                          </m:r>
                        </m:e>
                        <m:sub>
                          <m:r>
                            <a:rPr lang="en-US" altLang="zh-CN" i="1">
                              <a:latin typeface="Cambria Math" panose="02040503050406030204" pitchFamily="18" charset="0"/>
                              <a:ea typeface="楷体" panose="02010609060101010101" pitchFamily="49" charset="-122"/>
                            </a:rPr>
                            <m:t>𝑛</m:t>
                          </m:r>
                        </m:sub>
                      </m:sSub>
                      <m:r>
                        <a:rPr lang="en-US" altLang="zh-CN" i="1">
                          <a:latin typeface="Cambria Math" panose="02040503050406030204" pitchFamily="18" charset="0"/>
                          <a:ea typeface="楷体" panose="02010609060101010101" pitchFamily="49" charset="-122"/>
                        </a:rPr>
                        <m:t>=</m:t>
                      </m:r>
                      <m:sSub>
                        <m:sSubPr>
                          <m:ctrlPr>
                            <a:rPr lang="en-US" altLang="zh-CN" i="1">
                              <a:latin typeface="Cambria Math" panose="02040503050406030204" pitchFamily="18" charset="0"/>
                              <a:ea typeface="楷体" panose="02010609060101010101" pitchFamily="49" charset="-122"/>
                            </a:rPr>
                          </m:ctrlPr>
                        </m:sSubPr>
                        <m:e>
                          <m:r>
                            <a:rPr lang="en-US" altLang="zh-CN" b="1">
                              <a:latin typeface="Cambria Math" panose="02040503050406030204" pitchFamily="18" charset="0"/>
                              <a:ea typeface="楷体" panose="02010609060101010101" pitchFamily="49" charset="-122"/>
                            </a:rPr>
                            <m:t>𝐱</m:t>
                          </m:r>
                        </m:e>
                        <m:sub>
                          <m:r>
                            <a:rPr lang="en-US" altLang="zh-CN" i="1">
                              <a:latin typeface="Cambria Math" panose="02040503050406030204" pitchFamily="18" charset="0"/>
                              <a:ea typeface="楷体" panose="02010609060101010101" pitchFamily="49" charset="-122"/>
                            </a:rPr>
                            <m:t>𝑛</m:t>
                          </m:r>
                          <m:r>
                            <a:rPr lang="en-US" altLang="zh-CN" i="1">
                              <a:latin typeface="Cambria Math" panose="02040503050406030204" pitchFamily="18" charset="0"/>
                              <a:ea typeface="楷体" panose="02010609060101010101" pitchFamily="49" charset="-122"/>
                            </a:rPr>
                            <m:t>−1</m:t>
                          </m:r>
                        </m:sub>
                      </m:sSub>
                      <m:r>
                        <a:rPr lang="en-US" altLang="zh-CN" i="1">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𝑡</m:t>
                      </m:r>
                      <m:r>
                        <a:rPr lang="en-US" altLang="zh-CN" i="0">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𝑓</m:t>
                      </m:r>
                      <m:r>
                        <a:rPr lang="en-US" altLang="zh-CN" i="1">
                          <a:latin typeface="Cambria Math" panose="02040503050406030204" pitchFamily="18" charset="0"/>
                          <a:ea typeface="楷体" panose="02010609060101010101" pitchFamily="49" charset="-122"/>
                        </a:rPr>
                        <m:t>(</m:t>
                      </m:r>
                      <m:sSub>
                        <m:sSubPr>
                          <m:ctrlPr>
                            <a:rPr lang="en-US" altLang="zh-CN" i="1">
                              <a:latin typeface="Cambria Math" panose="02040503050406030204" pitchFamily="18" charset="0"/>
                              <a:ea typeface="楷体" panose="02010609060101010101" pitchFamily="49" charset="-122"/>
                            </a:rPr>
                          </m:ctrlPr>
                        </m:sSubPr>
                        <m:e>
                          <m:r>
                            <a:rPr lang="en-US" altLang="zh-CN" b="1">
                              <a:latin typeface="Cambria Math" panose="02040503050406030204" pitchFamily="18" charset="0"/>
                              <a:ea typeface="楷体" panose="02010609060101010101" pitchFamily="49" charset="-122"/>
                            </a:rPr>
                            <m:t>𝐱</m:t>
                          </m:r>
                        </m:e>
                        <m:sub>
                          <m:r>
                            <a:rPr lang="en-US" altLang="zh-CN" i="1">
                              <a:latin typeface="Cambria Math" panose="02040503050406030204" pitchFamily="18" charset="0"/>
                              <a:ea typeface="楷体" panose="02010609060101010101" pitchFamily="49" charset="-122"/>
                            </a:rPr>
                            <m:t>𝑛</m:t>
                          </m:r>
                          <m:r>
                            <a:rPr lang="en-US" altLang="zh-CN" i="1">
                              <a:latin typeface="Cambria Math" panose="02040503050406030204" pitchFamily="18" charset="0"/>
                              <a:ea typeface="楷体" panose="02010609060101010101" pitchFamily="49" charset="-122"/>
                            </a:rPr>
                            <m:t>−1</m:t>
                          </m:r>
                        </m:sub>
                      </m:sSub>
                      <m:r>
                        <a:rPr lang="en-US" altLang="zh-CN" i="1">
                          <a:latin typeface="Cambria Math" panose="02040503050406030204" pitchFamily="18" charset="0"/>
                          <a:ea typeface="楷体" panose="02010609060101010101" pitchFamily="49" charset="-122"/>
                        </a:rPr>
                        <m:t>)</m:t>
                      </m:r>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过小的</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会导致收敛速度慢，过大的</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会导致收敛不稳定</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最好的</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t</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m</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应该对任意的</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，都有：</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楷体" panose="02010609060101010101" pitchFamily="49" charset="-122"/>
                        </a:rPr>
                        <m:t>𝑓</m:t>
                      </m:r>
                      <m:r>
                        <a:rPr lang="en-US" altLang="zh-CN" b="0" i="1" smtClean="0">
                          <a:latin typeface="Cambria Math" panose="02040503050406030204" pitchFamily="18" charset="0"/>
                          <a:ea typeface="楷体" panose="02010609060101010101" pitchFamily="49" charset="-122"/>
                        </a:rPr>
                        <m:t>(</m:t>
                      </m:r>
                      <m:sSub>
                        <m:sSubPr>
                          <m:ctrlPr>
                            <a:rPr lang="en-US" altLang="zh-CN" i="1">
                              <a:latin typeface="Cambria Math" panose="02040503050406030204" pitchFamily="18" charset="0"/>
                              <a:ea typeface="楷体" panose="02010609060101010101" pitchFamily="49" charset="-122"/>
                            </a:rPr>
                          </m:ctrlPr>
                        </m:sSubPr>
                        <m:e>
                          <m:r>
                            <a:rPr lang="en-US" altLang="zh-CN" b="1">
                              <a:latin typeface="Cambria Math" panose="02040503050406030204" pitchFamily="18" charset="0"/>
                              <a:ea typeface="楷体" panose="02010609060101010101" pitchFamily="49" charset="-122"/>
                            </a:rPr>
                            <m:t>𝐱</m:t>
                          </m:r>
                        </m:e>
                        <m:sub>
                          <m:r>
                            <a:rPr lang="en-US" altLang="zh-CN" i="1">
                              <a:latin typeface="Cambria Math" panose="02040503050406030204" pitchFamily="18" charset="0"/>
                              <a:ea typeface="楷体" panose="02010609060101010101" pitchFamily="49" charset="-122"/>
                            </a:rPr>
                            <m:t>𝑛</m:t>
                          </m:r>
                          <m:r>
                            <a:rPr lang="en-US" altLang="zh-CN" i="1">
                              <a:latin typeface="Cambria Math" panose="02040503050406030204" pitchFamily="18" charset="0"/>
                              <a:ea typeface="楷体" panose="02010609060101010101" pitchFamily="49" charset="-122"/>
                            </a:rPr>
                            <m:t>−1</m:t>
                          </m:r>
                        </m:sub>
                      </m:sSub>
                      <m:r>
                        <a:rPr lang="en-US" altLang="zh-CN" i="1">
                          <a:latin typeface="Cambria Math" panose="02040503050406030204" pitchFamily="18" charset="0"/>
                          <a:ea typeface="楷体" panose="02010609060101010101" pitchFamily="49" charset="-122"/>
                        </a:rPr>
                        <m:t>−</m:t>
                      </m:r>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𝑡</m:t>
                          </m:r>
                        </m:e>
                        <m:sub>
                          <m:r>
                            <a:rPr lang="en-US" altLang="zh-CN" b="0" i="1" smtClean="0">
                              <a:latin typeface="Cambria Math" panose="02040503050406030204" pitchFamily="18" charset="0"/>
                              <a:ea typeface="楷体" panose="02010609060101010101" pitchFamily="49" charset="-122"/>
                            </a:rPr>
                            <m:t>𝑚</m:t>
                          </m:r>
                        </m:sub>
                      </m:sSub>
                      <m:r>
                        <a:rPr lang="en-US" altLang="zh-CN" i="0">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𝑓</m:t>
                      </m:r>
                      <m:d>
                        <m:dPr>
                          <m:ctrlPr>
                            <a:rPr lang="en-US" altLang="zh-CN" i="1">
                              <a:latin typeface="Cambria Math" panose="02040503050406030204" pitchFamily="18" charset="0"/>
                              <a:ea typeface="楷体" panose="02010609060101010101" pitchFamily="49" charset="-122"/>
                            </a:rPr>
                          </m:ctrlPr>
                        </m:dPr>
                        <m:e>
                          <m:sSub>
                            <m:sSubPr>
                              <m:ctrlPr>
                                <a:rPr lang="en-US" altLang="zh-CN" i="1">
                                  <a:latin typeface="Cambria Math" panose="02040503050406030204" pitchFamily="18" charset="0"/>
                                  <a:ea typeface="楷体" panose="02010609060101010101" pitchFamily="49" charset="-122"/>
                                </a:rPr>
                              </m:ctrlPr>
                            </m:sSubPr>
                            <m:e>
                              <m:r>
                                <a:rPr lang="en-US" altLang="zh-CN" b="1">
                                  <a:latin typeface="Cambria Math" panose="02040503050406030204" pitchFamily="18" charset="0"/>
                                  <a:ea typeface="楷体" panose="02010609060101010101" pitchFamily="49" charset="-122"/>
                                </a:rPr>
                                <m:t>𝐱</m:t>
                              </m:r>
                            </m:e>
                            <m:sub>
                              <m:r>
                                <a:rPr lang="en-US" altLang="zh-CN" i="1">
                                  <a:latin typeface="Cambria Math" panose="02040503050406030204" pitchFamily="18" charset="0"/>
                                  <a:ea typeface="楷体" panose="02010609060101010101" pitchFamily="49" charset="-122"/>
                                </a:rPr>
                                <m:t>𝑛</m:t>
                              </m:r>
                              <m:r>
                                <a:rPr lang="en-US" altLang="zh-CN" i="1">
                                  <a:latin typeface="Cambria Math" panose="02040503050406030204" pitchFamily="18" charset="0"/>
                                  <a:ea typeface="楷体" panose="02010609060101010101" pitchFamily="49" charset="-122"/>
                                </a:rPr>
                                <m:t>−1</m:t>
                              </m:r>
                            </m:sub>
                          </m:sSub>
                        </m:e>
                      </m:d>
                      <m:r>
                        <a:rPr lang="en-US" altLang="zh-CN" b="0" i="1" smtClean="0">
                          <a:latin typeface="Cambria Math" panose="02040503050406030204" pitchFamily="18" charset="0"/>
                          <a:ea typeface="楷体" panose="02010609060101010101" pitchFamily="49" charset="-122"/>
                        </a:rPr>
                        <m:t>)</m:t>
                      </m:r>
                      <m:r>
                        <a:rPr lang="en-US" altLang="zh-CN" i="1" smtClean="0">
                          <a:latin typeface="Cambria Math" panose="02040503050406030204" pitchFamily="18" charset="0"/>
                          <a:ea typeface="楷体" panose="02010609060101010101" pitchFamily="49" charset="-122"/>
                        </a:rPr>
                        <m:t> </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𝑓</m:t>
                      </m:r>
                      <m:r>
                        <a:rPr lang="en-US" altLang="zh-CN" b="0" i="1" smtClean="0">
                          <a:latin typeface="Cambria Math" panose="02040503050406030204" pitchFamily="18" charset="0"/>
                          <a:ea typeface="楷体" panose="02010609060101010101" pitchFamily="49" charset="-122"/>
                        </a:rPr>
                        <m:t>(</m:t>
                      </m:r>
                      <m:sSub>
                        <m:sSubPr>
                          <m:ctrlPr>
                            <a:rPr lang="en-US" altLang="zh-CN" i="1">
                              <a:latin typeface="Cambria Math" panose="02040503050406030204" pitchFamily="18" charset="0"/>
                              <a:ea typeface="楷体" panose="02010609060101010101" pitchFamily="49" charset="-122"/>
                            </a:rPr>
                          </m:ctrlPr>
                        </m:sSubPr>
                        <m:e>
                          <m:r>
                            <a:rPr lang="en-US" altLang="zh-CN" b="1">
                              <a:latin typeface="Cambria Math" panose="02040503050406030204" pitchFamily="18" charset="0"/>
                              <a:ea typeface="楷体" panose="02010609060101010101" pitchFamily="49" charset="-122"/>
                            </a:rPr>
                            <m:t>𝐱</m:t>
                          </m:r>
                        </m:e>
                        <m:sub>
                          <m:r>
                            <a:rPr lang="en-US" altLang="zh-CN" i="1">
                              <a:latin typeface="Cambria Math" panose="02040503050406030204" pitchFamily="18" charset="0"/>
                              <a:ea typeface="楷体" panose="02010609060101010101" pitchFamily="49" charset="-122"/>
                            </a:rPr>
                            <m:t>𝑛</m:t>
                          </m:r>
                          <m:r>
                            <a:rPr lang="en-US" altLang="zh-CN" i="1">
                              <a:latin typeface="Cambria Math" panose="02040503050406030204" pitchFamily="18" charset="0"/>
                              <a:ea typeface="楷体" panose="02010609060101010101" pitchFamily="49" charset="-122"/>
                            </a:rPr>
                            <m:t>−1</m:t>
                          </m:r>
                        </m:sub>
                      </m:sSub>
                      <m:r>
                        <a:rPr lang="en-US" altLang="zh-CN" i="1">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𝑡</m:t>
                      </m:r>
                      <m:r>
                        <a:rPr lang="en-US" altLang="zh-CN" i="0">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𝑓</m:t>
                      </m:r>
                      <m:d>
                        <m:dPr>
                          <m:ctrlPr>
                            <a:rPr lang="en-US" altLang="zh-CN" i="1">
                              <a:latin typeface="Cambria Math" panose="02040503050406030204" pitchFamily="18" charset="0"/>
                              <a:ea typeface="楷体" panose="02010609060101010101" pitchFamily="49" charset="-122"/>
                            </a:rPr>
                          </m:ctrlPr>
                        </m:dPr>
                        <m:e>
                          <m:sSub>
                            <m:sSubPr>
                              <m:ctrlPr>
                                <a:rPr lang="en-US" altLang="zh-CN" i="1">
                                  <a:latin typeface="Cambria Math" panose="02040503050406030204" pitchFamily="18" charset="0"/>
                                  <a:ea typeface="楷体" panose="02010609060101010101" pitchFamily="49" charset="-122"/>
                                </a:rPr>
                              </m:ctrlPr>
                            </m:sSubPr>
                            <m:e>
                              <m:r>
                                <a:rPr lang="en-US" altLang="zh-CN" b="1">
                                  <a:latin typeface="Cambria Math" panose="02040503050406030204" pitchFamily="18" charset="0"/>
                                  <a:ea typeface="楷体" panose="02010609060101010101" pitchFamily="49" charset="-122"/>
                                </a:rPr>
                                <m:t>𝐱</m:t>
                              </m:r>
                            </m:e>
                            <m:sub>
                              <m:r>
                                <a:rPr lang="en-US" altLang="zh-CN" i="1">
                                  <a:latin typeface="Cambria Math" panose="02040503050406030204" pitchFamily="18" charset="0"/>
                                  <a:ea typeface="楷体" panose="02010609060101010101" pitchFamily="49" charset="-122"/>
                                </a:rPr>
                                <m:t>𝑛</m:t>
                              </m:r>
                              <m:r>
                                <a:rPr lang="en-US" altLang="zh-CN" i="1">
                                  <a:latin typeface="Cambria Math" panose="02040503050406030204" pitchFamily="18" charset="0"/>
                                  <a:ea typeface="楷体" panose="02010609060101010101" pitchFamily="49" charset="-122"/>
                                </a:rPr>
                                <m:t>−1</m:t>
                              </m:r>
                            </m:sub>
                          </m:sSub>
                        </m:e>
                      </m:d>
                      <m:r>
                        <a:rPr lang="en-US" altLang="zh-CN" b="0" i="1" smtClean="0">
                          <a:latin typeface="Cambria Math" panose="02040503050406030204" pitchFamily="18" charset="0"/>
                          <a:ea typeface="楷体" panose="02010609060101010101" pitchFamily="49" charset="-122"/>
                        </a:rPr>
                        <m:t>)</m:t>
                      </m:r>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构造关于步长的一元函数：</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楷体" panose="02010609060101010101" pitchFamily="49" charset="-122"/>
                        </a:rPr>
                        <m:t>𝑔</m:t>
                      </m:r>
                      <m:d>
                        <m:dPr>
                          <m:ctrlPr>
                            <a:rPr lang="en-US" altLang="zh-CN" i="1">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𝑡</m:t>
                          </m:r>
                        </m:e>
                      </m:d>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𝑓</m:t>
                      </m:r>
                      <m:r>
                        <a:rPr lang="en-US" altLang="zh-CN" i="1">
                          <a:latin typeface="Cambria Math" panose="02040503050406030204" pitchFamily="18" charset="0"/>
                          <a:ea typeface="楷体" panose="02010609060101010101" pitchFamily="49" charset="-122"/>
                        </a:rPr>
                        <m:t>(</m:t>
                      </m:r>
                      <m:sSub>
                        <m:sSubPr>
                          <m:ctrlPr>
                            <a:rPr lang="en-US" altLang="zh-CN" i="1">
                              <a:latin typeface="Cambria Math" panose="02040503050406030204" pitchFamily="18" charset="0"/>
                              <a:ea typeface="楷体" panose="02010609060101010101" pitchFamily="49" charset="-122"/>
                            </a:rPr>
                          </m:ctrlPr>
                        </m:sSubPr>
                        <m:e>
                          <m:r>
                            <a:rPr lang="en-US" altLang="zh-CN" b="1">
                              <a:latin typeface="Cambria Math" panose="02040503050406030204" pitchFamily="18" charset="0"/>
                              <a:ea typeface="楷体" panose="02010609060101010101" pitchFamily="49" charset="-122"/>
                            </a:rPr>
                            <m:t>𝐱</m:t>
                          </m:r>
                        </m:e>
                        <m:sub>
                          <m:r>
                            <a:rPr lang="en-US" altLang="zh-CN" i="1">
                              <a:latin typeface="Cambria Math" panose="02040503050406030204" pitchFamily="18" charset="0"/>
                              <a:ea typeface="楷体" panose="02010609060101010101" pitchFamily="49" charset="-122"/>
                            </a:rPr>
                            <m:t>𝑛</m:t>
                          </m:r>
                          <m:r>
                            <a:rPr lang="en-US" altLang="zh-CN" i="1">
                              <a:latin typeface="Cambria Math" panose="02040503050406030204" pitchFamily="18" charset="0"/>
                              <a:ea typeface="楷体" panose="02010609060101010101" pitchFamily="49" charset="-122"/>
                            </a:rPr>
                            <m:t>−1</m:t>
                          </m:r>
                        </m:sub>
                      </m:sSub>
                      <m:r>
                        <a:rPr lang="en-US" altLang="zh-CN" i="1">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𝑡</m:t>
                      </m:r>
                      <m:r>
                        <a:rPr lang="en-US" altLang="zh-CN" i="0">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𝑓</m:t>
                      </m:r>
                      <m:d>
                        <m:dPr>
                          <m:ctrlPr>
                            <a:rPr lang="en-US" altLang="zh-CN" i="1">
                              <a:latin typeface="Cambria Math" panose="02040503050406030204" pitchFamily="18" charset="0"/>
                              <a:ea typeface="楷体" panose="02010609060101010101" pitchFamily="49" charset="-122"/>
                            </a:rPr>
                          </m:ctrlPr>
                        </m:dPr>
                        <m:e>
                          <m:sSub>
                            <m:sSubPr>
                              <m:ctrlPr>
                                <a:rPr lang="en-US" altLang="zh-CN" i="1">
                                  <a:latin typeface="Cambria Math" panose="02040503050406030204" pitchFamily="18" charset="0"/>
                                  <a:ea typeface="楷体" panose="02010609060101010101" pitchFamily="49" charset="-122"/>
                                </a:rPr>
                              </m:ctrlPr>
                            </m:sSubPr>
                            <m:e>
                              <m:r>
                                <a:rPr lang="en-US" altLang="zh-CN" b="1">
                                  <a:latin typeface="Cambria Math" panose="02040503050406030204" pitchFamily="18" charset="0"/>
                                  <a:ea typeface="楷体" panose="02010609060101010101" pitchFamily="49" charset="-122"/>
                                </a:rPr>
                                <m:t>𝐱</m:t>
                              </m:r>
                            </m:e>
                            <m:sub>
                              <m:r>
                                <a:rPr lang="en-US" altLang="zh-CN" i="1">
                                  <a:latin typeface="Cambria Math" panose="02040503050406030204" pitchFamily="18" charset="0"/>
                                  <a:ea typeface="楷体" panose="02010609060101010101" pitchFamily="49" charset="-122"/>
                                </a:rPr>
                                <m:t>𝑛</m:t>
                              </m:r>
                              <m:r>
                                <a:rPr lang="en-US" altLang="zh-CN" i="1">
                                  <a:latin typeface="Cambria Math" panose="02040503050406030204" pitchFamily="18" charset="0"/>
                                  <a:ea typeface="楷体" panose="02010609060101010101" pitchFamily="49" charset="-122"/>
                                </a:rPr>
                                <m:t>−1</m:t>
                              </m:r>
                            </m:sub>
                          </m:sSub>
                        </m:e>
                      </m:d>
                      <m:r>
                        <a:rPr lang="en-US" altLang="zh-CN" i="1">
                          <a:latin typeface="Cambria Math" panose="02040503050406030204" pitchFamily="18" charset="0"/>
                          <a:ea typeface="楷体" panose="02010609060101010101" pitchFamily="49" charset="-122"/>
                        </a:rPr>
                        <m:t>)</m:t>
                      </m:r>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问题转化为寻找一元函数</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g</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的极值</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40028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黄金分割</a:t>
            </a:r>
          </a:p>
        </p:txBody>
      </p:sp>
      <p:sp>
        <p:nvSpPr>
          <p:cNvPr id="3" name="内容占位符 2"/>
          <p:cNvSpPr>
            <a:spLocks noGrp="1"/>
          </p:cNvSpPr>
          <p:nvPr>
            <p:ph idx="1"/>
          </p:nvPr>
        </p:nvSpPr>
        <p:spPr>
          <a:xfrm>
            <a:off x="628650" y="4828478"/>
            <a:ext cx="7886700" cy="1348484"/>
          </a:xfrm>
        </p:spPr>
        <p:txBody>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黄金分割定义：一条线段被分成不相等的两部分，较短部分与较长部分的长度之比等于较长部分与线段整体的长度之比</a:t>
            </a:r>
          </a:p>
        </p:txBody>
      </p:sp>
      <p:grpSp>
        <p:nvGrpSpPr>
          <p:cNvPr id="5" name="Group 4"/>
          <p:cNvGrpSpPr>
            <a:grpSpLocks noChangeAspect="1"/>
          </p:cNvGrpSpPr>
          <p:nvPr/>
        </p:nvGrpSpPr>
        <p:grpSpPr bwMode="auto">
          <a:xfrm>
            <a:off x="2291109" y="1758602"/>
            <a:ext cx="2973387" cy="3001962"/>
            <a:chOff x="511" y="1109"/>
            <a:chExt cx="1873" cy="1891"/>
          </a:xfrm>
        </p:grpSpPr>
        <p:sp>
          <p:nvSpPr>
            <p:cNvPr id="8" name="Oval 6"/>
            <p:cNvSpPr>
              <a:spLocks noChangeArrowheads="1"/>
            </p:cNvSpPr>
            <p:nvPr/>
          </p:nvSpPr>
          <p:spPr bwMode="auto">
            <a:xfrm>
              <a:off x="511" y="1127"/>
              <a:ext cx="1873" cy="1873"/>
            </a:xfrm>
            <a:prstGeom prst="ellipse">
              <a:avLst/>
            </a:prstGeom>
            <a:noFill/>
            <a:ln w="142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7"/>
            <p:cNvSpPr>
              <a:spLocks noChangeShapeType="1"/>
            </p:cNvSpPr>
            <p:nvPr/>
          </p:nvSpPr>
          <p:spPr bwMode="auto">
            <a:xfrm flipH="1">
              <a:off x="897" y="1127"/>
              <a:ext cx="551" cy="1695"/>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Line 8"/>
            <p:cNvSpPr>
              <a:spLocks noChangeShapeType="1"/>
            </p:cNvSpPr>
            <p:nvPr/>
          </p:nvSpPr>
          <p:spPr bwMode="auto">
            <a:xfrm flipV="1">
              <a:off x="897" y="1774"/>
              <a:ext cx="1442" cy="1048"/>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Line 9"/>
            <p:cNvSpPr>
              <a:spLocks noChangeShapeType="1"/>
            </p:cNvSpPr>
            <p:nvPr/>
          </p:nvSpPr>
          <p:spPr bwMode="auto">
            <a:xfrm flipH="1">
              <a:off x="557" y="1774"/>
              <a:ext cx="1782"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Line 10"/>
            <p:cNvSpPr>
              <a:spLocks noChangeShapeType="1"/>
            </p:cNvSpPr>
            <p:nvPr/>
          </p:nvSpPr>
          <p:spPr bwMode="auto">
            <a:xfrm>
              <a:off x="557" y="1774"/>
              <a:ext cx="1441" cy="1048"/>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Line 11"/>
            <p:cNvSpPr>
              <a:spLocks noChangeShapeType="1"/>
            </p:cNvSpPr>
            <p:nvPr/>
          </p:nvSpPr>
          <p:spPr bwMode="auto">
            <a:xfrm flipH="1" flipV="1">
              <a:off x="1448" y="1127"/>
              <a:ext cx="550" cy="1695"/>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Oval 12"/>
            <p:cNvSpPr>
              <a:spLocks noChangeArrowheads="1"/>
            </p:cNvSpPr>
            <p:nvPr/>
          </p:nvSpPr>
          <p:spPr bwMode="auto">
            <a:xfrm>
              <a:off x="1429" y="1109"/>
              <a:ext cx="37" cy="37"/>
            </a:xfrm>
            <a:prstGeom prst="ellipse">
              <a:avLst/>
            </a:prstGeom>
            <a:solidFill>
              <a:srgbClr val="FFFFFF"/>
            </a:solidFill>
            <a:ln w="1428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Oval 14"/>
            <p:cNvSpPr>
              <a:spLocks noChangeArrowheads="1"/>
            </p:cNvSpPr>
            <p:nvPr/>
          </p:nvSpPr>
          <p:spPr bwMode="auto">
            <a:xfrm>
              <a:off x="538" y="1756"/>
              <a:ext cx="38" cy="37"/>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Oval 16"/>
            <p:cNvSpPr>
              <a:spLocks noChangeArrowheads="1"/>
            </p:cNvSpPr>
            <p:nvPr/>
          </p:nvSpPr>
          <p:spPr bwMode="auto">
            <a:xfrm>
              <a:off x="878" y="2803"/>
              <a:ext cx="38" cy="37"/>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Oval 18"/>
            <p:cNvSpPr>
              <a:spLocks noChangeArrowheads="1"/>
            </p:cNvSpPr>
            <p:nvPr/>
          </p:nvSpPr>
          <p:spPr bwMode="auto">
            <a:xfrm>
              <a:off x="1980" y="2803"/>
              <a:ext cx="37" cy="37"/>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Oval 20"/>
            <p:cNvSpPr>
              <a:spLocks noChangeArrowheads="1"/>
            </p:cNvSpPr>
            <p:nvPr/>
          </p:nvSpPr>
          <p:spPr bwMode="auto">
            <a:xfrm>
              <a:off x="2320" y="1756"/>
              <a:ext cx="37" cy="37"/>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Oval 24"/>
            <p:cNvSpPr>
              <a:spLocks noChangeArrowheads="1"/>
            </p:cNvSpPr>
            <p:nvPr/>
          </p:nvSpPr>
          <p:spPr bwMode="auto">
            <a:xfrm>
              <a:off x="1639" y="1756"/>
              <a:ext cx="38" cy="37"/>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9" name="文本框 28"/>
          <p:cNvSpPr txBox="1"/>
          <p:nvPr/>
        </p:nvSpPr>
        <p:spPr>
          <a:xfrm>
            <a:off x="1968745" y="2397892"/>
            <a:ext cx="444352" cy="523220"/>
          </a:xfrm>
          <a:prstGeom prst="rect">
            <a:avLst/>
          </a:prstGeom>
          <a:noFill/>
        </p:spPr>
        <p:txBody>
          <a:bodyPr wrap="none" rtlCol="0">
            <a:spAutoFit/>
          </a:bodyPr>
          <a:lstStyle/>
          <a:p>
            <a:r>
              <a:rPr lang="en-US" altLang="zh-CN" sz="2800" dirty="0">
                <a:latin typeface="Times New Roman" panose="02020603050405020304" pitchFamily="18" charset="0"/>
                <a:cs typeface="Times New Roman" panose="02020603050405020304" pitchFamily="18" charset="0"/>
              </a:rPr>
              <a:t>A</a:t>
            </a:r>
            <a:endParaRPr lang="zh-CN" altLang="en-US" sz="2800" dirty="0">
              <a:latin typeface="Times New Roman" panose="02020603050405020304" pitchFamily="18" charset="0"/>
              <a:cs typeface="Times New Roman" panose="02020603050405020304" pitchFamily="18" charset="0"/>
            </a:endParaRPr>
          </a:p>
        </p:txBody>
      </p:sp>
      <p:sp>
        <p:nvSpPr>
          <p:cNvPr id="30" name="文本框 29"/>
          <p:cNvSpPr txBox="1"/>
          <p:nvPr/>
        </p:nvSpPr>
        <p:spPr>
          <a:xfrm>
            <a:off x="5163346" y="2474753"/>
            <a:ext cx="423514" cy="523220"/>
          </a:xfrm>
          <a:prstGeom prst="rect">
            <a:avLst/>
          </a:prstGeom>
          <a:noFill/>
        </p:spPr>
        <p:txBody>
          <a:bodyPr wrap="none" rtlCol="0">
            <a:spAutoFit/>
          </a:bodyPr>
          <a:lstStyle/>
          <a:p>
            <a:r>
              <a:rPr lang="en-US" altLang="zh-CN" sz="2800" dirty="0">
                <a:latin typeface="Times New Roman" panose="02020603050405020304" pitchFamily="18" charset="0"/>
                <a:cs typeface="Times New Roman" panose="02020603050405020304" pitchFamily="18" charset="0"/>
              </a:rPr>
              <a:t>B</a:t>
            </a:r>
            <a:endParaRPr lang="zh-CN" altLang="en-US" sz="2800" dirty="0">
              <a:latin typeface="Times New Roman" panose="02020603050405020304" pitchFamily="18" charset="0"/>
              <a:cs typeface="Times New Roman" panose="02020603050405020304" pitchFamily="18" charset="0"/>
            </a:endParaRPr>
          </a:p>
        </p:txBody>
      </p:sp>
      <p:sp>
        <p:nvSpPr>
          <p:cNvPr id="31" name="文本框 30"/>
          <p:cNvSpPr txBox="1"/>
          <p:nvPr/>
        </p:nvSpPr>
        <p:spPr>
          <a:xfrm>
            <a:off x="4023941" y="2397892"/>
            <a:ext cx="423514" cy="523220"/>
          </a:xfrm>
          <a:prstGeom prst="rect">
            <a:avLst/>
          </a:prstGeom>
          <a:noFill/>
        </p:spPr>
        <p:txBody>
          <a:bodyPr wrap="none" rtlCol="0">
            <a:spAutoFit/>
          </a:bodyPr>
          <a:lstStyle/>
          <a:p>
            <a:r>
              <a:rPr lang="en-US" altLang="zh-CN" sz="2800" dirty="0">
                <a:latin typeface="Times New Roman" panose="02020603050405020304" pitchFamily="18" charset="0"/>
                <a:cs typeface="Times New Roman" panose="02020603050405020304" pitchFamily="18" charset="0"/>
              </a:rPr>
              <a:t>C</a:t>
            </a:r>
            <a:endParaRPr lang="zh-CN" altLang="en-US" sz="2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2" name="文本框 31"/>
              <p:cNvSpPr txBox="1"/>
              <p:nvPr/>
            </p:nvSpPr>
            <p:spPr>
              <a:xfrm>
                <a:off x="5526433" y="3193329"/>
                <a:ext cx="1488100" cy="8094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𝐵𝐶</m:t>
                          </m:r>
                        </m:num>
                        <m:den>
                          <m:r>
                            <a:rPr lang="en-US" altLang="zh-CN" sz="2800" b="0" i="1" smtClean="0">
                              <a:latin typeface="Cambria Math" panose="02040503050406030204" pitchFamily="18" charset="0"/>
                            </a:rPr>
                            <m:t>𝐴𝐶</m:t>
                          </m:r>
                        </m:den>
                      </m:f>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𝐴𝐶</m:t>
                          </m:r>
                        </m:num>
                        <m:den>
                          <m:r>
                            <a:rPr lang="en-US" altLang="zh-CN" sz="2800" b="0" i="1" smtClean="0">
                              <a:latin typeface="Cambria Math" panose="02040503050406030204" pitchFamily="18" charset="0"/>
                            </a:rPr>
                            <m:t>𝐴𝐵</m:t>
                          </m:r>
                        </m:den>
                      </m:f>
                    </m:oMath>
                  </m:oMathPara>
                </a14:m>
                <a:endParaRPr lang="zh-CN" altLang="en-US" sz="2800" dirty="0"/>
              </a:p>
            </p:txBody>
          </p:sp>
        </mc:Choice>
        <mc:Fallback xmlns="">
          <p:sp>
            <p:nvSpPr>
              <p:cNvPr id="32" name="文本框 31"/>
              <p:cNvSpPr txBox="1">
                <a:spLocks noRot="1" noChangeAspect="1" noMove="1" noResize="1" noEditPoints="1" noAdjustHandles="1" noChangeArrowheads="1" noChangeShapeType="1" noTextEdit="1"/>
              </p:cNvSpPr>
              <p:nvPr/>
            </p:nvSpPr>
            <p:spPr>
              <a:xfrm>
                <a:off x="5526433" y="3193329"/>
                <a:ext cx="1488100" cy="809452"/>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234118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黄金分割</a:t>
            </a:r>
          </a:p>
        </p:txBody>
      </p:sp>
      <p:sp>
        <p:nvSpPr>
          <p:cNvPr id="3" name="内容占位符 2"/>
          <p:cNvSpPr>
            <a:spLocks noGrp="1"/>
          </p:cNvSpPr>
          <p:nvPr>
            <p:ph idx="1"/>
          </p:nvPr>
        </p:nvSpPr>
        <p:spPr>
          <a:xfrm>
            <a:off x="628650" y="4538546"/>
            <a:ext cx="7886700" cy="1638416"/>
          </a:xfrm>
        </p:spPr>
        <p:txBody>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黄金分割的性质：</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一条线段有两个黄金分割点</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较长部分被另一个黄金分割点黄金分割</a:t>
            </a:r>
          </a:p>
        </p:txBody>
      </p:sp>
      <p:grpSp>
        <p:nvGrpSpPr>
          <p:cNvPr id="4" name="Group 4"/>
          <p:cNvGrpSpPr>
            <a:grpSpLocks noChangeAspect="1"/>
          </p:cNvGrpSpPr>
          <p:nvPr/>
        </p:nvGrpSpPr>
        <p:grpSpPr bwMode="auto">
          <a:xfrm>
            <a:off x="5219599" y="1690689"/>
            <a:ext cx="2973387" cy="3001962"/>
            <a:chOff x="511" y="1109"/>
            <a:chExt cx="1873" cy="1891"/>
          </a:xfrm>
        </p:grpSpPr>
        <p:sp>
          <p:nvSpPr>
            <p:cNvPr id="5" name="Oval 6"/>
            <p:cNvSpPr>
              <a:spLocks noChangeArrowheads="1"/>
            </p:cNvSpPr>
            <p:nvPr/>
          </p:nvSpPr>
          <p:spPr bwMode="auto">
            <a:xfrm>
              <a:off x="511" y="1127"/>
              <a:ext cx="1873" cy="1873"/>
            </a:xfrm>
            <a:prstGeom prst="ellipse">
              <a:avLst/>
            </a:prstGeom>
            <a:noFill/>
            <a:ln w="142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Line 7"/>
            <p:cNvSpPr>
              <a:spLocks noChangeShapeType="1"/>
            </p:cNvSpPr>
            <p:nvPr/>
          </p:nvSpPr>
          <p:spPr bwMode="auto">
            <a:xfrm flipH="1">
              <a:off x="897" y="1127"/>
              <a:ext cx="551" cy="1695"/>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Line 8"/>
            <p:cNvSpPr>
              <a:spLocks noChangeShapeType="1"/>
            </p:cNvSpPr>
            <p:nvPr/>
          </p:nvSpPr>
          <p:spPr bwMode="auto">
            <a:xfrm flipV="1">
              <a:off x="897" y="1774"/>
              <a:ext cx="1442" cy="1048"/>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Line 9"/>
            <p:cNvSpPr>
              <a:spLocks noChangeShapeType="1"/>
            </p:cNvSpPr>
            <p:nvPr/>
          </p:nvSpPr>
          <p:spPr bwMode="auto">
            <a:xfrm flipH="1">
              <a:off x="557" y="1774"/>
              <a:ext cx="1782"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10"/>
            <p:cNvSpPr>
              <a:spLocks noChangeShapeType="1"/>
            </p:cNvSpPr>
            <p:nvPr/>
          </p:nvSpPr>
          <p:spPr bwMode="auto">
            <a:xfrm>
              <a:off x="557" y="1774"/>
              <a:ext cx="1441" cy="1048"/>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Line 11"/>
            <p:cNvSpPr>
              <a:spLocks noChangeShapeType="1"/>
            </p:cNvSpPr>
            <p:nvPr/>
          </p:nvSpPr>
          <p:spPr bwMode="auto">
            <a:xfrm flipH="1" flipV="1">
              <a:off x="1448" y="1127"/>
              <a:ext cx="550" cy="1695"/>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Oval 12"/>
            <p:cNvSpPr>
              <a:spLocks noChangeArrowheads="1"/>
            </p:cNvSpPr>
            <p:nvPr/>
          </p:nvSpPr>
          <p:spPr bwMode="auto">
            <a:xfrm>
              <a:off x="1429" y="1109"/>
              <a:ext cx="37" cy="37"/>
            </a:xfrm>
            <a:prstGeom prst="ellipse">
              <a:avLst/>
            </a:prstGeom>
            <a:solidFill>
              <a:srgbClr val="FFFFFF"/>
            </a:solidFill>
            <a:ln w="1428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Oval 14"/>
            <p:cNvSpPr>
              <a:spLocks noChangeArrowheads="1"/>
            </p:cNvSpPr>
            <p:nvPr/>
          </p:nvSpPr>
          <p:spPr bwMode="auto">
            <a:xfrm>
              <a:off x="538" y="1756"/>
              <a:ext cx="38" cy="37"/>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Oval 16"/>
            <p:cNvSpPr>
              <a:spLocks noChangeArrowheads="1"/>
            </p:cNvSpPr>
            <p:nvPr/>
          </p:nvSpPr>
          <p:spPr bwMode="auto">
            <a:xfrm>
              <a:off x="878" y="2803"/>
              <a:ext cx="38" cy="37"/>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Oval 18"/>
            <p:cNvSpPr>
              <a:spLocks noChangeArrowheads="1"/>
            </p:cNvSpPr>
            <p:nvPr/>
          </p:nvSpPr>
          <p:spPr bwMode="auto">
            <a:xfrm>
              <a:off x="1980" y="2803"/>
              <a:ext cx="37" cy="37"/>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Oval 20"/>
            <p:cNvSpPr>
              <a:spLocks noChangeArrowheads="1"/>
            </p:cNvSpPr>
            <p:nvPr/>
          </p:nvSpPr>
          <p:spPr bwMode="auto">
            <a:xfrm>
              <a:off x="2320" y="1756"/>
              <a:ext cx="37" cy="37"/>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Oval 24"/>
            <p:cNvSpPr>
              <a:spLocks noChangeArrowheads="1"/>
            </p:cNvSpPr>
            <p:nvPr/>
          </p:nvSpPr>
          <p:spPr bwMode="auto">
            <a:xfrm>
              <a:off x="1639" y="1756"/>
              <a:ext cx="38" cy="37"/>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Oval 16"/>
            <p:cNvSpPr>
              <a:spLocks noChangeArrowheads="1"/>
            </p:cNvSpPr>
            <p:nvPr/>
          </p:nvSpPr>
          <p:spPr bwMode="auto">
            <a:xfrm>
              <a:off x="1215" y="1751"/>
              <a:ext cx="38" cy="37"/>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7" name="文本框 16"/>
          <p:cNvSpPr txBox="1"/>
          <p:nvPr/>
        </p:nvSpPr>
        <p:spPr>
          <a:xfrm>
            <a:off x="4897235" y="2329979"/>
            <a:ext cx="444352" cy="523220"/>
          </a:xfrm>
          <a:prstGeom prst="rect">
            <a:avLst/>
          </a:prstGeom>
          <a:noFill/>
        </p:spPr>
        <p:txBody>
          <a:bodyPr wrap="none" rtlCol="0">
            <a:spAutoFit/>
          </a:bodyPr>
          <a:lstStyle/>
          <a:p>
            <a:r>
              <a:rPr lang="en-US" altLang="zh-CN" sz="2800" dirty="0">
                <a:latin typeface="Times New Roman" panose="02020603050405020304" pitchFamily="18" charset="0"/>
                <a:cs typeface="Times New Roman" panose="02020603050405020304" pitchFamily="18" charset="0"/>
              </a:rPr>
              <a:t>A</a:t>
            </a:r>
            <a:endParaRPr lang="zh-CN" altLang="en-US" sz="2800" dirty="0">
              <a:latin typeface="Times New Roman" panose="02020603050405020304" pitchFamily="18" charset="0"/>
              <a:cs typeface="Times New Roman" panose="02020603050405020304" pitchFamily="18" charset="0"/>
            </a:endParaRPr>
          </a:p>
        </p:txBody>
      </p:sp>
      <p:sp>
        <p:nvSpPr>
          <p:cNvPr id="18" name="文本框 17"/>
          <p:cNvSpPr txBox="1"/>
          <p:nvPr/>
        </p:nvSpPr>
        <p:spPr>
          <a:xfrm>
            <a:off x="8091836" y="2406840"/>
            <a:ext cx="423514" cy="523220"/>
          </a:xfrm>
          <a:prstGeom prst="rect">
            <a:avLst/>
          </a:prstGeom>
          <a:noFill/>
        </p:spPr>
        <p:txBody>
          <a:bodyPr wrap="none" rtlCol="0">
            <a:spAutoFit/>
          </a:bodyPr>
          <a:lstStyle/>
          <a:p>
            <a:r>
              <a:rPr lang="en-US" altLang="zh-CN" sz="2800" dirty="0">
                <a:latin typeface="Times New Roman" panose="02020603050405020304" pitchFamily="18" charset="0"/>
                <a:cs typeface="Times New Roman" panose="02020603050405020304" pitchFamily="18" charset="0"/>
              </a:rPr>
              <a:t>B</a:t>
            </a:r>
            <a:endParaRPr lang="zh-CN" altLang="en-US" sz="2800" dirty="0">
              <a:latin typeface="Times New Roman" panose="02020603050405020304" pitchFamily="18" charset="0"/>
              <a:cs typeface="Times New Roman" panose="02020603050405020304" pitchFamily="18" charset="0"/>
            </a:endParaRPr>
          </a:p>
        </p:txBody>
      </p:sp>
      <p:sp>
        <p:nvSpPr>
          <p:cNvPr id="19" name="文本框 18"/>
          <p:cNvSpPr txBox="1"/>
          <p:nvPr/>
        </p:nvSpPr>
        <p:spPr>
          <a:xfrm>
            <a:off x="6952431" y="2329979"/>
            <a:ext cx="423514" cy="523220"/>
          </a:xfrm>
          <a:prstGeom prst="rect">
            <a:avLst/>
          </a:prstGeom>
          <a:noFill/>
        </p:spPr>
        <p:txBody>
          <a:bodyPr wrap="none" rtlCol="0">
            <a:spAutoFit/>
          </a:bodyPr>
          <a:lstStyle/>
          <a:p>
            <a:r>
              <a:rPr lang="en-US" altLang="zh-CN" sz="2800" dirty="0">
                <a:latin typeface="Times New Roman" panose="02020603050405020304" pitchFamily="18" charset="0"/>
                <a:cs typeface="Times New Roman" panose="02020603050405020304" pitchFamily="18" charset="0"/>
              </a:rPr>
              <a:t>C</a:t>
            </a:r>
            <a:endParaRPr lang="zh-CN" altLang="en-US" sz="2800" dirty="0">
              <a:latin typeface="Times New Roman" panose="02020603050405020304" pitchFamily="18" charset="0"/>
              <a:cs typeface="Times New Roman" panose="02020603050405020304" pitchFamily="18" charset="0"/>
            </a:endParaRPr>
          </a:p>
        </p:txBody>
      </p:sp>
      <p:sp>
        <p:nvSpPr>
          <p:cNvPr id="20" name="文本框 19"/>
          <p:cNvSpPr txBox="1"/>
          <p:nvPr/>
        </p:nvSpPr>
        <p:spPr>
          <a:xfrm>
            <a:off x="6017341" y="2311365"/>
            <a:ext cx="444352" cy="523220"/>
          </a:xfrm>
          <a:prstGeom prst="rect">
            <a:avLst/>
          </a:prstGeom>
          <a:noFill/>
        </p:spPr>
        <p:txBody>
          <a:bodyPr wrap="none" rtlCol="0">
            <a:spAutoFit/>
          </a:bodyPr>
          <a:lstStyle/>
          <a:p>
            <a:r>
              <a:rPr lang="en-US" altLang="zh-CN" sz="2800" dirty="0">
                <a:latin typeface="Times New Roman" panose="02020603050405020304" pitchFamily="18" charset="0"/>
                <a:cs typeface="Times New Roman" panose="02020603050405020304" pitchFamily="18" charset="0"/>
              </a:rPr>
              <a:t>D</a:t>
            </a:r>
            <a:endParaRPr lang="zh-CN" altLang="en-US" sz="2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2" name="文本框 21"/>
              <p:cNvSpPr txBox="1"/>
              <p:nvPr/>
            </p:nvSpPr>
            <p:spPr>
              <a:xfrm>
                <a:off x="657555" y="2474646"/>
                <a:ext cx="3969805" cy="9108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𝐵𝐶</m:t>
                          </m:r>
                        </m:num>
                        <m:den>
                          <m:r>
                            <a:rPr lang="en-US" altLang="zh-CN" sz="2800" b="0" i="1" smtClean="0">
                              <a:latin typeface="Cambria Math" panose="02040503050406030204" pitchFamily="18" charset="0"/>
                            </a:rPr>
                            <m:t>𝐴𝐶</m:t>
                          </m:r>
                        </m:den>
                      </m:f>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𝐴𝐶</m:t>
                          </m:r>
                        </m:num>
                        <m:den>
                          <m:r>
                            <a:rPr lang="en-US" altLang="zh-CN" sz="2800" b="0" i="1" smtClean="0">
                              <a:latin typeface="Cambria Math" panose="02040503050406030204" pitchFamily="18" charset="0"/>
                            </a:rPr>
                            <m:t>𝐴𝐵</m:t>
                          </m:r>
                        </m:den>
                      </m:f>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𝐴𝐷</m:t>
                          </m:r>
                        </m:num>
                        <m:den>
                          <m:r>
                            <a:rPr lang="en-US" altLang="zh-CN" sz="2800" b="0" i="1" smtClean="0">
                              <a:latin typeface="Cambria Math" panose="02040503050406030204" pitchFamily="18" charset="0"/>
                            </a:rPr>
                            <m:t>𝐴𝐶</m:t>
                          </m:r>
                        </m:den>
                      </m:f>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ad>
                            <m:radPr>
                              <m:degHide m:val="on"/>
                              <m:ctrlPr>
                                <a:rPr lang="en-US" altLang="zh-CN" sz="2800" b="0" i="1" smtClean="0">
                                  <a:latin typeface="Cambria Math" panose="02040503050406030204" pitchFamily="18" charset="0"/>
                                </a:rPr>
                              </m:ctrlPr>
                            </m:radPr>
                            <m:deg/>
                            <m:e>
                              <m:r>
                                <a:rPr lang="en-US" altLang="zh-CN" sz="2800" b="0" i="1" smtClean="0">
                                  <a:latin typeface="Cambria Math" panose="02040503050406030204" pitchFamily="18" charset="0"/>
                                </a:rPr>
                                <m:t>5</m:t>
                              </m:r>
                            </m:e>
                          </m:rad>
                          <m:r>
                            <a:rPr lang="en-US" altLang="zh-CN" sz="2800" b="0" i="1" smtClean="0">
                              <a:latin typeface="Cambria Math" panose="02040503050406030204" pitchFamily="18" charset="0"/>
                            </a:rPr>
                            <m:t>−1</m:t>
                          </m:r>
                        </m:num>
                        <m:den>
                          <m:r>
                            <a:rPr lang="en-US" altLang="zh-CN" sz="2800" b="0" i="1" smtClean="0">
                              <a:latin typeface="Cambria Math" panose="02040503050406030204" pitchFamily="18" charset="0"/>
                            </a:rPr>
                            <m:t>2</m:t>
                          </m:r>
                        </m:den>
                      </m:f>
                    </m:oMath>
                  </m:oMathPara>
                </a14:m>
                <a:endParaRPr lang="zh-CN" altLang="en-US" sz="2800" dirty="0"/>
              </a:p>
            </p:txBody>
          </p:sp>
        </mc:Choice>
        <mc:Fallback xmlns="">
          <p:sp>
            <p:nvSpPr>
              <p:cNvPr id="22" name="文本框 21"/>
              <p:cNvSpPr txBox="1">
                <a:spLocks noRot="1" noChangeAspect="1" noMove="1" noResize="1" noEditPoints="1" noAdjustHandles="1" noChangeArrowheads="1" noChangeShapeType="1" noTextEdit="1"/>
              </p:cNvSpPr>
              <p:nvPr/>
            </p:nvSpPr>
            <p:spPr>
              <a:xfrm>
                <a:off x="657555" y="2474646"/>
                <a:ext cx="3969805" cy="910827"/>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90036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一元函数极值黄金分割法</a:t>
            </a:r>
          </a:p>
        </p:txBody>
      </p:sp>
      <p:sp>
        <p:nvSpPr>
          <p:cNvPr id="3" name="内容占位符 2"/>
          <p:cNvSpPr>
            <a:spLocks noGrp="1"/>
          </p:cNvSpPr>
          <p:nvPr>
            <p:ph idx="1"/>
          </p:nvPr>
        </p:nvSpPr>
        <p:spPr>
          <a:xfrm>
            <a:off x="628650" y="2051825"/>
            <a:ext cx="7886700" cy="4125138"/>
          </a:xfrm>
        </p:spPr>
        <p:txBody>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计算步骤：</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在搜索区间</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a</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b</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i</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构造黄金分割点</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i</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y</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比较</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i</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y</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的大小</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如果</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i</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较大，则抛弃区间</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a</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i</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y</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i</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成为区间</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i</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b</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i</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的一个黄金分割点</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如果</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y</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较大，则抛弃区间</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y</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b</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i</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i</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成为区间</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a</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y</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的一个黄金分割点</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对剩余的区间重复上述步骤</a:t>
            </a:r>
          </a:p>
        </p:txBody>
      </p:sp>
    </p:spTree>
    <p:extLst>
      <p:ext uri="{BB962C8B-B14F-4D97-AF65-F5344CB8AC3E}">
        <p14:creationId xmlns:p14="http://schemas.microsoft.com/office/powerpoint/2010/main" val="941394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零点问题的迭代求解</a:t>
            </a:r>
          </a:p>
        </p:txBody>
      </p:sp>
      <p:sp>
        <p:nvSpPr>
          <p:cNvPr id="3" name="内容占位符 2"/>
          <p:cNvSpPr>
            <a:spLocks noGrp="1"/>
          </p:cNvSpPr>
          <p:nvPr>
            <p:ph idx="1"/>
          </p:nvPr>
        </p:nvSpPr>
        <p:spPr/>
        <p:txBody>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给定一个初始值</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0</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，在</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0</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处对函数做一阶展开：</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b="1" dirty="0">
                <a:latin typeface="Times New Roman" panose="02020603050405020304" pitchFamily="18" charset="0"/>
                <a:ea typeface="楷体" panose="02010609060101010101" pitchFamily="49" charset="-122"/>
                <a:cs typeface="Times New Roman" panose="02020603050405020304" pitchFamily="18" charset="0"/>
              </a:rPr>
              <a:t>f</a:t>
            </a:r>
            <a:r>
              <a:rPr lang="en-US" altLang="zh-CN" b="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b="0"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b="0"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f</a:t>
            </a:r>
            <a:r>
              <a:rPr lang="en-US" altLang="zh-CN" b="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b="0"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b="0" baseline="-25000" dirty="0">
                <a:latin typeface="Times New Roman" panose="02020603050405020304" pitchFamily="18" charset="0"/>
                <a:ea typeface="楷体" panose="02010609060101010101" pitchFamily="49" charset="-122"/>
                <a:cs typeface="Times New Roman" panose="02020603050405020304" pitchFamily="18" charset="0"/>
              </a:rPr>
              <a:t>0</a:t>
            </a:r>
            <a:r>
              <a:rPr lang="en-US" altLang="zh-CN" b="0"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J</a:t>
            </a:r>
            <a:r>
              <a:rPr lang="en-US" altLang="zh-CN" b="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b="0"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b="0"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0"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b="0" baseline="-25000" dirty="0">
                <a:latin typeface="Times New Roman" panose="02020603050405020304" pitchFamily="18" charset="0"/>
                <a:ea typeface="楷体" panose="02010609060101010101" pitchFamily="49" charset="-122"/>
                <a:cs typeface="Times New Roman" panose="02020603050405020304" pitchFamily="18" charset="0"/>
              </a:rPr>
              <a:t>0</a:t>
            </a:r>
            <a:r>
              <a:rPr lang="en-US" altLang="zh-CN" b="0" dirty="0">
                <a:latin typeface="Times New Roman" panose="02020603050405020304" pitchFamily="18" charset="0"/>
                <a:ea typeface="楷体" panose="02010609060101010101" pitchFamily="49" charset="-122"/>
                <a:cs typeface="Times New Roman" panose="02020603050405020304" pitchFamily="18" charset="0"/>
              </a:rPr>
              <a:t>)</a:t>
            </a: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其中</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J</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是雅可比矩阵</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求解线性方程组</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b="1" dirty="0">
                <a:latin typeface="Times New Roman" panose="02020603050405020304" pitchFamily="18" charset="0"/>
                <a:ea typeface="楷体" panose="02010609060101010101" pitchFamily="49" charset="-122"/>
                <a:cs typeface="Times New Roman" panose="02020603050405020304" pitchFamily="18" charset="0"/>
              </a:rPr>
              <a:t>J</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Y</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0</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取</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0</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Y</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，则</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比</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0</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更接近</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f</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a:t>
            </a:r>
            <a:r>
              <a:rPr lang="en-US" altLang="zh-CN" dirty="0">
                <a:latin typeface="Times New Roman" panose="02020603050405020304" pitchFamily="18" charset="0"/>
                <a:ea typeface="楷体" panose="02010609060101010101" pitchFamily="49" charset="-122"/>
                <a:cs typeface="Times New Roman" panose="02020603050405020304" pitchFamily="18" charset="0"/>
              </a:rPr>
              <a:t>0</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点</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用</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替换</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0</a:t>
            </a:r>
            <a:r>
              <a:rPr lang="zh-CN" altLang="en-US" dirty="0">
                <a:latin typeface="Times New Roman" panose="02020603050405020304" pitchFamily="18" charset="0"/>
                <a:ea typeface="楷体" panose="02010609060101010101" pitchFamily="49" charset="-122"/>
                <a:cs typeface="Times New Roman" panose="02020603050405020304" pitchFamily="18" charset="0"/>
              </a:rPr>
              <a:t>，重复上述步骤，即可逐渐收敛于</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的零点</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8995111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4E4A3D3-E23B-425D-9557-2E190C20E761}"/>
              </a:ext>
            </a:extLst>
          </p:cNvPr>
          <p:cNvPicPr>
            <a:picLocks noChangeAspect="1"/>
          </p:cNvPicPr>
          <p:nvPr/>
        </p:nvPicPr>
        <p:blipFill>
          <a:blip r:embed="rId2"/>
          <a:stretch>
            <a:fillRect/>
          </a:stretch>
        </p:blipFill>
        <p:spPr>
          <a:xfrm>
            <a:off x="1120490" y="0"/>
            <a:ext cx="6903020" cy="6858000"/>
          </a:xfrm>
          <a:prstGeom prst="rect">
            <a:avLst/>
          </a:prstGeom>
        </p:spPr>
      </p:pic>
    </p:spTree>
    <p:extLst>
      <p:ext uri="{BB962C8B-B14F-4D97-AF65-F5344CB8AC3E}">
        <p14:creationId xmlns:p14="http://schemas.microsoft.com/office/powerpoint/2010/main" val="28004223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一元函数零点二分法</a:t>
            </a:r>
          </a:p>
        </p:txBody>
      </p:sp>
      <p:sp>
        <p:nvSpPr>
          <p:cNvPr id="3" name="内容占位符 2"/>
          <p:cNvSpPr>
            <a:spLocks noGrp="1"/>
          </p:cNvSpPr>
          <p:nvPr>
            <p:ph idx="1"/>
          </p:nvPr>
        </p:nvSpPr>
        <p:spPr>
          <a:xfrm>
            <a:off x="628650" y="1690689"/>
            <a:ext cx="7886700" cy="4113987"/>
          </a:xfrm>
        </p:spPr>
        <p:txBody>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中间值定理：</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C</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b</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，且</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dirty="0">
                <a:latin typeface="Times New Roman" panose="02020603050405020304" pitchFamily="18" charset="0"/>
                <a:ea typeface="楷体" panose="02010609060101010101" pitchFamily="49" charset="-122"/>
                <a:cs typeface="Times New Roman" panose="02020603050405020304" pitchFamily="18" charset="0"/>
              </a:rPr>
              <a:t>)f(</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b</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&lt; 0</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，则存在</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0</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b</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，使得</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0</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0</a:t>
            </a: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计算思路：</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设</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a</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b</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i</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是</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零点的搜索区间，取区间的中点</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m</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i</a:t>
            </a:r>
            <a:r>
              <a:rPr lang="zh-CN" altLang="en-US" dirty="0">
                <a:latin typeface="Times New Roman" panose="02020603050405020304" pitchFamily="18" charset="0"/>
                <a:ea typeface="楷体" panose="02010609060101010101" pitchFamily="49" charset="-122"/>
                <a:cs typeface="Times New Roman" panose="02020603050405020304" pitchFamily="18" charset="0"/>
              </a:rPr>
              <a:t>，计算</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m</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i</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的符号</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如果</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m</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i</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与</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a</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同号，抛弃区间</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a</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i</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m</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i</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如果</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m</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i</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与</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b</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i</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同号，抛弃区间</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b</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i</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m</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i</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对剩余的区间重复上述步骤</a:t>
            </a:r>
          </a:p>
        </p:txBody>
      </p:sp>
    </p:spTree>
    <p:extLst>
      <p:ext uri="{BB962C8B-B14F-4D97-AF65-F5344CB8AC3E}">
        <p14:creationId xmlns:p14="http://schemas.microsoft.com/office/powerpoint/2010/main" val="23973711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二分法与黄金分割法的比较</a:t>
            </a:r>
          </a:p>
        </p:txBody>
      </p:sp>
      <p:sp>
        <p:nvSpPr>
          <p:cNvPr id="3" name="内容占位符 2"/>
          <p:cNvSpPr>
            <a:spLocks noGrp="1"/>
          </p:cNvSpPr>
          <p:nvPr>
            <p:ph idx="1"/>
          </p:nvPr>
        </p:nvSpPr>
        <p:spPr>
          <a:xfrm>
            <a:off x="628650" y="5039058"/>
            <a:ext cx="7886700" cy="1082961"/>
          </a:xfrm>
        </p:spPr>
        <p:txBody>
          <a:bodyPr>
            <a:normAutofit/>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黄金分割算法可以避免计算导函数，因而只需要函数满足</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C</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0</a:t>
            </a:r>
            <a:r>
              <a:rPr lang="zh-CN" altLang="en-US" dirty="0">
                <a:latin typeface="Times New Roman" panose="02020603050405020304" pitchFamily="18" charset="0"/>
                <a:ea typeface="楷体" panose="02010609060101010101" pitchFamily="49" charset="-122"/>
                <a:cs typeface="Times New Roman" panose="02020603050405020304" pitchFamily="18" charset="0"/>
              </a:rPr>
              <a:t>连续</a:t>
            </a:r>
          </a:p>
        </p:txBody>
      </p:sp>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nvGraphicFramePr>
            <p:xfrm>
              <a:off x="1208049" y="1690689"/>
              <a:ext cx="6727902" cy="2691067"/>
            </p:xfrm>
            <a:graphic>
              <a:graphicData uri="http://schemas.openxmlformats.org/drawingml/2006/table">
                <a:tbl>
                  <a:tblPr firstRow="1" bandRow="1">
                    <a:tableStyleId>{2D5ABB26-0587-4C30-8999-92F81FD0307C}</a:tableStyleId>
                  </a:tblPr>
                  <a:tblGrid>
                    <a:gridCol w="1408771">
                      <a:extLst>
                        <a:ext uri="{9D8B030D-6E8A-4147-A177-3AD203B41FA5}">
                          <a16:colId xmlns:a16="http://schemas.microsoft.com/office/drawing/2014/main" val="674629290"/>
                        </a:ext>
                      </a:extLst>
                    </a:gridCol>
                    <a:gridCol w="2553630">
                      <a:extLst>
                        <a:ext uri="{9D8B030D-6E8A-4147-A177-3AD203B41FA5}">
                          <a16:colId xmlns:a16="http://schemas.microsoft.com/office/drawing/2014/main" val="3640869901"/>
                        </a:ext>
                      </a:extLst>
                    </a:gridCol>
                    <a:gridCol w="2765501">
                      <a:extLst>
                        <a:ext uri="{9D8B030D-6E8A-4147-A177-3AD203B41FA5}">
                          <a16:colId xmlns:a16="http://schemas.microsoft.com/office/drawing/2014/main" val="1981360061"/>
                        </a:ext>
                      </a:extLst>
                    </a:gridCol>
                  </a:tblGrid>
                  <a:tr h="370840">
                    <a:tc>
                      <a:txBody>
                        <a:bodyPr/>
                        <a:lstStyle/>
                        <a:p>
                          <a:pPr algn="ct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算法类型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二分法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黄金分割法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2248905"/>
                      </a:ext>
                    </a:extLst>
                  </a:tr>
                  <a:tr h="370840">
                    <a:tc>
                      <a:txBody>
                        <a:bodyPr/>
                        <a:lstStyle/>
                        <a:p>
                          <a:pPr algn="ct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适用函数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i="1" dirty="0">
                              <a:latin typeface="Times New Roman" panose="02020603050405020304" pitchFamily="18" charset="0"/>
                              <a:ea typeface="楷体" panose="02010609060101010101" pitchFamily="49" charset="-122"/>
                              <a:cs typeface="Times New Roman" panose="02020603050405020304" pitchFamily="18" charset="0"/>
                            </a:rPr>
                            <a:t>C</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0</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连续函数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i="1" dirty="0">
                              <a:latin typeface="Times New Roman" panose="02020603050405020304" pitchFamily="18" charset="0"/>
                              <a:ea typeface="楷体" panose="02010609060101010101" pitchFamily="49" charset="-122"/>
                              <a:cs typeface="Times New Roman" panose="02020603050405020304" pitchFamily="18" charset="0"/>
                            </a:rPr>
                            <a:t>C</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0</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连续函数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1019892"/>
                      </a:ext>
                    </a:extLst>
                  </a:tr>
                  <a:tr h="370840">
                    <a:tc>
                      <a:txBody>
                        <a:bodyPr/>
                        <a:lstStyle/>
                        <a:p>
                          <a:pPr algn="ct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搜索目标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零点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极小值点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4452881"/>
                      </a:ext>
                    </a:extLst>
                  </a:tr>
                  <a:tr h="370840">
                    <a:tc>
                      <a:txBody>
                        <a:bodyPr/>
                        <a:lstStyle/>
                        <a:p>
                          <a:pPr algn="ct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收敛速度</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线性收敛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线性收敛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4374355"/>
                      </a:ext>
                    </a:extLst>
                  </a:tr>
                  <a:tr h="370840">
                    <a:tc>
                      <a:txBody>
                        <a:bodyPr/>
                        <a:lstStyle/>
                        <a:p>
                          <a:pPr algn="ct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收敛公比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f>
                                  <m:fPr>
                                    <m:ctrlPr>
                                      <a:rPr lang="en-US" altLang="zh-CN" sz="2400" i="1" smtClean="0">
                                        <a:latin typeface="Cambria Math" panose="02040503050406030204" pitchFamily="18" charset="0"/>
                                      </a:rPr>
                                    </m:ctrlPr>
                                  </m:fPr>
                                  <m:num>
                                    <m:r>
                                      <a:rPr lang="en-US" altLang="zh-CN" sz="2400" smtClean="0">
                                        <a:latin typeface="Cambria Math" panose="02040503050406030204" pitchFamily="18" charset="0"/>
                                      </a:rPr>
                                      <m:t>1</m:t>
                                    </m:r>
                                  </m:num>
                                  <m:den>
                                    <m:r>
                                      <a:rPr lang="en-US" altLang="zh-CN" sz="2400" smtClean="0">
                                        <a:latin typeface="Cambria Math" panose="02040503050406030204" pitchFamily="18" charset="0"/>
                                      </a:rPr>
                                      <m:t>2</m:t>
                                    </m:r>
                                  </m:den>
                                </m:f>
                                <m:r>
                                  <a:rPr lang="en-US" altLang="zh-CN" sz="2400" smtClean="0">
                                    <a:latin typeface="Cambria Math" panose="02040503050406030204" pitchFamily="18" charset="0"/>
                                  </a:rPr>
                                  <m:t>=0.5</m:t>
                                </m:r>
                              </m:oMath>
                            </m:oMathPara>
                          </a14:m>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f>
                                  <m:fPr>
                                    <m:ctrlPr>
                                      <a:rPr lang="en-US" altLang="zh-CN" sz="2400" i="1" smtClean="0">
                                        <a:latin typeface="Cambria Math" panose="02040503050406030204" pitchFamily="18" charset="0"/>
                                      </a:rPr>
                                    </m:ctrlPr>
                                  </m:fPr>
                                  <m:num>
                                    <m:rad>
                                      <m:radPr>
                                        <m:degHide m:val="on"/>
                                        <m:ctrlPr>
                                          <a:rPr lang="en-US" altLang="zh-CN" sz="2400" i="1" smtClean="0">
                                            <a:latin typeface="Cambria Math" panose="02040503050406030204" pitchFamily="18" charset="0"/>
                                          </a:rPr>
                                        </m:ctrlPr>
                                      </m:radPr>
                                      <m:deg/>
                                      <m:e>
                                        <m:r>
                                          <a:rPr lang="en-US" altLang="zh-CN" sz="2400" smtClean="0">
                                            <a:latin typeface="Cambria Math" panose="02040503050406030204" pitchFamily="18" charset="0"/>
                                          </a:rPr>
                                          <m:t>5</m:t>
                                        </m:r>
                                      </m:e>
                                    </m:rad>
                                    <m:r>
                                      <a:rPr lang="en-US" altLang="zh-CN" sz="2400" smtClean="0">
                                        <a:latin typeface="Cambria Math" panose="02040503050406030204" pitchFamily="18" charset="0"/>
                                      </a:rPr>
                                      <m:t>−1</m:t>
                                    </m:r>
                                  </m:num>
                                  <m:den>
                                    <m:r>
                                      <a:rPr lang="en-US" altLang="zh-CN" sz="2400" smtClean="0">
                                        <a:latin typeface="Cambria Math" panose="02040503050406030204" pitchFamily="18" charset="0"/>
                                      </a:rPr>
                                      <m:t>2</m:t>
                                    </m:r>
                                  </m:den>
                                </m:f>
                                <m:r>
                                  <a:rPr lang="en-US" altLang="zh-CN" sz="2400" smtClean="0">
                                    <a:latin typeface="Cambria Math" panose="02040503050406030204" pitchFamily="18" charset="0"/>
                                  </a:rPr>
                                  <m:t>≈0.618</m:t>
                                </m:r>
                              </m:oMath>
                            </m:oMathPara>
                          </a14:m>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7535354"/>
                      </a:ext>
                    </a:extLst>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257176383"/>
                  </p:ext>
                </p:extLst>
              </p:nvPr>
            </p:nvGraphicFramePr>
            <p:xfrm>
              <a:off x="1208049" y="1690689"/>
              <a:ext cx="6727902" cy="2691067"/>
            </p:xfrm>
            <a:graphic>
              <a:graphicData uri="http://schemas.openxmlformats.org/drawingml/2006/table">
                <a:tbl>
                  <a:tblPr firstRow="1" bandRow="1">
                    <a:tableStyleId>{2D5ABB26-0587-4C30-8999-92F81FD0307C}</a:tableStyleId>
                  </a:tblPr>
                  <a:tblGrid>
                    <a:gridCol w="1408771">
                      <a:extLst>
                        <a:ext uri="{9D8B030D-6E8A-4147-A177-3AD203B41FA5}">
                          <a16:colId xmlns:a16="http://schemas.microsoft.com/office/drawing/2014/main" val="674629290"/>
                        </a:ext>
                      </a:extLst>
                    </a:gridCol>
                    <a:gridCol w="2553630">
                      <a:extLst>
                        <a:ext uri="{9D8B030D-6E8A-4147-A177-3AD203B41FA5}">
                          <a16:colId xmlns:a16="http://schemas.microsoft.com/office/drawing/2014/main" val="3640869901"/>
                        </a:ext>
                      </a:extLst>
                    </a:gridCol>
                    <a:gridCol w="2765501">
                      <a:extLst>
                        <a:ext uri="{9D8B030D-6E8A-4147-A177-3AD203B41FA5}">
                          <a16:colId xmlns:a16="http://schemas.microsoft.com/office/drawing/2014/main" val="1981360061"/>
                        </a:ext>
                      </a:extLst>
                    </a:gridCol>
                  </a:tblGrid>
                  <a:tr h="457200">
                    <a:tc>
                      <a:txBody>
                        <a:bodyPr/>
                        <a:lstStyle/>
                        <a:p>
                          <a:pPr algn="ct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算法类型</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二分法</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黄金分割法</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2248905"/>
                      </a:ext>
                    </a:extLst>
                  </a:tr>
                  <a:tr h="457200">
                    <a:tc>
                      <a:txBody>
                        <a:bodyPr/>
                        <a:lstStyle/>
                        <a:p>
                          <a:pPr algn="ct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适用函数</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i="1" dirty="0" smtClean="0">
                              <a:latin typeface="Times New Roman" panose="02020603050405020304" pitchFamily="18" charset="0"/>
                              <a:ea typeface="楷体" panose="02010609060101010101" pitchFamily="49" charset="-122"/>
                              <a:cs typeface="Times New Roman" panose="02020603050405020304" pitchFamily="18" charset="0"/>
                            </a:rPr>
                            <a:t>C</a:t>
                          </a:r>
                          <a:r>
                            <a:rPr lang="en-US" altLang="zh-CN" sz="2400" baseline="30000" dirty="0" smtClean="0">
                              <a:latin typeface="Times New Roman" panose="02020603050405020304" pitchFamily="18" charset="0"/>
                              <a:ea typeface="楷体" panose="02010609060101010101" pitchFamily="49" charset="-122"/>
                              <a:cs typeface="Times New Roman" panose="02020603050405020304" pitchFamily="18" charset="0"/>
                            </a:rPr>
                            <a:t>0</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连续函数</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i="1" dirty="0" smtClean="0">
                              <a:latin typeface="Times New Roman" panose="02020603050405020304" pitchFamily="18" charset="0"/>
                              <a:ea typeface="楷体" panose="02010609060101010101" pitchFamily="49" charset="-122"/>
                              <a:cs typeface="Times New Roman" panose="02020603050405020304" pitchFamily="18" charset="0"/>
                            </a:rPr>
                            <a:t>C</a:t>
                          </a:r>
                          <a:r>
                            <a:rPr lang="en-US" altLang="zh-CN" sz="2400" baseline="30000" dirty="0" smtClean="0">
                              <a:latin typeface="Times New Roman" panose="02020603050405020304" pitchFamily="18" charset="0"/>
                              <a:ea typeface="楷体" panose="02010609060101010101" pitchFamily="49" charset="-122"/>
                              <a:cs typeface="Times New Roman" panose="02020603050405020304" pitchFamily="18" charset="0"/>
                            </a:rPr>
                            <a:t>0</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连续函数</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1019892"/>
                      </a:ext>
                    </a:extLst>
                  </a:tr>
                  <a:tr h="457200">
                    <a:tc>
                      <a:txBody>
                        <a:bodyPr/>
                        <a:lstStyle/>
                        <a:p>
                          <a:pPr algn="ct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搜索目标</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零点</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极小值点</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4452881"/>
                      </a:ext>
                    </a:extLst>
                  </a:tr>
                  <a:tr h="457200">
                    <a:tc>
                      <a:txBody>
                        <a:bodyPr/>
                        <a:lstStyle/>
                        <a:p>
                          <a:pPr algn="ct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收敛速度</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线性收敛</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线性收敛</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4374355"/>
                      </a:ext>
                    </a:extLst>
                  </a:tr>
                  <a:tr h="862267">
                    <a:tc>
                      <a:txBody>
                        <a:bodyPr/>
                        <a:lstStyle/>
                        <a:p>
                          <a:pPr algn="ct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收敛公比</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5370" t="-219014" r="-108831" b="-1408"/>
                          </a:stretch>
                        </a:blipFill>
                      </a:tcPr>
                    </a:tc>
                    <a:tc>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43392" t="-219014" r="-441" b="-1408"/>
                          </a:stretch>
                        </a:blipFill>
                      </a:tcPr>
                    </a:tc>
                    <a:extLst>
                      <a:ext uri="{0D108BD9-81ED-4DB2-BD59-A6C34878D82A}">
                        <a16:rowId xmlns:a16="http://schemas.microsoft.com/office/drawing/2014/main" val="1647535354"/>
                      </a:ext>
                    </a:extLst>
                  </a:tr>
                </a:tbl>
              </a:graphicData>
            </a:graphic>
          </p:graphicFrame>
        </mc:Fallback>
      </mc:AlternateContent>
    </p:spTree>
    <p:extLst>
      <p:ext uri="{BB962C8B-B14F-4D97-AF65-F5344CB8AC3E}">
        <p14:creationId xmlns:p14="http://schemas.microsoft.com/office/powerpoint/2010/main" val="11904897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线性共轭梯度法回顾</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求解方程</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b</a:t>
                </a:r>
              </a:p>
              <a:p>
                <a:r>
                  <a:rPr lang="zh-CN" altLang="en-US" dirty="0">
                    <a:ea typeface="楷体" panose="02010609060101010101" pitchFamily="49" charset="-122"/>
                    <a:cs typeface="Times New Roman" panose="02020603050405020304" pitchFamily="18" charset="0"/>
                  </a:rPr>
                  <a:t>初始条件：</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r</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0</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b</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b</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0</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0</a:t>
                </a:r>
              </a:p>
              <a:p>
                <a:r>
                  <a:rPr lang="zh-CN" altLang="en-US" dirty="0">
                    <a:ea typeface="楷体" panose="02010609060101010101" pitchFamily="49" charset="-122"/>
                    <a:cs typeface="Times New Roman" panose="02020603050405020304" pitchFamily="18" charset="0"/>
                  </a:rPr>
                  <a:t>用于更新</a:t>
                </a:r>
                <a:r>
                  <a:rPr lang="zh-CN" altLang="en-US" dirty="0">
                    <a:latin typeface="Times New Roman" panose="02020603050405020304" pitchFamily="18" charset="0"/>
                    <a:ea typeface="楷体" panose="02010609060101010101" pitchFamily="49" charset="-122"/>
                    <a:cs typeface="Times New Roman" panose="02020603050405020304" pitchFamily="18" charset="0"/>
                  </a:rPr>
                  <a:t>近似解的系</a:t>
                </a:r>
                <a:r>
                  <a:rPr lang="zh-CN" altLang="en-US" dirty="0">
                    <a:ea typeface="楷体" panose="02010609060101010101" pitchFamily="49" charset="-122"/>
                    <a:cs typeface="Times New Roman" panose="02020603050405020304" pitchFamily="18" charset="0"/>
                  </a:rPr>
                  <a:t>数：</a:t>
                </a:r>
                <a14:m>
                  <m:oMath xmlns:m="http://schemas.openxmlformats.org/officeDocument/2006/math">
                    <m:sSub>
                      <m:sSub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i="1">
                            <a:latin typeface="Cambria Math" panose="02040503050406030204" pitchFamily="18" charset="0"/>
                            <a:ea typeface="楷体" panose="02010609060101010101" pitchFamily="49" charset="-122"/>
                            <a:cs typeface="Times New Roman" panose="02020603050405020304" pitchFamily="18" charset="0"/>
                          </a:rPr>
                          <m:t>𝑡</m:t>
                        </m:r>
                      </m:e>
                      <m:sub>
                        <m:r>
                          <a:rPr lang="en-US" altLang="zh-CN" i="1">
                            <a:latin typeface="Cambria Math" panose="02040503050406030204" pitchFamily="18" charset="0"/>
                            <a:ea typeface="楷体" panose="02010609060101010101" pitchFamily="49" charset="-122"/>
                            <a:cs typeface="Times New Roman" panose="02020603050405020304" pitchFamily="18" charset="0"/>
                          </a:rPr>
                          <m:t>𝑘</m:t>
                        </m:r>
                      </m:sub>
                    </m:sSub>
                    <m:r>
                      <a:rPr lang="en-US" altLang="zh-CN" i="1">
                        <a:latin typeface="Cambria Math" panose="02040503050406030204" pitchFamily="18" charset="0"/>
                        <a:ea typeface="楷体" panose="02010609060101010101" pitchFamily="49" charset="-122"/>
                        <a:cs typeface="Times New Roman" panose="02020603050405020304" pitchFamily="18" charset="0"/>
                      </a:rPr>
                      <m:t>=</m:t>
                    </m:r>
                    <m:f>
                      <m:f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fPr>
                      <m:num>
                        <m:sSub>
                          <m:sSub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a:latin typeface="Cambria Math" panose="02040503050406030204" pitchFamily="18" charset="0"/>
                                <a:ea typeface="楷体" panose="02010609060101010101" pitchFamily="49" charset="-122"/>
                                <a:cs typeface="Times New Roman" panose="02020603050405020304" pitchFamily="18" charset="0"/>
                              </a:rPr>
                              <m:t>𝐫</m:t>
                            </m:r>
                          </m:e>
                          <m:sub>
                            <m:r>
                              <a:rPr lang="en-US" altLang="zh-CN" i="1">
                                <a:latin typeface="Cambria Math" panose="02040503050406030204" pitchFamily="18" charset="0"/>
                                <a:ea typeface="楷体" panose="02010609060101010101" pitchFamily="49" charset="-122"/>
                                <a:cs typeface="Times New Roman" panose="02020603050405020304" pitchFamily="18" charset="0"/>
                              </a:rPr>
                              <m:t>𝑘</m:t>
                            </m:r>
                            <m:r>
                              <a:rPr lang="en-US" altLang="zh-CN" i="1">
                                <a:latin typeface="Cambria Math" panose="02040503050406030204" pitchFamily="18" charset="0"/>
                                <a:ea typeface="楷体" panose="02010609060101010101" pitchFamily="49" charset="-122"/>
                                <a:cs typeface="Times New Roman" panose="02020603050405020304" pitchFamily="18" charset="0"/>
                              </a:rPr>
                              <m:t>−1</m:t>
                            </m:r>
                          </m:sub>
                        </m:sSub>
                        <m:r>
                          <a:rPr lang="en-US" altLang="zh-CN" i="1">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a:latin typeface="Cambria Math" panose="02040503050406030204" pitchFamily="18" charset="0"/>
                                <a:ea typeface="楷体" panose="02010609060101010101" pitchFamily="49" charset="-122"/>
                                <a:cs typeface="Times New Roman" panose="02020603050405020304" pitchFamily="18" charset="0"/>
                              </a:rPr>
                              <m:t>𝐫</m:t>
                            </m:r>
                          </m:e>
                          <m:sub>
                            <m:r>
                              <a:rPr lang="en-US" altLang="zh-CN" i="1">
                                <a:latin typeface="Cambria Math" panose="02040503050406030204" pitchFamily="18" charset="0"/>
                                <a:ea typeface="楷体" panose="02010609060101010101" pitchFamily="49" charset="-122"/>
                                <a:cs typeface="Times New Roman" panose="02020603050405020304" pitchFamily="18" charset="0"/>
                              </a:rPr>
                              <m:t>𝑘</m:t>
                            </m:r>
                            <m:r>
                              <a:rPr lang="en-US" altLang="zh-CN" i="1">
                                <a:latin typeface="Cambria Math" panose="02040503050406030204" pitchFamily="18" charset="0"/>
                                <a:ea typeface="楷体" panose="02010609060101010101" pitchFamily="49" charset="-122"/>
                                <a:cs typeface="Times New Roman" panose="02020603050405020304" pitchFamily="18" charset="0"/>
                              </a:rPr>
                              <m:t>−1</m:t>
                            </m:r>
                          </m:sub>
                        </m:sSub>
                      </m:num>
                      <m:den>
                        <m:sSub>
                          <m:sSub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a:latin typeface="Cambria Math" panose="02040503050406030204" pitchFamily="18" charset="0"/>
                                <a:ea typeface="楷体" panose="02010609060101010101" pitchFamily="49" charset="-122"/>
                                <a:cs typeface="Times New Roman" panose="02020603050405020304" pitchFamily="18" charset="0"/>
                              </a:rPr>
                              <m:t>𝐫</m:t>
                            </m:r>
                          </m:e>
                          <m:sub>
                            <m:r>
                              <a:rPr lang="en-US" altLang="zh-CN" i="1">
                                <a:latin typeface="Cambria Math" panose="02040503050406030204" pitchFamily="18" charset="0"/>
                                <a:ea typeface="楷体" panose="02010609060101010101" pitchFamily="49" charset="-122"/>
                                <a:cs typeface="Times New Roman" panose="02020603050405020304" pitchFamily="18" charset="0"/>
                              </a:rPr>
                              <m:t>𝑘</m:t>
                            </m:r>
                            <m:r>
                              <a:rPr lang="en-US" altLang="zh-CN" i="1">
                                <a:latin typeface="Cambria Math" panose="02040503050406030204" pitchFamily="18" charset="0"/>
                                <a:ea typeface="楷体" panose="02010609060101010101" pitchFamily="49" charset="-122"/>
                                <a:cs typeface="Times New Roman" panose="02020603050405020304" pitchFamily="18" charset="0"/>
                              </a:rPr>
                              <m:t>−1</m:t>
                            </m:r>
                          </m:sub>
                        </m:sSub>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b="1">
                            <a:latin typeface="Cambria Math" panose="02040503050406030204" pitchFamily="18" charset="0"/>
                            <a:ea typeface="楷体" panose="02010609060101010101" pitchFamily="49" charset="-122"/>
                            <a:cs typeface="Times New Roman" panose="02020603050405020304" pitchFamily="18" charset="0"/>
                          </a:rPr>
                          <m:t>𝐀</m:t>
                        </m:r>
                        <m:r>
                          <a:rPr lang="en-US" altLang="zh-CN" i="1">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a:latin typeface="Cambria Math" panose="02040503050406030204" pitchFamily="18" charset="0"/>
                                <a:ea typeface="楷体" panose="02010609060101010101" pitchFamily="49" charset="-122"/>
                                <a:cs typeface="Times New Roman" panose="02020603050405020304" pitchFamily="18" charset="0"/>
                              </a:rPr>
                              <m:t>𝐯</m:t>
                            </m:r>
                          </m:e>
                          <m:sub>
                            <m:r>
                              <a:rPr lang="en-US" altLang="zh-CN" i="1">
                                <a:latin typeface="Cambria Math" panose="02040503050406030204" pitchFamily="18" charset="0"/>
                                <a:ea typeface="楷体" panose="02010609060101010101" pitchFamily="49" charset="-122"/>
                                <a:cs typeface="Times New Roman" panose="02020603050405020304" pitchFamily="18" charset="0"/>
                              </a:rPr>
                              <m:t>𝑘</m:t>
                            </m:r>
                          </m:sub>
                        </m:sSub>
                      </m:den>
                    </m:f>
                  </m:oMath>
                </a14:m>
                <a:endParaRPr lang="en-US" altLang="zh-CN" dirty="0"/>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更新近似解：</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X</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X</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 – 1</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t</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endPar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更新残差：</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r</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b</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A</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X</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用于构造新共轭向量的系数：</a:t>
                </a:r>
                <a14:m>
                  <m:oMath xmlns:m="http://schemas.openxmlformats.org/officeDocument/2006/math">
                    <m:sSub>
                      <m:sSub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i="1">
                            <a:latin typeface="Cambria Math" panose="02040503050406030204" pitchFamily="18" charset="0"/>
                            <a:ea typeface="楷体" panose="02010609060101010101" pitchFamily="49" charset="-122"/>
                            <a:cs typeface="Times New Roman" panose="02020603050405020304" pitchFamily="18" charset="0"/>
                          </a:rPr>
                          <m:t>𝑠</m:t>
                        </m:r>
                      </m:e>
                      <m:sub>
                        <m:r>
                          <a:rPr lang="en-US" altLang="zh-CN" i="1">
                            <a:latin typeface="Cambria Math" panose="02040503050406030204" pitchFamily="18" charset="0"/>
                            <a:ea typeface="楷体" panose="02010609060101010101" pitchFamily="49" charset="-122"/>
                            <a:cs typeface="Times New Roman" panose="02020603050405020304" pitchFamily="18" charset="0"/>
                          </a:rPr>
                          <m:t>𝑘</m:t>
                        </m:r>
                      </m:sub>
                    </m:sSub>
                    <m:r>
                      <a:rPr lang="en-US" altLang="zh-CN" i="1">
                        <a:latin typeface="Cambria Math" panose="02040503050406030204" pitchFamily="18" charset="0"/>
                        <a:ea typeface="楷体" panose="02010609060101010101" pitchFamily="49" charset="-122"/>
                        <a:cs typeface="Times New Roman" panose="02020603050405020304" pitchFamily="18" charset="0"/>
                      </a:rPr>
                      <m:t>=</m:t>
                    </m:r>
                    <m:f>
                      <m:f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fPr>
                      <m:num>
                        <m:sSub>
                          <m:sSub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a:latin typeface="Cambria Math" panose="02040503050406030204" pitchFamily="18" charset="0"/>
                                <a:ea typeface="楷体" panose="02010609060101010101" pitchFamily="49" charset="-122"/>
                                <a:cs typeface="Times New Roman" panose="02020603050405020304" pitchFamily="18" charset="0"/>
                              </a:rPr>
                              <m:t>𝐫</m:t>
                            </m:r>
                          </m:e>
                          <m:sub>
                            <m:r>
                              <a:rPr lang="en-US" altLang="zh-CN" i="1">
                                <a:latin typeface="Cambria Math" panose="02040503050406030204" pitchFamily="18" charset="0"/>
                                <a:ea typeface="楷体" panose="02010609060101010101" pitchFamily="49" charset="-122"/>
                                <a:cs typeface="Times New Roman" panose="02020603050405020304" pitchFamily="18" charset="0"/>
                              </a:rPr>
                              <m:t>𝑘</m:t>
                            </m:r>
                          </m:sub>
                        </m:sSub>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b="1">
                            <a:latin typeface="Cambria Math" panose="02040503050406030204" pitchFamily="18" charset="0"/>
                            <a:ea typeface="楷体" panose="02010609060101010101" pitchFamily="49" charset="-122"/>
                            <a:cs typeface="Times New Roman" panose="02020603050405020304" pitchFamily="18" charset="0"/>
                          </a:rPr>
                          <m:t>𝐀</m:t>
                        </m:r>
                        <m:r>
                          <a:rPr lang="en-US" altLang="zh-CN" i="1">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a:latin typeface="Cambria Math" panose="02040503050406030204" pitchFamily="18" charset="0"/>
                                <a:ea typeface="楷体" panose="02010609060101010101" pitchFamily="49" charset="-122"/>
                                <a:cs typeface="Times New Roman" panose="02020603050405020304" pitchFamily="18" charset="0"/>
                              </a:rPr>
                              <m:t>𝐯</m:t>
                            </m:r>
                          </m:e>
                          <m:sub>
                            <m:r>
                              <a:rPr lang="en-US" altLang="zh-CN" i="1">
                                <a:latin typeface="Cambria Math" panose="02040503050406030204" pitchFamily="18" charset="0"/>
                                <a:ea typeface="楷体" panose="02010609060101010101" pitchFamily="49" charset="-122"/>
                                <a:cs typeface="Times New Roman" panose="02020603050405020304" pitchFamily="18" charset="0"/>
                              </a:rPr>
                              <m:t>𝑘</m:t>
                            </m:r>
                          </m:sub>
                        </m:sSub>
                      </m:num>
                      <m:den>
                        <m:sSub>
                          <m:sSub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a:latin typeface="Cambria Math" panose="02040503050406030204" pitchFamily="18" charset="0"/>
                                <a:ea typeface="楷体" panose="02010609060101010101" pitchFamily="49" charset="-122"/>
                                <a:cs typeface="Times New Roman" panose="02020603050405020304" pitchFamily="18" charset="0"/>
                              </a:rPr>
                              <m:t>𝐯</m:t>
                            </m:r>
                          </m:e>
                          <m:sub>
                            <m:r>
                              <a:rPr lang="en-US" altLang="zh-CN" i="1">
                                <a:latin typeface="Cambria Math" panose="02040503050406030204" pitchFamily="18" charset="0"/>
                                <a:ea typeface="楷体" panose="02010609060101010101" pitchFamily="49" charset="-122"/>
                                <a:cs typeface="Times New Roman" panose="02020603050405020304" pitchFamily="18" charset="0"/>
                              </a:rPr>
                              <m:t>𝑘</m:t>
                            </m:r>
                          </m:sub>
                        </m:sSub>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b="1">
                            <a:latin typeface="Cambria Math" panose="02040503050406030204" pitchFamily="18" charset="0"/>
                            <a:ea typeface="楷体" panose="02010609060101010101" pitchFamily="49" charset="-122"/>
                            <a:cs typeface="Times New Roman" panose="02020603050405020304" pitchFamily="18" charset="0"/>
                          </a:rPr>
                          <m:t>𝐀</m:t>
                        </m:r>
                        <m:r>
                          <a:rPr lang="en-US" altLang="zh-CN" i="1">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a:latin typeface="Cambria Math" panose="02040503050406030204" pitchFamily="18" charset="0"/>
                                <a:ea typeface="楷体" panose="02010609060101010101" pitchFamily="49" charset="-122"/>
                                <a:cs typeface="Times New Roman" panose="02020603050405020304" pitchFamily="18" charset="0"/>
                              </a:rPr>
                              <m:t>𝐯</m:t>
                            </m:r>
                          </m:e>
                          <m:sub>
                            <m:r>
                              <a:rPr lang="en-US" altLang="zh-CN" i="1">
                                <a:latin typeface="Cambria Math" panose="02040503050406030204" pitchFamily="18" charset="0"/>
                                <a:ea typeface="楷体" panose="02010609060101010101" pitchFamily="49" charset="-122"/>
                                <a:cs typeface="Times New Roman" panose="02020603050405020304" pitchFamily="18" charset="0"/>
                              </a:rPr>
                              <m:t>𝑘</m:t>
                            </m:r>
                          </m:sub>
                        </m:sSub>
                      </m:den>
                    </m:f>
                  </m:oMath>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构造新共轭向量：</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 + 1</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r</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s</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k</a:t>
                </a:r>
                <a:endParaRPr lang="zh-CN" altLang="en-US" i="1" baseline="-25000" dirty="0">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903620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共轭梯度法的直接收敛性质</a:t>
            </a:r>
          </a:p>
        </p:txBody>
      </p:sp>
      <p:sp>
        <p:nvSpPr>
          <p:cNvPr id="3" name="内容占位符 2"/>
          <p:cNvSpPr>
            <a:spLocks noGrp="1"/>
          </p:cNvSpPr>
          <p:nvPr>
            <p:ph idx="1"/>
          </p:nvPr>
        </p:nvSpPr>
        <p:spPr>
          <a:xfrm>
            <a:off x="628650" y="4583113"/>
            <a:ext cx="7886700" cy="1593849"/>
          </a:xfrm>
        </p:spPr>
        <p:txBody>
          <a:bodyPr/>
          <a:lstStyle/>
          <a:p>
            <a:r>
              <a:rPr lang="zh-CN" altLang="en-US" dirty="0">
                <a:latin typeface="楷体" panose="02010609060101010101" pitchFamily="49" charset="-122"/>
                <a:ea typeface="楷体" panose="02010609060101010101" pitchFamily="49" charset="-122"/>
              </a:rPr>
              <a:t>梯度下降法在每个超椭球的切平面内都会一步收敛到切点</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收敛迭代的步数取决于空间的维数</a:t>
            </a:r>
          </a:p>
        </p:txBody>
      </p:sp>
      <p:grpSp>
        <p:nvGrpSpPr>
          <p:cNvPr id="5" name="Group 4"/>
          <p:cNvGrpSpPr>
            <a:grpSpLocks noChangeAspect="1"/>
          </p:cNvGrpSpPr>
          <p:nvPr/>
        </p:nvGrpSpPr>
        <p:grpSpPr bwMode="auto">
          <a:xfrm>
            <a:off x="1333500" y="1716088"/>
            <a:ext cx="6370638" cy="2549525"/>
            <a:chOff x="840" y="1081"/>
            <a:chExt cx="4013" cy="1606"/>
          </a:xfrm>
        </p:grpSpPr>
        <p:sp>
          <p:nvSpPr>
            <p:cNvPr id="8" name="Oval 6"/>
            <p:cNvSpPr>
              <a:spLocks noChangeArrowheads="1"/>
            </p:cNvSpPr>
            <p:nvPr/>
          </p:nvSpPr>
          <p:spPr bwMode="auto">
            <a:xfrm>
              <a:off x="840" y="1081"/>
              <a:ext cx="4013" cy="1606"/>
            </a:xfrm>
            <a:prstGeom prst="ellipse">
              <a:avLst/>
            </a:prstGeom>
            <a:noFill/>
            <a:ln w="19050" cap="rnd">
              <a:solidFill>
                <a:srgbClr val="7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Oval 7"/>
            <p:cNvSpPr>
              <a:spLocks noChangeArrowheads="1"/>
            </p:cNvSpPr>
            <p:nvPr/>
          </p:nvSpPr>
          <p:spPr bwMode="auto">
            <a:xfrm>
              <a:off x="1394" y="1302"/>
              <a:ext cx="2906" cy="1164"/>
            </a:xfrm>
            <a:prstGeom prst="ellipse">
              <a:avLst/>
            </a:prstGeom>
            <a:noFill/>
            <a:ln w="19050"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Oval 8"/>
            <p:cNvSpPr>
              <a:spLocks noChangeArrowheads="1"/>
            </p:cNvSpPr>
            <p:nvPr/>
          </p:nvSpPr>
          <p:spPr bwMode="auto">
            <a:xfrm>
              <a:off x="1795" y="1463"/>
              <a:ext cx="2104" cy="842"/>
            </a:xfrm>
            <a:prstGeom prst="ellipse">
              <a:avLst/>
            </a:prstGeom>
            <a:noFill/>
            <a:ln w="19050" cap="rnd">
              <a:solidFill>
                <a:srgbClr val="FF7F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Oval 9"/>
            <p:cNvSpPr>
              <a:spLocks noChangeArrowheads="1"/>
            </p:cNvSpPr>
            <p:nvPr/>
          </p:nvSpPr>
          <p:spPr bwMode="auto">
            <a:xfrm>
              <a:off x="2085" y="1579"/>
              <a:ext cx="1524" cy="610"/>
            </a:xfrm>
            <a:prstGeom prst="ellipse">
              <a:avLst/>
            </a:prstGeom>
            <a:noFill/>
            <a:ln w="19050" cap="rnd">
              <a:solidFill>
                <a:srgbClr val="FFFF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Oval 10"/>
            <p:cNvSpPr>
              <a:spLocks noChangeArrowheads="1"/>
            </p:cNvSpPr>
            <p:nvPr/>
          </p:nvSpPr>
          <p:spPr bwMode="auto">
            <a:xfrm>
              <a:off x="2295" y="1664"/>
              <a:ext cx="1103" cy="441"/>
            </a:xfrm>
            <a:prstGeom prst="ellipse">
              <a:avLst/>
            </a:prstGeom>
            <a:noFill/>
            <a:ln w="19050" cap="rnd">
              <a:solidFill>
                <a:srgbClr val="7FFF7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Oval 11"/>
            <p:cNvSpPr>
              <a:spLocks noChangeArrowheads="1"/>
            </p:cNvSpPr>
            <p:nvPr/>
          </p:nvSpPr>
          <p:spPr bwMode="auto">
            <a:xfrm>
              <a:off x="2447" y="1724"/>
              <a:ext cx="799" cy="320"/>
            </a:xfrm>
            <a:prstGeom prst="ellipse">
              <a:avLst/>
            </a:prstGeom>
            <a:noFill/>
            <a:ln w="19050" cap="rnd">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Oval 12"/>
            <p:cNvSpPr>
              <a:spLocks noChangeArrowheads="1"/>
            </p:cNvSpPr>
            <p:nvPr/>
          </p:nvSpPr>
          <p:spPr bwMode="auto">
            <a:xfrm>
              <a:off x="2558" y="1768"/>
              <a:ext cx="578" cy="232"/>
            </a:xfrm>
            <a:prstGeom prst="ellipse">
              <a:avLst/>
            </a:prstGeom>
            <a:noFill/>
            <a:ln w="19050" cap="rnd">
              <a:solidFill>
                <a:srgbClr val="007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Oval 13"/>
            <p:cNvSpPr>
              <a:spLocks noChangeArrowheads="1"/>
            </p:cNvSpPr>
            <p:nvPr/>
          </p:nvSpPr>
          <p:spPr bwMode="auto">
            <a:xfrm>
              <a:off x="2637" y="1800"/>
              <a:ext cx="419" cy="168"/>
            </a:xfrm>
            <a:prstGeom prst="ellipse">
              <a:avLst/>
            </a:prstGeom>
            <a:noFill/>
            <a:ln w="19050" cap="rnd">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Oval 14"/>
            <p:cNvSpPr>
              <a:spLocks noChangeArrowheads="1"/>
            </p:cNvSpPr>
            <p:nvPr/>
          </p:nvSpPr>
          <p:spPr bwMode="auto">
            <a:xfrm>
              <a:off x="2695" y="1823"/>
              <a:ext cx="304" cy="122"/>
            </a:xfrm>
            <a:prstGeom prst="ellipse">
              <a:avLst/>
            </a:prstGeom>
            <a:noFill/>
            <a:ln w="19050" cap="rnd">
              <a:solidFill>
                <a:srgbClr val="00007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Line 15"/>
            <p:cNvSpPr>
              <a:spLocks noChangeShapeType="1"/>
            </p:cNvSpPr>
            <p:nvPr/>
          </p:nvSpPr>
          <p:spPr bwMode="auto">
            <a:xfrm flipH="1">
              <a:off x="4196" y="1586"/>
              <a:ext cx="514" cy="514"/>
            </a:xfrm>
            <a:prstGeom prst="line">
              <a:avLst/>
            </a:prstGeom>
            <a:noFill/>
            <a:ln w="19050" cap="rnd">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Line 23"/>
            <p:cNvSpPr>
              <a:spLocks noChangeShapeType="1"/>
            </p:cNvSpPr>
            <p:nvPr/>
          </p:nvSpPr>
          <p:spPr bwMode="auto">
            <a:xfrm flipH="1" flipV="1">
              <a:off x="2847" y="1884"/>
              <a:ext cx="1349" cy="216"/>
            </a:xfrm>
            <a:prstGeom prst="line">
              <a:avLst/>
            </a:prstGeom>
            <a:noFill/>
            <a:ln w="19050" cap="rnd">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24"/>
            <p:cNvSpPr>
              <a:spLocks noChangeArrowheads="1"/>
            </p:cNvSpPr>
            <p:nvPr/>
          </p:nvSpPr>
          <p:spPr bwMode="auto">
            <a:xfrm>
              <a:off x="2823" y="1860"/>
              <a:ext cx="48" cy="48"/>
            </a:xfrm>
            <a:prstGeom prst="ellipse">
              <a:avLst/>
            </a:prstGeom>
            <a:solidFill>
              <a:schemeClr val="bg1"/>
            </a:solid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Oval 26"/>
            <p:cNvSpPr>
              <a:spLocks noChangeArrowheads="1"/>
            </p:cNvSpPr>
            <p:nvPr/>
          </p:nvSpPr>
          <p:spPr bwMode="auto">
            <a:xfrm>
              <a:off x="4172" y="2076"/>
              <a:ext cx="48" cy="48"/>
            </a:xfrm>
            <a:prstGeom prst="ellipse">
              <a:avLst/>
            </a:prstGeom>
            <a:solidFill>
              <a:srgbClr val="444444"/>
            </a:solid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Oval 27"/>
            <p:cNvSpPr>
              <a:spLocks noChangeArrowheads="1"/>
            </p:cNvSpPr>
            <p:nvPr/>
          </p:nvSpPr>
          <p:spPr bwMode="auto">
            <a:xfrm>
              <a:off x="4172" y="2076"/>
              <a:ext cx="48" cy="48"/>
            </a:xfrm>
            <a:prstGeom prst="ellipse">
              <a:avLst/>
            </a:prstGeom>
            <a:solidFill>
              <a:srgbClr val="FFFFFF"/>
            </a:solid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6343569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非线性共轭梯度法</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多元函数</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的二次近似为：</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ea typeface="楷体" panose="02010609060101010101" pitchFamily="49" charset="-122"/>
                          <a:cs typeface="Times New Roman" panose="02020603050405020304" pitchFamily="18" charset="0"/>
                        </a:rPr>
                        <m:t>𝑓</m:t>
                      </m:r>
                      <m:d>
                        <m:dPr>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400" b="1">
                              <a:latin typeface="Cambria Math" panose="02040503050406030204" pitchFamily="18" charset="0"/>
                              <a:ea typeface="楷体" panose="02010609060101010101" pitchFamily="49" charset="-122"/>
                              <a:cs typeface="Times New Roman" panose="02020603050405020304" pitchFamily="18" charset="0"/>
                            </a:rPr>
                            <m:t>𝐱</m:t>
                          </m:r>
                        </m:e>
                      </m:d>
                      <m:r>
                        <a:rPr lang="en-US" altLang="zh-CN" sz="2400" b="1" i="1" smtClean="0">
                          <a:latin typeface="Cambria Math" panose="02040503050406030204" pitchFamily="18" charset="0"/>
                          <a:ea typeface="楷体" panose="02010609060101010101" pitchFamily="49" charset="-122"/>
                          <a:cs typeface="Times New Roman" panose="02020603050405020304" pitchFamily="18" charset="0"/>
                        </a:rPr>
                        <m:t>≈ </m:t>
                      </m:r>
                      <m:r>
                        <a:rPr lang="en-US" altLang="zh-CN" sz="2400" i="1">
                          <a:latin typeface="Cambria Math" panose="02040503050406030204" pitchFamily="18" charset="0"/>
                          <a:ea typeface="楷体" panose="02010609060101010101" pitchFamily="49" charset="-122"/>
                          <a:cs typeface="Times New Roman" panose="02020603050405020304" pitchFamily="18" charset="0"/>
                        </a:rPr>
                        <m:t>𝑓</m:t>
                      </m:r>
                      <m:d>
                        <m:dPr>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dPr>
                        <m:e>
                          <m:sSub>
                            <m:sSubPr>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b="1">
                                  <a:latin typeface="Cambria Math" panose="02040503050406030204" pitchFamily="18" charset="0"/>
                                  <a:ea typeface="楷体" panose="02010609060101010101" pitchFamily="49" charset="-122"/>
                                  <a:cs typeface="Times New Roman" panose="02020603050405020304" pitchFamily="18" charset="0"/>
                                </a:rPr>
                                <m:t>𝐱</m:t>
                              </m:r>
                            </m:e>
                            <m:sub>
                              <m:r>
                                <a:rPr lang="en-US" altLang="zh-CN" sz="2400" i="1">
                                  <a:latin typeface="Cambria Math" panose="02040503050406030204" pitchFamily="18" charset="0"/>
                                  <a:ea typeface="楷体" panose="02010609060101010101" pitchFamily="49" charset="-122"/>
                                  <a:cs typeface="Times New Roman" panose="02020603050405020304" pitchFamily="18" charset="0"/>
                                </a:rPr>
                                <m:t>0</m:t>
                              </m:r>
                            </m:sub>
                          </m:sSub>
                        </m:e>
                      </m:d>
                      <m:r>
                        <a:rPr lang="en-US" altLang="zh-CN" sz="2400" i="1">
                          <a:latin typeface="Cambria Math" panose="02040503050406030204" pitchFamily="18" charset="0"/>
                          <a:ea typeface="楷体" panose="02010609060101010101" pitchFamily="49" charset="-122"/>
                          <a:cs typeface="Times New Roman" panose="02020603050405020304" pitchFamily="18" charset="0"/>
                        </a:rPr>
                        <m:t>+</m:t>
                      </m:r>
                      <m:d>
                        <m:dPr>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400" b="1">
                              <a:latin typeface="Cambria Math" panose="02040503050406030204" pitchFamily="18" charset="0"/>
                              <a:ea typeface="楷体" panose="02010609060101010101" pitchFamily="49" charset="-122"/>
                              <a:cs typeface="Times New Roman" panose="02020603050405020304" pitchFamily="18" charset="0"/>
                            </a:rPr>
                            <m:t>𝐱</m:t>
                          </m:r>
                          <m:r>
                            <a:rPr lang="en-US" altLang="zh-CN" sz="2400" i="1">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b="1">
                                  <a:latin typeface="Cambria Math" panose="02040503050406030204" pitchFamily="18" charset="0"/>
                                  <a:ea typeface="楷体" panose="02010609060101010101" pitchFamily="49" charset="-122"/>
                                  <a:cs typeface="Times New Roman" panose="02020603050405020304" pitchFamily="18" charset="0"/>
                                </a:rPr>
                                <m:t>𝐱</m:t>
                              </m:r>
                            </m:e>
                            <m:sub>
                              <m:r>
                                <a:rPr lang="en-US" altLang="zh-CN" sz="2400" i="1">
                                  <a:latin typeface="Cambria Math" panose="02040503050406030204" pitchFamily="18" charset="0"/>
                                  <a:ea typeface="楷体" panose="02010609060101010101" pitchFamily="49" charset="-122"/>
                                  <a:cs typeface="Times New Roman" panose="02020603050405020304" pitchFamily="18" charset="0"/>
                                </a:rPr>
                                <m:t>0</m:t>
                              </m:r>
                            </m:sub>
                          </m:sSub>
                        </m:e>
                      </m:d>
                      <m:r>
                        <a:rPr lang="en-US" altLang="zh-CN" sz="2400" i="1">
                          <a:latin typeface="Cambria Math" panose="02040503050406030204" pitchFamily="18" charset="0"/>
                          <a:ea typeface="楷体" panose="02010609060101010101" pitchFamily="49" charset="-122"/>
                          <a:cs typeface="Times New Roman" panose="02020603050405020304" pitchFamily="18" charset="0"/>
                        </a:rPr>
                        <m:t>⋅</m:t>
                      </m:r>
                      <m:r>
                        <a:rPr lang="en-US" altLang="zh-CN" sz="2400" i="0">
                          <a:latin typeface="Cambria Math" panose="02040503050406030204" pitchFamily="18" charset="0"/>
                          <a:ea typeface="楷体" panose="02010609060101010101" pitchFamily="49" charset="-122"/>
                          <a:cs typeface="Times New Roman" panose="02020603050405020304" pitchFamily="18" charset="0"/>
                        </a:rPr>
                        <m:t>𝛻</m:t>
                      </m:r>
                      <m:r>
                        <a:rPr lang="en-US" altLang="zh-CN" sz="2400" i="1">
                          <a:latin typeface="Cambria Math" panose="02040503050406030204" pitchFamily="18" charset="0"/>
                          <a:ea typeface="楷体" panose="02010609060101010101" pitchFamily="49" charset="-122"/>
                          <a:cs typeface="Times New Roman" panose="02020603050405020304" pitchFamily="18" charset="0"/>
                        </a:rPr>
                        <m:t>𝑓</m:t>
                      </m:r>
                      <m:r>
                        <a:rPr lang="en-US" altLang="zh-CN" sz="2400" i="1">
                          <a:latin typeface="Cambria Math" panose="02040503050406030204" pitchFamily="18" charset="0"/>
                          <a:ea typeface="楷体" panose="02010609060101010101" pitchFamily="49" charset="-122"/>
                          <a:cs typeface="Times New Roman" panose="02020603050405020304" pitchFamily="18" charset="0"/>
                        </a:rPr>
                        <m:t>+</m:t>
                      </m:r>
                      <m:f>
                        <m:f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1</m:t>
                          </m:r>
                        </m:num>
                        <m:den>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2</m:t>
                          </m:r>
                        </m:den>
                      </m:f>
                      <m:d>
                        <m:dPr>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400" b="1">
                              <a:latin typeface="Cambria Math" panose="02040503050406030204" pitchFamily="18" charset="0"/>
                              <a:ea typeface="楷体" panose="02010609060101010101" pitchFamily="49" charset="-122"/>
                              <a:cs typeface="Times New Roman" panose="02020603050405020304" pitchFamily="18" charset="0"/>
                            </a:rPr>
                            <m:t>𝐱</m:t>
                          </m:r>
                          <m:r>
                            <a:rPr lang="en-US" altLang="zh-CN" sz="2400" i="1">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b="1">
                                  <a:latin typeface="Cambria Math" panose="02040503050406030204" pitchFamily="18" charset="0"/>
                                  <a:ea typeface="楷体" panose="02010609060101010101" pitchFamily="49" charset="-122"/>
                                  <a:cs typeface="Times New Roman" panose="02020603050405020304" pitchFamily="18" charset="0"/>
                                </a:rPr>
                                <m:t>𝐱</m:t>
                              </m:r>
                            </m:e>
                            <m:sub>
                              <m:r>
                                <a:rPr lang="en-US" altLang="zh-CN" sz="2400" i="1">
                                  <a:latin typeface="Cambria Math" panose="02040503050406030204" pitchFamily="18" charset="0"/>
                                  <a:ea typeface="楷体" panose="02010609060101010101" pitchFamily="49" charset="-122"/>
                                  <a:cs typeface="Times New Roman" panose="02020603050405020304" pitchFamily="18" charset="0"/>
                                </a:rPr>
                                <m:t>0</m:t>
                              </m:r>
                            </m:sub>
                          </m:sSub>
                        </m:e>
                      </m:d>
                      <m:r>
                        <a:rPr lang="en-US" altLang="zh-CN" sz="2400" i="1">
                          <a:latin typeface="Cambria Math" panose="02040503050406030204" pitchFamily="18" charset="0"/>
                          <a:ea typeface="楷体" panose="02010609060101010101" pitchFamily="49" charset="-122"/>
                          <a:cs typeface="Times New Roman" panose="02020603050405020304" pitchFamily="18" charset="0"/>
                        </a:rPr>
                        <m:t>⋅</m:t>
                      </m:r>
                      <m:r>
                        <a:rPr lang="en-US" altLang="zh-CN" sz="2400" b="1">
                          <a:latin typeface="Cambria Math" panose="02040503050406030204" pitchFamily="18" charset="0"/>
                          <a:ea typeface="楷体" panose="02010609060101010101" pitchFamily="49" charset="-122"/>
                          <a:cs typeface="Times New Roman" panose="02020603050405020304" pitchFamily="18" charset="0"/>
                        </a:rPr>
                        <m:t>𝐇</m:t>
                      </m:r>
                      <m:r>
                        <a:rPr lang="en-US" altLang="zh-CN" sz="2400" i="1">
                          <a:latin typeface="Cambria Math" panose="02040503050406030204" pitchFamily="18" charset="0"/>
                          <a:ea typeface="楷体" panose="02010609060101010101" pitchFamily="49" charset="-122"/>
                          <a:cs typeface="Times New Roman" panose="02020603050405020304" pitchFamily="18" charset="0"/>
                        </a:rPr>
                        <m:t>⋅</m:t>
                      </m:r>
                      <m:d>
                        <m:dPr>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400" b="1">
                              <a:latin typeface="Cambria Math" panose="02040503050406030204" pitchFamily="18" charset="0"/>
                              <a:ea typeface="楷体" panose="02010609060101010101" pitchFamily="49" charset="-122"/>
                              <a:cs typeface="Times New Roman" panose="02020603050405020304" pitchFamily="18" charset="0"/>
                            </a:rPr>
                            <m:t>𝐱</m:t>
                          </m:r>
                          <m:r>
                            <a:rPr lang="en-US" altLang="zh-CN" sz="2400">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b="1">
                                  <a:latin typeface="Cambria Math" panose="02040503050406030204" pitchFamily="18" charset="0"/>
                                  <a:ea typeface="楷体" panose="02010609060101010101" pitchFamily="49" charset="-122"/>
                                  <a:cs typeface="Times New Roman" panose="02020603050405020304" pitchFamily="18" charset="0"/>
                                </a:rPr>
                                <m:t>𝐱</m:t>
                              </m:r>
                            </m:e>
                            <m:sub>
                              <m:r>
                                <a:rPr lang="en-US" altLang="zh-CN" sz="2400">
                                  <a:latin typeface="Cambria Math" panose="02040503050406030204" pitchFamily="18" charset="0"/>
                                  <a:ea typeface="楷体" panose="02010609060101010101" pitchFamily="49" charset="-122"/>
                                  <a:cs typeface="Times New Roman" panose="02020603050405020304" pitchFamily="18" charset="0"/>
                                </a:rPr>
                                <m:t>0</m:t>
                              </m:r>
                            </m:sub>
                          </m:sSub>
                        </m:e>
                      </m:d>
                    </m:oMath>
                  </m:oMathPara>
                </a14:m>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i="1" dirty="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有极值的条件是</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H</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正定，牛顿法的迭代式为：</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
                    </m:oMathParaPr>
                    <m:oMath xmlns:m="http://schemas.openxmlformats.org/officeDocument/2006/math">
                      <m:sSub>
                        <m:sSub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a:latin typeface="Cambria Math" panose="02040503050406030204" pitchFamily="18" charset="0"/>
                              <a:ea typeface="楷体" panose="02010609060101010101" pitchFamily="49" charset="-122"/>
                              <a:cs typeface="Times New Roman" panose="02020603050405020304" pitchFamily="18" charset="0"/>
                            </a:rPr>
                            <m:t>𝐱</m:t>
                          </m:r>
                        </m:e>
                        <m:sub>
                          <m:r>
                            <a:rPr lang="en-US" altLang="zh-CN" i="1">
                              <a:latin typeface="Cambria Math" panose="02040503050406030204" pitchFamily="18" charset="0"/>
                              <a:ea typeface="楷体" panose="02010609060101010101" pitchFamily="49" charset="-122"/>
                              <a:cs typeface="Times New Roman" panose="02020603050405020304" pitchFamily="18" charset="0"/>
                            </a:rPr>
                            <m:t>𝑛</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+1</m:t>
                          </m:r>
                        </m:sub>
                      </m:sSub>
                      <m:r>
                        <a:rPr lang="en-US" altLang="zh-CN" i="1">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a:latin typeface="Cambria Math" panose="02040503050406030204" pitchFamily="18" charset="0"/>
                              <a:ea typeface="楷体" panose="02010609060101010101" pitchFamily="49" charset="-122"/>
                              <a:cs typeface="Times New Roman" panose="02020603050405020304" pitchFamily="18" charset="0"/>
                            </a:rPr>
                            <m:t>𝐱</m:t>
                          </m:r>
                        </m:e>
                        <m:sub>
                          <m:r>
                            <a:rPr lang="en-US" altLang="zh-CN" i="1">
                              <a:latin typeface="Cambria Math" panose="02040503050406030204" pitchFamily="18" charset="0"/>
                              <a:ea typeface="楷体" panose="02010609060101010101" pitchFamily="49" charset="-122"/>
                              <a:cs typeface="Times New Roman" panose="02020603050405020304" pitchFamily="18" charset="0"/>
                            </a:rPr>
                            <m:t>𝑛</m:t>
                          </m:r>
                        </m:sub>
                      </m:sSub>
                      <m:r>
                        <a:rPr lang="en-US" altLang="zh-CN" i="1">
                          <a:latin typeface="Cambria Math" panose="02040503050406030204" pitchFamily="18" charset="0"/>
                          <a:ea typeface="楷体" panose="02010609060101010101" pitchFamily="49" charset="-122"/>
                          <a:cs typeface="Times New Roman" panose="02020603050405020304" pitchFamily="18" charset="0"/>
                        </a:rPr>
                        <m:t>−</m:t>
                      </m:r>
                      <m:sSup>
                        <m:sSup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b="1">
                              <a:latin typeface="Cambria Math" panose="02040503050406030204" pitchFamily="18" charset="0"/>
                              <a:ea typeface="楷体" panose="02010609060101010101" pitchFamily="49" charset="-122"/>
                              <a:cs typeface="Times New Roman" panose="02020603050405020304" pitchFamily="18" charset="0"/>
                            </a:rPr>
                            <m:t>𝐇</m:t>
                          </m:r>
                        </m:e>
                        <m:sup>
                          <m:r>
                            <a:rPr lang="en-US" altLang="zh-CN" i="1">
                              <a:latin typeface="Cambria Math" panose="02040503050406030204" pitchFamily="18" charset="0"/>
                              <a:ea typeface="楷体" panose="02010609060101010101" pitchFamily="49" charset="-122"/>
                              <a:cs typeface="Times New Roman" panose="02020603050405020304" pitchFamily="18" charset="0"/>
                            </a:rPr>
                            <m:t>−1</m:t>
                          </m:r>
                        </m:sup>
                      </m:sSup>
                      <m:r>
                        <a:rPr lang="en-US" altLang="zh-CN" i="0">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𝑓</m:t>
                      </m:r>
                      <m:r>
                        <a:rPr lang="en-US" altLang="zh-CN" i="1">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a:latin typeface="Cambria Math" panose="02040503050406030204" pitchFamily="18" charset="0"/>
                              <a:ea typeface="楷体" panose="02010609060101010101" pitchFamily="49" charset="-122"/>
                              <a:cs typeface="Times New Roman" panose="02020603050405020304" pitchFamily="18" charset="0"/>
                            </a:rPr>
                            <m:t>𝐱</m:t>
                          </m:r>
                        </m:e>
                        <m:sub>
                          <m:r>
                            <a:rPr lang="en-US" altLang="zh-CN" i="1">
                              <a:latin typeface="Cambria Math" panose="02040503050406030204" pitchFamily="18" charset="0"/>
                              <a:ea typeface="楷体" panose="02010609060101010101" pitchFamily="49" charset="-122"/>
                              <a:cs typeface="Times New Roman" panose="02020603050405020304" pitchFamily="18" charset="0"/>
                            </a:rPr>
                            <m:t>𝑛</m:t>
                          </m:r>
                        </m:sub>
                      </m:sSub>
                      <m:r>
                        <a:rPr lang="en-US" altLang="zh-CN" i="1">
                          <a:latin typeface="Cambria Math" panose="02040503050406030204" pitchFamily="18" charset="0"/>
                          <a:ea typeface="楷体" panose="02010609060101010101" pitchFamily="49" charset="-122"/>
                          <a:cs typeface="Times New Roman" panose="02020603050405020304" pitchFamily="18" charset="0"/>
                        </a:rPr>
                        <m:t>)</m:t>
                      </m:r>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即使</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H</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可以得到，而</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H</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也不易计算</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如何简化计算？</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801" r="-25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677596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非线性共轭梯度法</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14:m>
                  <m:oMath xmlns:m="http://schemas.openxmlformats.org/officeDocument/2006/math">
                    <m:r>
                      <a:rPr lang="en-US" altLang="zh-CN" b="0" i="0"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0"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𝑓</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𝐱</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𝑛</m:t>
                        </m:r>
                      </m:sub>
                    </m:s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oMath>
                </a14:m>
                <a:r>
                  <a:rPr lang="zh-CN" altLang="en-US" dirty="0">
                    <a:latin typeface="Times New Roman" panose="02020603050405020304" pitchFamily="18" charset="0"/>
                    <a:ea typeface="楷体" panose="02010609060101010101" pitchFamily="49" charset="-122"/>
                    <a:cs typeface="Times New Roman" panose="02020603050405020304" pitchFamily="18" charset="0"/>
                  </a:rPr>
                  <a:t>视为残差</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r</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n</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把上次的调整</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x</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n</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x</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n</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 – 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的方向平行于</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n</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用</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r</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n</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n</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线性组合：</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n</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 + 1</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r</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n</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s</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n</a:t>
                </a:r>
                <a:endPar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调整</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s</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得到与</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n</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关于</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H</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共轭的方向</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n</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 + 1</a:t>
                </a: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用搜索法找出使得</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x</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n</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t</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n</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 + 1</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最小的</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得到</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x</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n</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 + 1</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x</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n</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t</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n</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 + 1</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如果</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H</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不容易得到，如何构造共轭方向？</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178301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海森矩阵估计</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用两次迭代的梯度作差得到近似海森矩阵与近似值变化量的积：</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0"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𝑓</m:t>
                      </m:r>
                      <m:d>
                        <m:d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𝐱</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𝑛</m:t>
                              </m:r>
                            </m:sub>
                          </m:sSub>
                        </m:e>
                      </m:d>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0"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𝑓</m:t>
                      </m:r>
                      <m:d>
                        <m:d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𝐱</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𝑛</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−1</m:t>
                              </m:r>
                            </m:sub>
                          </m:sSub>
                        </m:e>
                      </m:d>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𝐇</m:t>
                      </m:r>
                      <m:d>
                        <m:d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𝐱</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𝑛</m:t>
                              </m:r>
                            </m:sub>
                          </m:s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𝐱</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𝑛</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−1</m:t>
                              </m:r>
                            </m:sub>
                          </m:sSub>
                        </m:e>
                      </m:d>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𝐇</m:t>
                      </m:r>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𝐯</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𝑛</m:t>
                          </m:r>
                        </m:sub>
                      </m:sSub>
                    </m:oMath>
                  </m:oMathPara>
                </a14:m>
                <a:endParaRPr lang="en-US" altLang="zh-CN" b="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共轭条件要求</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n</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 + 1</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err="1">
                    <a:latin typeface="Times New Roman" panose="02020603050405020304" pitchFamily="18" charset="0"/>
                    <a:ea typeface="楷体" panose="02010609060101010101" pitchFamily="49" charset="-122"/>
                    <a:cs typeface="Times New Roman" panose="02020603050405020304" pitchFamily="18" charset="0"/>
                  </a:rPr>
                  <a:t>Hv</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n</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0</a:t>
                </a: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根据前面的近似，只需要</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s</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满足</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d>
                        <m:d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𝐫</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𝑛</m:t>
                              </m:r>
                            </m:sub>
                          </m:s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𝑠</m:t>
                          </m:r>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𝐯</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𝑛</m:t>
                              </m:r>
                            </m:sub>
                          </m:sSub>
                        </m:e>
                      </m:d>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d>
                        <m:d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r>
                            <a:rPr lang="en-US" altLang="zh-CN" i="0">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𝑓</m:t>
                          </m:r>
                          <m:d>
                            <m:d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dPr>
                            <m:e>
                              <m:sSub>
                                <m:sSub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a:latin typeface="Cambria Math" panose="02040503050406030204" pitchFamily="18" charset="0"/>
                                      <a:ea typeface="楷体" panose="02010609060101010101" pitchFamily="49" charset="-122"/>
                                      <a:cs typeface="Times New Roman" panose="02020603050405020304" pitchFamily="18" charset="0"/>
                                    </a:rPr>
                                    <m:t>𝐱</m:t>
                                  </m:r>
                                </m:e>
                                <m:sub>
                                  <m:r>
                                    <a:rPr lang="en-US" altLang="zh-CN" i="1">
                                      <a:latin typeface="Cambria Math" panose="02040503050406030204" pitchFamily="18" charset="0"/>
                                      <a:ea typeface="楷体" panose="02010609060101010101" pitchFamily="49" charset="-122"/>
                                      <a:cs typeface="Times New Roman" panose="02020603050405020304" pitchFamily="18" charset="0"/>
                                    </a:rPr>
                                    <m:t>𝑛</m:t>
                                  </m:r>
                                </m:sub>
                              </m:sSub>
                            </m:e>
                          </m:d>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0">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𝑓</m:t>
                          </m:r>
                          <m:d>
                            <m:d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dPr>
                            <m:e>
                              <m:sSub>
                                <m:sSub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a:latin typeface="Cambria Math" panose="02040503050406030204" pitchFamily="18" charset="0"/>
                                      <a:ea typeface="楷体" panose="02010609060101010101" pitchFamily="49" charset="-122"/>
                                      <a:cs typeface="Times New Roman" panose="02020603050405020304" pitchFamily="18" charset="0"/>
                                    </a:rPr>
                                    <m:t>𝐱</m:t>
                                  </m:r>
                                </m:e>
                                <m:sub>
                                  <m:r>
                                    <a:rPr lang="en-US" altLang="zh-CN" i="1">
                                      <a:latin typeface="Cambria Math" panose="02040503050406030204" pitchFamily="18" charset="0"/>
                                      <a:ea typeface="楷体" panose="02010609060101010101" pitchFamily="49" charset="-122"/>
                                      <a:cs typeface="Times New Roman" panose="02020603050405020304" pitchFamily="18" charset="0"/>
                                    </a:rPr>
                                    <m:t>𝑛</m:t>
                                  </m:r>
                                  <m:r>
                                    <a:rPr lang="en-US" altLang="zh-CN" i="1">
                                      <a:latin typeface="Cambria Math" panose="02040503050406030204" pitchFamily="18" charset="0"/>
                                      <a:ea typeface="楷体" panose="02010609060101010101" pitchFamily="49" charset="-122"/>
                                      <a:cs typeface="Times New Roman" panose="02020603050405020304" pitchFamily="18" charset="0"/>
                                    </a:rPr>
                                    <m:t>−1</m:t>
                                  </m:r>
                                </m:sub>
                              </m:sSub>
                            </m:e>
                          </m:d>
                        </m:e>
                      </m:d>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=0</m:t>
                      </m:r>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由此导出</a:t>
                </a:r>
                <a:r>
                  <a:rPr lang="en-US" altLang="zh-CN" b="1" dirty="0">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n</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的估计：</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𝐯</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𝑛</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+1</m:t>
                          </m:r>
                        </m:sub>
                      </m:s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𝐫</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𝑛</m:t>
                          </m:r>
                        </m:sub>
                      </m:s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f>
                        <m:f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Pr>
                        <m:num>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𝐫</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𝑛</m:t>
                              </m:r>
                            </m:sub>
                          </m:s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d>
                            <m:d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r>
                                <a:rPr lang="en-US" altLang="zh-CN" i="0">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𝑓</m:t>
                              </m:r>
                              <m:d>
                                <m:d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dPr>
                                <m:e>
                                  <m:sSub>
                                    <m:sSub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a:latin typeface="Cambria Math" panose="02040503050406030204" pitchFamily="18" charset="0"/>
                                          <a:ea typeface="楷体" panose="02010609060101010101" pitchFamily="49" charset="-122"/>
                                          <a:cs typeface="Times New Roman" panose="02020603050405020304" pitchFamily="18" charset="0"/>
                                        </a:rPr>
                                        <m:t>𝐱</m:t>
                                      </m:r>
                                    </m:e>
                                    <m:sub>
                                      <m:r>
                                        <a:rPr lang="en-US" altLang="zh-CN" i="1">
                                          <a:latin typeface="Cambria Math" panose="02040503050406030204" pitchFamily="18" charset="0"/>
                                          <a:ea typeface="楷体" panose="02010609060101010101" pitchFamily="49" charset="-122"/>
                                          <a:cs typeface="Times New Roman" panose="02020603050405020304" pitchFamily="18" charset="0"/>
                                        </a:rPr>
                                        <m:t>𝑛</m:t>
                                      </m:r>
                                    </m:sub>
                                  </m:sSub>
                                </m:e>
                              </m:d>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0">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𝑓</m:t>
                              </m:r>
                              <m:d>
                                <m:d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dPr>
                                <m:e>
                                  <m:sSub>
                                    <m:sSub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a:latin typeface="Cambria Math" panose="02040503050406030204" pitchFamily="18" charset="0"/>
                                          <a:ea typeface="楷体" panose="02010609060101010101" pitchFamily="49" charset="-122"/>
                                          <a:cs typeface="Times New Roman" panose="02020603050405020304" pitchFamily="18" charset="0"/>
                                        </a:rPr>
                                        <m:t>𝐱</m:t>
                                      </m:r>
                                    </m:e>
                                    <m:sub>
                                      <m:r>
                                        <a:rPr lang="en-US" altLang="zh-CN" i="1">
                                          <a:latin typeface="Cambria Math" panose="02040503050406030204" pitchFamily="18" charset="0"/>
                                          <a:ea typeface="楷体" panose="02010609060101010101" pitchFamily="49" charset="-122"/>
                                          <a:cs typeface="Times New Roman" panose="02020603050405020304" pitchFamily="18" charset="0"/>
                                        </a:rPr>
                                        <m:t>𝑛</m:t>
                                      </m:r>
                                      <m:r>
                                        <a:rPr lang="en-US" altLang="zh-CN" i="1">
                                          <a:latin typeface="Cambria Math" panose="02040503050406030204" pitchFamily="18" charset="0"/>
                                          <a:ea typeface="楷体" panose="02010609060101010101" pitchFamily="49" charset="-122"/>
                                          <a:cs typeface="Times New Roman" panose="02020603050405020304" pitchFamily="18" charset="0"/>
                                        </a:rPr>
                                        <m:t>−1</m:t>
                                      </m:r>
                                    </m:sub>
                                  </m:sSub>
                                </m:e>
                              </m:d>
                            </m:e>
                          </m:d>
                        </m:num>
                        <m:den>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𝐯</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𝑛</m:t>
                              </m:r>
                            </m:sub>
                          </m:s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d>
                            <m:d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dPr>
                            <m:e>
                              <m:r>
                                <a:rPr lang="en-US" altLang="zh-CN" i="0">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𝑓</m:t>
                              </m:r>
                              <m:d>
                                <m:d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dPr>
                                <m:e>
                                  <m:sSub>
                                    <m:sSub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a:latin typeface="Cambria Math" panose="02040503050406030204" pitchFamily="18" charset="0"/>
                                          <a:ea typeface="楷体" panose="02010609060101010101" pitchFamily="49" charset="-122"/>
                                          <a:cs typeface="Times New Roman" panose="02020603050405020304" pitchFamily="18" charset="0"/>
                                        </a:rPr>
                                        <m:t>𝐱</m:t>
                                      </m:r>
                                    </m:e>
                                    <m:sub>
                                      <m:r>
                                        <a:rPr lang="en-US" altLang="zh-CN" i="1">
                                          <a:latin typeface="Cambria Math" panose="02040503050406030204" pitchFamily="18" charset="0"/>
                                          <a:ea typeface="楷体" panose="02010609060101010101" pitchFamily="49" charset="-122"/>
                                          <a:cs typeface="Times New Roman" panose="02020603050405020304" pitchFamily="18" charset="0"/>
                                        </a:rPr>
                                        <m:t>𝑛</m:t>
                                      </m:r>
                                    </m:sub>
                                  </m:sSub>
                                </m:e>
                              </m:d>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0">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𝑓</m:t>
                              </m:r>
                              <m:d>
                                <m:d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dPr>
                                <m:e>
                                  <m:sSub>
                                    <m:sSub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a:latin typeface="Cambria Math" panose="02040503050406030204" pitchFamily="18" charset="0"/>
                                          <a:ea typeface="楷体" panose="02010609060101010101" pitchFamily="49" charset="-122"/>
                                          <a:cs typeface="Times New Roman" panose="02020603050405020304" pitchFamily="18" charset="0"/>
                                        </a:rPr>
                                        <m:t>𝐱</m:t>
                                      </m:r>
                                    </m:e>
                                    <m:sub>
                                      <m:r>
                                        <a:rPr lang="en-US" altLang="zh-CN" i="1">
                                          <a:latin typeface="Cambria Math" panose="02040503050406030204" pitchFamily="18" charset="0"/>
                                          <a:ea typeface="楷体" panose="02010609060101010101" pitchFamily="49" charset="-122"/>
                                          <a:cs typeface="Times New Roman" panose="02020603050405020304" pitchFamily="18" charset="0"/>
                                        </a:rPr>
                                        <m:t>𝑛</m:t>
                                      </m:r>
                                      <m:r>
                                        <a:rPr lang="en-US" altLang="zh-CN" i="1">
                                          <a:latin typeface="Cambria Math" panose="02040503050406030204" pitchFamily="18" charset="0"/>
                                          <a:ea typeface="楷体" panose="02010609060101010101" pitchFamily="49" charset="-122"/>
                                          <a:cs typeface="Times New Roman" panose="02020603050405020304" pitchFamily="18" charset="0"/>
                                        </a:rPr>
                                        <m:t>−1</m:t>
                                      </m:r>
                                    </m:sub>
                                  </m:sSub>
                                </m:e>
                              </m:d>
                            </m:e>
                          </m:d>
                        </m:den>
                      </m:f>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1" i="0" smtClean="0">
                              <a:latin typeface="Cambria Math" panose="02040503050406030204" pitchFamily="18" charset="0"/>
                              <a:ea typeface="楷体" panose="02010609060101010101" pitchFamily="49" charset="-122"/>
                              <a:cs typeface="Times New Roman" panose="02020603050405020304" pitchFamily="18" charset="0"/>
                            </a:rPr>
                            <m:t>𝐯</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𝑛</m:t>
                          </m:r>
                        </m:sub>
                      </m:sSub>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381" r="-15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964492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共轭梯度法与梯度下降法比较</a:t>
            </a:r>
          </a:p>
        </p:txBody>
      </p:sp>
      <p:sp>
        <p:nvSpPr>
          <p:cNvPr id="3" name="内容占位符 2"/>
          <p:cNvSpPr>
            <a:spLocks noGrp="1"/>
          </p:cNvSpPr>
          <p:nvPr>
            <p:ph idx="1"/>
          </p:nvPr>
        </p:nvSpPr>
        <p:spPr>
          <a:xfrm>
            <a:off x="628650" y="4304371"/>
            <a:ext cx="7886700" cy="1872591"/>
          </a:xfrm>
        </p:spPr>
        <p:txBody>
          <a:bodyPr/>
          <a:lstStyle/>
          <a:p>
            <a:r>
              <a:rPr lang="zh-CN" altLang="en-US" dirty="0">
                <a:latin typeface="楷体" panose="02010609060101010101" pitchFamily="49" charset="-122"/>
                <a:ea typeface="楷体" panose="02010609060101010101" pitchFamily="49" charset="-122"/>
              </a:rPr>
              <a:t>梯度下降法把等高线形状视为平行线或同心圆，共轭梯度法把等高线形状视为同心椭圆</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相比直接在梯度上搜索最佳步长，使用共轭梯度能更快接近函数的极小值</a:t>
            </a:r>
          </a:p>
        </p:txBody>
      </p:sp>
      <p:grpSp>
        <p:nvGrpSpPr>
          <p:cNvPr id="5" name="Group 4"/>
          <p:cNvGrpSpPr>
            <a:grpSpLocks noChangeAspect="1"/>
          </p:cNvGrpSpPr>
          <p:nvPr/>
        </p:nvGrpSpPr>
        <p:grpSpPr bwMode="auto">
          <a:xfrm>
            <a:off x="1333500" y="1716088"/>
            <a:ext cx="6370638" cy="2549525"/>
            <a:chOff x="840" y="1081"/>
            <a:chExt cx="4013" cy="1606"/>
          </a:xfrm>
        </p:grpSpPr>
        <p:sp>
          <p:nvSpPr>
            <p:cNvPr id="8" name="Oval 6"/>
            <p:cNvSpPr>
              <a:spLocks noChangeArrowheads="1"/>
            </p:cNvSpPr>
            <p:nvPr/>
          </p:nvSpPr>
          <p:spPr bwMode="auto">
            <a:xfrm>
              <a:off x="840" y="1081"/>
              <a:ext cx="4013" cy="1606"/>
            </a:xfrm>
            <a:prstGeom prst="ellipse">
              <a:avLst/>
            </a:prstGeom>
            <a:noFill/>
            <a:ln w="19050" cap="rnd">
              <a:solidFill>
                <a:srgbClr val="7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Oval 7"/>
            <p:cNvSpPr>
              <a:spLocks noChangeArrowheads="1"/>
            </p:cNvSpPr>
            <p:nvPr/>
          </p:nvSpPr>
          <p:spPr bwMode="auto">
            <a:xfrm>
              <a:off x="1394" y="1302"/>
              <a:ext cx="2906" cy="1164"/>
            </a:xfrm>
            <a:prstGeom prst="ellipse">
              <a:avLst/>
            </a:prstGeom>
            <a:noFill/>
            <a:ln w="19050"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Oval 8"/>
            <p:cNvSpPr>
              <a:spLocks noChangeArrowheads="1"/>
            </p:cNvSpPr>
            <p:nvPr/>
          </p:nvSpPr>
          <p:spPr bwMode="auto">
            <a:xfrm>
              <a:off x="1795" y="1463"/>
              <a:ext cx="2104" cy="842"/>
            </a:xfrm>
            <a:prstGeom prst="ellipse">
              <a:avLst/>
            </a:prstGeom>
            <a:noFill/>
            <a:ln w="19050" cap="rnd">
              <a:solidFill>
                <a:srgbClr val="FF7F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Oval 9"/>
            <p:cNvSpPr>
              <a:spLocks noChangeArrowheads="1"/>
            </p:cNvSpPr>
            <p:nvPr/>
          </p:nvSpPr>
          <p:spPr bwMode="auto">
            <a:xfrm>
              <a:off x="2085" y="1579"/>
              <a:ext cx="1524" cy="610"/>
            </a:xfrm>
            <a:prstGeom prst="ellipse">
              <a:avLst/>
            </a:prstGeom>
            <a:noFill/>
            <a:ln w="19050" cap="rnd">
              <a:solidFill>
                <a:srgbClr val="FFFF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Oval 10"/>
            <p:cNvSpPr>
              <a:spLocks noChangeArrowheads="1"/>
            </p:cNvSpPr>
            <p:nvPr/>
          </p:nvSpPr>
          <p:spPr bwMode="auto">
            <a:xfrm>
              <a:off x="2295" y="1664"/>
              <a:ext cx="1103" cy="441"/>
            </a:xfrm>
            <a:prstGeom prst="ellipse">
              <a:avLst/>
            </a:prstGeom>
            <a:noFill/>
            <a:ln w="19050" cap="rnd">
              <a:solidFill>
                <a:srgbClr val="7FFF7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Oval 11"/>
            <p:cNvSpPr>
              <a:spLocks noChangeArrowheads="1"/>
            </p:cNvSpPr>
            <p:nvPr/>
          </p:nvSpPr>
          <p:spPr bwMode="auto">
            <a:xfrm>
              <a:off x="2447" y="1724"/>
              <a:ext cx="799" cy="320"/>
            </a:xfrm>
            <a:prstGeom prst="ellipse">
              <a:avLst/>
            </a:prstGeom>
            <a:noFill/>
            <a:ln w="19050" cap="rnd">
              <a:solidFill>
                <a:srgbClr val="00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Oval 12"/>
            <p:cNvSpPr>
              <a:spLocks noChangeArrowheads="1"/>
            </p:cNvSpPr>
            <p:nvPr/>
          </p:nvSpPr>
          <p:spPr bwMode="auto">
            <a:xfrm>
              <a:off x="2558" y="1768"/>
              <a:ext cx="578" cy="232"/>
            </a:xfrm>
            <a:prstGeom prst="ellipse">
              <a:avLst/>
            </a:prstGeom>
            <a:noFill/>
            <a:ln w="19050" cap="rnd">
              <a:solidFill>
                <a:srgbClr val="007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Oval 13"/>
            <p:cNvSpPr>
              <a:spLocks noChangeArrowheads="1"/>
            </p:cNvSpPr>
            <p:nvPr/>
          </p:nvSpPr>
          <p:spPr bwMode="auto">
            <a:xfrm>
              <a:off x="2637" y="1800"/>
              <a:ext cx="419" cy="168"/>
            </a:xfrm>
            <a:prstGeom prst="ellipse">
              <a:avLst/>
            </a:prstGeom>
            <a:noFill/>
            <a:ln w="19050" cap="rnd">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Oval 14"/>
            <p:cNvSpPr>
              <a:spLocks noChangeArrowheads="1"/>
            </p:cNvSpPr>
            <p:nvPr/>
          </p:nvSpPr>
          <p:spPr bwMode="auto">
            <a:xfrm>
              <a:off x="2695" y="1823"/>
              <a:ext cx="304" cy="122"/>
            </a:xfrm>
            <a:prstGeom prst="ellipse">
              <a:avLst/>
            </a:prstGeom>
            <a:noFill/>
            <a:ln w="19050" cap="rnd">
              <a:solidFill>
                <a:srgbClr val="00007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Line 15"/>
            <p:cNvSpPr>
              <a:spLocks noChangeShapeType="1"/>
            </p:cNvSpPr>
            <p:nvPr/>
          </p:nvSpPr>
          <p:spPr bwMode="auto">
            <a:xfrm flipH="1">
              <a:off x="4196" y="1586"/>
              <a:ext cx="514" cy="514"/>
            </a:xfrm>
            <a:prstGeom prst="line">
              <a:avLst/>
            </a:pr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Line 16"/>
            <p:cNvSpPr>
              <a:spLocks noChangeShapeType="1"/>
            </p:cNvSpPr>
            <p:nvPr/>
          </p:nvSpPr>
          <p:spPr bwMode="auto">
            <a:xfrm flipH="1" flipV="1">
              <a:off x="3824" y="1728"/>
              <a:ext cx="372" cy="372"/>
            </a:xfrm>
            <a:prstGeom prst="line">
              <a:avLst/>
            </a:pr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Line 17"/>
            <p:cNvSpPr>
              <a:spLocks noChangeShapeType="1"/>
            </p:cNvSpPr>
            <p:nvPr/>
          </p:nvSpPr>
          <p:spPr bwMode="auto">
            <a:xfrm flipH="1">
              <a:off x="3554" y="1728"/>
              <a:ext cx="270" cy="270"/>
            </a:xfrm>
            <a:prstGeom prst="line">
              <a:avLst/>
            </a:pr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18"/>
            <p:cNvSpPr>
              <a:spLocks noChangeShapeType="1"/>
            </p:cNvSpPr>
            <p:nvPr/>
          </p:nvSpPr>
          <p:spPr bwMode="auto">
            <a:xfrm flipH="1" flipV="1">
              <a:off x="3359" y="1802"/>
              <a:ext cx="195" cy="196"/>
            </a:xfrm>
            <a:prstGeom prst="line">
              <a:avLst/>
            </a:pr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19"/>
            <p:cNvSpPr>
              <a:spLocks noChangeShapeType="1"/>
            </p:cNvSpPr>
            <p:nvPr/>
          </p:nvSpPr>
          <p:spPr bwMode="auto">
            <a:xfrm flipH="1">
              <a:off x="3218" y="1802"/>
              <a:ext cx="141" cy="141"/>
            </a:xfrm>
            <a:prstGeom prst="line">
              <a:avLst/>
            </a:pr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Line 20"/>
            <p:cNvSpPr>
              <a:spLocks noChangeShapeType="1"/>
            </p:cNvSpPr>
            <p:nvPr/>
          </p:nvSpPr>
          <p:spPr bwMode="auto">
            <a:xfrm flipH="1" flipV="1">
              <a:off x="3115" y="1841"/>
              <a:ext cx="103" cy="102"/>
            </a:xfrm>
            <a:prstGeom prst="line">
              <a:avLst/>
            </a:pr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Line 21"/>
            <p:cNvSpPr>
              <a:spLocks noChangeShapeType="1"/>
            </p:cNvSpPr>
            <p:nvPr/>
          </p:nvSpPr>
          <p:spPr bwMode="auto">
            <a:xfrm flipH="1">
              <a:off x="3041" y="1841"/>
              <a:ext cx="74" cy="74"/>
            </a:xfrm>
            <a:prstGeom prst="line">
              <a:avLst/>
            </a:pr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Line 22"/>
            <p:cNvSpPr>
              <a:spLocks noChangeShapeType="1"/>
            </p:cNvSpPr>
            <p:nvPr/>
          </p:nvSpPr>
          <p:spPr bwMode="auto">
            <a:xfrm flipH="1" flipV="1">
              <a:off x="2988" y="1862"/>
              <a:ext cx="53" cy="53"/>
            </a:xfrm>
            <a:prstGeom prst="line">
              <a:avLst/>
            </a:prstGeom>
            <a:noFill/>
            <a:ln w="19050" cap="rnd">
              <a:solidFill>
                <a:schemeClr val="tx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Line 23"/>
            <p:cNvSpPr>
              <a:spLocks noChangeShapeType="1"/>
            </p:cNvSpPr>
            <p:nvPr/>
          </p:nvSpPr>
          <p:spPr bwMode="auto">
            <a:xfrm flipH="1" flipV="1">
              <a:off x="2847" y="1884"/>
              <a:ext cx="1349" cy="216"/>
            </a:xfrm>
            <a:prstGeom prst="line">
              <a:avLst/>
            </a:prstGeom>
            <a:noFill/>
            <a:ln w="19050" cap="rnd">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24"/>
            <p:cNvSpPr>
              <a:spLocks noChangeArrowheads="1"/>
            </p:cNvSpPr>
            <p:nvPr/>
          </p:nvSpPr>
          <p:spPr bwMode="auto">
            <a:xfrm>
              <a:off x="2823" y="1860"/>
              <a:ext cx="48" cy="48"/>
            </a:xfrm>
            <a:prstGeom prst="ellipse">
              <a:avLst/>
            </a:prstGeom>
            <a:solidFill>
              <a:schemeClr val="bg1"/>
            </a:solidFill>
            <a:ln w="19050"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Oval 26"/>
            <p:cNvSpPr>
              <a:spLocks noChangeArrowheads="1"/>
            </p:cNvSpPr>
            <p:nvPr/>
          </p:nvSpPr>
          <p:spPr bwMode="auto">
            <a:xfrm>
              <a:off x="4172" y="2076"/>
              <a:ext cx="48" cy="48"/>
            </a:xfrm>
            <a:prstGeom prst="ellipse">
              <a:avLst/>
            </a:prstGeom>
            <a:solidFill>
              <a:srgbClr val="444444"/>
            </a:solid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Oval 27"/>
            <p:cNvSpPr>
              <a:spLocks noChangeArrowheads="1"/>
            </p:cNvSpPr>
            <p:nvPr/>
          </p:nvSpPr>
          <p:spPr bwMode="auto">
            <a:xfrm>
              <a:off x="4172" y="2076"/>
              <a:ext cx="48" cy="48"/>
            </a:xfrm>
            <a:prstGeom prst="ellipse">
              <a:avLst/>
            </a:prstGeom>
            <a:solidFill>
              <a:srgbClr val="FFFFFF"/>
            </a:solid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7626287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一元三次方程</a:t>
            </a:r>
          </a:p>
        </p:txBody>
      </p:sp>
      <p:sp>
        <p:nvSpPr>
          <p:cNvPr id="3" name="内容占位符 2"/>
          <p:cNvSpPr>
            <a:spLocks noGrp="1"/>
          </p:cNvSpPr>
          <p:nvPr>
            <p:ph idx="1"/>
          </p:nvPr>
        </p:nvSpPr>
        <p:spPr/>
        <p:txBody>
          <a:bodyPr/>
          <a:lstStyle/>
          <a:p>
            <a:pPr marL="0" indent="0" algn="ctr">
              <a:buNone/>
            </a:pPr>
            <a:r>
              <a:rPr lang="en-US" altLang="zh-CN" i="1" dirty="0">
                <a:latin typeface="Times New Roman" panose="02020603050405020304" pitchFamily="18" charset="0"/>
                <a:cs typeface="Times New Roman" panose="02020603050405020304" pitchFamily="18" charset="0"/>
              </a:rPr>
              <a:t>ax</a:t>
            </a:r>
            <a:r>
              <a:rPr lang="en-US" altLang="zh-CN" baseline="30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bx</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cx</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rPr>
              <a:t> = 0</a:t>
            </a:r>
          </a:p>
          <a:p>
            <a:pPr marL="0" indent="0" algn="ctr">
              <a:buNone/>
            </a:pPr>
            <a:r>
              <a:rPr lang="en-US" altLang="zh-CN" dirty="0">
                <a:latin typeface="Times New Roman" panose="02020603050405020304" pitchFamily="18" charset="0"/>
                <a:cs typeface="Times New Roman" panose="02020603050405020304" pitchFamily="18" charset="0"/>
              </a:rPr>
              <a:t>27</a:t>
            </a:r>
            <a:r>
              <a:rPr lang="en-US" altLang="zh-CN" i="1" dirty="0">
                <a:latin typeface="Times New Roman" panose="02020603050405020304" pitchFamily="18" charset="0"/>
                <a:cs typeface="Times New Roman" panose="02020603050405020304" pitchFamily="18" charset="0"/>
              </a:rPr>
              <a:t>a</a:t>
            </a:r>
            <a:r>
              <a:rPr lang="en-US" altLang="zh-CN" baseline="30000" dirty="0">
                <a:latin typeface="Times New Roman" panose="02020603050405020304" pitchFamily="18" charset="0"/>
                <a:cs typeface="Times New Roman" panose="02020603050405020304" pitchFamily="18" charset="0"/>
              </a:rPr>
              <a:t>3</a:t>
            </a:r>
            <a:r>
              <a:rPr lang="en-US" altLang="zh-CN" i="1"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 + 27</a:t>
            </a:r>
            <a:r>
              <a:rPr lang="en-US" altLang="zh-CN" i="1" dirty="0">
                <a:latin typeface="Times New Roman" panose="02020603050405020304" pitchFamily="18" charset="0"/>
                <a:cs typeface="Times New Roman" panose="02020603050405020304" pitchFamily="18" charset="0"/>
              </a:rPr>
              <a:t>a</a:t>
            </a:r>
            <a:r>
              <a:rPr lang="en-US" altLang="zh-CN" baseline="30000" dirty="0">
                <a:latin typeface="Times New Roman" panose="02020603050405020304" pitchFamily="18" charset="0"/>
                <a:cs typeface="Times New Roman" panose="02020603050405020304" pitchFamily="18" charset="0"/>
              </a:rPr>
              <a:t>2</a:t>
            </a:r>
            <a:r>
              <a:rPr lang="en-US" altLang="zh-CN" i="1" dirty="0">
                <a:latin typeface="Times New Roman" panose="02020603050405020304" pitchFamily="18" charset="0"/>
                <a:cs typeface="Times New Roman" panose="02020603050405020304" pitchFamily="18" charset="0"/>
              </a:rPr>
              <a:t>bx</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+ 27</a:t>
            </a:r>
            <a:r>
              <a:rPr lang="en-US" altLang="zh-CN" i="1" dirty="0">
                <a:latin typeface="Times New Roman" panose="02020603050405020304" pitchFamily="18" charset="0"/>
                <a:cs typeface="Times New Roman" panose="02020603050405020304" pitchFamily="18" charset="0"/>
              </a:rPr>
              <a:t>a</a:t>
            </a:r>
            <a:r>
              <a:rPr lang="en-US" altLang="zh-CN" baseline="30000" dirty="0">
                <a:latin typeface="Times New Roman" panose="02020603050405020304" pitchFamily="18" charset="0"/>
                <a:cs typeface="Times New Roman" panose="02020603050405020304" pitchFamily="18" charset="0"/>
              </a:rPr>
              <a:t>2</a:t>
            </a:r>
            <a:r>
              <a:rPr lang="en-US" altLang="zh-CN" i="1" dirty="0">
                <a:latin typeface="Times New Roman" panose="02020603050405020304" pitchFamily="18" charset="0"/>
                <a:cs typeface="Times New Roman" panose="02020603050405020304" pitchFamily="18" charset="0"/>
              </a:rPr>
              <a:t>cx</a:t>
            </a:r>
            <a:r>
              <a:rPr lang="en-US" altLang="zh-CN" dirty="0">
                <a:latin typeface="Times New Roman" panose="02020603050405020304" pitchFamily="18" charset="0"/>
                <a:cs typeface="Times New Roman" panose="02020603050405020304" pitchFamily="18" charset="0"/>
              </a:rPr>
              <a:t> + 27</a:t>
            </a:r>
            <a:r>
              <a:rPr lang="en-US" altLang="zh-CN" i="1" dirty="0">
                <a:latin typeface="Times New Roman" panose="02020603050405020304" pitchFamily="18" charset="0"/>
                <a:cs typeface="Times New Roman" panose="02020603050405020304" pitchFamily="18" charset="0"/>
              </a:rPr>
              <a:t>a</a:t>
            </a:r>
            <a:r>
              <a:rPr lang="en-US" altLang="zh-CN" baseline="30000" dirty="0">
                <a:latin typeface="Times New Roman" panose="02020603050405020304" pitchFamily="18" charset="0"/>
                <a:cs typeface="Times New Roman" panose="02020603050405020304" pitchFamily="18" charset="0"/>
              </a:rPr>
              <a:t>2</a:t>
            </a:r>
            <a:r>
              <a:rPr lang="en-US" altLang="zh-CN" i="1" dirty="0">
                <a:latin typeface="Times New Roman" panose="020206030504050203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rPr>
              <a:t> = 0</a:t>
            </a:r>
          </a:p>
          <a:p>
            <a:pPr marL="0" indent="0" algn="ctr">
              <a:buNone/>
            </a:pPr>
            <a:r>
              <a:rPr lang="en-US" altLang="zh-CN" dirty="0">
                <a:latin typeface="Times New Roman" panose="02020603050405020304" pitchFamily="18" charset="0"/>
                <a:cs typeface="Times New Roman" panose="02020603050405020304" pitchFamily="18" charset="0"/>
              </a:rPr>
              <a:t>(3</a:t>
            </a:r>
            <a:r>
              <a:rPr lang="en-US" altLang="zh-CN" i="1" dirty="0">
                <a:latin typeface="Times New Roman" panose="02020603050405020304" pitchFamily="18" charset="0"/>
                <a:cs typeface="Times New Roman" panose="02020603050405020304" pitchFamily="18" charset="0"/>
              </a:rPr>
              <a:t>ax</a:t>
            </a:r>
            <a:r>
              <a:rPr lang="en-US" altLang="zh-CN" dirty="0">
                <a:latin typeface="Times New Roman" panose="02020603050405020304" pitchFamily="18" charset="0"/>
                <a:cs typeface="Times New Roman" panose="02020603050405020304" pitchFamily="18" charset="0"/>
              </a:rPr>
              <a:t>)</a:t>
            </a:r>
            <a:r>
              <a:rPr lang="en-US" altLang="zh-CN" baseline="30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 + 3(3</a:t>
            </a:r>
            <a:r>
              <a:rPr lang="en-US" altLang="zh-CN" i="1" dirty="0">
                <a:latin typeface="Times New Roman" panose="02020603050405020304" pitchFamily="18" charset="0"/>
                <a:cs typeface="Times New Roman" panose="02020603050405020304" pitchFamily="18" charset="0"/>
              </a:rPr>
              <a:t>ax</a:t>
            </a:r>
            <a:r>
              <a:rPr lang="en-US" altLang="zh-CN" dirty="0">
                <a:latin typeface="Times New Roman" panose="02020603050405020304" pitchFamily="18" charset="0"/>
                <a:cs typeface="Times New Roman" panose="02020603050405020304" pitchFamily="18" charset="0"/>
              </a:rPr>
              <a:t>)</a:t>
            </a:r>
            <a:r>
              <a:rPr lang="en-US" altLang="zh-CN" baseline="30000" dirty="0">
                <a:latin typeface="Times New Roman" panose="02020603050405020304" pitchFamily="18" charset="0"/>
                <a:cs typeface="Times New Roman" panose="02020603050405020304" pitchFamily="18" charset="0"/>
              </a:rPr>
              <a:t>2</a:t>
            </a:r>
            <a:r>
              <a:rPr lang="en-US" altLang="zh-CN" i="1"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 + 3(3</a:t>
            </a:r>
            <a:r>
              <a:rPr lang="en-US" altLang="zh-CN" i="1" dirty="0">
                <a:latin typeface="Times New Roman" panose="02020603050405020304" pitchFamily="18" charset="0"/>
                <a:cs typeface="Times New Roman" panose="02020603050405020304" pitchFamily="18" charset="0"/>
              </a:rPr>
              <a:t>ax</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b</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b</a:t>
            </a:r>
            <a:r>
              <a:rPr lang="en-US" altLang="zh-CN" baseline="30000" dirty="0">
                <a:latin typeface="Times New Roman" panose="02020603050405020304" pitchFamily="18" charset="0"/>
                <a:cs typeface="Times New Roman" panose="02020603050405020304" pitchFamily="18" charset="0"/>
              </a:rPr>
              <a:t>3</a:t>
            </a:r>
          </a:p>
          <a:p>
            <a:pPr marL="0" indent="0" algn="ctr">
              <a:buNone/>
            </a:pPr>
            <a:r>
              <a:rPr lang="en-US" altLang="zh-CN" dirty="0">
                <a:latin typeface="Times New Roman" panose="02020603050405020304" pitchFamily="18" charset="0"/>
                <a:cs typeface="Times New Roman" panose="02020603050405020304" pitchFamily="18" charset="0"/>
              </a:rPr>
              <a:t>+ (9</a:t>
            </a:r>
            <a:r>
              <a:rPr lang="en-US" altLang="zh-CN" i="1" dirty="0">
                <a:latin typeface="Times New Roman" panose="02020603050405020304" pitchFamily="18" charset="0"/>
                <a:cs typeface="Times New Roman" panose="02020603050405020304" pitchFamily="18" charset="0"/>
              </a:rPr>
              <a:t>ac</a:t>
            </a:r>
            <a:r>
              <a:rPr lang="en-US" altLang="zh-CN" dirty="0">
                <a:latin typeface="Times New Roman" panose="02020603050405020304" pitchFamily="18" charset="0"/>
                <a:cs typeface="Times New Roman" panose="02020603050405020304" pitchFamily="18" charset="0"/>
              </a:rPr>
              <a:t> – 3</a:t>
            </a:r>
            <a:r>
              <a:rPr lang="en-US" altLang="zh-CN" i="1" dirty="0">
                <a:latin typeface="Times New Roman" panose="02020603050405020304" pitchFamily="18" charset="0"/>
                <a:cs typeface="Times New Roman" panose="02020603050405020304" pitchFamily="18" charset="0"/>
              </a:rPr>
              <a:t>b</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)(3</a:t>
            </a:r>
            <a:r>
              <a:rPr lang="en-US" altLang="zh-CN" i="1" dirty="0">
                <a:latin typeface="Times New Roman" panose="02020603050405020304" pitchFamily="18" charset="0"/>
                <a:cs typeface="Times New Roman" panose="02020603050405020304" pitchFamily="18" charset="0"/>
              </a:rPr>
              <a:t>ax</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 + (27</a:t>
            </a:r>
            <a:r>
              <a:rPr lang="en-US" altLang="zh-CN" i="1" dirty="0">
                <a:latin typeface="Times New Roman" panose="02020603050405020304" pitchFamily="18" charset="0"/>
                <a:cs typeface="Times New Roman" panose="02020603050405020304" pitchFamily="18" charset="0"/>
              </a:rPr>
              <a:t>a</a:t>
            </a:r>
            <a:r>
              <a:rPr lang="en-US" altLang="zh-CN" baseline="30000" dirty="0">
                <a:latin typeface="Times New Roman" panose="02020603050405020304" pitchFamily="18" charset="0"/>
                <a:cs typeface="Times New Roman" panose="02020603050405020304" pitchFamily="18" charset="0"/>
              </a:rPr>
              <a:t>2</a:t>
            </a:r>
            <a:r>
              <a:rPr lang="en-US" altLang="zh-CN" i="1" dirty="0">
                <a:latin typeface="Times New Roman" panose="020206030504050203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rPr>
              <a:t> – 9</a:t>
            </a:r>
            <a:r>
              <a:rPr lang="en-US" altLang="zh-CN" i="1" dirty="0">
                <a:latin typeface="Times New Roman" panose="02020603050405020304" pitchFamily="18" charset="0"/>
                <a:cs typeface="Times New Roman" panose="02020603050405020304" pitchFamily="18" charset="0"/>
              </a:rPr>
              <a:t>abc</a:t>
            </a:r>
            <a:r>
              <a:rPr lang="en-US" altLang="zh-CN" dirty="0">
                <a:latin typeface="Times New Roman" panose="02020603050405020304" pitchFamily="18" charset="0"/>
                <a:cs typeface="Times New Roman" panose="02020603050405020304" pitchFamily="18" charset="0"/>
              </a:rPr>
              <a:t> + 2</a:t>
            </a:r>
            <a:r>
              <a:rPr lang="en-US" altLang="zh-CN" i="1" dirty="0">
                <a:latin typeface="Times New Roman" panose="02020603050405020304" pitchFamily="18" charset="0"/>
                <a:cs typeface="Times New Roman" panose="02020603050405020304" pitchFamily="18" charset="0"/>
              </a:rPr>
              <a:t>b</a:t>
            </a:r>
            <a:r>
              <a:rPr lang="en-US" altLang="zh-CN" baseline="30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 = 0</a:t>
            </a:r>
          </a:p>
          <a:p>
            <a:pPr marL="0" indent="0" algn="ctr">
              <a:buNone/>
            </a:pPr>
            <a:r>
              <a:rPr lang="en-US" altLang="zh-CN" dirty="0">
                <a:latin typeface="Times New Roman" panose="02020603050405020304" pitchFamily="18" charset="0"/>
                <a:cs typeface="Times New Roman" panose="02020603050405020304" pitchFamily="18" charset="0"/>
              </a:rPr>
              <a:t>(3</a:t>
            </a:r>
            <a:r>
              <a:rPr lang="en-US" altLang="zh-CN" i="1" dirty="0">
                <a:latin typeface="Times New Roman" panose="02020603050405020304" pitchFamily="18" charset="0"/>
                <a:cs typeface="Times New Roman" panose="02020603050405020304" pitchFamily="18" charset="0"/>
              </a:rPr>
              <a:t>ax</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a:t>
            </a:r>
            <a:r>
              <a:rPr lang="en-US" altLang="zh-CN" baseline="30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 + (9</a:t>
            </a:r>
            <a:r>
              <a:rPr lang="en-US" altLang="zh-CN" i="1" dirty="0">
                <a:latin typeface="Times New Roman" panose="02020603050405020304" pitchFamily="18" charset="0"/>
                <a:cs typeface="Times New Roman" panose="02020603050405020304" pitchFamily="18" charset="0"/>
              </a:rPr>
              <a:t>ac</a:t>
            </a:r>
            <a:r>
              <a:rPr lang="en-US" altLang="zh-CN" dirty="0">
                <a:latin typeface="Times New Roman" panose="02020603050405020304" pitchFamily="18" charset="0"/>
                <a:cs typeface="Times New Roman" panose="02020603050405020304" pitchFamily="18" charset="0"/>
              </a:rPr>
              <a:t> – 3</a:t>
            </a:r>
            <a:r>
              <a:rPr lang="en-US" altLang="zh-CN" i="1" dirty="0">
                <a:latin typeface="Times New Roman" panose="02020603050405020304" pitchFamily="18" charset="0"/>
                <a:cs typeface="Times New Roman" panose="02020603050405020304" pitchFamily="18" charset="0"/>
              </a:rPr>
              <a:t>b</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)(3</a:t>
            </a:r>
            <a:r>
              <a:rPr lang="en-US" altLang="zh-CN" i="1" dirty="0">
                <a:latin typeface="Times New Roman" panose="02020603050405020304" pitchFamily="18" charset="0"/>
                <a:cs typeface="Times New Roman" panose="02020603050405020304" pitchFamily="18" charset="0"/>
              </a:rPr>
              <a:t>ax</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a:t>
            </a:r>
          </a:p>
          <a:p>
            <a:pPr marL="0" indent="0" algn="ctr">
              <a:buNone/>
            </a:pPr>
            <a:r>
              <a:rPr lang="en-US" altLang="zh-CN" dirty="0">
                <a:latin typeface="Times New Roman" panose="02020603050405020304" pitchFamily="18" charset="0"/>
                <a:cs typeface="Times New Roman" panose="02020603050405020304" pitchFamily="18" charset="0"/>
              </a:rPr>
              <a:t>+ (27</a:t>
            </a:r>
            <a:r>
              <a:rPr lang="en-US" altLang="zh-CN" i="1" dirty="0">
                <a:latin typeface="Times New Roman" panose="02020603050405020304" pitchFamily="18" charset="0"/>
                <a:cs typeface="Times New Roman" panose="02020603050405020304" pitchFamily="18" charset="0"/>
              </a:rPr>
              <a:t>a</a:t>
            </a:r>
            <a:r>
              <a:rPr lang="en-US" altLang="zh-CN" baseline="30000" dirty="0">
                <a:latin typeface="Times New Roman" panose="02020603050405020304" pitchFamily="18" charset="0"/>
                <a:cs typeface="Times New Roman" panose="02020603050405020304" pitchFamily="18" charset="0"/>
              </a:rPr>
              <a:t>2</a:t>
            </a:r>
            <a:r>
              <a:rPr lang="en-US" altLang="zh-CN" i="1" dirty="0">
                <a:latin typeface="Times New Roman" panose="020206030504050203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rPr>
              <a:t> – 9</a:t>
            </a:r>
            <a:r>
              <a:rPr lang="en-US" altLang="zh-CN" i="1" dirty="0">
                <a:latin typeface="Times New Roman" panose="02020603050405020304" pitchFamily="18" charset="0"/>
                <a:cs typeface="Times New Roman" panose="02020603050405020304" pitchFamily="18" charset="0"/>
              </a:rPr>
              <a:t>abc</a:t>
            </a:r>
            <a:r>
              <a:rPr lang="en-US" altLang="zh-CN" dirty="0">
                <a:latin typeface="Times New Roman" panose="02020603050405020304" pitchFamily="18" charset="0"/>
                <a:cs typeface="Times New Roman" panose="02020603050405020304" pitchFamily="18" charset="0"/>
              </a:rPr>
              <a:t> + 2</a:t>
            </a:r>
            <a:r>
              <a:rPr lang="en-US" altLang="zh-CN" i="1" dirty="0">
                <a:latin typeface="Times New Roman" panose="02020603050405020304" pitchFamily="18" charset="0"/>
                <a:cs typeface="Times New Roman" panose="02020603050405020304" pitchFamily="18" charset="0"/>
              </a:rPr>
              <a:t>b</a:t>
            </a:r>
            <a:r>
              <a:rPr lang="en-US" altLang="zh-CN" baseline="30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 = 0</a:t>
            </a:r>
          </a:p>
          <a:p>
            <a:pPr marL="0" indent="0" algn="ctr">
              <a:buNone/>
            </a:pPr>
            <a:r>
              <a:rPr lang="en-US" altLang="zh-CN" i="1" dirty="0">
                <a:latin typeface="Times New Roman" panose="02020603050405020304" pitchFamily="18" charset="0"/>
                <a:cs typeface="Times New Roman" panose="02020603050405020304" pitchFamily="18" charset="0"/>
              </a:rPr>
              <a:t>y</a:t>
            </a:r>
            <a:r>
              <a:rPr lang="en-US" altLang="zh-CN" dirty="0">
                <a:latin typeface="Times New Roman" panose="02020603050405020304" pitchFamily="18" charset="0"/>
                <a:cs typeface="Times New Roman" panose="02020603050405020304" pitchFamily="18" charset="0"/>
              </a:rPr>
              <a:t> = 3</a:t>
            </a:r>
            <a:r>
              <a:rPr lang="en-US" altLang="zh-CN" i="1" dirty="0">
                <a:latin typeface="Times New Roman" panose="02020603050405020304" pitchFamily="18" charset="0"/>
                <a:cs typeface="Times New Roman" panose="02020603050405020304" pitchFamily="18" charset="0"/>
              </a:rPr>
              <a:t>ax</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 3</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 = 9</a:t>
            </a:r>
            <a:r>
              <a:rPr lang="en-US" altLang="zh-CN" i="1" dirty="0">
                <a:latin typeface="Times New Roman" panose="02020603050405020304" pitchFamily="18" charset="0"/>
                <a:cs typeface="Times New Roman" panose="02020603050405020304" pitchFamily="18" charset="0"/>
              </a:rPr>
              <a:t>ac</a:t>
            </a:r>
            <a:r>
              <a:rPr lang="en-US" altLang="zh-CN" dirty="0">
                <a:latin typeface="Times New Roman" panose="02020603050405020304" pitchFamily="18" charset="0"/>
                <a:cs typeface="Times New Roman" panose="02020603050405020304" pitchFamily="18" charset="0"/>
              </a:rPr>
              <a:t> – 3</a:t>
            </a:r>
            <a:r>
              <a:rPr lang="en-US" altLang="zh-CN" i="1" dirty="0">
                <a:latin typeface="Times New Roman" panose="02020603050405020304" pitchFamily="18" charset="0"/>
                <a:cs typeface="Times New Roman" panose="02020603050405020304" pitchFamily="18" charset="0"/>
              </a:rPr>
              <a:t>b</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2</a:t>
            </a:r>
            <a:r>
              <a:rPr lang="en-US" altLang="zh-CN" i="1" dirty="0">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rPr>
              <a:t> = 27</a:t>
            </a:r>
            <a:r>
              <a:rPr lang="en-US" altLang="zh-CN" i="1" dirty="0">
                <a:latin typeface="Times New Roman" panose="02020603050405020304" pitchFamily="18" charset="0"/>
                <a:cs typeface="Times New Roman" panose="02020603050405020304" pitchFamily="18" charset="0"/>
              </a:rPr>
              <a:t>a</a:t>
            </a:r>
            <a:r>
              <a:rPr lang="en-US" altLang="zh-CN" baseline="30000" dirty="0">
                <a:latin typeface="Times New Roman" panose="02020603050405020304" pitchFamily="18" charset="0"/>
                <a:cs typeface="Times New Roman" panose="02020603050405020304" pitchFamily="18" charset="0"/>
              </a:rPr>
              <a:t>2</a:t>
            </a:r>
            <a:r>
              <a:rPr lang="en-US" altLang="zh-CN" i="1" dirty="0">
                <a:latin typeface="Times New Roman" panose="020206030504050203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rPr>
              <a:t> – 9</a:t>
            </a:r>
            <a:r>
              <a:rPr lang="en-US" altLang="zh-CN" i="1" dirty="0">
                <a:latin typeface="Times New Roman" panose="02020603050405020304" pitchFamily="18" charset="0"/>
                <a:cs typeface="Times New Roman" panose="02020603050405020304" pitchFamily="18" charset="0"/>
              </a:rPr>
              <a:t>abc</a:t>
            </a:r>
            <a:r>
              <a:rPr lang="en-US" altLang="zh-CN" dirty="0">
                <a:latin typeface="Times New Roman" panose="02020603050405020304" pitchFamily="18" charset="0"/>
                <a:cs typeface="Times New Roman" panose="02020603050405020304" pitchFamily="18" charset="0"/>
              </a:rPr>
              <a:t> + 2</a:t>
            </a:r>
            <a:r>
              <a:rPr lang="en-US" altLang="zh-CN" i="1" dirty="0">
                <a:latin typeface="Times New Roman" panose="02020603050405020304" pitchFamily="18" charset="0"/>
                <a:cs typeface="Times New Roman" panose="02020603050405020304" pitchFamily="18" charset="0"/>
              </a:rPr>
              <a:t>b</a:t>
            </a:r>
            <a:r>
              <a:rPr lang="en-US" altLang="zh-CN" baseline="30000" dirty="0">
                <a:latin typeface="Times New Roman" panose="02020603050405020304" pitchFamily="18" charset="0"/>
                <a:cs typeface="Times New Roman" panose="02020603050405020304" pitchFamily="18" charset="0"/>
              </a:rPr>
              <a:t>3</a:t>
            </a:r>
            <a:endParaRPr lang="en-US" altLang="zh-CN" dirty="0">
              <a:latin typeface="Times New Roman" panose="02020603050405020304" pitchFamily="18" charset="0"/>
              <a:cs typeface="Times New Roman" panose="02020603050405020304" pitchFamily="18" charset="0"/>
            </a:endParaRPr>
          </a:p>
          <a:p>
            <a:pPr marL="0" indent="0" algn="ctr">
              <a:buNone/>
            </a:pPr>
            <a:r>
              <a:rPr lang="en-US" altLang="zh-CN" i="1" dirty="0">
                <a:latin typeface="Times New Roman" panose="02020603050405020304" pitchFamily="18" charset="0"/>
                <a:cs typeface="Times New Roman" panose="02020603050405020304" pitchFamily="18" charset="0"/>
              </a:rPr>
              <a:t>y</a:t>
            </a:r>
            <a:r>
              <a:rPr lang="en-US" altLang="zh-CN" baseline="30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 + 3</a:t>
            </a:r>
            <a:r>
              <a:rPr lang="en-US" altLang="zh-CN" i="1" dirty="0">
                <a:latin typeface="Times New Roman" panose="02020603050405020304" pitchFamily="18" charset="0"/>
                <a:cs typeface="Times New Roman" panose="02020603050405020304" pitchFamily="18" charset="0"/>
              </a:rPr>
              <a:t>py</a:t>
            </a:r>
            <a:r>
              <a:rPr lang="en-US" altLang="zh-CN" dirty="0">
                <a:latin typeface="Times New Roman" panose="02020603050405020304" pitchFamily="18" charset="0"/>
                <a:cs typeface="Times New Roman" panose="02020603050405020304" pitchFamily="18" charset="0"/>
              </a:rPr>
              <a:t> + 2</a:t>
            </a:r>
            <a:r>
              <a:rPr lang="en-US" altLang="zh-CN" i="1" dirty="0">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rPr>
              <a:t> = 0</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0182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函数的极值问题</a:t>
            </a:r>
          </a:p>
        </p:txBody>
      </p:sp>
      <p:sp>
        <p:nvSpPr>
          <p:cNvPr id="3" name="内容占位符 2"/>
          <p:cNvSpPr>
            <a:spLocks noGrp="1"/>
          </p:cNvSpPr>
          <p:nvPr>
            <p:ph idx="1"/>
          </p:nvPr>
        </p:nvSpPr>
        <p:spPr>
          <a:xfrm>
            <a:off x="628650" y="4237464"/>
            <a:ext cx="7886700" cy="1772230"/>
          </a:xfrm>
        </p:spPr>
        <p:txBody>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一元</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C</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连续的函数</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，如果有一点</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0</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0</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，则</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0</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是</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的驻点</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驻点是函数极值的必要条件，但不是充分条件</a:t>
            </a:r>
          </a:p>
        </p:txBody>
      </p:sp>
      <p:grpSp>
        <p:nvGrpSpPr>
          <p:cNvPr id="5" name="Group 4"/>
          <p:cNvGrpSpPr>
            <a:grpSpLocks noChangeAspect="1"/>
          </p:cNvGrpSpPr>
          <p:nvPr/>
        </p:nvGrpSpPr>
        <p:grpSpPr bwMode="auto">
          <a:xfrm>
            <a:off x="769938" y="2028490"/>
            <a:ext cx="2173984" cy="1392458"/>
            <a:chOff x="485" y="1147"/>
            <a:chExt cx="1491" cy="955"/>
          </a:xfrm>
        </p:grpSpPr>
        <p:sp>
          <p:nvSpPr>
            <p:cNvPr id="8" name="Freeform 6"/>
            <p:cNvSpPr>
              <a:spLocks/>
            </p:cNvSpPr>
            <p:nvPr/>
          </p:nvSpPr>
          <p:spPr bwMode="auto">
            <a:xfrm>
              <a:off x="485" y="1147"/>
              <a:ext cx="1491" cy="933"/>
            </a:xfrm>
            <a:custGeom>
              <a:avLst/>
              <a:gdLst>
                <a:gd name="T0" fmla="*/ 0 w 3999"/>
                <a:gd name="T1" fmla="*/ 0 h 2501"/>
                <a:gd name="T2" fmla="*/ 1999 w 3999"/>
                <a:gd name="T3" fmla="*/ 2501 h 2501"/>
                <a:gd name="T4" fmla="*/ 3999 w 3999"/>
                <a:gd name="T5" fmla="*/ 0 h 2501"/>
              </a:gdLst>
              <a:ahLst/>
              <a:cxnLst>
                <a:cxn ang="0">
                  <a:pos x="T0" y="T1"/>
                </a:cxn>
                <a:cxn ang="0">
                  <a:pos x="T2" y="T3"/>
                </a:cxn>
                <a:cxn ang="0">
                  <a:pos x="T4" y="T5"/>
                </a:cxn>
              </a:cxnLst>
              <a:rect l="0" t="0" r="r" b="b"/>
              <a:pathLst>
                <a:path w="3999" h="2501">
                  <a:moveTo>
                    <a:pt x="0" y="0"/>
                  </a:moveTo>
                  <a:cubicBezTo>
                    <a:pt x="0" y="1381"/>
                    <a:pt x="895" y="2501"/>
                    <a:pt x="1999" y="2501"/>
                  </a:cubicBezTo>
                  <a:cubicBezTo>
                    <a:pt x="3104" y="2501"/>
                    <a:pt x="3999" y="1381"/>
                    <a:pt x="3999" y="0"/>
                  </a:cubicBezTo>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7"/>
            <p:cNvSpPr>
              <a:spLocks noChangeShapeType="1"/>
            </p:cNvSpPr>
            <p:nvPr/>
          </p:nvSpPr>
          <p:spPr bwMode="auto">
            <a:xfrm>
              <a:off x="672" y="2080"/>
              <a:ext cx="1117"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Oval 8"/>
            <p:cNvSpPr>
              <a:spLocks noChangeArrowheads="1"/>
            </p:cNvSpPr>
            <p:nvPr/>
          </p:nvSpPr>
          <p:spPr bwMode="auto">
            <a:xfrm>
              <a:off x="1208" y="2057"/>
              <a:ext cx="45" cy="45"/>
            </a:xfrm>
            <a:prstGeom prst="ellipse">
              <a:avLst/>
            </a:prstGeom>
            <a:solidFill>
              <a:srgbClr val="FFFFFF"/>
            </a:solidFill>
            <a:ln w="1746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3" name="Group 12"/>
          <p:cNvGrpSpPr>
            <a:grpSpLocks noChangeAspect="1"/>
          </p:cNvGrpSpPr>
          <p:nvPr/>
        </p:nvGrpSpPr>
        <p:grpSpPr bwMode="auto">
          <a:xfrm>
            <a:off x="3069390" y="1963354"/>
            <a:ext cx="2276243" cy="1457594"/>
            <a:chOff x="2179" y="1147"/>
            <a:chExt cx="1482" cy="949"/>
          </a:xfrm>
        </p:grpSpPr>
        <p:sp>
          <p:nvSpPr>
            <p:cNvPr id="16" name="Freeform 14"/>
            <p:cNvSpPr>
              <a:spLocks/>
            </p:cNvSpPr>
            <p:nvPr/>
          </p:nvSpPr>
          <p:spPr bwMode="auto">
            <a:xfrm>
              <a:off x="2179" y="1169"/>
              <a:ext cx="1482" cy="927"/>
            </a:xfrm>
            <a:custGeom>
              <a:avLst/>
              <a:gdLst>
                <a:gd name="T0" fmla="*/ 3999 w 3999"/>
                <a:gd name="T1" fmla="*/ 2500 h 2500"/>
                <a:gd name="T2" fmla="*/ 2000 w 3999"/>
                <a:gd name="T3" fmla="*/ 0 h 2500"/>
                <a:gd name="T4" fmla="*/ 0 w 3999"/>
                <a:gd name="T5" fmla="*/ 2500 h 2500"/>
              </a:gdLst>
              <a:ahLst/>
              <a:cxnLst>
                <a:cxn ang="0">
                  <a:pos x="T0" y="T1"/>
                </a:cxn>
                <a:cxn ang="0">
                  <a:pos x="T2" y="T3"/>
                </a:cxn>
                <a:cxn ang="0">
                  <a:pos x="T4" y="T5"/>
                </a:cxn>
              </a:cxnLst>
              <a:rect l="0" t="0" r="r" b="b"/>
              <a:pathLst>
                <a:path w="3999" h="2500">
                  <a:moveTo>
                    <a:pt x="3999" y="2500"/>
                  </a:moveTo>
                  <a:cubicBezTo>
                    <a:pt x="3999" y="1119"/>
                    <a:pt x="3104" y="0"/>
                    <a:pt x="2000" y="0"/>
                  </a:cubicBezTo>
                  <a:cubicBezTo>
                    <a:pt x="895" y="0"/>
                    <a:pt x="0" y="1119"/>
                    <a:pt x="0" y="2500"/>
                  </a:cubicBezTo>
                </a:path>
              </a:pathLst>
            </a:custGeom>
            <a:noFill/>
            <a:ln w="174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Line 15"/>
            <p:cNvSpPr>
              <a:spLocks noChangeShapeType="1"/>
            </p:cNvSpPr>
            <p:nvPr/>
          </p:nvSpPr>
          <p:spPr bwMode="auto">
            <a:xfrm>
              <a:off x="2365" y="1169"/>
              <a:ext cx="1111"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Oval 16"/>
            <p:cNvSpPr>
              <a:spLocks noChangeArrowheads="1"/>
            </p:cNvSpPr>
            <p:nvPr/>
          </p:nvSpPr>
          <p:spPr bwMode="auto">
            <a:xfrm>
              <a:off x="2898" y="1147"/>
              <a:ext cx="44" cy="44"/>
            </a:xfrm>
            <a:prstGeom prst="ellipse">
              <a:avLst/>
            </a:prstGeom>
            <a:solidFill>
              <a:srgbClr val="FFFFFF"/>
            </a:solidFill>
            <a:ln w="1746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1" name="Group 20"/>
          <p:cNvGrpSpPr>
            <a:grpSpLocks noChangeAspect="1"/>
          </p:cNvGrpSpPr>
          <p:nvPr/>
        </p:nvGrpSpPr>
        <p:grpSpPr bwMode="auto">
          <a:xfrm>
            <a:off x="5519738" y="1622426"/>
            <a:ext cx="2911475" cy="1943100"/>
            <a:chOff x="3477" y="1022"/>
            <a:chExt cx="1834" cy="1224"/>
          </a:xfrm>
        </p:grpSpPr>
        <p:sp>
          <p:nvSpPr>
            <p:cNvPr id="24" name="Freeform 22"/>
            <p:cNvSpPr>
              <a:spLocks/>
            </p:cNvSpPr>
            <p:nvPr/>
          </p:nvSpPr>
          <p:spPr bwMode="auto">
            <a:xfrm>
              <a:off x="3477" y="1022"/>
              <a:ext cx="1834" cy="1224"/>
            </a:xfrm>
            <a:custGeom>
              <a:avLst/>
              <a:gdLst>
                <a:gd name="T0" fmla="*/ 93 w 6000"/>
                <a:gd name="T1" fmla="*/ 3818 h 4000"/>
                <a:gd name="T2" fmla="*/ 234 w 6000"/>
                <a:gd name="T3" fmla="*/ 3566 h 4000"/>
                <a:gd name="T4" fmla="*/ 375 w 6000"/>
                <a:gd name="T5" fmla="*/ 3339 h 4000"/>
                <a:gd name="T6" fmla="*/ 515 w 6000"/>
                <a:gd name="T7" fmla="*/ 3135 h 4000"/>
                <a:gd name="T8" fmla="*/ 656 w 6000"/>
                <a:gd name="T9" fmla="*/ 2953 h 4000"/>
                <a:gd name="T10" fmla="*/ 796 w 6000"/>
                <a:gd name="T11" fmla="*/ 2792 h 4000"/>
                <a:gd name="T12" fmla="*/ 937 w 6000"/>
                <a:gd name="T13" fmla="*/ 2649 h 4000"/>
                <a:gd name="T14" fmla="*/ 1078 w 6000"/>
                <a:gd name="T15" fmla="*/ 2525 h 4000"/>
                <a:gd name="T16" fmla="*/ 1218 w 6000"/>
                <a:gd name="T17" fmla="*/ 2418 h 4000"/>
                <a:gd name="T18" fmla="*/ 1359 w 6000"/>
                <a:gd name="T19" fmla="*/ 2327 h 4000"/>
                <a:gd name="T20" fmla="*/ 1500 w 6000"/>
                <a:gd name="T21" fmla="*/ 2250 h 4000"/>
                <a:gd name="T22" fmla="*/ 1640 w 6000"/>
                <a:gd name="T23" fmla="*/ 2186 h 4000"/>
                <a:gd name="T24" fmla="*/ 1781 w 6000"/>
                <a:gd name="T25" fmla="*/ 2134 h 4000"/>
                <a:gd name="T26" fmla="*/ 1921 w 6000"/>
                <a:gd name="T27" fmla="*/ 2092 h 4000"/>
                <a:gd name="T28" fmla="*/ 2062 w 6000"/>
                <a:gd name="T29" fmla="*/ 2061 h 4000"/>
                <a:gd name="T30" fmla="*/ 2203 w 6000"/>
                <a:gd name="T31" fmla="*/ 2037 h 4000"/>
                <a:gd name="T32" fmla="*/ 2343 w 6000"/>
                <a:gd name="T33" fmla="*/ 2020 h 4000"/>
                <a:gd name="T34" fmla="*/ 2484 w 6000"/>
                <a:gd name="T35" fmla="*/ 2010 h 4000"/>
                <a:gd name="T36" fmla="*/ 2625 w 6000"/>
                <a:gd name="T37" fmla="*/ 2003 h 4000"/>
                <a:gd name="T38" fmla="*/ 2765 w 6000"/>
                <a:gd name="T39" fmla="*/ 2000 h 4000"/>
                <a:gd name="T40" fmla="*/ 2906 w 6000"/>
                <a:gd name="T41" fmla="*/ 2000 h 4000"/>
                <a:gd name="T42" fmla="*/ 3046 w 6000"/>
                <a:gd name="T43" fmla="*/ 1999 h 4000"/>
                <a:gd name="T44" fmla="*/ 3187 w 6000"/>
                <a:gd name="T45" fmla="*/ 1999 h 4000"/>
                <a:gd name="T46" fmla="*/ 3328 w 6000"/>
                <a:gd name="T47" fmla="*/ 1997 h 4000"/>
                <a:gd name="T48" fmla="*/ 3468 w 6000"/>
                <a:gd name="T49" fmla="*/ 1992 h 4000"/>
                <a:gd name="T50" fmla="*/ 3609 w 6000"/>
                <a:gd name="T51" fmla="*/ 1983 h 4000"/>
                <a:gd name="T52" fmla="*/ 3750 w 6000"/>
                <a:gd name="T53" fmla="*/ 1968 h 4000"/>
                <a:gd name="T54" fmla="*/ 3890 w 6000"/>
                <a:gd name="T55" fmla="*/ 1947 h 4000"/>
                <a:gd name="T56" fmla="*/ 4031 w 6000"/>
                <a:gd name="T57" fmla="*/ 1918 h 4000"/>
                <a:gd name="T58" fmla="*/ 4171 w 6000"/>
                <a:gd name="T59" fmla="*/ 1880 h 4000"/>
                <a:gd name="T60" fmla="*/ 4312 w 6000"/>
                <a:gd name="T61" fmla="*/ 1832 h 4000"/>
                <a:gd name="T62" fmla="*/ 4453 w 6000"/>
                <a:gd name="T63" fmla="*/ 1772 h 4000"/>
                <a:gd name="T64" fmla="*/ 4593 w 6000"/>
                <a:gd name="T65" fmla="*/ 1700 h 4000"/>
                <a:gd name="T66" fmla="*/ 4734 w 6000"/>
                <a:gd name="T67" fmla="*/ 1613 h 4000"/>
                <a:gd name="T68" fmla="*/ 4875 w 6000"/>
                <a:gd name="T69" fmla="*/ 1511 h 4000"/>
                <a:gd name="T70" fmla="*/ 5015 w 6000"/>
                <a:gd name="T71" fmla="*/ 1393 h 4000"/>
                <a:gd name="T72" fmla="*/ 5156 w 6000"/>
                <a:gd name="T73" fmla="*/ 1257 h 4000"/>
                <a:gd name="T74" fmla="*/ 5296 w 6000"/>
                <a:gd name="T75" fmla="*/ 1102 h 4000"/>
                <a:gd name="T76" fmla="*/ 5437 w 6000"/>
                <a:gd name="T77" fmla="*/ 927 h 4000"/>
                <a:gd name="T78" fmla="*/ 5578 w 6000"/>
                <a:gd name="T79" fmla="*/ 730 h 4000"/>
                <a:gd name="T80" fmla="*/ 5718 w 6000"/>
                <a:gd name="T81" fmla="*/ 511 h 4000"/>
                <a:gd name="T82" fmla="*/ 5859 w 6000"/>
                <a:gd name="T83" fmla="*/ 268 h 4000"/>
                <a:gd name="T84" fmla="*/ 6000 w 6000"/>
                <a:gd name="T85" fmla="*/ 0 h 4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00" h="4000">
                  <a:moveTo>
                    <a:pt x="0" y="4000"/>
                  </a:moveTo>
                  <a:lnTo>
                    <a:pt x="46" y="3907"/>
                  </a:lnTo>
                  <a:lnTo>
                    <a:pt x="93" y="3818"/>
                  </a:lnTo>
                  <a:lnTo>
                    <a:pt x="140" y="3731"/>
                  </a:lnTo>
                  <a:lnTo>
                    <a:pt x="187" y="3647"/>
                  </a:lnTo>
                  <a:lnTo>
                    <a:pt x="234" y="3566"/>
                  </a:lnTo>
                  <a:lnTo>
                    <a:pt x="281" y="3488"/>
                  </a:lnTo>
                  <a:lnTo>
                    <a:pt x="328" y="3412"/>
                  </a:lnTo>
                  <a:lnTo>
                    <a:pt x="375" y="3339"/>
                  </a:lnTo>
                  <a:lnTo>
                    <a:pt x="421" y="3269"/>
                  </a:lnTo>
                  <a:lnTo>
                    <a:pt x="468" y="3201"/>
                  </a:lnTo>
                  <a:lnTo>
                    <a:pt x="515" y="3135"/>
                  </a:lnTo>
                  <a:lnTo>
                    <a:pt x="562" y="3072"/>
                  </a:lnTo>
                  <a:lnTo>
                    <a:pt x="609" y="3012"/>
                  </a:lnTo>
                  <a:lnTo>
                    <a:pt x="656" y="2953"/>
                  </a:lnTo>
                  <a:lnTo>
                    <a:pt x="703" y="2897"/>
                  </a:lnTo>
                  <a:lnTo>
                    <a:pt x="750" y="2843"/>
                  </a:lnTo>
                  <a:lnTo>
                    <a:pt x="796" y="2792"/>
                  </a:lnTo>
                  <a:lnTo>
                    <a:pt x="843" y="2742"/>
                  </a:lnTo>
                  <a:lnTo>
                    <a:pt x="890" y="2695"/>
                  </a:lnTo>
                  <a:lnTo>
                    <a:pt x="937" y="2649"/>
                  </a:lnTo>
                  <a:lnTo>
                    <a:pt x="984" y="2606"/>
                  </a:lnTo>
                  <a:lnTo>
                    <a:pt x="1031" y="2565"/>
                  </a:lnTo>
                  <a:lnTo>
                    <a:pt x="1078" y="2525"/>
                  </a:lnTo>
                  <a:lnTo>
                    <a:pt x="1125" y="2488"/>
                  </a:lnTo>
                  <a:lnTo>
                    <a:pt x="1171" y="2452"/>
                  </a:lnTo>
                  <a:lnTo>
                    <a:pt x="1218" y="2418"/>
                  </a:lnTo>
                  <a:lnTo>
                    <a:pt x="1265" y="2386"/>
                  </a:lnTo>
                  <a:lnTo>
                    <a:pt x="1312" y="2355"/>
                  </a:lnTo>
                  <a:lnTo>
                    <a:pt x="1359" y="2327"/>
                  </a:lnTo>
                  <a:lnTo>
                    <a:pt x="1406" y="2299"/>
                  </a:lnTo>
                  <a:lnTo>
                    <a:pt x="1453" y="2274"/>
                  </a:lnTo>
                  <a:lnTo>
                    <a:pt x="1500" y="2250"/>
                  </a:lnTo>
                  <a:lnTo>
                    <a:pt x="1546" y="2227"/>
                  </a:lnTo>
                  <a:lnTo>
                    <a:pt x="1593" y="2205"/>
                  </a:lnTo>
                  <a:lnTo>
                    <a:pt x="1640" y="2186"/>
                  </a:lnTo>
                  <a:lnTo>
                    <a:pt x="1687" y="2167"/>
                  </a:lnTo>
                  <a:lnTo>
                    <a:pt x="1734" y="2150"/>
                  </a:lnTo>
                  <a:lnTo>
                    <a:pt x="1781" y="2134"/>
                  </a:lnTo>
                  <a:lnTo>
                    <a:pt x="1828" y="2119"/>
                  </a:lnTo>
                  <a:lnTo>
                    <a:pt x="1875" y="2105"/>
                  </a:lnTo>
                  <a:lnTo>
                    <a:pt x="1921" y="2092"/>
                  </a:lnTo>
                  <a:lnTo>
                    <a:pt x="1968" y="2081"/>
                  </a:lnTo>
                  <a:lnTo>
                    <a:pt x="2015" y="2070"/>
                  </a:lnTo>
                  <a:lnTo>
                    <a:pt x="2062" y="2061"/>
                  </a:lnTo>
                  <a:lnTo>
                    <a:pt x="2109" y="2052"/>
                  </a:lnTo>
                  <a:lnTo>
                    <a:pt x="2156" y="2044"/>
                  </a:lnTo>
                  <a:lnTo>
                    <a:pt x="2203" y="2037"/>
                  </a:lnTo>
                  <a:lnTo>
                    <a:pt x="2250" y="2031"/>
                  </a:lnTo>
                  <a:lnTo>
                    <a:pt x="2296" y="2025"/>
                  </a:lnTo>
                  <a:lnTo>
                    <a:pt x="2343" y="2020"/>
                  </a:lnTo>
                  <a:lnTo>
                    <a:pt x="2390" y="2016"/>
                  </a:lnTo>
                  <a:lnTo>
                    <a:pt x="2437" y="2013"/>
                  </a:lnTo>
                  <a:lnTo>
                    <a:pt x="2484" y="2010"/>
                  </a:lnTo>
                  <a:lnTo>
                    <a:pt x="2531" y="2007"/>
                  </a:lnTo>
                  <a:lnTo>
                    <a:pt x="2578" y="2005"/>
                  </a:lnTo>
                  <a:lnTo>
                    <a:pt x="2625" y="2003"/>
                  </a:lnTo>
                  <a:lnTo>
                    <a:pt x="2671" y="2002"/>
                  </a:lnTo>
                  <a:lnTo>
                    <a:pt x="2718" y="2001"/>
                  </a:lnTo>
                  <a:lnTo>
                    <a:pt x="2765" y="2000"/>
                  </a:lnTo>
                  <a:lnTo>
                    <a:pt x="2812" y="2000"/>
                  </a:lnTo>
                  <a:lnTo>
                    <a:pt x="2859" y="2000"/>
                  </a:lnTo>
                  <a:lnTo>
                    <a:pt x="2906" y="2000"/>
                  </a:lnTo>
                  <a:lnTo>
                    <a:pt x="2953" y="2000"/>
                  </a:lnTo>
                  <a:lnTo>
                    <a:pt x="3000" y="2000"/>
                  </a:lnTo>
                  <a:lnTo>
                    <a:pt x="3046" y="1999"/>
                  </a:lnTo>
                  <a:lnTo>
                    <a:pt x="3093" y="1999"/>
                  </a:lnTo>
                  <a:lnTo>
                    <a:pt x="3140" y="1999"/>
                  </a:lnTo>
                  <a:lnTo>
                    <a:pt x="3187" y="1999"/>
                  </a:lnTo>
                  <a:lnTo>
                    <a:pt x="3234" y="1999"/>
                  </a:lnTo>
                  <a:lnTo>
                    <a:pt x="3281" y="1998"/>
                  </a:lnTo>
                  <a:lnTo>
                    <a:pt x="3328" y="1997"/>
                  </a:lnTo>
                  <a:lnTo>
                    <a:pt x="3375" y="1996"/>
                  </a:lnTo>
                  <a:lnTo>
                    <a:pt x="3421" y="1994"/>
                  </a:lnTo>
                  <a:lnTo>
                    <a:pt x="3468" y="1992"/>
                  </a:lnTo>
                  <a:lnTo>
                    <a:pt x="3515" y="1989"/>
                  </a:lnTo>
                  <a:lnTo>
                    <a:pt x="3562" y="1986"/>
                  </a:lnTo>
                  <a:lnTo>
                    <a:pt x="3609" y="1983"/>
                  </a:lnTo>
                  <a:lnTo>
                    <a:pt x="3656" y="1979"/>
                  </a:lnTo>
                  <a:lnTo>
                    <a:pt x="3703" y="1974"/>
                  </a:lnTo>
                  <a:lnTo>
                    <a:pt x="3750" y="1968"/>
                  </a:lnTo>
                  <a:lnTo>
                    <a:pt x="3796" y="1962"/>
                  </a:lnTo>
                  <a:lnTo>
                    <a:pt x="3843" y="1955"/>
                  </a:lnTo>
                  <a:lnTo>
                    <a:pt x="3890" y="1947"/>
                  </a:lnTo>
                  <a:lnTo>
                    <a:pt x="3937" y="1938"/>
                  </a:lnTo>
                  <a:lnTo>
                    <a:pt x="3984" y="1929"/>
                  </a:lnTo>
                  <a:lnTo>
                    <a:pt x="4031" y="1918"/>
                  </a:lnTo>
                  <a:lnTo>
                    <a:pt x="4078" y="1907"/>
                  </a:lnTo>
                  <a:lnTo>
                    <a:pt x="4125" y="1894"/>
                  </a:lnTo>
                  <a:lnTo>
                    <a:pt x="4171" y="1880"/>
                  </a:lnTo>
                  <a:lnTo>
                    <a:pt x="4218" y="1865"/>
                  </a:lnTo>
                  <a:lnTo>
                    <a:pt x="4265" y="1849"/>
                  </a:lnTo>
                  <a:lnTo>
                    <a:pt x="4312" y="1832"/>
                  </a:lnTo>
                  <a:lnTo>
                    <a:pt x="4359" y="1813"/>
                  </a:lnTo>
                  <a:lnTo>
                    <a:pt x="4406" y="1794"/>
                  </a:lnTo>
                  <a:lnTo>
                    <a:pt x="4453" y="1772"/>
                  </a:lnTo>
                  <a:lnTo>
                    <a:pt x="4500" y="1750"/>
                  </a:lnTo>
                  <a:lnTo>
                    <a:pt x="4546" y="1725"/>
                  </a:lnTo>
                  <a:lnTo>
                    <a:pt x="4593" y="1700"/>
                  </a:lnTo>
                  <a:lnTo>
                    <a:pt x="4640" y="1672"/>
                  </a:lnTo>
                  <a:lnTo>
                    <a:pt x="4687" y="1644"/>
                  </a:lnTo>
                  <a:lnTo>
                    <a:pt x="4734" y="1613"/>
                  </a:lnTo>
                  <a:lnTo>
                    <a:pt x="4781" y="1581"/>
                  </a:lnTo>
                  <a:lnTo>
                    <a:pt x="4828" y="1547"/>
                  </a:lnTo>
                  <a:lnTo>
                    <a:pt x="4875" y="1511"/>
                  </a:lnTo>
                  <a:lnTo>
                    <a:pt x="4921" y="1474"/>
                  </a:lnTo>
                  <a:lnTo>
                    <a:pt x="4968" y="1434"/>
                  </a:lnTo>
                  <a:lnTo>
                    <a:pt x="5015" y="1393"/>
                  </a:lnTo>
                  <a:lnTo>
                    <a:pt x="5062" y="1350"/>
                  </a:lnTo>
                  <a:lnTo>
                    <a:pt x="5109" y="1304"/>
                  </a:lnTo>
                  <a:lnTo>
                    <a:pt x="5156" y="1257"/>
                  </a:lnTo>
                  <a:lnTo>
                    <a:pt x="5203" y="1207"/>
                  </a:lnTo>
                  <a:lnTo>
                    <a:pt x="5250" y="1156"/>
                  </a:lnTo>
                  <a:lnTo>
                    <a:pt x="5296" y="1102"/>
                  </a:lnTo>
                  <a:lnTo>
                    <a:pt x="5343" y="1046"/>
                  </a:lnTo>
                  <a:lnTo>
                    <a:pt x="5390" y="987"/>
                  </a:lnTo>
                  <a:lnTo>
                    <a:pt x="5437" y="927"/>
                  </a:lnTo>
                  <a:lnTo>
                    <a:pt x="5484" y="864"/>
                  </a:lnTo>
                  <a:lnTo>
                    <a:pt x="5531" y="798"/>
                  </a:lnTo>
                  <a:lnTo>
                    <a:pt x="5578" y="730"/>
                  </a:lnTo>
                  <a:lnTo>
                    <a:pt x="5625" y="660"/>
                  </a:lnTo>
                  <a:lnTo>
                    <a:pt x="5671" y="587"/>
                  </a:lnTo>
                  <a:lnTo>
                    <a:pt x="5718" y="511"/>
                  </a:lnTo>
                  <a:lnTo>
                    <a:pt x="5765" y="433"/>
                  </a:lnTo>
                  <a:lnTo>
                    <a:pt x="5812" y="352"/>
                  </a:lnTo>
                  <a:lnTo>
                    <a:pt x="5859" y="268"/>
                  </a:lnTo>
                  <a:lnTo>
                    <a:pt x="5906" y="181"/>
                  </a:lnTo>
                  <a:lnTo>
                    <a:pt x="5953" y="92"/>
                  </a:lnTo>
                  <a:lnTo>
                    <a:pt x="6000" y="0"/>
                  </a:lnTo>
                </a:path>
              </a:pathLst>
            </a:custGeom>
            <a:noFill/>
            <a:ln w="142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Line 23"/>
            <p:cNvSpPr>
              <a:spLocks noChangeShapeType="1"/>
            </p:cNvSpPr>
            <p:nvPr/>
          </p:nvSpPr>
          <p:spPr bwMode="auto">
            <a:xfrm>
              <a:off x="3782" y="1634"/>
              <a:ext cx="1223" cy="0"/>
            </a:xfrm>
            <a:prstGeom prst="line">
              <a:avLst/>
            </a:prstGeom>
            <a:noFill/>
            <a:ln w="142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24"/>
            <p:cNvSpPr>
              <a:spLocks noChangeArrowheads="1"/>
            </p:cNvSpPr>
            <p:nvPr/>
          </p:nvSpPr>
          <p:spPr bwMode="auto">
            <a:xfrm>
              <a:off x="4375" y="1615"/>
              <a:ext cx="37" cy="37"/>
            </a:xfrm>
            <a:prstGeom prst="ellipse">
              <a:avLst/>
            </a:prstGeom>
            <a:solidFill>
              <a:srgbClr val="FFFFFF"/>
            </a:solidFill>
            <a:ln w="1428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6135792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一元三次方程</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lgn="ctr">
                  <a:lnSpc>
                    <a:spcPct val="100000"/>
                  </a:lnSpc>
                  <a:buNone/>
                </a:pPr>
                <a:r>
                  <a:rPr lang="en-US" altLang="zh-CN" i="1" dirty="0">
                    <a:latin typeface="Times New Roman" panose="02020603050405020304" pitchFamily="18" charset="0"/>
                    <a:cs typeface="Times New Roman" panose="02020603050405020304" pitchFamily="18" charset="0"/>
                  </a:rPr>
                  <a:t>y</a:t>
                </a:r>
                <a:r>
                  <a:rPr lang="en-US" altLang="zh-CN" baseline="30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 + 3</a:t>
                </a:r>
                <a:r>
                  <a:rPr lang="en-US" altLang="zh-CN" i="1" dirty="0">
                    <a:latin typeface="Times New Roman" panose="02020603050405020304" pitchFamily="18" charset="0"/>
                    <a:cs typeface="Times New Roman" panose="02020603050405020304" pitchFamily="18" charset="0"/>
                  </a:rPr>
                  <a:t>py</a:t>
                </a:r>
                <a:r>
                  <a:rPr lang="en-US" altLang="zh-CN" dirty="0">
                    <a:latin typeface="Times New Roman" panose="02020603050405020304" pitchFamily="18" charset="0"/>
                    <a:cs typeface="Times New Roman" panose="02020603050405020304" pitchFamily="18" charset="0"/>
                  </a:rPr>
                  <a:t> + 2</a:t>
                </a:r>
                <a:r>
                  <a:rPr lang="en-US" altLang="zh-CN" i="1" dirty="0">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rPr>
                  <a:t> = 0</a:t>
                </a:r>
              </a:p>
              <a:p>
                <a:pPr marL="0" indent="0" algn="ctr">
                  <a:lnSpc>
                    <a:spcPct val="100000"/>
                  </a:lnSpc>
                  <a:buNone/>
                </a:pPr>
                <a:r>
                  <a:rPr lang="en-US" altLang="zh-CN" i="1" dirty="0">
                    <a:latin typeface="Times New Roman" panose="02020603050405020304" pitchFamily="18" charset="0"/>
                    <a:cs typeface="Times New Roman" panose="02020603050405020304" pitchFamily="18" charset="0"/>
                  </a:rPr>
                  <a:t>y</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α</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β</a:t>
                </a:r>
              </a:p>
              <a:p>
                <a:pPr marL="0" indent="0" algn="ctr">
                  <a:lnSpc>
                    <a:spcPct val="100000"/>
                  </a:lnSpc>
                  <a:buNone/>
                </a:pP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α</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β</a:t>
                </a:r>
                <a:r>
                  <a:rPr lang="en-US" altLang="zh-CN" dirty="0">
                    <a:latin typeface="Times New Roman" panose="02020603050405020304" pitchFamily="18" charset="0"/>
                    <a:cs typeface="Times New Roman" panose="02020603050405020304" pitchFamily="18" charset="0"/>
                  </a:rPr>
                  <a:t>)</a:t>
                </a:r>
                <a:r>
                  <a:rPr lang="en-US" altLang="zh-CN" baseline="30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 = –3</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α</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β</a:t>
                </a:r>
                <a:r>
                  <a:rPr lang="en-US" altLang="zh-CN" dirty="0">
                    <a:latin typeface="Times New Roman" panose="02020603050405020304" pitchFamily="18" charset="0"/>
                    <a:cs typeface="Times New Roman" panose="02020603050405020304" pitchFamily="18" charset="0"/>
                  </a:rPr>
                  <a:t>) – 2</a:t>
                </a:r>
                <a:r>
                  <a:rPr lang="en-US" altLang="zh-CN" i="1" dirty="0">
                    <a:latin typeface="Times New Roman" panose="02020603050405020304" pitchFamily="18" charset="0"/>
                    <a:cs typeface="Times New Roman" panose="02020603050405020304" pitchFamily="18" charset="0"/>
                  </a:rPr>
                  <a:t>q</a:t>
                </a:r>
              </a:p>
              <a:p>
                <a:pPr marL="0" indent="0" algn="ctr">
                  <a:lnSpc>
                    <a:spcPct val="100000"/>
                  </a:lnSpc>
                  <a:buNone/>
                </a:pPr>
                <a:r>
                  <a:rPr lang="en-US" altLang="zh-CN" i="1" dirty="0">
                    <a:latin typeface="Times New Roman" panose="02020603050405020304" pitchFamily="18" charset="0"/>
                    <a:cs typeface="Times New Roman" panose="02020603050405020304" pitchFamily="18" charset="0"/>
                  </a:rPr>
                  <a:t>α</a:t>
                </a:r>
                <a:r>
                  <a:rPr lang="en-US" altLang="zh-CN" baseline="30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β</a:t>
                </a:r>
                <a:r>
                  <a:rPr lang="en-US" altLang="zh-CN" baseline="30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 + 3</a:t>
                </a:r>
                <a:r>
                  <a:rPr lang="en-US" altLang="zh-CN" i="1" dirty="0">
                    <a:latin typeface="Times New Roman" panose="02020603050405020304" pitchFamily="18" charset="0"/>
                    <a:cs typeface="Times New Roman" panose="02020603050405020304" pitchFamily="18" charset="0"/>
                  </a:rPr>
                  <a:t>αβ</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α</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β</a:t>
                </a:r>
                <a:r>
                  <a:rPr lang="en-US" altLang="zh-CN" dirty="0">
                    <a:latin typeface="Times New Roman" panose="02020603050405020304" pitchFamily="18" charset="0"/>
                    <a:cs typeface="Times New Roman" panose="02020603050405020304" pitchFamily="18" charset="0"/>
                  </a:rPr>
                  <a:t>) = –3</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α</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β</a:t>
                </a:r>
                <a:r>
                  <a:rPr lang="en-US" altLang="zh-CN" dirty="0">
                    <a:latin typeface="Times New Roman" panose="02020603050405020304" pitchFamily="18" charset="0"/>
                    <a:cs typeface="Times New Roman" panose="02020603050405020304" pitchFamily="18" charset="0"/>
                  </a:rPr>
                  <a:t>) – 2</a:t>
                </a:r>
                <a:r>
                  <a:rPr lang="en-US" altLang="zh-CN" i="1" dirty="0">
                    <a:latin typeface="Times New Roman" panose="02020603050405020304" pitchFamily="18" charset="0"/>
                    <a:cs typeface="Times New Roman" panose="02020603050405020304" pitchFamily="18" charset="0"/>
                  </a:rPr>
                  <a:t>q</a:t>
                </a:r>
              </a:p>
              <a:p>
                <a:pPr marL="0" indent="0" algn="ctr">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cs typeface="Times New Roman" panose="02020603050405020304" pitchFamily="18" charset="0"/>
                            </a:rPr>
                          </m:ctrlPr>
                        </m:dPr>
                        <m:e>
                          <m:eqArr>
                            <m:eqArrPr>
                              <m:ctrlPr>
                                <a:rPr lang="en-US" altLang="zh-CN" i="1" smtClean="0">
                                  <a:latin typeface="Cambria Math" panose="02040503050406030204" pitchFamily="18" charset="0"/>
                                  <a:cs typeface="Times New Roman" panose="02020603050405020304" pitchFamily="18" charset="0"/>
                                </a:rPr>
                              </m:ctrlPr>
                            </m:eqArrPr>
                            <m:e>
                              <m:sSup>
                                <m:sSupPr>
                                  <m:ctrlPr>
                                    <a:rPr lang="en-US" altLang="zh-CN" b="0" i="1" smtClean="0">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𝛼</m:t>
                                  </m:r>
                                </m:e>
                                <m:sup>
                                  <m:r>
                                    <a:rPr lang="en-US" altLang="zh-CN" b="0" i="1" smtClean="0">
                                      <a:latin typeface="Cambria Math" panose="02040503050406030204" pitchFamily="18" charset="0"/>
                                      <a:cs typeface="Times New Roman" panose="02020603050405020304" pitchFamily="18" charset="0"/>
                                    </a:rPr>
                                    <m:t>3</m:t>
                                  </m:r>
                                </m:sup>
                              </m:sSup>
                              <m:r>
                                <a:rPr lang="en-US" altLang="zh-CN" b="0" i="1" smtClean="0">
                                  <a:latin typeface="Cambria Math" panose="02040503050406030204" pitchFamily="18" charset="0"/>
                                  <a:cs typeface="Times New Roman" panose="02020603050405020304" pitchFamily="18" charset="0"/>
                                </a:rPr>
                                <m:t>+</m:t>
                              </m:r>
                              <m:sSup>
                                <m:sSupPr>
                                  <m:ctrlPr>
                                    <a:rPr lang="en-US" altLang="zh-CN" b="0" i="1" smtClean="0">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𝛽</m:t>
                                  </m:r>
                                </m:e>
                                <m:sup>
                                  <m:r>
                                    <a:rPr lang="en-US" altLang="zh-CN" b="0" i="1" smtClean="0">
                                      <a:latin typeface="Cambria Math" panose="02040503050406030204" pitchFamily="18" charset="0"/>
                                      <a:cs typeface="Times New Roman" panose="02020603050405020304" pitchFamily="18" charset="0"/>
                                    </a:rPr>
                                    <m:t>3</m:t>
                                  </m:r>
                                </m:sup>
                              </m:sSup>
                              <m:r>
                                <a:rPr lang="en-US" altLang="zh-CN" b="0" i="1" dirty="0" smtClean="0">
                                  <a:latin typeface="Cambria Math" panose="02040503050406030204" pitchFamily="18" charset="0"/>
                                  <a:cs typeface="Times New Roman" panose="02020603050405020304" pitchFamily="18" charset="0"/>
                                </a:rPr>
                                <m:t>=−2</m:t>
                              </m:r>
                              <m:r>
                                <a:rPr lang="en-US" altLang="zh-CN" b="0" i="1" dirty="0" smtClean="0">
                                  <a:latin typeface="Cambria Math" panose="02040503050406030204" pitchFamily="18" charset="0"/>
                                  <a:cs typeface="Times New Roman" panose="02020603050405020304" pitchFamily="18" charset="0"/>
                                </a:rPr>
                                <m:t>𝑞</m:t>
                              </m:r>
                            </m:e>
                            <m:e>
                              <m:r>
                                <a:rPr lang="en-US" altLang="zh-CN" b="0" i="1" smtClean="0">
                                  <a:latin typeface="Cambria Math" panose="02040503050406030204" pitchFamily="18" charset="0"/>
                                  <a:cs typeface="Times New Roman" panose="02020603050405020304" pitchFamily="18" charset="0"/>
                                </a:rPr>
                                <m:t>3</m:t>
                              </m:r>
                              <m:r>
                                <a:rPr lang="en-US" altLang="zh-CN" b="0" i="1" smtClean="0">
                                  <a:latin typeface="Cambria Math" panose="02040503050406030204" pitchFamily="18" charset="0"/>
                                  <a:cs typeface="Times New Roman" panose="02020603050405020304" pitchFamily="18" charset="0"/>
                                </a:rPr>
                                <m:t>𝛼𝛽</m:t>
                              </m:r>
                              <m:r>
                                <a:rPr lang="en-US" altLang="zh-CN" b="0" i="1" smtClean="0">
                                  <a:latin typeface="Cambria Math" panose="02040503050406030204" pitchFamily="18" charset="0"/>
                                  <a:cs typeface="Times New Roman" panose="02020603050405020304" pitchFamily="18" charset="0"/>
                                </a:rPr>
                                <m:t>=−3</m:t>
                              </m:r>
                              <m:r>
                                <a:rPr lang="en-US" altLang="zh-CN" b="0" i="1" smtClean="0">
                                  <a:latin typeface="Cambria Math" panose="02040503050406030204" pitchFamily="18" charset="0"/>
                                  <a:cs typeface="Times New Roman" panose="02020603050405020304" pitchFamily="18" charset="0"/>
                                </a:rPr>
                                <m:t>𝑝</m:t>
                              </m:r>
                            </m:e>
                          </m:eqArr>
                        </m:e>
                      </m:d>
                    </m:oMath>
                  </m:oMathPara>
                </a14:m>
                <a:endParaRPr lang="en-US" altLang="zh-CN" dirty="0">
                  <a:latin typeface="Times New Roman" panose="02020603050405020304" pitchFamily="18" charset="0"/>
                  <a:cs typeface="Times New Roman" panose="02020603050405020304" pitchFamily="18" charset="0"/>
                </a:endParaRPr>
              </a:p>
              <a:p>
                <a:pPr marL="0" indent="0" algn="ctr">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zh-CN" i="1">
                              <a:latin typeface="Cambria Math" panose="02040503050406030204" pitchFamily="18" charset="0"/>
                              <a:cs typeface="Times New Roman" panose="02020603050405020304" pitchFamily="18" charset="0"/>
                            </a:rPr>
                          </m:ctrlPr>
                        </m:dPr>
                        <m:e>
                          <m:eqArr>
                            <m:eqArrPr>
                              <m:ctrlPr>
                                <a:rPr lang="en-US" altLang="zh-CN" i="1">
                                  <a:latin typeface="Cambria Math" panose="02040503050406030204" pitchFamily="18" charset="0"/>
                                  <a:cs typeface="Times New Roman" panose="02020603050405020304" pitchFamily="18" charset="0"/>
                                </a:rPr>
                              </m:ctrlPr>
                            </m:eqArrPr>
                            <m:e>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𝛼</m:t>
                                  </m:r>
                                </m:e>
                                <m:sup>
                                  <m:r>
                                    <a:rPr lang="en-US" altLang="zh-CN" i="1">
                                      <a:latin typeface="Cambria Math" panose="02040503050406030204" pitchFamily="18" charset="0"/>
                                      <a:cs typeface="Times New Roman" panose="02020603050405020304" pitchFamily="18" charset="0"/>
                                    </a:rPr>
                                    <m:t>3</m:t>
                                  </m:r>
                                </m:sup>
                              </m:sSup>
                              <m:r>
                                <a:rPr lang="en-US" altLang="zh-CN" i="1">
                                  <a:latin typeface="Cambria Math" panose="02040503050406030204" pitchFamily="18" charset="0"/>
                                  <a:cs typeface="Times New Roman" panose="02020603050405020304" pitchFamily="18" charset="0"/>
                                </a:rPr>
                                <m:t>+</m:t>
                              </m:r>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𝛽</m:t>
                                  </m:r>
                                </m:e>
                                <m:sup>
                                  <m:r>
                                    <a:rPr lang="en-US" altLang="zh-CN" i="1">
                                      <a:latin typeface="Cambria Math" panose="02040503050406030204" pitchFamily="18" charset="0"/>
                                      <a:cs typeface="Times New Roman" panose="02020603050405020304" pitchFamily="18" charset="0"/>
                                    </a:rPr>
                                    <m:t>3</m:t>
                                  </m:r>
                                </m:sup>
                              </m:sSup>
                              <m:r>
                                <a:rPr lang="en-US" altLang="zh-CN" i="1" dirty="0">
                                  <a:latin typeface="Cambria Math" panose="02040503050406030204" pitchFamily="18" charset="0"/>
                                  <a:cs typeface="Times New Roman" panose="02020603050405020304" pitchFamily="18" charset="0"/>
                                </a:rPr>
                                <m:t>=−</m:t>
                              </m:r>
                              <m:r>
                                <a:rPr lang="en-US" altLang="zh-CN" b="0" i="1" dirty="0" smtClean="0">
                                  <a:latin typeface="Cambria Math" panose="02040503050406030204" pitchFamily="18" charset="0"/>
                                  <a:cs typeface="Times New Roman" panose="02020603050405020304" pitchFamily="18" charset="0"/>
                                </a:rPr>
                                <m:t>2</m:t>
                              </m:r>
                              <m:r>
                                <a:rPr lang="en-US" altLang="zh-CN" i="1" dirty="0">
                                  <a:latin typeface="Cambria Math" panose="02040503050406030204" pitchFamily="18" charset="0"/>
                                  <a:cs typeface="Times New Roman" panose="02020603050405020304" pitchFamily="18" charset="0"/>
                                </a:rPr>
                                <m:t>𝑞</m:t>
                              </m:r>
                            </m:e>
                            <m:e>
                              <m:sSup>
                                <m:sSupPr>
                                  <m:ctrlPr>
                                    <a:rPr lang="en-US" altLang="zh-CN" b="0" i="1" smtClean="0">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𝛼</m:t>
                                  </m:r>
                                </m:e>
                                <m:sup>
                                  <m:r>
                                    <a:rPr lang="en-US" altLang="zh-CN" b="0" i="1" smtClean="0">
                                      <a:latin typeface="Cambria Math" panose="02040503050406030204" pitchFamily="18" charset="0"/>
                                      <a:cs typeface="Times New Roman" panose="02020603050405020304" pitchFamily="18" charset="0"/>
                                    </a:rPr>
                                    <m:t>3</m:t>
                                  </m:r>
                                </m:sup>
                              </m:sSup>
                              <m:sSup>
                                <m:sSupPr>
                                  <m:ctrlPr>
                                    <a:rPr lang="en-US" altLang="zh-CN" b="0" i="1" smtClean="0">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𝛽</m:t>
                                  </m:r>
                                </m:e>
                                <m:sup>
                                  <m:r>
                                    <a:rPr lang="en-US" altLang="zh-CN" b="0" i="1" smtClean="0">
                                      <a:latin typeface="Cambria Math" panose="02040503050406030204" pitchFamily="18" charset="0"/>
                                      <a:cs typeface="Times New Roman" panose="02020603050405020304" pitchFamily="18" charset="0"/>
                                    </a:rPr>
                                    <m:t>3</m:t>
                                  </m:r>
                                </m:sup>
                              </m:sSup>
                              <m:r>
                                <a:rPr lang="en-US" altLang="zh-CN" i="1">
                                  <a:latin typeface="Cambria Math" panose="02040503050406030204" pitchFamily="18" charset="0"/>
                                  <a:cs typeface="Times New Roman" panose="02020603050405020304" pitchFamily="18" charset="0"/>
                                </a:rPr>
                                <m:t>=−</m:t>
                              </m:r>
                              <m:sSup>
                                <m:sSupPr>
                                  <m:ctrlPr>
                                    <a:rPr lang="en-US" altLang="zh-CN" b="0" i="1" smtClean="0">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𝑝</m:t>
                                  </m:r>
                                </m:e>
                                <m:sup>
                                  <m:r>
                                    <a:rPr lang="en-US" altLang="zh-CN" b="0" i="1" smtClean="0">
                                      <a:latin typeface="Cambria Math" panose="02040503050406030204" pitchFamily="18" charset="0"/>
                                      <a:cs typeface="Times New Roman" panose="02020603050405020304" pitchFamily="18" charset="0"/>
                                    </a:rPr>
                                    <m:t>3</m:t>
                                  </m:r>
                                </m:sup>
                              </m:sSup>
                            </m:e>
                          </m:eqArr>
                        </m:e>
                      </m:d>
                    </m:oMath>
                  </m:oMathPara>
                </a14:m>
                <a:endParaRPr lang="en-US" altLang="zh-CN" dirty="0">
                  <a:latin typeface="Times New Roman" panose="02020603050405020304" pitchFamily="18" charset="0"/>
                  <a:cs typeface="Times New Roman" panose="02020603050405020304" pitchFamily="18" charset="0"/>
                </a:endParaRPr>
              </a:p>
              <a:p>
                <a:pPr algn="ctr">
                  <a:lnSpc>
                    <a:spcPct val="100000"/>
                  </a:lnSpc>
                </a:pPr>
                <a:endParaRPr lang="zh-CN" altLang="en-US"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4151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一元三次方程</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lnSpc>
                    <a:spcPct val="100000"/>
                  </a:lnSpc>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+2</m:t>
                      </m:r>
                      <m:r>
                        <a:rPr lang="en-US" altLang="zh-CN" b="0" i="1" smtClean="0">
                          <a:latin typeface="Cambria Math" panose="02040503050406030204" pitchFamily="18" charset="0"/>
                        </a:rPr>
                        <m:t>𝑞𝑧</m:t>
                      </m:r>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𝑝</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=0</m:t>
                      </m:r>
                    </m:oMath>
                  </m:oMathPara>
                </a14:m>
                <a:endParaRPr lang="en-US" altLang="zh-CN" dirty="0">
                  <a:latin typeface="Times New Roman" panose="02020603050405020304" pitchFamily="18" charset="0"/>
                  <a:cs typeface="Times New Roman" panose="020206030504050203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𝛼</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𝛽</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rad>
                        <m:radPr>
                          <m:degHide m:val="on"/>
                          <m:ctrlPr>
                            <a:rPr lang="en-US" altLang="zh-CN" b="0" i="1" smtClean="0">
                              <a:latin typeface="Cambria Math" panose="02040503050406030204" pitchFamily="18" charset="0"/>
                            </a:rPr>
                          </m:ctrlPr>
                        </m:radPr>
                        <m:deg/>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𝑞</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𝑝</m:t>
                              </m:r>
                            </m:e>
                            <m:sup>
                              <m:r>
                                <a:rPr lang="en-US" altLang="zh-CN" b="0" i="1" smtClean="0">
                                  <a:latin typeface="Cambria Math" panose="02040503050406030204" pitchFamily="18" charset="0"/>
                                </a:rPr>
                                <m:t>3</m:t>
                              </m:r>
                            </m:sup>
                          </m:sSup>
                        </m:e>
                      </m:rad>
                    </m:oMath>
                  </m:oMathPara>
                </a14:m>
                <a:endParaRPr lang="en-US" altLang="zh-CN" dirty="0">
                  <a:latin typeface="Times New Roman" panose="02020603050405020304" pitchFamily="18" charset="0"/>
                  <a:cs typeface="Times New Roman" panose="020206030504050203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𝛼</m:t>
                      </m:r>
                      <m:r>
                        <a:rPr lang="en-US" altLang="zh-CN" b="0" i="1" smtClean="0">
                          <a:latin typeface="Cambria Math" panose="02040503050406030204" pitchFamily="18" charset="0"/>
                        </a:rPr>
                        <m:t>, </m:t>
                      </m:r>
                      <m:r>
                        <a:rPr lang="en-US" altLang="zh-CN" b="0" i="1" smtClean="0">
                          <a:latin typeface="Cambria Math" panose="02040503050406030204" pitchFamily="18" charset="0"/>
                        </a:rPr>
                        <m:t>𝛽</m:t>
                      </m:r>
                      <m:r>
                        <a:rPr lang="en-US" altLang="zh-CN" b="0" i="1" smtClean="0">
                          <a:latin typeface="Cambria Math" panose="02040503050406030204" pitchFamily="18" charset="0"/>
                        </a:rPr>
                        <m:t>=</m:t>
                      </m:r>
                      <m:rad>
                        <m:radPr>
                          <m:ctrlPr>
                            <a:rPr lang="en-US" altLang="zh-CN" b="0" i="1" smtClean="0">
                              <a:latin typeface="Cambria Math" panose="02040503050406030204" pitchFamily="18" charset="0"/>
                            </a:rPr>
                          </m:ctrlPr>
                        </m:radPr>
                        <m:deg>
                          <m:r>
                            <a:rPr lang="en-US" altLang="zh-CN" b="0" i="1" smtClean="0">
                              <a:latin typeface="Cambria Math" panose="02040503050406030204" pitchFamily="18" charset="0"/>
                            </a:rPr>
                            <m:t>3</m:t>
                          </m:r>
                        </m:deg>
                        <m:e>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i="1">
                              <a:latin typeface="Cambria Math" panose="02040503050406030204" pitchFamily="18" charset="0"/>
                            </a:rPr>
                            <m:t>±</m:t>
                          </m:r>
                          <m:rad>
                            <m:radPr>
                              <m:degHide m:val="on"/>
                              <m:ctrlPr>
                                <a:rPr lang="en-US" altLang="zh-CN" i="1">
                                  <a:latin typeface="Cambria Math" panose="02040503050406030204" pitchFamily="18" charset="0"/>
                                </a:rPr>
                              </m:ctrlPr>
                            </m:radPr>
                            <m:deg/>
                            <m:e>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𝑞</m:t>
                                  </m:r>
                                </m:e>
                                <m:sup>
                                  <m:r>
                                    <a:rPr lang="en-US" altLang="zh-CN" i="1">
                                      <a:latin typeface="Cambria Math" panose="02040503050406030204" pitchFamily="18" charset="0"/>
                                    </a:rPr>
                                    <m:t>2</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𝑝</m:t>
                                  </m:r>
                                </m:e>
                                <m:sup>
                                  <m:r>
                                    <a:rPr lang="en-US" altLang="zh-CN" i="1">
                                      <a:latin typeface="Cambria Math" panose="02040503050406030204" pitchFamily="18" charset="0"/>
                                    </a:rPr>
                                    <m:t>3</m:t>
                                  </m:r>
                                </m:sup>
                              </m:sSup>
                            </m:e>
                          </m:rad>
                        </m:e>
                      </m:rad>
                    </m:oMath>
                  </m:oMathPara>
                </a14:m>
                <a:endParaRPr lang="en-US" altLang="zh-CN" dirty="0">
                  <a:latin typeface="Times New Roman" panose="02020603050405020304" pitchFamily="18" charset="0"/>
                  <a:cs typeface="Times New Roman" panose="02020603050405020304" pitchFamily="18" charset="0"/>
                </a:endParaRPr>
              </a:p>
              <a:p>
                <a:pPr marL="0" indent="0" algn="ctr">
                  <a:lnSpc>
                    <a:spcPct val="100000"/>
                  </a:lnSpc>
                  <a:buNone/>
                </a:pPr>
                <a:r>
                  <a:rPr lang="en-US" altLang="zh-CN" i="1" dirty="0">
                    <a:latin typeface="Times New Roman" panose="02020603050405020304" pitchFamily="18" charset="0"/>
                    <a:cs typeface="Times New Roman" panose="02020603050405020304" pitchFamily="18" charset="0"/>
                  </a:rPr>
                  <a:t>y</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α</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β</a:t>
                </a:r>
                <a:endParaRPr lang="zh-CN" altLang="en-US" i="1"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97428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一元三次方程</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lgn="ctr">
                  <a:lnSpc>
                    <a:spcPct val="100000"/>
                  </a:lnSpc>
                  <a:buNone/>
                </a:pPr>
                <a:r>
                  <a:rPr lang="en-US" altLang="zh-CN" i="1" dirty="0">
                    <a:latin typeface="Times New Roman" panose="02020603050405020304" pitchFamily="18" charset="0"/>
                    <a:cs typeface="Times New Roman" panose="02020603050405020304" pitchFamily="18" charset="0"/>
                  </a:rPr>
                  <a:t>y</a:t>
                </a:r>
                <a:r>
                  <a:rPr lang="en-US" altLang="zh-CN" baseline="30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 + 3</a:t>
                </a:r>
                <a:r>
                  <a:rPr lang="en-US" altLang="zh-CN" i="1" dirty="0">
                    <a:latin typeface="Times New Roman" panose="02020603050405020304" pitchFamily="18" charset="0"/>
                    <a:cs typeface="Times New Roman" panose="02020603050405020304" pitchFamily="18" charset="0"/>
                  </a:rPr>
                  <a:t>py</a:t>
                </a:r>
                <a:r>
                  <a:rPr lang="en-US" altLang="zh-CN" dirty="0">
                    <a:latin typeface="Times New Roman" panose="02020603050405020304" pitchFamily="18" charset="0"/>
                    <a:cs typeface="Times New Roman" panose="02020603050405020304" pitchFamily="18" charset="0"/>
                  </a:rPr>
                  <a:t> + 2</a:t>
                </a:r>
                <a:r>
                  <a:rPr lang="en-US" altLang="zh-CN" i="1" dirty="0">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rPr>
                  <a:t> = 0</a:t>
                </a:r>
              </a:p>
              <a:p>
                <a:pPr marL="0" indent="0" algn="ctr">
                  <a:lnSpc>
                    <a:spcPct val="100000"/>
                  </a:lnSpc>
                  <a:buNone/>
                </a:pPr>
                <a:r>
                  <a:rPr lang="en-US" altLang="zh-CN" i="1" dirty="0">
                    <a:latin typeface="Times New Roman" panose="02020603050405020304" pitchFamily="18" charset="0"/>
                    <a:cs typeface="Times New Roman" panose="02020603050405020304" pitchFamily="18" charset="0"/>
                  </a:rPr>
                  <a:t>y</a:t>
                </a:r>
                <a:r>
                  <a:rPr lang="en-US" altLang="zh-CN" baseline="30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 – 3</a:t>
                </a:r>
                <a:r>
                  <a:rPr lang="en-US" altLang="zh-CN" i="1" dirty="0">
                    <a:latin typeface="Times New Roman" panose="02020603050405020304" pitchFamily="18" charset="0"/>
                    <a:cs typeface="Times New Roman" panose="02020603050405020304" pitchFamily="18" charset="0"/>
                  </a:rPr>
                  <a:t>αβy</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α</a:t>
                </a:r>
                <a:r>
                  <a:rPr lang="en-US" altLang="zh-CN" baseline="30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β</a:t>
                </a:r>
                <a:r>
                  <a:rPr lang="en-US" altLang="zh-CN" baseline="30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 = 0</a:t>
                </a:r>
              </a:p>
              <a:p>
                <a:pPr marL="0" indent="0" algn="ctr">
                  <a:lnSpc>
                    <a:spcPct val="100000"/>
                  </a:lnSpc>
                  <a:buNone/>
                </a:pPr>
                <a:r>
                  <a:rPr lang="en-US" altLang="zh-CN" dirty="0">
                    <a:latin typeface="Times New Roman" panose="02020603050405020304" pitchFamily="18" charset="0"/>
                    <a:cs typeface="Times New Roman" panose="02020603050405020304" pitchFamily="18" charset="0"/>
                  </a:rPr>
                  <a:t>(y – </a:t>
                </a:r>
                <a:r>
                  <a:rPr lang="en-US" altLang="zh-CN" i="1" dirty="0">
                    <a:latin typeface="Times New Roman" panose="02020603050405020304" pitchFamily="18" charset="0"/>
                    <a:cs typeface="Times New Roman" panose="02020603050405020304" pitchFamily="18" charset="0"/>
                  </a:rPr>
                  <a:t>α</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β</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y</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α</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β</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y</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α</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αβ</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β</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0</a:t>
                </a:r>
              </a:p>
              <a:p>
                <a:pPr marL="0" indent="0" algn="ctr">
                  <a:lnSpc>
                    <a:spcPct val="100000"/>
                  </a:lnSpc>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𝛼</m:t>
                      </m:r>
                      <m:r>
                        <a:rPr lang="en-US" altLang="zh-CN" b="0" i="1" smtClean="0">
                          <a:latin typeface="Cambria Math" panose="02040503050406030204" pitchFamily="18" charset="0"/>
                        </a:rPr>
                        <m:t>+</m:t>
                      </m:r>
                      <m:r>
                        <a:rPr lang="en-US" altLang="zh-CN" b="0" i="1" smtClean="0">
                          <a:latin typeface="Cambria Math" panose="02040503050406030204" pitchFamily="18" charset="0"/>
                        </a:rPr>
                        <m:t>𝛽</m:t>
                      </m:r>
                    </m:oMath>
                  </m:oMathPara>
                </a14:m>
                <a:endParaRPr lang="en-US" altLang="zh-CN" dirty="0">
                  <a:latin typeface="Times New Roman" panose="02020603050405020304" pitchFamily="18" charset="0"/>
                  <a:cs typeface="Times New Roman" panose="02020603050405020304" pitchFamily="18" charset="0"/>
                </a:endParaRPr>
              </a:p>
              <a:p>
                <a:pPr marL="0" indent="0" algn="ctr">
                  <a:lnSpc>
                    <a:spcPct val="100000"/>
                  </a:lnSpc>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−3</m:t>
                              </m:r>
                            </m:e>
                          </m:rad>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𝛼</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−3</m:t>
                              </m:r>
                            </m:e>
                          </m:rad>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𝛽</m:t>
                      </m:r>
                    </m:oMath>
                  </m:oMathPara>
                </a14:m>
                <a:endParaRPr lang="en-US" altLang="zh-CN" dirty="0">
                  <a:latin typeface="Times New Roman" panose="02020603050405020304" pitchFamily="18" charset="0"/>
                  <a:cs typeface="Times New Roman" panose="02020603050405020304" pitchFamily="18" charset="0"/>
                </a:endParaRPr>
              </a:p>
              <a:p>
                <a:pPr marL="0" indent="0" algn="ctr">
                  <a:lnSpc>
                    <a:spcPct val="100000"/>
                  </a:lnSpc>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3</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r>
                            <a:rPr lang="en-US" altLang="zh-CN" b="0" i="1" smtClean="0">
                              <a:latin typeface="Cambria Math" panose="02040503050406030204" pitchFamily="18" charset="0"/>
                            </a:rPr>
                            <m:t>−</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−3</m:t>
                              </m:r>
                            </m:e>
                          </m:rad>
                        </m:num>
                        <m:den>
                          <m:r>
                            <a:rPr lang="en-US" altLang="zh-CN" i="1">
                              <a:latin typeface="Cambria Math" panose="02040503050406030204" pitchFamily="18" charset="0"/>
                            </a:rPr>
                            <m:t>2</m:t>
                          </m:r>
                        </m:den>
                      </m:f>
                      <m:r>
                        <a:rPr lang="en-US" altLang="zh-CN" i="1">
                          <a:latin typeface="Cambria Math" panose="02040503050406030204" pitchFamily="18" charset="0"/>
                        </a:rPr>
                        <m:t>𝛼</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r>
                            <a:rPr lang="en-US" altLang="zh-CN" b="0" i="1" smtClean="0">
                              <a:latin typeface="Cambria Math" panose="02040503050406030204" pitchFamily="18" charset="0"/>
                            </a:rPr>
                            <m:t>+</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−3</m:t>
                              </m:r>
                            </m:e>
                          </m:rad>
                        </m:num>
                        <m:den>
                          <m:r>
                            <a:rPr lang="en-US" altLang="zh-CN" i="1">
                              <a:latin typeface="Cambria Math" panose="02040503050406030204" pitchFamily="18" charset="0"/>
                            </a:rPr>
                            <m:t>2</m:t>
                          </m:r>
                        </m:den>
                      </m:f>
                      <m:r>
                        <a:rPr lang="en-US" altLang="zh-CN" i="1">
                          <a:latin typeface="Cambria Math" panose="02040503050406030204" pitchFamily="18" charset="0"/>
                        </a:rPr>
                        <m:t>𝛽</m:t>
                      </m:r>
                    </m:oMath>
                  </m:oMathPara>
                </a14:m>
                <a:endParaRPr lang="en-US" altLang="zh-CN" dirty="0">
                  <a:latin typeface="Times New Roman" panose="02020603050405020304" pitchFamily="18" charset="0"/>
                  <a:cs typeface="Times New Roman" panose="02020603050405020304" pitchFamily="18" charset="0"/>
                </a:endParaRPr>
              </a:p>
              <a:p>
                <a:pPr algn="ctr">
                  <a:lnSpc>
                    <a:spcPct val="100000"/>
                  </a:lnSpc>
                </a:pPr>
                <a:endParaRPr lang="zh-CN" altLang="en-US"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65246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一元三次方程</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indent="0" algn="ctr">
                  <a:lnSpc>
                    <a:spcPct val="100000"/>
                  </a:lnSpc>
                  <a:buNone/>
                </a:pPr>
                <a:r>
                  <a:rPr lang="en-US" altLang="zh-CN" sz="2400" i="1" dirty="0">
                    <a:latin typeface="Times New Roman" panose="02020603050405020304" pitchFamily="18" charset="0"/>
                    <a:cs typeface="Times New Roman" panose="02020603050405020304" pitchFamily="18" charset="0"/>
                  </a:rPr>
                  <a:t>y</a:t>
                </a:r>
                <a:r>
                  <a:rPr lang="en-US" altLang="zh-CN" sz="2400" baseline="30000" dirty="0">
                    <a:latin typeface="Times New Roman" panose="02020603050405020304" pitchFamily="18" charset="0"/>
                    <a:cs typeface="Times New Roman" panose="02020603050405020304" pitchFamily="18" charset="0"/>
                  </a:rPr>
                  <a:t>3</a:t>
                </a:r>
                <a:r>
                  <a:rPr lang="en-US" altLang="zh-CN" sz="2400" dirty="0">
                    <a:latin typeface="Times New Roman" panose="02020603050405020304" pitchFamily="18" charset="0"/>
                    <a:cs typeface="Times New Roman" panose="02020603050405020304" pitchFamily="18" charset="0"/>
                  </a:rPr>
                  <a:t> + 3</a:t>
                </a:r>
                <a:r>
                  <a:rPr lang="en-US" altLang="zh-CN" sz="2400" i="1" dirty="0">
                    <a:latin typeface="Times New Roman" panose="02020603050405020304" pitchFamily="18" charset="0"/>
                    <a:cs typeface="Times New Roman" panose="02020603050405020304" pitchFamily="18" charset="0"/>
                  </a:rPr>
                  <a:t>py</a:t>
                </a:r>
                <a:r>
                  <a:rPr lang="en-US" altLang="zh-CN" sz="2400" dirty="0">
                    <a:latin typeface="Times New Roman" panose="02020603050405020304" pitchFamily="18" charset="0"/>
                    <a:cs typeface="Times New Roman" panose="02020603050405020304" pitchFamily="18" charset="0"/>
                  </a:rPr>
                  <a:t> + 2</a:t>
                </a:r>
                <a:r>
                  <a:rPr lang="en-US" altLang="zh-CN" sz="2400" i="1" dirty="0">
                    <a:latin typeface="Times New Roman" panose="02020603050405020304" pitchFamily="18" charset="0"/>
                    <a:cs typeface="Times New Roman" panose="02020603050405020304" pitchFamily="18" charset="0"/>
                  </a:rPr>
                  <a:t>q</a:t>
                </a:r>
                <a:r>
                  <a:rPr lang="en-US" altLang="zh-CN" sz="2400" dirty="0">
                    <a:latin typeface="Times New Roman" panose="02020603050405020304" pitchFamily="18" charset="0"/>
                    <a:cs typeface="Times New Roman" panose="02020603050405020304" pitchFamily="18" charset="0"/>
                  </a:rPr>
                  <a:t> = 0</a:t>
                </a:r>
              </a:p>
              <a:p>
                <a:pPr marL="0" indent="0" algn="ctr">
                  <a:lnSpc>
                    <a:spcPct val="100000"/>
                  </a:lnSpc>
                  <a:buNone/>
                </a:pPr>
                <a:r>
                  <a:rPr lang="en-US" altLang="zh-CN" sz="2400" i="1" dirty="0">
                    <a:latin typeface="Times New Roman" panose="02020603050405020304" pitchFamily="18" charset="0"/>
                    <a:cs typeface="Times New Roman" panose="02020603050405020304" pitchFamily="18" charset="0"/>
                  </a:rPr>
                  <a:t>y</a:t>
                </a:r>
                <a:r>
                  <a:rPr lang="en-US" altLang="zh-CN" sz="2400" dirty="0">
                    <a:latin typeface="Times New Roman" panose="02020603050405020304" pitchFamily="18" charset="0"/>
                    <a:cs typeface="Times New Roman" panose="02020603050405020304" pitchFamily="18" charset="0"/>
                  </a:rPr>
                  <a:t> = 2</a:t>
                </a:r>
                <a:r>
                  <a:rPr lang="en-US" altLang="zh-CN" sz="2400" i="1" dirty="0">
                    <a:latin typeface="Times New Roman" panose="02020603050405020304" pitchFamily="18" charset="0"/>
                    <a:cs typeface="Times New Roman" panose="02020603050405020304" pitchFamily="18" charset="0"/>
                  </a:rPr>
                  <a:t>r</a:t>
                </a:r>
                <a:r>
                  <a:rPr lang="en-US" altLang="zh-CN" sz="2400" dirty="0">
                    <a:latin typeface="Times New Roman" panose="02020603050405020304" pitchFamily="18" charset="0"/>
                    <a:cs typeface="Times New Roman" panose="02020603050405020304" pitchFamily="18" charset="0"/>
                  </a:rPr>
                  <a:t>cos</a:t>
                </a:r>
                <a:r>
                  <a:rPr lang="en-US" altLang="zh-CN" sz="2400" i="1" dirty="0">
                    <a:latin typeface="Times New Roman" panose="02020603050405020304" pitchFamily="18" charset="0"/>
                    <a:cs typeface="Times New Roman" panose="02020603050405020304" pitchFamily="18" charset="0"/>
                  </a:rPr>
                  <a:t>θ</a:t>
                </a:r>
              </a:p>
              <a:p>
                <a:pPr marL="0" indent="0" algn="ctr">
                  <a:lnSpc>
                    <a:spcPct val="100000"/>
                  </a:lnSpc>
                  <a:buNone/>
                </a:pPr>
                <a:r>
                  <a:rPr lang="en-US" altLang="zh-CN" sz="2400" dirty="0">
                    <a:latin typeface="Times New Roman" panose="02020603050405020304" pitchFamily="18" charset="0"/>
                    <a:cs typeface="Times New Roman" panose="02020603050405020304" pitchFamily="18" charset="0"/>
                  </a:rPr>
                  <a:t>4</a:t>
                </a:r>
                <a:r>
                  <a:rPr lang="en-US" altLang="zh-CN" sz="2400" i="1" dirty="0">
                    <a:latin typeface="Times New Roman" panose="02020603050405020304" pitchFamily="18" charset="0"/>
                    <a:cs typeface="Times New Roman" panose="02020603050405020304" pitchFamily="18" charset="0"/>
                  </a:rPr>
                  <a:t>r</a:t>
                </a:r>
                <a:r>
                  <a:rPr lang="en-US" altLang="zh-CN" sz="2400" baseline="30000" dirty="0">
                    <a:latin typeface="Times New Roman" panose="02020603050405020304" pitchFamily="18" charset="0"/>
                    <a:cs typeface="Times New Roman" panose="02020603050405020304" pitchFamily="18" charset="0"/>
                  </a:rPr>
                  <a:t>3</a:t>
                </a:r>
                <a:r>
                  <a:rPr lang="en-US" altLang="zh-CN" sz="2400" dirty="0">
                    <a:latin typeface="Times New Roman" panose="02020603050405020304" pitchFamily="18" charset="0"/>
                    <a:cs typeface="Times New Roman" panose="02020603050405020304" pitchFamily="18" charset="0"/>
                  </a:rPr>
                  <a:t>cos</a:t>
                </a:r>
                <a:r>
                  <a:rPr lang="en-US" altLang="zh-CN" sz="2400" baseline="30000" dirty="0">
                    <a:latin typeface="Times New Roman" panose="02020603050405020304" pitchFamily="18" charset="0"/>
                    <a:cs typeface="Times New Roman" panose="02020603050405020304" pitchFamily="18" charset="0"/>
                  </a:rPr>
                  <a:t>3</a:t>
                </a:r>
                <a:r>
                  <a:rPr lang="en-US" altLang="zh-CN" sz="2400" i="1" dirty="0">
                    <a:latin typeface="Times New Roman" panose="02020603050405020304" pitchFamily="18" charset="0"/>
                    <a:cs typeface="Times New Roman" panose="02020603050405020304" pitchFamily="18" charset="0"/>
                  </a:rPr>
                  <a:t>θ</a:t>
                </a:r>
                <a:r>
                  <a:rPr lang="en-US" altLang="zh-CN" sz="2400" dirty="0">
                    <a:latin typeface="Times New Roman" panose="02020603050405020304" pitchFamily="18" charset="0"/>
                    <a:cs typeface="Times New Roman" panose="02020603050405020304" pitchFamily="18" charset="0"/>
                  </a:rPr>
                  <a:t> + 3</a:t>
                </a:r>
                <a:r>
                  <a:rPr lang="en-US" altLang="zh-CN" sz="2400" i="1" dirty="0">
                    <a:latin typeface="Times New Roman" panose="02020603050405020304" pitchFamily="18" charset="0"/>
                    <a:cs typeface="Times New Roman" panose="02020603050405020304" pitchFamily="18" charset="0"/>
                  </a:rPr>
                  <a:t>pr</a:t>
                </a:r>
                <a:r>
                  <a:rPr lang="en-US" altLang="zh-CN" sz="2400" dirty="0">
                    <a:latin typeface="Times New Roman" panose="02020603050405020304" pitchFamily="18" charset="0"/>
                    <a:cs typeface="Times New Roman" panose="02020603050405020304" pitchFamily="18" charset="0"/>
                  </a:rPr>
                  <a:t>cos</a:t>
                </a:r>
                <a:r>
                  <a:rPr lang="en-US" altLang="zh-CN" sz="2400" i="1" dirty="0">
                    <a:latin typeface="Times New Roman" panose="02020603050405020304" pitchFamily="18" charset="0"/>
                    <a:cs typeface="Times New Roman" panose="02020603050405020304" pitchFamily="18" charset="0"/>
                  </a:rPr>
                  <a:t>θ</a:t>
                </a:r>
                <a:r>
                  <a:rPr lang="en-US" altLang="zh-CN" sz="2400" dirty="0">
                    <a:latin typeface="Times New Roman" panose="02020603050405020304" pitchFamily="18" charset="0"/>
                    <a:cs typeface="Times New Roman" panose="02020603050405020304" pitchFamily="18" charset="0"/>
                  </a:rPr>
                  <a:t> + </a:t>
                </a:r>
                <a:r>
                  <a:rPr lang="en-US" altLang="zh-CN" sz="2400" i="1" dirty="0">
                    <a:latin typeface="Times New Roman" panose="02020603050405020304" pitchFamily="18" charset="0"/>
                    <a:cs typeface="Times New Roman" panose="02020603050405020304" pitchFamily="18" charset="0"/>
                  </a:rPr>
                  <a:t>q</a:t>
                </a:r>
                <a:r>
                  <a:rPr lang="en-US" altLang="zh-CN" sz="2400" dirty="0">
                    <a:latin typeface="Times New Roman" panose="02020603050405020304" pitchFamily="18" charset="0"/>
                    <a:cs typeface="Times New Roman" panose="02020603050405020304" pitchFamily="18" charset="0"/>
                  </a:rPr>
                  <a:t> = 0</a:t>
                </a:r>
              </a:p>
              <a:p>
                <a:pPr marL="0" indent="0" algn="ctr">
                  <a:lnSpc>
                    <a:spcPct val="100000"/>
                  </a:lnSpc>
                  <a:buNone/>
                </a:pPr>
                <a:r>
                  <a:rPr lang="en-US" altLang="zh-CN" sz="2400" dirty="0">
                    <a:latin typeface="Times New Roman" panose="02020603050405020304" pitchFamily="18" charset="0"/>
                    <a:cs typeface="Times New Roman" panose="02020603050405020304" pitchFamily="18" charset="0"/>
                  </a:rPr>
                  <a:t>cos(3</a:t>
                </a:r>
                <a:r>
                  <a:rPr lang="en-US" altLang="zh-CN" sz="2400" i="1" dirty="0">
                    <a:latin typeface="Times New Roman" panose="02020603050405020304" pitchFamily="18" charset="0"/>
                    <a:cs typeface="Times New Roman" panose="02020603050405020304" pitchFamily="18" charset="0"/>
                  </a:rPr>
                  <a:t>θ</a:t>
                </a:r>
                <a:r>
                  <a:rPr lang="en-US" altLang="zh-CN" sz="2400" dirty="0">
                    <a:latin typeface="Times New Roman" panose="02020603050405020304" pitchFamily="18" charset="0"/>
                    <a:cs typeface="Times New Roman" panose="02020603050405020304" pitchFamily="18" charset="0"/>
                  </a:rPr>
                  <a:t>) = 4cos</a:t>
                </a:r>
                <a:r>
                  <a:rPr lang="en-US" altLang="zh-CN" sz="2400" baseline="30000" dirty="0">
                    <a:latin typeface="Times New Roman" panose="02020603050405020304" pitchFamily="18" charset="0"/>
                    <a:cs typeface="Times New Roman" panose="02020603050405020304" pitchFamily="18" charset="0"/>
                  </a:rPr>
                  <a:t>3</a:t>
                </a:r>
                <a:r>
                  <a:rPr lang="en-US" altLang="zh-CN" sz="2400" i="1" dirty="0">
                    <a:latin typeface="Times New Roman" panose="02020603050405020304" pitchFamily="18" charset="0"/>
                    <a:cs typeface="Times New Roman" panose="02020603050405020304" pitchFamily="18" charset="0"/>
                  </a:rPr>
                  <a:t>θ</a:t>
                </a:r>
                <a:r>
                  <a:rPr lang="en-US" altLang="zh-CN" sz="2400" dirty="0">
                    <a:latin typeface="Times New Roman" panose="02020603050405020304" pitchFamily="18" charset="0"/>
                    <a:cs typeface="Times New Roman" panose="02020603050405020304" pitchFamily="18" charset="0"/>
                  </a:rPr>
                  <a:t> – 3cos</a:t>
                </a:r>
                <a:r>
                  <a:rPr lang="en-US" altLang="zh-CN" sz="2400" i="1" dirty="0">
                    <a:latin typeface="Times New Roman" panose="02020603050405020304" pitchFamily="18" charset="0"/>
                    <a:cs typeface="Times New Roman" panose="02020603050405020304" pitchFamily="18" charset="0"/>
                  </a:rPr>
                  <a:t>θ</a:t>
                </a:r>
              </a:p>
              <a:p>
                <a:pPr marL="0" indent="0" algn="ctr">
                  <a:lnSpc>
                    <a:spcPct val="100000"/>
                  </a:lnSpc>
                  <a:buNone/>
                </a:pPr>
                <a:r>
                  <a:rPr lang="en-US" altLang="zh-CN" sz="2400" i="1" dirty="0">
                    <a:latin typeface="Times New Roman" panose="02020603050405020304" pitchFamily="18" charset="0"/>
                    <a:cs typeface="Times New Roman" panose="02020603050405020304" pitchFamily="18" charset="0"/>
                  </a:rPr>
                  <a:t>r</a:t>
                </a:r>
                <a:r>
                  <a:rPr lang="en-US" altLang="zh-CN" sz="2400" baseline="30000" dirty="0">
                    <a:latin typeface="Times New Roman" panose="02020603050405020304" pitchFamily="18" charset="0"/>
                    <a:cs typeface="Times New Roman" panose="02020603050405020304" pitchFamily="18" charset="0"/>
                  </a:rPr>
                  <a:t>3</a:t>
                </a:r>
                <a:r>
                  <a:rPr lang="en-US" altLang="zh-CN" sz="2400" dirty="0">
                    <a:latin typeface="Times New Roman" panose="02020603050405020304" pitchFamily="18" charset="0"/>
                    <a:cs typeface="Times New Roman" panose="02020603050405020304" pitchFamily="18" charset="0"/>
                  </a:rPr>
                  <a:t>(cos(3</a:t>
                </a:r>
                <a:r>
                  <a:rPr lang="en-US" altLang="zh-CN" sz="2400" i="1" dirty="0">
                    <a:latin typeface="Times New Roman" panose="02020603050405020304" pitchFamily="18" charset="0"/>
                    <a:cs typeface="Times New Roman" panose="02020603050405020304" pitchFamily="18" charset="0"/>
                  </a:rPr>
                  <a:t>θ</a:t>
                </a:r>
                <a:r>
                  <a:rPr lang="en-US" altLang="zh-CN" sz="2400" dirty="0">
                    <a:latin typeface="Times New Roman" panose="02020603050405020304" pitchFamily="18" charset="0"/>
                    <a:cs typeface="Times New Roman" panose="02020603050405020304" pitchFamily="18" charset="0"/>
                  </a:rPr>
                  <a:t>) + 3cos</a:t>
                </a:r>
                <a:r>
                  <a:rPr lang="en-US" altLang="zh-CN" sz="2400" i="1" dirty="0">
                    <a:latin typeface="Times New Roman" panose="02020603050405020304" pitchFamily="18" charset="0"/>
                    <a:cs typeface="Times New Roman" panose="02020603050405020304" pitchFamily="18" charset="0"/>
                  </a:rPr>
                  <a:t>θ</a:t>
                </a:r>
                <a:r>
                  <a:rPr lang="en-US" altLang="zh-CN" sz="2400" dirty="0">
                    <a:latin typeface="Times New Roman" panose="02020603050405020304" pitchFamily="18" charset="0"/>
                    <a:cs typeface="Times New Roman" panose="02020603050405020304" pitchFamily="18" charset="0"/>
                  </a:rPr>
                  <a:t>) – 4</a:t>
                </a:r>
                <a:r>
                  <a:rPr lang="en-US" altLang="zh-CN" sz="2400" i="1" dirty="0">
                    <a:latin typeface="Times New Roman" panose="02020603050405020304" pitchFamily="18" charset="0"/>
                    <a:cs typeface="Times New Roman" panose="02020603050405020304" pitchFamily="18" charset="0"/>
                  </a:rPr>
                  <a:t>r</a:t>
                </a:r>
                <a:r>
                  <a:rPr lang="en-US" altLang="zh-CN" sz="2400" baseline="30000" dirty="0">
                    <a:latin typeface="Times New Roman" panose="02020603050405020304" pitchFamily="18" charset="0"/>
                    <a:cs typeface="Times New Roman" panose="02020603050405020304" pitchFamily="18" charset="0"/>
                  </a:rPr>
                  <a:t>3</a:t>
                </a:r>
                <a:r>
                  <a:rPr lang="en-US" altLang="zh-CN" sz="2400" dirty="0">
                    <a:latin typeface="Times New Roman" panose="02020603050405020304" pitchFamily="18" charset="0"/>
                    <a:cs typeface="Times New Roman" panose="02020603050405020304" pitchFamily="18" charset="0"/>
                  </a:rPr>
                  <a:t>cos</a:t>
                </a:r>
                <a:r>
                  <a:rPr lang="en-US" altLang="zh-CN" sz="2400" baseline="30000" dirty="0">
                    <a:latin typeface="Times New Roman" panose="02020603050405020304" pitchFamily="18" charset="0"/>
                    <a:cs typeface="Times New Roman" panose="02020603050405020304" pitchFamily="18" charset="0"/>
                  </a:rPr>
                  <a:t>3</a:t>
                </a:r>
                <a:r>
                  <a:rPr lang="en-US" altLang="zh-CN" sz="2400" i="1" dirty="0">
                    <a:latin typeface="Times New Roman" panose="02020603050405020304" pitchFamily="18" charset="0"/>
                    <a:cs typeface="Times New Roman" panose="02020603050405020304" pitchFamily="18" charset="0"/>
                  </a:rPr>
                  <a:t>θ</a:t>
                </a:r>
                <a:r>
                  <a:rPr lang="en-US" altLang="zh-CN" sz="2400" dirty="0">
                    <a:latin typeface="Times New Roman" panose="02020603050405020304" pitchFamily="18" charset="0"/>
                    <a:cs typeface="Times New Roman" panose="02020603050405020304" pitchFamily="18" charset="0"/>
                  </a:rPr>
                  <a:t> = 0</a:t>
                </a:r>
              </a:p>
              <a:p>
                <a:pPr marL="0" indent="0" algn="ctr">
                  <a:lnSpc>
                    <a:spcPct val="100000"/>
                  </a:lnSpc>
                  <a:buNone/>
                </a:pPr>
                <a:r>
                  <a:rPr lang="en-US" altLang="zh-CN" sz="2400" i="1" dirty="0">
                    <a:latin typeface="Times New Roman" panose="02020603050405020304" pitchFamily="18" charset="0"/>
                    <a:cs typeface="Times New Roman" panose="02020603050405020304" pitchFamily="18" charset="0"/>
                  </a:rPr>
                  <a:t>r</a:t>
                </a:r>
                <a:r>
                  <a:rPr lang="en-US" altLang="zh-CN" sz="2400" baseline="30000" dirty="0">
                    <a:latin typeface="Times New Roman" panose="02020603050405020304" pitchFamily="18" charset="0"/>
                    <a:cs typeface="Times New Roman" panose="02020603050405020304" pitchFamily="18" charset="0"/>
                  </a:rPr>
                  <a:t>3</a:t>
                </a:r>
                <a:r>
                  <a:rPr lang="en-US" altLang="zh-CN" sz="2400" dirty="0">
                    <a:latin typeface="Times New Roman" panose="02020603050405020304" pitchFamily="18" charset="0"/>
                    <a:cs typeface="Times New Roman" panose="02020603050405020304" pitchFamily="18" charset="0"/>
                  </a:rPr>
                  <a:t>(cos(3</a:t>
                </a:r>
                <a:r>
                  <a:rPr lang="en-US" altLang="zh-CN" sz="2400" i="1" dirty="0">
                    <a:latin typeface="Times New Roman" panose="02020603050405020304" pitchFamily="18" charset="0"/>
                    <a:cs typeface="Times New Roman" panose="02020603050405020304" pitchFamily="18" charset="0"/>
                  </a:rPr>
                  <a:t>θ</a:t>
                </a:r>
                <a:r>
                  <a:rPr lang="en-US" altLang="zh-CN" sz="2400" dirty="0">
                    <a:latin typeface="Times New Roman" panose="02020603050405020304" pitchFamily="18" charset="0"/>
                    <a:cs typeface="Times New Roman" panose="02020603050405020304" pitchFamily="18" charset="0"/>
                  </a:rPr>
                  <a:t>) + 3cos</a:t>
                </a:r>
                <a:r>
                  <a:rPr lang="en-US" altLang="zh-CN" sz="2400" i="1" dirty="0">
                    <a:latin typeface="Times New Roman" panose="02020603050405020304" pitchFamily="18" charset="0"/>
                    <a:cs typeface="Times New Roman" panose="02020603050405020304" pitchFamily="18" charset="0"/>
                  </a:rPr>
                  <a:t>θ</a:t>
                </a:r>
                <a:r>
                  <a:rPr lang="en-US" altLang="zh-CN" sz="2400" dirty="0">
                    <a:latin typeface="Times New Roman" panose="02020603050405020304" pitchFamily="18" charset="0"/>
                    <a:cs typeface="Times New Roman" panose="02020603050405020304" pitchFamily="18" charset="0"/>
                  </a:rPr>
                  <a:t>) + 3</a:t>
                </a:r>
                <a:r>
                  <a:rPr lang="en-US" altLang="zh-CN" sz="2400" i="1" dirty="0">
                    <a:latin typeface="Times New Roman" panose="02020603050405020304" pitchFamily="18" charset="0"/>
                    <a:cs typeface="Times New Roman" panose="02020603050405020304" pitchFamily="18" charset="0"/>
                  </a:rPr>
                  <a:t>pr</a:t>
                </a:r>
                <a:r>
                  <a:rPr lang="en-US" altLang="zh-CN" sz="2400" dirty="0">
                    <a:latin typeface="Times New Roman" panose="02020603050405020304" pitchFamily="18" charset="0"/>
                    <a:cs typeface="Times New Roman" panose="02020603050405020304" pitchFamily="18" charset="0"/>
                  </a:rPr>
                  <a:t>cos</a:t>
                </a:r>
                <a:r>
                  <a:rPr lang="en-US" altLang="zh-CN" sz="2400" i="1" dirty="0">
                    <a:latin typeface="Times New Roman" panose="02020603050405020304" pitchFamily="18" charset="0"/>
                    <a:cs typeface="Times New Roman" panose="02020603050405020304" pitchFamily="18" charset="0"/>
                  </a:rPr>
                  <a:t>θ</a:t>
                </a:r>
                <a:r>
                  <a:rPr lang="en-US" altLang="zh-CN" sz="2400" dirty="0">
                    <a:latin typeface="Times New Roman" panose="02020603050405020304" pitchFamily="18" charset="0"/>
                    <a:cs typeface="Times New Roman" panose="02020603050405020304" pitchFamily="18" charset="0"/>
                  </a:rPr>
                  <a:t> + </a:t>
                </a:r>
                <a:r>
                  <a:rPr lang="en-US" altLang="zh-CN" sz="2400" i="1" dirty="0">
                    <a:latin typeface="Times New Roman" panose="02020603050405020304" pitchFamily="18" charset="0"/>
                    <a:cs typeface="Times New Roman" panose="02020603050405020304" pitchFamily="18" charset="0"/>
                  </a:rPr>
                  <a:t>q</a:t>
                </a:r>
                <a:r>
                  <a:rPr lang="en-US" altLang="zh-CN" sz="2400" dirty="0">
                    <a:latin typeface="Times New Roman" panose="02020603050405020304" pitchFamily="18" charset="0"/>
                    <a:cs typeface="Times New Roman" panose="02020603050405020304" pitchFamily="18" charset="0"/>
                  </a:rPr>
                  <a:t> = 0</a:t>
                </a:r>
              </a:p>
              <a:p>
                <a:pPr marL="0" indent="0" algn="ctr">
                  <a:lnSpc>
                    <a:spcPct val="100000"/>
                  </a:lnSpc>
                  <a:buNone/>
                </a:pPr>
                <a:r>
                  <a:rPr lang="en-US" altLang="zh-CN" sz="2400" i="1" dirty="0">
                    <a:latin typeface="Times New Roman" panose="02020603050405020304" pitchFamily="18" charset="0"/>
                    <a:cs typeface="Times New Roman" panose="02020603050405020304" pitchFamily="18" charset="0"/>
                  </a:rPr>
                  <a:t>r</a:t>
                </a:r>
                <a:r>
                  <a:rPr lang="en-US" altLang="zh-CN" sz="2400" baseline="30000" dirty="0">
                    <a:latin typeface="Times New Roman" panose="02020603050405020304" pitchFamily="18" charset="0"/>
                    <a:cs typeface="Times New Roman" panose="02020603050405020304" pitchFamily="18" charset="0"/>
                  </a:rPr>
                  <a:t>3</a:t>
                </a:r>
                <a:r>
                  <a:rPr lang="en-US" altLang="zh-CN" sz="2400" dirty="0">
                    <a:latin typeface="Times New Roman" panose="02020603050405020304" pitchFamily="18" charset="0"/>
                    <a:cs typeface="Times New Roman" panose="02020603050405020304" pitchFamily="18" charset="0"/>
                  </a:rPr>
                  <a:t>cos(3</a:t>
                </a:r>
                <a:r>
                  <a:rPr lang="en-US" altLang="zh-CN" sz="2400" i="1" dirty="0">
                    <a:latin typeface="Times New Roman" panose="02020603050405020304" pitchFamily="18" charset="0"/>
                    <a:cs typeface="Times New Roman" panose="02020603050405020304" pitchFamily="18" charset="0"/>
                  </a:rPr>
                  <a:t>θ</a:t>
                </a:r>
                <a:r>
                  <a:rPr lang="en-US" altLang="zh-CN" sz="2400" dirty="0">
                    <a:latin typeface="Times New Roman" panose="02020603050405020304" pitchFamily="18" charset="0"/>
                    <a:cs typeface="Times New Roman" panose="02020603050405020304" pitchFamily="18" charset="0"/>
                  </a:rPr>
                  <a:t>) + 3</a:t>
                </a:r>
                <a:r>
                  <a:rPr lang="en-US" altLang="zh-CN" sz="2400" i="1" dirty="0">
                    <a:latin typeface="Times New Roman" panose="02020603050405020304" pitchFamily="18" charset="0"/>
                    <a:cs typeface="Times New Roman" panose="02020603050405020304" pitchFamily="18" charset="0"/>
                  </a:rPr>
                  <a:t>r</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r</a:t>
                </a:r>
                <a:r>
                  <a:rPr lang="en-US" altLang="zh-CN" sz="2400" baseline="30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 + </a:t>
                </a:r>
                <a:r>
                  <a:rPr lang="en-US" altLang="zh-CN" sz="2400" i="1" dirty="0">
                    <a:latin typeface="Times New Roman" panose="02020603050405020304" pitchFamily="18" charset="0"/>
                    <a:cs typeface="Times New Roman" panose="02020603050405020304" pitchFamily="18" charset="0"/>
                  </a:rPr>
                  <a:t>p</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cos</a:t>
                </a:r>
                <a:r>
                  <a:rPr lang="en-US" altLang="zh-CN" sz="2400" i="1" dirty="0" err="1">
                    <a:latin typeface="Times New Roman" panose="02020603050405020304" pitchFamily="18" charset="0"/>
                    <a:cs typeface="Times New Roman" panose="02020603050405020304" pitchFamily="18" charset="0"/>
                  </a:rPr>
                  <a:t>θ</a:t>
                </a:r>
                <a:r>
                  <a:rPr lang="en-US" altLang="zh-CN" sz="2400" i="1"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q</a:t>
                </a:r>
                <a:r>
                  <a:rPr lang="en-US" altLang="zh-CN" sz="2400" dirty="0">
                    <a:latin typeface="Times New Roman" panose="02020603050405020304" pitchFamily="18" charset="0"/>
                    <a:cs typeface="Times New Roman" panose="02020603050405020304" pitchFamily="18" charset="0"/>
                  </a:rPr>
                  <a:t> = 0</a:t>
                </a:r>
              </a:p>
              <a:p>
                <a:pPr marL="0" indent="0" algn="ctr">
                  <a:lnSpc>
                    <a:spcPct val="100000"/>
                  </a:lnSpc>
                  <a:buNone/>
                </a:pPr>
                <a:r>
                  <a:rPr lang="en-US" altLang="zh-CN" sz="2400" i="1" dirty="0">
                    <a:latin typeface="Times New Roman" panose="02020603050405020304" pitchFamily="18" charset="0"/>
                    <a:cs typeface="Times New Roman" panose="02020603050405020304" pitchFamily="18" charset="0"/>
                  </a:rPr>
                  <a:t>r</a:t>
                </a:r>
                <a:r>
                  <a:rPr lang="en-US" altLang="zh-CN" sz="2400" baseline="30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 = – </a:t>
                </a:r>
                <a:r>
                  <a:rPr lang="en-US" altLang="zh-CN" sz="2400" i="1" dirty="0">
                    <a:latin typeface="Times New Roman" panose="02020603050405020304" pitchFamily="18" charset="0"/>
                    <a:cs typeface="Times New Roman" panose="02020603050405020304" pitchFamily="18" charset="0"/>
                  </a:rPr>
                  <a:t>p, </a:t>
                </a:r>
                <a14:m>
                  <m:oMath xmlns:m="http://schemas.openxmlformats.org/officeDocument/2006/math">
                    <m:func>
                      <m:funcPr>
                        <m:ctrlPr>
                          <a:rPr lang="en-US" altLang="zh-CN" sz="2400" b="0" i="1" smtClean="0">
                            <a:latin typeface="Cambria Math" panose="02040503050406030204" pitchFamily="18" charset="0"/>
                            <a:cs typeface="Times New Roman" panose="02020603050405020304" pitchFamily="18" charset="0"/>
                          </a:rPr>
                        </m:ctrlPr>
                      </m:funcPr>
                      <m:fName>
                        <m:r>
                          <m:rPr>
                            <m:sty m:val="p"/>
                          </m:rPr>
                          <a:rPr lang="en-US" altLang="zh-CN" sz="2400" b="0" i="0" smtClean="0">
                            <a:latin typeface="Cambria Math" panose="02040503050406030204" pitchFamily="18" charset="0"/>
                            <a:cs typeface="Times New Roman" panose="02020603050405020304" pitchFamily="18" charset="0"/>
                          </a:rPr>
                          <m:t>cos</m:t>
                        </m:r>
                      </m:fName>
                      <m:e>
                        <m:r>
                          <a:rPr lang="en-US" altLang="zh-CN" sz="2400" b="0" i="1" smtClean="0">
                            <a:latin typeface="Cambria Math" panose="02040503050406030204" pitchFamily="18" charset="0"/>
                            <a:cs typeface="Times New Roman" panose="02020603050405020304" pitchFamily="18" charset="0"/>
                          </a:rPr>
                          <m:t>3</m:t>
                        </m:r>
                        <m:r>
                          <a:rPr lang="en-US" altLang="zh-CN" sz="2400" b="0" i="1" smtClean="0">
                            <a:latin typeface="Cambria Math" panose="02040503050406030204" pitchFamily="18" charset="0"/>
                            <a:cs typeface="Times New Roman" panose="02020603050405020304" pitchFamily="18" charset="0"/>
                          </a:rPr>
                          <m:t>𝜃</m:t>
                        </m:r>
                      </m:e>
                    </m:func>
                    <m:r>
                      <a:rPr lang="en-US" altLang="zh-CN" sz="2400" b="0" i="1" smtClean="0">
                        <a:latin typeface="Cambria Math" panose="02040503050406030204" pitchFamily="18" charset="0"/>
                        <a:cs typeface="Times New Roman" panose="02020603050405020304" pitchFamily="18" charset="0"/>
                      </a:rPr>
                      <m:t>=−</m:t>
                    </m:r>
                    <m:f>
                      <m:fPr>
                        <m:ctrlPr>
                          <a:rPr lang="en-US" altLang="zh-CN" sz="2400" b="0" i="1" smtClean="0">
                            <a:latin typeface="Cambria Math" panose="02040503050406030204" pitchFamily="18" charset="0"/>
                            <a:cs typeface="Times New Roman" panose="02020603050405020304" pitchFamily="18" charset="0"/>
                          </a:rPr>
                        </m:ctrlPr>
                      </m:fPr>
                      <m:num>
                        <m:r>
                          <a:rPr lang="en-US" altLang="zh-CN" sz="2400" b="0" i="1" smtClean="0">
                            <a:latin typeface="Cambria Math" panose="02040503050406030204" pitchFamily="18" charset="0"/>
                            <a:cs typeface="Times New Roman" panose="02020603050405020304" pitchFamily="18" charset="0"/>
                          </a:rPr>
                          <m:t>𝑞</m:t>
                        </m:r>
                      </m:num>
                      <m:den>
                        <m:sSup>
                          <m:sSupPr>
                            <m:ctrlPr>
                              <a:rPr lang="en-US" altLang="zh-CN" sz="2400" b="0" i="1" smtClean="0">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𝑟</m:t>
                            </m:r>
                          </m:e>
                          <m:sup>
                            <m:r>
                              <a:rPr lang="en-US" altLang="zh-CN" sz="2400" b="0" i="1" smtClean="0">
                                <a:latin typeface="Cambria Math" panose="02040503050406030204" pitchFamily="18" charset="0"/>
                                <a:cs typeface="Times New Roman" panose="02020603050405020304" pitchFamily="18" charset="0"/>
                              </a:rPr>
                              <m:t>3</m:t>
                            </m:r>
                          </m:sup>
                        </m:sSup>
                      </m:den>
                    </m:f>
                  </m:oMath>
                </a14:m>
                <a:endParaRPr lang="en-US" altLang="zh-CN" sz="2400"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t="-11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6385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一元三次方程</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indent="0" algn="ctr">
                  <a:lnSpc>
                    <a:spcPct val="100000"/>
                  </a:lnSpc>
                  <a:buNone/>
                </a:pPr>
                <a:r>
                  <a:rPr lang="en-US" altLang="zh-CN" sz="2400" i="1" dirty="0">
                    <a:latin typeface="Times New Roman" panose="02020603050405020304" pitchFamily="18" charset="0"/>
                    <a:cs typeface="Times New Roman" panose="02020603050405020304" pitchFamily="18" charset="0"/>
                  </a:rPr>
                  <a:t>r</a:t>
                </a:r>
                <a:r>
                  <a:rPr lang="en-US" altLang="zh-CN" sz="2400" baseline="30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 = – </a:t>
                </a:r>
                <a:r>
                  <a:rPr lang="en-US" altLang="zh-CN" sz="2400" i="1" dirty="0">
                    <a:latin typeface="Times New Roman" panose="02020603050405020304" pitchFamily="18" charset="0"/>
                    <a:cs typeface="Times New Roman" panose="02020603050405020304" pitchFamily="18" charset="0"/>
                  </a:rPr>
                  <a:t>p, </a:t>
                </a:r>
                <a14:m>
                  <m:oMath xmlns:m="http://schemas.openxmlformats.org/officeDocument/2006/math">
                    <m:func>
                      <m:funcPr>
                        <m:ctrlPr>
                          <a:rPr lang="en-US" altLang="zh-CN" sz="2400" b="0" i="1" smtClean="0">
                            <a:latin typeface="Cambria Math" panose="02040503050406030204" pitchFamily="18" charset="0"/>
                            <a:cs typeface="Times New Roman" panose="02020603050405020304" pitchFamily="18" charset="0"/>
                          </a:rPr>
                        </m:ctrlPr>
                      </m:funcPr>
                      <m:fName>
                        <m:r>
                          <m:rPr>
                            <m:sty m:val="p"/>
                          </m:rPr>
                          <a:rPr lang="en-US" altLang="zh-CN" sz="2400" b="0" i="0" smtClean="0">
                            <a:latin typeface="Cambria Math" panose="02040503050406030204" pitchFamily="18" charset="0"/>
                            <a:cs typeface="Times New Roman" panose="02020603050405020304" pitchFamily="18" charset="0"/>
                          </a:rPr>
                          <m:t>cos</m:t>
                        </m:r>
                      </m:fName>
                      <m:e>
                        <m:r>
                          <a:rPr lang="en-US" altLang="zh-CN" sz="2400" b="0" i="1" smtClean="0">
                            <a:latin typeface="Cambria Math" panose="02040503050406030204" pitchFamily="18" charset="0"/>
                            <a:cs typeface="Times New Roman" panose="02020603050405020304" pitchFamily="18" charset="0"/>
                          </a:rPr>
                          <m:t>3</m:t>
                        </m:r>
                        <m:r>
                          <a:rPr lang="en-US" altLang="zh-CN" sz="2400" b="0" i="1" smtClean="0">
                            <a:latin typeface="Cambria Math" panose="02040503050406030204" pitchFamily="18" charset="0"/>
                            <a:cs typeface="Times New Roman" panose="02020603050405020304" pitchFamily="18" charset="0"/>
                          </a:rPr>
                          <m:t>𝜃</m:t>
                        </m:r>
                      </m:e>
                    </m:func>
                    <m:r>
                      <a:rPr lang="en-US" altLang="zh-CN" sz="2400" b="0" i="1" smtClean="0">
                        <a:latin typeface="Cambria Math" panose="02040503050406030204" pitchFamily="18" charset="0"/>
                        <a:cs typeface="Times New Roman" panose="02020603050405020304" pitchFamily="18" charset="0"/>
                      </a:rPr>
                      <m:t>=−</m:t>
                    </m:r>
                    <m:f>
                      <m:fPr>
                        <m:ctrlPr>
                          <a:rPr lang="en-US" altLang="zh-CN" sz="2400" b="0" i="1" smtClean="0">
                            <a:latin typeface="Cambria Math" panose="02040503050406030204" pitchFamily="18" charset="0"/>
                            <a:cs typeface="Times New Roman" panose="02020603050405020304" pitchFamily="18" charset="0"/>
                          </a:rPr>
                        </m:ctrlPr>
                      </m:fPr>
                      <m:num>
                        <m:r>
                          <a:rPr lang="en-US" altLang="zh-CN" sz="2400" b="0" i="1" smtClean="0">
                            <a:latin typeface="Cambria Math" panose="02040503050406030204" pitchFamily="18" charset="0"/>
                            <a:cs typeface="Times New Roman" panose="02020603050405020304" pitchFamily="18" charset="0"/>
                          </a:rPr>
                          <m:t>𝑞</m:t>
                        </m:r>
                      </m:num>
                      <m:den>
                        <m:sSup>
                          <m:sSupPr>
                            <m:ctrlPr>
                              <a:rPr lang="en-US" altLang="zh-CN" sz="2400" b="0" i="1" smtClean="0">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𝑟</m:t>
                            </m:r>
                          </m:e>
                          <m:sup>
                            <m:r>
                              <a:rPr lang="en-US" altLang="zh-CN" sz="2400" b="0" i="1" smtClean="0">
                                <a:latin typeface="Cambria Math" panose="02040503050406030204" pitchFamily="18" charset="0"/>
                                <a:cs typeface="Times New Roman" panose="02020603050405020304" pitchFamily="18" charset="0"/>
                              </a:rPr>
                              <m:t>3</m:t>
                            </m:r>
                          </m:sup>
                        </m:sSup>
                      </m:den>
                    </m:f>
                  </m:oMath>
                </a14:m>
                <a:endParaRPr lang="en-US" altLang="zh-CN" sz="2400" dirty="0">
                  <a:latin typeface="Times New Roman" panose="02020603050405020304" pitchFamily="18" charset="0"/>
                  <a:cs typeface="Times New Roman" panose="02020603050405020304" pitchFamily="18" charset="0"/>
                </a:endParaRPr>
              </a:p>
              <a:p>
                <a:pPr marL="0" indent="0" algn="ctr">
                  <a:lnSpc>
                    <a:spcPct val="100000"/>
                  </a:lnSpc>
                  <a:buNone/>
                </a:pPr>
                <a14:m>
                  <m:oMathPara xmlns:m="http://schemas.openxmlformats.org/officeDocument/2006/math">
                    <m:oMathParaPr>
                      <m:jc m:val="centerGroup"/>
                    </m:oMathParaPr>
                    <m:oMath xmlns:m="http://schemas.openxmlformats.org/officeDocument/2006/math">
                      <m:func>
                        <m:funcPr>
                          <m:ctrlPr>
                            <a:rPr lang="en-US" altLang="zh-CN" sz="2400" b="0" i="1" smtClean="0">
                              <a:latin typeface="Cambria Math" panose="02040503050406030204" pitchFamily="18" charset="0"/>
                              <a:cs typeface="Times New Roman" panose="02020603050405020304" pitchFamily="18" charset="0"/>
                            </a:rPr>
                          </m:ctrlPr>
                        </m:funcPr>
                        <m:fName>
                          <m:r>
                            <m:rPr>
                              <m:sty m:val="p"/>
                            </m:rPr>
                            <a:rPr lang="en-US" altLang="zh-CN" sz="2400" b="0" i="0" smtClean="0">
                              <a:latin typeface="Cambria Math" panose="02040503050406030204" pitchFamily="18" charset="0"/>
                              <a:cs typeface="Times New Roman" panose="02020603050405020304" pitchFamily="18" charset="0"/>
                            </a:rPr>
                            <m:t>sin</m:t>
                          </m:r>
                        </m:fName>
                        <m:e>
                          <m:r>
                            <a:rPr lang="en-US" altLang="zh-CN" sz="2400" b="0" i="1" smtClean="0">
                              <a:latin typeface="Cambria Math" panose="02040503050406030204" pitchFamily="18" charset="0"/>
                              <a:cs typeface="Times New Roman" panose="02020603050405020304" pitchFamily="18" charset="0"/>
                            </a:rPr>
                            <m:t>3</m:t>
                          </m:r>
                          <m:r>
                            <a:rPr lang="en-US" altLang="zh-CN" sz="2400" b="0" i="1" smtClean="0">
                              <a:latin typeface="Cambria Math" panose="02040503050406030204" pitchFamily="18" charset="0"/>
                              <a:cs typeface="Times New Roman" panose="02020603050405020304" pitchFamily="18" charset="0"/>
                            </a:rPr>
                            <m:t>𝜃</m:t>
                          </m:r>
                        </m:e>
                      </m:func>
                      <m:r>
                        <a:rPr lang="en-US" altLang="zh-CN" sz="2400" b="0" i="1" smtClean="0">
                          <a:latin typeface="Cambria Math" panose="02040503050406030204" pitchFamily="18" charset="0"/>
                          <a:cs typeface="Times New Roman" panose="02020603050405020304" pitchFamily="18" charset="0"/>
                        </a:rPr>
                        <m:t>=</m:t>
                      </m:r>
                      <m:rad>
                        <m:radPr>
                          <m:degHide m:val="on"/>
                          <m:ctrlPr>
                            <a:rPr lang="en-US" altLang="zh-CN" sz="2400" b="0" i="1" smtClean="0">
                              <a:latin typeface="Cambria Math" panose="02040503050406030204" pitchFamily="18" charset="0"/>
                              <a:cs typeface="Times New Roman" panose="02020603050405020304" pitchFamily="18" charset="0"/>
                            </a:rPr>
                          </m:ctrlPr>
                        </m:radPr>
                        <m:deg/>
                        <m:e>
                          <m:r>
                            <a:rPr lang="en-US" altLang="zh-CN" sz="2400" b="0" i="1" smtClean="0">
                              <a:latin typeface="Cambria Math" panose="02040503050406030204" pitchFamily="18" charset="0"/>
                              <a:cs typeface="Times New Roman" panose="02020603050405020304" pitchFamily="18" charset="0"/>
                            </a:rPr>
                            <m:t>1−</m:t>
                          </m:r>
                          <m:func>
                            <m:funcPr>
                              <m:ctrlPr>
                                <a:rPr lang="en-US" altLang="zh-CN" sz="2400" b="0" i="1" smtClean="0">
                                  <a:latin typeface="Cambria Math" panose="02040503050406030204" pitchFamily="18" charset="0"/>
                                  <a:cs typeface="Times New Roman" panose="02020603050405020304" pitchFamily="18" charset="0"/>
                                </a:rPr>
                              </m:ctrlPr>
                            </m:funcPr>
                            <m:fName>
                              <m:sSup>
                                <m:sSupPr>
                                  <m:ctrlPr>
                                    <a:rPr lang="en-US" altLang="zh-CN" sz="2400" b="0" i="1" smtClean="0">
                                      <a:latin typeface="Cambria Math" panose="02040503050406030204" pitchFamily="18" charset="0"/>
                                      <a:cs typeface="Times New Roman" panose="02020603050405020304" pitchFamily="18" charset="0"/>
                                    </a:rPr>
                                  </m:ctrlPr>
                                </m:sSupPr>
                                <m:e>
                                  <m:r>
                                    <m:rPr>
                                      <m:sty m:val="p"/>
                                    </m:rPr>
                                    <a:rPr lang="en-US" altLang="zh-CN" sz="2400" b="0" i="0" smtClean="0">
                                      <a:latin typeface="Cambria Math" panose="02040503050406030204" pitchFamily="18" charset="0"/>
                                      <a:cs typeface="Times New Roman" panose="02020603050405020304" pitchFamily="18" charset="0"/>
                                    </a:rPr>
                                    <m:t>cos</m:t>
                                  </m:r>
                                </m:e>
                                <m:sup>
                                  <m:r>
                                    <a:rPr lang="en-US" altLang="zh-CN" sz="2400" b="0" i="1" smtClean="0">
                                      <a:latin typeface="Cambria Math" panose="02040503050406030204" pitchFamily="18" charset="0"/>
                                      <a:cs typeface="Times New Roman" panose="02020603050405020304" pitchFamily="18" charset="0"/>
                                    </a:rPr>
                                    <m:t>2</m:t>
                                  </m:r>
                                </m:sup>
                              </m:sSup>
                            </m:fName>
                            <m:e>
                              <m:r>
                                <a:rPr lang="en-US" altLang="zh-CN" sz="2400" b="0" i="1" smtClean="0">
                                  <a:latin typeface="Cambria Math" panose="02040503050406030204" pitchFamily="18" charset="0"/>
                                  <a:cs typeface="Times New Roman" panose="02020603050405020304" pitchFamily="18" charset="0"/>
                                </a:rPr>
                                <m:t>3</m:t>
                              </m:r>
                              <m:r>
                                <a:rPr lang="en-US" altLang="zh-CN" sz="2400" b="0" i="1" smtClean="0">
                                  <a:latin typeface="Cambria Math" panose="02040503050406030204" pitchFamily="18" charset="0"/>
                                  <a:cs typeface="Times New Roman" panose="02020603050405020304" pitchFamily="18" charset="0"/>
                                </a:rPr>
                                <m:t>𝜃</m:t>
                              </m:r>
                            </m:e>
                          </m:func>
                        </m:e>
                      </m:rad>
                      <m:r>
                        <a:rPr lang="en-US" altLang="zh-CN" sz="2400" b="0" i="1" smtClean="0">
                          <a:latin typeface="Cambria Math" panose="02040503050406030204" pitchFamily="18" charset="0"/>
                          <a:cs typeface="Times New Roman" panose="02020603050405020304" pitchFamily="18" charset="0"/>
                        </a:rPr>
                        <m:t>=</m:t>
                      </m:r>
                      <m:f>
                        <m:fPr>
                          <m:ctrlPr>
                            <a:rPr lang="en-US" altLang="zh-CN" sz="2400" b="0" i="1" smtClean="0">
                              <a:latin typeface="Cambria Math" panose="02040503050406030204" pitchFamily="18" charset="0"/>
                              <a:cs typeface="Times New Roman" panose="02020603050405020304" pitchFamily="18" charset="0"/>
                            </a:rPr>
                          </m:ctrlPr>
                        </m:fPr>
                        <m:num>
                          <m:rad>
                            <m:radPr>
                              <m:degHide m:val="on"/>
                              <m:ctrlPr>
                                <a:rPr lang="en-US" altLang="zh-CN" sz="2400" b="0" i="1" smtClean="0">
                                  <a:latin typeface="Cambria Math" panose="02040503050406030204" pitchFamily="18" charset="0"/>
                                  <a:cs typeface="Times New Roman" panose="02020603050405020304" pitchFamily="18" charset="0"/>
                                </a:rPr>
                              </m:ctrlPr>
                            </m:radPr>
                            <m:deg/>
                            <m:e>
                              <m:sSup>
                                <m:sSupPr>
                                  <m:ctrlPr>
                                    <a:rPr lang="en-US" altLang="zh-CN" sz="2400" b="0" i="1" smtClean="0">
                                      <a:latin typeface="Cambria Math" panose="02040503050406030204" pitchFamily="18" charset="0"/>
                                      <a:cs typeface="Times New Roman" panose="02020603050405020304" pitchFamily="18" charset="0"/>
                                    </a:rPr>
                                  </m:ctrlPr>
                                </m:sSupPr>
                                <m:e>
                                  <m:d>
                                    <m:dPr>
                                      <m:ctrlPr>
                                        <a:rPr lang="en-US" altLang="zh-CN" sz="2400" b="0" i="1" smtClean="0">
                                          <a:latin typeface="Cambria Math" panose="02040503050406030204" pitchFamily="18" charset="0"/>
                                          <a:cs typeface="Times New Roman" panose="02020603050405020304" pitchFamily="18" charset="0"/>
                                        </a:rPr>
                                      </m:ctrlPr>
                                    </m:dPr>
                                    <m:e>
                                      <m:sSup>
                                        <m:sSupPr>
                                          <m:ctrlPr>
                                            <a:rPr lang="en-US" altLang="zh-CN" sz="2400" b="0" i="1" smtClean="0">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𝑟</m:t>
                                          </m:r>
                                        </m:e>
                                        <m:sup>
                                          <m:r>
                                            <a:rPr lang="en-US" altLang="zh-CN" sz="2400" b="0" i="1" smtClean="0">
                                              <a:latin typeface="Cambria Math" panose="02040503050406030204" pitchFamily="18" charset="0"/>
                                              <a:cs typeface="Times New Roman" panose="02020603050405020304" pitchFamily="18" charset="0"/>
                                            </a:rPr>
                                            <m:t>3</m:t>
                                          </m:r>
                                        </m:sup>
                                      </m:sSup>
                                    </m:e>
                                  </m:d>
                                </m:e>
                                <m:sup>
                                  <m:r>
                                    <a:rPr lang="en-US" altLang="zh-CN" sz="2400" b="0" i="1" smtClean="0">
                                      <a:latin typeface="Cambria Math" panose="02040503050406030204" pitchFamily="18" charset="0"/>
                                      <a:cs typeface="Times New Roman" panose="02020603050405020304" pitchFamily="18" charset="0"/>
                                    </a:rPr>
                                    <m:t>2</m:t>
                                  </m:r>
                                </m:sup>
                              </m:sSup>
                              <m:r>
                                <a:rPr lang="en-US" altLang="zh-CN" sz="2400" b="0" i="1" smtClean="0">
                                  <a:latin typeface="Cambria Math" panose="02040503050406030204" pitchFamily="18" charset="0"/>
                                  <a:cs typeface="Times New Roman" panose="02020603050405020304" pitchFamily="18" charset="0"/>
                                </a:rPr>
                                <m:t>−</m:t>
                              </m:r>
                              <m:sSup>
                                <m:sSupPr>
                                  <m:ctrlPr>
                                    <a:rPr lang="en-US" altLang="zh-CN" sz="2400" b="0" i="1" smtClean="0">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𝑞</m:t>
                                  </m:r>
                                </m:e>
                                <m:sup>
                                  <m:r>
                                    <a:rPr lang="en-US" altLang="zh-CN" sz="2400" b="0" i="1" smtClean="0">
                                      <a:latin typeface="Cambria Math" panose="02040503050406030204" pitchFamily="18" charset="0"/>
                                      <a:cs typeface="Times New Roman" panose="02020603050405020304" pitchFamily="18" charset="0"/>
                                    </a:rPr>
                                    <m:t>2</m:t>
                                  </m:r>
                                </m:sup>
                              </m:sSup>
                            </m:e>
                          </m:rad>
                        </m:num>
                        <m:den>
                          <m:sSup>
                            <m:sSupPr>
                              <m:ctrlPr>
                                <a:rPr lang="en-US" altLang="zh-CN" sz="2400" b="0" i="1" smtClean="0">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𝑟</m:t>
                              </m:r>
                            </m:e>
                            <m:sup>
                              <m:r>
                                <a:rPr lang="en-US" altLang="zh-CN" sz="2400" b="0" i="1" smtClean="0">
                                  <a:latin typeface="Cambria Math" panose="02040503050406030204" pitchFamily="18" charset="0"/>
                                  <a:cs typeface="Times New Roman" panose="02020603050405020304" pitchFamily="18" charset="0"/>
                                </a:rPr>
                                <m:t>3</m:t>
                              </m:r>
                            </m:sup>
                          </m:sSup>
                        </m:den>
                      </m:f>
                    </m:oMath>
                  </m:oMathPara>
                </a14:m>
                <a:endParaRPr lang="en-US" altLang="zh-CN" sz="2400" b="0" i="1" dirty="0">
                  <a:latin typeface="Cambria Math" panose="02040503050406030204" pitchFamily="18" charset="0"/>
                  <a:cs typeface="Times New Roman" panose="02020603050405020304" pitchFamily="18" charset="0"/>
                </a:endParaRPr>
              </a:p>
              <a:p>
                <a:pPr marL="0" indent="0" algn="ctr">
                  <a:lnSpc>
                    <a:spcPct val="100000"/>
                  </a:lnSpc>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m:t>
                      </m:r>
                      <m:f>
                        <m:fPr>
                          <m:ctrlPr>
                            <a:rPr lang="en-US" altLang="zh-CN" sz="2400" b="0" i="1" smtClean="0">
                              <a:latin typeface="Cambria Math" panose="02040503050406030204" pitchFamily="18" charset="0"/>
                              <a:cs typeface="Times New Roman" panose="02020603050405020304" pitchFamily="18" charset="0"/>
                            </a:rPr>
                          </m:ctrlPr>
                        </m:fPr>
                        <m:num>
                          <m:rad>
                            <m:radPr>
                              <m:degHide m:val="on"/>
                              <m:ctrlPr>
                                <a:rPr lang="en-US" altLang="zh-CN" sz="2400" b="0" i="1" smtClean="0">
                                  <a:latin typeface="Cambria Math" panose="02040503050406030204" pitchFamily="18" charset="0"/>
                                  <a:cs typeface="Times New Roman" panose="02020603050405020304" pitchFamily="18" charset="0"/>
                                </a:rPr>
                              </m:ctrlPr>
                            </m:radPr>
                            <m:deg/>
                            <m:e>
                              <m:r>
                                <a:rPr lang="en-US" altLang="zh-CN" sz="2400" b="0" i="1" smtClean="0">
                                  <a:latin typeface="Cambria Math" panose="02040503050406030204" pitchFamily="18" charset="0"/>
                                  <a:cs typeface="Times New Roman" panose="02020603050405020304" pitchFamily="18" charset="0"/>
                                </a:rPr>
                                <m:t>−</m:t>
                              </m:r>
                              <m:sSup>
                                <m:sSupPr>
                                  <m:ctrlPr>
                                    <a:rPr lang="en-US" altLang="zh-CN" sz="2400" b="0" i="1" smtClean="0">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𝑝</m:t>
                                  </m:r>
                                </m:e>
                                <m:sup>
                                  <m:r>
                                    <a:rPr lang="en-US" altLang="zh-CN" sz="2400" b="0" i="1" smtClean="0">
                                      <a:latin typeface="Cambria Math" panose="02040503050406030204" pitchFamily="18" charset="0"/>
                                      <a:cs typeface="Times New Roman" panose="02020603050405020304" pitchFamily="18" charset="0"/>
                                    </a:rPr>
                                    <m:t>3</m:t>
                                  </m:r>
                                </m:sup>
                              </m:sSup>
                              <m:r>
                                <a:rPr lang="en-US" altLang="zh-CN" sz="2400" b="0" i="1" smtClean="0">
                                  <a:latin typeface="Cambria Math" panose="02040503050406030204" pitchFamily="18" charset="0"/>
                                  <a:cs typeface="Times New Roman" panose="02020603050405020304" pitchFamily="18" charset="0"/>
                                </a:rPr>
                                <m:t>−</m:t>
                              </m:r>
                              <m:sSup>
                                <m:sSupPr>
                                  <m:ctrlPr>
                                    <a:rPr lang="en-US" altLang="zh-CN" sz="2400" b="0" i="1" smtClean="0">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𝑞</m:t>
                                  </m:r>
                                </m:e>
                                <m:sup>
                                  <m:r>
                                    <a:rPr lang="en-US" altLang="zh-CN" sz="2400" b="0" i="1" smtClean="0">
                                      <a:latin typeface="Cambria Math" panose="02040503050406030204" pitchFamily="18" charset="0"/>
                                      <a:cs typeface="Times New Roman" panose="02020603050405020304" pitchFamily="18" charset="0"/>
                                    </a:rPr>
                                    <m:t>2</m:t>
                                  </m:r>
                                </m:sup>
                              </m:sSup>
                            </m:e>
                          </m:rad>
                        </m:num>
                        <m:den>
                          <m:sSup>
                            <m:sSupPr>
                              <m:ctrlPr>
                                <a:rPr lang="en-US" altLang="zh-CN" sz="2400" b="0" i="1" smtClean="0">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𝑟</m:t>
                              </m:r>
                            </m:e>
                            <m:sup>
                              <m:r>
                                <a:rPr lang="en-US" altLang="zh-CN" sz="2400" b="0" i="1" smtClean="0">
                                  <a:latin typeface="Cambria Math" panose="02040503050406030204" pitchFamily="18" charset="0"/>
                                  <a:cs typeface="Times New Roman" panose="02020603050405020304" pitchFamily="18" charset="0"/>
                                </a:rPr>
                                <m:t>3</m:t>
                              </m:r>
                            </m:sup>
                          </m:sSup>
                        </m:den>
                      </m:f>
                    </m:oMath>
                  </m:oMathPara>
                </a14:m>
                <a:endParaRPr lang="en-US" altLang="zh-CN" sz="2400" b="0" dirty="0">
                  <a:latin typeface="Times New Roman" panose="02020603050405020304" pitchFamily="18" charset="0"/>
                  <a:cs typeface="Times New Roman" panose="02020603050405020304" pitchFamily="18" charset="0"/>
                </a:endParaRPr>
              </a:p>
              <a:p>
                <a:pPr marL="0" indent="0" algn="ctr">
                  <a:lnSpc>
                    <a:spcPct val="100000"/>
                  </a:lnSpc>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3</m:t>
                      </m:r>
                      <m:r>
                        <a:rPr lang="en-US" altLang="zh-CN" sz="2400" b="0" i="1" smtClean="0">
                          <a:latin typeface="Cambria Math" panose="02040503050406030204" pitchFamily="18" charset="0"/>
                          <a:cs typeface="Times New Roman" panose="02020603050405020304" pitchFamily="18" charset="0"/>
                        </a:rPr>
                        <m:t>𝜃</m:t>
                      </m:r>
                      <m:r>
                        <a:rPr lang="en-US" altLang="zh-CN" sz="2400" b="0" i="1" smtClean="0">
                          <a:latin typeface="Cambria Math" panose="02040503050406030204" pitchFamily="18" charset="0"/>
                          <a:cs typeface="Times New Roman" panose="02020603050405020304" pitchFamily="18" charset="0"/>
                        </a:rPr>
                        <m:t>=</m:t>
                      </m:r>
                      <m:func>
                        <m:funcPr>
                          <m:ctrlPr>
                            <a:rPr lang="en-US" altLang="zh-CN" sz="2400" b="0" i="1" smtClean="0">
                              <a:latin typeface="Cambria Math" panose="02040503050406030204" pitchFamily="18" charset="0"/>
                              <a:cs typeface="Times New Roman" panose="02020603050405020304" pitchFamily="18" charset="0"/>
                            </a:rPr>
                          </m:ctrlPr>
                        </m:funcPr>
                        <m:fName>
                          <m:r>
                            <m:rPr>
                              <m:sty m:val="p"/>
                            </m:rPr>
                            <a:rPr lang="en-US" altLang="zh-CN" sz="2400" b="0" i="0" smtClean="0">
                              <a:latin typeface="Cambria Math" panose="02040503050406030204" pitchFamily="18" charset="0"/>
                              <a:cs typeface="Times New Roman" panose="02020603050405020304" pitchFamily="18" charset="0"/>
                            </a:rPr>
                            <m:t>atan</m:t>
                          </m:r>
                          <m:r>
                            <a:rPr lang="en-US" altLang="zh-CN" sz="2400" b="0" i="1" smtClean="0">
                              <a:latin typeface="Cambria Math" panose="02040503050406030204" pitchFamily="18" charset="0"/>
                              <a:cs typeface="Times New Roman" panose="02020603050405020304" pitchFamily="18" charset="0"/>
                            </a:rPr>
                            <m:t>2</m:t>
                          </m:r>
                        </m:fName>
                        <m:e>
                          <m:d>
                            <m:dPr>
                              <m:ctrlPr>
                                <a:rPr lang="en-US" altLang="zh-CN" sz="2400" b="0" i="1" smtClean="0">
                                  <a:latin typeface="Cambria Math" panose="02040503050406030204" pitchFamily="18" charset="0"/>
                                  <a:cs typeface="Times New Roman" panose="02020603050405020304" pitchFamily="18" charset="0"/>
                                </a:rPr>
                              </m:ctrlPr>
                            </m:dPr>
                            <m:e>
                              <m:rad>
                                <m:radPr>
                                  <m:degHide m:val="on"/>
                                  <m:ctrlPr>
                                    <a:rPr lang="en-US" altLang="zh-CN" sz="2400" b="0" i="1" smtClean="0">
                                      <a:latin typeface="Cambria Math" panose="02040503050406030204" pitchFamily="18" charset="0"/>
                                      <a:cs typeface="Times New Roman" panose="02020603050405020304" pitchFamily="18" charset="0"/>
                                    </a:rPr>
                                  </m:ctrlPr>
                                </m:radPr>
                                <m:deg/>
                                <m:e>
                                  <m:r>
                                    <a:rPr lang="en-US" altLang="zh-CN" sz="2400" b="0" i="1" smtClean="0">
                                      <a:latin typeface="Cambria Math" panose="02040503050406030204" pitchFamily="18" charset="0"/>
                                      <a:cs typeface="Times New Roman" panose="02020603050405020304" pitchFamily="18" charset="0"/>
                                    </a:rPr>
                                    <m:t>−</m:t>
                                  </m:r>
                                  <m:sSup>
                                    <m:sSupPr>
                                      <m:ctrlPr>
                                        <a:rPr lang="en-US" altLang="zh-CN" sz="2400" b="0" i="1" smtClean="0">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𝑝</m:t>
                                      </m:r>
                                    </m:e>
                                    <m:sup>
                                      <m:r>
                                        <a:rPr lang="en-US" altLang="zh-CN" sz="2400" b="0" i="1" smtClean="0">
                                          <a:latin typeface="Cambria Math" panose="02040503050406030204" pitchFamily="18" charset="0"/>
                                          <a:cs typeface="Times New Roman" panose="02020603050405020304" pitchFamily="18" charset="0"/>
                                        </a:rPr>
                                        <m:t>3</m:t>
                                      </m:r>
                                    </m:sup>
                                  </m:sSup>
                                  <m:r>
                                    <a:rPr lang="en-US" altLang="zh-CN" sz="2400" b="0" i="1" smtClean="0">
                                      <a:latin typeface="Cambria Math" panose="02040503050406030204" pitchFamily="18" charset="0"/>
                                      <a:cs typeface="Times New Roman" panose="02020603050405020304" pitchFamily="18" charset="0"/>
                                    </a:rPr>
                                    <m:t>−</m:t>
                                  </m:r>
                                  <m:sSup>
                                    <m:sSupPr>
                                      <m:ctrlPr>
                                        <a:rPr lang="en-US" altLang="zh-CN" sz="2400" b="0" i="1" smtClean="0">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𝑞</m:t>
                                      </m:r>
                                    </m:e>
                                    <m:sup>
                                      <m:r>
                                        <a:rPr lang="en-US" altLang="zh-CN" sz="2400" b="0" i="1" smtClean="0">
                                          <a:latin typeface="Cambria Math" panose="02040503050406030204" pitchFamily="18" charset="0"/>
                                          <a:cs typeface="Times New Roman" panose="02020603050405020304" pitchFamily="18" charset="0"/>
                                        </a:rPr>
                                        <m:t>2</m:t>
                                      </m:r>
                                    </m:sup>
                                  </m:sSup>
                                </m:e>
                              </m:rad>
                              <m:r>
                                <a:rPr lang="en-US" altLang="zh-CN" sz="2400" b="0" i="1" smtClean="0">
                                  <a:latin typeface="Cambria Math" panose="02040503050406030204" pitchFamily="18" charset="0"/>
                                  <a:cs typeface="Times New Roman" panose="02020603050405020304" pitchFamily="18" charset="0"/>
                                </a:rPr>
                                <m:t>, −</m:t>
                              </m:r>
                              <m:r>
                                <a:rPr lang="en-US" altLang="zh-CN" sz="2400" b="0" i="1" smtClean="0">
                                  <a:latin typeface="Cambria Math" panose="02040503050406030204" pitchFamily="18" charset="0"/>
                                  <a:cs typeface="Times New Roman" panose="02020603050405020304" pitchFamily="18" charset="0"/>
                                </a:rPr>
                                <m:t>𝑞</m:t>
                              </m:r>
                            </m:e>
                          </m:d>
                        </m:e>
                      </m:func>
                    </m:oMath>
                  </m:oMathPara>
                </a14:m>
                <a:endParaRPr lang="en-US" altLang="zh-CN" sz="2400"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t="-1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8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三次方程数值求解算法</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输入系数</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b</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c</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d</a:t>
                </a:r>
              </a:p>
              <a:p>
                <a:pPr marL="0" indent="0" algn="ctr">
                  <a:buNone/>
                </a:pPr>
                <a:r>
                  <a:rPr lang="en-US" altLang="zh-CN" i="1" dirty="0">
                    <a:latin typeface="Times New Roman" panose="02020603050405020304" pitchFamily="18" charset="0"/>
                    <a:ea typeface="楷体" panose="02010609060101010101" pitchFamily="49" charset="-122"/>
                    <a:cs typeface="Times New Roman" panose="02020603050405020304" pitchFamily="18" charset="0"/>
                  </a:rPr>
                  <a:t>p</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3</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ac</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b</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q</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(27</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d</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9</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abc</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+ 2</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b</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3</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2</a:t>
                </a:r>
              </a:p>
              <a:p>
                <a:pPr marL="0" indent="0" algn="ctr">
                  <a:buNone/>
                </a:pPr>
                <a:r>
                  <a:rPr lang="el-GR" altLang="zh-CN" i="1" dirty="0">
                    <a:latin typeface="Times New Roman" panose="02020603050405020304" pitchFamily="18" charset="0"/>
                    <a:ea typeface="楷体" panose="02010609060101010101" pitchFamily="49" charset="-122"/>
                    <a:cs typeface="Times New Roman" panose="02020603050405020304" pitchFamily="18" charset="0"/>
                  </a:rPr>
                  <a:t>δ</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q</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p</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3</a:t>
                </a: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如果</a:t>
                </a:r>
                <a:r>
                  <a:rPr lang="el-GR" altLang="zh-CN" i="1" dirty="0">
                    <a:latin typeface="Times New Roman" panose="02020603050405020304" pitchFamily="18" charset="0"/>
                    <a:ea typeface="楷体" panose="02010609060101010101" pitchFamily="49" charset="-122"/>
                    <a:cs typeface="Times New Roman" panose="02020603050405020304" pitchFamily="18" charset="0"/>
                  </a:rPr>
                  <a:t>δ</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&gt; 0</a:t>
                </a:r>
              </a:p>
              <a:p>
                <a:r>
                  <a:rPr lang="zh-CN" altLang="en-US" sz="22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2000" i="1">
                        <a:latin typeface="Cambria Math" panose="02040503050406030204" pitchFamily="18" charset="0"/>
                      </a:rPr>
                      <m:t>𝛼</m:t>
                    </m:r>
                    <m:r>
                      <a:rPr lang="en-US" altLang="zh-CN" sz="2000" i="1">
                        <a:latin typeface="Cambria Math" panose="02040503050406030204" pitchFamily="18" charset="0"/>
                      </a:rPr>
                      <m:t>, </m:t>
                    </m:r>
                    <m:r>
                      <a:rPr lang="en-US" altLang="zh-CN" sz="2000" i="1">
                        <a:latin typeface="Cambria Math" panose="02040503050406030204" pitchFamily="18" charset="0"/>
                      </a:rPr>
                      <m:t>𝛽</m:t>
                    </m:r>
                    <m:r>
                      <a:rPr lang="en-US" altLang="zh-CN" sz="2000" i="1">
                        <a:latin typeface="Cambria Math" panose="02040503050406030204" pitchFamily="18" charset="0"/>
                      </a:rPr>
                      <m:t>=</m:t>
                    </m:r>
                    <m:rad>
                      <m:radPr>
                        <m:ctrlPr>
                          <a:rPr lang="en-US" altLang="zh-CN" sz="2000" i="1">
                            <a:latin typeface="Cambria Math" panose="02040503050406030204" pitchFamily="18" charset="0"/>
                          </a:rPr>
                        </m:ctrlPr>
                      </m:radPr>
                      <m:deg>
                        <m:r>
                          <a:rPr lang="en-US" altLang="zh-CN" sz="2000" i="1">
                            <a:latin typeface="Cambria Math" panose="02040503050406030204" pitchFamily="18" charset="0"/>
                          </a:rPr>
                          <m:t>3</m:t>
                        </m:r>
                      </m:deg>
                      <m:e>
                        <m:r>
                          <a:rPr lang="en-US" altLang="zh-CN" sz="2000" i="1">
                            <a:latin typeface="Cambria Math" panose="02040503050406030204" pitchFamily="18" charset="0"/>
                          </a:rPr>
                          <m:t>−</m:t>
                        </m:r>
                        <m:r>
                          <a:rPr lang="en-US" altLang="zh-CN" sz="2000" i="1">
                            <a:latin typeface="Cambria Math" panose="02040503050406030204" pitchFamily="18" charset="0"/>
                          </a:rPr>
                          <m:t>𝑞</m:t>
                        </m:r>
                        <m:r>
                          <a:rPr lang="en-US" altLang="zh-CN" sz="2000" i="1">
                            <a:latin typeface="Cambria Math" panose="02040503050406030204" pitchFamily="18" charset="0"/>
                          </a:rPr>
                          <m:t>±</m:t>
                        </m:r>
                        <m:rad>
                          <m:radPr>
                            <m:degHide m:val="on"/>
                            <m:ctrlPr>
                              <a:rPr lang="en-US" altLang="zh-CN" sz="2000" i="1">
                                <a:latin typeface="Cambria Math" panose="02040503050406030204" pitchFamily="18" charset="0"/>
                              </a:rPr>
                            </m:ctrlPr>
                          </m:radPr>
                          <m:deg/>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𝑞</m:t>
                                </m:r>
                              </m:e>
                              <m:sup>
                                <m:r>
                                  <a:rPr lang="en-US" altLang="zh-CN" sz="2000" i="1">
                                    <a:latin typeface="Cambria Math" panose="02040503050406030204" pitchFamily="18" charset="0"/>
                                  </a:rPr>
                                  <m:t>2</m:t>
                                </m:r>
                              </m:sup>
                            </m:sSup>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𝑝</m:t>
                                </m:r>
                              </m:e>
                              <m:sup>
                                <m:r>
                                  <a:rPr lang="en-US" altLang="zh-CN" sz="2000" i="1">
                                    <a:latin typeface="Cambria Math" panose="02040503050406030204" pitchFamily="18" charset="0"/>
                                  </a:rPr>
                                  <m:t>3</m:t>
                                </m:r>
                              </m:sup>
                            </m:sSup>
                          </m:e>
                        </m:rad>
                      </m:e>
                    </m:rad>
                  </m:oMath>
                </a14:m>
                <a:endParaRPr lang="en-US" altLang="zh-CN" sz="2000" dirty="0">
                  <a:latin typeface="Times New Roman" panose="02020603050405020304" pitchFamily="18" charset="0"/>
                  <a:cs typeface="Times New Roman" panose="02020603050405020304" pitchFamily="18" charset="0"/>
                </a:endParaRPr>
              </a:p>
              <a:p>
                <a:pPr>
                  <a:lnSpc>
                    <a:spcPct val="100000"/>
                  </a:lnSpc>
                </a:pPr>
                <a:r>
                  <a:rPr lang="zh-CN" altLang="en-US" sz="2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r>
                      <a:rPr lang="en-US" altLang="zh-CN" sz="2000" i="1">
                        <a:latin typeface="Cambria Math" panose="02040503050406030204" pitchFamily="18" charset="0"/>
                      </a:rPr>
                      <m:t>𝛼</m:t>
                    </m:r>
                    <m:r>
                      <a:rPr lang="en-US" altLang="zh-CN" sz="2000" i="1">
                        <a:latin typeface="Cambria Math" panose="02040503050406030204" pitchFamily="18" charset="0"/>
                      </a:rPr>
                      <m:t>+</m:t>
                    </m:r>
                    <m:r>
                      <a:rPr lang="en-US" altLang="zh-CN" sz="2000" i="1">
                        <a:latin typeface="Cambria Math" panose="02040503050406030204" pitchFamily="18" charset="0"/>
                      </a:rPr>
                      <m:t>𝛽</m:t>
                    </m:r>
                  </m:oMath>
                </a14:m>
                <a:endParaRPr lang="en-US" altLang="zh-CN" sz="2000" b="0" i="1" dirty="0">
                  <a:latin typeface="Cambria Math" panose="02040503050406030204" pitchFamily="18" charset="0"/>
                </a:endParaRPr>
              </a:p>
              <a:p>
                <a:pPr>
                  <a:lnSpc>
                    <a:spcPct val="100000"/>
                  </a:lnSpc>
                </a:pPr>
                <a14:m>
                  <m:oMath xmlns:m="http://schemas.openxmlformats.org/officeDocument/2006/math">
                    <m:r>
                      <m:rPr>
                        <m:nor/>
                      </m:rPr>
                      <a:rPr lang="zh-CN" altLang="en-US" sz="2000" dirty="0">
                        <a:latin typeface="Times New Roman" panose="02020603050405020304" pitchFamily="18" charset="0"/>
                        <a:cs typeface="Times New Roman" panose="02020603050405020304" pitchFamily="18" charset="0"/>
                      </a:rPr>
                      <m:t>　　</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rad>
                          <m:radPr>
                            <m:degHide m:val="on"/>
                            <m:ctrlPr>
                              <a:rPr lang="en-US" altLang="zh-CN" sz="2000" i="1">
                                <a:latin typeface="Cambria Math" panose="02040503050406030204" pitchFamily="18" charset="0"/>
                              </a:rPr>
                            </m:ctrlPr>
                          </m:radPr>
                          <m:deg/>
                          <m:e>
                            <m:r>
                              <a:rPr lang="en-US" altLang="zh-CN" sz="2000" i="1">
                                <a:latin typeface="Cambria Math" panose="02040503050406030204" pitchFamily="18" charset="0"/>
                              </a:rPr>
                              <m:t>−3</m:t>
                            </m:r>
                          </m:e>
                        </m:rad>
                      </m:num>
                      <m:den>
                        <m:r>
                          <a:rPr lang="en-US" altLang="zh-CN" sz="2000" i="1">
                            <a:latin typeface="Cambria Math" panose="02040503050406030204" pitchFamily="18" charset="0"/>
                          </a:rPr>
                          <m:t>2</m:t>
                        </m:r>
                      </m:den>
                    </m:f>
                    <m:r>
                      <a:rPr lang="en-US" altLang="zh-CN" sz="2000" i="1">
                        <a:latin typeface="Cambria Math" panose="02040503050406030204" pitchFamily="18" charset="0"/>
                      </a:rPr>
                      <m:t>𝛼</m:t>
                    </m:r>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rad>
                          <m:radPr>
                            <m:degHide m:val="on"/>
                            <m:ctrlPr>
                              <a:rPr lang="en-US" altLang="zh-CN" sz="2000" i="1">
                                <a:latin typeface="Cambria Math" panose="02040503050406030204" pitchFamily="18" charset="0"/>
                              </a:rPr>
                            </m:ctrlPr>
                          </m:radPr>
                          <m:deg/>
                          <m:e>
                            <m:r>
                              <a:rPr lang="en-US" altLang="zh-CN" sz="2000" i="1">
                                <a:latin typeface="Cambria Math" panose="02040503050406030204" pitchFamily="18" charset="0"/>
                              </a:rPr>
                              <m:t>−3</m:t>
                            </m:r>
                          </m:e>
                        </m:rad>
                      </m:num>
                      <m:den>
                        <m:r>
                          <a:rPr lang="en-US" altLang="zh-CN" sz="2000" i="1">
                            <a:latin typeface="Cambria Math" panose="02040503050406030204" pitchFamily="18" charset="0"/>
                          </a:rPr>
                          <m:t>2</m:t>
                        </m:r>
                      </m:den>
                    </m:f>
                    <m:r>
                      <a:rPr lang="en-US" altLang="zh-CN" sz="2000" i="1">
                        <a:latin typeface="Cambria Math" panose="02040503050406030204" pitchFamily="18" charset="0"/>
                      </a:rPr>
                      <m:t>𝛽</m:t>
                    </m:r>
                  </m:oMath>
                </a14:m>
                <a:endParaRPr lang="en-US" altLang="zh-CN" sz="2000" dirty="0">
                  <a:latin typeface="Times New Roman" panose="02020603050405020304" pitchFamily="18" charset="0"/>
                  <a:cs typeface="Times New Roman" panose="02020603050405020304" pitchFamily="18" charset="0"/>
                </a:endParaRPr>
              </a:p>
              <a:p>
                <a:pPr>
                  <a:lnSpc>
                    <a:spcPct val="100000"/>
                  </a:lnSpc>
                </a:pPr>
                <a14:m>
                  <m:oMath xmlns:m="http://schemas.openxmlformats.org/officeDocument/2006/math">
                    <m:r>
                      <m:rPr>
                        <m:nor/>
                      </m:rPr>
                      <a:rPr lang="zh-CN" altLang="en-US" sz="2000" dirty="0">
                        <a:latin typeface="Times New Roman" panose="02020603050405020304" pitchFamily="18" charset="0"/>
                        <a:cs typeface="Times New Roman" panose="02020603050405020304" pitchFamily="18" charset="0"/>
                      </a:rPr>
                      <m:t>　　</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rad>
                          <m:radPr>
                            <m:degHide m:val="on"/>
                            <m:ctrlPr>
                              <a:rPr lang="en-US" altLang="zh-CN" sz="2000" i="1">
                                <a:latin typeface="Cambria Math" panose="02040503050406030204" pitchFamily="18" charset="0"/>
                              </a:rPr>
                            </m:ctrlPr>
                          </m:radPr>
                          <m:deg/>
                          <m:e>
                            <m:r>
                              <a:rPr lang="en-US" altLang="zh-CN" sz="2000" i="1">
                                <a:latin typeface="Cambria Math" panose="02040503050406030204" pitchFamily="18" charset="0"/>
                              </a:rPr>
                              <m:t>−3</m:t>
                            </m:r>
                          </m:e>
                        </m:rad>
                      </m:num>
                      <m:den>
                        <m:r>
                          <a:rPr lang="en-US" altLang="zh-CN" sz="2000" i="1">
                            <a:latin typeface="Cambria Math" panose="02040503050406030204" pitchFamily="18" charset="0"/>
                          </a:rPr>
                          <m:t>2</m:t>
                        </m:r>
                      </m:den>
                    </m:f>
                    <m:r>
                      <a:rPr lang="en-US" altLang="zh-CN" sz="2000" i="1">
                        <a:latin typeface="Cambria Math" panose="02040503050406030204" pitchFamily="18" charset="0"/>
                      </a:rPr>
                      <m:t>𝛼</m:t>
                    </m:r>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rad>
                          <m:radPr>
                            <m:degHide m:val="on"/>
                            <m:ctrlPr>
                              <a:rPr lang="en-US" altLang="zh-CN" sz="2000" i="1">
                                <a:latin typeface="Cambria Math" panose="02040503050406030204" pitchFamily="18" charset="0"/>
                              </a:rPr>
                            </m:ctrlPr>
                          </m:radPr>
                          <m:deg/>
                          <m:e>
                            <m:r>
                              <a:rPr lang="en-US" altLang="zh-CN" sz="2000" i="1">
                                <a:latin typeface="Cambria Math" panose="02040503050406030204" pitchFamily="18" charset="0"/>
                              </a:rPr>
                              <m:t>−3</m:t>
                            </m:r>
                          </m:e>
                        </m:rad>
                      </m:num>
                      <m:den>
                        <m:r>
                          <a:rPr lang="en-US" altLang="zh-CN" sz="2000" i="1">
                            <a:latin typeface="Cambria Math" panose="02040503050406030204" pitchFamily="18" charset="0"/>
                          </a:rPr>
                          <m:t>2</m:t>
                        </m:r>
                      </m:den>
                    </m:f>
                    <m:r>
                      <a:rPr lang="en-US" altLang="zh-CN" sz="2000" i="1">
                        <a:latin typeface="Cambria Math" panose="02040503050406030204" pitchFamily="18" charset="0"/>
                      </a:rPr>
                      <m:t>𝛽</m:t>
                    </m:r>
                    <m:r>
                      <a:rPr lang="en-US" altLang="zh-CN" sz="2000" b="0" i="1" smtClean="0">
                        <a:latin typeface="Cambria Math" panose="02040503050406030204" pitchFamily="18" charset="0"/>
                      </a:rPr>
                      <m:t>, </m:t>
                    </m:r>
                  </m:oMath>
                </a14:m>
                <a:endParaRPr lang="en-US" altLang="zh-CN" sz="2000"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37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57191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三次方程数值求解算法</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如果</a:t>
                </a:r>
                <a:r>
                  <a:rPr lang="el-GR" altLang="zh-CN" dirty="0">
                    <a:latin typeface="Times New Roman" panose="02020603050405020304" pitchFamily="18" charset="0"/>
                    <a:ea typeface="楷体" panose="02010609060101010101" pitchFamily="49" charset="-122"/>
                    <a:cs typeface="Times New Roman" panose="02020603050405020304" pitchFamily="18" charset="0"/>
                  </a:rPr>
                  <a:t>δ </a:t>
                </a:r>
                <a:r>
                  <a:rPr lang="en-US" altLang="zh-CN" dirty="0">
                    <a:latin typeface="Times New Roman" panose="02020603050405020304" pitchFamily="18" charset="0"/>
                    <a:ea typeface="楷体" panose="02010609060101010101" pitchFamily="49" charset="-122"/>
                    <a:cs typeface="Times New Roman" panose="02020603050405020304" pitchFamily="18" charset="0"/>
                  </a:rPr>
                  <a:t>&lt;</a:t>
                </a:r>
                <a:r>
                  <a:rPr lang="el-GR" altLang="zh-CN" dirty="0">
                    <a:latin typeface="Times New Roman" panose="02020603050405020304" pitchFamily="18" charset="0"/>
                    <a:ea typeface="楷体" panose="02010609060101010101" pitchFamily="49" charset="-122"/>
                    <a:cs typeface="Times New Roman" panose="02020603050405020304" pitchFamily="18" charset="0"/>
                  </a:rPr>
                  <a:t> 0</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000" b="0" dirty="0"/>
                  <a:t>　　</a:t>
                </a:r>
                <a14:m>
                  <m:oMath xmlns:m="http://schemas.openxmlformats.org/officeDocument/2006/math">
                    <m:r>
                      <a:rPr lang="en-US" altLang="zh-CN" sz="2000" b="0" i="1" smtClean="0">
                        <a:latin typeface="Cambria Math" panose="02040503050406030204" pitchFamily="18" charset="0"/>
                      </a:rPr>
                      <m:t>𝑟</m:t>
                    </m:r>
                    <m:r>
                      <a:rPr lang="en-US" altLang="zh-CN" sz="2000" b="0" i="1" smtClean="0">
                        <a:latin typeface="Cambria Math" panose="02040503050406030204" pitchFamily="18" charset="0"/>
                      </a:rPr>
                      <m:t>=</m:t>
                    </m:r>
                    <m:rad>
                      <m:radPr>
                        <m:degHide m:val="on"/>
                        <m:ctrlPr>
                          <a:rPr lang="en-US" altLang="zh-CN" sz="2000" b="0" i="1" smtClean="0">
                            <a:latin typeface="Cambria Math" panose="02040503050406030204" pitchFamily="18" charset="0"/>
                          </a:rPr>
                        </m:ctrlPr>
                      </m:radPr>
                      <m:deg/>
                      <m:e>
                        <m:r>
                          <a:rPr lang="en-US" altLang="zh-CN" sz="2000" b="0" i="1" smtClean="0">
                            <a:latin typeface="Cambria Math" panose="02040503050406030204" pitchFamily="18" charset="0"/>
                          </a:rPr>
                          <m:t>−3</m:t>
                        </m:r>
                        <m:r>
                          <a:rPr lang="en-US" altLang="zh-CN" sz="2000" b="0" i="1" smtClean="0">
                            <a:latin typeface="Cambria Math" panose="02040503050406030204" pitchFamily="18" charset="0"/>
                          </a:rPr>
                          <m:t>𝑝</m:t>
                        </m:r>
                      </m:e>
                    </m:ra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𝜃</m:t>
                    </m:r>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3</m:t>
                        </m:r>
                      </m:den>
                    </m:f>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atan</m:t>
                        </m:r>
                        <m:r>
                          <a:rPr lang="en-US" altLang="zh-CN" sz="2000" b="0" i="1" smtClean="0">
                            <a:latin typeface="Cambria Math" panose="02040503050406030204" pitchFamily="18" charset="0"/>
                          </a:rPr>
                          <m:t>2</m:t>
                        </m:r>
                      </m:fName>
                      <m:e>
                        <m:d>
                          <m:dPr>
                            <m:ctrlPr>
                              <a:rPr lang="en-US" altLang="zh-CN" sz="2000" b="0" i="1" smtClean="0">
                                <a:latin typeface="Cambria Math" panose="02040503050406030204" pitchFamily="18" charset="0"/>
                              </a:rPr>
                            </m:ctrlPr>
                          </m:dPr>
                          <m:e>
                            <m:rad>
                              <m:radPr>
                                <m:degHide m:val="on"/>
                                <m:ctrlPr>
                                  <a:rPr lang="en-US" altLang="zh-CN" sz="2000" b="0" i="1" smtClean="0">
                                    <a:latin typeface="Cambria Math" panose="02040503050406030204" pitchFamily="18" charset="0"/>
                                  </a:rPr>
                                </m:ctrlPr>
                              </m:radPr>
                              <m:deg/>
                              <m:e>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𝛿</m:t>
                                </m:r>
                              </m:e>
                            </m:ra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𝑞</m:t>
                            </m:r>
                          </m:e>
                        </m:d>
                      </m:e>
                    </m:func>
                  </m:oMath>
                </a14:m>
                <a:endParaRPr lang="en-US" altLang="zh-CN" sz="2000" b="0" dirty="0"/>
              </a:p>
              <a:p>
                <a:r>
                  <a:rPr lang="zh-CN" altLang="en-US" sz="2000" b="0" dirty="0"/>
                  <a:t>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𝑟</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cos</m:t>
                        </m:r>
                      </m:fName>
                      <m:e>
                        <m:r>
                          <a:rPr lang="en-US" altLang="zh-CN" sz="2000" b="0" i="1" smtClean="0">
                            <a:latin typeface="Cambria Math" panose="02040503050406030204" pitchFamily="18" charset="0"/>
                          </a:rPr>
                          <m:t>𝜃</m:t>
                        </m:r>
                      </m:e>
                    </m:func>
                  </m:oMath>
                </a14:m>
                <a:endParaRPr lang="en-US" altLang="zh-CN" sz="2000" b="0" dirty="0"/>
              </a:p>
              <a:p>
                <a:r>
                  <a:rPr lang="zh-CN" altLang="en-US" sz="2000" b="0" dirty="0"/>
                  <a:t>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𝑟</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cos</m:t>
                        </m:r>
                      </m:fName>
                      <m:e>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𝜃</m:t>
                            </m:r>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𝜋</m:t>
                                </m:r>
                              </m:num>
                              <m:den>
                                <m:r>
                                  <a:rPr lang="en-US" altLang="zh-CN" sz="2000" b="0" i="1" smtClean="0">
                                    <a:latin typeface="Cambria Math" panose="02040503050406030204" pitchFamily="18" charset="0"/>
                                  </a:rPr>
                                  <m:t>3</m:t>
                                </m:r>
                              </m:den>
                            </m:f>
                          </m:e>
                        </m:d>
                      </m:e>
                    </m:func>
                  </m:oMath>
                </a14:m>
                <a:endParaRPr lang="en-US" altLang="zh-CN" sz="2000" b="0" dirty="0"/>
              </a:p>
              <a:p>
                <a:r>
                  <a:rPr lang="zh-CN" altLang="en-US" sz="2000" b="0" dirty="0"/>
                  <a:t>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𝑟</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cos</m:t>
                        </m:r>
                      </m:fName>
                      <m:e>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𝜃</m:t>
                            </m:r>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4</m:t>
                                </m:r>
                                <m:r>
                                  <a:rPr lang="en-US" altLang="zh-CN" sz="2000" b="0" i="1" smtClean="0">
                                    <a:latin typeface="Cambria Math" panose="02040503050406030204" pitchFamily="18" charset="0"/>
                                  </a:rPr>
                                  <m:t>𝜋</m:t>
                                </m:r>
                              </m:num>
                              <m:den>
                                <m:r>
                                  <a:rPr lang="en-US" altLang="zh-CN" sz="2000" b="0" i="1" smtClean="0">
                                    <a:latin typeface="Cambria Math" panose="02040503050406030204" pitchFamily="18" charset="0"/>
                                  </a:rPr>
                                  <m:t>3</m:t>
                                </m:r>
                              </m:den>
                            </m:f>
                          </m:e>
                        </m:d>
                      </m:e>
                    </m:func>
                  </m:oMath>
                </a14:m>
                <a:endParaRPr lang="en-US" altLang="zh-CN" sz="2000" dirty="0"/>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𝑏</m:t>
                        </m:r>
                      </m:num>
                      <m:den>
                        <m:r>
                          <a:rPr lang="en-US" altLang="zh-CN" b="0" i="1" smtClean="0">
                            <a:latin typeface="Cambria Math" panose="02040503050406030204" pitchFamily="18" charset="0"/>
                          </a:rPr>
                          <m:t>3</m:t>
                        </m:r>
                        <m:r>
                          <a:rPr lang="en-US" altLang="zh-CN" b="0" i="1" smtClean="0">
                            <a:latin typeface="Cambria Math" panose="02040503050406030204" pitchFamily="18" charset="0"/>
                          </a:rPr>
                          <m:t>𝑎</m:t>
                        </m:r>
                      </m:den>
                    </m:f>
                    <m:r>
                      <a:rPr lang="en-US" altLang="zh-CN" b="0" i="1" smtClean="0">
                        <a:latin typeface="Cambria Math" panose="02040503050406030204" pitchFamily="18" charset="0"/>
                      </a:rPr>
                      <m:t>, </m:t>
                    </m:r>
                    <m:r>
                      <a:rPr lang="en-US" altLang="zh-CN" b="0" i="1" smtClean="0">
                        <a:latin typeface="Cambria Math" panose="02040503050406030204" pitchFamily="18" charset="0"/>
                      </a:rPr>
                      <m:t>𝑖</m:t>
                    </m:r>
                    <m:r>
                      <a:rPr lang="en-US" altLang="zh-CN" b="0" i="1" smtClean="0">
                        <a:latin typeface="Cambria Math" panose="02040503050406030204" pitchFamily="18" charset="0"/>
                      </a:rPr>
                      <m:t>=1, 2, 3</m:t>
                    </m:r>
                  </m:oMath>
                </a14:m>
                <a:endParaRPr lang="en-US" altLang="zh-CN" dirty="0"/>
              </a:p>
              <a:p>
                <a:endParaRPr lang="en-US" altLang="zh-CN" sz="2000"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62645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一元四次方程</a:t>
            </a:r>
          </a:p>
        </p:txBody>
      </p:sp>
      <p:sp>
        <p:nvSpPr>
          <p:cNvPr id="3" name="内容占位符 2"/>
          <p:cNvSpPr>
            <a:spLocks noGrp="1"/>
          </p:cNvSpPr>
          <p:nvPr>
            <p:ph idx="1"/>
          </p:nvPr>
        </p:nvSpPr>
        <p:spPr/>
        <p:txBody>
          <a:bodyPr>
            <a:normAutofit lnSpcReduction="10000"/>
          </a:bodyPr>
          <a:lstStyle/>
          <a:p>
            <a:pPr marL="0" indent="0" algn="ctr">
              <a:buNone/>
            </a:pPr>
            <a:r>
              <a:rPr lang="en-US" altLang="zh-CN" i="1" dirty="0">
                <a:latin typeface="Times New Roman" panose="02020603050405020304" pitchFamily="18" charset="0"/>
                <a:cs typeface="Times New Roman" panose="02020603050405020304" pitchFamily="18" charset="0"/>
              </a:rPr>
              <a:t>ax</a:t>
            </a:r>
            <a:r>
              <a:rPr lang="en-US" altLang="zh-CN" baseline="30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bx</a:t>
            </a:r>
            <a:r>
              <a:rPr lang="en-US" altLang="zh-CN" baseline="30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cx</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dx</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e</a:t>
            </a:r>
            <a:r>
              <a:rPr lang="en-US" altLang="zh-CN" dirty="0">
                <a:latin typeface="Times New Roman" panose="02020603050405020304" pitchFamily="18" charset="0"/>
                <a:cs typeface="Times New Roman" panose="02020603050405020304" pitchFamily="18" charset="0"/>
              </a:rPr>
              <a:t> = 0</a:t>
            </a:r>
          </a:p>
          <a:p>
            <a:pPr marL="0" indent="0" algn="ctr">
              <a:buNone/>
            </a:pPr>
            <a:r>
              <a:rPr lang="en-US" altLang="zh-CN" dirty="0">
                <a:latin typeface="Times New Roman" panose="02020603050405020304" pitchFamily="18" charset="0"/>
                <a:cs typeface="Times New Roman" panose="02020603050405020304" pitchFamily="18" charset="0"/>
              </a:rPr>
              <a:t>4</a:t>
            </a:r>
            <a:r>
              <a:rPr lang="en-US" altLang="zh-CN" i="1" dirty="0">
                <a:latin typeface="Times New Roman" panose="02020603050405020304" pitchFamily="18" charset="0"/>
                <a:cs typeface="Times New Roman" panose="02020603050405020304" pitchFamily="18" charset="0"/>
              </a:rPr>
              <a:t>a</a:t>
            </a:r>
            <a:r>
              <a:rPr lang="en-US" altLang="zh-CN" baseline="30000" dirty="0">
                <a:latin typeface="Times New Roman" panose="02020603050405020304" pitchFamily="18" charset="0"/>
                <a:cs typeface="Times New Roman" panose="02020603050405020304" pitchFamily="18" charset="0"/>
              </a:rPr>
              <a:t>2</a:t>
            </a:r>
            <a:r>
              <a:rPr lang="en-US" altLang="zh-CN" i="1"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 + 4</a:t>
            </a:r>
            <a:r>
              <a:rPr lang="en-US" altLang="zh-CN" i="1" dirty="0">
                <a:latin typeface="Times New Roman" panose="02020603050405020304" pitchFamily="18" charset="0"/>
                <a:cs typeface="Times New Roman" panose="02020603050405020304" pitchFamily="18" charset="0"/>
              </a:rPr>
              <a:t>abx</a:t>
            </a:r>
            <a:r>
              <a:rPr lang="en-US" altLang="zh-CN" baseline="30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 = –4</a:t>
            </a:r>
            <a:r>
              <a:rPr lang="en-US" altLang="zh-CN" i="1" dirty="0">
                <a:latin typeface="Times New Roman" panose="02020603050405020304" pitchFamily="18" charset="0"/>
                <a:cs typeface="Times New Roman" panose="02020603050405020304" pitchFamily="18" charset="0"/>
              </a:rPr>
              <a:t>acx</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4</a:t>
            </a:r>
            <a:r>
              <a:rPr lang="en-US" altLang="zh-CN" i="1" dirty="0">
                <a:latin typeface="Times New Roman" panose="02020603050405020304" pitchFamily="18" charset="0"/>
                <a:cs typeface="Times New Roman" panose="02020603050405020304" pitchFamily="18" charset="0"/>
              </a:rPr>
              <a:t>adx</a:t>
            </a:r>
            <a:r>
              <a:rPr lang="en-US" altLang="zh-CN" dirty="0">
                <a:latin typeface="Times New Roman" panose="02020603050405020304" pitchFamily="18" charset="0"/>
                <a:cs typeface="Times New Roman" panose="02020603050405020304" pitchFamily="18" charset="0"/>
              </a:rPr>
              <a:t> – 4</a:t>
            </a:r>
            <a:r>
              <a:rPr lang="en-US" altLang="zh-CN" i="1" dirty="0">
                <a:latin typeface="Times New Roman" panose="02020603050405020304" pitchFamily="18" charset="0"/>
                <a:cs typeface="Times New Roman" panose="02020603050405020304" pitchFamily="18" charset="0"/>
              </a:rPr>
              <a:t>ae</a:t>
            </a:r>
          </a:p>
          <a:p>
            <a:pPr marL="0" indent="0" algn="ctr">
              <a:buNone/>
            </a:pPr>
            <a:r>
              <a:rPr lang="en-US" altLang="zh-CN" dirty="0">
                <a:latin typeface="Times New Roman" panose="02020603050405020304" pitchFamily="18" charset="0"/>
                <a:cs typeface="Times New Roman" panose="02020603050405020304" pitchFamily="18" charset="0"/>
              </a:rPr>
              <a:t>(2</a:t>
            </a:r>
            <a:r>
              <a:rPr lang="en-US" altLang="zh-CN" i="1" dirty="0">
                <a:latin typeface="Times New Roman" panose="02020603050405020304" pitchFamily="18" charset="0"/>
                <a:cs typeface="Times New Roman" panose="02020603050405020304" pitchFamily="18" charset="0"/>
              </a:rPr>
              <a:t>ax</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(2</a:t>
            </a:r>
            <a:r>
              <a:rPr lang="en-US" altLang="zh-CN" i="1" dirty="0">
                <a:latin typeface="Times New Roman" panose="02020603050405020304" pitchFamily="18" charset="0"/>
                <a:cs typeface="Times New Roman" panose="02020603050405020304" pitchFamily="18" charset="0"/>
              </a:rPr>
              <a:t>ax</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bx</a:t>
            </a:r>
            <a:r>
              <a:rPr lang="en-US" altLang="zh-CN" dirty="0">
                <a:latin typeface="Times New Roman" panose="02020603050405020304" pitchFamily="18" charset="0"/>
                <a:cs typeface="Times New Roman" panose="02020603050405020304" pitchFamily="18" charset="0"/>
              </a:rPr>
              <a:t>) + (</a:t>
            </a:r>
            <a:r>
              <a:rPr lang="en-US" altLang="zh-CN" i="1" dirty="0" err="1">
                <a:latin typeface="Times New Roman" panose="02020603050405020304" pitchFamily="18" charset="0"/>
                <a:cs typeface="Times New Roman" panose="02020603050405020304" pitchFamily="18" charset="0"/>
              </a:rPr>
              <a:t>bx</a:t>
            </a:r>
            <a:r>
              <a:rPr lang="en-US" altLang="zh-CN" dirty="0">
                <a:latin typeface="Times New Roman" panose="02020603050405020304" pitchFamily="18" charset="0"/>
                <a:cs typeface="Times New Roman" panose="02020603050405020304" pitchFamily="18" charset="0"/>
              </a:rPr>
              <a:t>)</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t>
            </a:r>
          </a:p>
          <a:p>
            <a:pPr marL="0" indent="0" algn="ctr">
              <a:buNone/>
            </a:pP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b</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4</a:t>
            </a:r>
            <a:r>
              <a:rPr lang="en-US" altLang="zh-CN" i="1" dirty="0">
                <a:latin typeface="Times New Roman" panose="02020603050405020304" pitchFamily="18" charset="0"/>
                <a:cs typeface="Times New Roman" panose="02020603050405020304" pitchFamily="18" charset="0"/>
              </a:rPr>
              <a:t>ac</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4</a:t>
            </a:r>
            <a:r>
              <a:rPr lang="en-US" altLang="zh-CN" i="1" dirty="0">
                <a:latin typeface="Times New Roman" panose="02020603050405020304" pitchFamily="18" charset="0"/>
                <a:cs typeface="Times New Roman" panose="02020603050405020304" pitchFamily="18" charset="0"/>
              </a:rPr>
              <a:t>adx</a:t>
            </a:r>
            <a:r>
              <a:rPr lang="en-US" altLang="zh-CN" dirty="0">
                <a:latin typeface="Times New Roman" panose="02020603050405020304" pitchFamily="18" charset="0"/>
                <a:cs typeface="Times New Roman" panose="02020603050405020304" pitchFamily="18" charset="0"/>
              </a:rPr>
              <a:t> – 4</a:t>
            </a:r>
            <a:r>
              <a:rPr lang="en-US" altLang="zh-CN" i="1" dirty="0">
                <a:latin typeface="Times New Roman" panose="02020603050405020304" pitchFamily="18" charset="0"/>
                <a:cs typeface="Times New Roman" panose="02020603050405020304" pitchFamily="18" charset="0"/>
              </a:rPr>
              <a:t>ae</a:t>
            </a:r>
            <a:endParaRPr lang="en-US" altLang="zh-CN" dirty="0">
              <a:latin typeface="Times New Roman" panose="02020603050405020304" pitchFamily="18" charset="0"/>
              <a:cs typeface="Times New Roman" panose="02020603050405020304" pitchFamily="18" charset="0"/>
            </a:endParaRPr>
          </a:p>
          <a:p>
            <a:pPr marL="0" indent="0" algn="ctr">
              <a:buNone/>
            </a:pPr>
            <a:r>
              <a:rPr lang="en-US" altLang="zh-CN" dirty="0">
                <a:latin typeface="Times New Roman" panose="02020603050405020304" pitchFamily="18" charset="0"/>
                <a:cs typeface="Times New Roman" panose="02020603050405020304" pitchFamily="18" charset="0"/>
              </a:rPr>
              <a:t>(2</a:t>
            </a:r>
            <a:r>
              <a:rPr lang="en-US" altLang="zh-CN" i="1" dirty="0">
                <a:latin typeface="Times New Roman" panose="02020603050405020304" pitchFamily="18" charset="0"/>
                <a:cs typeface="Times New Roman" panose="02020603050405020304" pitchFamily="18" charset="0"/>
              </a:rPr>
              <a:t>ax</a:t>
            </a:r>
            <a:r>
              <a:rPr lang="en-US" altLang="zh-CN" baseline="30000" dirty="0">
                <a:latin typeface="Times New Roman" panose="02020603050405020304" pitchFamily="18" charset="0"/>
                <a:cs typeface="Times New Roman" panose="02020603050405020304" pitchFamily="18" charset="0"/>
              </a:rPr>
              <a:t>2</a:t>
            </a:r>
            <a:r>
              <a:rPr lang="en-US" altLang="zh-CN" i="1" dirty="0">
                <a:latin typeface="Times New Roman" panose="02020603050405020304" pitchFamily="18" charset="0"/>
                <a:cs typeface="Times New Roman" panose="02020603050405020304" pitchFamily="18" charset="0"/>
              </a:rPr>
              <a:t> + </a:t>
            </a:r>
            <a:r>
              <a:rPr lang="en-US" altLang="zh-CN" i="1" dirty="0" err="1">
                <a:latin typeface="Times New Roman" panose="02020603050405020304" pitchFamily="18" charset="0"/>
                <a:cs typeface="Times New Roman" panose="02020603050405020304" pitchFamily="18" charset="0"/>
              </a:rPr>
              <a:t>bx</a:t>
            </a:r>
            <a:r>
              <a:rPr lang="en-US" altLang="zh-CN" dirty="0">
                <a:latin typeface="Times New Roman" panose="02020603050405020304" pitchFamily="18" charset="0"/>
                <a:cs typeface="Times New Roman" panose="02020603050405020304" pitchFamily="18" charset="0"/>
              </a:rPr>
              <a:t>)</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b</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4</a:t>
            </a:r>
            <a:r>
              <a:rPr lang="en-US" altLang="zh-CN" i="1" dirty="0">
                <a:latin typeface="Times New Roman" panose="02020603050405020304" pitchFamily="18" charset="0"/>
                <a:cs typeface="Times New Roman" panose="02020603050405020304" pitchFamily="18" charset="0"/>
              </a:rPr>
              <a:t>ac</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4</a:t>
            </a:r>
            <a:r>
              <a:rPr lang="en-US" altLang="zh-CN" i="1" dirty="0">
                <a:latin typeface="Times New Roman" panose="02020603050405020304" pitchFamily="18" charset="0"/>
                <a:cs typeface="Times New Roman" panose="02020603050405020304" pitchFamily="18" charset="0"/>
              </a:rPr>
              <a:t>adx</a:t>
            </a:r>
            <a:r>
              <a:rPr lang="en-US" altLang="zh-CN" dirty="0">
                <a:latin typeface="Times New Roman" panose="02020603050405020304" pitchFamily="18" charset="0"/>
                <a:cs typeface="Times New Roman" panose="02020603050405020304" pitchFamily="18" charset="0"/>
              </a:rPr>
              <a:t> – 4</a:t>
            </a:r>
            <a:r>
              <a:rPr lang="en-US" altLang="zh-CN" i="1" dirty="0">
                <a:latin typeface="Times New Roman" panose="02020603050405020304" pitchFamily="18" charset="0"/>
                <a:cs typeface="Times New Roman" panose="02020603050405020304" pitchFamily="18" charset="0"/>
              </a:rPr>
              <a:t>ae</a:t>
            </a:r>
          </a:p>
          <a:p>
            <a:pPr marL="0" indent="0" algn="ctr">
              <a:buNone/>
            </a:pPr>
            <a:r>
              <a:rPr lang="en-US" altLang="zh-CN" dirty="0">
                <a:latin typeface="Times New Roman" panose="02020603050405020304" pitchFamily="18" charset="0"/>
                <a:cs typeface="Times New Roman" panose="02020603050405020304" pitchFamily="18" charset="0"/>
              </a:rPr>
              <a:t>(2</a:t>
            </a:r>
            <a:r>
              <a:rPr lang="en-US" altLang="zh-CN" i="1" dirty="0">
                <a:latin typeface="Times New Roman" panose="02020603050405020304" pitchFamily="18" charset="0"/>
                <a:cs typeface="Times New Roman" panose="02020603050405020304" pitchFamily="18" charset="0"/>
              </a:rPr>
              <a:t>ax</a:t>
            </a:r>
            <a:r>
              <a:rPr lang="en-US" altLang="zh-CN" baseline="30000" dirty="0">
                <a:latin typeface="Times New Roman" panose="02020603050405020304" pitchFamily="18" charset="0"/>
                <a:cs typeface="Times New Roman" panose="02020603050405020304" pitchFamily="18" charset="0"/>
              </a:rPr>
              <a:t>2</a:t>
            </a:r>
            <a:r>
              <a:rPr lang="en-US" altLang="zh-CN" i="1" dirty="0">
                <a:latin typeface="Times New Roman" panose="02020603050405020304" pitchFamily="18" charset="0"/>
                <a:cs typeface="Times New Roman" panose="02020603050405020304" pitchFamily="18" charset="0"/>
              </a:rPr>
              <a:t> + </a:t>
            </a:r>
            <a:r>
              <a:rPr lang="en-US" altLang="zh-CN" i="1" dirty="0" err="1">
                <a:latin typeface="Times New Roman" panose="02020603050405020304" pitchFamily="18" charset="0"/>
                <a:cs typeface="Times New Roman" panose="02020603050405020304" pitchFamily="18" charset="0"/>
              </a:rPr>
              <a:t>bx</a:t>
            </a:r>
            <a:r>
              <a:rPr lang="en-US" altLang="zh-CN" dirty="0">
                <a:latin typeface="Times New Roman" panose="02020603050405020304" pitchFamily="18" charset="0"/>
                <a:cs typeface="Times New Roman" panose="02020603050405020304" pitchFamily="18" charset="0"/>
              </a:rPr>
              <a:t>)</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+ 2(2</a:t>
            </a:r>
            <a:r>
              <a:rPr lang="en-US" altLang="zh-CN" i="1" dirty="0">
                <a:latin typeface="Times New Roman" panose="02020603050405020304" pitchFamily="18" charset="0"/>
                <a:cs typeface="Times New Roman" panose="02020603050405020304" pitchFamily="18" charset="0"/>
              </a:rPr>
              <a:t>ax</a:t>
            </a:r>
            <a:r>
              <a:rPr lang="en-US" altLang="zh-CN" baseline="30000" dirty="0">
                <a:latin typeface="Times New Roman" panose="02020603050405020304" pitchFamily="18" charset="0"/>
                <a:cs typeface="Times New Roman" panose="02020603050405020304" pitchFamily="18" charset="0"/>
              </a:rPr>
              <a:t>2</a:t>
            </a:r>
            <a:r>
              <a:rPr lang="en-US" altLang="zh-CN" i="1" dirty="0">
                <a:latin typeface="Times New Roman" panose="02020603050405020304" pitchFamily="18" charset="0"/>
                <a:cs typeface="Times New Roman" panose="02020603050405020304" pitchFamily="18" charset="0"/>
              </a:rPr>
              <a:t> + </a:t>
            </a:r>
            <a:r>
              <a:rPr lang="en-US" altLang="zh-CN" i="1" dirty="0" err="1">
                <a:latin typeface="Times New Roman" panose="02020603050405020304" pitchFamily="18" charset="0"/>
                <a:cs typeface="Times New Roman" panose="02020603050405020304" pitchFamily="18" charset="0"/>
              </a:rPr>
              <a:t>bx</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y</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y</a:t>
            </a:r>
            <a:r>
              <a:rPr lang="en-US" altLang="zh-CN" baseline="30000" dirty="0">
                <a:latin typeface="Times New Roman" panose="02020603050405020304" pitchFamily="18" charset="0"/>
                <a:cs typeface="Times New Roman" panose="02020603050405020304" pitchFamily="18" charset="0"/>
              </a:rPr>
              <a:t>2</a:t>
            </a:r>
          </a:p>
          <a:p>
            <a:pPr marL="0" indent="0" algn="ctr">
              <a:buNone/>
            </a:pP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b</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4</a:t>
            </a:r>
            <a:r>
              <a:rPr lang="en-US" altLang="zh-CN" i="1" dirty="0">
                <a:latin typeface="Times New Roman" panose="02020603050405020304" pitchFamily="18" charset="0"/>
                <a:cs typeface="Times New Roman" panose="02020603050405020304" pitchFamily="18" charset="0"/>
              </a:rPr>
              <a:t>ac</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4</a:t>
            </a:r>
            <a:r>
              <a:rPr lang="en-US" altLang="zh-CN" i="1" dirty="0">
                <a:latin typeface="Times New Roman" panose="02020603050405020304" pitchFamily="18" charset="0"/>
                <a:cs typeface="Times New Roman" panose="02020603050405020304" pitchFamily="18" charset="0"/>
              </a:rPr>
              <a:t>adx</a:t>
            </a:r>
            <a:r>
              <a:rPr lang="en-US" altLang="zh-CN" dirty="0">
                <a:latin typeface="Times New Roman" panose="02020603050405020304" pitchFamily="18" charset="0"/>
                <a:cs typeface="Times New Roman" panose="02020603050405020304" pitchFamily="18" charset="0"/>
              </a:rPr>
              <a:t> – 4</a:t>
            </a:r>
            <a:r>
              <a:rPr lang="en-US" altLang="zh-CN" i="1" dirty="0">
                <a:latin typeface="Times New Roman" panose="02020603050405020304" pitchFamily="18" charset="0"/>
                <a:cs typeface="Times New Roman" panose="02020603050405020304" pitchFamily="18" charset="0"/>
              </a:rPr>
              <a:t>ae </a:t>
            </a:r>
            <a:r>
              <a:rPr lang="en-US" altLang="zh-CN" dirty="0">
                <a:latin typeface="Times New Roman" panose="02020603050405020304" pitchFamily="18" charset="0"/>
                <a:cs typeface="Times New Roman" panose="02020603050405020304" pitchFamily="18" charset="0"/>
              </a:rPr>
              <a:t>+ 2(2</a:t>
            </a:r>
            <a:r>
              <a:rPr lang="en-US" altLang="zh-CN" i="1" dirty="0">
                <a:latin typeface="Times New Roman" panose="02020603050405020304" pitchFamily="18" charset="0"/>
                <a:cs typeface="Times New Roman" panose="02020603050405020304" pitchFamily="18" charset="0"/>
              </a:rPr>
              <a:t>ax</a:t>
            </a:r>
            <a:r>
              <a:rPr lang="en-US" altLang="zh-CN" baseline="30000" dirty="0">
                <a:latin typeface="Times New Roman" panose="02020603050405020304" pitchFamily="18" charset="0"/>
                <a:cs typeface="Times New Roman" panose="02020603050405020304" pitchFamily="18" charset="0"/>
              </a:rPr>
              <a:t>2</a:t>
            </a:r>
            <a:r>
              <a:rPr lang="en-US" altLang="zh-CN" i="1" dirty="0">
                <a:latin typeface="Times New Roman" panose="02020603050405020304" pitchFamily="18" charset="0"/>
                <a:cs typeface="Times New Roman" panose="02020603050405020304" pitchFamily="18" charset="0"/>
              </a:rPr>
              <a:t> + </a:t>
            </a:r>
            <a:r>
              <a:rPr lang="en-US" altLang="zh-CN" i="1" dirty="0" err="1">
                <a:latin typeface="Times New Roman" panose="02020603050405020304" pitchFamily="18" charset="0"/>
                <a:cs typeface="Times New Roman" panose="02020603050405020304" pitchFamily="18" charset="0"/>
              </a:rPr>
              <a:t>bx</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y</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y</a:t>
            </a:r>
            <a:r>
              <a:rPr lang="en-US" altLang="zh-CN" baseline="30000" dirty="0">
                <a:latin typeface="Times New Roman" panose="02020603050405020304" pitchFamily="18" charset="0"/>
                <a:cs typeface="Times New Roman" panose="02020603050405020304" pitchFamily="18" charset="0"/>
              </a:rPr>
              <a:t>2</a:t>
            </a:r>
            <a:endParaRPr lang="en-US" altLang="zh-CN" i="1" baseline="30000" dirty="0">
              <a:latin typeface="Times New Roman" panose="02020603050405020304" pitchFamily="18" charset="0"/>
              <a:cs typeface="Times New Roman" panose="02020603050405020304" pitchFamily="18" charset="0"/>
            </a:endParaRPr>
          </a:p>
          <a:p>
            <a:pPr marL="0" indent="0" algn="ctr">
              <a:buNone/>
            </a:pPr>
            <a:r>
              <a:rPr lang="en-US" altLang="zh-CN" dirty="0">
                <a:latin typeface="Times New Roman" panose="02020603050405020304" pitchFamily="18" charset="0"/>
                <a:cs typeface="Times New Roman" panose="02020603050405020304" pitchFamily="18" charset="0"/>
              </a:rPr>
              <a:t>(2</a:t>
            </a:r>
            <a:r>
              <a:rPr lang="en-US" altLang="zh-CN" i="1" dirty="0">
                <a:latin typeface="Times New Roman" panose="02020603050405020304" pitchFamily="18" charset="0"/>
                <a:cs typeface="Times New Roman" panose="02020603050405020304" pitchFamily="18" charset="0"/>
              </a:rPr>
              <a:t>ax</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a:t>
            </a:r>
            <a:r>
              <a:rPr lang="en-US" altLang="zh-CN" i="1" dirty="0" err="1">
                <a:latin typeface="Times New Roman" panose="02020603050405020304" pitchFamily="18" charset="0"/>
                <a:cs typeface="Times New Roman" panose="02020603050405020304" pitchFamily="18" charset="0"/>
              </a:rPr>
              <a:t>bx</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y</a:t>
            </a:r>
            <a:r>
              <a:rPr lang="en-US" altLang="zh-CN" dirty="0">
                <a:latin typeface="Times New Roman" panose="02020603050405020304" pitchFamily="18" charset="0"/>
                <a:cs typeface="Times New Roman" panose="02020603050405020304" pitchFamily="18" charset="0"/>
              </a:rPr>
              <a:t>)</a:t>
            </a:r>
            <a:r>
              <a:rPr lang="en-US" altLang="zh-CN" baseline="30000" dirty="0">
                <a:latin typeface="Times New Roman" panose="02020603050405020304" pitchFamily="18" charset="0"/>
                <a:cs typeface="Times New Roman" panose="02020603050405020304" pitchFamily="18" charset="0"/>
              </a:rPr>
              <a:t>2</a:t>
            </a:r>
          </a:p>
          <a:p>
            <a:pPr marL="0" indent="0" algn="ctr">
              <a:buNone/>
            </a:pP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b</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4</a:t>
            </a:r>
            <a:r>
              <a:rPr lang="en-US" altLang="zh-CN" i="1" dirty="0">
                <a:latin typeface="Times New Roman" panose="02020603050405020304" pitchFamily="18" charset="0"/>
                <a:cs typeface="Times New Roman" panose="02020603050405020304" pitchFamily="18" charset="0"/>
              </a:rPr>
              <a:t>ac</a:t>
            </a:r>
            <a:r>
              <a:rPr lang="en-US" altLang="zh-CN" dirty="0">
                <a:latin typeface="Times New Roman" panose="02020603050405020304" pitchFamily="18" charset="0"/>
                <a:cs typeface="Times New Roman" panose="02020603050405020304" pitchFamily="18" charset="0"/>
              </a:rPr>
              <a:t> + 4</a:t>
            </a:r>
            <a:r>
              <a:rPr lang="en-US" altLang="zh-CN" i="1" dirty="0">
                <a:latin typeface="Times New Roman" panose="02020603050405020304" pitchFamily="18" charset="0"/>
                <a:cs typeface="Times New Roman" panose="02020603050405020304" pitchFamily="18" charset="0"/>
              </a:rPr>
              <a:t>ay</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+ 2(</a:t>
            </a:r>
            <a:r>
              <a:rPr lang="en-US" altLang="zh-CN" i="1" dirty="0">
                <a:latin typeface="Times New Roman" panose="02020603050405020304" pitchFamily="18" charset="0"/>
                <a:cs typeface="Times New Roman" panose="02020603050405020304" pitchFamily="18" charset="0"/>
              </a:rPr>
              <a:t>by</a:t>
            </a:r>
            <a:r>
              <a:rPr lang="en-US" altLang="zh-CN" dirty="0">
                <a:latin typeface="Times New Roman" panose="02020603050405020304" pitchFamily="18" charset="0"/>
                <a:cs typeface="Times New Roman" panose="02020603050405020304" pitchFamily="18" charset="0"/>
              </a:rPr>
              <a:t> – 2</a:t>
            </a:r>
            <a:r>
              <a:rPr lang="en-US" altLang="zh-CN" i="1" dirty="0">
                <a:latin typeface="Times New Roman" panose="02020603050405020304" pitchFamily="18" charset="0"/>
                <a:cs typeface="Times New Roman" panose="02020603050405020304" pitchFamily="18" charset="0"/>
              </a:rPr>
              <a:t>ad</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y</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4</a:t>
            </a:r>
            <a:r>
              <a:rPr lang="en-US" altLang="zh-CN" i="1" dirty="0">
                <a:latin typeface="Times New Roman" panose="02020603050405020304" pitchFamily="18" charset="0"/>
                <a:cs typeface="Times New Roman" panose="02020603050405020304" pitchFamily="18" charset="0"/>
              </a:rPr>
              <a:t>ae</a:t>
            </a:r>
          </a:p>
          <a:p>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81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一元四次方程</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lgn="ctr">
                  <a:lnSpc>
                    <a:spcPct val="100000"/>
                  </a:lnSpc>
                  <a:buNone/>
                </a:pP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by</a:t>
                </a:r>
                <a:r>
                  <a:rPr lang="en-US" altLang="zh-CN" dirty="0">
                    <a:latin typeface="Times New Roman" panose="02020603050405020304" pitchFamily="18" charset="0"/>
                    <a:cs typeface="Times New Roman" panose="02020603050405020304" pitchFamily="18" charset="0"/>
                  </a:rPr>
                  <a:t> – 2</a:t>
                </a:r>
                <a:r>
                  <a:rPr lang="en-US" altLang="zh-CN" i="1" dirty="0">
                    <a:latin typeface="Times New Roman" panose="02020603050405020304" pitchFamily="18" charset="0"/>
                    <a:cs typeface="Times New Roman" panose="02020603050405020304" pitchFamily="18" charset="0"/>
                  </a:rPr>
                  <a:t>ad</a:t>
                </a:r>
                <a:r>
                  <a:rPr lang="en-US" altLang="zh-CN" dirty="0">
                    <a:latin typeface="Times New Roman" panose="02020603050405020304" pitchFamily="18" charset="0"/>
                    <a:cs typeface="Times New Roman" panose="02020603050405020304" pitchFamily="18" charset="0"/>
                  </a:rPr>
                  <a:t>)</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b</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4</a:t>
                </a:r>
                <a:r>
                  <a:rPr lang="en-US" altLang="zh-CN" i="1" dirty="0">
                    <a:latin typeface="Times New Roman" panose="02020603050405020304" pitchFamily="18" charset="0"/>
                    <a:cs typeface="Times New Roman" panose="02020603050405020304" pitchFamily="18" charset="0"/>
                  </a:rPr>
                  <a:t>ac</a:t>
                </a:r>
                <a:r>
                  <a:rPr lang="en-US" altLang="zh-CN" dirty="0">
                    <a:latin typeface="Times New Roman" panose="02020603050405020304" pitchFamily="18" charset="0"/>
                    <a:cs typeface="Times New Roman" panose="02020603050405020304" pitchFamily="18" charset="0"/>
                  </a:rPr>
                  <a:t> + 4</a:t>
                </a:r>
                <a:r>
                  <a:rPr lang="en-US" altLang="zh-CN" i="1" dirty="0">
                    <a:latin typeface="Times New Roman" panose="02020603050405020304" pitchFamily="18" charset="0"/>
                    <a:cs typeface="Times New Roman" panose="02020603050405020304" pitchFamily="18" charset="0"/>
                  </a:rPr>
                  <a:t>ay</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y</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4</a:t>
                </a:r>
                <a:r>
                  <a:rPr lang="en-US" altLang="zh-CN" i="1" dirty="0">
                    <a:latin typeface="Times New Roman" panose="02020603050405020304" pitchFamily="18" charset="0"/>
                    <a:cs typeface="Times New Roman" panose="02020603050405020304" pitchFamily="18" charset="0"/>
                  </a:rPr>
                  <a:t>ae</a:t>
                </a:r>
                <a:r>
                  <a:rPr lang="en-US" altLang="zh-CN" dirty="0">
                    <a:latin typeface="Times New Roman" panose="02020603050405020304" pitchFamily="18" charset="0"/>
                    <a:cs typeface="Times New Roman" panose="02020603050405020304" pitchFamily="18" charset="0"/>
                  </a:rPr>
                  <a:t>) = 0</a:t>
                </a:r>
              </a:p>
              <a:p>
                <a:pPr marL="0" indent="0" algn="ctr">
                  <a:lnSpc>
                    <a:spcPct val="100000"/>
                  </a:lnSpc>
                  <a:buNone/>
                </a:pPr>
                <a:r>
                  <a:rPr lang="en-US" altLang="zh-CN" dirty="0">
                    <a:latin typeface="Times New Roman" panose="02020603050405020304" pitchFamily="18" charset="0"/>
                    <a:cs typeface="Times New Roman" panose="02020603050405020304" pitchFamily="18" charset="0"/>
                  </a:rPr>
                  <a:t>4</a:t>
                </a:r>
                <a:r>
                  <a:rPr lang="en-US" altLang="zh-CN" i="1" dirty="0">
                    <a:latin typeface="Times New Roman" panose="02020603050405020304" pitchFamily="18" charset="0"/>
                    <a:cs typeface="Times New Roman" panose="02020603050405020304" pitchFamily="18" charset="0"/>
                  </a:rPr>
                  <a:t>ay</a:t>
                </a:r>
                <a:r>
                  <a:rPr lang="en-US" altLang="zh-CN" baseline="30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 – 4</a:t>
                </a:r>
                <a:r>
                  <a:rPr lang="en-US" altLang="zh-CN" i="1" dirty="0">
                    <a:latin typeface="Times New Roman" panose="02020603050405020304" pitchFamily="18" charset="0"/>
                    <a:cs typeface="Times New Roman" panose="02020603050405020304" pitchFamily="18" charset="0"/>
                  </a:rPr>
                  <a:t>acy</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(4</a:t>
                </a:r>
                <a:r>
                  <a:rPr lang="en-US" altLang="zh-CN" i="1" dirty="0">
                    <a:latin typeface="Times New Roman" panose="02020603050405020304" pitchFamily="18" charset="0"/>
                    <a:cs typeface="Times New Roman" panose="02020603050405020304" pitchFamily="18" charset="0"/>
                  </a:rPr>
                  <a:t>abd</a:t>
                </a:r>
                <a:r>
                  <a:rPr lang="en-US" altLang="zh-CN" dirty="0">
                    <a:latin typeface="Times New Roman" panose="02020603050405020304" pitchFamily="18" charset="0"/>
                    <a:cs typeface="Times New Roman" panose="02020603050405020304" pitchFamily="18" charset="0"/>
                  </a:rPr>
                  <a:t> – 16</a:t>
                </a:r>
                <a:r>
                  <a:rPr lang="en-US" altLang="zh-CN" i="1" dirty="0">
                    <a:latin typeface="Times New Roman" panose="02020603050405020304" pitchFamily="18" charset="0"/>
                    <a:cs typeface="Times New Roman" panose="02020603050405020304" pitchFamily="18" charset="0"/>
                  </a:rPr>
                  <a:t>a</a:t>
                </a:r>
                <a:r>
                  <a:rPr lang="en-US" altLang="zh-CN" i="1" baseline="30000" dirty="0">
                    <a:latin typeface="Times New Roman" panose="02020603050405020304" pitchFamily="18" charset="0"/>
                    <a:cs typeface="Times New Roman" panose="02020603050405020304" pitchFamily="18" charset="0"/>
                  </a:rPr>
                  <a:t>2</a:t>
                </a:r>
                <a:r>
                  <a:rPr lang="en-US" altLang="zh-CN" i="1" dirty="0">
                    <a:latin typeface="Times New Roman" panose="02020603050405020304" pitchFamily="18" charset="0"/>
                    <a:cs typeface="Times New Roman" panose="02020603050405020304" pitchFamily="18" charset="0"/>
                  </a:rPr>
                  <a:t>e</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y</a:t>
                </a:r>
              </a:p>
              <a:p>
                <a:pPr marL="0" indent="0" algn="ctr">
                  <a:lnSpc>
                    <a:spcPct val="100000"/>
                  </a:lnSpc>
                  <a:buNone/>
                </a:pPr>
                <a:r>
                  <a:rPr lang="en-US" altLang="zh-CN" dirty="0">
                    <a:latin typeface="Times New Roman" panose="02020603050405020304" pitchFamily="18" charset="0"/>
                    <a:cs typeface="Times New Roman" panose="02020603050405020304" pitchFamily="18" charset="0"/>
                  </a:rPr>
                  <a:t> – 4</a:t>
                </a:r>
                <a:r>
                  <a:rPr lang="en-US" altLang="zh-CN" i="1" dirty="0">
                    <a:latin typeface="Times New Roman" panose="02020603050405020304" pitchFamily="18" charset="0"/>
                    <a:cs typeface="Times New Roman" panose="02020603050405020304" pitchFamily="18" charset="0"/>
                  </a:rPr>
                  <a:t>ab</a:t>
                </a:r>
                <a:r>
                  <a:rPr lang="en-US" altLang="zh-CN" baseline="30000" dirty="0">
                    <a:latin typeface="Times New Roman" panose="02020603050405020304" pitchFamily="18" charset="0"/>
                    <a:cs typeface="Times New Roman" panose="02020603050405020304" pitchFamily="18" charset="0"/>
                  </a:rPr>
                  <a:t>2</a:t>
                </a:r>
                <a:r>
                  <a:rPr lang="en-US" altLang="zh-CN" i="1" dirty="0">
                    <a:latin typeface="Times New Roman" panose="02020603050405020304" pitchFamily="18" charset="0"/>
                    <a:cs typeface="Times New Roman" panose="02020603050405020304" pitchFamily="18" charset="0"/>
                  </a:rPr>
                  <a:t>e</a:t>
                </a:r>
                <a:r>
                  <a:rPr lang="en-US" altLang="zh-CN" dirty="0">
                    <a:latin typeface="Times New Roman" panose="02020603050405020304" pitchFamily="18" charset="0"/>
                    <a:cs typeface="Times New Roman" panose="02020603050405020304" pitchFamily="18" charset="0"/>
                  </a:rPr>
                  <a:t> + 16</a:t>
                </a:r>
                <a:r>
                  <a:rPr lang="en-US" altLang="zh-CN" i="1" dirty="0">
                    <a:latin typeface="Times New Roman" panose="02020603050405020304" pitchFamily="18" charset="0"/>
                    <a:cs typeface="Times New Roman" panose="02020603050405020304" pitchFamily="18" charset="0"/>
                  </a:rPr>
                  <a:t>ace</a:t>
                </a:r>
                <a:r>
                  <a:rPr lang="en-US" altLang="zh-CN" dirty="0">
                    <a:latin typeface="Times New Roman" panose="02020603050405020304" pitchFamily="18" charset="0"/>
                    <a:cs typeface="Times New Roman" panose="02020603050405020304" pitchFamily="18" charset="0"/>
                  </a:rPr>
                  <a:t> – 4</a:t>
                </a:r>
                <a:r>
                  <a:rPr lang="en-US" altLang="zh-CN" i="1" dirty="0">
                    <a:latin typeface="Times New Roman" panose="02020603050405020304" pitchFamily="18" charset="0"/>
                    <a:cs typeface="Times New Roman" panose="02020603050405020304" pitchFamily="18" charset="0"/>
                  </a:rPr>
                  <a:t>a</a:t>
                </a:r>
                <a:r>
                  <a:rPr lang="en-US" altLang="zh-CN" baseline="30000" dirty="0">
                    <a:latin typeface="Times New Roman" panose="02020603050405020304" pitchFamily="18" charset="0"/>
                    <a:cs typeface="Times New Roman" panose="02020603050405020304" pitchFamily="18" charset="0"/>
                  </a:rPr>
                  <a:t>2</a:t>
                </a:r>
                <a:r>
                  <a:rPr lang="en-US" altLang="zh-CN" i="1" dirty="0">
                    <a:latin typeface="Times New Roman" panose="02020603050405020304" pitchFamily="18" charset="0"/>
                    <a:cs typeface="Times New Roman" panose="02020603050405020304" pitchFamily="18" charset="0"/>
                  </a:rPr>
                  <a:t>d</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0</a:t>
                </a:r>
              </a:p>
              <a:p>
                <a:pPr marL="0" indent="0" algn="ctr">
                  <a:lnSpc>
                    <a:spcPct val="100000"/>
                  </a:lnSpc>
                  <a:buNone/>
                </a:pPr>
                <a:r>
                  <a:rPr lang="en-US" altLang="zh-CN" i="1" dirty="0">
                    <a:latin typeface="Times New Roman" panose="02020603050405020304" pitchFamily="18" charset="0"/>
                    <a:cs typeface="Times New Roman" panose="02020603050405020304" pitchFamily="18" charset="0"/>
                  </a:rPr>
                  <a:t>y</a:t>
                </a:r>
                <a:r>
                  <a:rPr lang="en-US" altLang="zh-CN" baseline="30000"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cy</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a:t>
                </a:r>
                <a:r>
                  <a:rPr lang="en-US" altLang="zh-CN" i="1" dirty="0" err="1">
                    <a:latin typeface="Times New Roman" panose="02020603050405020304" pitchFamily="18" charset="0"/>
                    <a:cs typeface="Times New Roman" panose="02020603050405020304" pitchFamily="18" charset="0"/>
                  </a:rPr>
                  <a:t>bd</a:t>
                </a:r>
                <a:r>
                  <a:rPr lang="en-US" altLang="zh-CN" dirty="0">
                    <a:latin typeface="Times New Roman" panose="02020603050405020304" pitchFamily="18" charset="0"/>
                    <a:cs typeface="Times New Roman" panose="02020603050405020304" pitchFamily="18" charset="0"/>
                  </a:rPr>
                  <a:t> – 4</a:t>
                </a:r>
                <a:r>
                  <a:rPr lang="en-US" altLang="zh-CN" i="1" dirty="0">
                    <a:latin typeface="Times New Roman" panose="02020603050405020304" pitchFamily="18" charset="0"/>
                    <a:cs typeface="Times New Roman" panose="02020603050405020304" pitchFamily="18" charset="0"/>
                  </a:rPr>
                  <a:t>ae</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y</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b</a:t>
                </a:r>
                <a:r>
                  <a:rPr lang="en-US" altLang="zh-CN" baseline="30000" dirty="0">
                    <a:latin typeface="Times New Roman" panose="02020603050405020304" pitchFamily="18" charset="0"/>
                    <a:cs typeface="Times New Roman" panose="02020603050405020304" pitchFamily="18" charset="0"/>
                  </a:rPr>
                  <a:t>2</a:t>
                </a:r>
                <a:r>
                  <a:rPr lang="en-US" altLang="zh-CN" i="1" dirty="0">
                    <a:latin typeface="Times New Roman" panose="02020603050405020304" pitchFamily="18" charset="0"/>
                    <a:cs typeface="Times New Roman" panose="02020603050405020304" pitchFamily="18" charset="0"/>
                  </a:rPr>
                  <a:t>e</a:t>
                </a:r>
                <a:r>
                  <a:rPr lang="en-US" altLang="zh-CN" dirty="0">
                    <a:latin typeface="Times New Roman" panose="02020603050405020304" pitchFamily="18" charset="0"/>
                    <a:cs typeface="Times New Roman" panose="02020603050405020304" pitchFamily="18" charset="0"/>
                  </a:rPr>
                  <a:t> + 4</a:t>
                </a:r>
                <a:r>
                  <a:rPr lang="en-US" altLang="zh-CN" i="1" dirty="0">
                    <a:latin typeface="Times New Roman" panose="02020603050405020304" pitchFamily="18" charset="0"/>
                    <a:cs typeface="Times New Roman" panose="02020603050405020304" pitchFamily="18" charset="0"/>
                  </a:rPr>
                  <a:t>ace</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ad</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0</a:t>
                </a:r>
              </a:p>
              <a:p>
                <a:pPr marL="0" indent="0" algn="ctr">
                  <a:lnSpc>
                    <a:spcPct val="100000"/>
                  </a:lnSpc>
                  <a:buNone/>
                </a:pPr>
                <a14:m>
                  <m:oMathPara xmlns:m="http://schemas.openxmlformats.org/officeDocument/2006/math">
                    <m:oMathParaPr>
                      <m:jc m:val="centerGroup"/>
                    </m:oMathParaPr>
                    <m:oMath xmlns:m="http://schemas.openxmlformats.org/officeDocument/2006/math">
                      <m:sSup>
                        <m:sSupPr>
                          <m:ctrlPr>
                            <a:rPr lang="en-US" altLang="zh-CN" sz="2400" b="0" i="1" smtClean="0">
                              <a:latin typeface="Cambria Math" panose="02040503050406030204" pitchFamily="18" charset="0"/>
                              <a:cs typeface="Times New Roman" panose="02020603050405020304" pitchFamily="18" charset="0"/>
                            </a:rPr>
                          </m:ctrlPr>
                        </m:sSupPr>
                        <m:e>
                          <m:d>
                            <m:dPr>
                              <m:ctrlPr>
                                <a:rPr lang="en-US" altLang="zh-CN" sz="2400" b="0" i="1" smtClean="0">
                                  <a:latin typeface="Cambria Math" panose="02040503050406030204" pitchFamily="18" charset="0"/>
                                  <a:cs typeface="Times New Roman" panose="02020603050405020304" pitchFamily="18" charset="0"/>
                                </a:rPr>
                              </m:ctrlPr>
                            </m:dPr>
                            <m:e>
                              <m:r>
                                <a:rPr lang="en-US" altLang="zh-CN" sz="2400" b="0" i="1" smtClean="0">
                                  <a:latin typeface="Cambria Math" panose="02040503050406030204" pitchFamily="18" charset="0"/>
                                  <a:cs typeface="Times New Roman" panose="02020603050405020304" pitchFamily="18" charset="0"/>
                                </a:rPr>
                                <m:t>2</m:t>
                              </m:r>
                              <m:r>
                                <a:rPr lang="en-US" altLang="zh-CN" sz="2400" b="0" i="1" smtClean="0">
                                  <a:latin typeface="Cambria Math" panose="02040503050406030204" pitchFamily="18" charset="0"/>
                                  <a:cs typeface="Times New Roman" panose="02020603050405020304" pitchFamily="18" charset="0"/>
                                </a:rPr>
                                <m:t>𝑎</m:t>
                              </m:r>
                              <m:sSup>
                                <m:sSupPr>
                                  <m:ctrlPr>
                                    <a:rPr lang="en-US" altLang="zh-CN" sz="2400" b="0" i="1" smtClean="0">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𝑥</m:t>
                                  </m:r>
                                </m:e>
                                <m:sup>
                                  <m:r>
                                    <a:rPr lang="en-US" altLang="zh-CN" sz="2400" b="0" i="1" smtClean="0">
                                      <a:latin typeface="Cambria Math" panose="02040503050406030204" pitchFamily="18" charset="0"/>
                                      <a:cs typeface="Times New Roman" panose="02020603050405020304" pitchFamily="18" charset="0"/>
                                    </a:rPr>
                                    <m:t>2</m:t>
                                  </m:r>
                                </m:sup>
                              </m:sSup>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𝑏𝑥</m:t>
                              </m:r>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𝑦</m:t>
                              </m:r>
                            </m:e>
                          </m:d>
                        </m:e>
                        <m:sup>
                          <m:r>
                            <a:rPr lang="en-US" altLang="zh-CN" sz="2400" b="0" i="1" smtClean="0">
                              <a:latin typeface="Cambria Math" panose="02040503050406030204" pitchFamily="18" charset="0"/>
                              <a:cs typeface="Times New Roman" panose="02020603050405020304" pitchFamily="18" charset="0"/>
                            </a:rPr>
                            <m:t>2</m:t>
                          </m:r>
                        </m:sup>
                      </m:sSup>
                    </m:oMath>
                  </m:oMathPara>
                </a14:m>
                <a:endParaRPr lang="en-US" altLang="zh-CN" sz="2400" b="0" i="1" dirty="0">
                  <a:latin typeface="Cambria Math" panose="02040503050406030204" pitchFamily="18" charset="0"/>
                  <a:cs typeface="Times New Roman" panose="02020603050405020304" pitchFamily="18" charset="0"/>
                </a:endParaRPr>
              </a:p>
              <a:p>
                <a:pPr marL="0" indent="0" algn="ctr">
                  <a:lnSpc>
                    <a:spcPct val="100000"/>
                  </a:lnSpc>
                  <a:buNone/>
                </a:pPr>
                <a14:m>
                  <m:oMathPara xmlns:m="http://schemas.openxmlformats.org/officeDocument/2006/math">
                    <m:oMathParaPr>
                      <m:jc m:val="centerGroup"/>
                    </m:oMathParaPr>
                    <m:oMath xmlns:m="http://schemas.openxmlformats.org/officeDocument/2006/math">
                      <m:r>
                        <a:rPr lang="en-US" altLang="zh-CN" sz="2400" b="0" i="0" smtClean="0">
                          <a:latin typeface="Cambria Math" panose="02040503050406030204" pitchFamily="18" charset="0"/>
                          <a:cs typeface="Times New Roman" panose="02020603050405020304" pitchFamily="18" charset="0"/>
                        </a:rPr>
                        <m:t>=</m:t>
                      </m:r>
                      <m:sSup>
                        <m:sSupPr>
                          <m:ctrlPr>
                            <a:rPr lang="en-US" altLang="zh-CN" sz="2400" b="0" i="1" smtClean="0">
                              <a:latin typeface="Cambria Math" panose="02040503050406030204" pitchFamily="18" charset="0"/>
                              <a:cs typeface="Times New Roman" panose="02020603050405020304" pitchFamily="18" charset="0"/>
                            </a:rPr>
                          </m:ctrlPr>
                        </m:sSupPr>
                        <m:e>
                          <m:d>
                            <m:dPr>
                              <m:ctrlPr>
                                <a:rPr lang="en-US" altLang="zh-CN" sz="2400" b="0" i="1" smtClean="0">
                                  <a:latin typeface="Cambria Math" panose="02040503050406030204" pitchFamily="18" charset="0"/>
                                  <a:cs typeface="Times New Roman" panose="02020603050405020304" pitchFamily="18" charset="0"/>
                                </a:rPr>
                              </m:ctrlPr>
                            </m:dPr>
                            <m:e>
                              <m:rad>
                                <m:radPr>
                                  <m:degHide m:val="on"/>
                                  <m:ctrlPr>
                                    <a:rPr lang="en-US" altLang="zh-CN" sz="2400" b="0" i="1" smtClean="0">
                                      <a:latin typeface="Cambria Math" panose="02040503050406030204" pitchFamily="18" charset="0"/>
                                      <a:cs typeface="Times New Roman" panose="02020603050405020304" pitchFamily="18" charset="0"/>
                                    </a:rPr>
                                  </m:ctrlPr>
                                </m:radPr>
                                <m:deg/>
                                <m:e>
                                  <m:sSup>
                                    <m:sSupPr>
                                      <m:ctrlPr>
                                        <a:rPr lang="en-US" altLang="zh-CN" sz="2400" b="0" i="1" smtClean="0">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𝑏</m:t>
                                      </m:r>
                                    </m:e>
                                    <m:sup>
                                      <m:r>
                                        <a:rPr lang="en-US" altLang="zh-CN" sz="2400" b="0" i="1" smtClean="0">
                                          <a:latin typeface="Cambria Math" panose="02040503050406030204" pitchFamily="18" charset="0"/>
                                          <a:cs typeface="Times New Roman" panose="02020603050405020304" pitchFamily="18" charset="0"/>
                                        </a:rPr>
                                        <m:t>2</m:t>
                                      </m:r>
                                    </m:sup>
                                  </m:sSup>
                                  <m:r>
                                    <a:rPr lang="en-US" altLang="zh-CN" sz="2400" b="0" i="1" smtClean="0">
                                      <a:latin typeface="Cambria Math" panose="02040503050406030204" pitchFamily="18" charset="0"/>
                                      <a:cs typeface="Times New Roman" panose="02020603050405020304" pitchFamily="18" charset="0"/>
                                    </a:rPr>
                                    <m:t>+4</m:t>
                                  </m:r>
                                  <m:r>
                                    <a:rPr lang="en-US" altLang="zh-CN" sz="2400" b="0" i="1" smtClean="0">
                                      <a:latin typeface="Cambria Math" panose="02040503050406030204" pitchFamily="18" charset="0"/>
                                      <a:cs typeface="Times New Roman" panose="02020603050405020304" pitchFamily="18" charset="0"/>
                                    </a:rPr>
                                    <m:t>𝑎𝑐</m:t>
                                  </m:r>
                                  <m:r>
                                    <a:rPr lang="en-US" altLang="zh-CN" sz="2400" b="0" i="1" smtClean="0">
                                      <a:latin typeface="Cambria Math" panose="02040503050406030204" pitchFamily="18" charset="0"/>
                                      <a:cs typeface="Times New Roman" panose="02020603050405020304" pitchFamily="18" charset="0"/>
                                    </a:rPr>
                                    <m:t>−4</m:t>
                                  </m:r>
                                  <m:r>
                                    <a:rPr lang="en-US" altLang="zh-CN" sz="2400" b="0" i="1" smtClean="0">
                                      <a:latin typeface="Cambria Math" panose="02040503050406030204" pitchFamily="18" charset="0"/>
                                      <a:cs typeface="Times New Roman" panose="02020603050405020304" pitchFamily="18" charset="0"/>
                                    </a:rPr>
                                    <m:t>𝑎𝑦</m:t>
                                  </m:r>
                                </m:e>
                              </m:rad>
                              <m:r>
                                <a:rPr lang="en-US" altLang="zh-CN" sz="2400" b="0" i="1" smtClean="0">
                                  <a:latin typeface="Cambria Math" panose="02040503050406030204" pitchFamily="18" charset="0"/>
                                  <a:cs typeface="Times New Roman" panose="02020603050405020304" pitchFamily="18" charset="0"/>
                                </a:rPr>
                                <m:t>𝑥</m:t>
                              </m:r>
                              <m:r>
                                <a:rPr lang="en-US" altLang="zh-CN" sz="2400" b="0" i="1" smtClean="0">
                                  <a:latin typeface="Cambria Math" panose="02040503050406030204" pitchFamily="18" charset="0"/>
                                  <a:cs typeface="Times New Roman" panose="02020603050405020304" pitchFamily="18" charset="0"/>
                                </a:rPr>
                                <m:t>+</m:t>
                              </m:r>
                              <m:r>
                                <m:rPr>
                                  <m:sty m:val="p"/>
                                </m:rPr>
                                <a:rPr lang="en-US" altLang="zh-CN" sz="2400" b="0" i="0" smtClean="0">
                                  <a:latin typeface="Cambria Math" panose="02040503050406030204" pitchFamily="18" charset="0"/>
                                  <a:cs typeface="Times New Roman" panose="02020603050405020304" pitchFamily="18" charset="0"/>
                                </a:rPr>
                                <m:t>sign</m:t>
                              </m:r>
                              <m:d>
                                <m:dPr>
                                  <m:ctrlPr>
                                    <a:rPr lang="en-US" altLang="zh-CN" sz="2400" b="0" i="1" smtClean="0">
                                      <a:latin typeface="Cambria Math" panose="02040503050406030204" pitchFamily="18" charset="0"/>
                                      <a:cs typeface="Times New Roman" panose="02020603050405020304" pitchFamily="18" charset="0"/>
                                    </a:rPr>
                                  </m:ctrlPr>
                                </m:dPr>
                                <m:e>
                                  <m:r>
                                    <a:rPr lang="en-US" altLang="zh-CN" sz="2400" b="0" i="1" smtClean="0">
                                      <a:latin typeface="Cambria Math" panose="02040503050406030204" pitchFamily="18" charset="0"/>
                                      <a:cs typeface="Times New Roman" panose="02020603050405020304" pitchFamily="18" charset="0"/>
                                    </a:rPr>
                                    <m:t>𝑏𝑦</m:t>
                                  </m:r>
                                  <m:r>
                                    <a:rPr lang="en-US" altLang="zh-CN" sz="2400" b="0" i="1" smtClean="0">
                                      <a:latin typeface="Cambria Math" panose="02040503050406030204" pitchFamily="18" charset="0"/>
                                      <a:cs typeface="Times New Roman" panose="02020603050405020304" pitchFamily="18" charset="0"/>
                                    </a:rPr>
                                    <m:t>−2</m:t>
                                  </m:r>
                                  <m:r>
                                    <a:rPr lang="en-US" altLang="zh-CN" sz="2400" b="0" i="1" smtClean="0">
                                      <a:latin typeface="Cambria Math" panose="02040503050406030204" pitchFamily="18" charset="0"/>
                                      <a:cs typeface="Times New Roman" panose="02020603050405020304" pitchFamily="18" charset="0"/>
                                    </a:rPr>
                                    <m:t>𝑎𝑑</m:t>
                                  </m:r>
                                </m:e>
                              </m:d>
                              <m:rad>
                                <m:radPr>
                                  <m:degHide m:val="on"/>
                                  <m:ctrlPr>
                                    <a:rPr lang="en-US" altLang="zh-CN" sz="2400" b="0" i="1" smtClean="0">
                                      <a:latin typeface="Cambria Math" panose="02040503050406030204" pitchFamily="18" charset="0"/>
                                      <a:cs typeface="Times New Roman" panose="02020603050405020304" pitchFamily="18" charset="0"/>
                                    </a:rPr>
                                  </m:ctrlPr>
                                </m:radPr>
                                <m:deg/>
                                <m:e>
                                  <m:sSup>
                                    <m:sSupPr>
                                      <m:ctrlPr>
                                        <a:rPr lang="en-US" altLang="zh-CN" sz="2400" b="0" i="1" smtClean="0">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𝑦</m:t>
                                      </m:r>
                                    </m:e>
                                    <m:sup>
                                      <m:r>
                                        <a:rPr lang="en-US" altLang="zh-CN" sz="2400" b="0" i="1" smtClean="0">
                                          <a:latin typeface="Cambria Math" panose="02040503050406030204" pitchFamily="18" charset="0"/>
                                          <a:cs typeface="Times New Roman" panose="02020603050405020304" pitchFamily="18" charset="0"/>
                                        </a:rPr>
                                        <m:t>2</m:t>
                                      </m:r>
                                    </m:sup>
                                  </m:sSup>
                                  <m:r>
                                    <a:rPr lang="en-US" altLang="zh-CN" sz="2400" b="0" i="1" smtClean="0">
                                      <a:latin typeface="Cambria Math" panose="02040503050406030204" pitchFamily="18" charset="0"/>
                                      <a:cs typeface="Times New Roman" panose="02020603050405020304" pitchFamily="18" charset="0"/>
                                    </a:rPr>
                                    <m:t>−4</m:t>
                                  </m:r>
                                  <m:r>
                                    <a:rPr lang="en-US" altLang="zh-CN" sz="2400" b="0" i="1" smtClean="0">
                                      <a:latin typeface="Cambria Math" panose="02040503050406030204" pitchFamily="18" charset="0"/>
                                      <a:cs typeface="Times New Roman" panose="02020603050405020304" pitchFamily="18" charset="0"/>
                                    </a:rPr>
                                    <m:t>𝑎𝑒</m:t>
                                  </m:r>
                                </m:e>
                              </m:rad>
                            </m:e>
                          </m:d>
                        </m:e>
                        <m:sup>
                          <m:r>
                            <a:rPr lang="en-US" altLang="zh-CN" sz="2400" b="0" i="0" smtClean="0">
                              <a:latin typeface="Cambria Math" panose="02040503050406030204" pitchFamily="18" charset="0"/>
                              <a:cs typeface="Times New Roman" panose="02020603050405020304" pitchFamily="18" charset="0"/>
                            </a:rPr>
                            <m:t>2</m:t>
                          </m:r>
                        </m:sup>
                      </m:sSup>
                    </m:oMath>
                  </m:oMathPara>
                </a14:m>
                <a:endParaRPr lang="en-US" altLang="zh-CN" sz="2400" b="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58706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四次方程数值求解算法</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输入系数</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b</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c</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d</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e</a:t>
                </a: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调用三次方程求解算法求解方程：</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i="1" dirty="0">
                    <a:latin typeface="Times New Roman" panose="02020603050405020304" pitchFamily="18" charset="0"/>
                    <a:ea typeface="楷体" panose="02010609060101010101" pitchFamily="49" charset="-122"/>
                    <a:cs typeface="Times New Roman" panose="02020603050405020304" pitchFamily="18" charset="0"/>
                  </a:rPr>
                  <a:t>y</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3</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cy</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bd</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4</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ae</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y</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b</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e</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+ 4</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ace</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ad</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0</a:t>
                </a: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如果</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by</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2</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ad</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&gt; 0</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　　求解两个一元二次方程：</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𝑎</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𝑥</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𝑏</m:t>
                          </m:r>
                          <m:r>
                            <a:rPr lang="en-US" altLang="zh-CN" sz="2400" b="0" i="1" smtClean="0">
                              <a:latin typeface="Cambria Math" panose="02040503050406030204" pitchFamily="18" charset="0"/>
                            </a:rPr>
                            <m:t>±</m:t>
                          </m:r>
                          <m:rad>
                            <m:radPr>
                              <m:degHide m:val="on"/>
                              <m:ctrlPr>
                                <a:rPr lang="en-US" altLang="zh-CN" sz="2400" b="0" i="1" smtClean="0">
                                  <a:latin typeface="Cambria Math" panose="02040503050406030204" pitchFamily="18" charset="0"/>
                                </a:rPr>
                              </m:ctrlPr>
                            </m:radPr>
                            <m:deg/>
                            <m:e>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𝑏</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−4</m:t>
                              </m:r>
                              <m:r>
                                <a:rPr lang="en-US" altLang="zh-CN" sz="2400" b="0" i="1" smtClean="0">
                                  <a:latin typeface="Cambria Math" panose="02040503050406030204" pitchFamily="18" charset="0"/>
                                </a:rPr>
                                <m:t>𝑎𝑐</m:t>
                              </m:r>
                              <m:r>
                                <a:rPr lang="en-US" altLang="zh-CN" sz="2400" b="0" i="1" smtClean="0">
                                  <a:latin typeface="Cambria Math" panose="02040503050406030204" pitchFamily="18" charset="0"/>
                                </a:rPr>
                                <m:t>+4</m:t>
                              </m:r>
                              <m:r>
                                <a:rPr lang="en-US" altLang="zh-CN" sz="2400" b="0" i="1" smtClean="0">
                                  <a:latin typeface="Cambria Math" panose="02040503050406030204" pitchFamily="18" charset="0"/>
                                </a:rPr>
                                <m:t>𝑎𝑦</m:t>
                              </m:r>
                            </m:e>
                          </m:rad>
                        </m:e>
                      </m:d>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m:t>
                          </m:r>
                          <m:rad>
                            <m:radPr>
                              <m:degHide m:val="on"/>
                              <m:ctrlPr>
                                <a:rPr lang="en-US" altLang="zh-CN" sz="2400" b="0" i="1" smtClean="0">
                                  <a:latin typeface="Cambria Math" panose="02040503050406030204" pitchFamily="18" charset="0"/>
                                </a:rPr>
                              </m:ctrlPr>
                            </m:radPr>
                            <m:deg/>
                            <m:e>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𝑦</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−4</m:t>
                              </m:r>
                              <m:r>
                                <a:rPr lang="en-US" altLang="zh-CN" sz="2400" b="0" i="1" smtClean="0">
                                  <a:latin typeface="Cambria Math" panose="02040503050406030204" pitchFamily="18" charset="0"/>
                                </a:rPr>
                                <m:t>𝑎𝑒</m:t>
                              </m:r>
                            </m:e>
                          </m:rad>
                        </m:e>
                      </m:d>
                      <m:r>
                        <a:rPr lang="en-US" altLang="zh-CN" sz="2400" b="0" i="1" smtClean="0">
                          <a:latin typeface="Cambria Math" panose="02040503050406030204" pitchFamily="18" charset="0"/>
                        </a:rPr>
                        <m:t>=0</m:t>
                      </m:r>
                    </m:oMath>
                  </m:oMathPara>
                </a14:m>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其它情况：</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　　求解两个一元二次方程：</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2</m:t>
                      </m:r>
                      <m:r>
                        <a:rPr lang="en-US" altLang="zh-CN" sz="2400" i="1">
                          <a:latin typeface="Cambria Math" panose="02040503050406030204" pitchFamily="18" charset="0"/>
                        </a:rPr>
                        <m:t>𝑎</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𝑥</m:t>
                          </m:r>
                        </m:e>
                        <m:sup>
                          <m:r>
                            <a:rPr lang="en-US" altLang="zh-CN" sz="2400" i="1">
                              <a:latin typeface="Cambria Math" panose="02040503050406030204" pitchFamily="18" charset="0"/>
                            </a:rPr>
                            <m:t>2</m:t>
                          </m:r>
                        </m:sup>
                      </m:sSup>
                      <m:r>
                        <a:rPr lang="en-US" altLang="zh-CN" sz="2400" i="1">
                          <a:latin typeface="Cambria Math" panose="02040503050406030204" pitchFamily="18" charset="0"/>
                        </a:rPr>
                        <m:t>+</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𝑏</m:t>
                          </m:r>
                          <m:r>
                            <a:rPr lang="en-US" altLang="zh-CN" sz="2400" i="1">
                              <a:latin typeface="Cambria Math" panose="02040503050406030204" pitchFamily="18" charset="0"/>
                            </a:rPr>
                            <m:t>±</m:t>
                          </m:r>
                          <m:rad>
                            <m:radPr>
                              <m:degHide m:val="on"/>
                              <m:ctrlPr>
                                <a:rPr lang="en-US" altLang="zh-CN" sz="2400" i="1">
                                  <a:latin typeface="Cambria Math" panose="02040503050406030204" pitchFamily="18" charset="0"/>
                                </a:rPr>
                              </m:ctrlPr>
                            </m:radPr>
                            <m:deg/>
                            <m:e>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𝑏</m:t>
                                  </m:r>
                                </m:e>
                                <m:sup>
                                  <m:r>
                                    <a:rPr lang="en-US" altLang="zh-CN" sz="2400" i="1">
                                      <a:latin typeface="Cambria Math" panose="02040503050406030204" pitchFamily="18" charset="0"/>
                                    </a:rPr>
                                    <m:t>2</m:t>
                                  </m:r>
                                </m:sup>
                              </m:sSup>
                              <m:r>
                                <a:rPr lang="en-US" altLang="zh-CN" sz="2400" i="1">
                                  <a:latin typeface="Cambria Math" panose="02040503050406030204" pitchFamily="18" charset="0"/>
                                </a:rPr>
                                <m:t>−4</m:t>
                              </m:r>
                              <m:r>
                                <a:rPr lang="en-US" altLang="zh-CN" sz="2400" i="1">
                                  <a:latin typeface="Cambria Math" panose="02040503050406030204" pitchFamily="18" charset="0"/>
                                </a:rPr>
                                <m:t>𝑎𝑐</m:t>
                              </m:r>
                              <m:r>
                                <a:rPr lang="en-US" altLang="zh-CN" sz="2400" i="1">
                                  <a:latin typeface="Cambria Math" panose="02040503050406030204" pitchFamily="18" charset="0"/>
                                </a:rPr>
                                <m:t>+4</m:t>
                              </m:r>
                              <m:r>
                                <a:rPr lang="en-US" altLang="zh-CN" sz="2400" i="1">
                                  <a:latin typeface="Cambria Math" panose="02040503050406030204" pitchFamily="18" charset="0"/>
                                </a:rPr>
                                <m:t>𝑎𝑦</m:t>
                              </m:r>
                            </m:e>
                          </m:rad>
                        </m:e>
                      </m:d>
                      <m:r>
                        <a:rPr lang="en-US" altLang="zh-CN" sz="2400" i="1">
                          <a:latin typeface="Cambria Math" panose="02040503050406030204" pitchFamily="18" charset="0"/>
                        </a:rPr>
                        <m:t>𝑥</m:t>
                      </m:r>
                      <m:r>
                        <a:rPr lang="en-US" altLang="zh-CN" sz="2400" i="1">
                          <a:latin typeface="Cambria Math" panose="02040503050406030204" pitchFamily="18" charset="0"/>
                        </a:rPr>
                        <m:t>+</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𝑦</m:t>
                          </m:r>
                          <m:r>
                            <a:rPr lang="en-US" altLang="zh-CN" sz="2400" b="0" i="1" smtClean="0">
                              <a:latin typeface="Cambria Math" panose="02040503050406030204" pitchFamily="18" charset="0"/>
                            </a:rPr>
                            <m:t>∓</m:t>
                          </m:r>
                          <m:rad>
                            <m:radPr>
                              <m:degHide m:val="on"/>
                              <m:ctrlPr>
                                <a:rPr lang="en-US" altLang="zh-CN" sz="2400" i="1">
                                  <a:latin typeface="Cambria Math" panose="02040503050406030204" pitchFamily="18" charset="0"/>
                                </a:rPr>
                              </m:ctrlPr>
                            </m:radPr>
                            <m:deg/>
                            <m:e>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𝑦</m:t>
                                  </m:r>
                                </m:e>
                                <m:sup>
                                  <m:r>
                                    <a:rPr lang="en-US" altLang="zh-CN" sz="2400" i="1">
                                      <a:latin typeface="Cambria Math" panose="02040503050406030204" pitchFamily="18" charset="0"/>
                                    </a:rPr>
                                    <m:t>2</m:t>
                                  </m:r>
                                </m:sup>
                              </m:sSup>
                              <m:r>
                                <a:rPr lang="en-US" altLang="zh-CN" sz="2400" i="1">
                                  <a:latin typeface="Cambria Math" panose="02040503050406030204" pitchFamily="18" charset="0"/>
                                </a:rPr>
                                <m:t>−4</m:t>
                              </m:r>
                              <m:r>
                                <a:rPr lang="en-US" altLang="zh-CN" sz="2400" i="1">
                                  <a:latin typeface="Cambria Math" panose="02040503050406030204" pitchFamily="18" charset="0"/>
                                </a:rPr>
                                <m:t>𝑎𝑒</m:t>
                              </m:r>
                            </m:e>
                          </m:rad>
                        </m:e>
                      </m:d>
                      <m:r>
                        <a:rPr lang="en-US" altLang="zh-CN" sz="2400" i="1">
                          <a:latin typeface="Cambria Math" panose="02040503050406030204" pitchFamily="18" charset="0"/>
                        </a:rPr>
                        <m:t>=0</m:t>
                      </m:r>
                    </m:oMath>
                  </m:oMathPara>
                </a14:m>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37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66567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一元函数的凸性</a:t>
            </a:r>
          </a:p>
        </p:txBody>
      </p:sp>
      <p:sp>
        <p:nvSpPr>
          <p:cNvPr id="3" name="内容占位符 2"/>
          <p:cNvSpPr>
            <a:spLocks noGrp="1"/>
          </p:cNvSpPr>
          <p:nvPr>
            <p:ph idx="1"/>
          </p:nvPr>
        </p:nvSpPr>
        <p:spPr>
          <a:xfrm>
            <a:off x="628650" y="3992137"/>
            <a:ext cx="7886700" cy="2184825"/>
          </a:xfrm>
        </p:spPr>
        <p:txBody>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导函数的局部单调性称为函数的凸性，是函数的驻点成为极值点的充分条件</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i="1" dirty="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&lt; 0</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：向上凸的函数</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上凸函数</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p>
          <a:p>
            <a:r>
              <a:rPr lang="en-US" altLang="zh-CN" i="1" dirty="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&gt; 0</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：向下凸的函数</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下凸函数</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5" name="Group 4"/>
          <p:cNvGrpSpPr>
            <a:grpSpLocks noChangeAspect="1"/>
          </p:cNvGrpSpPr>
          <p:nvPr/>
        </p:nvGrpSpPr>
        <p:grpSpPr bwMode="auto">
          <a:xfrm>
            <a:off x="1023822" y="1690689"/>
            <a:ext cx="3227388" cy="2152650"/>
            <a:chOff x="666" y="1113"/>
            <a:chExt cx="2033" cy="1356"/>
          </a:xfrm>
          <a:solidFill>
            <a:schemeClr val="bg1"/>
          </a:solidFill>
        </p:grpSpPr>
        <p:sp>
          <p:nvSpPr>
            <p:cNvPr id="8" name="Freeform 6"/>
            <p:cNvSpPr>
              <a:spLocks/>
            </p:cNvSpPr>
            <p:nvPr/>
          </p:nvSpPr>
          <p:spPr bwMode="auto">
            <a:xfrm>
              <a:off x="1174" y="1217"/>
              <a:ext cx="1356" cy="743"/>
            </a:xfrm>
            <a:custGeom>
              <a:avLst/>
              <a:gdLst>
                <a:gd name="T0" fmla="*/ 3999 w 3999"/>
                <a:gd name="T1" fmla="*/ 691 h 2191"/>
                <a:gd name="T2" fmla="*/ 0 w 3999"/>
                <a:gd name="T3" fmla="*/ 2191 h 2191"/>
              </a:gdLst>
              <a:ahLst/>
              <a:cxnLst>
                <a:cxn ang="0">
                  <a:pos x="T0" y="T1"/>
                </a:cxn>
                <a:cxn ang="0">
                  <a:pos x="T2" y="T3"/>
                </a:cxn>
              </a:cxnLst>
              <a:rect l="0" t="0" r="r" b="b"/>
              <a:pathLst>
                <a:path w="3999" h="2191">
                  <a:moveTo>
                    <a:pt x="3999" y="691"/>
                  </a:moveTo>
                  <a:cubicBezTo>
                    <a:pt x="2481" y="0"/>
                    <a:pt x="690" y="672"/>
                    <a:pt x="0" y="2191"/>
                  </a:cubicBezTo>
                </a:path>
              </a:pathLst>
            </a:custGeom>
            <a:grpFill/>
            <a:ln w="15875" cap="rnd">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Line 7"/>
            <p:cNvSpPr>
              <a:spLocks noChangeShapeType="1"/>
            </p:cNvSpPr>
            <p:nvPr/>
          </p:nvSpPr>
          <p:spPr bwMode="auto">
            <a:xfrm>
              <a:off x="666" y="2130"/>
              <a:ext cx="2033" cy="0"/>
            </a:xfrm>
            <a:prstGeom prst="line">
              <a:avLst/>
            </a:prstGeom>
            <a:grpFill/>
            <a:ln w="15875" cap="rnd">
              <a:solidFill>
                <a:srgbClr val="000000"/>
              </a:solidFill>
              <a:prstDash val="solid"/>
              <a:round/>
              <a:headEnd type="none" w="med" len="me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10" name="Line 8"/>
            <p:cNvSpPr>
              <a:spLocks noChangeShapeType="1"/>
            </p:cNvSpPr>
            <p:nvPr/>
          </p:nvSpPr>
          <p:spPr bwMode="auto">
            <a:xfrm flipV="1">
              <a:off x="1005" y="1113"/>
              <a:ext cx="0" cy="1356"/>
            </a:xfrm>
            <a:prstGeom prst="line">
              <a:avLst/>
            </a:prstGeom>
            <a:grpFill/>
            <a:ln w="15875" cap="rnd">
              <a:solidFill>
                <a:srgbClr val="000000"/>
              </a:solidFill>
              <a:prstDash val="solid"/>
              <a:round/>
              <a:headEnd type="none" w="med" len="med"/>
              <a:tailEnd type="triangle" w="med" len="med"/>
            </a:ln>
          </p:spPr>
          <p:txBody>
            <a:bodyPr vert="horz" wrap="square" lIns="91440" tIns="45720" rIns="91440" bIns="45720" numCol="1" anchor="t" anchorCtr="0" compatLnSpc="1">
              <a:prstTxWarp prst="textNoShape">
                <a:avLst/>
              </a:prstTxWarp>
            </a:bodyPr>
            <a:lstStyle/>
            <a:p>
              <a:endParaRPr lang="zh-CN" altLang="en-US"/>
            </a:p>
          </p:txBody>
        </p:sp>
        <p:sp>
          <p:nvSpPr>
            <p:cNvPr id="11" name="Line 9"/>
            <p:cNvSpPr>
              <a:spLocks noChangeShapeType="1"/>
            </p:cNvSpPr>
            <p:nvPr/>
          </p:nvSpPr>
          <p:spPr bwMode="auto">
            <a:xfrm flipV="1">
              <a:off x="1121" y="1444"/>
              <a:ext cx="456" cy="501"/>
            </a:xfrm>
            <a:prstGeom prst="line">
              <a:avLst/>
            </a:prstGeom>
            <a:grpFill/>
            <a:ln w="1587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Line 10"/>
            <p:cNvSpPr>
              <a:spLocks noChangeShapeType="1"/>
            </p:cNvSpPr>
            <p:nvPr/>
          </p:nvSpPr>
          <p:spPr bwMode="auto">
            <a:xfrm>
              <a:off x="1864" y="1333"/>
              <a:ext cx="675" cy="63"/>
            </a:xfrm>
            <a:prstGeom prst="line">
              <a:avLst/>
            </a:prstGeom>
            <a:grpFill/>
            <a:ln w="1587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Oval 12"/>
            <p:cNvSpPr>
              <a:spLocks noChangeArrowheads="1"/>
            </p:cNvSpPr>
            <p:nvPr/>
          </p:nvSpPr>
          <p:spPr bwMode="auto">
            <a:xfrm>
              <a:off x="1329" y="1674"/>
              <a:ext cx="41" cy="41"/>
            </a:xfrm>
            <a:prstGeom prst="ellipse">
              <a:avLst/>
            </a:prstGeom>
            <a:grp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Oval 13"/>
            <p:cNvSpPr>
              <a:spLocks noChangeArrowheads="1"/>
            </p:cNvSpPr>
            <p:nvPr/>
          </p:nvSpPr>
          <p:spPr bwMode="auto">
            <a:xfrm>
              <a:off x="2181" y="1344"/>
              <a:ext cx="41" cy="40"/>
            </a:xfrm>
            <a:prstGeom prst="ellipse">
              <a:avLst/>
            </a:prstGeom>
            <a:grp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8" name="Group 17"/>
          <p:cNvGrpSpPr>
            <a:grpSpLocks noChangeAspect="1"/>
          </p:cNvGrpSpPr>
          <p:nvPr/>
        </p:nvGrpSpPr>
        <p:grpSpPr bwMode="auto">
          <a:xfrm>
            <a:off x="4489450" y="1679575"/>
            <a:ext cx="3262313" cy="2178050"/>
            <a:chOff x="2828" y="1058"/>
            <a:chExt cx="2055" cy="1372"/>
          </a:xfrm>
        </p:grpSpPr>
        <p:sp>
          <p:nvSpPr>
            <p:cNvPr id="21" name="Freeform 19"/>
            <p:cNvSpPr>
              <a:spLocks/>
            </p:cNvSpPr>
            <p:nvPr/>
          </p:nvSpPr>
          <p:spPr bwMode="auto">
            <a:xfrm>
              <a:off x="3342" y="1229"/>
              <a:ext cx="1370" cy="755"/>
            </a:xfrm>
            <a:custGeom>
              <a:avLst/>
              <a:gdLst>
                <a:gd name="T0" fmla="*/ 0 w 4000"/>
                <a:gd name="T1" fmla="*/ 2000 h 2201"/>
                <a:gd name="T2" fmla="*/ 4000 w 4000"/>
                <a:gd name="T3" fmla="*/ 0 h 2201"/>
              </a:gdLst>
              <a:ahLst/>
              <a:cxnLst>
                <a:cxn ang="0">
                  <a:pos x="T0" y="T1"/>
                </a:cxn>
                <a:cxn ang="0">
                  <a:pos x="T2" y="T3"/>
                </a:cxn>
              </a:cxnLst>
              <a:rect l="0" t="0" r="r" b="b"/>
              <a:pathLst>
                <a:path w="4000" h="2201">
                  <a:moveTo>
                    <a:pt x="0" y="2000"/>
                  </a:moveTo>
                  <a:cubicBezTo>
                    <a:pt x="1615" y="2201"/>
                    <a:pt x="3193" y="1412"/>
                    <a:pt x="4000" y="0"/>
                  </a:cubicBezTo>
                </a:path>
              </a:pathLst>
            </a:custGeom>
            <a:solidFill>
              <a:schemeClr val="bg1"/>
            </a:solidFill>
            <a:ln w="15875" cap="rnd">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Line 20"/>
            <p:cNvSpPr>
              <a:spLocks noChangeShapeType="1"/>
            </p:cNvSpPr>
            <p:nvPr/>
          </p:nvSpPr>
          <p:spPr bwMode="auto">
            <a:xfrm>
              <a:off x="2828" y="2087"/>
              <a:ext cx="2055" cy="0"/>
            </a:xfrm>
            <a:prstGeom prst="line">
              <a:avLst/>
            </a:prstGeom>
            <a:noFill/>
            <a:ln w="15875"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Line 21"/>
            <p:cNvSpPr>
              <a:spLocks noChangeShapeType="1"/>
            </p:cNvSpPr>
            <p:nvPr/>
          </p:nvSpPr>
          <p:spPr bwMode="auto">
            <a:xfrm flipV="1">
              <a:off x="3171" y="1058"/>
              <a:ext cx="0" cy="1372"/>
            </a:xfrm>
            <a:prstGeom prst="line">
              <a:avLst/>
            </a:prstGeom>
            <a:noFill/>
            <a:ln w="15875"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Line 22"/>
            <p:cNvSpPr>
              <a:spLocks noChangeShapeType="1"/>
            </p:cNvSpPr>
            <p:nvPr/>
          </p:nvSpPr>
          <p:spPr bwMode="auto">
            <a:xfrm flipH="1">
              <a:off x="3344" y="1873"/>
              <a:ext cx="679" cy="84"/>
            </a:xfrm>
            <a:prstGeom prst="line">
              <a:avLst/>
            </a:prstGeom>
            <a:noFill/>
            <a:ln w="1587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Line 23"/>
            <p:cNvSpPr>
              <a:spLocks noChangeShapeType="1"/>
            </p:cNvSpPr>
            <p:nvPr/>
          </p:nvSpPr>
          <p:spPr bwMode="auto">
            <a:xfrm flipH="1">
              <a:off x="4277" y="1248"/>
              <a:ext cx="472" cy="497"/>
            </a:xfrm>
            <a:prstGeom prst="line">
              <a:avLst/>
            </a:prstGeom>
            <a:noFill/>
            <a:ln w="1587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24"/>
            <p:cNvSpPr>
              <a:spLocks noChangeArrowheads="1"/>
            </p:cNvSpPr>
            <p:nvPr/>
          </p:nvSpPr>
          <p:spPr bwMode="auto">
            <a:xfrm>
              <a:off x="3663" y="1895"/>
              <a:ext cx="41" cy="41"/>
            </a:xfrm>
            <a:prstGeom prst="ellipse">
              <a:avLst/>
            </a:prstGeom>
            <a:solidFill>
              <a:srgbClr val="FFFFFF"/>
            </a:solidFill>
            <a:ln w="1587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Oval 26"/>
            <p:cNvSpPr>
              <a:spLocks noChangeArrowheads="1"/>
            </p:cNvSpPr>
            <p:nvPr/>
          </p:nvSpPr>
          <p:spPr bwMode="auto">
            <a:xfrm>
              <a:off x="4492" y="1476"/>
              <a:ext cx="41" cy="41"/>
            </a:xfrm>
            <a:prstGeom prst="ellipse">
              <a:avLst/>
            </a:prstGeom>
            <a:solidFill>
              <a:srgbClr val="FFFFFF"/>
            </a:solidFill>
            <a:ln w="111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8135515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二元二次方程</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关于</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y</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的二元二次方程</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i="1"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11</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+ 2</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12</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xy</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22</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y</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+ 2</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b</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+ 2</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b</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y</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c</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0</a:t>
                </a: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它表示一条圆锥曲线</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也可以写为矩阵形式：</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rPr>
                          </m:ctrlPr>
                        </m:dPr>
                        <m:e>
                          <m:m>
                            <m:mPr>
                              <m:mcs>
                                <m:mc>
                                  <m:mcPr>
                                    <m:count m:val="3"/>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𝑥</m:t>
                                </m:r>
                              </m:e>
                              <m:e>
                                <m:r>
                                  <a:rPr lang="en-US" altLang="zh-CN" b="0" i="1" smtClean="0">
                                    <a:latin typeface="Cambria Math" panose="02040503050406030204" pitchFamily="18" charset="0"/>
                                  </a:rPr>
                                  <m:t>𝑦</m:t>
                                </m:r>
                              </m:e>
                              <m:e>
                                <m:r>
                                  <a:rPr lang="en-US" altLang="zh-CN" b="0" i="1" smtClean="0">
                                    <a:latin typeface="Cambria Math" panose="02040503050406030204" pitchFamily="18" charset="0"/>
                                  </a:rPr>
                                  <m:t>1</m:t>
                                </m:r>
                              </m:e>
                            </m:mr>
                          </m:m>
                        </m:e>
                      </m:d>
                      <m:d>
                        <m:dPr>
                          <m:begChr m:val="["/>
                          <m:endChr m:val="]"/>
                          <m:ctrlPr>
                            <a:rPr lang="en-US" altLang="zh-CN" b="0" i="1" smtClean="0">
                              <a:latin typeface="Cambria Math" panose="02040503050406030204" pitchFamily="18" charset="0"/>
                            </a:rPr>
                          </m:ctrlPr>
                        </m:dPr>
                        <m:e>
                          <m:m>
                            <m:mPr>
                              <m:mcs>
                                <m:mc>
                                  <m:mcPr>
                                    <m:count m:val="3"/>
                                    <m:mcJc m:val="center"/>
                                  </m:mcPr>
                                </m:mc>
                              </m:mcs>
                              <m:ctrlPr>
                                <a:rPr lang="en-US" altLang="zh-CN" b="0" i="1" smtClean="0">
                                  <a:latin typeface="Cambria Math" panose="02040503050406030204" pitchFamily="18" charset="0"/>
                                </a:rPr>
                              </m:ctrlPr>
                            </m:mPr>
                            <m:mr>
                              <m:e>
                                <m:sSub>
                                  <m:sSubPr>
                                    <m:ctrlPr>
                                      <a:rPr lang="en-US" altLang="zh-CN" b="0" i="1" smtClean="0">
                                        <a:latin typeface="Cambria Math" panose="02040503050406030204" pitchFamily="18" charset="0"/>
                                      </a:rPr>
                                    </m:ctrlPr>
                                  </m:sSubPr>
                                  <m:e>
                                    <m:r>
                                      <m:rPr>
                                        <m:brk m:alnAt="7"/>
                                      </m:rPr>
                                      <a:rPr lang="en-US" altLang="zh-CN" b="0" i="1" smtClean="0">
                                        <a:latin typeface="Cambria Math" panose="02040503050406030204" pitchFamily="18" charset="0"/>
                                      </a:rPr>
                                      <m:t>𝑎</m:t>
                                    </m:r>
                                  </m:e>
                                  <m:sub>
                                    <m:r>
                                      <a:rPr lang="en-US" altLang="zh-CN" b="0" i="1" smtClean="0">
                                        <a:latin typeface="Cambria Math" panose="02040503050406030204" pitchFamily="18" charset="0"/>
                                      </a:rPr>
                                      <m:t>11</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12</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1</m:t>
                                    </m:r>
                                  </m:sub>
                                </m:sSub>
                              </m:e>
                            </m:m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12</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22</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2</m:t>
                                    </m:r>
                                  </m:sub>
                                </m:sSub>
                              </m:e>
                            </m:m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1</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2</m:t>
                                    </m:r>
                                  </m:sub>
                                </m:sSub>
                              </m:e>
                              <m:e>
                                <m:r>
                                  <a:rPr lang="en-US" altLang="zh-CN" b="0" i="1" smtClean="0">
                                    <a:latin typeface="Cambria Math" panose="02040503050406030204" pitchFamily="18" charset="0"/>
                                  </a:rPr>
                                  <m:t>𝑐</m:t>
                                </m:r>
                              </m:e>
                            </m:mr>
                          </m:m>
                        </m:e>
                      </m:d>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𝑥</m:t>
                              </m:r>
                            </m:e>
                            <m:e>
                              <m:r>
                                <a:rPr lang="en-US" altLang="zh-CN" b="0" i="1" smtClean="0">
                                  <a:latin typeface="Cambria Math" panose="02040503050406030204" pitchFamily="18" charset="0"/>
                                </a:rPr>
                                <m:t>𝑦</m:t>
                              </m:r>
                            </m:e>
                            <m:e>
                              <m:r>
                                <a:rPr lang="en-US" altLang="zh-CN" b="0" i="1" smtClean="0">
                                  <a:latin typeface="Cambria Math" panose="02040503050406030204" pitchFamily="18" charset="0"/>
                                </a:rPr>
                                <m:t>1</m:t>
                              </m:r>
                            </m:e>
                          </m:eqArr>
                        </m:e>
                      </m:d>
                      <m:r>
                        <a:rPr lang="en-US" altLang="zh-CN" b="0" i="1" smtClean="0">
                          <a:latin typeface="Cambria Math" panose="02040503050406030204" pitchFamily="18" charset="0"/>
                        </a:rPr>
                        <m:t>=0</m:t>
                      </m:r>
                    </m:oMath>
                  </m:oMathPara>
                </a14:m>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14255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退化圆锥曲线</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a:lnSpc>
                    <a:spcPct val="100000"/>
                  </a:lnSpc>
                </a:pPr>
                <a:r>
                  <a:rPr lang="zh-CN" altLang="en-US" dirty="0">
                    <a:latin typeface="楷体" panose="02010609060101010101" pitchFamily="49" charset="-122"/>
                    <a:ea typeface="楷体" panose="02010609060101010101" pitchFamily="49" charset="-122"/>
                  </a:rPr>
                  <a:t>已知两条直线的方程为：</a:t>
                </a:r>
                <a:endParaRPr lang="en-US" altLang="zh-CN" dirty="0">
                  <a:latin typeface="楷体" panose="02010609060101010101" pitchFamily="49" charset="-122"/>
                  <a:ea typeface="楷体" panose="02010609060101010101" pitchFamily="49" charset="-122"/>
                </a:endParaRPr>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rPr>
                              </m:ctrlPr>
                            </m:mPr>
                            <m:mr>
                              <m:e>
                                <m:sSub>
                                  <m:sSubPr>
                                    <m:ctrlPr>
                                      <a:rPr lang="en-US" altLang="zh-CN" b="0" i="1" smtClean="0">
                                        <a:latin typeface="Cambria Math" panose="02040503050406030204" pitchFamily="18" charset="0"/>
                                      </a:rPr>
                                    </m:ctrlPr>
                                  </m:sSubPr>
                                  <m:e>
                                    <m:r>
                                      <m:rPr>
                                        <m:brk m:alnAt="7"/>
                                      </m:rPr>
                                      <a:rPr lang="en-US" altLang="zh-CN" b="0" i="1" smtClean="0">
                                        <a:latin typeface="Cambria Math" panose="02040503050406030204" pitchFamily="18" charset="0"/>
                                      </a:rPr>
                                      <m:t>𝑝</m:t>
                                    </m:r>
                                  </m:e>
                                  <m:sub>
                                    <m:r>
                                      <m:rPr>
                                        <m:brk m:alnAt="7"/>
                                      </m:rPr>
                                      <a:rPr lang="en-US" altLang="zh-CN" b="0" i="1" smtClean="0">
                                        <a:latin typeface="Cambria Math" panose="02040503050406030204" pitchFamily="18" charset="0"/>
                                      </a:rPr>
                                      <m:t>1</m:t>
                                    </m:r>
                                  </m:sub>
                                </m:sSub>
                                <m:r>
                                  <m:rPr>
                                    <m:brk m:alnAt="7"/>
                                  </m:rP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m:rPr>
                                        <m:brk m:alnAt="7"/>
                                      </m:rPr>
                                      <a:rPr lang="en-US" altLang="zh-CN" b="0" i="1" smtClean="0">
                                        <a:latin typeface="Cambria Math" panose="02040503050406030204" pitchFamily="18" charset="0"/>
                                      </a:rPr>
                                      <m:t>𝑞</m:t>
                                    </m:r>
                                  </m:e>
                                  <m:sub>
                                    <m:r>
                                      <a:rPr lang="en-US" altLang="zh-CN" b="0" i="1" smtClean="0">
                                        <a:latin typeface="Cambria Math" panose="02040503050406030204" pitchFamily="18" charset="0"/>
                                      </a:rPr>
                                      <m:t>1</m:t>
                                    </m:r>
                                  </m:sub>
                                </m:sSub>
                                <m:r>
                                  <m:rPr>
                                    <m:brk m:alnAt="7"/>
                                  </m:rP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m:rPr>
                                        <m:brk m:alnAt="7"/>
                                      </m:rPr>
                                      <a:rPr lang="en-US" altLang="zh-CN" b="0" i="1" smtClean="0">
                                        <a:latin typeface="Cambria Math" panose="02040503050406030204" pitchFamily="18" charset="0"/>
                                      </a:rPr>
                                      <m:t>𝑟</m:t>
                                    </m:r>
                                  </m:e>
                                  <m:sub>
                                    <m:r>
                                      <m:rPr>
                                        <m:brk m:alnAt="7"/>
                                      </m:rPr>
                                      <a:rPr lang="en-US" altLang="zh-CN" b="0" i="1" smtClean="0">
                                        <a:latin typeface="Cambria Math" panose="02040503050406030204" pitchFamily="18" charset="0"/>
                                      </a:rPr>
                                      <m:t>1</m:t>
                                    </m:r>
                                  </m:sub>
                                </m:sSub>
                                <m:r>
                                  <m:rPr>
                                    <m:brk m:alnAt="7"/>
                                  </m:rPr>
                                  <a:rPr lang="en-US" altLang="zh-CN" b="0" i="1" smtClean="0">
                                    <a:latin typeface="Cambria Math" panose="02040503050406030204" pitchFamily="18" charset="0"/>
                                  </a:rPr>
                                  <m:t>=</m:t>
                                </m:r>
                                <m:r>
                                  <a:rPr lang="en-US" altLang="zh-CN" b="0" i="1" smtClean="0">
                                    <a:latin typeface="Cambria Math" panose="02040503050406030204" pitchFamily="18" charset="0"/>
                                  </a:rPr>
                                  <m:t>0</m:t>
                                </m:r>
                              </m:e>
                            </m:m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=0</m:t>
                                </m:r>
                              </m:e>
                            </m:mr>
                          </m:m>
                        </m:e>
                      </m:d>
                    </m:oMath>
                  </m:oMathPara>
                </a14:m>
                <a:endParaRPr lang="en-US" altLang="zh-CN" dirty="0">
                  <a:latin typeface="楷体" panose="02010609060101010101" pitchFamily="49" charset="-122"/>
                  <a:ea typeface="楷体" panose="02010609060101010101" pitchFamily="49" charset="-122"/>
                </a:endParaRPr>
              </a:p>
              <a:p>
                <a:pPr>
                  <a:lnSpc>
                    <a:spcPct val="100000"/>
                  </a:lnSpc>
                </a:pPr>
                <a:r>
                  <a:rPr lang="zh-CN" altLang="en-US" dirty="0">
                    <a:latin typeface="楷体" panose="02010609060101010101" pitchFamily="49" charset="-122"/>
                    <a:ea typeface="楷体" panose="02010609060101010101" pitchFamily="49" charset="-122"/>
                  </a:rPr>
                  <a:t>把这两条直线视为一条圆锥曲线，写出方程：</a:t>
                </a:r>
                <a:endParaRPr lang="en-US" altLang="zh-CN" dirty="0">
                  <a:latin typeface="楷体" panose="02010609060101010101" pitchFamily="49" charset="-122"/>
                  <a:ea typeface="楷体" panose="02010609060101010101" pitchFamily="49" charset="-122"/>
                </a:endParaRPr>
              </a:p>
              <a:p>
                <a:pPr marL="0" indent="0">
                  <a:lnSpc>
                    <a:spcPct val="100000"/>
                  </a:lnSpc>
                  <a:buNone/>
                </a:pPr>
                <a14:m>
                  <m:oMathPara xmlns:m="http://schemas.openxmlformats.org/officeDocument/2006/math">
                    <m:oMathParaPr>
                      <m:jc m:val="centerGroup"/>
                    </m:oMathParaPr>
                    <m:oMath xmlns:m="http://schemas.openxmlformats.org/officeDocument/2006/math">
                      <m:d>
                        <m:dPr>
                          <m:ctrlPr>
                            <a:rPr lang="en-US" altLang="zh-CN" b="0" i="1" smtClean="0">
                              <a:latin typeface="Cambria Math" panose="02040503050406030204" pitchFamily="18" charset="0"/>
                              <a:ea typeface="楷体" panose="02010609060101010101" pitchFamily="49" charset="-122"/>
                            </a:rPr>
                          </m:ctrlPr>
                        </m:dPr>
                        <m:e>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𝑝</m:t>
                              </m:r>
                            </m:e>
                            <m:sub>
                              <m:r>
                                <a:rPr lang="en-US" altLang="zh-CN" b="0" i="1" smtClean="0">
                                  <a:latin typeface="Cambria Math" panose="02040503050406030204" pitchFamily="18" charset="0"/>
                                  <a:ea typeface="楷体" panose="02010609060101010101" pitchFamily="49" charset="-122"/>
                                </a:rPr>
                                <m:t>1</m:t>
                              </m:r>
                            </m:sub>
                          </m:sSub>
                          <m:r>
                            <a:rPr lang="en-US" altLang="zh-CN" b="0" i="1" smtClean="0">
                              <a:latin typeface="Cambria Math" panose="02040503050406030204" pitchFamily="18" charset="0"/>
                              <a:ea typeface="楷体" panose="02010609060101010101" pitchFamily="49" charset="-122"/>
                            </a:rPr>
                            <m:t>𝑥</m:t>
                          </m:r>
                          <m:r>
                            <a:rPr lang="en-US" altLang="zh-CN" b="0" i="1" smtClean="0">
                              <a:latin typeface="Cambria Math" panose="02040503050406030204" pitchFamily="18" charset="0"/>
                              <a:ea typeface="楷体" panose="02010609060101010101" pitchFamily="49" charset="-122"/>
                            </a:rPr>
                            <m:t>+</m:t>
                          </m:r>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𝑞</m:t>
                              </m:r>
                            </m:e>
                            <m:sub>
                              <m:r>
                                <a:rPr lang="en-US" altLang="zh-CN" b="0" i="1" smtClean="0">
                                  <a:latin typeface="Cambria Math" panose="02040503050406030204" pitchFamily="18" charset="0"/>
                                  <a:ea typeface="楷体" panose="02010609060101010101" pitchFamily="49" charset="-122"/>
                                </a:rPr>
                                <m:t>1</m:t>
                              </m:r>
                            </m:sub>
                          </m:sSub>
                          <m:r>
                            <a:rPr lang="en-US" altLang="zh-CN" b="0" i="1" smtClean="0">
                              <a:latin typeface="Cambria Math" panose="02040503050406030204" pitchFamily="18" charset="0"/>
                              <a:ea typeface="楷体" panose="02010609060101010101" pitchFamily="49" charset="-122"/>
                            </a:rPr>
                            <m:t>𝑦</m:t>
                          </m:r>
                          <m:r>
                            <a:rPr lang="en-US" altLang="zh-CN" b="0" i="1" smtClean="0">
                              <a:latin typeface="Cambria Math" panose="02040503050406030204" pitchFamily="18" charset="0"/>
                              <a:ea typeface="楷体" panose="02010609060101010101" pitchFamily="49" charset="-122"/>
                            </a:rPr>
                            <m:t>+</m:t>
                          </m:r>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𝑟</m:t>
                              </m:r>
                            </m:e>
                            <m:sub>
                              <m:r>
                                <a:rPr lang="en-US" altLang="zh-CN" b="0" i="1" smtClean="0">
                                  <a:latin typeface="Cambria Math" panose="02040503050406030204" pitchFamily="18" charset="0"/>
                                  <a:ea typeface="楷体" panose="02010609060101010101" pitchFamily="49" charset="-122"/>
                                </a:rPr>
                                <m:t>1</m:t>
                              </m:r>
                            </m:sub>
                          </m:sSub>
                        </m:e>
                      </m:d>
                      <m:d>
                        <m:dPr>
                          <m:ctrlPr>
                            <a:rPr lang="en-US" altLang="zh-CN" b="0" i="1" smtClean="0">
                              <a:latin typeface="Cambria Math" panose="02040503050406030204" pitchFamily="18" charset="0"/>
                              <a:ea typeface="楷体" panose="02010609060101010101" pitchFamily="49" charset="-122"/>
                            </a:rPr>
                          </m:ctrlPr>
                        </m:dPr>
                        <m:e>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𝑝</m:t>
                              </m:r>
                            </m:e>
                            <m:sub>
                              <m:r>
                                <a:rPr lang="en-US" altLang="zh-CN" b="0" i="1" smtClean="0">
                                  <a:latin typeface="Cambria Math" panose="02040503050406030204" pitchFamily="18" charset="0"/>
                                  <a:ea typeface="楷体" panose="02010609060101010101" pitchFamily="49" charset="-122"/>
                                </a:rPr>
                                <m:t>2</m:t>
                              </m:r>
                            </m:sub>
                          </m:sSub>
                          <m:r>
                            <a:rPr lang="en-US" altLang="zh-CN" b="0" i="1" smtClean="0">
                              <a:latin typeface="Cambria Math" panose="02040503050406030204" pitchFamily="18" charset="0"/>
                              <a:ea typeface="楷体" panose="02010609060101010101" pitchFamily="49" charset="-122"/>
                            </a:rPr>
                            <m:t>𝑥</m:t>
                          </m:r>
                          <m:r>
                            <a:rPr lang="en-US" altLang="zh-CN" b="0" i="1" smtClean="0">
                              <a:latin typeface="Cambria Math" panose="02040503050406030204" pitchFamily="18" charset="0"/>
                              <a:ea typeface="楷体" panose="02010609060101010101" pitchFamily="49" charset="-122"/>
                            </a:rPr>
                            <m:t>+</m:t>
                          </m:r>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𝑞</m:t>
                              </m:r>
                            </m:e>
                            <m:sub>
                              <m:r>
                                <a:rPr lang="en-US" altLang="zh-CN" b="0" i="1" smtClean="0">
                                  <a:latin typeface="Cambria Math" panose="02040503050406030204" pitchFamily="18" charset="0"/>
                                  <a:ea typeface="楷体" panose="02010609060101010101" pitchFamily="49" charset="-122"/>
                                </a:rPr>
                                <m:t>2</m:t>
                              </m:r>
                            </m:sub>
                          </m:sSub>
                          <m:r>
                            <a:rPr lang="en-US" altLang="zh-CN" b="0" i="1" smtClean="0">
                              <a:latin typeface="Cambria Math" panose="02040503050406030204" pitchFamily="18" charset="0"/>
                              <a:ea typeface="楷体" panose="02010609060101010101" pitchFamily="49" charset="-122"/>
                            </a:rPr>
                            <m:t>𝑦</m:t>
                          </m:r>
                          <m:r>
                            <a:rPr lang="en-US" altLang="zh-CN" b="0" i="1" smtClean="0">
                              <a:latin typeface="Cambria Math" panose="02040503050406030204" pitchFamily="18" charset="0"/>
                              <a:ea typeface="楷体" panose="02010609060101010101" pitchFamily="49" charset="-122"/>
                            </a:rPr>
                            <m:t>+</m:t>
                          </m:r>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𝑟</m:t>
                              </m:r>
                            </m:e>
                            <m:sub>
                              <m:r>
                                <a:rPr lang="en-US" altLang="zh-CN" b="0" i="1" smtClean="0">
                                  <a:latin typeface="Cambria Math" panose="02040503050406030204" pitchFamily="18" charset="0"/>
                                  <a:ea typeface="楷体" panose="02010609060101010101" pitchFamily="49" charset="-122"/>
                                </a:rPr>
                                <m:t>2</m:t>
                              </m:r>
                            </m:sub>
                          </m:sSub>
                        </m:e>
                      </m:d>
                    </m:oMath>
                  </m:oMathPara>
                </a14:m>
                <a:endParaRPr lang="en-US" altLang="zh-CN" b="0" dirty="0">
                  <a:latin typeface="楷体" panose="02010609060101010101" pitchFamily="49" charset="-122"/>
                  <a:ea typeface="楷体" panose="02010609060101010101" pitchFamily="49" charset="-122"/>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楷体" panose="02010609060101010101" pitchFamily="49" charset="-122"/>
                        </a:rPr>
                        <m:t>=</m:t>
                      </m:r>
                      <m:d>
                        <m:dPr>
                          <m:begChr m:val="["/>
                          <m:endChr m:val="]"/>
                          <m:ctrlPr>
                            <a:rPr lang="en-US" altLang="zh-CN" b="0" i="1" smtClean="0">
                              <a:latin typeface="Cambria Math" panose="02040503050406030204" pitchFamily="18" charset="0"/>
                              <a:ea typeface="楷体" panose="02010609060101010101" pitchFamily="49" charset="-122"/>
                            </a:rPr>
                          </m:ctrlPr>
                        </m:dPr>
                        <m:e>
                          <m:m>
                            <m:mPr>
                              <m:mcs>
                                <m:mc>
                                  <m:mcPr>
                                    <m:count m:val="3"/>
                                    <m:mcJc m:val="center"/>
                                  </m:mcPr>
                                </m:mc>
                              </m:mcs>
                              <m:ctrlPr>
                                <a:rPr lang="en-US" altLang="zh-CN" i="1">
                                  <a:latin typeface="Cambria Math" panose="02040503050406030204" pitchFamily="18" charset="0"/>
                                  <a:ea typeface="楷体" panose="02010609060101010101" pitchFamily="49" charset="-122"/>
                                </a:rPr>
                              </m:ctrlPr>
                            </m:mPr>
                            <m:mr>
                              <m:e>
                                <m:r>
                                  <m:rPr>
                                    <m:brk m:alnAt="7"/>
                                  </m:rPr>
                                  <a:rPr lang="en-US" altLang="zh-CN" i="1">
                                    <a:latin typeface="Cambria Math" panose="02040503050406030204" pitchFamily="18" charset="0"/>
                                    <a:ea typeface="楷体" panose="02010609060101010101" pitchFamily="49" charset="-122"/>
                                  </a:rPr>
                                  <m:t>𝑥</m:t>
                                </m:r>
                              </m:e>
                              <m:e>
                                <m:r>
                                  <a:rPr lang="en-US" altLang="zh-CN" i="1">
                                    <a:latin typeface="Cambria Math" panose="02040503050406030204" pitchFamily="18" charset="0"/>
                                    <a:ea typeface="楷体" panose="02010609060101010101" pitchFamily="49" charset="-122"/>
                                  </a:rPr>
                                  <m:t>𝑦</m:t>
                                </m:r>
                              </m:e>
                              <m:e>
                                <m:r>
                                  <a:rPr lang="en-US" altLang="zh-CN" i="1">
                                    <a:latin typeface="Cambria Math" panose="02040503050406030204" pitchFamily="18" charset="0"/>
                                    <a:ea typeface="楷体" panose="02010609060101010101" pitchFamily="49" charset="-122"/>
                                  </a:rPr>
                                  <m:t>1</m:t>
                                </m:r>
                              </m:e>
                            </m:mr>
                          </m:m>
                        </m:e>
                      </m:d>
                      <m:d>
                        <m:dPr>
                          <m:begChr m:val="["/>
                          <m:endChr m:val="]"/>
                          <m:ctrlPr>
                            <a:rPr lang="en-US" altLang="zh-CN" b="0" i="1" smtClean="0">
                              <a:latin typeface="Cambria Math" panose="02040503050406030204" pitchFamily="18" charset="0"/>
                              <a:ea typeface="楷体" panose="02010609060101010101" pitchFamily="49" charset="-122"/>
                            </a:rPr>
                          </m:ctrlPr>
                        </m:dPr>
                        <m:e>
                          <m:m>
                            <m:mPr>
                              <m:mcs>
                                <m:mc>
                                  <m:mcPr>
                                    <m:count m:val="1"/>
                                    <m:mcJc m:val="center"/>
                                  </m:mcPr>
                                </m:mc>
                              </m:mcs>
                              <m:ctrlPr>
                                <a:rPr lang="en-US" altLang="zh-CN" i="1">
                                  <a:latin typeface="Cambria Math" panose="02040503050406030204" pitchFamily="18" charset="0"/>
                                  <a:ea typeface="楷体" panose="02010609060101010101" pitchFamily="49" charset="-122"/>
                                </a:rPr>
                              </m:ctrlPr>
                            </m:mPr>
                            <m:mr>
                              <m:e>
                                <m:sSub>
                                  <m:sSubPr>
                                    <m:ctrlPr>
                                      <a:rPr lang="en-US" altLang="zh-CN" i="1">
                                        <a:latin typeface="Cambria Math" panose="02040503050406030204" pitchFamily="18" charset="0"/>
                                        <a:ea typeface="楷体" panose="02010609060101010101" pitchFamily="49" charset="-122"/>
                                      </a:rPr>
                                    </m:ctrlPr>
                                  </m:sSubPr>
                                  <m:e>
                                    <m:r>
                                      <m:rPr>
                                        <m:brk m:alnAt="7"/>
                                      </m:rPr>
                                      <a:rPr lang="en-US" altLang="zh-CN" i="1">
                                        <a:latin typeface="Cambria Math" panose="02040503050406030204" pitchFamily="18" charset="0"/>
                                        <a:ea typeface="楷体" panose="02010609060101010101" pitchFamily="49" charset="-122"/>
                                      </a:rPr>
                                      <m:t>𝑝</m:t>
                                    </m:r>
                                  </m:e>
                                  <m:sub>
                                    <m:r>
                                      <m:rPr>
                                        <m:brk m:alnAt="7"/>
                                      </m:rPr>
                                      <a:rPr lang="en-US" altLang="zh-CN" i="1">
                                        <a:latin typeface="Cambria Math" panose="02040503050406030204" pitchFamily="18" charset="0"/>
                                        <a:ea typeface="楷体" panose="02010609060101010101" pitchFamily="49" charset="-122"/>
                                      </a:rPr>
                                      <m:t>1</m:t>
                                    </m:r>
                                  </m:sub>
                                </m:sSub>
                              </m:e>
                            </m:mr>
                            <m:mr>
                              <m:e>
                                <m:sSub>
                                  <m:sSubPr>
                                    <m:ctrlPr>
                                      <a:rPr lang="en-US" altLang="zh-CN" i="1">
                                        <a:latin typeface="Cambria Math" panose="02040503050406030204" pitchFamily="18" charset="0"/>
                                        <a:ea typeface="楷体" panose="02010609060101010101" pitchFamily="49" charset="-122"/>
                                      </a:rPr>
                                    </m:ctrlPr>
                                  </m:sSubPr>
                                  <m:e>
                                    <m:r>
                                      <a:rPr lang="en-US" altLang="zh-CN" i="1">
                                        <a:latin typeface="Cambria Math" panose="02040503050406030204" pitchFamily="18" charset="0"/>
                                        <a:ea typeface="楷体" panose="02010609060101010101" pitchFamily="49" charset="-122"/>
                                      </a:rPr>
                                      <m:t>𝑞</m:t>
                                    </m:r>
                                  </m:e>
                                  <m:sub>
                                    <m:r>
                                      <a:rPr lang="en-US" altLang="zh-CN" i="1">
                                        <a:latin typeface="Cambria Math" panose="02040503050406030204" pitchFamily="18" charset="0"/>
                                        <a:ea typeface="楷体" panose="02010609060101010101" pitchFamily="49" charset="-122"/>
                                      </a:rPr>
                                      <m:t>1</m:t>
                                    </m:r>
                                  </m:sub>
                                </m:sSub>
                              </m:e>
                            </m:mr>
                            <m:mr>
                              <m:e>
                                <m:sSub>
                                  <m:sSubPr>
                                    <m:ctrlPr>
                                      <a:rPr lang="en-US" altLang="zh-CN" i="1">
                                        <a:latin typeface="Cambria Math" panose="02040503050406030204" pitchFamily="18" charset="0"/>
                                        <a:ea typeface="楷体" panose="02010609060101010101" pitchFamily="49" charset="-122"/>
                                      </a:rPr>
                                    </m:ctrlPr>
                                  </m:sSubPr>
                                  <m:e>
                                    <m:r>
                                      <a:rPr lang="en-US" altLang="zh-CN" i="1">
                                        <a:latin typeface="Cambria Math" panose="02040503050406030204" pitchFamily="18" charset="0"/>
                                        <a:ea typeface="楷体" panose="02010609060101010101" pitchFamily="49" charset="-122"/>
                                      </a:rPr>
                                      <m:t>𝑟</m:t>
                                    </m:r>
                                  </m:e>
                                  <m:sub>
                                    <m:r>
                                      <a:rPr lang="en-US" altLang="zh-CN" i="1">
                                        <a:latin typeface="Cambria Math" panose="02040503050406030204" pitchFamily="18" charset="0"/>
                                        <a:ea typeface="楷体" panose="02010609060101010101" pitchFamily="49" charset="-122"/>
                                      </a:rPr>
                                      <m:t>1</m:t>
                                    </m:r>
                                  </m:sub>
                                </m:sSub>
                              </m:e>
                            </m:mr>
                          </m:m>
                        </m:e>
                      </m:d>
                      <m:r>
                        <a:rPr lang="en-US" altLang="zh-CN" b="0" i="1" smtClean="0">
                          <a:latin typeface="Cambria Math" panose="02040503050406030204" pitchFamily="18" charset="0"/>
                          <a:ea typeface="楷体" panose="02010609060101010101" pitchFamily="49" charset="-122"/>
                        </a:rPr>
                        <m:t>+</m:t>
                      </m:r>
                      <m:d>
                        <m:dPr>
                          <m:begChr m:val="["/>
                          <m:endChr m:val="]"/>
                          <m:ctrlPr>
                            <a:rPr lang="en-US" altLang="zh-CN" b="0" i="1" smtClean="0">
                              <a:latin typeface="Cambria Math" panose="02040503050406030204" pitchFamily="18" charset="0"/>
                              <a:ea typeface="楷体" panose="02010609060101010101" pitchFamily="49" charset="-122"/>
                            </a:rPr>
                          </m:ctrlPr>
                        </m:dPr>
                        <m:e>
                          <m:m>
                            <m:mPr>
                              <m:mcs>
                                <m:mc>
                                  <m:mcPr>
                                    <m:count m:val="3"/>
                                    <m:mcJc m:val="center"/>
                                  </m:mcPr>
                                </m:mc>
                              </m:mcs>
                              <m:ctrlPr>
                                <a:rPr lang="en-US" altLang="zh-CN" i="1">
                                  <a:latin typeface="Cambria Math" panose="02040503050406030204" pitchFamily="18" charset="0"/>
                                  <a:ea typeface="楷体" panose="02010609060101010101" pitchFamily="49" charset="-122"/>
                                </a:rPr>
                              </m:ctrlPr>
                            </m:mPr>
                            <m:mr>
                              <m:e>
                                <m:sSub>
                                  <m:sSubPr>
                                    <m:ctrlPr>
                                      <a:rPr lang="en-US" altLang="zh-CN" i="1">
                                        <a:latin typeface="Cambria Math" panose="02040503050406030204" pitchFamily="18" charset="0"/>
                                        <a:ea typeface="楷体" panose="02010609060101010101" pitchFamily="49" charset="-122"/>
                                      </a:rPr>
                                    </m:ctrlPr>
                                  </m:sSubPr>
                                  <m:e>
                                    <m:r>
                                      <m:rPr>
                                        <m:brk m:alnAt="7"/>
                                      </m:rPr>
                                      <a:rPr lang="en-US" altLang="zh-CN" i="1">
                                        <a:latin typeface="Cambria Math" panose="02040503050406030204" pitchFamily="18" charset="0"/>
                                        <a:ea typeface="楷体" panose="02010609060101010101" pitchFamily="49" charset="-122"/>
                                      </a:rPr>
                                      <m:t>𝑝</m:t>
                                    </m:r>
                                  </m:e>
                                  <m:sub>
                                    <m:r>
                                      <m:rPr>
                                        <m:brk m:alnAt="7"/>
                                      </m:rPr>
                                      <a:rPr lang="en-US" altLang="zh-CN" i="1">
                                        <a:latin typeface="Cambria Math" panose="02040503050406030204" pitchFamily="18" charset="0"/>
                                        <a:ea typeface="楷体" panose="02010609060101010101" pitchFamily="49" charset="-122"/>
                                      </a:rPr>
                                      <m:t>2</m:t>
                                    </m:r>
                                  </m:sub>
                                </m:sSub>
                              </m:e>
                              <m:e>
                                <m:sSub>
                                  <m:sSubPr>
                                    <m:ctrlPr>
                                      <a:rPr lang="en-US" altLang="zh-CN" i="1">
                                        <a:latin typeface="Cambria Math" panose="02040503050406030204" pitchFamily="18" charset="0"/>
                                        <a:ea typeface="楷体" panose="02010609060101010101" pitchFamily="49" charset="-122"/>
                                      </a:rPr>
                                    </m:ctrlPr>
                                  </m:sSubPr>
                                  <m:e>
                                    <m:r>
                                      <a:rPr lang="en-US" altLang="zh-CN" i="1">
                                        <a:latin typeface="Cambria Math" panose="02040503050406030204" pitchFamily="18" charset="0"/>
                                        <a:ea typeface="楷体" panose="02010609060101010101" pitchFamily="49" charset="-122"/>
                                      </a:rPr>
                                      <m:t>𝑞</m:t>
                                    </m:r>
                                  </m:e>
                                  <m:sub>
                                    <m:r>
                                      <a:rPr lang="en-US" altLang="zh-CN" i="1">
                                        <a:latin typeface="Cambria Math" panose="02040503050406030204" pitchFamily="18" charset="0"/>
                                        <a:ea typeface="楷体" panose="02010609060101010101" pitchFamily="49" charset="-122"/>
                                      </a:rPr>
                                      <m:t>2</m:t>
                                    </m:r>
                                  </m:sub>
                                </m:sSub>
                              </m:e>
                              <m:e>
                                <m:sSub>
                                  <m:sSubPr>
                                    <m:ctrlPr>
                                      <a:rPr lang="en-US" altLang="zh-CN" i="1">
                                        <a:latin typeface="Cambria Math" panose="02040503050406030204" pitchFamily="18" charset="0"/>
                                        <a:ea typeface="楷体" panose="02010609060101010101" pitchFamily="49" charset="-122"/>
                                      </a:rPr>
                                    </m:ctrlPr>
                                  </m:sSubPr>
                                  <m:e>
                                    <m:r>
                                      <a:rPr lang="en-US" altLang="zh-CN" i="1">
                                        <a:latin typeface="Cambria Math" panose="02040503050406030204" pitchFamily="18" charset="0"/>
                                        <a:ea typeface="楷体" panose="02010609060101010101" pitchFamily="49" charset="-122"/>
                                      </a:rPr>
                                      <m:t>𝑟</m:t>
                                    </m:r>
                                  </m:e>
                                  <m:sub>
                                    <m:r>
                                      <a:rPr lang="en-US" altLang="zh-CN" i="1">
                                        <a:latin typeface="Cambria Math" panose="02040503050406030204" pitchFamily="18" charset="0"/>
                                        <a:ea typeface="楷体" panose="02010609060101010101" pitchFamily="49" charset="-122"/>
                                      </a:rPr>
                                      <m:t>2</m:t>
                                    </m:r>
                                  </m:sub>
                                </m:sSub>
                              </m:e>
                            </m:mr>
                          </m:m>
                        </m:e>
                      </m:d>
                      <m:d>
                        <m:dPr>
                          <m:begChr m:val="["/>
                          <m:endChr m:val="]"/>
                          <m:ctrlPr>
                            <a:rPr lang="en-US" altLang="zh-CN" b="0" i="1" smtClean="0">
                              <a:latin typeface="Cambria Math" panose="02040503050406030204" pitchFamily="18" charset="0"/>
                              <a:ea typeface="楷体" panose="02010609060101010101" pitchFamily="49" charset="-122"/>
                            </a:rPr>
                          </m:ctrlPr>
                        </m:dPr>
                        <m:e>
                          <m:m>
                            <m:mPr>
                              <m:mcs>
                                <m:mc>
                                  <m:mcPr>
                                    <m:count m:val="1"/>
                                    <m:mcJc m:val="center"/>
                                  </m:mcPr>
                                </m:mc>
                              </m:mcs>
                              <m:ctrlPr>
                                <a:rPr lang="en-US" altLang="zh-CN" i="1">
                                  <a:latin typeface="Cambria Math" panose="02040503050406030204" pitchFamily="18" charset="0"/>
                                  <a:ea typeface="楷体" panose="02010609060101010101" pitchFamily="49" charset="-122"/>
                                </a:rPr>
                              </m:ctrlPr>
                            </m:mPr>
                            <m:mr>
                              <m:e>
                                <m:r>
                                  <m:rPr>
                                    <m:brk m:alnAt="7"/>
                                  </m:rPr>
                                  <a:rPr lang="en-US" altLang="zh-CN" i="1">
                                    <a:latin typeface="Cambria Math" panose="02040503050406030204" pitchFamily="18" charset="0"/>
                                    <a:ea typeface="楷体" panose="02010609060101010101" pitchFamily="49" charset="-122"/>
                                  </a:rPr>
                                  <m:t>𝑥</m:t>
                                </m:r>
                              </m:e>
                            </m:mr>
                            <m:mr>
                              <m:e>
                                <m:r>
                                  <a:rPr lang="en-US" altLang="zh-CN" i="1">
                                    <a:latin typeface="Cambria Math" panose="02040503050406030204" pitchFamily="18" charset="0"/>
                                    <a:ea typeface="楷体" panose="02010609060101010101" pitchFamily="49" charset="-122"/>
                                  </a:rPr>
                                  <m:t>𝑦</m:t>
                                </m:r>
                              </m:e>
                            </m:mr>
                            <m:mr>
                              <m:e>
                                <m:r>
                                  <a:rPr lang="en-US" altLang="zh-CN" i="1">
                                    <a:latin typeface="Cambria Math" panose="02040503050406030204" pitchFamily="18" charset="0"/>
                                    <a:ea typeface="楷体" panose="02010609060101010101" pitchFamily="49" charset="-122"/>
                                  </a:rPr>
                                  <m:t>1</m:t>
                                </m:r>
                              </m:e>
                            </m:mr>
                          </m:m>
                        </m:e>
                      </m:d>
                    </m:oMath>
                  </m:oMathPara>
                </a14:m>
                <a:endParaRPr lang="en-US" altLang="zh-CN" b="0" dirty="0">
                  <a:latin typeface="楷体" panose="02010609060101010101" pitchFamily="49" charset="-122"/>
                  <a:ea typeface="楷体" panose="02010609060101010101" pitchFamily="49" charset="-122"/>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楷体" panose="02010609060101010101" pitchFamily="49" charset="-122"/>
                        </a:rPr>
                        <m:t>=</m:t>
                      </m:r>
                      <m:d>
                        <m:dPr>
                          <m:begChr m:val="["/>
                          <m:endChr m:val="]"/>
                          <m:ctrlPr>
                            <a:rPr lang="en-US" altLang="zh-CN" b="0" i="1" smtClean="0">
                              <a:latin typeface="Cambria Math" panose="02040503050406030204" pitchFamily="18" charset="0"/>
                              <a:ea typeface="楷体" panose="02010609060101010101" pitchFamily="49" charset="-122"/>
                            </a:rPr>
                          </m:ctrlPr>
                        </m:dPr>
                        <m:e>
                          <m:m>
                            <m:mPr>
                              <m:mcs>
                                <m:mc>
                                  <m:mcPr>
                                    <m:count m:val="3"/>
                                    <m:mcJc m:val="center"/>
                                  </m:mcPr>
                                </m:mc>
                              </m:mcs>
                              <m:ctrlPr>
                                <a:rPr lang="en-US" altLang="zh-CN" i="1">
                                  <a:latin typeface="Cambria Math" panose="02040503050406030204" pitchFamily="18" charset="0"/>
                                  <a:ea typeface="楷体" panose="02010609060101010101" pitchFamily="49" charset="-122"/>
                                </a:rPr>
                              </m:ctrlPr>
                            </m:mPr>
                            <m:mr>
                              <m:e>
                                <m:r>
                                  <m:rPr>
                                    <m:brk m:alnAt="7"/>
                                  </m:rPr>
                                  <a:rPr lang="en-US" altLang="zh-CN" i="1">
                                    <a:latin typeface="Cambria Math" panose="02040503050406030204" pitchFamily="18" charset="0"/>
                                    <a:ea typeface="楷体" panose="02010609060101010101" pitchFamily="49" charset="-122"/>
                                  </a:rPr>
                                  <m:t>𝑥</m:t>
                                </m:r>
                              </m:e>
                              <m:e>
                                <m:r>
                                  <a:rPr lang="en-US" altLang="zh-CN" i="1">
                                    <a:latin typeface="Cambria Math" panose="02040503050406030204" pitchFamily="18" charset="0"/>
                                    <a:ea typeface="楷体" panose="02010609060101010101" pitchFamily="49" charset="-122"/>
                                  </a:rPr>
                                  <m:t>𝑦</m:t>
                                </m:r>
                              </m:e>
                              <m:e>
                                <m:r>
                                  <a:rPr lang="en-US" altLang="zh-CN" i="1">
                                    <a:latin typeface="Cambria Math" panose="02040503050406030204" pitchFamily="18" charset="0"/>
                                    <a:ea typeface="楷体" panose="02010609060101010101" pitchFamily="49" charset="-122"/>
                                  </a:rPr>
                                  <m:t>1</m:t>
                                </m:r>
                              </m:e>
                            </m:mr>
                          </m:m>
                        </m:e>
                      </m:d>
                      <m:r>
                        <a:rPr lang="en-US" altLang="zh-CN" b="1" i="0">
                          <a:latin typeface="Cambria Math" panose="02040503050406030204" pitchFamily="18" charset="0"/>
                          <a:ea typeface="楷体" panose="02010609060101010101" pitchFamily="49" charset="-122"/>
                        </a:rPr>
                        <m:t>𝐀</m:t>
                      </m:r>
                      <m:d>
                        <m:dPr>
                          <m:begChr m:val="["/>
                          <m:endChr m:val="]"/>
                          <m:ctrlPr>
                            <a:rPr lang="en-US" altLang="zh-CN" b="0" i="1" smtClean="0">
                              <a:latin typeface="Cambria Math" panose="02040503050406030204" pitchFamily="18" charset="0"/>
                              <a:ea typeface="楷体" panose="02010609060101010101" pitchFamily="49" charset="-122"/>
                            </a:rPr>
                          </m:ctrlPr>
                        </m:dPr>
                        <m:e>
                          <m:m>
                            <m:mPr>
                              <m:mcs>
                                <m:mc>
                                  <m:mcPr>
                                    <m:count m:val="1"/>
                                    <m:mcJc m:val="center"/>
                                  </m:mcPr>
                                </m:mc>
                              </m:mcs>
                              <m:ctrlPr>
                                <a:rPr lang="en-US" altLang="zh-CN" i="1">
                                  <a:latin typeface="Cambria Math" panose="02040503050406030204" pitchFamily="18" charset="0"/>
                                  <a:ea typeface="楷体" panose="02010609060101010101" pitchFamily="49" charset="-122"/>
                                </a:rPr>
                              </m:ctrlPr>
                            </m:mPr>
                            <m:mr>
                              <m:e>
                                <m:r>
                                  <m:rPr>
                                    <m:brk m:alnAt="7"/>
                                  </m:rPr>
                                  <a:rPr lang="en-US" altLang="zh-CN" i="1">
                                    <a:latin typeface="Cambria Math" panose="02040503050406030204" pitchFamily="18" charset="0"/>
                                    <a:ea typeface="楷体" panose="02010609060101010101" pitchFamily="49" charset="-122"/>
                                  </a:rPr>
                                  <m:t>𝑥</m:t>
                                </m:r>
                              </m:e>
                            </m:mr>
                            <m:mr>
                              <m:e>
                                <m:r>
                                  <a:rPr lang="en-US" altLang="zh-CN" i="1">
                                    <a:latin typeface="Cambria Math" panose="02040503050406030204" pitchFamily="18" charset="0"/>
                                    <a:ea typeface="楷体" panose="02010609060101010101" pitchFamily="49" charset="-122"/>
                                  </a:rPr>
                                  <m:t>𝑦</m:t>
                                </m:r>
                              </m:e>
                            </m:mr>
                            <m:mr>
                              <m:e>
                                <m:r>
                                  <a:rPr lang="en-US" altLang="zh-CN" i="1">
                                    <a:latin typeface="Cambria Math" panose="02040503050406030204" pitchFamily="18" charset="0"/>
                                    <a:ea typeface="楷体" panose="02010609060101010101" pitchFamily="49" charset="-122"/>
                                  </a:rPr>
                                  <m:t>1</m:t>
                                </m:r>
                              </m:e>
                            </m:mr>
                          </m:m>
                        </m:e>
                      </m:d>
                    </m:oMath>
                  </m:oMathPara>
                </a14:m>
                <a:endParaRPr lang="zh-CN" altLang="en-US" dirty="0">
                  <a:latin typeface="楷体" panose="02010609060101010101" pitchFamily="49" charset="-122"/>
                  <a:ea typeface="楷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1401" b="-67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43279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退化圆锥曲线</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lnSpc>
                    <a:spcPct val="100000"/>
                  </a:lnSpc>
                </a:pPr>
                <a:r>
                  <a:rPr lang="zh-CN" altLang="en-US" b="0" dirty="0">
                    <a:latin typeface="楷体" panose="02010609060101010101" pitchFamily="49" charset="-122"/>
                    <a:ea typeface="楷体" panose="02010609060101010101" pitchFamily="49" charset="-122"/>
                  </a:rPr>
                  <a:t>矩阵对称化：</a:t>
                </a:r>
                <a:endParaRPr lang="en-US" altLang="zh-CN" b="0" dirty="0">
                  <a:latin typeface="楷体" panose="02010609060101010101" pitchFamily="49" charset="-122"/>
                  <a:ea typeface="楷体" panose="02010609060101010101" pitchFamily="49" charset="-122"/>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𝐴</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d>
                        <m:dPr>
                          <m:ctrlPr>
                            <a:rPr lang="en-US" altLang="zh-CN" i="1">
                              <a:latin typeface="Cambria Math" panose="02040503050406030204" pitchFamily="18" charset="0"/>
                            </a:rPr>
                          </m:ctrlPr>
                        </m:dPr>
                        <m:e>
                          <m:d>
                            <m:dPr>
                              <m:begChr m:val="["/>
                              <m:endChr m:val="]"/>
                              <m:ctrlPr>
                                <a:rPr lang="en-US" altLang="zh-CN" b="0" i="1" smtClean="0">
                                  <a:latin typeface="Cambria Math" panose="02040503050406030204" pitchFamily="18" charset="0"/>
                                </a:rPr>
                              </m:ctrlPr>
                            </m:dPr>
                            <m:e>
                              <m:m>
                                <m:mPr>
                                  <m:mcs>
                                    <m:mc>
                                      <m:mcPr>
                                        <m:count m:val="1"/>
                                        <m:mcJc m:val="center"/>
                                      </m:mcPr>
                                    </m:mc>
                                  </m:mcs>
                                  <m:ctrlPr>
                                    <a:rPr lang="en-US" altLang="zh-CN" i="1">
                                      <a:latin typeface="Cambria Math" panose="02040503050406030204" pitchFamily="18" charset="0"/>
                                      <a:ea typeface="楷体" panose="02010609060101010101" pitchFamily="49" charset="-122"/>
                                    </a:rPr>
                                  </m:ctrlPr>
                                </m:mPr>
                                <m:mr>
                                  <m:e>
                                    <m:sSub>
                                      <m:sSubPr>
                                        <m:ctrlPr>
                                          <a:rPr lang="en-US" altLang="zh-CN" i="1">
                                            <a:latin typeface="Cambria Math" panose="02040503050406030204" pitchFamily="18" charset="0"/>
                                            <a:ea typeface="楷体" panose="02010609060101010101" pitchFamily="49" charset="-122"/>
                                          </a:rPr>
                                        </m:ctrlPr>
                                      </m:sSubPr>
                                      <m:e>
                                        <m:r>
                                          <m:rPr>
                                            <m:brk m:alnAt="7"/>
                                          </m:rPr>
                                          <a:rPr lang="en-US" altLang="zh-CN" i="1">
                                            <a:latin typeface="Cambria Math" panose="02040503050406030204" pitchFamily="18" charset="0"/>
                                            <a:ea typeface="楷体" panose="02010609060101010101" pitchFamily="49" charset="-122"/>
                                          </a:rPr>
                                          <m:t>𝑝</m:t>
                                        </m:r>
                                      </m:e>
                                      <m:sub>
                                        <m:r>
                                          <m:rPr>
                                            <m:brk m:alnAt="7"/>
                                          </m:rPr>
                                          <a:rPr lang="en-US" altLang="zh-CN" i="1">
                                            <a:latin typeface="Cambria Math" panose="02040503050406030204" pitchFamily="18" charset="0"/>
                                            <a:ea typeface="楷体" panose="02010609060101010101" pitchFamily="49" charset="-122"/>
                                          </a:rPr>
                                          <m:t>1</m:t>
                                        </m:r>
                                      </m:sub>
                                    </m:sSub>
                                  </m:e>
                                </m:mr>
                                <m:mr>
                                  <m:e>
                                    <m:sSub>
                                      <m:sSubPr>
                                        <m:ctrlPr>
                                          <a:rPr lang="en-US" altLang="zh-CN" i="1">
                                            <a:latin typeface="Cambria Math" panose="02040503050406030204" pitchFamily="18" charset="0"/>
                                            <a:ea typeface="楷体" panose="02010609060101010101" pitchFamily="49" charset="-122"/>
                                          </a:rPr>
                                        </m:ctrlPr>
                                      </m:sSubPr>
                                      <m:e>
                                        <m:r>
                                          <a:rPr lang="en-US" altLang="zh-CN" i="1">
                                            <a:latin typeface="Cambria Math" panose="02040503050406030204" pitchFamily="18" charset="0"/>
                                            <a:ea typeface="楷体" panose="02010609060101010101" pitchFamily="49" charset="-122"/>
                                          </a:rPr>
                                          <m:t>𝑞</m:t>
                                        </m:r>
                                      </m:e>
                                      <m:sub>
                                        <m:r>
                                          <a:rPr lang="en-US" altLang="zh-CN" i="1">
                                            <a:latin typeface="Cambria Math" panose="02040503050406030204" pitchFamily="18" charset="0"/>
                                            <a:ea typeface="楷体" panose="02010609060101010101" pitchFamily="49" charset="-122"/>
                                          </a:rPr>
                                          <m:t>1</m:t>
                                        </m:r>
                                      </m:sub>
                                    </m:sSub>
                                  </m:e>
                                </m:mr>
                                <m:mr>
                                  <m:e>
                                    <m:sSub>
                                      <m:sSubPr>
                                        <m:ctrlPr>
                                          <a:rPr lang="en-US" altLang="zh-CN" i="1">
                                            <a:latin typeface="Cambria Math" panose="02040503050406030204" pitchFamily="18" charset="0"/>
                                            <a:ea typeface="楷体" panose="02010609060101010101" pitchFamily="49" charset="-122"/>
                                          </a:rPr>
                                        </m:ctrlPr>
                                      </m:sSubPr>
                                      <m:e>
                                        <m:r>
                                          <a:rPr lang="en-US" altLang="zh-CN" i="1">
                                            <a:latin typeface="Cambria Math" panose="02040503050406030204" pitchFamily="18" charset="0"/>
                                            <a:ea typeface="楷体" panose="02010609060101010101" pitchFamily="49" charset="-122"/>
                                          </a:rPr>
                                          <m:t>𝑟</m:t>
                                        </m:r>
                                      </m:e>
                                      <m:sub>
                                        <m:r>
                                          <a:rPr lang="en-US" altLang="zh-CN" i="1">
                                            <a:latin typeface="Cambria Math" panose="02040503050406030204" pitchFamily="18" charset="0"/>
                                            <a:ea typeface="楷体" panose="02010609060101010101" pitchFamily="49" charset="-122"/>
                                          </a:rPr>
                                          <m:t>1</m:t>
                                        </m:r>
                                      </m:sub>
                                    </m:sSub>
                                  </m:e>
                                </m:mr>
                              </m:m>
                            </m:e>
                          </m:d>
                          <m:d>
                            <m:dPr>
                              <m:begChr m:val="["/>
                              <m:endChr m:val="]"/>
                              <m:ctrlPr>
                                <a:rPr lang="en-US" altLang="zh-CN" b="0" i="1" smtClean="0">
                                  <a:latin typeface="Cambria Math" panose="02040503050406030204" pitchFamily="18" charset="0"/>
                                </a:rPr>
                              </m:ctrlPr>
                            </m:dPr>
                            <m:e>
                              <m:m>
                                <m:mPr>
                                  <m:mcs>
                                    <m:mc>
                                      <m:mcPr>
                                        <m:count m:val="3"/>
                                        <m:mcJc m:val="center"/>
                                      </m:mcPr>
                                    </m:mc>
                                  </m:mcs>
                                  <m:ctrlPr>
                                    <a:rPr lang="en-US" altLang="zh-CN" i="1">
                                      <a:latin typeface="Cambria Math" panose="02040503050406030204" pitchFamily="18" charset="0"/>
                                      <a:ea typeface="楷体" panose="02010609060101010101" pitchFamily="49" charset="-122"/>
                                    </a:rPr>
                                  </m:ctrlPr>
                                </m:mPr>
                                <m:mr>
                                  <m:e>
                                    <m:sSub>
                                      <m:sSubPr>
                                        <m:ctrlPr>
                                          <a:rPr lang="en-US" altLang="zh-CN" i="1">
                                            <a:latin typeface="Cambria Math" panose="02040503050406030204" pitchFamily="18" charset="0"/>
                                            <a:ea typeface="楷体" panose="02010609060101010101" pitchFamily="49" charset="-122"/>
                                          </a:rPr>
                                        </m:ctrlPr>
                                      </m:sSubPr>
                                      <m:e>
                                        <m:r>
                                          <m:rPr>
                                            <m:brk m:alnAt="7"/>
                                          </m:rPr>
                                          <a:rPr lang="en-US" altLang="zh-CN" i="1">
                                            <a:latin typeface="Cambria Math" panose="02040503050406030204" pitchFamily="18" charset="0"/>
                                            <a:ea typeface="楷体" panose="02010609060101010101" pitchFamily="49" charset="-122"/>
                                          </a:rPr>
                                          <m:t>𝑝</m:t>
                                        </m:r>
                                      </m:e>
                                      <m:sub>
                                        <m:r>
                                          <m:rPr>
                                            <m:brk m:alnAt="7"/>
                                          </m:rPr>
                                          <a:rPr lang="en-US" altLang="zh-CN" i="1">
                                            <a:latin typeface="Cambria Math" panose="02040503050406030204" pitchFamily="18" charset="0"/>
                                            <a:ea typeface="楷体" panose="02010609060101010101" pitchFamily="49" charset="-122"/>
                                          </a:rPr>
                                          <m:t>2</m:t>
                                        </m:r>
                                      </m:sub>
                                    </m:sSub>
                                  </m:e>
                                  <m:e>
                                    <m:sSub>
                                      <m:sSubPr>
                                        <m:ctrlPr>
                                          <a:rPr lang="en-US" altLang="zh-CN" i="1">
                                            <a:latin typeface="Cambria Math" panose="02040503050406030204" pitchFamily="18" charset="0"/>
                                            <a:ea typeface="楷体" panose="02010609060101010101" pitchFamily="49" charset="-122"/>
                                          </a:rPr>
                                        </m:ctrlPr>
                                      </m:sSubPr>
                                      <m:e>
                                        <m:r>
                                          <a:rPr lang="en-US" altLang="zh-CN" i="1">
                                            <a:latin typeface="Cambria Math" panose="02040503050406030204" pitchFamily="18" charset="0"/>
                                            <a:ea typeface="楷体" panose="02010609060101010101" pitchFamily="49" charset="-122"/>
                                          </a:rPr>
                                          <m:t>𝑞</m:t>
                                        </m:r>
                                      </m:e>
                                      <m:sub>
                                        <m:r>
                                          <a:rPr lang="en-US" altLang="zh-CN" i="1">
                                            <a:latin typeface="Cambria Math" panose="02040503050406030204" pitchFamily="18" charset="0"/>
                                            <a:ea typeface="楷体" panose="02010609060101010101" pitchFamily="49" charset="-122"/>
                                          </a:rPr>
                                          <m:t>2</m:t>
                                        </m:r>
                                      </m:sub>
                                    </m:sSub>
                                  </m:e>
                                  <m:e>
                                    <m:sSub>
                                      <m:sSubPr>
                                        <m:ctrlPr>
                                          <a:rPr lang="en-US" altLang="zh-CN" i="1">
                                            <a:latin typeface="Cambria Math" panose="02040503050406030204" pitchFamily="18" charset="0"/>
                                            <a:ea typeface="楷体" panose="02010609060101010101" pitchFamily="49" charset="-122"/>
                                          </a:rPr>
                                        </m:ctrlPr>
                                      </m:sSubPr>
                                      <m:e>
                                        <m:r>
                                          <a:rPr lang="en-US" altLang="zh-CN" i="1">
                                            <a:latin typeface="Cambria Math" panose="02040503050406030204" pitchFamily="18" charset="0"/>
                                            <a:ea typeface="楷体" panose="02010609060101010101" pitchFamily="49" charset="-122"/>
                                          </a:rPr>
                                          <m:t>𝑟</m:t>
                                        </m:r>
                                      </m:e>
                                      <m:sub>
                                        <m:r>
                                          <a:rPr lang="en-US" altLang="zh-CN" i="1">
                                            <a:latin typeface="Cambria Math" panose="02040503050406030204" pitchFamily="18" charset="0"/>
                                            <a:ea typeface="楷体" panose="02010609060101010101" pitchFamily="49" charset="-122"/>
                                          </a:rPr>
                                          <m:t>2</m:t>
                                        </m:r>
                                      </m:sub>
                                    </m:sSub>
                                  </m:e>
                                </m:mr>
                              </m:m>
                            </m:e>
                          </m:d>
                          <m:r>
                            <a:rPr lang="en-US" altLang="zh-CN" i="1">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1"/>
                                        <m:mcJc m:val="center"/>
                                      </m:mcPr>
                                    </m:mc>
                                  </m:mcs>
                                  <m:ctrlPr>
                                    <a:rPr lang="en-US" altLang="zh-CN" i="1">
                                      <a:latin typeface="Cambria Math" panose="02040503050406030204" pitchFamily="18" charset="0"/>
                                      <a:ea typeface="楷体" panose="02010609060101010101" pitchFamily="49" charset="-122"/>
                                    </a:rPr>
                                  </m:ctrlPr>
                                </m:mPr>
                                <m:mr>
                                  <m:e>
                                    <m:sSub>
                                      <m:sSubPr>
                                        <m:ctrlPr>
                                          <a:rPr lang="en-US" altLang="zh-CN" i="1">
                                            <a:latin typeface="Cambria Math" panose="02040503050406030204" pitchFamily="18" charset="0"/>
                                            <a:ea typeface="楷体" panose="02010609060101010101" pitchFamily="49" charset="-122"/>
                                          </a:rPr>
                                        </m:ctrlPr>
                                      </m:sSubPr>
                                      <m:e>
                                        <m:r>
                                          <m:rPr>
                                            <m:brk m:alnAt="7"/>
                                          </m:rPr>
                                          <a:rPr lang="en-US" altLang="zh-CN" i="1">
                                            <a:latin typeface="Cambria Math" panose="02040503050406030204" pitchFamily="18" charset="0"/>
                                            <a:ea typeface="楷体" panose="02010609060101010101" pitchFamily="49" charset="-122"/>
                                          </a:rPr>
                                          <m:t>𝑝</m:t>
                                        </m:r>
                                      </m:e>
                                      <m:sub>
                                        <m:r>
                                          <m:rPr>
                                            <m:brk m:alnAt="7"/>
                                          </m:rPr>
                                          <a:rPr lang="en-US" altLang="zh-CN" i="1">
                                            <a:latin typeface="Cambria Math" panose="02040503050406030204" pitchFamily="18" charset="0"/>
                                            <a:ea typeface="楷体" panose="02010609060101010101" pitchFamily="49" charset="-122"/>
                                          </a:rPr>
                                          <m:t>2</m:t>
                                        </m:r>
                                      </m:sub>
                                    </m:sSub>
                                  </m:e>
                                </m:mr>
                                <m:mr>
                                  <m:e>
                                    <m:sSub>
                                      <m:sSubPr>
                                        <m:ctrlPr>
                                          <a:rPr lang="en-US" altLang="zh-CN" i="1">
                                            <a:latin typeface="Cambria Math" panose="02040503050406030204" pitchFamily="18" charset="0"/>
                                            <a:ea typeface="楷体" panose="02010609060101010101" pitchFamily="49" charset="-122"/>
                                          </a:rPr>
                                        </m:ctrlPr>
                                      </m:sSubPr>
                                      <m:e>
                                        <m:r>
                                          <a:rPr lang="en-US" altLang="zh-CN" i="1">
                                            <a:latin typeface="Cambria Math" panose="02040503050406030204" pitchFamily="18" charset="0"/>
                                            <a:ea typeface="楷体" panose="02010609060101010101" pitchFamily="49" charset="-122"/>
                                          </a:rPr>
                                          <m:t>𝑞</m:t>
                                        </m:r>
                                      </m:e>
                                      <m:sub>
                                        <m:r>
                                          <a:rPr lang="en-US" altLang="zh-CN" i="1">
                                            <a:latin typeface="Cambria Math" panose="02040503050406030204" pitchFamily="18" charset="0"/>
                                            <a:ea typeface="楷体" panose="02010609060101010101" pitchFamily="49" charset="-122"/>
                                          </a:rPr>
                                          <m:t>2</m:t>
                                        </m:r>
                                      </m:sub>
                                    </m:sSub>
                                  </m:e>
                                </m:mr>
                                <m:mr>
                                  <m:e>
                                    <m:sSub>
                                      <m:sSubPr>
                                        <m:ctrlPr>
                                          <a:rPr lang="en-US" altLang="zh-CN" i="1">
                                            <a:latin typeface="Cambria Math" panose="02040503050406030204" pitchFamily="18" charset="0"/>
                                            <a:ea typeface="楷体" panose="02010609060101010101" pitchFamily="49" charset="-122"/>
                                          </a:rPr>
                                        </m:ctrlPr>
                                      </m:sSubPr>
                                      <m:e>
                                        <m:r>
                                          <a:rPr lang="en-US" altLang="zh-CN" i="1">
                                            <a:latin typeface="Cambria Math" panose="02040503050406030204" pitchFamily="18" charset="0"/>
                                            <a:ea typeface="楷体" panose="02010609060101010101" pitchFamily="49" charset="-122"/>
                                          </a:rPr>
                                          <m:t>𝑟</m:t>
                                        </m:r>
                                      </m:e>
                                      <m:sub>
                                        <m:r>
                                          <a:rPr lang="en-US" altLang="zh-CN" i="1">
                                            <a:latin typeface="Cambria Math" panose="02040503050406030204" pitchFamily="18" charset="0"/>
                                            <a:ea typeface="楷体" panose="02010609060101010101" pitchFamily="49" charset="-122"/>
                                          </a:rPr>
                                          <m:t>2</m:t>
                                        </m:r>
                                      </m:sub>
                                    </m:sSub>
                                  </m:e>
                                </m:mr>
                              </m:m>
                            </m:e>
                          </m:d>
                          <m:d>
                            <m:dPr>
                              <m:begChr m:val="["/>
                              <m:endChr m:val="]"/>
                              <m:ctrlPr>
                                <a:rPr lang="en-US" altLang="zh-CN" b="0" i="1" smtClean="0">
                                  <a:latin typeface="Cambria Math" panose="02040503050406030204" pitchFamily="18" charset="0"/>
                                </a:rPr>
                              </m:ctrlPr>
                            </m:dPr>
                            <m:e>
                              <m:m>
                                <m:mPr>
                                  <m:mcs>
                                    <m:mc>
                                      <m:mcPr>
                                        <m:count m:val="3"/>
                                        <m:mcJc m:val="center"/>
                                      </m:mcPr>
                                    </m:mc>
                                  </m:mcs>
                                  <m:ctrlPr>
                                    <a:rPr lang="en-US" altLang="zh-CN" i="1">
                                      <a:latin typeface="Cambria Math" panose="02040503050406030204" pitchFamily="18" charset="0"/>
                                      <a:ea typeface="楷体" panose="02010609060101010101" pitchFamily="49" charset="-122"/>
                                    </a:rPr>
                                  </m:ctrlPr>
                                </m:mPr>
                                <m:mr>
                                  <m:e>
                                    <m:sSub>
                                      <m:sSubPr>
                                        <m:ctrlPr>
                                          <a:rPr lang="en-US" altLang="zh-CN" i="1">
                                            <a:latin typeface="Cambria Math" panose="02040503050406030204" pitchFamily="18" charset="0"/>
                                            <a:ea typeface="楷体" panose="02010609060101010101" pitchFamily="49" charset="-122"/>
                                          </a:rPr>
                                        </m:ctrlPr>
                                      </m:sSubPr>
                                      <m:e>
                                        <m:r>
                                          <m:rPr>
                                            <m:brk m:alnAt="7"/>
                                          </m:rPr>
                                          <a:rPr lang="en-US" altLang="zh-CN" i="1">
                                            <a:latin typeface="Cambria Math" panose="02040503050406030204" pitchFamily="18" charset="0"/>
                                            <a:ea typeface="楷体" panose="02010609060101010101" pitchFamily="49" charset="-122"/>
                                          </a:rPr>
                                          <m:t>𝑝</m:t>
                                        </m:r>
                                      </m:e>
                                      <m:sub>
                                        <m:r>
                                          <a:rPr lang="en-US" altLang="zh-CN" i="1">
                                            <a:latin typeface="Cambria Math" panose="02040503050406030204" pitchFamily="18" charset="0"/>
                                            <a:ea typeface="楷体" panose="02010609060101010101" pitchFamily="49" charset="-122"/>
                                          </a:rPr>
                                          <m:t>1</m:t>
                                        </m:r>
                                      </m:sub>
                                    </m:sSub>
                                  </m:e>
                                  <m:e>
                                    <m:sSub>
                                      <m:sSubPr>
                                        <m:ctrlPr>
                                          <a:rPr lang="en-US" altLang="zh-CN" i="1">
                                            <a:latin typeface="Cambria Math" panose="02040503050406030204" pitchFamily="18" charset="0"/>
                                            <a:ea typeface="楷体" panose="02010609060101010101" pitchFamily="49" charset="-122"/>
                                          </a:rPr>
                                        </m:ctrlPr>
                                      </m:sSubPr>
                                      <m:e>
                                        <m:r>
                                          <a:rPr lang="en-US" altLang="zh-CN" i="1">
                                            <a:latin typeface="Cambria Math" panose="02040503050406030204" pitchFamily="18" charset="0"/>
                                            <a:ea typeface="楷体" panose="02010609060101010101" pitchFamily="49" charset="-122"/>
                                          </a:rPr>
                                          <m:t>𝑞</m:t>
                                        </m:r>
                                      </m:e>
                                      <m:sub>
                                        <m:r>
                                          <a:rPr lang="en-US" altLang="zh-CN" i="1">
                                            <a:latin typeface="Cambria Math" panose="02040503050406030204" pitchFamily="18" charset="0"/>
                                            <a:ea typeface="楷体" panose="02010609060101010101" pitchFamily="49" charset="-122"/>
                                          </a:rPr>
                                          <m:t>1</m:t>
                                        </m:r>
                                      </m:sub>
                                    </m:sSub>
                                  </m:e>
                                  <m:e>
                                    <m:sSub>
                                      <m:sSubPr>
                                        <m:ctrlPr>
                                          <a:rPr lang="en-US" altLang="zh-CN" i="1">
                                            <a:latin typeface="Cambria Math" panose="02040503050406030204" pitchFamily="18" charset="0"/>
                                            <a:ea typeface="楷体" panose="02010609060101010101" pitchFamily="49" charset="-122"/>
                                          </a:rPr>
                                        </m:ctrlPr>
                                      </m:sSubPr>
                                      <m:e>
                                        <m:r>
                                          <a:rPr lang="en-US" altLang="zh-CN" i="1">
                                            <a:latin typeface="Cambria Math" panose="02040503050406030204" pitchFamily="18" charset="0"/>
                                            <a:ea typeface="楷体" panose="02010609060101010101" pitchFamily="49" charset="-122"/>
                                          </a:rPr>
                                          <m:t>𝑟</m:t>
                                        </m:r>
                                      </m:e>
                                      <m:sub>
                                        <m:r>
                                          <a:rPr lang="en-US" altLang="zh-CN" i="1">
                                            <a:latin typeface="Cambria Math" panose="02040503050406030204" pitchFamily="18" charset="0"/>
                                            <a:ea typeface="楷体" panose="02010609060101010101" pitchFamily="49" charset="-122"/>
                                          </a:rPr>
                                          <m:t>1</m:t>
                                        </m:r>
                                      </m:sub>
                                    </m:sSub>
                                  </m:e>
                                </m:mr>
                              </m:m>
                            </m:e>
                          </m:d>
                        </m:e>
                      </m:d>
                    </m:oMath>
                  </m:oMathPara>
                </a14:m>
                <a:endParaRPr lang="en-US" altLang="zh-CN" i="1" dirty="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楷体" panose="02010609060101010101" pitchFamily="49" charset="-122"/>
                        </a:rPr>
                        <m:t>𝑟</m:t>
                      </m:r>
                      <m:d>
                        <m:dPr>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𝐴</m:t>
                          </m:r>
                        </m:e>
                      </m:d>
                      <m:r>
                        <a:rPr lang="en-US" altLang="zh-CN" b="0" i="1" smtClean="0">
                          <a:latin typeface="Cambria Math" panose="02040503050406030204" pitchFamily="18" charset="0"/>
                          <a:ea typeface="楷体" panose="02010609060101010101" pitchFamily="49" charset="-122"/>
                        </a:rPr>
                        <m:t>≤2</m:t>
                      </m:r>
                      <m:r>
                        <a:rPr lang="en-US" altLang="zh-CN" b="0" i="1" smtClean="0">
                          <a:latin typeface="Cambria Math" panose="02040503050406030204" pitchFamily="18" charset="0"/>
                          <a:ea typeface="楷体" panose="02010609060101010101" pitchFamily="49" charset="-122"/>
                        </a:rPr>
                        <m:t>𝑟</m:t>
                      </m:r>
                      <m:d>
                        <m:dPr>
                          <m:ctrlPr>
                            <a:rPr lang="en-US" altLang="zh-CN" b="0" i="1" smtClean="0">
                              <a:latin typeface="Cambria Math" panose="02040503050406030204" pitchFamily="18" charset="0"/>
                              <a:ea typeface="楷体" panose="02010609060101010101" pitchFamily="49" charset="-122"/>
                            </a:rPr>
                          </m:ctrlPr>
                        </m:dPr>
                        <m:e>
                          <m:d>
                            <m:dPr>
                              <m:begChr m:val="["/>
                              <m:endChr m:val="]"/>
                              <m:ctrlPr>
                                <a:rPr lang="en-US" altLang="zh-CN" b="0" i="1" smtClean="0">
                                  <a:latin typeface="Cambria Math" panose="02040503050406030204" pitchFamily="18" charset="0"/>
                                  <a:ea typeface="楷体" panose="02010609060101010101" pitchFamily="49" charset="-122"/>
                                </a:rPr>
                              </m:ctrlPr>
                            </m:dPr>
                            <m:e>
                              <m:m>
                                <m:mPr>
                                  <m:mcs>
                                    <m:mc>
                                      <m:mcPr>
                                        <m:count m:val="1"/>
                                        <m:mcJc m:val="center"/>
                                      </m:mcPr>
                                    </m:mc>
                                  </m:mcs>
                                  <m:ctrlPr>
                                    <a:rPr lang="en-US" altLang="zh-CN" i="1">
                                      <a:latin typeface="Cambria Math" panose="02040503050406030204" pitchFamily="18" charset="0"/>
                                      <a:ea typeface="楷体" panose="02010609060101010101" pitchFamily="49" charset="-122"/>
                                    </a:rPr>
                                  </m:ctrlPr>
                                </m:mPr>
                                <m:mr>
                                  <m:e>
                                    <m:sSub>
                                      <m:sSubPr>
                                        <m:ctrlPr>
                                          <a:rPr lang="en-US" altLang="zh-CN" i="1">
                                            <a:latin typeface="Cambria Math" panose="02040503050406030204" pitchFamily="18" charset="0"/>
                                            <a:ea typeface="楷体" panose="02010609060101010101" pitchFamily="49" charset="-122"/>
                                          </a:rPr>
                                        </m:ctrlPr>
                                      </m:sSubPr>
                                      <m:e>
                                        <m:r>
                                          <m:rPr>
                                            <m:brk m:alnAt="7"/>
                                          </m:rPr>
                                          <a:rPr lang="en-US" altLang="zh-CN" i="1">
                                            <a:latin typeface="Cambria Math" panose="02040503050406030204" pitchFamily="18" charset="0"/>
                                            <a:ea typeface="楷体" panose="02010609060101010101" pitchFamily="49" charset="-122"/>
                                          </a:rPr>
                                          <m:t>𝑝</m:t>
                                        </m:r>
                                      </m:e>
                                      <m:sub>
                                        <m:r>
                                          <m:rPr>
                                            <m:brk m:alnAt="7"/>
                                          </m:rPr>
                                          <a:rPr lang="en-US" altLang="zh-CN" i="1">
                                            <a:latin typeface="Cambria Math" panose="02040503050406030204" pitchFamily="18" charset="0"/>
                                            <a:ea typeface="楷体" panose="02010609060101010101" pitchFamily="49" charset="-122"/>
                                          </a:rPr>
                                          <m:t>1</m:t>
                                        </m:r>
                                      </m:sub>
                                    </m:sSub>
                                  </m:e>
                                </m:mr>
                                <m:mr>
                                  <m:e>
                                    <m:sSub>
                                      <m:sSubPr>
                                        <m:ctrlPr>
                                          <a:rPr lang="en-US" altLang="zh-CN" i="1">
                                            <a:latin typeface="Cambria Math" panose="02040503050406030204" pitchFamily="18" charset="0"/>
                                            <a:ea typeface="楷体" panose="02010609060101010101" pitchFamily="49" charset="-122"/>
                                          </a:rPr>
                                        </m:ctrlPr>
                                      </m:sSubPr>
                                      <m:e>
                                        <m:r>
                                          <a:rPr lang="en-US" altLang="zh-CN" i="1">
                                            <a:latin typeface="Cambria Math" panose="02040503050406030204" pitchFamily="18" charset="0"/>
                                            <a:ea typeface="楷体" panose="02010609060101010101" pitchFamily="49" charset="-122"/>
                                          </a:rPr>
                                          <m:t>𝑞</m:t>
                                        </m:r>
                                      </m:e>
                                      <m:sub>
                                        <m:r>
                                          <a:rPr lang="en-US" altLang="zh-CN" i="1">
                                            <a:latin typeface="Cambria Math" panose="02040503050406030204" pitchFamily="18" charset="0"/>
                                            <a:ea typeface="楷体" panose="02010609060101010101" pitchFamily="49" charset="-122"/>
                                          </a:rPr>
                                          <m:t>1</m:t>
                                        </m:r>
                                      </m:sub>
                                    </m:sSub>
                                  </m:e>
                                </m:mr>
                                <m:mr>
                                  <m:e>
                                    <m:sSub>
                                      <m:sSubPr>
                                        <m:ctrlPr>
                                          <a:rPr lang="en-US" altLang="zh-CN" i="1">
                                            <a:latin typeface="Cambria Math" panose="02040503050406030204" pitchFamily="18" charset="0"/>
                                            <a:ea typeface="楷体" panose="02010609060101010101" pitchFamily="49" charset="-122"/>
                                          </a:rPr>
                                        </m:ctrlPr>
                                      </m:sSubPr>
                                      <m:e>
                                        <m:r>
                                          <a:rPr lang="en-US" altLang="zh-CN" i="1">
                                            <a:latin typeface="Cambria Math" panose="02040503050406030204" pitchFamily="18" charset="0"/>
                                            <a:ea typeface="楷体" panose="02010609060101010101" pitchFamily="49" charset="-122"/>
                                          </a:rPr>
                                          <m:t>𝑟</m:t>
                                        </m:r>
                                      </m:e>
                                      <m:sub>
                                        <m:r>
                                          <a:rPr lang="en-US" altLang="zh-CN" i="1">
                                            <a:latin typeface="Cambria Math" panose="02040503050406030204" pitchFamily="18" charset="0"/>
                                            <a:ea typeface="楷体" panose="02010609060101010101" pitchFamily="49" charset="-122"/>
                                          </a:rPr>
                                          <m:t>1</m:t>
                                        </m:r>
                                      </m:sub>
                                    </m:sSub>
                                  </m:e>
                                </m:mr>
                              </m:m>
                            </m:e>
                          </m:d>
                          <m:d>
                            <m:dPr>
                              <m:begChr m:val="["/>
                              <m:endChr m:val="]"/>
                              <m:ctrlPr>
                                <a:rPr lang="en-US" altLang="zh-CN" b="0" i="1" smtClean="0">
                                  <a:latin typeface="Cambria Math" panose="02040503050406030204" pitchFamily="18" charset="0"/>
                                  <a:ea typeface="楷体" panose="02010609060101010101" pitchFamily="49" charset="-122"/>
                                </a:rPr>
                              </m:ctrlPr>
                            </m:dPr>
                            <m:e>
                              <m:m>
                                <m:mPr>
                                  <m:mcs>
                                    <m:mc>
                                      <m:mcPr>
                                        <m:count m:val="3"/>
                                        <m:mcJc m:val="center"/>
                                      </m:mcPr>
                                    </m:mc>
                                  </m:mcs>
                                  <m:ctrlPr>
                                    <a:rPr lang="en-US" altLang="zh-CN" i="1">
                                      <a:latin typeface="Cambria Math" panose="02040503050406030204" pitchFamily="18" charset="0"/>
                                      <a:ea typeface="楷体" panose="02010609060101010101" pitchFamily="49" charset="-122"/>
                                    </a:rPr>
                                  </m:ctrlPr>
                                </m:mPr>
                                <m:mr>
                                  <m:e>
                                    <m:sSub>
                                      <m:sSubPr>
                                        <m:ctrlPr>
                                          <a:rPr lang="en-US" altLang="zh-CN" i="1">
                                            <a:latin typeface="Cambria Math" panose="02040503050406030204" pitchFamily="18" charset="0"/>
                                            <a:ea typeface="楷体" panose="02010609060101010101" pitchFamily="49" charset="-122"/>
                                          </a:rPr>
                                        </m:ctrlPr>
                                      </m:sSubPr>
                                      <m:e>
                                        <m:r>
                                          <m:rPr>
                                            <m:brk m:alnAt="7"/>
                                          </m:rPr>
                                          <a:rPr lang="en-US" altLang="zh-CN" i="1">
                                            <a:latin typeface="Cambria Math" panose="02040503050406030204" pitchFamily="18" charset="0"/>
                                            <a:ea typeface="楷体" panose="02010609060101010101" pitchFamily="49" charset="-122"/>
                                          </a:rPr>
                                          <m:t>𝑝</m:t>
                                        </m:r>
                                      </m:e>
                                      <m:sub>
                                        <m:r>
                                          <m:rPr>
                                            <m:brk m:alnAt="7"/>
                                          </m:rPr>
                                          <a:rPr lang="en-US" altLang="zh-CN" i="1">
                                            <a:latin typeface="Cambria Math" panose="02040503050406030204" pitchFamily="18" charset="0"/>
                                            <a:ea typeface="楷体" panose="02010609060101010101" pitchFamily="49" charset="-122"/>
                                          </a:rPr>
                                          <m:t>2</m:t>
                                        </m:r>
                                      </m:sub>
                                    </m:sSub>
                                  </m:e>
                                  <m:e>
                                    <m:sSub>
                                      <m:sSubPr>
                                        <m:ctrlPr>
                                          <a:rPr lang="en-US" altLang="zh-CN" i="1">
                                            <a:latin typeface="Cambria Math" panose="02040503050406030204" pitchFamily="18" charset="0"/>
                                            <a:ea typeface="楷体" panose="02010609060101010101" pitchFamily="49" charset="-122"/>
                                          </a:rPr>
                                        </m:ctrlPr>
                                      </m:sSubPr>
                                      <m:e>
                                        <m:r>
                                          <a:rPr lang="en-US" altLang="zh-CN" i="1">
                                            <a:latin typeface="Cambria Math" panose="02040503050406030204" pitchFamily="18" charset="0"/>
                                            <a:ea typeface="楷体" panose="02010609060101010101" pitchFamily="49" charset="-122"/>
                                          </a:rPr>
                                          <m:t>𝑞</m:t>
                                        </m:r>
                                      </m:e>
                                      <m:sub>
                                        <m:r>
                                          <a:rPr lang="en-US" altLang="zh-CN" i="1">
                                            <a:latin typeface="Cambria Math" panose="02040503050406030204" pitchFamily="18" charset="0"/>
                                            <a:ea typeface="楷体" panose="02010609060101010101" pitchFamily="49" charset="-122"/>
                                          </a:rPr>
                                          <m:t>2</m:t>
                                        </m:r>
                                      </m:sub>
                                    </m:sSub>
                                  </m:e>
                                  <m:e>
                                    <m:sSub>
                                      <m:sSubPr>
                                        <m:ctrlPr>
                                          <a:rPr lang="en-US" altLang="zh-CN" i="1">
                                            <a:latin typeface="Cambria Math" panose="02040503050406030204" pitchFamily="18" charset="0"/>
                                            <a:ea typeface="楷体" panose="02010609060101010101" pitchFamily="49" charset="-122"/>
                                          </a:rPr>
                                        </m:ctrlPr>
                                      </m:sSubPr>
                                      <m:e>
                                        <m:r>
                                          <a:rPr lang="en-US" altLang="zh-CN" i="1">
                                            <a:latin typeface="Cambria Math" panose="02040503050406030204" pitchFamily="18" charset="0"/>
                                            <a:ea typeface="楷体" panose="02010609060101010101" pitchFamily="49" charset="-122"/>
                                          </a:rPr>
                                          <m:t>𝑟</m:t>
                                        </m:r>
                                      </m:e>
                                      <m:sub>
                                        <m:r>
                                          <a:rPr lang="en-US" altLang="zh-CN" i="1">
                                            <a:latin typeface="Cambria Math" panose="02040503050406030204" pitchFamily="18" charset="0"/>
                                            <a:ea typeface="楷体" panose="02010609060101010101" pitchFamily="49" charset="-122"/>
                                          </a:rPr>
                                          <m:t>2</m:t>
                                        </m:r>
                                      </m:sub>
                                    </m:sSub>
                                  </m:e>
                                </m:mr>
                              </m:m>
                            </m:e>
                          </m:d>
                        </m:e>
                      </m:d>
                      <m:r>
                        <a:rPr lang="en-US" altLang="zh-CN" b="0" i="1" smtClean="0">
                          <a:latin typeface="Cambria Math" panose="02040503050406030204" pitchFamily="18" charset="0"/>
                          <a:ea typeface="楷体" panose="02010609060101010101" pitchFamily="49" charset="-122"/>
                        </a:rPr>
                        <m:t>≤2</m:t>
                      </m:r>
                    </m:oMath>
                  </m:oMathPara>
                </a14:m>
                <a:endParaRPr lang="en-US" altLang="zh-CN" b="0" dirty="0">
                  <a:latin typeface="楷体" panose="02010609060101010101" pitchFamily="49" charset="-122"/>
                  <a:ea typeface="楷体" panose="02010609060101010101" pitchFamily="49" charset="-122"/>
                </a:endParaRPr>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𝐴</m:t>
                          </m:r>
                        </m:e>
                      </m:d>
                      <m:r>
                        <a:rPr lang="en-US" altLang="zh-CN" b="0" i="1" smtClean="0">
                          <a:latin typeface="Cambria Math" panose="02040503050406030204" pitchFamily="18" charset="0"/>
                          <a:ea typeface="楷体" panose="02010609060101010101" pitchFamily="49" charset="-122"/>
                        </a:rPr>
                        <m:t>=0</m:t>
                      </m:r>
                    </m:oMath>
                  </m:oMathPara>
                </a14:m>
                <a:endParaRPr lang="en-US" altLang="zh-CN" b="0" dirty="0">
                  <a:latin typeface="楷体" panose="02010609060101010101" pitchFamily="49" charset="-122"/>
                  <a:ea typeface="楷体" panose="02010609060101010101" pitchFamily="49" charset="-122"/>
                </a:endParaRPr>
              </a:p>
              <a:p>
                <a:pPr marL="0" indent="0">
                  <a:lnSpc>
                    <a:spcPct val="100000"/>
                  </a:lnSpc>
                  <a:buNone/>
                </a:pPr>
                <a:endParaRPr lang="zh-CN" altLang="en-US" dirty="0">
                  <a:latin typeface="楷体" panose="02010609060101010101" pitchFamily="49" charset="-122"/>
                  <a:ea typeface="楷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50866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退化圆锥曲线</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cs typeface="Times New Roman" panose="02020603050405020304" pitchFamily="18" charset="0"/>
                  </a:rPr>
                  <a:t>圆锥曲线方程</a:t>
                </a:r>
                <a:endParaRPr lang="en-US" altLang="zh-CN" dirty="0">
                  <a:latin typeface="楷体" panose="02010609060101010101" pitchFamily="49" charset="-122"/>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rPr>
                          </m:ctrlPr>
                        </m:dPr>
                        <m:e>
                          <m:m>
                            <m:mPr>
                              <m:mcs>
                                <m:mc>
                                  <m:mcPr>
                                    <m:count m:val="3"/>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𝑥</m:t>
                                </m:r>
                              </m:e>
                              <m:e>
                                <m:r>
                                  <a:rPr lang="en-US" altLang="zh-CN" i="1">
                                    <a:latin typeface="Cambria Math" panose="02040503050406030204" pitchFamily="18" charset="0"/>
                                  </a:rPr>
                                  <m:t>𝑦</m:t>
                                </m:r>
                              </m:e>
                              <m:e>
                                <m:r>
                                  <a:rPr lang="en-US" altLang="zh-CN" i="1">
                                    <a:latin typeface="Cambria Math" panose="02040503050406030204" pitchFamily="18" charset="0"/>
                                  </a:rPr>
                                  <m:t>1</m:t>
                                </m:r>
                              </m:e>
                            </m:mr>
                          </m:m>
                        </m:e>
                      </m:d>
                      <m:d>
                        <m:dPr>
                          <m:begChr m:val="["/>
                          <m:endChr m:val="]"/>
                          <m:ctrlPr>
                            <a:rPr lang="en-US" altLang="zh-CN" b="0" i="1" smtClean="0">
                              <a:latin typeface="Cambria Math" panose="02040503050406030204" pitchFamily="18" charset="0"/>
                            </a:rPr>
                          </m:ctrlPr>
                        </m:dPr>
                        <m:e>
                          <m:m>
                            <m:mPr>
                              <m:mcs>
                                <m:mc>
                                  <m:mcPr>
                                    <m:count m:val="3"/>
                                    <m:mcJc m:val="center"/>
                                  </m:mcPr>
                                </m:mc>
                              </m:mcs>
                              <m:ctrlPr>
                                <a:rPr lang="en-US" altLang="zh-CN" i="1">
                                  <a:latin typeface="Cambria Math" panose="02040503050406030204" pitchFamily="18" charset="0"/>
                                </a:rPr>
                              </m:ctrlPr>
                            </m:mPr>
                            <m:mr>
                              <m:e>
                                <m:sSub>
                                  <m:sSubPr>
                                    <m:ctrlPr>
                                      <a:rPr lang="en-US" altLang="zh-CN" i="1">
                                        <a:latin typeface="Cambria Math" panose="02040503050406030204" pitchFamily="18" charset="0"/>
                                      </a:rPr>
                                    </m:ctrlPr>
                                  </m:sSubPr>
                                  <m:e>
                                    <m:r>
                                      <m:rPr>
                                        <m:brk m:alnAt="7"/>
                                      </m:rPr>
                                      <a:rPr lang="en-US" altLang="zh-CN" i="1">
                                        <a:latin typeface="Cambria Math" panose="02040503050406030204" pitchFamily="18" charset="0"/>
                                      </a:rPr>
                                      <m:t>𝑎</m:t>
                                    </m:r>
                                  </m:e>
                                  <m:sub>
                                    <m:r>
                                      <a:rPr lang="en-US" altLang="zh-CN" i="1">
                                        <a:latin typeface="Cambria Math" panose="02040503050406030204" pitchFamily="18" charset="0"/>
                                      </a:rPr>
                                      <m:t>11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12</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22</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m:t>
                                    </m:r>
                                  </m:sub>
                                </m:sSub>
                              </m:e>
                              <m:e>
                                <m:r>
                                  <a:rPr lang="en-US" altLang="zh-CN" i="1">
                                    <a:latin typeface="Cambria Math" panose="02040503050406030204" pitchFamily="18" charset="0"/>
                                  </a:rPr>
                                  <m:t>𝑐</m:t>
                                </m:r>
                              </m:e>
                            </m:mr>
                          </m:m>
                        </m:e>
                      </m:d>
                      <m:d>
                        <m:dPr>
                          <m:begChr m:val="["/>
                          <m:endChr m:val="]"/>
                          <m:ctrlPr>
                            <a:rPr lang="en-US" altLang="zh-CN" b="0" i="1" smtClean="0">
                              <a:latin typeface="Cambria Math" panose="02040503050406030204" pitchFamily="18" charset="0"/>
                            </a:rPr>
                          </m:ctrlPr>
                        </m:dPr>
                        <m:e>
                          <m:m>
                            <m:mPr>
                              <m:mcs>
                                <m:mc>
                                  <m:mcPr>
                                    <m:count m:val="1"/>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𝑥</m:t>
                                </m:r>
                              </m:e>
                            </m:mr>
                            <m:mr>
                              <m:e>
                                <m:r>
                                  <a:rPr lang="en-US" altLang="zh-CN" i="1">
                                    <a:latin typeface="Cambria Math" panose="02040503050406030204" pitchFamily="18" charset="0"/>
                                  </a:rPr>
                                  <m:t>𝑦</m:t>
                                </m:r>
                              </m:e>
                            </m:mr>
                            <m:mr>
                              <m:e>
                                <m:r>
                                  <a:rPr lang="en-US" altLang="zh-CN" i="1">
                                    <a:latin typeface="Cambria Math" panose="02040503050406030204" pitchFamily="18" charset="0"/>
                                  </a:rPr>
                                  <m:t>1</m:t>
                                </m:r>
                              </m:e>
                            </m:mr>
                          </m:m>
                        </m:e>
                      </m:d>
                      <m:r>
                        <a:rPr lang="en-US" altLang="zh-CN" i="1">
                          <a:latin typeface="Cambria Math" panose="02040503050406030204" pitchFamily="18" charset="0"/>
                        </a:rPr>
                        <m:t>=0</m:t>
                      </m:r>
                    </m:oMath>
                  </m:oMathPara>
                </a14:m>
                <a:endParaRPr lang="en-US" altLang="zh-CN" dirty="0">
                  <a:latin typeface="楷体" panose="02010609060101010101" pitchFamily="49" charset="-122"/>
                  <a:ea typeface="楷体" panose="02010609060101010101" pitchFamily="49" charset="-122"/>
                  <a:cs typeface="Times New Roman" panose="02020603050405020304" pitchFamily="18" charset="0"/>
                </a:endParaRPr>
              </a:p>
              <a:p>
                <a:r>
                  <a:rPr lang="zh-CN" altLang="en-US" dirty="0">
                    <a:latin typeface="楷体" panose="02010609060101010101" pitchFamily="49" charset="-122"/>
                    <a:ea typeface="楷体" panose="02010609060101010101" pitchFamily="49" charset="-122"/>
                  </a:rPr>
                  <a:t>退化判别式：</a:t>
                </a:r>
                <a:endParaRPr lang="en-US" altLang="zh-CN" dirty="0">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3"/>
                                    <m:mcJc m:val="center"/>
                                  </m:mcPr>
                                </m:mc>
                              </m:mcs>
                              <m:ctrlPr>
                                <a:rPr lang="en-US" altLang="zh-CN" i="1">
                                  <a:latin typeface="Cambria Math" panose="02040503050406030204" pitchFamily="18" charset="0"/>
                                </a:rPr>
                              </m:ctrlPr>
                            </m:mPr>
                            <m:mr>
                              <m:e>
                                <m:sSub>
                                  <m:sSubPr>
                                    <m:ctrlPr>
                                      <a:rPr lang="en-US" altLang="zh-CN" i="1">
                                        <a:latin typeface="Cambria Math" panose="02040503050406030204" pitchFamily="18" charset="0"/>
                                      </a:rPr>
                                    </m:ctrlPr>
                                  </m:sSubPr>
                                  <m:e>
                                    <m:r>
                                      <m:rPr>
                                        <m:brk m:alnAt="7"/>
                                      </m:rPr>
                                      <a:rPr lang="en-US" altLang="zh-CN" i="1">
                                        <a:latin typeface="Cambria Math" panose="02040503050406030204" pitchFamily="18" charset="0"/>
                                      </a:rPr>
                                      <m:t>𝑎</m:t>
                                    </m:r>
                                  </m:e>
                                  <m:sub>
                                    <m:r>
                                      <a:rPr lang="en-US" altLang="zh-CN" i="1">
                                        <a:latin typeface="Cambria Math" panose="02040503050406030204" pitchFamily="18" charset="0"/>
                                      </a:rPr>
                                      <m:t>11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12</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22</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2</m:t>
                                    </m:r>
                                  </m:sub>
                                </m:sSub>
                              </m:e>
                              <m:e>
                                <m:r>
                                  <a:rPr lang="en-US" altLang="zh-CN" i="1">
                                    <a:latin typeface="Cambria Math" panose="02040503050406030204" pitchFamily="18" charset="0"/>
                                  </a:rPr>
                                  <m:t>𝑐</m:t>
                                </m:r>
                              </m:e>
                            </m:mr>
                          </m:m>
                        </m:e>
                      </m:d>
                    </m:oMath>
                  </m:oMathPara>
                </a14:m>
                <a:endParaRPr lang="zh-CN" altLang="en-US" dirty="0">
                  <a:latin typeface="楷体" panose="02010609060101010101" pitchFamily="49" charset="-122"/>
                  <a:ea typeface="楷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17009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两条圆锥曲线求交点</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3456878"/>
                <a:ext cx="7886700" cy="2720084"/>
              </a:xfrm>
            </p:spPr>
            <p:txBody>
              <a:bodyPr/>
              <a:lstStyle/>
              <a:p>
                <a:r>
                  <a:rPr lang="zh-CN" altLang="en-US" dirty="0">
                    <a:latin typeface="楷体" panose="02010609060101010101" pitchFamily="49" charset="-122"/>
                    <a:ea typeface="楷体" panose="02010609060101010101" pitchFamily="49" charset="-122"/>
                  </a:rPr>
                  <a:t>原始方程</a:t>
                </a:r>
                <a:endParaRPr lang="en-US" altLang="zh-CN" dirty="0">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ea typeface="楷体" panose="02010609060101010101" pitchFamily="49" charset="-122"/>
                            </a:rPr>
                          </m:ctrlPr>
                        </m:dPr>
                        <m:e>
                          <m:eqArr>
                            <m:eqArrPr>
                              <m:ctrlPr>
                                <a:rPr lang="en-US" altLang="zh-CN" i="1" smtClean="0">
                                  <a:latin typeface="Cambria Math" panose="02040503050406030204" pitchFamily="18" charset="0"/>
                                  <a:ea typeface="楷体" panose="02010609060101010101" pitchFamily="49" charset="-122"/>
                                </a:rPr>
                              </m:ctrlPr>
                            </m:eqArrPr>
                            <m:e>
                              <m:d>
                                <m:dPr>
                                  <m:begChr m:val="["/>
                                  <m:endChr m:val="]"/>
                                  <m:ctrlPr>
                                    <a:rPr lang="en-US" altLang="zh-CN" b="0" i="1" smtClean="0">
                                      <a:latin typeface="Cambria Math" panose="02040503050406030204" pitchFamily="18" charset="0"/>
                                      <a:ea typeface="楷体" panose="02010609060101010101" pitchFamily="49" charset="-122"/>
                                    </a:rPr>
                                  </m:ctrlPr>
                                </m:dPr>
                                <m:e>
                                  <m:m>
                                    <m:mPr>
                                      <m:mcs>
                                        <m:mc>
                                          <m:mcPr>
                                            <m:count m:val="3"/>
                                            <m:mcJc m:val="center"/>
                                          </m:mcPr>
                                        </m:mc>
                                      </m:mcs>
                                      <m:ctrlPr>
                                        <a:rPr lang="en-US" altLang="zh-CN" i="1">
                                          <a:latin typeface="Cambria Math" panose="02040503050406030204" pitchFamily="18" charset="0"/>
                                          <a:ea typeface="楷体" panose="02010609060101010101" pitchFamily="49" charset="-122"/>
                                        </a:rPr>
                                      </m:ctrlPr>
                                    </m:mPr>
                                    <m:mr>
                                      <m:e>
                                        <m:r>
                                          <m:rPr>
                                            <m:brk m:alnAt="7"/>
                                          </m:rPr>
                                          <a:rPr lang="en-US" altLang="zh-CN" i="1">
                                            <a:latin typeface="Cambria Math" panose="02040503050406030204" pitchFamily="18" charset="0"/>
                                            <a:ea typeface="楷体" panose="02010609060101010101" pitchFamily="49" charset="-122"/>
                                          </a:rPr>
                                          <m:t>𝑥</m:t>
                                        </m:r>
                                      </m:e>
                                      <m:e>
                                        <m:r>
                                          <a:rPr lang="en-US" altLang="zh-CN" i="1">
                                            <a:latin typeface="Cambria Math" panose="02040503050406030204" pitchFamily="18" charset="0"/>
                                            <a:ea typeface="楷体" panose="02010609060101010101" pitchFamily="49" charset="-122"/>
                                          </a:rPr>
                                          <m:t>𝑦</m:t>
                                        </m:r>
                                      </m:e>
                                      <m:e>
                                        <m:r>
                                          <a:rPr lang="en-US" altLang="zh-CN" i="1">
                                            <a:latin typeface="Cambria Math" panose="02040503050406030204" pitchFamily="18" charset="0"/>
                                            <a:ea typeface="楷体" panose="02010609060101010101" pitchFamily="49" charset="-122"/>
                                          </a:rPr>
                                          <m:t>1</m:t>
                                        </m:r>
                                      </m:e>
                                    </m:mr>
                                  </m:m>
                                </m:e>
                              </m:d>
                              <m:sSub>
                                <m:sSubPr>
                                  <m:ctrlPr>
                                    <a:rPr lang="en-US" altLang="zh-CN" i="1">
                                      <a:latin typeface="Cambria Math" panose="02040503050406030204" pitchFamily="18" charset="0"/>
                                      <a:ea typeface="楷体" panose="02010609060101010101" pitchFamily="49" charset="-122"/>
                                    </a:rPr>
                                  </m:ctrlPr>
                                </m:sSubPr>
                                <m:e>
                                  <m:r>
                                    <a:rPr lang="en-US" altLang="zh-CN" i="1">
                                      <a:latin typeface="Cambria Math" panose="02040503050406030204" pitchFamily="18" charset="0"/>
                                      <a:ea typeface="楷体" panose="02010609060101010101" pitchFamily="49" charset="-122"/>
                                    </a:rPr>
                                    <m:t>𝐴</m:t>
                                  </m:r>
                                </m:e>
                                <m:sub>
                                  <m:r>
                                    <a:rPr lang="en-US" altLang="zh-CN" i="1">
                                      <a:latin typeface="Cambria Math" panose="02040503050406030204" pitchFamily="18" charset="0"/>
                                      <a:ea typeface="楷体" panose="02010609060101010101" pitchFamily="49" charset="-122"/>
                                    </a:rPr>
                                    <m:t>1</m:t>
                                  </m:r>
                                </m:sub>
                              </m:sSub>
                              <m:d>
                                <m:dPr>
                                  <m:begChr m:val="["/>
                                  <m:endChr m:val="]"/>
                                  <m:ctrlPr>
                                    <a:rPr lang="en-US" altLang="zh-CN" b="0" i="1" smtClean="0">
                                      <a:latin typeface="Cambria Math" panose="02040503050406030204" pitchFamily="18" charset="0"/>
                                      <a:ea typeface="楷体" panose="02010609060101010101" pitchFamily="49" charset="-122"/>
                                    </a:rPr>
                                  </m:ctrlPr>
                                </m:dPr>
                                <m:e>
                                  <m:m>
                                    <m:mPr>
                                      <m:mcs>
                                        <m:mc>
                                          <m:mcPr>
                                            <m:count m:val="1"/>
                                            <m:mcJc m:val="center"/>
                                          </m:mcPr>
                                        </m:mc>
                                      </m:mcs>
                                      <m:ctrlPr>
                                        <a:rPr lang="en-US" altLang="zh-CN" i="1">
                                          <a:latin typeface="Cambria Math" panose="02040503050406030204" pitchFamily="18" charset="0"/>
                                          <a:ea typeface="楷体" panose="02010609060101010101" pitchFamily="49" charset="-122"/>
                                        </a:rPr>
                                      </m:ctrlPr>
                                    </m:mPr>
                                    <m:mr>
                                      <m:e>
                                        <m:r>
                                          <m:rPr>
                                            <m:brk m:alnAt="7"/>
                                          </m:rPr>
                                          <a:rPr lang="en-US" altLang="zh-CN" i="1">
                                            <a:latin typeface="Cambria Math" panose="02040503050406030204" pitchFamily="18" charset="0"/>
                                            <a:ea typeface="楷体" panose="02010609060101010101" pitchFamily="49" charset="-122"/>
                                          </a:rPr>
                                          <m:t>𝑥</m:t>
                                        </m:r>
                                      </m:e>
                                    </m:mr>
                                    <m:mr>
                                      <m:e>
                                        <m:r>
                                          <a:rPr lang="en-US" altLang="zh-CN" i="1">
                                            <a:latin typeface="Cambria Math" panose="02040503050406030204" pitchFamily="18" charset="0"/>
                                            <a:ea typeface="楷体" panose="02010609060101010101" pitchFamily="49" charset="-122"/>
                                          </a:rPr>
                                          <m:t>𝑦</m:t>
                                        </m:r>
                                      </m:e>
                                    </m:mr>
                                    <m:mr>
                                      <m:e>
                                        <m:r>
                                          <a:rPr lang="en-US" altLang="zh-CN" i="1">
                                            <a:latin typeface="Cambria Math" panose="02040503050406030204" pitchFamily="18" charset="0"/>
                                            <a:ea typeface="楷体" panose="02010609060101010101" pitchFamily="49" charset="-122"/>
                                          </a:rPr>
                                          <m:t>1</m:t>
                                        </m:r>
                                      </m:e>
                                    </m:mr>
                                  </m:m>
                                </m:e>
                              </m:d>
                              <m:r>
                                <a:rPr lang="en-US" altLang="zh-CN" i="1">
                                  <a:latin typeface="Cambria Math" panose="02040503050406030204" pitchFamily="18" charset="0"/>
                                  <a:ea typeface="楷体" panose="02010609060101010101" pitchFamily="49" charset="-122"/>
                                </a:rPr>
                                <m:t>=0</m:t>
                              </m:r>
                            </m:e>
                            <m:e>
                              <m:d>
                                <m:dPr>
                                  <m:begChr m:val="["/>
                                  <m:endChr m:val="]"/>
                                  <m:ctrlPr>
                                    <a:rPr lang="en-US" altLang="zh-CN" b="0" i="1" smtClean="0">
                                      <a:latin typeface="Cambria Math" panose="02040503050406030204" pitchFamily="18" charset="0"/>
                                      <a:ea typeface="楷体" panose="02010609060101010101" pitchFamily="49" charset="-122"/>
                                    </a:rPr>
                                  </m:ctrlPr>
                                </m:dPr>
                                <m:e>
                                  <m:m>
                                    <m:mPr>
                                      <m:mcs>
                                        <m:mc>
                                          <m:mcPr>
                                            <m:count m:val="3"/>
                                            <m:mcJc m:val="center"/>
                                          </m:mcPr>
                                        </m:mc>
                                      </m:mcs>
                                      <m:ctrlPr>
                                        <a:rPr lang="en-US" altLang="zh-CN" i="1">
                                          <a:latin typeface="Cambria Math" panose="02040503050406030204" pitchFamily="18" charset="0"/>
                                          <a:ea typeface="楷体" panose="02010609060101010101" pitchFamily="49" charset="-122"/>
                                        </a:rPr>
                                      </m:ctrlPr>
                                    </m:mPr>
                                    <m:mr>
                                      <m:e>
                                        <m:r>
                                          <m:rPr>
                                            <m:brk m:alnAt="7"/>
                                          </m:rPr>
                                          <a:rPr lang="en-US" altLang="zh-CN" i="1">
                                            <a:latin typeface="Cambria Math" panose="02040503050406030204" pitchFamily="18" charset="0"/>
                                            <a:ea typeface="楷体" panose="02010609060101010101" pitchFamily="49" charset="-122"/>
                                          </a:rPr>
                                          <m:t>𝑥</m:t>
                                        </m:r>
                                      </m:e>
                                      <m:e>
                                        <m:r>
                                          <a:rPr lang="en-US" altLang="zh-CN" i="1">
                                            <a:latin typeface="Cambria Math" panose="02040503050406030204" pitchFamily="18" charset="0"/>
                                            <a:ea typeface="楷体" panose="02010609060101010101" pitchFamily="49" charset="-122"/>
                                          </a:rPr>
                                          <m:t>𝑦</m:t>
                                        </m:r>
                                      </m:e>
                                      <m:e>
                                        <m:r>
                                          <a:rPr lang="en-US" altLang="zh-CN" i="1">
                                            <a:latin typeface="Cambria Math" panose="02040503050406030204" pitchFamily="18" charset="0"/>
                                            <a:ea typeface="楷体" panose="02010609060101010101" pitchFamily="49" charset="-122"/>
                                          </a:rPr>
                                          <m:t>1</m:t>
                                        </m:r>
                                      </m:e>
                                    </m:mr>
                                  </m:m>
                                </m:e>
                              </m:d>
                              <m:sSub>
                                <m:sSubPr>
                                  <m:ctrlPr>
                                    <a:rPr lang="en-US" altLang="zh-CN" i="1">
                                      <a:latin typeface="Cambria Math" panose="02040503050406030204" pitchFamily="18" charset="0"/>
                                      <a:ea typeface="楷体" panose="02010609060101010101" pitchFamily="49" charset="-122"/>
                                    </a:rPr>
                                  </m:ctrlPr>
                                </m:sSubPr>
                                <m:e>
                                  <m:r>
                                    <a:rPr lang="en-US" altLang="zh-CN" i="1">
                                      <a:latin typeface="Cambria Math" panose="02040503050406030204" pitchFamily="18" charset="0"/>
                                      <a:ea typeface="楷体" panose="02010609060101010101" pitchFamily="49" charset="-122"/>
                                    </a:rPr>
                                    <m:t>𝐴</m:t>
                                  </m:r>
                                </m:e>
                                <m:sub>
                                  <m:r>
                                    <a:rPr lang="en-US" altLang="zh-CN" b="0" i="1" smtClean="0">
                                      <a:latin typeface="Cambria Math" panose="02040503050406030204" pitchFamily="18" charset="0"/>
                                      <a:ea typeface="楷体" panose="02010609060101010101" pitchFamily="49" charset="-122"/>
                                    </a:rPr>
                                    <m:t>2</m:t>
                                  </m:r>
                                </m:sub>
                              </m:sSub>
                              <m:d>
                                <m:dPr>
                                  <m:begChr m:val="["/>
                                  <m:endChr m:val="]"/>
                                  <m:ctrlPr>
                                    <a:rPr lang="en-US" altLang="zh-CN" b="0" i="1" smtClean="0">
                                      <a:latin typeface="Cambria Math" panose="02040503050406030204" pitchFamily="18" charset="0"/>
                                      <a:ea typeface="楷体" panose="02010609060101010101" pitchFamily="49" charset="-122"/>
                                    </a:rPr>
                                  </m:ctrlPr>
                                </m:dPr>
                                <m:e>
                                  <m:m>
                                    <m:mPr>
                                      <m:mcs>
                                        <m:mc>
                                          <m:mcPr>
                                            <m:count m:val="1"/>
                                            <m:mcJc m:val="center"/>
                                          </m:mcPr>
                                        </m:mc>
                                      </m:mcs>
                                      <m:ctrlPr>
                                        <a:rPr lang="en-US" altLang="zh-CN" i="1">
                                          <a:latin typeface="Cambria Math" panose="02040503050406030204" pitchFamily="18" charset="0"/>
                                          <a:ea typeface="楷体" panose="02010609060101010101" pitchFamily="49" charset="-122"/>
                                        </a:rPr>
                                      </m:ctrlPr>
                                    </m:mPr>
                                    <m:mr>
                                      <m:e>
                                        <m:r>
                                          <m:rPr>
                                            <m:brk m:alnAt="7"/>
                                          </m:rPr>
                                          <a:rPr lang="en-US" altLang="zh-CN" i="1">
                                            <a:latin typeface="Cambria Math" panose="02040503050406030204" pitchFamily="18" charset="0"/>
                                            <a:ea typeface="楷体" panose="02010609060101010101" pitchFamily="49" charset="-122"/>
                                          </a:rPr>
                                          <m:t>𝑥</m:t>
                                        </m:r>
                                      </m:e>
                                    </m:mr>
                                    <m:mr>
                                      <m:e>
                                        <m:r>
                                          <a:rPr lang="en-US" altLang="zh-CN" i="1">
                                            <a:latin typeface="Cambria Math" panose="02040503050406030204" pitchFamily="18" charset="0"/>
                                            <a:ea typeface="楷体" panose="02010609060101010101" pitchFamily="49" charset="-122"/>
                                          </a:rPr>
                                          <m:t>𝑦</m:t>
                                        </m:r>
                                      </m:e>
                                    </m:mr>
                                    <m:mr>
                                      <m:e>
                                        <m:r>
                                          <a:rPr lang="en-US" altLang="zh-CN" i="1">
                                            <a:latin typeface="Cambria Math" panose="02040503050406030204" pitchFamily="18" charset="0"/>
                                            <a:ea typeface="楷体" panose="02010609060101010101" pitchFamily="49" charset="-122"/>
                                          </a:rPr>
                                          <m:t>1</m:t>
                                        </m:r>
                                      </m:e>
                                    </m:mr>
                                  </m:m>
                                </m:e>
                              </m:d>
                              <m:r>
                                <a:rPr lang="en-US" altLang="zh-CN" i="1">
                                  <a:latin typeface="Cambria Math" panose="02040503050406030204" pitchFamily="18" charset="0"/>
                                  <a:ea typeface="楷体" panose="02010609060101010101" pitchFamily="49" charset="-122"/>
                                </a:rPr>
                                <m:t>=0</m:t>
                              </m:r>
                            </m:e>
                          </m:eqArr>
                        </m:e>
                      </m:d>
                    </m:oMath>
                  </m:oMathPara>
                </a14:m>
                <a:endParaRPr lang="en-US" altLang="zh-CN" dirty="0">
                  <a:latin typeface="楷体" panose="02010609060101010101" pitchFamily="49" charset="-122"/>
                  <a:ea typeface="楷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3456878"/>
                <a:ext cx="7886700" cy="2720084"/>
              </a:xfrm>
              <a:blipFill>
                <a:blip r:embed="rId2"/>
                <a:stretch>
                  <a:fillRect l="-1391" t="-3812"/>
                </a:stretch>
              </a:blipFill>
            </p:spPr>
            <p:txBody>
              <a:bodyPr/>
              <a:lstStyle/>
              <a:p>
                <a:r>
                  <a:rPr lang="zh-CN" altLang="en-US">
                    <a:noFill/>
                  </a:rPr>
                  <a:t> </a:t>
                </a:r>
              </a:p>
            </p:txBody>
          </p:sp>
        </mc:Fallback>
      </mc:AlternateContent>
      <p:sp>
        <p:nvSpPr>
          <p:cNvPr id="4" name="椭圆 3"/>
          <p:cNvSpPr/>
          <p:nvPr/>
        </p:nvSpPr>
        <p:spPr>
          <a:xfrm rot="-1800000">
            <a:off x="4003287" y="1932591"/>
            <a:ext cx="2687444" cy="12823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5" name="椭圆 4"/>
          <p:cNvSpPr/>
          <p:nvPr/>
        </p:nvSpPr>
        <p:spPr>
          <a:xfrm rot="2700000">
            <a:off x="4148254" y="2218701"/>
            <a:ext cx="2988527" cy="1260088"/>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cxnSp>
        <p:nvCxnSpPr>
          <p:cNvPr id="7" name="直接连接符 6"/>
          <p:cNvCxnSpPr/>
          <p:nvPr/>
        </p:nvCxnSpPr>
        <p:spPr>
          <a:xfrm>
            <a:off x="3862714" y="2241395"/>
            <a:ext cx="3281916" cy="50277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5207620" y="1533190"/>
            <a:ext cx="178768" cy="2141104"/>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5323353" y="1816630"/>
            <a:ext cx="72000" cy="7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518070" y="2312195"/>
            <a:ext cx="72000" cy="7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210880" y="3287705"/>
            <a:ext cx="72000" cy="7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6254228" y="2581455"/>
            <a:ext cx="72000" cy="7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467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两条圆锥曲线求交点</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3674294"/>
                <a:ext cx="7886700" cy="2502668"/>
              </a:xfrm>
            </p:spPr>
            <p:txBody>
              <a:bodyPr/>
              <a:lstStyle/>
              <a:p>
                <a:r>
                  <a:rPr lang="zh-CN" altLang="en-US" b="0" dirty="0">
                    <a:latin typeface="Times New Roman" panose="02020603050405020304" pitchFamily="18" charset="0"/>
                    <a:ea typeface="楷体" panose="02010609060101010101" pitchFamily="49" charset="-122"/>
                    <a:cs typeface="Times New Roman" panose="02020603050405020304" pitchFamily="18" charset="0"/>
                  </a:rPr>
                  <a:t>退化方程导出：</a:t>
                </a:r>
                <a:endParaRPr lang="en-US" altLang="zh-CN" b="0"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𝑡</m:t>
                          </m:r>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2</m:t>
                              </m:r>
                            </m:sub>
                          </m:sSub>
                        </m:e>
                      </m:d>
                      <m:r>
                        <a:rPr lang="en-US" altLang="zh-CN" b="0" i="1" smtClean="0">
                          <a:latin typeface="Cambria Math" panose="02040503050406030204" pitchFamily="18" charset="0"/>
                        </a:rPr>
                        <m:t>=0</m:t>
                      </m:r>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求解关于</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的一元三次方程，使上式成立</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把</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tA</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分解为两个一次式子</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l</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l</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2</a:t>
                </a:r>
              </a:p>
              <a:p>
                <a:r>
                  <a:rPr lang="en-US" altLang="zh-CN" i="1" dirty="0">
                    <a:latin typeface="Times New Roman" panose="02020603050405020304" pitchFamily="18" charset="0"/>
                    <a:ea typeface="楷体" panose="02010609060101010101" pitchFamily="49" charset="-122"/>
                    <a:cs typeface="Times New Roman" panose="02020603050405020304" pitchFamily="18" charset="0"/>
                  </a:rPr>
                  <a:t>l</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l</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分别与</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或</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latin typeface="Times New Roman" panose="02020603050405020304" pitchFamily="18" charset="0"/>
                    <a:ea typeface="楷体" panose="02010609060101010101" pitchFamily="49" charset="-122"/>
                    <a:cs typeface="Times New Roman" panose="02020603050405020304" pitchFamily="18" charset="0"/>
                  </a:rPr>
                  <a:t>连立，解出交点</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3674294"/>
                <a:ext cx="7886700" cy="2502668"/>
              </a:xfrm>
              <a:blipFill>
                <a:blip r:embed="rId2"/>
                <a:stretch>
                  <a:fillRect l="-1391" t="-5122" b="-2927"/>
                </a:stretch>
              </a:blipFill>
            </p:spPr>
            <p:txBody>
              <a:bodyPr/>
              <a:lstStyle/>
              <a:p>
                <a:r>
                  <a:rPr lang="zh-CN" altLang="en-US">
                    <a:noFill/>
                  </a:rPr>
                  <a:t> </a:t>
                </a:r>
              </a:p>
            </p:txBody>
          </p:sp>
        </mc:Fallback>
      </mc:AlternateContent>
      <p:sp>
        <p:nvSpPr>
          <p:cNvPr id="4" name="椭圆 3"/>
          <p:cNvSpPr/>
          <p:nvPr/>
        </p:nvSpPr>
        <p:spPr>
          <a:xfrm rot="-1800000">
            <a:off x="4003287" y="1932591"/>
            <a:ext cx="2687444" cy="12823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5" name="椭圆 4"/>
          <p:cNvSpPr/>
          <p:nvPr/>
        </p:nvSpPr>
        <p:spPr>
          <a:xfrm rot="2700000">
            <a:off x="4148254" y="2218701"/>
            <a:ext cx="2988527" cy="1260088"/>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cxnSp>
        <p:nvCxnSpPr>
          <p:cNvPr id="6" name="直接连接符 5"/>
          <p:cNvCxnSpPr/>
          <p:nvPr/>
        </p:nvCxnSpPr>
        <p:spPr>
          <a:xfrm>
            <a:off x="3862714" y="2241395"/>
            <a:ext cx="3281916" cy="50277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5207620" y="1533190"/>
            <a:ext cx="178768" cy="2141104"/>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5323353" y="1816630"/>
            <a:ext cx="72000" cy="7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518070" y="2312195"/>
            <a:ext cx="72000" cy="7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210880" y="3287705"/>
            <a:ext cx="72000" cy="7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254228" y="2581455"/>
            <a:ext cx="72000" cy="72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9542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四次方程求根公式的几何意义</a:t>
            </a:r>
          </a:p>
        </p:txBody>
      </p:sp>
      <p:sp>
        <p:nvSpPr>
          <p:cNvPr id="3" name="内容占位符 2"/>
          <p:cNvSpPr>
            <a:spLocks noGrp="1"/>
          </p:cNvSpPr>
          <p:nvPr>
            <p:ph idx="1"/>
          </p:nvPr>
        </p:nvSpPr>
        <p:spPr/>
        <p:txBody>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原方程</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i="1" dirty="0">
                <a:latin typeface="Times New Roman" panose="02020603050405020304" pitchFamily="18" charset="0"/>
                <a:ea typeface="楷体" panose="02010609060101010101" pitchFamily="49" charset="-122"/>
                <a:cs typeface="Times New Roman" panose="02020603050405020304" pitchFamily="18" charset="0"/>
              </a:rPr>
              <a:t>ax</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4</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bx</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3</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cx</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dx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e</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0</a:t>
            </a: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配方结果：</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rPr>
              <a:t> (2</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ax</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bx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b</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4</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ac</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4</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adx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4</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ae</a:t>
            </a: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引入辅助变量</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i="1" dirty="0">
                <a:latin typeface="Times New Roman" panose="02020603050405020304" pitchFamily="18" charset="0"/>
                <a:ea typeface="楷体" panose="02010609060101010101" pitchFamily="49" charset="-122"/>
                <a:cs typeface="Times New Roman" panose="02020603050405020304" pitchFamily="18" charset="0"/>
              </a:rPr>
              <a:t>z</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2</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ax</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bx</a:t>
            </a:r>
            <a:endParaRPr lang="en-US" altLang="zh-CN" i="1"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构造关于</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z</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的二元二次方程：</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i="1" dirty="0">
                <a:latin typeface="Times New Roman" panose="02020603050405020304" pitchFamily="18" charset="0"/>
                <a:ea typeface="楷体" panose="02010609060101010101" pitchFamily="49" charset="-122"/>
                <a:cs typeface="Times New Roman" panose="02020603050405020304" pitchFamily="18" charset="0"/>
              </a:rPr>
              <a:t>z</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b</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4</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ac</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4</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adx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4</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ae</a:t>
            </a:r>
          </a:p>
          <a:p>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834851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四次方程求根公式的几何意义</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辅助变量与构造方程的联立：</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smtClean="0">
                                  <a:latin typeface="Cambria Math" panose="02040503050406030204" pitchFamily="18" charset="0"/>
                                </a:rPr>
                              </m:ctrlPr>
                            </m:eqArrPr>
                            <m:e>
                              <m:r>
                                <a:rPr lang="en-US" altLang="zh-CN" b="0" i="1" smtClean="0">
                                  <a:latin typeface="Cambria Math" panose="02040503050406030204" pitchFamily="18" charset="0"/>
                                </a:rPr>
                                <m:t>𝑧</m:t>
                              </m:r>
                              <m:r>
                                <a:rPr lang="en-US" altLang="zh-CN" b="0" i="1" smtClean="0">
                                  <a:latin typeface="Cambria Math" panose="02040503050406030204" pitchFamily="18" charset="0"/>
                                </a:rPr>
                                <m:t>=2</m:t>
                              </m:r>
                              <m:r>
                                <a:rPr lang="en-US" altLang="zh-CN" b="0" i="1" smtClean="0">
                                  <a:latin typeface="Cambria Math" panose="02040503050406030204" pitchFamily="18" charset="0"/>
                                </a:rPr>
                                <m:t>𝑎</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𝑏𝑥</m:t>
                              </m:r>
                            </m:e>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𝑏</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−4</m:t>
                                  </m:r>
                                  <m:r>
                                    <a:rPr lang="en-US" altLang="zh-CN" b="0" i="1" smtClean="0">
                                      <a:latin typeface="Cambria Math" panose="02040503050406030204" pitchFamily="18" charset="0"/>
                                    </a:rPr>
                                    <m:t>𝑎𝑐</m:t>
                                  </m:r>
                                </m:e>
                              </m:d>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−4</m:t>
                              </m:r>
                              <m:r>
                                <a:rPr lang="en-US" altLang="zh-CN" b="0" i="1" smtClean="0">
                                  <a:latin typeface="Cambria Math" panose="02040503050406030204" pitchFamily="18" charset="0"/>
                                </a:rPr>
                                <m:t>𝑎𝑑𝑥</m:t>
                              </m:r>
                              <m:r>
                                <a:rPr lang="en-US" altLang="zh-CN" b="0" i="1" smtClean="0">
                                  <a:latin typeface="Cambria Math" panose="02040503050406030204" pitchFamily="18" charset="0"/>
                                </a:rPr>
                                <m:t>−4</m:t>
                              </m:r>
                              <m:r>
                                <a:rPr lang="en-US" altLang="zh-CN" b="0" i="1" smtClean="0">
                                  <a:latin typeface="Cambria Math" panose="02040503050406030204" pitchFamily="18" charset="0"/>
                                </a:rPr>
                                <m:t>𝑎𝑒</m:t>
                              </m:r>
                            </m:e>
                          </m:eqArr>
                        </m:e>
                      </m:d>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写为矩阵形式</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4</m:t>
                      </m:r>
                      <m:r>
                        <a:rPr lang="en-US" altLang="zh-CN" sz="2400" b="0" i="1" smtClean="0">
                          <a:latin typeface="Cambria Math" panose="02040503050406030204" pitchFamily="18" charset="0"/>
                        </a:rPr>
                        <m:t>𝑎</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𝑥</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𝑏𝑥</m:t>
                      </m:r>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𝑧</m:t>
                      </m:r>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m>
                            <m:mPr>
                              <m:mcs>
                                <m:mc>
                                  <m:mcPr>
                                    <m:count m:val="3"/>
                                    <m:mcJc m:val="center"/>
                                  </m:mcPr>
                                </m:mc>
                              </m:mcs>
                              <m:ctrlPr>
                                <a:rPr lang="en-US" altLang="zh-CN" sz="2400" b="0" i="1" smtClean="0">
                                  <a:latin typeface="Cambria Math" panose="02040503050406030204" pitchFamily="18" charset="0"/>
                                </a:rPr>
                              </m:ctrlPr>
                            </m:mPr>
                            <m:mr>
                              <m:e>
                                <m:r>
                                  <m:rPr>
                                    <m:brk m:alnAt="7"/>
                                  </m:rPr>
                                  <a:rPr lang="en-US" altLang="zh-CN" sz="2400" b="0" i="1" smtClean="0">
                                    <a:latin typeface="Cambria Math" panose="02040503050406030204" pitchFamily="18" charset="0"/>
                                  </a:rPr>
                                  <m:t>𝑥</m:t>
                                </m:r>
                              </m:e>
                              <m:e>
                                <m:r>
                                  <a:rPr lang="en-US" altLang="zh-CN" sz="2400" b="0" i="1" smtClean="0">
                                    <a:latin typeface="Cambria Math" panose="02040503050406030204" pitchFamily="18" charset="0"/>
                                  </a:rPr>
                                  <m:t>𝑧</m:t>
                                </m:r>
                              </m:e>
                              <m:e>
                                <m:r>
                                  <a:rPr lang="en-US" altLang="zh-CN" sz="2400" b="0" i="1" smtClean="0">
                                    <a:latin typeface="Cambria Math" panose="02040503050406030204" pitchFamily="18" charset="0"/>
                                  </a:rPr>
                                  <m:t>1</m:t>
                                </m:r>
                              </m:e>
                            </m:mr>
                          </m:m>
                        </m:e>
                      </m:d>
                      <m:d>
                        <m:dPr>
                          <m:begChr m:val="["/>
                          <m:endChr m:val="]"/>
                          <m:ctrlPr>
                            <a:rPr lang="en-US" altLang="zh-CN" sz="2400" b="0" i="1" smtClean="0">
                              <a:latin typeface="Cambria Math" panose="02040503050406030204" pitchFamily="18" charset="0"/>
                            </a:rPr>
                          </m:ctrlPr>
                        </m:dPr>
                        <m:e>
                          <m:m>
                            <m:mPr>
                              <m:mcs>
                                <m:mc>
                                  <m:mcPr>
                                    <m:count m:val="3"/>
                                    <m:mcJc m:val="center"/>
                                  </m:mcPr>
                                </m:mc>
                              </m:mcs>
                              <m:ctrlPr>
                                <a:rPr lang="en-US" altLang="zh-CN" sz="2400" b="0" i="1" smtClean="0">
                                  <a:latin typeface="Cambria Math" panose="02040503050406030204" pitchFamily="18" charset="0"/>
                                </a:rPr>
                              </m:ctrlPr>
                            </m:mPr>
                            <m:mr>
                              <m:e>
                                <m:r>
                                  <m:rPr>
                                    <m:brk m:alnAt="7"/>
                                  </m:rPr>
                                  <a:rPr lang="en-US" altLang="zh-CN" sz="2400" b="0" i="1" smtClean="0">
                                    <a:latin typeface="Cambria Math" panose="02040503050406030204" pitchFamily="18" charset="0"/>
                                  </a:rPr>
                                  <m:t>4</m:t>
                                </m:r>
                                <m:r>
                                  <a:rPr lang="en-US" altLang="zh-CN" sz="2400" b="0" i="1" smtClean="0">
                                    <a:latin typeface="Cambria Math" panose="02040503050406030204" pitchFamily="18" charset="0"/>
                                  </a:rPr>
                                  <m:t>𝑎</m:t>
                                </m:r>
                              </m:e>
                              <m:e>
                                <m:r>
                                  <a:rPr lang="en-US" altLang="zh-CN" sz="2400" b="0" i="1" smtClean="0">
                                    <a:latin typeface="Cambria Math" panose="02040503050406030204" pitchFamily="18" charset="0"/>
                                  </a:rPr>
                                  <m:t>0</m:t>
                                </m:r>
                              </m:e>
                              <m:e>
                                <m:r>
                                  <a:rPr lang="en-US" altLang="zh-CN" sz="2400" b="0" i="1" smtClean="0">
                                    <a:latin typeface="Cambria Math" panose="02040503050406030204" pitchFamily="18" charset="0"/>
                                  </a:rPr>
                                  <m:t>𝑏</m:t>
                                </m:r>
                              </m:e>
                            </m:mr>
                            <m:mr>
                              <m:e>
                                <m:r>
                                  <a:rPr lang="en-US" altLang="zh-CN" sz="2400" b="0" i="1" smtClean="0">
                                    <a:latin typeface="Cambria Math" panose="02040503050406030204" pitchFamily="18" charset="0"/>
                                  </a:rPr>
                                  <m:t>0</m:t>
                                </m:r>
                              </m:e>
                              <m:e>
                                <m:r>
                                  <a:rPr lang="en-US" altLang="zh-CN" sz="2400" b="0" i="1" smtClean="0">
                                    <a:latin typeface="Cambria Math" panose="02040503050406030204" pitchFamily="18" charset="0"/>
                                  </a:rPr>
                                  <m:t>0</m:t>
                                </m:r>
                              </m:e>
                              <m:e>
                                <m:r>
                                  <a:rPr lang="en-US" altLang="zh-CN" sz="2400" b="0" i="1" smtClean="0">
                                    <a:latin typeface="Cambria Math" panose="02040503050406030204" pitchFamily="18" charset="0"/>
                                  </a:rPr>
                                  <m:t>−1</m:t>
                                </m:r>
                              </m:e>
                            </m:mr>
                            <m:mr>
                              <m:e>
                                <m:r>
                                  <a:rPr lang="en-US" altLang="zh-CN" sz="2400" b="0" i="1" smtClean="0">
                                    <a:latin typeface="Cambria Math" panose="02040503050406030204" pitchFamily="18" charset="0"/>
                                  </a:rPr>
                                  <m:t>𝑏</m:t>
                                </m:r>
                              </m:e>
                              <m:e>
                                <m:r>
                                  <a:rPr lang="en-US" altLang="zh-CN" sz="2400" b="0" i="1" smtClean="0">
                                    <a:latin typeface="Cambria Math" panose="02040503050406030204" pitchFamily="18" charset="0"/>
                                  </a:rPr>
                                  <m:t>−1</m:t>
                                </m:r>
                              </m:e>
                              <m:e>
                                <m:r>
                                  <a:rPr lang="en-US" altLang="zh-CN" sz="2400" b="0" i="1" smtClean="0">
                                    <a:latin typeface="Cambria Math" panose="02040503050406030204" pitchFamily="18" charset="0"/>
                                  </a:rPr>
                                  <m:t>0</m:t>
                                </m:r>
                              </m:e>
                            </m:mr>
                          </m:m>
                        </m:e>
                      </m:d>
                      <m:d>
                        <m:dPr>
                          <m:begChr m:val="["/>
                          <m:endChr m:val="]"/>
                          <m:ctrlPr>
                            <a:rPr lang="en-US" altLang="zh-CN" sz="2400" b="0" i="1" smtClean="0">
                              <a:latin typeface="Cambria Math" panose="02040503050406030204" pitchFamily="18" charset="0"/>
                            </a:rPr>
                          </m:ctrlPr>
                        </m:dPr>
                        <m:e>
                          <m:m>
                            <m:mPr>
                              <m:mcs>
                                <m:mc>
                                  <m:mcPr>
                                    <m:count m:val="1"/>
                                    <m:mcJc m:val="center"/>
                                  </m:mcPr>
                                </m:mc>
                              </m:mcs>
                              <m:ctrlPr>
                                <a:rPr lang="en-US" altLang="zh-CN" sz="2400" b="0" i="1" smtClean="0">
                                  <a:latin typeface="Cambria Math" panose="02040503050406030204" pitchFamily="18" charset="0"/>
                                </a:rPr>
                              </m:ctrlPr>
                            </m:mPr>
                            <m:mr>
                              <m:e>
                                <m:r>
                                  <m:rPr>
                                    <m:brk m:alnAt="7"/>
                                  </m:rPr>
                                  <a:rPr lang="en-US" altLang="zh-CN" sz="2400" b="0" i="1" smtClean="0">
                                    <a:latin typeface="Cambria Math" panose="02040503050406030204" pitchFamily="18" charset="0"/>
                                  </a:rPr>
                                  <m:t>𝑥</m:t>
                                </m:r>
                              </m:e>
                            </m:mr>
                            <m:mr>
                              <m:e>
                                <m:r>
                                  <a:rPr lang="en-US" altLang="zh-CN" sz="2400" b="0" i="1" smtClean="0">
                                    <a:latin typeface="Cambria Math" panose="02040503050406030204" pitchFamily="18" charset="0"/>
                                  </a:rPr>
                                  <m:t>𝑧</m:t>
                                </m:r>
                              </m:e>
                            </m:mr>
                            <m:mr>
                              <m:e>
                                <m:r>
                                  <a:rPr lang="en-US" altLang="zh-CN" sz="2400" b="0" i="1" smtClean="0">
                                    <a:latin typeface="Cambria Math" panose="02040503050406030204" pitchFamily="18" charset="0"/>
                                  </a:rPr>
                                  <m:t>1</m:t>
                                </m:r>
                              </m:e>
                            </m:mr>
                          </m:m>
                        </m:e>
                      </m:d>
                    </m:oMath>
                  </m:oMathPara>
                </a14:m>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d>
                        <m:dPr>
                          <m:ctrlPr>
                            <a:rPr lang="en-US" altLang="zh-CN" sz="2400" b="0" i="1" smtClean="0">
                              <a:latin typeface="Cambria Math" panose="02040503050406030204" pitchFamily="18" charset="0"/>
                            </a:rPr>
                          </m:ctrlPr>
                        </m:dPr>
                        <m:e>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𝑏</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−4</m:t>
                          </m:r>
                          <m:r>
                            <a:rPr lang="en-US" altLang="zh-CN" sz="2400" b="0" i="1" smtClean="0">
                              <a:latin typeface="Cambria Math" panose="02040503050406030204" pitchFamily="18" charset="0"/>
                            </a:rPr>
                            <m:t>𝑎𝑐</m:t>
                          </m:r>
                        </m:e>
                      </m:d>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𝑥</m:t>
                          </m:r>
                        </m:e>
                        <m:sup>
                          <m:r>
                            <a:rPr lang="en-US" altLang="zh-CN" sz="2400" b="0" i="1" smtClean="0">
                              <a:latin typeface="Cambria Math" panose="02040503050406030204" pitchFamily="18" charset="0"/>
                            </a:rPr>
                            <m:t>2</m:t>
                          </m:r>
                        </m:sup>
                      </m:sSup>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𝑧</m:t>
                          </m:r>
                        </m:e>
                        <m:sup>
                          <m:r>
                            <a:rPr lang="en-US" altLang="zh-CN" sz="2400" i="1">
                              <a:latin typeface="Cambria Math" panose="02040503050406030204" pitchFamily="18" charset="0"/>
                            </a:rPr>
                            <m:t>2</m:t>
                          </m:r>
                        </m:sup>
                      </m:sSup>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𝑎𝑑𝑥</m:t>
                      </m:r>
                      <m:r>
                        <a:rPr lang="en-US" altLang="zh-CN" sz="2400" b="0" i="1" smtClean="0">
                          <a:latin typeface="Cambria Math" panose="02040503050406030204" pitchFamily="18" charset="0"/>
                        </a:rPr>
                        <m:t>−4</m:t>
                      </m:r>
                      <m:r>
                        <a:rPr lang="en-US" altLang="zh-CN" sz="2400" b="0" i="1" smtClean="0">
                          <a:latin typeface="Cambria Math" panose="02040503050406030204" pitchFamily="18" charset="0"/>
                        </a:rPr>
                        <m:t>𝑎𝑒</m:t>
                      </m:r>
                      <m:r>
                        <a:rPr lang="en-US" altLang="zh-CN" sz="2400" b="0" i="1" smtClean="0">
                          <a:latin typeface="Cambria Math" panose="02040503050406030204" pitchFamily="18" charset="0"/>
                        </a:rPr>
                        <m:t>=</m:t>
                      </m:r>
                      <m:d>
                        <m:dPr>
                          <m:begChr m:val="["/>
                          <m:endChr m:val="]"/>
                          <m:ctrlPr>
                            <a:rPr lang="en-US" altLang="zh-CN" sz="2400" i="1">
                              <a:latin typeface="Cambria Math" panose="02040503050406030204" pitchFamily="18" charset="0"/>
                            </a:rPr>
                          </m:ctrlPr>
                        </m:dPr>
                        <m:e>
                          <m:m>
                            <m:mPr>
                              <m:mcs>
                                <m:mc>
                                  <m:mcPr>
                                    <m:count m:val="3"/>
                                    <m:mcJc m:val="center"/>
                                  </m:mcPr>
                                </m:mc>
                              </m:mcs>
                              <m:ctrlPr>
                                <a:rPr lang="en-US" altLang="zh-CN" sz="2400" i="1">
                                  <a:latin typeface="Cambria Math" panose="02040503050406030204" pitchFamily="18" charset="0"/>
                                </a:rPr>
                              </m:ctrlPr>
                            </m:mPr>
                            <m:mr>
                              <m:e>
                                <m:r>
                                  <m:rPr>
                                    <m:brk m:alnAt="7"/>
                                  </m:rPr>
                                  <a:rPr lang="en-US" altLang="zh-CN" sz="2400" i="1">
                                    <a:latin typeface="Cambria Math" panose="02040503050406030204" pitchFamily="18" charset="0"/>
                                  </a:rPr>
                                  <m:t>𝑥</m:t>
                                </m:r>
                              </m:e>
                              <m:e>
                                <m:r>
                                  <a:rPr lang="en-US" altLang="zh-CN" sz="2400" i="1">
                                    <a:latin typeface="Cambria Math" panose="02040503050406030204" pitchFamily="18" charset="0"/>
                                  </a:rPr>
                                  <m:t>𝑧</m:t>
                                </m:r>
                              </m:e>
                              <m:e>
                                <m:r>
                                  <a:rPr lang="en-US" altLang="zh-CN" sz="2400" i="1">
                                    <a:latin typeface="Cambria Math" panose="02040503050406030204" pitchFamily="18" charset="0"/>
                                  </a:rPr>
                                  <m:t>1</m:t>
                                </m:r>
                              </m:e>
                            </m:mr>
                          </m:m>
                        </m:e>
                      </m:d>
                      <m:d>
                        <m:dPr>
                          <m:begChr m:val="["/>
                          <m:endChr m:val="]"/>
                          <m:ctrlPr>
                            <a:rPr lang="en-US" altLang="zh-CN" sz="2400" i="1">
                              <a:latin typeface="Cambria Math" panose="02040503050406030204" pitchFamily="18" charset="0"/>
                            </a:rPr>
                          </m:ctrlPr>
                        </m:dPr>
                        <m:e>
                          <m:m>
                            <m:mPr>
                              <m:mcs>
                                <m:mc>
                                  <m:mcPr>
                                    <m:count m:val="3"/>
                                    <m:mcJc m:val="center"/>
                                  </m:mcPr>
                                </m:mc>
                              </m:mcs>
                              <m:ctrlPr>
                                <a:rPr lang="en-US" altLang="zh-CN" sz="2400" i="1">
                                  <a:latin typeface="Cambria Math" panose="02040503050406030204" pitchFamily="18" charset="0"/>
                                </a:rPr>
                              </m:ctrlPr>
                            </m:mPr>
                            <m:mr>
                              <m:e>
                                <m:sSup>
                                  <m:sSupPr>
                                    <m:ctrlPr>
                                      <a:rPr lang="en-US" altLang="zh-CN" sz="2400" b="0" i="1" smtClean="0">
                                        <a:latin typeface="Cambria Math" panose="02040503050406030204" pitchFamily="18" charset="0"/>
                                      </a:rPr>
                                    </m:ctrlPr>
                                  </m:sSupPr>
                                  <m:e>
                                    <m:r>
                                      <m:rPr>
                                        <m:brk m:alnAt="7"/>
                                      </m:rPr>
                                      <a:rPr lang="en-US" altLang="zh-CN" sz="2400" b="0" i="1" smtClean="0">
                                        <a:latin typeface="Cambria Math" panose="02040503050406030204" pitchFamily="18" charset="0"/>
                                      </a:rPr>
                                      <m:t>𝑏</m:t>
                                    </m:r>
                                  </m:e>
                                  <m:sup>
                                    <m:r>
                                      <m:rPr>
                                        <m:brk m:alnAt="7"/>
                                      </m:rPr>
                                      <a:rPr lang="en-US" altLang="zh-CN" sz="2400" b="0" i="1" smtClean="0">
                                        <a:latin typeface="Cambria Math" panose="02040503050406030204" pitchFamily="18" charset="0"/>
                                      </a:rPr>
                                      <m:t>2</m:t>
                                    </m:r>
                                  </m:sup>
                                </m:sSup>
                                <m:r>
                                  <m:rPr>
                                    <m:brk m:alnAt="7"/>
                                  </m:rPr>
                                  <a:rPr lang="en-US" altLang="zh-CN" sz="2400" b="0" i="1" smtClean="0">
                                    <a:latin typeface="Cambria Math" panose="02040503050406030204" pitchFamily="18" charset="0"/>
                                  </a:rPr>
                                  <m:t>−</m:t>
                                </m:r>
                                <m:r>
                                  <a:rPr lang="en-US" altLang="zh-CN" sz="2400" b="0" i="1" smtClean="0">
                                    <a:latin typeface="Cambria Math" panose="02040503050406030204" pitchFamily="18" charset="0"/>
                                  </a:rPr>
                                  <m:t>4</m:t>
                                </m:r>
                                <m:r>
                                  <a:rPr lang="en-US" altLang="zh-CN" sz="2400" b="0" i="1" smtClean="0">
                                    <a:latin typeface="Cambria Math" panose="02040503050406030204" pitchFamily="18" charset="0"/>
                                  </a:rPr>
                                  <m:t>𝑎𝑐</m:t>
                                </m:r>
                              </m:e>
                              <m:e>
                                <m:r>
                                  <a:rPr lang="en-US" altLang="zh-CN" sz="2400" i="1">
                                    <a:latin typeface="Cambria Math" panose="02040503050406030204" pitchFamily="18" charset="0"/>
                                  </a:rPr>
                                  <m:t>0</m:t>
                                </m:r>
                              </m:e>
                              <m:e>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𝑎𝑑</m:t>
                                </m:r>
                              </m:e>
                            </m:mr>
                            <m:mr>
                              <m:e>
                                <m:r>
                                  <a:rPr lang="en-US" altLang="zh-CN" sz="2400" i="1">
                                    <a:latin typeface="Cambria Math" panose="02040503050406030204" pitchFamily="18" charset="0"/>
                                  </a:rPr>
                                  <m:t>0</m:t>
                                </m:r>
                              </m:e>
                              <m:e>
                                <m:r>
                                  <a:rPr lang="en-US" altLang="zh-CN" sz="2400" b="0" i="1" smtClean="0">
                                    <a:latin typeface="Cambria Math" panose="02040503050406030204" pitchFamily="18" charset="0"/>
                                  </a:rPr>
                                  <m:t>−1</m:t>
                                </m:r>
                              </m:e>
                              <m:e>
                                <m:r>
                                  <a:rPr lang="en-US" altLang="zh-CN" sz="2400" b="0" i="1" smtClean="0">
                                    <a:latin typeface="Cambria Math" panose="02040503050406030204" pitchFamily="18" charset="0"/>
                                  </a:rPr>
                                  <m:t>0</m:t>
                                </m:r>
                              </m:e>
                            </m:mr>
                            <m:mr>
                              <m:e>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𝑎𝑑</m:t>
                                </m:r>
                              </m:e>
                              <m:e>
                                <m:r>
                                  <a:rPr lang="en-US" altLang="zh-CN" sz="2400" b="0" i="1" smtClean="0">
                                    <a:latin typeface="Cambria Math" panose="02040503050406030204" pitchFamily="18" charset="0"/>
                                  </a:rPr>
                                  <m:t>0</m:t>
                                </m:r>
                              </m:e>
                              <m:e>
                                <m:r>
                                  <a:rPr lang="en-US" altLang="zh-CN" sz="2400" b="0" i="1" smtClean="0">
                                    <a:latin typeface="Cambria Math" panose="02040503050406030204" pitchFamily="18" charset="0"/>
                                  </a:rPr>
                                  <m:t>−4</m:t>
                                </m:r>
                                <m:r>
                                  <a:rPr lang="en-US" altLang="zh-CN" sz="2400" b="0" i="1" smtClean="0">
                                    <a:latin typeface="Cambria Math" panose="02040503050406030204" pitchFamily="18" charset="0"/>
                                  </a:rPr>
                                  <m:t>𝑎𝑒</m:t>
                                </m:r>
                              </m:e>
                            </m:mr>
                          </m:m>
                        </m:e>
                      </m:d>
                      <m:d>
                        <m:dPr>
                          <m:begChr m:val="["/>
                          <m:endChr m:val="]"/>
                          <m:ctrlPr>
                            <a:rPr lang="en-US" altLang="zh-CN" sz="2400" i="1">
                              <a:latin typeface="Cambria Math" panose="02040503050406030204" pitchFamily="18" charset="0"/>
                            </a:rPr>
                          </m:ctrlPr>
                        </m:dPr>
                        <m:e>
                          <m:m>
                            <m:mPr>
                              <m:mcs>
                                <m:mc>
                                  <m:mcPr>
                                    <m:count m:val="1"/>
                                    <m:mcJc m:val="center"/>
                                  </m:mcPr>
                                </m:mc>
                              </m:mcs>
                              <m:ctrlPr>
                                <a:rPr lang="en-US" altLang="zh-CN" sz="2400" i="1">
                                  <a:latin typeface="Cambria Math" panose="02040503050406030204" pitchFamily="18" charset="0"/>
                                </a:rPr>
                              </m:ctrlPr>
                            </m:mPr>
                            <m:mr>
                              <m:e>
                                <m:r>
                                  <m:rPr>
                                    <m:brk m:alnAt="7"/>
                                  </m:rPr>
                                  <a:rPr lang="en-US" altLang="zh-CN" sz="2400" i="1">
                                    <a:latin typeface="Cambria Math" panose="02040503050406030204" pitchFamily="18" charset="0"/>
                                  </a:rPr>
                                  <m:t>𝑥</m:t>
                                </m:r>
                              </m:e>
                            </m:mr>
                            <m:mr>
                              <m:e>
                                <m:r>
                                  <a:rPr lang="en-US" altLang="zh-CN" sz="2400" i="1">
                                    <a:latin typeface="Cambria Math" panose="02040503050406030204" pitchFamily="18" charset="0"/>
                                  </a:rPr>
                                  <m:t>𝑧</m:t>
                                </m:r>
                              </m:e>
                            </m:mr>
                            <m:mr>
                              <m:e>
                                <m:r>
                                  <a:rPr lang="en-US" altLang="zh-CN" sz="2400" i="1">
                                    <a:latin typeface="Cambria Math" panose="02040503050406030204" pitchFamily="18" charset="0"/>
                                  </a:rPr>
                                  <m:t>1</m:t>
                                </m:r>
                              </m:e>
                            </m:mr>
                          </m:m>
                        </m:e>
                      </m:d>
                    </m:oMath>
                  </m:oMathPara>
                </a14:m>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61572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四次方程求根公式的几何意义</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lnSpc>
                    <a:spcPct val="100000"/>
                  </a:lnSpc>
                </a:pPr>
                <a:r>
                  <a:rPr lang="zh-CN" altLang="en-US" dirty="0">
                    <a:latin typeface="楷体" panose="02010609060101010101" pitchFamily="49" charset="-122"/>
                    <a:ea typeface="楷体" panose="02010609060101010101" pitchFamily="49" charset="-122"/>
                  </a:rPr>
                  <a:t>利用线性组合构造圆锥曲线</a:t>
                </a:r>
                <a:endParaRPr lang="en-US" altLang="zh-CN" dirty="0">
                  <a:latin typeface="楷体" panose="02010609060101010101" pitchFamily="49" charset="-122"/>
                  <a:ea typeface="楷体" panose="02010609060101010101" pitchFamily="49" charset="-122"/>
                </a:endParaRPr>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zh-CN" sz="1900" i="1">
                              <a:latin typeface="Cambria Math" panose="02040503050406030204" pitchFamily="18" charset="0"/>
                            </a:rPr>
                          </m:ctrlPr>
                        </m:dPr>
                        <m:e>
                          <m:m>
                            <m:mPr>
                              <m:mcs>
                                <m:mc>
                                  <m:mcPr>
                                    <m:count m:val="3"/>
                                    <m:mcJc m:val="center"/>
                                  </m:mcPr>
                                </m:mc>
                              </m:mcs>
                              <m:ctrlPr>
                                <a:rPr lang="en-US" altLang="zh-CN" sz="1900" i="1">
                                  <a:latin typeface="Cambria Math" panose="02040503050406030204" pitchFamily="18" charset="0"/>
                                </a:rPr>
                              </m:ctrlPr>
                            </m:mPr>
                            <m:mr>
                              <m:e>
                                <m:sSup>
                                  <m:sSupPr>
                                    <m:ctrlPr>
                                      <a:rPr lang="en-US" altLang="zh-CN" sz="1900" i="1">
                                        <a:latin typeface="Cambria Math" panose="02040503050406030204" pitchFamily="18" charset="0"/>
                                      </a:rPr>
                                    </m:ctrlPr>
                                  </m:sSupPr>
                                  <m:e>
                                    <m:r>
                                      <m:rPr>
                                        <m:brk m:alnAt="7"/>
                                      </m:rPr>
                                      <a:rPr lang="en-US" altLang="zh-CN" sz="1900" i="1">
                                        <a:latin typeface="Cambria Math" panose="02040503050406030204" pitchFamily="18" charset="0"/>
                                      </a:rPr>
                                      <m:t>𝑏</m:t>
                                    </m:r>
                                  </m:e>
                                  <m:sup>
                                    <m:r>
                                      <m:rPr>
                                        <m:brk m:alnAt="7"/>
                                      </m:rPr>
                                      <a:rPr lang="en-US" altLang="zh-CN" sz="1900" i="1">
                                        <a:latin typeface="Cambria Math" panose="02040503050406030204" pitchFamily="18" charset="0"/>
                                      </a:rPr>
                                      <m:t>2</m:t>
                                    </m:r>
                                  </m:sup>
                                </m:sSup>
                                <m:r>
                                  <m:rPr>
                                    <m:brk m:alnAt="7"/>
                                  </m:rPr>
                                  <a:rPr lang="en-US" altLang="zh-CN" sz="1900" i="1">
                                    <a:latin typeface="Cambria Math" panose="02040503050406030204" pitchFamily="18" charset="0"/>
                                  </a:rPr>
                                  <m:t>−</m:t>
                                </m:r>
                                <m:r>
                                  <a:rPr lang="en-US" altLang="zh-CN" sz="1900" i="1">
                                    <a:latin typeface="Cambria Math" panose="02040503050406030204" pitchFamily="18" charset="0"/>
                                  </a:rPr>
                                  <m:t>4</m:t>
                                </m:r>
                                <m:r>
                                  <a:rPr lang="en-US" altLang="zh-CN" sz="1900" i="1">
                                    <a:latin typeface="Cambria Math" panose="02040503050406030204" pitchFamily="18" charset="0"/>
                                  </a:rPr>
                                  <m:t>𝑎𝑐</m:t>
                                </m:r>
                              </m:e>
                              <m:e>
                                <m:r>
                                  <a:rPr lang="en-US" altLang="zh-CN" sz="1900" i="1">
                                    <a:latin typeface="Cambria Math" panose="02040503050406030204" pitchFamily="18" charset="0"/>
                                  </a:rPr>
                                  <m:t>0</m:t>
                                </m:r>
                              </m:e>
                              <m:e>
                                <m:r>
                                  <a:rPr lang="en-US" altLang="zh-CN" sz="1900" i="1">
                                    <a:latin typeface="Cambria Math" panose="02040503050406030204" pitchFamily="18" charset="0"/>
                                  </a:rPr>
                                  <m:t>−2</m:t>
                                </m:r>
                                <m:r>
                                  <a:rPr lang="en-US" altLang="zh-CN" sz="1900" i="1">
                                    <a:latin typeface="Cambria Math" panose="02040503050406030204" pitchFamily="18" charset="0"/>
                                  </a:rPr>
                                  <m:t>𝑎𝑑</m:t>
                                </m:r>
                              </m:e>
                            </m:mr>
                            <m:mr>
                              <m:e>
                                <m:r>
                                  <a:rPr lang="en-US" altLang="zh-CN" sz="1900" i="1">
                                    <a:latin typeface="Cambria Math" panose="02040503050406030204" pitchFamily="18" charset="0"/>
                                  </a:rPr>
                                  <m:t>0</m:t>
                                </m:r>
                              </m:e>
                              <m:e>
                                <m:r>
                                  <a:rPr lang="en-US" altLang="zh-CN" sz="1900" i="1">
                                    <a:latin typeface="Cambria Math" panose="02040503050406030204" pitchFamily="18" charset="0"/>
                                  </a:rPr>
                                  <m:t>−1</m:t>
                                </m:r>
                              </m:e>
                              <m:e>
                                <m:r>
                                  <a:rPr lang="en-US" altLang="zh-CN" sz="1900" i="1">
                                    <a:latin typeface="Cambria Math" panose="02040503050406030204" pitchFamily="18" charset="0"/>
                                  </a:rPr>
                                  <m:t>0</m:t>
                                </m:r>
                              </m:e>
                            </m:mr>
                            <m:mr>
                              <m:e>
                                <m:r>
                                  <a:rPr lang="en-US" altLang="zh-CN" sz="1900" i="1">
                                    <a:latin typeface="Cambria Math" panose="02040503050406030204" pitchFamily="18" charset="0"/>
                                  </a:rPr>
                                  <m:t>−2</m:t>
                                </m:r>
                                <m:r>
                                  <a:rPr lang="en-US" altLang="zh-CN" sz="1900" i="1">
                                    <a:latin typeface="Cambria Math" panose="02040503050406030204" pitchFamily="18" charset="0"/>
                                  </a:rPr>
                                  <m:t>𝑎𝑑</m:t>
                                </m:r>
                              </m:e>
                              <m:e>
                                <m:r>
                                  <a:rPr lang="en-US" altLang="zh-CN" sz="1900" i="1">
                                    <a:latin typeface="Cambria Math" panose="02040503050406030204" pitchFamily="18" charset="0"/>
                                  </a:rPr>
                                  <m:t>0</m:t>
                                </m:r>
                              </m:e>
                              <m:e>
                                <m:r>
                                  <a:rPr lang="en-US" altLang="zh-CN" sz="1900" i="1">
                                    <a:latin typeface="Cambria Math" panose="02040503050406030204" pitchFamily="18" charset="0"/>
                                  </a:rPr>
                                  <m:t>−4</m:t>
                                </m:r>
                                <m:r>
                                  <a:rPr lang="en-US" altLang="zh-CN" sz="1900" i="1">
                                    <a:latin typeface="Cambria Math" panose="02040503050406030204" pitchFamily="18" charset="0"/>
                                  </a:rPr>
                                  <m:t>𝑎𝑒</m:t>
                                </m:r>
                              </m:e>
                            </m:mr>
                          </m:m>
                        </m:e>
                      </m:d>
                      <m:r>
                        <a:rPr lang="en-US" altLang="zh-CN" sz="1900" b="0" i="1" smtClean="0">
                          <a:latin typeface="Cambria Math" panose="02040503050406030204" pitchFamily="18" charset="0"/>
                        </a:rPr>
                        <m:t>+</m:t>
                      </m:r>
                      <m:r>
                        <a:rPr lang="en-US" altLang="zh-CN" sz="1900" b="0" i="1" smtClean="0">
                          <a:latin typeface="Cambria Math" panose="02040503050406030204" pitchFamily="18" charset="0"/>
                        </a:rPr>
                        <m:t>𝑦</m:t>
                      </m:r>
                      <m:d>
                        <m:dPr>
                          <m:begChr m:val="["/>
                          <m:endChr m:val="]"/>
                          <m:ctrlPr>
                            <a:rPr lang="en-US" altLang="zh-CN" sz="1900" b="0" i="1" smtClean="0">
                              <a:latin typeface="Cambria Math" panose="02040503050406030204" pitchFamily="18" charset="0"/>
                            </a:rPr>
                          </m:ctrlPr>
                        </m:dPr>
                        <m:e>
                          <m:m>
                            <m:mPr>
                              <m:mcs>
                                <m:mc>
                                  <m:mcPr>
                                    <m:count m:val="3"/>
                                    <m:mcJc m:val="center"/>
                                  </m:mcPr>
                                </m:mc>
                              </m:mcs>
                              <m:ctrlPr>
                                <a:rPr lang="en-US" altLang="zh-CN" sz="1900" i="1">
                                  <a:latin typeface="Cambria Math" panose="02040503050406030204" pitchFamily="18" charset="0"/>
                                </a:rPr>
                              </m:ctrlPr>
                            </m:mPr>
                            <m:mr>
                              <m:e>
                                <m:r>
                                  <m:rPr>
                                    <m:brk m:alnAt="7"/>
                                  </m:rPr>
                                  <a:rPr lang="en-US" altLang="zh-CN" sz="1900" i="1">
                                    <a:latin typeface="Cambria Math" panose="02040503050406030204" pitchFamily="18" charset="0"/>
                                  </a:rPr>
                                  <m:t>4</m:t>
                                </m:r>
                                <m:r>
                                  <a:rPr lang="en-US" altLang="zh-CN" sz="1900" i="1">
                                    <a:latin typeface="Cambria Math" panose="02040503050406030204" pitchFamily="18" charset="0"/>
                                  </a:rPr>
                                  <m:t>𝑎</m:t>
                                </m:r>
                              </m:e>
                              <m:e>
                                <m:r>
                                  <a:rPr lang="en-US" altLang="zh-CN" sz="1900" i="1">
                                    <a:latin typeface="Cambria Math" panose="02040503050406030204" pitchFamily="18" charset="0"/>
                                  </a:rPr>
                                  <m:t>0</m:t>
                                </m:r>
                              </m:e>
                              <m:e>
                                <m:r>
                                  <a:rPr lang="en-US" altLang="zh-CN" sz="1900" i="1">
                                    <a:latin typeface="Cambria Math" panose="02040503050406030204" pitchFamily="18" charset="0"/>
                                  </a:rPr>
                                  <m:t>𝑏</m:t>
                                </m:r>
                              </m:e>
                            </m:mr>
                            <m:mr>
                              <m:e>
                                <m:r>
                                  <a:rPr lang="en-US" altLang="zh-CN" sz="1900" i="1">
                                    <a:latin typeface="Cambria Math" panose="02040503050406030204" pitchFamily="18" charset="0"/>
                                  </a:rPr>
                                  <m:t>0</m:t>
                                </m:r>
                              </m:e>
                              <m:e>
                                <m:r>
                                  <a:rPr lang="en-US" altLang="zh-CN" sz="1900" i="1">
                                    <a:latin typeface="Cambria Math" panose="02040503050406030204" pitchFamily="18" charset="0"/>
                                  </a:rPr>
                                  <m:t>0</m:t>
                                </m:r>
                              </m:e>
                              <m:e>
                                <m:r>
                                  <a:rPr lang="en-US" altLang="zh-CN" sz="1900" i="1">
                                    <a:latin typeface="Cambria Math" panose="02040503050406030204" pitchFamily="18" charset="0"/>
                                  </a:rPr>
                                  <m:t>−1</m:t>
                                </m:r>
                              </m:e>
                            </m:mr>
                            <m:mr>
                              <m:e>
                                <m:r>
                                  <a:rPr lang="en-US" altLang="zh-CN" sz="1900" i="1">
                                    <a:latin typeface="Cambria Math" panose="02040503050406030204" pitchFamily="18" charset="0"/>
                                  </a:rPr>
                                  <m:t>𝑏</m:t>
                                </m:r>
                              </m:e>
                              <m:e>
                                <m:r>
                                  <a:rPr lang="en-US" altLang="zh-CN" sz="1900" i="1">
                                    <a:latin typeface="Cambria Math" panose="02040503050406030204" pitchFamily="18" charset="0"/>
                                  </a:rPr>
                                  <m:t>−1</m:t>
                                </m:r>
                              </m:e>
                              <m:e>
                                <m:r>
                                  <a:rPr lang="en-US" altLang="zh-CN" sz="1900" i="1">
                                    <a:latin typeface="Cambria Math" panose="02040503050406030204" pitchFamily="18" charset="0"/>
                                  </a:rPr>
                                  <m:t>0</m:t>
                                </m:r>
                              </m:e>
                            </m:mr>
                          </m:m>
                        </m:e>
                      </m:d>
                    </m:oMath>
                  </m:oMathPara>
                </a14:m>
                <a:endParaRPr lang="en-US" altLang="zh-CN" sz="1900" b="0" i="1" dirty="0">
                  <a:latin typeface="楷体" panose="02010609060101010101" pitchFamily="49" charset="-122"/>
                  <a:ea typeface="楷体" panose="02010609060101010101" pitchFamily="49" charset="-122"/>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sz="1900" b="0" i="1" smtClean="0">
                          <a:latin typeface="Cambria Math" panose="02040503050406030204" pitchFamily="18" charset="0"/>
                        </a:rPr>
                        <m:t>=</m:t>
                      </m:r>
                      <m:d>
                        <m:dPr>
                          <m:begChr m:val="["/>
                          <m:endChr m:val="]"/>
                          <m:ctrlPr>
                            <a:rPr lang="en-US" altLang="zh-CN" sz="1900" b="0" i="1" smtClean="0">
                              <a:latin typeface="Cambria Math" panose="02040503050406030204" pitchFamily="18" charset="0"/>
                            </a:rPr>
                          </m:ctrlPr>
                        </m:dPr>
                        <m:e>
                          <m:m>
                            <m:mPr>
                              <m:mcs>
                                <m:mc>
                                  <m:mcPr>
                                    <m:count m:val="3"/>
                                    <m:mcJc m:val="center"/>
                                  </m:mcPr>
                                </m:mc>
                              </m:mcs>
                              <m:ctrlPr>
                                <a:rPr lang="en-US" altLang="zh-CN" sz="1900" b="0" i="1" smtClean="0">
                                  <a:latin typeface="Cambria Math" panose="02040503050406030204" pitchFamily="18" charset="0"/>
                                </a:rPr>
                              </m:ctrlPr>
                            </m:mPr>
                            <m:mr>
                              <m:e>
                                <m:sSup>
                                  <m:sSupPr>
                                    <m:ctrlPr>
                                      <a:rPr lang="en-US" altLang="zh-CN" sz="1900" b="0" i="1" smtClean="0">
                                        <a:latin typeface="Cambria Math" panose="02040503050406030204" pitchFamily="18" charset="0"/>
                                      </a:rPr>
                                    </m:ctrlPr>
                                  </m:sSupPr>
                                  <m:e>
                                    <m:r>
                                      <m:rPr>
                                        <m:brk m:alnAt="7"/>
                                      </m:rPr>
                                      <a:rPr lang="en-US" altLang="zh-CN" sz="1900" b="0" i="1" smtClean="0">
                                        <a:latin typeface="Cambria Math" panose="02040503050406030204" pitchFamily="18" charset="0"/>
                                      </a:rPr>
                                      <m:t>𝑏</m:t>
                                    </m:r>
                                  </m:e>
                                  <m:sup>
                                    <m:r>
                                      <m:rPr>
                                        <m:brk m:alnAt="7"/>
                                      </m:rPr>
                                      <a:rPr lang="en-US" altLang="zh-CN" sz="1900" b="0" i="1" smtClean="0">
                                        <a:latin typeface="Cambria Math" panose="02040503050406030204" pitchFamily="18" charset="0"/>
                                      </a:rPr>
                                      <m:t>2</m:t>
                                    </m:r>
                                  </m:sup>
                                </m:sSup>
                                <m:r>
                                  <m:rPr>
                                    <m:brk m:alnAt="7"/>
                                  </m:rPr>
                                  <a:rPr lang="en-US" altLang="zh-CN" sz="1900" b="0" i="1" smtClean="0">
                                    <a:latin typeface="Cambria Math" panose="02040503050406030204" pitchFamily="18" charset="0"/>
                                  </a:rPr>
                                  <m:t>−</m:t>
                                </m:r>
                                <m:r>
                                  <a:rPr lang="en-US" altLang="zh-CN" sz="1900" b="0" i="1" smtClean="0">
                                    <a:latin typeface="Cambria Math" panose="02040503050406030204" pitchFamily="18" charset="0"/>
                                  </a:rPr>
                                  <m:t>4</m:t>
                                </m:r>
                                <m:r>
                                  <a:rPr lang="en-US" altLang="zh-CN" sz="1900" b="0" i="1" smtClean="0">
                                    <a:latin typeface="Cambria Math" panose="02040503050406030204" pitchFamily="18" charset="0"/>
                                  </a:rPr>
                                  <m:t>𝑎𝑐</m:t>
                                </m:r>
                                <m:r>
                                  <a:rPr lang="en-US" altLang="zh-CN" sz="1900" b="0" i="1" smtClean="0">
                                    <a:latin typeface="Cambria Math" panose="02040503050406030204" pitchFamily="18" charset="0"/>
                                  </a:rPr>
                                  <m:t>−4</m:t>
                                </m:r>
                                <m:r>
                                  <a:rPr lang="en-US" altLang="zh-CN" sz="1900" b="0" i="1" smtClean="0">
                                    <a:latin typeface="Cambria Math" panose="02040503050406030204" pitchFamily="18" charset="0"/>
                                  </a:rPr>
                                  <m:t>𝑎𝑦</m:t>
                                </m:r>
                              </m:e>
                              <m:e>
                                <m:r>
                                  <a:rPr lang="en-US" altLang="zh-CN" sz="1900" b="0" i="1" smtClean="0">
                                    <a:latin typeface="Cambria Math" panose="02040503050406030204" pitchFamily="18" charset="0"/>
                                  </a:rPr>
                                  <m:t>0</m:t>
                                </m:r>
                              </m:e>
                              <m:e>
                                <m:r>
                                  <a:rPr lang="en-US" altLang="zh-CN" sz="1900" b="0" i="1" smtClean="0">
                                    <a:latin typeface="Cambria Math" panose="02040503050406030204" pitchFamily="18" charset="0"/>
                                  </a:rPr>
                                  <m:t>𝑏𝑦</m:t>
                                </m:r>
                                <m:r>
                                  <a:rPr lang="en-US" altLang="zh-CN" sz="1900" b="0" i="1" smtClean="0">
                                    <a:latin typeface="Cambria Math" panose="02040503050406030204" pitchFamily="18" charset="0"/>
                                  </a:rPr>
                                  <m:t>−2</m:t>
                                </m:r>
                                <m:r>
                                  <a:rPr lang="en-US" altLang="zh-CN" sz="1900" b="0" i="1" smtClean="0">
                                    <a:latin typeface="Cambria Math" panose="02040503050406030204" pitchFamily="18" charset="0"/>
                                  </a:rPr>
                                  <m:t>𝑎𝑑</m:t>
                                </m:r>
                              </m:e>
                            </m:mr>
                            <m:mr>
                              <m:e>
                                <m:r>
                                  <a:rPr lang="en-US" altLang="zh-CN" sz="1900" b="0" i="1" smtClean="0">
                                    <a:latin typeface="Cambria Math" panose="02040503050406030204" pitchFamily="18" charset="0"/>
                                  </a:rPr>
                                  <m:t>0</m:t>
                                </m:r>
                              </m:e>
                              <m:e>
                                <m:r>
                                  <a:rPr lang="en-US" altLang="zh-CN" sz="1900" b="0" i="1" smtClean="0">
                                    <a:latin typeface="Cambria Math" panose="02040503050406030204" pitchFamily="18" charset="0"/>
                                  </a:rPr>
                                  <m:t>−1</m:t>
                                </m:r>
                              </m:e>
                              <m:e>
                                <m:r>
                                  <a:rPr lang="en-US" altLang="zh-CN" sz="1900" b="0" i="1" smtClean="0">
                                    <a:latin typeface="Cambria Math" panose="02040503050406030204" pitchFamily="18" charset="0"/>
                                  </a:rPr>
                                  <m:t>−</m:t>
                                </m:r>
                                <m:r>
                                  <a:rPr lang="en-US" altLang="zh-CN" sz="1900" b="0" i="1" smtClean="0">
                                    <a:latin typeface="Cambria Math" panose="02040503050406030204" pitchFamily="18" charset="0"/>
                                  </a:rPr>
                                  <m:t>𝑦</m:t>
                                </m:r>
                              </m:e>
                            </m:mr>
                            <m:mr>
                              <m:e>
                                <m:r>
                                  <a:rPr lang="en-US" altLang="zh-CN" sz="1900" b="0" i="1" smtClean="0">
                                    <a:latin typeface="Cambria Math" panose="02040503050406030204" pitchFamily="18" charset="0"/>
                                  </a:rPr>
                                  <m:t>𝑏𝑦</m:t>
                                </m:r>
                                <m:r>
                                  <a:rPr lang="en-US" altLang="zh-CN" sz="1900" b="0" i="1" smtClean="0">
                                    <a:latin typeface="Cambria Math" panose="02040503050406030204" pitchFamily="18" charset="0"/>
                                  </a:rPr>
                                  <m:t>−2</m:t>
                                </m:r>
                                <m:r>
                                  <a:rPr lang="en-US" altLang="zh-CN" sz="1900" b="0" i="1" smtClean="0">
                                    <a:latin typeface="Cambria Math" panose="02040503050406030204" pitchFamily="18" charset="0"/>
                                  </a:rPr>
                                  <m:t>𝑎𝑑</m:t>
                                </m:r>
                              </m:e>
                              <m:e>
                                <m:r>
                                  <a:rPr lang="en-US" altLang="zh-CN" sz="1900" b="0" i="1" smtClean="0">
                                    <a:latin typeface="Cambria Math" panose="02040503050406030204" pitchFamily="18" charset="0"/>
                                  </a:rPr>
                                  <m:t>−</m:t>
                                </m:r>
                                <m:r>
                                  <a:rPr lang="en-US" altLang="zh-CN" sz="1900" b="0" i="1" smtClean="0">
                                    <a:latin typeface="Cambria Math" panose="02040503050406030204" pitchFamily="18" charset="0"/>
                                  </a:rPr>
                                  <m:t>𝑦</m:t>
                                </m:r>
                              </m:e>
                              <m:e>
                                <m:r>
                                  <a:rPr lang="en-US" altLang="zh-CN" sz="1900" b="0" i="1" smtClean="0">
                                    <a:latin typeface="Cambria Math" panose="02040503050406030204" pitchFamily="18" charset="0"/>
                                  </a:rPr>
                                  <m:t>−4</m:t>
                                </m:r>
                                <m:r>
                                  <a:rPr lang="en-US" altLang="zh-CN" sz="1900" b="0" i="1" smtClean="0">
                                    <a:latin typeface="Cambria Math" panose="02040503050406030204" pitchFamily="18" charset="0"/>
                                  </a:rPr>
                                  <m:t>𝑎𝑒</m:t>
                                </m:r>
                              </m:e>
                            </m:mr>
                          </m:m>
                        </m:e>
                      </m:d>
                    </m:oMath>
                  </m:oMathPara>
                </a14:m>
                <a:endParaRPr lang="en-US" altLang="zh-CN" sz="1900" dirty="0">
                  <a:latin typeface="楷体" panose="02010609060101010101" pitchFamily="49" charset="-122"/>
                  <a:ea typeface="楷体" panose="02010609060101010101" pitchFamily="49" charset="-122"/>
                </a:endParaRPr>
              </a:p>
              <a:p>
                <a:pPr>
                  <a:lnSpc>
                    <a:spcPct val="100000"/>
                  </a:lnSpc>
                </a:pPr>
                <a:r>
                  <a:rPr lang="zh-CN" altLang="en-US" dirty="0">
                    <a:latin typeface="楷体" panose="02010609060101010101" pitchFamily="49" charset="-122"/>
                    <a:ea typeface="楷体" panose="02010609060101010101" pitchFamily="49" charset="-122"/>
                  </a:rPr>
                  <a:t>圆锥曲线退化的条件：</a:t>
                </a:r>
                <a:endParaRPr lang="en-US" altLang="zh-CN" dirty="0">
                  <a:latin typeface="楷体" panose="02010609060101010101" pitchFamily="49" charset="-122"/>
                  <a:ea typeface="楷体" panose="02010609060101010101" pitchFamily="49" charset="-122"/>
                </a:endParaRPr>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zh-CN" sz="2000" b="0" i="1" smtClean="0">
                              <a:latin typeface="Cambria Math" panose="02040503050406030204" pitchFamily="18" charset="0"/>
                              <a:ea typeface="楷体" panose="02010609060101010101" pitchFamily="49" charset="-122"/>
                            </a:rPr>
                          </m:ctrlPr>
                        </m:dPr>
                        <m:e>
                          <m:m>
                            <m:mPr>
                              <m:mcs>
                                <m:mc>
                                  <m:mcPr>
                                    <m:count m:val="3"/>
                                    <m:mcJc m:val="center"/>
                                  </m:mcPr>
                                </m:mc>
                              </m:mcs>
                              <m:ctrlPr>
                                <a:rPr lang="en-US" altLang="zh-CN" sz="2000" i="1">
                                  <a:latin typeface="Cambria Math" panose="02040503050406030204" pitchFamily="18" charset="0"/>
                                </a:rPr>
                              </m:ctrlPr>
                            </m:mPr>
                            <m:mr>
                              <m:e>
                                <m:sSup>
                                  <m:sSupPr>
                                    <m:ctrlPr>
                                      <a:rPr lang="en-US" altLang="zh-CN" sz="2000" i="1">
                                        <a:latin typeface="Cambria Math" panose="02040503050406030204" pitchFamily="18" charset="0"/>
                                      </a:rPr>
                                    </m:ctrlPr>
                                  </m:sSupPr>
                                  <m:e>
                                    <m:r>
                                      <m:rPr>
                                        <m:brk m:alnAt="7"/>
                                      </m:rPr>
                                      <a:rPr lang="en-US" altLang="zh-CN" sz="2000" i="1">
                                        <a:latin typeface="Cambria Math" panose="02040503050406030204" pitchFamily="18" charset="0"/>
                                      </a:rPr>
                                      <m:t>𝑏</m:t>
                                    </m:r>
                                  </m:e>
                                  <m:sup>
                                    <m:r>
                                      <m:rPr>
                                        <m:brk m:alnAt="7"/>
                                      </m:rPr>
                                      <a:rPr lang="en-US" altLang="zh-CN" sz="2000" i="1">
                                        <a:latin typeface="Cambria Math" panose="02040503050406030204" pitchFamily="18" charset="0"/>
                                      </a:rPr>
                                      <m:t>2</m:t>
                                    </m:r>
                                  </m:sup>
                                </m:sSup>
                                <m:r>
                                  <m:rPr>
                                    <m:brk m:alnAt="7"/>
                                  </m:rPr>
                                  <a:rPr lang="en-US" altLang="zh-CN" sz="2000" i="1">
                                    <a:latin typeface="Cambria Math" panose="02040503050406030204" pitchFamily="18" charset="0"/>
                                  </a:rPr>
                                  <m:t>−</m:t>
                                </m:r>
                                <m:r>
                                  <a:rPr lang="en-US" altLang="zh-CN" sz="2000" i="1">
                                    <a:latin typeface="Cambria Math" panose="02040503050406030204" pitchFamily="18" charset="0"/>
                                  </a:rPr>
                                  <m:t>4</m:t>
                                </m:r>
                                <m:r>
                                  <a:rPr lang="en-US" altLang="zh-CN" sz="2000" i="1">
                                    <a:latin typeface="Cambria Math" panose="02040503050406030204" pitchFamily="18" charset="0"/>
                                  </a:rPr>
                                  <m:t>𝑎𝑐</m:t>
                                </m:r>
                                <m:r>
                                  <a:rPr lang="en-US" altLang="zh-CN" sz="2000" i="1">
                                    <a:latin typeface="Cambria Math" panose="02040503050406030204" pitchFamily="18" charset="0"/>
                                  </a:rPr>
                                  <m:t>−4</m:t>
                                </m:r>
                                <m:r>
                                  <a:rPr lang="en-US" altLang="zh-CN" sz="2000" i="1">
                                    <a:latin typeface="Cambria Math" panose="02040503050406030204" pitchFamily="18" charset="0"/>
                                  </a:rPr>
                                  <m:t>𝑎𝑦</m:t>
                                </m:r>
                              </m:e>
                              <m:e>
                                <m:r>
                                  <a:rPr lang="en-US" altLang="zh-CN" sz="2000" i="1">
                                    <a:latin typeface="Cambria Math" panose="02040503050406030204" pitchFamily="18" charset="0"/>
                                  </a:rPr>
                                  <m:t>0</m:t>
                                </m:r>
                              </m:e>
                              <m:e>
                                <m:r>
                                  <a:rPr lang="en-US" altLang="zh-CN" sz="2000" i="1">
                                    <a:latin typeface="Cambria Math" panose="02040503050406030204" pitchFamily="18" charset="0"/>
                                  </a:rPr>
                                  <m:t>𝑏𝑦</m:t>
                                </m:r>
                                <m:r>
                                  <a:rPr lang="en-US" altLang="zh-CN" sz="2000" i="1">
                                    <a:latin typeface="Cambria Math" panose="02040503050406030204" pitchFamily="18" charset="0"/>
                                  </a:rPr>
                                  <m:t>−2</m:t>
                                </m:r>
                                <m:r>
                                  <a:rPr lang="en-US" altLang="zh-CN" sz="2000" i="1">
                                    <a:latin typeface="Cambria Math" panose="02040503050406030204" pitchFamily="18" charset="0"/>
                                  </a:rPr>
                                  <m:t>𝑎𝑑</m:t>
                                </m:r>
                              </m:e>
                            </m:mr>
                            <m:mr>
                              <m:e>
                                <m:r>
                                  <a:rPr lang="en-US" altLang="zh-CN" sz="2000" i="1">
                                    <a:latin typeface="Cambria Math" panose="02040503050406030204" pitchFamily="18" charset="0"/>
                                  </a:rPr>
                                  <m:t>0</m:t>
                                </m:r>
                              </m:e>
                              <m:e>
                                <m:r>
                                  <a:rPr lang="en-US" altLang="zh-CN" sz="2000" i="1">
                                    <a:latin typeface="Cambria Math" panose="02040503050406030204" pitchFamily="18" charset="0"/>
                                  </a:rPr>
                                  <m:t>−1</m:t>
                                </m:r>
                              </m:e>
                              <m:e>
                                <m:r>
                                  <a:rPr lang="en-US" altLang="zh-CN" sz="2000" i="1">
                                    <a:latin typeface="Cambria Math" panose="02040503050406030204" pitchFamily="18" charset="0"/>
                                  </a:rPr>
                                  <m:t>−</m:t>
                                </m:r>
                                <m:r>
                                  <a:rPr lang="en-US" altLang="zh-CN" sz="2000" i="1">
                                    <a:latin typeface="Cambria Math" panose="02040503050406030204" pitchFamily="18" charset="0"/>
                                  </a:rPr>
                                  <m:t>𝑦</m:t>
                                </m:r>
                              </m:e>
                            </m:mr>
                            <m:mr>
                              <m:e>
                                <m:r>
                                  <a:rPr lang="en-US" altLang="zh-CN" sz="2000" i="1">
                                    <a:latin typeface="Cambria Math" panose="02040503050406030204" pitchFamily="18" charset="0"/>
                                  </a:rPr>
                                  <m:t>𝑏𝑦</m:t>
                                </m:r>
                                <m:r>
                                  <a:rPr lang="en-US" altLang="zh-CN" sz="2000" i="1">
                                    <a:latin typeface="Cambria Math" panose="02040503050406030204" pitchFamily="18" charset="0"/>
                                  </a:rPr>
                                  <m:t>−2</m:t>
                                </m:r>
                                <m:r>
                                  <a:rPr lang="en-US" altLang="zh-CN" sz="2000" i="1">
                                    <a:latin typeface="Cambria Math" panose="02040503050406030204" pitchFamily="18" charset="0"/>
                                  </a:rPr>
                                  <m:t>𝑎𝑑</m:t>
                                </m:r>
                              </m:e>
                              <m:e>
                                <m:r>
                                  <a:rPr lang="en-US" altLang="zh-CN" sz="2000" i="1">
                                    <a:latin typeface="Cambria Math" panose="02040503050406030204" pitchFamily="18" charset="0"/>
                                  </a:rPr>
                                  <m:t>−</m:t>
                                </m:r>
                                <m:r>
                                  <a:rPr lang="en-US" altLang="zh-CN" sz="2000" i="1">
                                    <a:latin typeface="Cambria Math" panose="02040503050406030204" pitchFamily="18" charset="0"/>
                                  </a:rPr>
                                  <m:t>𝑦</m:t>
                                </m:r>
                              </m:e>
                              <m:e>
                                <m:r>
                                  <a:rPr lang="en-US" altLang="zh-CN" sz="2000" i="1">
                                    <a:latin typeface="Cambria Math" panose="02040503050406030204" pitchFamily="18" charset="0"/>
                                  </a:rPr>
                                  <m:t>−4</m:t>
                                </m:r>
                                <m:r>
                                  <a:rPr lang="en-US" altLang="zh-CN" sz="2000" i="1">
                                    <a:latin typeface="Cambria Math" panose="02040503050406030204" pitchFamily="18" charset="0"/>
                                  </a:rPr>
                                  <m:t>𝑎𝑒</m:t>
                                </m:r>
                              </m:e>
                            </m:mr>
                          </m:m>
                        </m:e>
                      </m:d>
                    </m:oMath>
                  </m:oMathPara>
                </a14:m>
                <a:endParaRPr lang="en-US" altLang="zh-CN" sz="2000" b="0" i="1" dirty="0">
                  <a:latin typeface="Cambria Math" panose="02040503050406030204" pitchFamily="18" charset="0"/>
                  <a:ea typeface="楷体" panose="02010609060101010101" pitchFamily="49" charset="-122"/>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ea typeface="楷体" panose="02010609060101010101" pitchFamily="49" charset="-122"/>
                        </a:rPr>
                        <m:t>=</m:t>
                      </m:r>
                      <m:d>
                        <m:dPr>
                          <m:ctrlPr>
                            <a:rPr lang="en-US" altLang="zh-CN" sz="2000" b="0" i="1" smtClean="0">
                              <a:latin typeface="Cambria Math" panose="02040503050406030204" pitchFamily="18" charset="0"/>
                              <a:ea typeface="楷体" panose="02010609060101010101" pitchFamily="49" charset="-122"/>
                            </a:rPr>
                          </m:ctrlPr>
                        </m:dPr>
                        <m:e>
                          <m:sSup>
                            <m:sSupPr>
                              <m:ctrlPr>
                                <a:rPr lang="en-US" altLang="zh-CN" sz="2000" b="0" i="1" smtClean="0">
                                  <a:latin typeface="Cambria Math" panose="02040503050406030204" pitchFamily="18" charset="0"/>
                                  <a:ea typeface="楷体" panose="02010609060101010101" pitchFamily="49" charset="-122"/>
                                </a:rPr>
                              </m:ctrlPr>
                            </m:sSupPr>
                            <m:e>
                              <m:r>
                                <a:rPr lang="en-US" altLang="zh-CN" sz="2000" b="0" i="1" smtClean="0">
                                  <a:latin typeface="Cambria Math" panose="02040503050406030204" pitchFamily="18" charset="0"/>
                                  <a:ea typeface="楷体" panose="02010609060101010101" pitchFamily="49" charset="-122"/>
                                </a:rPr>
                                <m:t>𝑏</m:t>
                              </m:r>
                            </m:e>
                            <m:sup>
                              <m:r>
                                <a:rPr lang="en-US" altLang="zh-CN" sz="2000" b="0" i="1" smtClean="0">
                                  <a:latin typeface="Cambria Math" panose="02040503050406030204" pitchFamily="18" charset="0"/>
                                  <a:ea typeface="楷体" panose="02010609060101010101" pitchFamily="49" charset="-122"/>
                                </a:rPr>
                                <m:t>2</m:t>
                              </m:r>
                            </m:sup>
                          </m:sSup>
                          <m:r>
                            <a:rPr lang="en-US" altLang="zh-CN" sz="2000" b="0" i="1" smtClean="0">
                              <a:latin typeface="Cambria Math" panose="02040503050406030204" pitchFamily="18" charset="0"/>
                              <a:ea typeface="楷体" panose="02010609060101010101" pitchFamily="49" charset="-122"/>
                            </a:rPr>
                            <m:t>−4</m:t>
                          </m:r>
                          <m:r>
                            <a:rPr lang="en-US" altLang="zh-CN" sz="2000" b="0" i="1" smtClean="0">
                              <a:latin typeface="Cambria Math" panose="02040503050406030204" pitchFamily="18" charset="0"/>
                              <a:ea typeface="楷体" panose="02010609060101010101" pitchFamily="49" charset="-122"/>
                            </a:rPr>
                            <m:t>𝑎𝑐</m:t>
                          </m:r>
                          <m:r>
                            <a:rPr lang="en-US" altLang="zh-CN" sz="2000" b="0" i="1" smtClean="0">
                              <a:latin typeface="Cambria Math" panose="02040503050406030204" pitchFamily="18" charset="0"/>
                              <a:ea typeface="楷体" panose="02010609060101010101" pitchFamily="49" charset="-122"/>
                            </a:rPr>
                            <m:t>−4</m:t>
                          </m:r>
                          <m:r>
                            <a:rPr lang="en-US" altLang="zh-CN" sz="2000" b="0" i="1" smtClean="0">
                              <a:latin typeface="Cambria Math" panose="02040503050406030204" pitchFamily="18" charset="0"/>
                              <a:ea typeface="楷体" panose="02010609060101010101" pitchFamily="49" charset="-122"/>
                            </a:rPr>
                            <m:t>𝑎𝑦</m:t>
                          </m:r>
                        </m:e>
                      </m:d>
                      <m:d>
                        <m:dPr>
                          <m:ctrlPr>
                            <a:rPr lang="en-US" altLang="zh-CN" sz="2000" b="0" i="1" smtClean="0">
                              <a:latin typeface="Cambria Math" panose="02040503050406030204" pitchFamily="18" charset="0"/>
                              <a:ea typeface="楷体" panose="02010609060101010101" pitchFamily="49" charset="-122"/>
                            </a:rPr>
                          </m:ctrlPr>
                        </m:dPr>
                        <m:e>
                          <m:sSup>
                            <m:sSupPr>
                              <m:ctrlPr>
                                <a:rPr lang="en-US" altLang="zh-CN" sz="2000" b="0" i="1" smtClean="0">
                                  <a:latin typeface="Cambria Math" panose="02040503050406030204" pitchFamily="18" charset="0"/>
                                  <a:ea typeface="楷体" panose="02010609060101010101" pitchFamily="49" charset="-122"/>
                                </a:rPr>
                              </m:ctrlPr>
                            </m:sSupPr>
                            <m:e>
                              <m:r>
                                <a:rPr lang="en-US" altLang="zh-CN" sz="2000" b="0" i="1" smtClean="0">
                                  <a:latin typeface="Cambria Math" panose="02040503050406030204" pitchFamily="18" charset="0"/>
                                  <a:ea typeface="楷体" panose="02010609060101010101" pitchFamily="49" charset="-122"/>
                                </a:rPr>
                                <m:t>𝑦</m:t>
                              </m:r>
                            </m:e>
                            <m:sup>
                              <m:r>
                                <a:rPr lang="en-US" altLang="zh-CN" sz="2000" b="0" i="1" smtClean="0">
                                  <a:latin typeface="Cambria Math" panose="02040503050406030204" pitchFamily="18" charset="0"/>
                                  <a:ea typeface="楷体" panose="02010609060101010101" pitchFamily="49" charset="-122"/>
                                </a:rPr>
                                <m:t>2</m:t>
                              </m:r>
                            </m:sup>
                          </m:sSup>
                          <m:r>
                            <a:rPr lang="en-US" altLang="zh-CN" sz="2000" b="0" i="1" smtClean="0">
                              <a:latin typeface="Cambria Math" panose="02040503050406030204" pitchFamily="18" charset="0"/>
                              <a:ea typeface="楷体" panose="02010609060101010101" pitchFamily="49" charset="-122"/>
                            </a:rPr>
                            <m:t>−4</m:t>
                          </m:r>
                          <m:r>
                            <a:rPr lang="en-US" altLang="zh-CN" sz="2000" b="0" i="1" smtClean="0">
                              <a:latin typeface="Cambria Math" panose="02040503050406030204" pitchFamily="18" charset="0"/>
                              <a:ea typeface="楷体" panose="02010609060101010101" pitchFamily="49" charset="-122"/>
                            </a:rPr>
                            <m:t>𝑎𝑒</m:t>
                          </m:r>
                        </m:e>
                      </m:d>
                      <m:r>
                        <a:rPr lang="en-US" altLang="zh-CN" sz="2000" b="0" i="1" smtClean="0">
                          <a:latin typeface="Cambria Math" panose="02040503050406030204" pitchFamily="18" charset="0"/>
                          <a:ea typeface="楷体" panose="02010609060101010101" pitchFamily="49" charset="-122"/>
                        </a:rPr>
                        <m:t>−</m:t>
                      </m:r>
                      <m:sSup>
                        <m:sSupPr>
                          <m:ctrlPr>
                            <a:rPr lang="en-US" altLang="zh-CN" sz="2000" b="0" i="1" smtClean="0">
                              <a:latin typeface="Cambria Math" panose="02040503050406030204" pitchFamily="18" charset="0"/>
                              <a:ea typeface="楷体" panose="02010609060101010101" pitchFamily="49" charset="-122"/>
                            </a:rPr>
                          </m:ctrlPr>
                        </m:sSupPr>
                        <m:e>
                          <m:d>
                            <m:dPr>
                              <m:ctrlPr>
                                <a:rPr lang="en-US" altLang="zh-CN" sz="2000" b="0" i="1" smtClean="0">
                                  <a:latin typeface="Cambria Math" panose="02040503050406030204" pitchFamily="18" charset="0"/>
                                  <a:ea typeface="楷体" panose="02010609060101010101" pitchFamily="49" charset="-122"/>
                                </a:rPr>
                              </m:ctrlPr>
                            </m:dPr>
                            <m:e>
                              <m:r>
                                <a:rPr lang="en-US" altLang="zh-CN" sz="2000" b="0" i="1" smtClean="0">
                                  <a:latin typeface="Cambria Math" panose="02040503050406030204" pitchFamily="18" charset="0"/>
                                  <a:ea typeface="楷体" panose="02010609060101010101" pitchFamily="49" charset="-122"/>
                                </a:rPr>
                                <m:t>𝑏𝑦</m:t>
                              </m:r>
                              <m:r>
                                <a:rPr lang="en-US" altLang="zh-CN" sz="2000" b="0" i="1" smtClean="0">
                                  <a:latin typeface="Cambria Math" panose="02040503050406030204" pitchFamily="18" charset="0"/>
                                  <a:ea typeface="楷体" panose="02010609060101010101" pitchFamily="49" charset="-122"/>
                                </a:rPr>
                                <m:t>−2</m:t>
                              </m:r>
                              <m:r>
                                <a:rPr lang="en-US" altLang="zh-CN" sz="2000" b="0" i="1" smtClean="0">
                                  <a:latin typeface="Cambria Math" panose="02040503050406030204" pitchFamily="18" charset="0"/>
                                  <a:ea typeface="楷体" panose="02010609060101010101" pitchFamily="49" charset="-122"/>
                                </a:rPr>
                                <m:t>𝑎𝑑</m:t>
                              </m:r>
                            </m:e>
                          </m:d>
                        </m:e>
                        <m:sup>
                          <m:r>
                            <a:rPr lang="en-US" altLang="zh-CN" sz="2000" b="0" i="1" smtClean="0">
                              <a:latin typeface="Cambria Math" panose="02040503050406030204" pitchFamily="18" charset="0"/>
                              <a:ea typeface="楷体" panose="02010609060101010101" pitchFamily="49" charset="-122"/>
                            </a:rPr>
                            <m:t>2</m:t>
                          </m:r>
                        </m:sup>
                      </m:sSup>
                    </m:oMath>
                  </m:oMathPara>
                </a14:m>
                <a:endParaRPr lang="en-US" altLang="zh-CN" sz="2000" dirty="0">
                  <a:latin typeface="楷体" panose="02010609060101010101" pitchFamily="49" charset="-122"/>
                  <a:ea typeface="楷体" panose="02010609060101010101" pitchFamily="49" charset="-122"/>
                </a:endParaRPr>
              </a:p>
              <a:p>
                <a:pPr>
                  <a:lnSpc>
                    <a:spcPct val="100000"/>
                  </a:lnSpc>
                </a:pPr>
                <a:endParaRPr lang="zh-CN" altLang="en-US" dirty="0">
                  <a:latin typeface="楷体" panose="02010609060101010101" pitchFamily="49" charset="-122"/>
                  <a:ea typeface="楷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251106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四次方程求根公式的几何意义</a:t>
            </a:r>
          </a:p>
        </p:txBody>
      </p:sp>
      <p:sp>
        <p:nvSpPr>
          <p:cNvPr id="3" name="内容占位符 2"/>
          <p:cNvSpPr>
            <a:spLocks noGrp="1"/>
          </p:cNvSpPr>
          <p:nvPr>
            <p:ph idx="1"/>
          </p:nvPr>
        </p:nvSpPr>
        <p:spPr>
          <a:xfrm>
            <a:off x="628650" y="5154706"/>
            <a:ext cx="7886700" cy="1022256"/>
          </a:xfrm>
        </p:spPr>
        <p:txBody>
          <a:bodyPr/>
          <a:lstStyle/>
          <a:p>
            <a:r>
              <a:rPr lang="zh-CN" altLang="en-US" dirty="0">
                <a:latin typeface="楷体" panose="02010609060101010101" pitchFamily="49" charset="-122"/>
                <a:ea typeface="楷体" panose="02010609060101010101" pitchFamily="49" charset="-122"/>
              </a:rPr>
              <a:t>通过构造退化圆锥曲线，计算抛物线与椭圆或双曲线的交点</a:t>
            </a:r>
          </a:p>
        </p:txBody>
      </p:sp>
      <p:grpSp>
        <p:nvGrpSpPr>
          <p:cNvPr id="5" name="Group 4"/>
          <p:cNvGrpSpPr>
            <a:grpSpLocks noChangeAspect="1"/>
          </p:cNvGrpSpPr>
          <p:nvPr/>
        </p:nvGrpSpPr>
        <p:grpSpPr bwMode="auto">
          <a:xfrm>
            <a:off x="2581276" y="1787526"/>
            <a:ext cx="4003675" cy="3205163"/>
            <a:chOff x="1626" y="1126"/>
            <a:chExt cx="2522" cy="2019"/>
          </a:xfrm>
        </p:grpSpPr>
        <p:sp>
          <p:nvSpPr>
            <p:cNvPr id="8" name="Oval 6"/>
            <p:cNvSpPr>
              <a:spLocks noChangeArrowheads="1"/>
            </p:cNvSpPr>
            <p:nvPr/>
          </p:nvSpPr>
          <p:spPr bwMode="auto">
            <a:xfrm>
              <a:off x="1626" y="1378"/>
              <a:ext cx="2522" cy="1515"/>
            </a:xfrm>
            <a:prstGeom prst="ellipse">
              <a:avLst/>
            </a:prstGeom>
            <a:noFill/>
            <a:ln w="238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
            <p:cNvSpPr>
              <a:spLocks/>
            </p:cNvSpPr>
            <p:nvPr/>
          </p:nvSpPr>
          <p:spPr bwMode="auto">
            <a:xfrm>
              <a:off x="1626" y="1126"/>
              <a:ext cx="2018" cy="2019"/>
            </a:xfrm>
            <a:custGeom>
              <a:avLst/>
              <a:gdLst>
                <a:gd name="T0" fmla="*/ 62 w 4000"/>
                <a:gd name="T1" fmla="*/ 246 h 4000"/>
                <a:gd name="T2" fmla="*/ 156 w 4000"/>
                <a:gd name="T3" fmla="*/ 600 h 4000"/>
                <a:gd name="T4" fmla="*/ 250 w 4000"/>
                <a:gd name="T5" fmla="*/ 937 h 4000"/>
                <a:gd name="T6" fmla="*/ 343 w 4000"/>
                <a:gd name="T7" fmla="*/ 1256 h 4000"/>
                <a:gd name="T8" fmla="*/ 437 w 4000"/>
                <a:gd name="T9" fmla="*/ 1558 h 4000"/>
                <a:gd name="T10" fmla="*/ 531 w 4000"/>
                <a:gd name="T11" fmla="*/ 1842 h 4000"/>
                <a:gd name="T12" fmla="*/ 625 w 4000"/>
                <a:gd name="T13" fmla="*/ 2109 h 4000"/>
                <a:gd name="T14" fmla="*/ 718 w 4000"/>
                <a:gd name="T15" fmla="*/ 2358 h 4000"/>
                <a:gd name="T16" fmla="*/ 812 w 4000"/>
                <a:gd name="T17" fmla="*/ 2589 h 4000"/>
                <a:gd name="T18" fmla="*/ 906 w 4000"/>
                <a:gd name="T19" fmla="*/ 2803 h 4000"/>
                <a:gd name="T20" fmla="*/ 1000 w 4000"/>
                <a:gd name="T21" fmla="*/ 3000 h 4000"/>
                <a:gd name="T22" fmla="*/ 1093 w 4000"/>
                <a:gd name="T23" fmla="*/ 3178 h 4000"/>
                <a:gd name="T24" fmla="*/ 1187 w 4000"/>
                <a:gd name="T25" fmla="*/ 3339 h 4000"/>
                <a:gd name="T26" fmla="*/ 1281 w 4000"/>
                <a:gd name="T27" fmla="*/ 3483 h 4000"/>
                <a:gd name="T28" fmla="*/ 1375 w 4000"/>
                <a:gd name="T29" fmla="*/ 3609 h 4000"/>
                <a:gd name="T30" fmla="*/ 1468 w 4000"/>
                <a:gd name="T31" fmla="*/ 3717 h 4000"/>
                <a:gd name="T32" fmla="*/ 1562 w 4000"/>
                <a:gd name="T33" fmla="*/ 3808 h 4000"/>
                <a:gd name="T34" fmla="*/ 1656 w 4000"/>
                <a:gd name="T35" fmla="*/ 3881 h 4000"/>
                <a:gd name="T36" fmla="*/ 1750 w 4000"/>
                <a:gd name="T37" fmla="*/ 3937 h 4000"/>
                <a:gd name="T38" fmla="*/ 1843 w 4000"/>
                <a:gd name="T39" fmla="*/ 3975 h 4000"/>
                <a:gd name="T40" fmla="*/ 1937 w 4000"/>
                <a:gd name="T41" fmla="*/ 3996 h 4000"/>
                <a:gd name="T42" fmla="*/ 2031 w 4000"/>
                <a:gd name="T43" fmla="*/ 3999 h 4000"/>
                <a:gd name="T44" fmla="*/ 2125 w 4000"/>
                <a:gd name="T45" fmla="*/ 3984 h 4000"/>
                <a:gd name="T46" fmla="*/ 2218 w 4000"/>
                <a:gd name="T47" fmla="*/ 3952 h 4000"/>
                <a:gd name="T48" fmla="*/ 2312 w 4000"/>
                <a:gd name="T49" fmla="*/ 3902 h 4000"/>
                <a:gd name="T50" fmla="*/ 2406 w 4000"/>
                <a:gd name="T51" fmla="*/ 3834 h 4000"/>
                <a:gd name="T52" fmla="*/ 2500 w 4000"/>
                <a:gd name="T53" fmla="*/ 3750 h 4000"/>
                <a:gd name="T54" fmla="*/ 2593 w 4000"/>
                <a:gd name="T55" fmla="*/ 3647 h 4000"/>
                <a:gd name="T56" fmla="*/ 2687 w 4000"/>
                <a:gd name="T57" fmla="*/ 3527 h 4000"/>
                <a:gd name="T58" fmla="*/ 2781 w 4000"/>
                <a:gd name="T59" fmla="*/ 3389 h 4000"/>
                <a:gd name="T60" fmla="*/ 2875 w 4000"/>
                <a:gd name="T61" fmla="*/ 3234 h 4000"/>
                <a:gd name="T62" fmla="*/ 2968 w 4000"/>
                <a:gd name="T63" fmla="*/ 3061 h 4000"/>
                <a:gd name="T64" fmla="*/ 3062 w 4000"/>
                <a:gd name="T65" fmla="*/ 2871 h 4000"/>
                <a:gd name="T66" fmla="*/ 3156 w 4000"/>
                <a:gd name="T67" fmla="*/ 2663 h 4000"/>
                <a:gd name="T68" fmla="*/ 3250 w 4000"/>
                <a:gd name="T69" fmla="*/ 2437 h 4000"/>
                <a:gd name="T70" fmla="*/ 3343 w 4000"/>
                <a:gd name="T71" fmla="*/ 2194 h 4000"/>
                <a:gd name="T72" fmla="*/ 3437 w 4000"/>
                <a:gd name="T73" fmla="*/ 1933 h 4000"/>
                <a:gd name="T74" fmla="*/ 3531 w 4000"/>
                <a:gd name="T75" fmla="*/ 1655 h 4000"/>
                <a:gd name="T76" fmla="*/ 3625 w 4000"/>
                <a:gd name="T77" fmla="*/ 1359 h 4000"/>
                <a:gd name="T78" fmla="*/ 3718 w 4000"/>
                <a:gd name="T79" fmla="*/ 1045 h 4000"/>
                <a:gd name="T80" fmla="*/ 3812 w 4000"/>
                <a:gd name="T81" fmla="*/ 714 h 4000"/>
                <a:gd name="T82" fmla="*/ 3906 w 4000"/>
                <a:gd name="T83" fmla="*/ 366 h 4000"/>
                <a:gd name="T84" fmla="*/ 4000 w 4000"/>
                <a:gd name="T85" fmla="*/ 0 h 4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00" h="4000">
                  <a:moveTo>
                    <a:pt x="0" y="0"/>
                  </a:moveTo>
                  <a:lnTo>
                    <a:pt x="31" y="124"/>
                  </a:lnTo>
                  <a:lnTo>
                    <a:pt x="62" y="246"/>
                  </a:lnTo>
                  <a:lnTo>
                    <a:pt x="93" y="366"/>
                  </a:lnTo>
                  <a:lnTo>
                    <a:pt x="125" y="484"/>
                  </a:lnTo>
                  <a:lnTo>
                    <a:pt x="156" y="600"/>
                  </a:lnTo>
                  <a:lnTo>
                    <a:pt x="187" y="714"/>
                  </a:lnTo>
                  <a:lnTo>
                    <a:pt x="218" y="827"/>
                  </a:lnTo>
                  <a:lnTo>
                    <a:pt x="250" y="937"/>
                  </a:lnTo>
                  <a:lnTo>
                    <a:pt x="281" y="1045"/>
                  </a:lnTo>
                  <a:lnTo>
                    <a:pt x="312" y="1152"/>
                  </a:lnTo>
                  <a:lnTo>
                    <a:pt x="343" y="1256"/>
                  </a:lnTo>
                  <a:lnTo>
                    <a:pt x="375" y="1359"/>
                  </a:lnTo>
                  <a:lnTo>
                    <a:pt x="406" y="1459"/>
                  </a:lnTo>
                  <a:lnTo>
                    <a:pt x="437" y="1558"/>
                  </a:lnTo>
                  <a:lnTo>
                    <a:pt x="468" y="1655"/>
                  </a:lnTo>
                  <a:lnTo>
                    <a:pt x="500" y="1750"/>
                  </a:lnTo>
                  <a:lnTo>
                    <a:pt x="531" y="1842"/>
                  </a:lnTo>
                  <a:lnTo>
                    <a:pt x="562" y="1933"/>
                  </a:lnTo>
                  <a:lnTo>
                    <a:pt x="593" y="2022"/>
                  </a:lnTo>
                  <a:lnTo>
                    <a:pt x="625" y="2109"/>
                  </a:lnTo>
                  <a:lnTo>
                    <a:pt x="656" y="2194"/>
                  </a:lnTo>
                  <a:lnTo>
                    <a:pt x="687" y="2277"/>
                  </a:lnTo>
                  <a:lnTo>
                    <a:pt x="718" y="2358"/>
                  </a:lnTo>
                  <a:lnTo>
                    <a:pt x="750" y="2437"/>
                  </a:lnTo>
                  <a:lnTo>
                    <a:pt x="781" y="2514"/>
                  </a:lnTo>
                  <a:lnTo>
                    <a:pt x="812" y="2589"/>
                  </a:lnTo>
                  <a:lnTo>
                    <a:pt x="843" y="2663"/>
                  </a:lnTo>
                  <a:lnTo>
                    <a:pt x="875" y="2734"/>
                  </a:lnTo>
                  <a:lnTo>
                    <a:pt x="906" y="2803"/>
                  </a:lnTo>
                  <a:lnTo>
                    <a:pt x="937" y="2871"/>
                  </a:lnTo>
                  <a:lnTo>
                    <a:pt x="968" y="2936"/>
                  </a:lnTo>
                  <a:lnTo>
                    <a:pt x="1000" y="3000"/>
                  </a:lnTo>
                  <a:lnTo>
                    <a:pt x="1031" y="3061"/>
                  </a:lnTo>
                  <a:lnTo>
                    <a:pt x="1062" y="3121"/>
                  </a:lnTo>
                  <a:lnTo>
                    <a:pt x="1093" y="3178"/>
                  </a:lnTo>
                  <a:lnTo>
                    <a:pt x="1125" y="3234"/>
                  </a:lnTo>
                  <a:lnTo>
                    <a:pt x="1156" y="3288"/>
                  </a:lnTo>
                  <a:lnTo>
                    <a:pt x="1187" y="3339"/>
                  </a:lnTo>
                  <a:lnTo>
                    <a:pt x="1218" y="3389"/>
                  </a:lnTo>
                  <a:lnTo>
                    <a:pt x="1250" y="3437"/>
                  </a:lnTo>
                  <a:lnTo>
                    <a:pt x="1281" y="3483"/>
                  </a:lnTo>
                  <a:lnTo>
                    <a:pt x="1312" y="3527"/>
                  </a:lnTo>
                  <a:lnTo>
                    <a:pt x="1343" y="3569"/>
                  </a:lnTo>
                  <a:lnTo>
                    <a:pt x="1375" y="3609"/>
                  </a:lnTo>
                  <a:lnTo>
                    <a:pt x="1406" y="3647"/>
                  </a:lnTo>
                  <a:lnTo>
                    <a:pt x="1437" y="3683"/>
                  </a:lnTo>
                  <a:lnTo>
                    <a:pt x="1468" y="3717"/>
                  </a:lnTo>
                  <a:lnTo>
                    <a:pt x="1500" y="3750"/>
                  </a:lnTo>
                  <a:lnTo>
                    <a:pt x="1531" y="3780"/>
                  </a:lnTo>
                  <a:lnTo>
                    <a:pt x="1562" y="3808"/>
                  </a:lnTo>
                  <a:lnTo>
                    <a:pt x="1593" y="3834"/>
                  </a:lnTo>
                  <a:lnTo>
                    <a:pt x="1625" y="3859"/>
                  </a:lnTo>
                  <a:lnTo>
                    <a:pt x="1656" y="3881"/>
                  </a:lnTo>
                  <a:lnTo>
                    <a:pt x="1687" y="3902"/>
                  </a:lnTo>
                  <a:lnTo>
                    <a:pt x="1718" y="3920"/>
                  </a:lnTo>
                  <a:lnTo>
                    <a:pt x="1750" y="3937"/>
                  </a:lnTo>
                  <a:lnTo>
                    <a:pt x="1781" y="3952"/>
                  </a:lnTo>
                  <a:lnTo>
                    <a:pt x="1812" y="3964"/>
                  </a:lnTo>
                  <a:lnTo>
                    <a:pt x="1843" y="3975"/>
                  </a:lnTo>
                  <a:lnTo>
                    <a:pt x="1875" y="3984"/>
                  </a:lnTo>
                  <a:lnTo>
                    <a:pt x="1906" y="3991"/>
                  </a:lnTo>
                  <a:lnTo>
                    <a:pt x="1937" y="3996"/>
                  </a:lnTo>
                  <a:lnTo>
                    <a:pt x="1968" y="3999"/>
                  </a:lnTo>
                  <a:lnTo>
                    <a:pt x="2000" y="4000"/>
                  </a:lnTo>
                  <a:lnTo>
                    <a:pt x="2031" y="3999"/>
                  </a:lnTo>
                  <a:lnTo>
                    <a:pt x="2062" y="3996"/>
                  </a:lnTo>
                  <a:lnTo>
                    <a:pt x="2093" y="3991"/>
                  </a:lnTo>
                  <a:lnTo>
                    <a:pt x="2125" y="3984"/>
                  </a:lnTo>
                  <a:lnTo>
                    <a:pt x="2156" y="3975"/>
                  </a:lnTo>
                  <a:lnTo>
                    <a:pt x="2187" y="3964"/>
                  </a:lnTo>
                  <a:lnTo>
                    <a:pt x="2218" y="3952"/>
                  </a:lnTo>
                  <a:lnTo>
                    <a:pt x="2250" y="3937"/>
                  </a:lnTo>
                  <a:lnTo>
                    <a:pt x="2281" y="3920"/>
                  </a:lnTo>
                  <a:lnTo>
                    <a:pt x="2312" y="3902"/>
                  </a:lnTo>
                  <a:lnTo>
                    <a:pt x="2343" y="3881"/>
                  </a:lnTo>
                  <a:lnTo>
                    <a:pt x="2375" y="3859"/>
                  </a:lnTo>
                  <a:lnTo>
                    <a:pt x="2406" y="3834"/>
                  </a:lnTo>
                  <a:lnTo>
                    <a:pt x="2437" y="3808"/>
                  </a:lnTo>
                  <a:lnTo>
                    <a:pt x="2468" y="3780"/>
                  </a:lnTo>
                  <a:lnTo>
                    <a:pt x="2500" y="3750"/>
                  </a:lnTo>
                  <a:lnTo>
                    <a:pt x="2531" y="3717"/>
                  </a:lnTo>
                  <a:lnTo>
                    <a:pt x="2562" y="3683"/>
                  </a:lnTo>
                  <a:lnTo>
                    <a:pt x="2593" y="3647"/>
                  </a:lnTo>
                  <a:lnTo>
                    <a:pt x="2625" y="3609"/>
                  </a:lnTo>
                  <a:lnTo>
                    <a:pt x="2656" y="3569"/>
                  </a:lnTo>
                  <a:lnTo>
                    <a:pt x="2687" y="3527"/>
                  </a:lnTo>
                  <a:lnTo>
                    <a:pt x="2718" y="3483"/>
                  </a:lnTo>
                  <a:lnTo>
                    <a:pt x="2750" y="3437"/>
                  </a:lnTo>
                  <a:lnTo>
                    <a:pt x="2781" y="3389"/>
                  </a:lnTo>
                  <a:lnTo>
                    <a:pt x="2812" y="3339"/>
                  </a:lnTo>
                  <a:lnTo>
                    <a:pt x="2843" y="3288"/>
                  </a:lnTo>
                  <a:lnTo>
                    <a:pt x="2875" y="3234"/>
                  </a:lnTo>
                  <a:lnTo>
                    <a:pt x="2906" y="3178"/>
                  </a:lnTo>
                  <a:lnTo>
                    <a:pt x="2937" y="3121"/>
                  </a:lnTo>
                  <a:lnTo>
                    <a:pt x="2968" y="3061"/>
                  </a:lnTo>
                  <a:lnTo>
                    <a:pt x="3000" y="3000"/>
                  </a:lnTo>
                  <a:lnTo>
                    <a:pt x="3031" y="2936"/>
                  </a:lnTo>
                  <a:lnTo>
                    <a:pt x="3062" y="2871"/>
                  </a:lnTo>
                  <a:lnTo>
                    <a:pt x="3093" y="2803"/>
                  </a:lnTo>
                  <a:lnTo>
                    <a:pt x="3125" y="2734"/>
                  </a:lnTo>
                  <a:lnTo>
                    <a:pt x="3156" y="2663"/>
                  </a:lnTo>
                  <a:lnTo>
                    <a:pt x="3187" y="2589"/>
                  </a:lnTo>
                  <a:lnTo>
                    <a:pt x="3218" y="2514"/>
                  </a:lnTo>
                  <a:lnTo>
                    <a:pt x="3250" y="2437"/>
                  </a:lnTo>
                  <a:lnTo>
                    <a:pt x="3281" y="2358"/>
                  </a:lnTo>
                  <a:lnTo>
                    <a:pt x="3312" y="2277"/>
                  </a:lnTo>
                  <a:lnTo>
                    <a:pt x="3343" y="2194"/>
                  </a:lnTo>
                  <a:lnTo>
                    <a:pt x="3375" y="2109"/>
                  </a:lnTo>
                  <a:lnTo>
                    <a:pt x="3406" y="2022"/>
                  </a:lnTo>
                  <a:lnTo>
                    <a:pt x="3437" y="1933"/>
                  </a:lnTo>
                  <a:lnTo>
                    <a:pt x="3468" y="1842"/>
                  </a:lnTo>
                  <a:lnTo>
                    <a:pt x="3500" y="1750"/>
                  </a:lnTo>
                  <a:lnTo>
                    <a:pt x="3531" y="1655"/>
                  </a:lnTo>
                  <a:lnTo>
                    <a:pt x="3562" y="1558"/>
                  </a:lnTo>
                  <a:lnTo>
                    <a:pt x="3593" y="1459"/>
                  </a:lnTo>
                  <a:lnTo>
                    <a:pt x="3625" y="1359"/>
                  </a:lnTo>
                  <a:lnTo>
                    <a:pt x="3656" y="1256"/>
                  </a:lnTo>
                  <a:lnTo>
                    <a:pt x="3687" y="1152"/>
                  </a:lnTo>
                  <a:lnTo>
                    <a:pt x="3718" y="1045"/>
                  </a:lnTo>
                  <a:lnTo>
                    <a:pt x="3750" y="937"/>
                  </a:lnTo>
                  <a:lnTo>
                    <a:pt x="3781" y="827"/>
                  </a:lnTo>
                  <a:lnTo>
                    <a:pt x="3812" y="714"/>
                  </a:lnTo>
                  <a:lnTo>
                    <a:pt x="3843" y="600"/>
                  </a:lnTo>
                  <a:lnTo>
                    <a:pt x="3875" y="484"/>
                  </a:lnTo>
                  <a:lnTo>
                    <a:pt x="3906" y="366"/>
                  </a:lnTo>
                  <a:lnTo>
                    <a:pt x="3937" y="246"/>
                  </a:lnTo>
                  <a:lnTo>
                    <a:pt x="3968" y="124"/>
                  </a:lnTo>
                  <a:lnTo>
                    <a:pt x="4000" y="0"/>
                  </a:lnTo>
                </a:path>
              </a:pathLst>
            </a:custGeom>
            <a:noFill/>
            <a:ln w="238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Oval 8"/>
            <p:cNvSpPr>
              <a:spLocks noChangeArrowheads="1"/>
            </p:cNvSpPr>
            <p:nvPr/>
          </p:nvSpPr>
          <p:spPr bwMode="auto">
            <a:xfrm>
              <a:off x="1767" y="1723"/>
              <a:ext cx="61" cy="61"/>
            </a:xfrm>
            <a:prstGeom prst="ellipse">
              <a:avLst/>
            </a:prstGeom>
            <a:solidFill>
              <a:srgbClr val="FFFFFF"/>
            </a:solidFill>
            <a:ln w="2381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Oval 9"/>
            <p:cNvSpPr>
              <a:spLocks noChangeArrowheads="1"/>
            </p:cNvSpPr>
            <p:nvPr/>
          </p:nvSpPr>
          <p:spPr bwMode="auto">
            <a:xfrm>
              <a:off x="1767" y="1723"/>
              <a:ext cx="61" cy="61"/>
            </a:xfrm>
            <a:prstGeom prst="ellipse">
              <a:avLst/>
            </a:pr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Oval 10"/>
            <p:cNvSpPr>
              <a:spLocks noChangeArrowheads="1"/>
            </p:cNvSpPr>
            <p:nvPr/>
          </p:nvSpPr>
          <p:spPr bwMode="auto">
            <a:xfrm>
              <a:off x="2170" y="2740"/>
              <a:ext cx="60" cy="61"/>
            </a:xfrm>
            <a:prstGeom prst="ellipse">
              <a:avLst/>
            </a:prstGeom>
            <a:solidFill>
              <a:srgbClr val="FFFFFF"/>
            </a:solidFill>
            <a:ln w="1587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Oval 11"/>
            <p:cNvSpPr>
              <a:spLocks noChangeArrowheads="1"/>
            </p:cNvSpPr>
            <p:nvPr/>
          </p:nvSpPr>
          <p:spPr bwMode="auto">
            <a:xfrm>
              <a:off x="2170" y="2740"/>
              <a:ext cx="60" cy="61"/>
            </a:xfrm>
            <a:prstGeom prst="ellipse">
              <a:avLst/>
            </a:pr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Oval 12"/>
            <p:cNvSpPr>
              <a:spLocks noChangeArrowheads="1"/>
            </p:cNvSpPr>
            <p:nvPr/>
          </p:nvSpPr>
          <p:spPr bwMode="auto">
            <a:xfrm>
              <a:off x="2963" y="2859"/>
              <a:ext cx="60" cy="61"/>
            </a:xfrm>
            <a:prstGeom prst="ellipse">
              <a:avLst/>
            </a:prstGeom>
            <a:solidFill>
              <a:srgbClr val="FFFFFF"/>
            </a:solidFill>
            <a:ln w="1587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Oval 13"/>
            <p:cNvSpPr>
              <a:spLocks noChangeArrowheads="1"/>
            </p:cNvSpPr>
            <p:nvPr/>
          </p:nvSpPr>
          <p:spPr bwMode="auto">
            <a:xfrm>
              <a:off x="2963" y="2859"/>
              <a:ext cx="60" cy="61"/>
            </a:xfrm>
            <a:prstGeom prst="ellipse">
              <a:avLst/>
            </a:pr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Oval 14"/>
            <p:cNvSpPr>
              <a:spLocks noChangeArrowheads="1"/>
            </p:cNvSpPr>
            <p:nvPr/>
          </p:nvSpPr>
          <p:spPr bwMode="auto">
            <a:xfrm>
              <a:off x="3518" y="1460"/>
              <a:ext cx="60" cy="60"/>
            </a:xfrm>
            <a:prstGeom prst="ellipse">
              <a:avLst/>
            </a:prstGeom>
            <a:solidFill>
              <a:srgbClr val="FFFFFF"/>
            </a:solidFill>
            <a:ln w="1587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 name="Oval 15"/>
            <p:cNvSpPr>
              <a:spLocks noChangeArrowheads="1"/>
            </p:cNvSpPr>
            <p:nvPr/>
          </p:nvSpPr>
          <p:spPr bwMode="auto">
            <a:xfrm>
              <a:off x="3518" y="1460"/>
              <a:ext cx="60" cy="60"/>
            </a:xfrm>
            <a:prstGeom prst="ellipse">
              <a:avLst/>
            </a:pr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8" name="文本框 17"/>
          <p:cNvSpPr txBox="1"/>
          <p:nvPr/>
        </p:nvSpPr>
        <p:spPr>
          <a:xfrm>
            <a:off x="883334" y="1761958"/>
            <a:ext cx="1795684" cy="461665"/>
          </a:xfrm>
          <a:prstGeom prst="rect">
            <a:avLst/>
          </a:prstGeom>
          <a:noFill/>
        </p:spPr>
        <p:txBody>
          <a:bodyPr wrap="none" rtlCol="0">
            <a:spAutoFit/>
          </a:bodyPr>
          <a:lstStyle/>
          <a:p>
            <a:r>
              <a:rPr lang="en-US" altLang="zh-CN" sz="2400" i="1" dirty="0">
                <a:latin typeface="Times New Roman" panose="02020603050405020304" pitchFamily="18" charset="0"/>
                <a:cs typeface="Times New Roman" panose="02020603050405020304" pitchFamily="18" charset="0"/>
              </a:rPr>
              <a:t>z</a:t>
            </a:r>
            <a:r>
              <a:rPr lang="en-US" altLang="zh-CN" sz="2400" dirty="0">
                <a:latin typeface="Times New Roman" panose="02020603050405020304" pitchFamily="18" charset="0"/>
                <a:cs typeface="Times New Roman" panose="02020603050405020304" pitchFamily="18" charset="0"/>
              </a:rPr>
              <a:t> = 2</a:t>
            </a:r>
            <a:r>
              <a:rPr lang="en-US" altLang="zh-CN" sz="2400" i="1" dirty="0">
                <a:latin typeface="Times New Roman" panose="02020603050405020304" pitchFamily="18" charset="0"/>
                <a:cs typeface="Times New Roman" panose="02020603050405020304" pitchFamily="18" charset="0"/>
              </a:rPr>
              <a:t>ax</a:t>
            </a:r>
            <a:r>
              <a:rPr lang="en-US" altLang="zh-CN" sz="2400" baseline="30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 + </a:t>
            </a:r>
            <a:r>
              <a:rPr lang="en-US" altLang="zh-CN" sz="2400" i="1" dirty="0" err="1">
                <a:latin typeface="Times New Roman" panose="02020603050405020304" pitchFamily="18" charset="0"/>
                <a:cs typeface="Times New Roman" panose="02020603050405020304" pitchFamily="18" charset="0"/>
              </a:rPr>
              <a:t>bx</a:t>
            </a:r>
            <a:endParaRPr lang="en-US" altLang="zh-CN" sz="2400" i="1" dirty="0">
              <a:latin typeface="Times New Roman" panose="02020603050405020304" pitchFamily="18" charset="0"/>
              <a:cs typeface="Times New Roman" panose="02020603050405020304" pitchFamily="18" charset="0"/>
            </a:endParaRPr>
          </a:p>
        </p:txBody>
      </p:sp>
      <p:sp>
        <p:nvSpPr>
          <p:cNvPr id="19" name="文本框 18"/>
          <p:cNvSpPr txBox="1"/>
          <p:nvPr/>
        </p:nvSpPr>
        <p:spPr>
          <a:xfrm>
            <a:off x="4703764" y="4473484"/>
            <a:ext cx="3842719" cy="461665"/>
          </a:xfrm>
          <a:prstGeom prst="rect">
            <a:avLst/>
          </a:prstGeom>
          <a:noFill/>
        </p:spPr>
        <p:txBody>
          <a:bodyPr wrap="none" rtlCol="0">
            <a:spAutoFit/>
          </a:bodyPr>
          <a:lstStyle/>
          <a:p>
            <a:r>
              <a:rPr lang="pl-PL" altLang="zh-CN" sz="2400" i="1" dirty="0">
                <a:latin typeface="Times New Roman" panose="02020603050405020304" pitchFamily="18" charset="0"/>
                <a:cs typeface="Times New Roman" panose="02020603050405020304" pitchFamily="18" charset="0"/>
              </a:rPr>
              <a:t>z</a:t>
            </a:r>
            <a:r>
              <a:rPr lang="pl-PL" altLang="zh-CN" sz="2400" baseline="30000" dirty="0">
                <a:latin typeface="Times New Roman" panose="02020603050405020304" pitchFamily="18" charset="0"/>
                <a:cs typeface="Times New Roman" panose="02020603050405020304" pitchFamily="18" charset="0"/>
              </a:rPr>
              <a:t>2</a:t>
            </a:r>
            <a:r>
              <a:rPr lang="pl-PL" altLang="zh-CN" sz="2400" dirty="0">
                <a:latin typeface="Times New Roman" panose="02020603050405020304" pitchFamily="18" charset="0"/>
                <a:cs typeface="Times New Roman" panose="02020603050405020304" pitchFamily="18" charset="0"/>
              </a:rPr>
              <a:t> = (</a:t>
            </a:r>
            <a:r>
              <a:rPr lang="pl-PL" altLang="zh-CN" sz="2400" i="1" dirty="0">
                <a:latin typeface="Times New Roman" panose="02020603050405020304" pitchFamily="18" charset="0"/>
                <a:cs typeface="Times New Roman" panose="02020603050405020304" pitchFamily="18" charset="0"/>
              </a:rPr>
              <a:t>b</a:t>
            </a:r>
            <a:r>
              <a:rPr lang="pl-PL" altLang="zh-CN" sz="2400" baseline="30000" dirty="0">
                <a:latin typeface="Times New Roman" panose="02020603050405020304" pitchFamily="18" charset="0"/>
                <a:cs typeface="Times New Roman" panose="02020603050405020304" pitchFamily="18" charset="0"/>
              </a:rPr>
              <a:t>2</a:t>
            </a:r>
            <a:r>
              <a:rPr lang="pl-PL" altLang="zh-CN" sz="2400" dirty="0">
                <a:latin typeface="Times New Roman" panose="02020603050405020304" pitchFamily="18" charset="0"/>
                <a:cs typeface="Times New Roman" panose="02020603050405020304" pitchFamily="18" charset="0"/>
              </a:rPr>
              <a:t> – 4</a:t>
            </a:r>
            <a:r>
              <a:rPr lang="pl-PL" altLang="zh-CN" sz="2400" i="1" dirty="0">
                <a:latin typeface="Times New Roman" panose="02020603050405020304" pitchFamily="18" charset="0"/>
                <a:cs typeface="Times New Roman" panose="02020603050405020304" pitchFamily="18" charset="0"/>
              </a:rPr>
              <a:t>ac</a:t>
            </a:r>
            <a:r>
              <a:rPr lang="pl-PL" altLang="zh-CN" sz="2400" dirty="0">
                <a:latin typeface="Times New Roman" panose="02020603050405020304" pitchFamily="18" charset="0"/>
                <a:cs typeface="Times New Roman" panose="02020603050405020304" pitchFamily="18" charset="0"/>
              </a:rPr>
              <a:t>)</a:t>
            </a:r>
            <a:r>
              <a:rPr lang="pl-PL" altLang="zh-CN" sz="2400" i="1" dirty="0">
                <a:latin typeface="Times New Roman" panose="02020603050405020304" pitchFamily="18" charset="0"/>
                <a:cs typeface="Times New Roman" panose="02020603050405020304" pitchFamily="18" charset="0"/>
              </a:rPr>
              <a:t>x</a:t>
            </a:r>
            <a:r>
              <a:rPr lang="pl-PL" altLang="zh-CN" sz="2400" baseline="30000" dirty="0">
                <a:latin typeface="Times New Roman" panose="02020603050405020304" pitchFamily="18" charset="0"/>
                <a:cs typeface="Times New Roman" panose="02020603050405020304" pitchFamily="18" charset="0"/>
              </a:rPr>
              <a:t>2</a:t>
            </a:r>
            <a:r>
              <a:rPr lang="pl-PL" altLang="zh-CN" sz="2400" dirty="0">
                <a:latin typeface="Times New Roman" panose="02020603050405020304" pitchFamily="18" charset="0"/>
                <a:cs typeface="Times New Roman" panose="02020603050405020304" pitchFamily="18" charset="0"/>
              </a:rPr>
              <a:t> – 4</a:t>
            </a:r>
            <a:r>
              <a:rPr lang="pl-PL" altLang="zh-CN" sz="2400" i="1" dirty="0">
                <a:latin typeface="Times New Roman" panose="02020603050405020304" pitchFamily="18" charset="0"/>
                <a:cs typeface="Times New Roman" panose="02020603050405020304" pitchFamily="18" charset="0"/>
              </a:rPr>
              <a:t>adx</a:t>
            </a:r>
            <a:r>
              <a:rPr lang="pl-PL" altLang="zh-CN" sz="2400" dirty="0">
                <a:latin typeface="Times New Roman" panose="02020603050405020304" pitchFamily="18" charset="0"/>
                <a:cs typeface="Times New Roman" panose="02020603050405020304" pitchFamily="18" charset="0"/>
              </a:rPr>
              <a:t> – 4</a:t>
            </a:r>
            <a:r>
              <a:rPr lang="pl-PL" altLang="zh-CN" sz="2400" i="1" dirty="0">
                <a:latin typeface="Times New Roman" panose="02020603050405020304" pitchFamily="18" charset="0"/>
                <a:cs typeface="Times New Roman" panose="02020603050405020304" pitchFamily="18" charset="0"/>
              </a:rPr>
              <a:t>ae</a:t>
            </a:r>
          </a:p>
        </p:txBody>
      </p:sp>
    </p:spTree>
    <p:extLst>
      <p:ext uri="{BB962C8B-B14F-4D97-AF65-F5344CB8AC3E}">
        <p14:creationId xmlns:p14="http://schemas.microsoft.com/office/powerpoint/2010/main" val="2299169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一元函数凸性的初等表达</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4382429"/>
                <a:ext cx="7886700" cy="1794534"/>
              </a:xfrm>
            </p:spPr>
            <p:txBody>
              <a:bodyPr>
                <a:normAutofit/>
              </a:bodyPr>
              <a:lstStyle/>
              <a:p>
                <a:r>
                  <a:rPr lang="en-US" altLang="zh-CN" i="1" dirty="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C</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b</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，如果对于任意的</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b</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，有</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𝑓</m:t>
                      </m:r>
                      <m:d>
                        <m:d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f>
                            <m:f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Pr>
                            <m:num>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1</m:t>
                                  </m:r>
                                </m:sub>
                              </m:s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2</m:t>
                                  </m:r>
                                </m:sub>
                              </m:sSub>
                            </m:num>
                            <m:den>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2</m:t>
                              </m:r>
                            </m:den>
                          </m:f>
                        </m:e>
                      </m:d>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f>
                        <m:f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𝑓</m:t>
                          </m:r>
                          <m:d>
                            <m:d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1</m:t>
                                  </m:r>
                                </m:sub>
                              </m:sSub>
                            </m:e>
                          </m:d>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𝑓</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2</m:t>
                              </m:r>
                            </m:sub>
                          </m:s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num>
                        <m:den>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2</m:t>
                          </m:r>
                        </m:den>
                      </m:f>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则</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是</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b</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上的上凸函数</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4382429"/>
                <a:ext cx="7886700" cy="1794534"/>
              </a:xfrm>
              <a:blipFill>
                <a:blip r:embed="rId2"/>
                <a:stretch>
                  <a:fillRect l="-1391" t="-7143" b="-6803"/>
                </a:stretch>
              </a:blipFill>
            </p:spPr>
            <p:txBody>
              <a:bodyPr/>
              <a:lstStyle/>
              <a:p>
                <a:r>
                  <a:rPr lang="zh-CN" altLang="en-US">
                    <a:noFill/>
                  </a:rPr>
                  <a:t> </a:t>
                </a:r>
              </a:p>
            </p:txBody>
          </p:sp>
        </mc:Fallback>
      </mc:AlternateContent>
      <p:grpSp>
        <p:nvGrpSpPr>
          <p:cNvPr id="5" name="Group 4"/>
          <p:cNvGrpSpPr>
            <a:grpSpLocks noChangeAspect="1"/>
          </p:cNvGrpSpPr>
          <p:nvPr/>
        </p:nvGrpSpPr>
        <p:grpSpPr bwMode="auto">
          <a:xfrm>
            <a:off x="2673350" y="1778001"/>
            <a:ext cx="3771900" cy="2516188"/>
            <a:chOff x="1684" y="1120"/>
            <a:chExt cx="2376" cy="1585"/>
          </a:xfrm>
        </p:grpSpPr>
        <p:sp>
          <p:nvSpPr>
            <p:cNvPr id="8" name="Freeform 6"/>
            <p:cNvSpPr>
              <a:spLocks/>
            </p:cNvSpPr>
            <p:nvPr/>
          </p:nvSpPr>
          <p:spPr bwMode="auto">
            <a:xfrm>
              <a:off x="2278" y="1243"/>
              <a:ext cx="1584" cy="868"/>
            </a:xfrm>
            <a:custGeom>
              <a:avLst/>
              <a:gdLst>
                <a:gd name="T0" fmla="*/ 3999 w 3999"/>
                <a:gd name="T1" fmla="*/ 691 h 2191"/>
                <a:gd name="T2" fmla="*/ 0 w 3999"/>
                <a:gd name="T3" fmla="*/ 2191 h 2191"/>
              </a:gdLst>
              <a:ahLst/>
              <a:cxnLst>
                <a:cxn ang="0">
                  <a:pos x="T0" y="T1"/>
                </a:cxn>
                <a:cxn ang="0">
                  <a:pos x="T2" y="T3"/>
                </a:cxn>
              </a:cxnLst>
              <a:rect l="0" t="0" r="r" b="b"/>
              <a:pathLst>
                <a:path w="3999" h="2191">
                  <a:moveTo>
                    <a:pt x="3999" y="691"/>
                  </a:moveTo>
                  <a:cubicBezTo>
                    <a:pt x="2481" y="0"/>
                    <a:pt x="690" y="672"/>
                    <a:pt x="0" y="2191"/>
                  </a:cubicBezTo>
                </a:path>
              </a:pathLst>
            </a:custGeom>
            <a:noFill/>
            <a:ln w="19050"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7"/>
            <p:cNvSpPr>
              <a:spLocks noChangeShapeType="1"/>
            </p:cNvSpPr>
            <p:nvPr/>
          </p:nvSpPr>
          <p:spPr bwMode="auto">
            <a:xfrm>
              <a:off x="1684" y="2309"/>
              <a:ext cx="2376" cy="0"/>
            </a:xfrm>
            <a:prstGeom prst="line">
              <a:avLst/>
            </a:prstGeom>
            <a:noFill/>
            <a:ln w="19050"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Line 8"/>
            <p:cNvSpPr>
              <a:spLocks noChangeShapeType="1"/>
            </p:cNvSpPr>
            <p:nvPr/>
          </p:nvSpPr>
          <p:spPr bwMode="auto">
            <a:xfrm flipV="1">
              <a:off x="2080" y="1120"/>
              <a:ext cx="0" cy="1585"/>
            </a:xfrm>
            <a:prstGeom prst="line">
              <a:avLst/>
            </a:prstGeom>
            <a:noFill/>
            <a:ln w="19050"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Line 9"/>
            <p:cNvSpPr>
              <a:spLocks noChangeShapeType="1"/>
            </p:cNvSpPr>
            <p:nvPr/>
          </p:nvSpPr>
          <p:spPr bwMode="auto">
            <a:xfrm>
              <a:off x="2482" y="1800"/>
              <a:ext cx="0" cy="509"/>
            </a:xfrm>
            <a:prstGeom prst="line">
              <a:avLst/>
            </a:prstGeom>
            <a:noFill/>
            <a:ln w="190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Line 10"/>
            <p:cNvSpPr>
              <a:spLocks noChangeShapeType="1"/>
            </p:cNvSpPr>
            <p:nvPr/>
          </p:nvSpPr>
          <p:spPr bwMode="auto">
            <a:xfrm>
              <a:off x="2980" y="1474"/>
              <a:ext cx="0" cy="835"/>
            </a:xfrm>
            <a:prstGeom prst="line">
              <a:avLst/>
            </a:prstGeom>
            <a:noFill/>
            <a:ln w="190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Line 11"/>
            <p:cNvSpPr>
              <a:spLocks noChangeShapeType="1"/>
            </p:cNvSpPr>
            <p:nvPr/>
          </p:nvSpPr>
          <p:spPr bwMode="auto">
            <a:xfrm>
              <a:off x="3478" y="1414"/>
              <a:ext cx="0" cy="895"/>
            </a:xfrm>
            <a:prstGeom prst="line">
              <a:avLst/>
            </a:prstGeom>
            <a:noFill/>
            <a:ln w="190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Line 12"/>
            <p:cNvSpPr>
              <a:spLocks noChangeShapeType="1"/>
            </p:cNvSpPr>
            <p:nvPr/>
          </p:nvSpPr>
          <p:spPr bwMode="auto">
            <a:xfrm flipH="1">
              <a:off x="2482" y="1414"/>
              <a:ext cx="996" cy="386"/>
            </a:xfrm>
            <a:prstGeom prst="line">
              <a:avLst/>
            </a:prstGeom>
            <a:noFill/>
            <a:ln w="190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Oval 13"/>
            <p:cNvSpPr>
              <a:spLocks noChangeArrowheads="1"/>
            </p:cNvSpPr>
            <p:nvPr/>
          </p:nvSpPr>
          <p:spPr bwMode="auto">
            <a:xfrm>
              <a:off x="2459" y="1777"/>
              <a:ext cx="47" cy="47"/>
            </a:xfrm>
            <a:prstGeom prst="ellipse">
              <a:avLst/>
            </a:prstGeom>
            <a:solidFill>
              <a:srgbClr val="FFFFFF"/>
            </a:solid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Oval 16"/>
            <p:cNvSpPr>
              <a:spLocks noChangeArrowheads="1"/>
            </p:cNvSpPr>
            <p:nvPr/>
          </p:nvSpPr>
          <p:spPr bwMode="auto">
            <a:xfrm>
              <a:off x="3454" y="1391"/>
              <a:ext cx="48" cy="47"/>
            </a:xfrm>
            <a:prstGeom prst="ellipse">
              <a:avLst/>
            </a:prstGeom>
            <a:solidFill>
              <a:srgbClr val="FFFFFF"/>
            </a:solid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Oval 17"/>
            <p:cNvSpPr>
              <a:spLocks noChangeArrowheads="1"/>
            </p:cNvSpPr>
            <p:nvPr/>
          </p:nvSpPr>
          <p:spPr bwMode="auto">
            <a:xfrm>
              <a:off x="2950" y="1577"/>
              <a:ext cx="47" cy="47"/>
            </a:xfrm>
            <a:prstGeom prst="ellipse">
              <a:avLst/>
            </a:prstGeom>
            <a:solidFill>
              <a:srgbClr val="FFFFFF"/>
            </a:solid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Oval 19"/>
            <p:cNvSpPr>
              <a:spLocks noChangeArrowheads="1"/>
            </p:cNvSpPr>
            <p:nvPr/>
          </p:nvSpPr>
          <p:spPr bwMode="auto">
            <a:xfrm>
              <a:off x="2459" y="2285"/>
              <a:ext cx="47" cy="48"/>
            </a:xfrm>
            <a:prstGeom prst="ellipse">
              <a:avLst/>
            </a:prstGeom>
            <a:solidFill>
              <a:srgbClr val="FFFFFF"/>
            </a:solid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Oval 21"/>
            <p:cNvSpPr>
              <a:spLocks noChangeArrowheads="1"/>
            </p:cNvSpPr>
            <p:nvPr/>
          </p:nvSpPr>
          <p:spPr bwMode="auto">
            <a:xfrm>
              <a:off x="3454" y="2285"/>
              <a:ext cx="48" cy="48"/>
            </a:xfrm>
            <a:prstGeom prst="ellipse">
              <a:avLst/>
            </a:prstGeom>
            <a:solidFill>
              <a:srgbClr val="FFFFFF"/>
            </a:solid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Oval 23"/>
            <p:cNvSpPr>
              <a:spLocks noChangeArrowheads="1"/>
            </p:cNvSpPr>
            <p:nvPr/>
          </p:nvSpPr>
          <p:spPr bwMode="auto">
            <a:xfrm>
              <a:off x="2957" y="2285"/>
              <a:ext cx="47" cy="48"/>
            </a:xfrm>
            <a:prstGeom prst="ellipse">
              <a:avLst/>
            </a:prstGeom>
            <a:solidFill>
              <a:srgbClr val="FFFFFF"/>
            </a:solid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Oval 25"/>
            <p:cNvSpPr>
              <a:spLocks noChangeArrowheads="1"/>
            </p:cNvSpPr>
            <p:nvPr/>
          </p:nvSpPr>
          <p:spPr bwMode="auto">
            <a:xfrm>
              <a:off x="2957" y="1450"/>
              <a:ext cx="47" cy="47"/>
            </a:xfrm>
            <a:prstGeom prst="ellipse">
              <a:avLst/>
            </a:prstGeom>
            <a:solidFill>
              <a:srgbClr val="FFFFFF"/>
            </a:solid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40786142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高次多项式的公共零点</a:t>
            </a:r>
          </a:p>
        </p:txBody>
      </p:sp>
      <p:sp>
        <p:nvSpPr>
          <p:cNvPr id="3" name="内容占位符 2"/>
          <p:cNvSpPr>
            <a:spLocks noGrp="1"/>
          </p:cNvSpPr>
          <p:nvPr>
            <p:ph idx="1"/>
          </p:nvPr>
        </p:nvSpPr>
        <p:spPr/>
        <p:txBody>
          <a:bodyPr>
            <a:normAutofit lnSpcReduction="10000"/>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设整数</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m</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n</a:t>
            </a:r>
          </a:p>
          <a:p>
            <a:pPr marL="0" indent="0" algn="ctr">
              <a:buNone/>
            </a:pPr>
            <a:r>
              <a:rPr lang="en-US" altLang="zh-CN" i="1" dirty="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0</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 +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a</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m</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x</a:t>
            </a:r>
            <a:r>
              <a:rPr lang="en-US" altLang="zh-CN" i="1" baseline="30000" dirty="0" err="1">
                <a:latin typeface="Times New Roman" panose="02020603050405020304" pitchFamily="18" charset="0"/>
                <a:ea typeface="楷体" panose="02010609060101010101" pitchFamily="49" charset="-122"/>
                <a:cs typeface="Times New Roman" panose="02020603050405020304" pitchFamily="18" charset="0"/>
              </a:rPr>
              <a:t>m</a:t>
            </a:r>
            <a:endParaRPr lang="en-US" altLang="zh-CN" i="1" baseline="30000"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i="1" dirty="0">
                <a:latin typeface="Times New Roman" panose="02020603050405020304" pitchFamily="18" charset="0"/>
                <a:ea typeface="楷体" panose="02010609060101010101" pitchFamily="49" charset="-122"/>
                <a:cs typeface="Times New Roman" panose="02020603050405020304" pitchFamily="18" charset="0"/>
              </a:rPr>
              <a:t>g</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b</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0</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b</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b</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 +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b</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n</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x</a:t>
            </a:r>
            <a:r>
              <a:rPr lang="en-US" altLang="zh-CN" i="1" baseline="30000" dirty="0" err="1">
                <a:latin typeface="Times New Roman" panose="02020603050405020304" pitchFamily="18" charset="0"/>
                <a:ea typeface="楷体" panose="02010609060101010101" pitchFamily="49" charset="-122"/>
                <a:cs typeface="Times New Roman" panose="02020603050405020304" pitchFamily="18" charset="0"/>
              </a:rPr>
              <a:t>n</a:t>
            </a:r>
            <a:endParaRPr lang="en-US" altLang="zh-CN" i="1" baseline="300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如果</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g</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有公共零点，则存在</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n</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次多项式</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c</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与</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m</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次非零多项式</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d</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，满足</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i="1" dirty="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c</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g</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d</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0</a:t>
            </a: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设</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i="1" dirty="0">
                <a:latin typeface="Times New Roman" panose="02020603050405020304" pitchFamily="18" charset="0"/>
                <a:ea typeface="楷体" panose="02010609060101010101" pitchFamily="49" charset="-122"/>
                <a:cs typeface="Times New Roman" panose="02020603050405020304" pitchFamily="18" charset="0"/>
              </a:rPr>
              <a:t>c</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y</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0</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y</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y</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 +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y</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n</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 – 1</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i="1" baseline="30000" dirty="0">
                <a:latin typeface="Times New Roman" panose="02020603050405020304" pitchFamily="18" charset="0"/>
                <a:ea typeface="楷体" panose="02010609060101010101" pitchFamily="49" charset="-122"/>
                <a:cs typeface="Times New Roman" panose="02020603050405020304" pitchFamily="18" charset="0"/>
              </a:rPr>
              <a:t>n</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 – 1</a:t>
            </a:r>
          </a:p>
          <a:p>
            <a:pPr marL="0" indent="0" algn="ctr">
              <a:buNone/>
            </a:pPr>
            <a:r>
              <a:rPr lang="en-US" altLang="zh-CN" i="1" dirty="0">
                <a:latin typeface="Times New Roman" panose="02020603050405020304" pitchFamily="18" charset="0"/>
                <a:ea typeface="楷体" panose="02010609060101010101" pitchFamily="49" charset="-122"/>
                <a:cs typeface="Times New Roman" panose="02020603050405020304" pitchFamily="18" charset="0"/>
              </a:rPr>
              <a:t>d</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z</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0</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z</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z</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 +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z</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m</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 – 1</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i="1" baseline="30000" dirty="0">
                <a:latin typeface="Times New Roman" panose="02020603050405020304" pitchFamily="18" charset="0"/>
                <a:ea typeface="楷体" panose="02010609060101010101" pitchFamily="49" charset="-122"/>
                <a:cs typeface="Times New Roman" panose="02020603050405020304" pitchFamily="18" charset="0"/>
              </a:rPr>
              <a:t>m</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 – 1</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p>
          <a:p>
            <a:pPr marL="0" indent="0">
              <a:buNone/>
            </a:pP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37802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公共零点存在的系数条件</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p>
                        <m:sSupPr>
                          <m:ctrlPr>
                            <a:rPr lang="en-US" altLang="zh-CN" sz="2000" b="0" i="1" smtClean="0">
                              <a:latin typeface="Cambria Math" panose="02040503050406030204" pitchFamily="18" charset="0"/>
                            </a:rPr>
                          </m:ctrlPr>
                        </m:sSupPr>
                        <m:e>
                          <m:d>
                            <m:dPr>
                              <m:begChr m:val="["/>
                              <m:endChr m:val="]"/>
                              <m:ctrlPr>
                                <a:rPr lang="en-US" altLang="zh-CN" sz="2000" i="1" smtClean="0">
                                  <a:latin typeface="Cambria Math" panose="02040503050406030204" pitchFamily="18" charset="0"/>
                                </a:rPr>
                              </m:ctrlPr>
                            </m:dPr>
                            <m:e>
                              <m:m>
                                <m:mPr>
                                  <m:mcs>
                                    <m:mc>
                                      <m:mcPr>
                                        <m:count m:val="1"/>
                                        <m:mcJc m:val="center"/>
                                      </m:mcPr>
                                    </m:mc>
                                  </m:mcs>
                                  <m:ctrlPr>
                                    <a:rPr lang="en-US" altLang="zh-CN" sz="2000" i="1">
                                      <a:latin typeface="Cambria Math" panose="02040503050406030204" pitchFamily="18" charset="0"/>
                                    </a:rPr>
                                  </m:ctrlPr>
                                </m:mPr>
                                <m:mr>
                                  <m:e>
                                    <m:sSub>
                                      <m:sSubPr>
                                        <m:ctrlPr>
                                          <a:rPr lang="en-US" altLang="zh-CN" sz="2000" i="1">
                                            <a:latin typeface="Cambria Math" panose="02040503050406030204" pitchFamily="18" charset="0"/>
                                          </a:rPr>
                                        </m:ctrlPr>
                                      </m:sSubPr>
                                      <m:e>
                                        <m:r>
                                          <m:rPr>
                                            <m:brk m:alnAt="7"/>
                                          </m:rPr>
                                          <a:rPr lang="en-US" altLang="zh-CN" sz="2000" i="1">
                                            <a:latin typeface="Cambria Math" panose="02040503050406030204" pitchFamily="18" charset="0"/>
                                          </a:rPr>
                                          <m:t>𝑦</m:t>
                                        </m:r>
                                      </m:e>
                                      <m:sub>
                                        <m:r>
                                          <a:rPr lang="en-US" altLang="zh-CN" sz="2000" b="0" i="1" smtClean="0">
                                            <a:latin typeface="Cambria Math" panose="02040503050406030204" pitchFamily="18" charset="0"/>
                                          </a:rPr>
                                          <m:t>0</m:t>
                                        </m:r>
                                      </m:sub>
                                    </m:sSub>
                                  </m:e>
                                </m:mr>
                                <m:m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b="0" i="1" smtClean="0">
                                            <a:latin typeface="Cambria Math" panose="02040503050406030204" pitchFamily="18" charset="0"/>
                                          </a:rPr>
                                          <m:t>1</m:t>
                                        </m:r>
                                      </m:sub>
                                    </m:sSub>
                                  </m:e>
                                </m:mr>
                                <m:mr>
                                  <m:e>
                                    <m:r>
                                      <a:rPr lang="en-US" altLang="zh-CN" sz="2000" i="1">
                                        <a:latin typeface="Cambria Math" panose="02040503050406030204" pitchFamily="18" charset="0"/>
                                      </a:rPr>
                                      <m:t>⋯</m:t>
                                    </m:r>
                                  </m:e>
                                </m:mr>
                                <m:m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sub>
                                    </m:sSub>
                                  </m:e>
                                </m:mr>
                                <m:m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0</m:t>
                                        </m:r>
                                      </m:sub>
                                    </m:sSub>
                                  </m:e>
                                </m:mr>
                                <m:m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1</m:t>
                                        </m:r>
                                      </m:sub>
                                    </m:sSub>
                                  </m:e>
                                </m:mr>
                                <m:mr>
                                  <m:e>
                                    <m:r>
                                      <a:rPr lang="en-US" altLang="zh-CN" sz="2000" b="0" i="1" smtClean="0">
                                        <a:latin typeface="Cambria Math" panose="02040503050406030204" pitchFamily="18" charset="0"/>
                                      </a:rPr>
                                      <m:t>⋯</m:t>
                                    </m:r>
                                  </m:e>
                                </m:mr>
                                <m:m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𝑚</m:t>
                                        </m:r>
                                        <m:r>
                                          <a:rPr lang="en-US" altLang="zh-CN" sz="2000" b="0" i="1" smtClean="0">
                                            <a:latin typeface="Cambria Math" panose="02040503050406030204" pitchFamily="18" charset="0"/>
                                          </a:rPr>
                                          <m:t>−1</m:t>
                                        </m:r>
                                      </m:sub>
                                    </m:sSub>
                                  </m:e>
                                </m:mr>
                              </m:m>
                            </m:e>
                          </m:d>
                        </m:e>
                        <m:sup>
                          <m:r>
                            <a:rPr lang="en-US" altLang="zh-CN" sz="2000" b="0" i="1" smtClean="0">
                              <a:latin typeface="Cambria Math" panose="02040503050406030204" pitchFamily="18" charset="0"/>
                            </a:rPr>
                            <m:t>𝑇</m:t>
                          </m:r>
                        </m:sup>
                      </m:sSup>
                      <m:d>
                        <m:dPr>
                          <m:begChr m:val="["/>
                          <m:endChr m:val="]"/>
                          <m:ctrlPr>
                            <a:rPr lang="en-US" altLang="zh-CN" sz="2000" b="0" i="1" smtClean="0">
                              <a:latin typeface="Cambria Math" panose="02040503050406030204" pitchFamily="18" charset="0"/>
                            </a:rPr>
                          </m:ctrlPr>
                        </m:dPr>
                        <m:e>
                          <m:m>
                            <m:mPr>
                              <m:mcs>
                                <m:mc>
                                  <m:mcPr>
                                    <m:count m:val="7"/>
                                    <m:mcJc m:val="center"/>
                                  </m:mcPr>
                                </m:mc>
                              </m:mcs>
                              <m:ctrlPr>
                                <a:rPr lang="en-US" altLang="zh-CN" sz="2000" b="0" i="1" smtClean="0">
                                  <a:latin typeface="Cambria Math" panose="02040503050406030204" pitchFamily="18" charset="0"/>
                                </a:rPr>
                              </m:ctrlPr>
                            </m:mPr>
                            <m:mr>
                              <m:e>
                                <m:sSub>
                                  <m:sSubPr>
                                    <m:ctrlPr>
                                      <a:rPr lang="en-US" altLang="zh-CN" sz="2000" b="0" i="1" smtClean="0">
                                        <a:latin typeface="Cambria Math" panose="02040503050406030204" pitchFamily="18" charset="0"/>
                                      </a:rPr>
                                    </m:ctrlPr>
                                  </m:sSubPr>
                                  <m:e>
                                    <m:r>
                                      <m:rPr>
                                        <m:brk m:alnAt="7"/>
                                      </m:rPr>
                                      <a:rPr lang="en-US" altLang="zh-CN" sz="2000" b="0" i="1" smtClean="0">
                                        <a:latin typeface="Cambria Math" panose="02040503050406030204" pitchFamily="18" charset="0"/>
                                      </a:rPr>
                                      <m:t>𝑎</m:t>
                                    </m:r>
                                  </m:e>
                                  <m:sub>
                                    <m:r>
                                      <m:rPr>
                                        <m:brk m:alnAt="7"/>
                                      </m:rPr>
                                      <a:rPr lang="en-US" altLang="zh-CN" sz="2000" b="0" i="1" smtClean="0">
                                        <a:latin typeface="Cambria Math" panose="02040503050406030204" pitchFamily="18" charset="0"/>
                                      </a:rPr>
                                      <m:t>0</m:t>
                                    </m:r>
                                  </m:sub>
                                </m:sSub>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1</m:t>
                                    </m:r>
                                  </m:sub>
                                </m:sSub>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2</m:t>
                                    </m:r>
                                  </m:sub>
                                </m:sSub>
                              </m:e>
                              <m:e>
                                <m:r>
                                  <a:rPr lang="en-US" altLang="zh-CN" sz="2000" b="0" i="1" smtClean="0">
                                    <a:latin typeface="Cambria Math" panose="02040503050406030204" pitchFamily="18" charset="0"/>
                                  </a:rPr>
                                  <m:t>⋯</m:t>
                                </m:r>
                              </m:e>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0</m:t>
                                </m:r>
                              </m:e>
                            </m:mr>
                            <m:mr>
                              <m:e>
                                <m:r>
                                  <a:rPr lang="en-US" altLang="zh-CN" sz="2000" b="0" i="1" smtClean="0">
                                    <a:latin typeface="Cambria Math" panose="02040503050406030204" pitchFamily="18" charset="0"/>
                                  </a:rPr>
                                  <m:t>0</m:t>
                                </m:r>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0</m:t>
                                    </m:r>
                                  </m:sub>
                                </m:sSub>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1</m:t>
                                    </m:r>
                                  </m:sub>
                                </m:sSub>
                              </m:e>
                              <m:e>
                                <m:r>
                                  <a:rPr lang="en-US" altLang="zh-CN" sz="2000" b="0" i="1" smtClean="0">
                                    <a:latin typeface="Cambria Math" panose="02040503050406030204" pitchFamily="18" charset="0"/>
                                  </a:rPr>
                                  <m:t>⋯</m:t>
                                </m:r>
                              </m:e>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0</m:t>
                                </m:r>
                              </m:e>
                            </m:mr>
                            <m:mr>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0</m:t>
                                </m:r>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0</m:t>
                                    </m:r>
                                  </m:sub>
                                </m:sSub>
                              </m:e>
                              <m:e>
                                <m:r>
                                  <a:rPr lang="en-US" altLang="zh-CN" sz="2000" b="0" i="1" smtClean="0">
                                    <a:latin typeface="Cambria Math" panose="02040503050406030204" pitchFamily="18" charset="0"/>
                                  </a:rPr>
                                  <m:t>⋯</m:t>
                                </m:r>
                              </m:e>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0</m:t>
                                </m:r>
                              </m:e>
                            </m:mr>
                            <m:mr>
                              <m:e>
                                <m:r>
                                  <a:rPr lang="en-US" altLang="zh-CN" sz="2000" b="0" i="1" smtClean="0">
                                    <a:latin typeface="Cambria Math" panose="02040503050406030204" pitchFamily="18" charset="0"/>
                                  </a:rPr>
                                  <m:t>⋯</m:t>
                                </m:r>
                              </m:e>
                              <m:e>
                                <m:r>
                                  <a:rPr lang="en-US" altLang="zh-CN" sz="2000" b="0" i="1" smtClean="0">
                                    <a:latin typeface="Cambria Math" panose="02040503050406030204" pitchFamily="18" charset="0"/>
                                  </a:rPr>
                                  <m:t>⋯</m:t>
                                </m:r>
                              </m:e>
                              <m:e>
                                <m:r>
                                  <a:rPr lang="en-US" altLang="zh-CN" sz="2000" b="0" i="1" smtClean="0">
                                    <a:latin typeface="Cambria Math" panose="02040503050406030204" pitchFamily="18" charset="0"/>
                                  </a:rPr>
                                  <m:t>⋯</m:t>
                                </m:r>
                              </m:e>
                              <m:e>
                                <m:r>
                                  <a:rPr lang="en-US" altLang="zh-CN" sz="2000" b="0" i="1" smtClean="0">
                                    <a:latin typeface="Cambria Math" panose="02040503050406030204" pitchFamily="18" charset="0"/>
                                  </a:rPr>
                                  <m:t>⋯</m:t>
                                </m:r>
                              </m:e>
                              <m:e>
                                <m:r>
                                  <a:rPr lang="en-US" altLang="zh-CN" sz="2000" b="0" i="1" smtClean="0">
                                    <a:latin typeface="Cambria Math" panose="02040503050406030204" pitchFamily="18" charset="0"/>
                                  </a:rPr>
                                  <m:t>⋯</m:t>
                                </m:r>
                              </m:e>
                              <m:e>
                                <m:r>
                                  <a:rPr lang="en-US" altLang="zh-CN" sz="2000" b="0" i="1" smtClean="0">
                                    <a:latin typeface="Cambria Math" panose="02040503050406030204" pitchFamily="18" charset="0"/>
                                  </a:rPr>
                                  <m:t>⋯</m:t>
                                </m:r>
                              </m:e>
                              <m:e>
                                <m:r>
                                  <a:rPr lang="en-US" altLang="zh-CN" sz="2000" b="0" i="1" smtClean="0">
                                    <a:latin typeface="Cambria Math" panose="02040503050406030204" pitchFamily="18" charset="0"/>
                                  </a:rPr>
                                  <m:t>⋯</m:t>
                                </m:r>
                              </m:e>
                            </m:mr>
                            <m:mr>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m:t>
                                </m:r>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𝑚</m:t>
                                    </m:r>
                                  </m:sub>
                                </m:sSub>
                              </m:e>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0</m:t>
                                </m:r>
                              </m:e>
                            </m:mr>
                            <m:mr>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m:t>
                                </m:r>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𝑚</m:t>
                                    </m:r>
                                    <m:r>
                                      <a:rPr lang="en-US" altLang="zh-CN" sz="2000" b="0" i="1" smtClean="0">
                                        <a:latin typeface="Cambria Math" panose="02040503050406030204" pitchFamily="18" charset="0"/>
                                      </a:rPr>
                                      <m:t>−1</m:t>
                                    </m:r>
                                  </m:sub>
                                </m:sSub>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𝑚</m:t>
                                    </m:r>
                                  </m:sub>
                                </m:sSub>
                              </m:e>
                              <m:e>
                                <m:r>
                                  <a:rPr lang="en-US" altLang="zh-CN" sz="2000" b="0" i="1" smtClean="0">
                                    <a:latin typeface="Cambria Math" panose="02040503050406030204" pitchFamily="18" charset="0"/>
                                  </a:rPr>
                                  <m:t>0</m:t>
                                </m:r>
                              </m:e>
                            </m:mr>
                            <m:mr>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m:t>
                                </m:r>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𝑚</m:t>
                                    </m:r>
                                    <m:r>
                                      <a:rPr lang="en-US" altLang="zh-CN" sz="2000" b="0" i="1" smtClean="0">
                                        <a:latin typeface="Cambria Math" panose="02040503050406030204" pitchFamily="18" charset="0"/>
                                      </a:rPr>
                                      <m:t>−2</m:t>
                                    </m:r>
                                  </m:sub>
                                </m:sSub>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𝑚</m:t>
                                    </m:r>
                                    <m:r>
                                      <a:rPr lang="en-US" altLang="zh-CN" sz="2000" b="0" i="1" smtClean="0">
                                        <a:latin typeface="Cambria Math" panose="02040503050406030204" pitchFamily="18" charset="0"/>
                                      </a:rPr>
                                      <m:t>−1</m:t>
                                    </m:r>
                                  </m:sub>
                                </m:sSub>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𝑚</m:t>
                                    </m:r>
                                  </m:sub>
                                </m:sSub>
                              </m:e>
                            </m:mr>
                            <m:m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𝑏</m:t>
                                    </m:r>
                                  </m:e>
                                  <m:sub>
                                    <m:r>
                                      <a:rPr lang="en-US" altLang="zh-CN" sz="2000" b="0" i="1" smtClean="0">
                                        <a:latin typeface="Cambria Math" panose="02040503050406030204" pitchFamily="18" charset="0"/>
                                      </a:rPr>
                                      <m:t>0</m:t>
                                    </m:r>
                                  </m:sub>
                                </m:sSub>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𝑏</m:t>
                                    </m:r>
                                  </m:e>
                                  <m:sub>
                                    <m:r>
                                      <a:rPr lang="en-US" altLang="zh-CN" sz="2000" b="0" i="1" smtClean="0">
                                        <a:latin typeface="Cambria Math" panose="02040503050406030204" pitchFamily="18" charset="0"/>
                                      </a:rPr>
                                      <m:t>1</m:t>
                                    </m:r>
                                  </m:sub>
                                </m:sSub>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𝑏</m:t>
                                    </m:r>
                                  </m:e>
                                  <m:sub>
                                    <m:r>
                                      <a:rPr lang="en-US" altLang="zh-CN" sz="2000" b="0" i="1" smtClean="0">
                                        <a:latin typeface="Cambria Math" panose="02040503050406030204" pitchFamily="18" charset="0"/>
                                      </a:rPr>
                                      <m:t>2</m:t>
                                    </m:r>
                                  </m:sub>
                                </m:sSub>
                              </m:e>
                              <m:e>
                                <m:r>
                                  <a:rPr lang="en-US" altLang="zh-CN" sz="2000" b="0" i="1" smtClean="0">
                                    <a:latin typeface="Cambria Math" panose="02040503050406030204" pitchFamily="18" charset="0"/>
                                  </a:rPr>
                                  <m:t>⋯</m:t>
                                </m:r>
                              </m:e>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0</m:t>
                                </m:r>
                              </m:e>
                            </m:mr>
                            <m:mr>
                              <m:e>
                                <m:r>
                                  <a:rPr lang="en-US" altLang="zh-CN" sz="2000" b="0" i="1" smtClean="0">
                                    <a:latin typeface="Cambria Math" panose="02040503050406030204" pitchFamily="18" charset="0"/>
                                  </a:rPr>
                                  <m:t>0</m:t>
                                </m:r>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𝑏</m:t>
                                    </m:r>
                                  </m:e>
                                  <m:sub>
                                    <m:r>
                                      <a:rPr lang="en-US" altLang="zh-CN" sz="2000" b="0" i="1" smtClean="0">
                                        <a:latin typeface="Cambria Math" panose="02040503050406030204" pitchFamily="18" charset="0"/>
                                      </a:rPr>
                                      <m:t>0</m:t>
                                    </m:r>
                                  </m:sub>
                                </m:sSub>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𝑏</m:t>
                                    </m:r>
                                  </m:e>
                                  <m:sub>
                                    <m:r>
                                      <a:rPr lang="en-US" altLang="zh-CN" sz="2000" b="0" i="1" smtClean="0">
                                        <a:latin typeface="Cambria Math" panose="02040503050406030204" pitchFamily="18" charset="0"/>
                                      </a:rPr>
                                      <m:t>1</m:t>
                                    </m:r>
                                  </m:sub>
                                </m:sSub>
                              </m:e>
                              <m:e>
                                <m:r>
                                  <a:rPr lang="en-US" altLang="zh-CN" sz="2000" b="0" i="1" smtClean="0">
                                    <a:latin typeface="Cambria Math" panose="02040503050406030204" pitchFamily="18" charset="0"/>
                                  </a:rPr>
                                  <m:t>⋯</m:t>
                                </m:r>
                              </m:e>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0</m:t>
                                </m:r>
                              </m:e>
                            </m:mr>
                            <m:mr>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0</m:t>
                                </m:r>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𝑏</m:t>
                                    </m:r>
                                  </m:e>
                                  <m:sub>
                                    <m:r>
                                      <a:rPr lang="en-US" altLang="zh-CN" sz="2000" b="0" i="1" smtClean="0">
                                        <a:latin typeface="Cambria Math" panose="02040503050406030204" pitchFamily="18" charset="0"/>
                                      </a:rPr>
                                      <m:t>0</m:t>
                                    </m:r>
                                  </m:sub>
                                </m:sSub>
                              </m:e>
                              <m:e>
                                <m:r>
                                  <a:rPr lang="en-US" altLang="zh-CN" sz="2000" b="0" i="1" smtClean="0">
                                    <a:latin typeface="Cambria Math" panose="02040503050406030204" pitchFamily="18" charset="0"/>
                                  </a:rPr>
                                  <m:t>⋯</m:t>
                                </m:r>
                              </m:e>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0</m:t>
                                </m:r>
                              </m:e>
                            </m:mr>
                            <m:mr>
                              <m:e>
                                <m:r>
                                  <a:rPr lang="en-US" altLang="zh-CN" sz="2000" b="0" i="1" smtClean="0">
                                    <a:latin typeface="Cambria Math" panose="02040503050406030204" pitchFamily="18" charset="0"/>
                                  </a:rPr>
                                  <m:t>⋯</m:t>
                                </m:r>
                              </m:e>
                              <m:e>
                                <m:r>
                                  <a:rPr lang="en-US" altLang="zh-CN" sz="2000" b="0" i="1" smtClean="0">
                                    <a:latin typeface="Cambria Math" panose="02040503050406030204" pitchFamily="18" charset="0"/>
                                  </a:rPr>
                                  <m:t>⋯</m:t>
                                </m:r>
                              </m:e>
                              <m:e>
                                <m:r>
                                  <a:rPr lang="en-US" altLang="zh-CN" sz="2000" b="0" i="1" smtClean="0">
                                    <a:latin typeface="Cambria Math" panose="02040503050406030204" pitchFamily="18" charset="0"/>
                                  </a:rPr>
                                  <m:t>⋯</m:t>
                                </m:r>
                              </m:e>
                              <m:e>
                                <m:r>
                                  <a:rPr lang="en-US" altLang="zh-CN" sz="2000" b="0" i="1" smtClean="0">
                                    <a:latin typeface="Cambria Math" panose="02040503050406030204" pitchFamily="18" charset="0"/>
                                  </a:rPr>
                                  <m:t>⋯</m:t>
                                </m:r>
                              </m:e>
                              <m:e>
                                <m:r>
                                  <a:rPr lang="en-US" altLang="zh-CN" sz="2000" b="0" i="1" smtClean="0">
                                    <a:latin typeface="Cambria Math" panose="02040503050406030204" pitchFamily="18" charset="0"/>
                                  </a:rPr>
                                  <m:t>⋯</m:t>
                                </m:r>
                              </m:e>
                              <m:e>
                                <m:r>
                                  <a:rPr lang="en-US" altLang="zh-CN" sz="2000" b="0" i="1" smtClean="0">
                                    <a:latin typeface="Cambria Math" panose="02040503050406030204" pitchFamily="18" charset="0"/>
                                  </a:rPr>
                                  <m:t>⋯</m:t>
                                </m:r>
                              </m:e>
                              <m:e>
                                <m:r>
                                  <a:rPr lang="en-US" altLang="zh-CN" sz="2000" b="0" i="1" smtClean="0">
                                    <a:latin typeface="Cambria Math" panose="02040503050406030204" pitchFamily="18" charset="0"/>
                                  </a:rPr>
                                  <m:t>⋯</m:t>
                                </m:r>
                              </m:e>
                            </m:mr>
                            <m:mr>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m:t>
                                </m:r>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𝑏</m:t>
                                    </m:r>
                                  </m:e>
                                  <m:sub>
                                    <m:r>
                                      <a:rPr lang="en-US" altLang="zh-CN" sz="2000" b="0" i="1" smtClean="0">
                                        <a:latin typeface="Cambria Math" panose="02040503050406030204" pitchFamily="18" charset="0"/>
                                      </a:rPr>
                                      <m:t>𝑛</m:t>
                                    </m:r>
                                  </m:sub>
                                </m:sSub>
                              </m:e>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0</m:t>
                                </m:r>
                              </m:e>
                            </m:mr>
                            <m:mr>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m:t>
                                </m:r>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𝑏</m:t>
                                    </m:r>
                                  </m:e>
                                  <m:sub>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sub>
                                </m:sSub>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𝑏</m:t>
                                    </m:r>
                                  </m:e>
                                  <m:sub>
                                    <m:r>
                                      <a:rPr lang="en-US" altLang="zh-CN" sz="2000" b="0" i="1" smtClean="0">
                                        <a:latin typeface="Cambria Math" panose="02040503050406030204" pitchFamily="18" charset="0"/>
                                      </a:rPr>
                                      <m:t>𝑛</m:t>
                                    </m:r>
                                  </m:sub>
                                </m:sSub>
                              </m:e>
                              <m:e>
                                <m:r>
                                  <a:rPr lang="en-US" altLang="zh-CN" sz="2000" b="0" i="1" smtClean="0">
                                    <a:latin typeface="Cambria Math" panose="02040503050406030204" pitchFamily="18" charset="0"/>
                                  </a:rPr>
                                  <m:t>0</m:t>
                                </m:r>
                              </m:e>
                            </m:mr>
                            <m:mr>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m:t>
                                </m:r>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𝑏</m:t>
                                    </m:r>
                                  </m:e>
                                  <m:sub>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−2</m:t>
                                    </m:r>
                                  </m:sub>
                                </m:sSub>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𝑏</m:t>
                                    </m:r>
                                  </m:e>
                                  <m:sub>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sub>
                                </m:sSub>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𝑏</m:t>
                                    </m:r>
                                  </m:e>
                                  <m:sub>
                                    <m:r>
                                      <a:rPr lang="en-US" altLang="zh-CN" sz="2000" b="0" i="1" smtClean="0">
                                        <a:latin typeface="Cambria Math" panose="02040503050406030204" pitchFamily="18" charset="0"/>
                                      </a:rPr>
                                      <m:t>𝑛</m:t>
                                    </m:r>
                                  </m:sub>
                                </m:sSub>
                              </m:e>
                            </m:mr>
                          </m:m>
                        </m:e>
                      </m:d>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d>
                            <m:dPr>
                              <m:begChr m:val="["/>
                              <m:endChr m:val="]"/>
                              <m:ctrlPr>
                                <a:rPr lang="en-US" altLang="zh-CN" sz="2000" b="0" i="1" smtClean="0">
                                  <a:latin typeface="Cambria Math" panose="02040503050406030204" pitchFamily="18" charset="0"/>
                                </a:rPr>
                              </m:ctrlPr>
                            </m:dPr>
                            <m:e>
                              <m:m>
                                <m:mPr>
                                  <m:mcs>
                                    <m:mc>
                                      <m:mcPr>
                                        <m:count m:val="1"/>
                                        <m:mcJc m:val="center"/>
                                      </m:mcPr>
                                    </m:mc>
                                  </m:mcs>
                                  <m:ctrlPr>
                                    <a:rPr lang="en-US" altLang="zh-CN" sz="2000" b="0" i="1" smtClean="0">
                                      <a:latin typeface="Cambria Math" panose="02040503050406030204" pitchFamily="18" charset="0"/>
                                    </a:rPr>
                                  </m:ctrlPr>
                                </m:mPr>
                                <m:mr>
                                  <m:e>
                                    <m:r>
                                      <m:rPr>
                                        <m:brk m:alnAt="7"/>
                                      </m:rPr>
                                      <a:rPr lang="en-US" altLang="zh-CN" sz="2000" b="0" i="1" smtClean="0">
                                        <a:latin typeface="Cambria Math" panose="02040503050406030204" pitchFamily="18" charset="0"/>
                                      </a:rPr>
                                      <m:t>0</m:t>
                                    </m:r>
                                  </m:e>
                                </m:mr>
                                <m:mr>
                                  <m:e>
                                    <m:r>
                                      <a:rPr lang="en-US" altLang="zh-CN" sz="2000" b="0" i="1" smtClean="0">
                                        <a:latin typeface="Cambria Math" panose="02040503050406030204" pitchFamily="18" charset="0"/>
                                      </a:rPr>
                                      <m:t>0</m:t>
                                    </m:r>
                                  </m:e>
                                </m:mr>
                                <m:mr>
                                  <m:e>
                                    <m:r>
                                      <a:rPr lang="en-US" altLang="zh-CN" sz="2000" b="0" i="1" smtClean="0">
                                        <a:latin typeface="Cambria Math" panose="02040503050406030204" pitchFamily="18" charset="0"/>
                                      </a:rPr>
                                      <m:t>⋯</m:t>
                                    </m:r>
                                  </m:e>
                                </m:mr>
                                <m:mr>
                                  <m:e>
                                    <m:r>
                                      <a:rPr lang="en-US" altLang="zh-CN" sz="2000" b="0" i="1" smtClean="0">
                                        <a:latin typeface="Cambria Math" panose="02040503050406030204" pitchFamily="18" charset="0"/>
                                      </a:rPr>
                                      <m:t>0</m:t>
                                    </m:r>
                                  </m:e>
                                </m:mr>
                              </m:m>
                            </m:e>
                          </m:d>
                        </m:e>
                        <m:sup>
                          <m:r>
                            <a:rPr lang="en-US" altLang="zh-CN" sz="2000" b="0" i="1" smtClean="0">
                              <a:latin typeface="Cambria Math" panose="02040503050406030204" pitchFamily="18" charset="0"/>
                            </a:rPr>
                            <m:t>𝑇</m:t>
                          </m:r>
                        </m:sup>
                      </m:sSup>
                    </m:oMath>
                  </m:oMathPara>
                </a14:m>
                <a:endParaRPr lang="en-US" altLang="zh-CN"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t="-54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662249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西尔维斯特矩阵</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zh-CN" sz="2000" b="0" i="1" smtClean="0">
                              <a:latin typeface="Cambria Math" panose="02040503050406030204" pitchFamily="18" charset="0"/>
                            </a:rPr>
                          </m:ctrlPr>
                        </m:dPr>
                        <m:e>
                          <m:m>
                            <m:mPr>
                              <m:mcs>
                                <m:mc>
                                  <m:mcPr>
                                    <m:count m:val="7"/>
                                    <m:mcJc m:val="center"/>
                                  </m:mcPr>
                                </m:mc>
                              </m:mcs>
                              <m:ctrlPr>
                                <a:rPr lang="en-US" altLang="zh-CN" sz="2000" i="1">
                                  <a:latin typeface="Cambria Math" panose="02040503050406030204" pitchFamily="18" charset="0"/>
                                </a:rPr>
                              </m:ctrlPr>
                            </m:mPr>
                            <m:mr>
                              <m:e>
                                <m:sSub>
                                  <m:sSubPr>
                                    <m:ctrlPr>
                                      <a:rPr lang="en-US" altLang="zh-CN" sz="2000" i="1">
                                        <a:latin typeface="Cambria Math" panose="02040503050406030204" pitchFamily="18" charset="0"/>
                                      </a:rPr>
                                    </m:ctrlPr>
                                  </m:sSubPr>
                                  <m:e>
                                    <m:r>
                                      <m:rPr>
                                        <m:brk m:alnAt="7"/>
                                      </m:rPr>
                                      <a:rPr lang="en-US" altLang="zh-CN" sz="2000" i="1">
                                        <a:latin typeface="Cambria Math" panose="02040503050406030204" pitchFamily="18" charset="0"/>
                                      </a:rPr>
                                      <m:t>𝑎</m:t>
                                    </m:r>
                                  </m:e>
                                  <m:sub>
                                    <m:r>
                                      <m:rPr>
                                        <m:brk m:alnAt="7"/>
                                      </m:rPr>
                                      <a:rPr lang="en-US" altLang="zh-CN" sz="2000" i="1">
                                        <a:latin typeface="Cambria Math" panose="02040503050406030204" pitchFamily="18" charset="0"/>
                                      </a:rPr>
                                      <m:t>0</m:t>
                                    </m:r>
                                  </m:sub>
                                </m:sSub>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1</m:t>
                                    </m:r>
                                  </m:sub>
                                </m:sSub>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2</m:t>
                                    </m:r>
                                  </m:sub>
                                </m:sSub>
                              </m:e>
                              <m:e>
                                <m:r>
                                  <a:rPr lang="en-US" altLang="zh-CN" sz="2000" i="1">
                                    <a:latin typeface="Cambria Math" panose="02040503050406030204" pitchFamily="18" charset="0"/>
                                  </a:rPr>
                                  <m:t>⋯</m:t>
                                </m:r>
                              </m:e>
                              <m:e>
                                <m:r>
                                  <a:rPr lang="en-US" altLang="zh-CN" sz="2000" i="1">
                                    <a:latin typeface="Cambria Math" panose="02040503050406030204" pitchFamily="18" charset="0"/>
                                  </a:rPr>
                                  <m:t>0</m:t>
                                </m:r>
                              </m:e>
                              <m:e>
                                <m:r>
                                  <a:rPr lang="en-US" altLang="zh-CN" sz="2000" i="1">
                                    <a:latin typeface="Cambria Math" panose="02040503050406030204" pitchFamily="18" charset="0"/>
                                  </a:rPr>
                                  <m:t>0</m:t>
                                </m:r>
                              </m:e>
                              <m:e>
                                <m:r>
                                  <a:rPr lang="en-US" altLang="zh-CN" sz="2000" i="1">
                                    <a:latin typeface="Cambria Math" panose="02040503050406030204" pitchFamily="18" charset="0"/>
                                  </a:rPr>
                                  <m:t>0</m:t>
                                </m:r>
                              </m:e>
                            </m:mr>
                            <m:mr>
                              <m:e>
                                <m:r>
                                  <a:rPr lang="en-US" altLang="zh-CN" sz="2000" i="1">
                                    <a:latin typeface="Cambria Math" panose="02040503050406030204" pitchFamily="18" charset="0"/>
                                  </a:rPr>
                                  <m:t>0</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0</m:t>
                                    </m:r>
                                  </m:sub>
                                </m:sSub>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1</m:t>
                                    </m:r>
                                  </m:sub>
                                </m:sSub>
                              </m:e>
                              <m:e>
                                <m:r>
                                  <a:rPr lang="en-US" altLang="zh-CN" sz="2000" i="1">
                                    <a:latin typeface="Cambria Math" panose="02040503050406030204" pitchFamily="18" charset="0"/>
                                  </a:rPr>
                                  <m:t>⋯</m:t>
                                </m:r>
                              </m:e>
                              <m:e>
                                <m:r>
                                  <a:rPr lang="en-US" altLang="zh-CN" sz="2000" i="1">
                                    <a:latin typeface="Cambria Math" panose="02040503050406030204" pitchFamily="18" charset="0"/>
                                  </a:rPr>
                                  <m:t>0</m:t>
                                </m:r>
                              </m:e>
                              <m:e>
                                <m:r>
                                  <a:rPr lang="en-US" altLang="zh-CN" sz="2000" i="1">
                                    <a:latin typeface="Cambria Math" panose="02040503050406030204" pitchFamily="18" charset="0"/>
                                  </a:rPr>
                                  <m:t>0</m:t>
                                </m:r>
                              </m:e>
                              <m:e>
                                <m:r>
                                  <a:rPr lang="en-US" altLang="zh-CN" sz="2000" i="1">
                                    <a:latin typeface="Cambria Math" panose="02040503050406030204" pitchFamily="18" charset="0"/>
                                  </a:rPr>
                                  <m:t>0</m:t>
                                </m:r>
                              </m:e>
                            </m:mr>
                            <m:mr>
                              <m:e>
                                <m:r>
                                  <a:rPr lang="en-US" altLang="zh-CN" sz="2000" i="1">
                                    <a:latin typeface="Cambria Math" panose="02040503050406030204" pitchFamily="18" charset="0"/>
                                  </a:rPr>
                                  <m:t>0</m:t>
                                </m:r>
                              </m:e>
                              <m:e>
                                <m:r>
                                  <a:rPr lang="en-US" altLang="zh-CN" sz="2000" i="1">
                                    <a:latin typeface="Cambria Math" panose="02040503050406030204" pitchFamily="18" charset="0"/>
                                  </a:rPr>
                                  <m:t>0</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0</m:t>
                                    </m:r>
                                  </m:sub>
                                </m:sSub>
                              </m:e>
                              <m:e>
                                <m:r>
                                  <a:rPr lang="en-US" altLang="zh-CN" sz="2000" i="1">
                                    <a:latin typeface="Cambria Math" panose="02040503050406030204" pitchFamily="18" charset="0"/>
                                  </a:rPr>
                                  <m:t>⋯</m:t>
                                </m:r>
                              </m:e>
                              <m:e>
                                <m:r>
                                  <a:rPr lang="en-US" altLang="zh-CN" sz="2000" i="1">
                                    <a:latin typeface="Cambria Math" panose="02040503050406030204" pitchFamily="18" charset="0"/>
                                  </a:rPr>
                                  <m:t>0</m:t>
                                </m:r>
                              </m:e>
                              <m:e>
                                <m:r>
                                  <a:rPr lang="en-US" altLang="zh-CN" sz="2000" i="1">
                                    <a:latin typeface="Cambria Math" panose="02040503050406030204" pitchFamily="18" charset="0"/>
                                  </a:rPr>
                                  <m:t>0</m:t>
                                </m:r>
                              </m:e>
                              <m:e>
                                <m:r>
                                  <a:rPr lang="en-US" altLang="zh-CN" sz="2000" i="1">
                                    <a:latin typeface="Cambria Math" panose="02040503050406030204" pitchFamily="18" charset="0"/>
                                  </a:rPr>
                                  <m:t>0</m:t>
                                </m:r>
                              </m:e>
                            </m:mr>
                            <m:mr>
                              <m:e>
                                <m:r>
                                  <a:rPr lang="en-US" altLang="zh-CN" sz="2000" i="1">
                                    <a:latin typeface="Cambria Math" panose="02040503050406030204" pitchFamily="18" charset="0"/>
                                  </a:rPr>
                                  <m:t>⋯</m:t>
                                </m:r>
                              </m:e>
                              <m:e>
                                <m:r>
                                  <a:rPr lang="en-US" altLang="zh-CN" sz="2000" i="1">
                                    <a:latin typeface="Cambria Math" panose="02040503050406030204" pitchFamily="18" charset="0"/>
                                  </a:rPr>
                                  <m:t>⋯</m:t>
                                </m:r>
                              </m:e>
                              <m:e>
                                <m:r>
                                  <a:rPr lang="en-US" altLang="zh-CN" sz="2000" i="1">
                                    <a:latin typeface="Cambria Math" panose="02040503050406030204" pitchFamily="18" charset="0"/>
                                  </a:rPr>
                                  <m:t>⋯</m:t>
                                </m:r>
                              </m:e>
                              <m:e>
                                <m:r>
                                  <a:rPr lang="en-US" altLang="zh-CN" sz="2000" i="1">
                                    <a:latin typeface="Cambria Math" panose="02040503050406030204" pitchFamily="18" charset="0"/>
                                  </a:rPr>
                                  <m:t>⋯</m:t>
                                </m:r>
                              </m:e>
                              <m:e>
                                <m:r>
                                  <a:rPr lang="en-US" altLang="zh-CN" sz="2000" i="1">
                                    <a:latin typeface="Cambria Math" panose="02040503050406030204" pitchFamily="18" charset="0"/>
                                  </a:rPr>
                                  <m:t>⋯</m:t>
                                </m:r>
                              </m:e>
                              <m:e>
                                <m:r>
                                  <a:rPr lang="en-US" altLang="zh-CN" sz="2000" i="1">
                                    <a:latin typeface="Cambria Math" panose="02040503050406030204" pitchFamily="18" charset="0"/>
                                  </a:rPr>
                                  <m:t>⋯</m:t>
                                </m:r>
                              </m:e>
                              <m:e>
                                <m:r>
                                  <a:rPr lang="en-US" altLang="zh-CN" sz="2000" i="1">
                                    <a:latin typeface="Cambria Math" panose="02040503050406030204" pitchFamily="18" charset="0"/>
                                  </a:rPr>
                                  <m:t>⋯</m:t>
                                </m:r>
                              </m:e>
                            </m:mr>
                            <m:mr>
                              <m:e>
                                <m:r>
                                  <a:rPr lang="en-US" altLang="zh-CN" sz="2000" i="1">
                                    <a:latin typeface="Cambria Math" panose="02040503050406030204" pitchFamily="18" charset="0"/>
                                  </a:rPr>
                                  <m:t>0</m:t>
                                </m:r>
                              </m:e>
                              <m:e>
                                <m:r>
                                  <a:rPr lang="en-US" altLang="zh-CN" sz="2000" i="1">
                                    <a:latin typeface="Cambria Math" panose="02040503050406030204" pitchFamily="18" charset="0"/>
                                  </a:rPr>
                                  <m:t>0</m:t>
                                </m:r>
                              </m:e>
                              <m:e>
                                <m:r>
                                  <a:rPr lang="en-US" altLang="zh-CN" sz="2000" i="1">
                                    <a:latin typeface="Cambria Math" panose="02040503050406030204" pitchFamily="18" charset="0"/>
                                  </a:rPr>
                                  <m:t>0</m:t>
                                </m:r>
                              </m:e>
                              <m:e>
                                <m:r>
                                  <a:rPr lang="en-US" altLang="zh-CN" sz="2000" i="1">
                                    <a:latin typeface="Cambria Math" panose="02040503050406030204" pitchFamily="18" charset="0"/>
                                  </a:rPr>
                                  <m:t>⋯</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𝑚</m:t>
                                    </m:r>
                                  </m:sub>
                                </m:sSub>
                              </m:e>
                              <m:e>
                                <m:r>
                                  <a:rPr lang="en-US" altLang="zh-CN" sz="2000" i="1">
                                    <a:latin typeface="Cambria Math" panose="02040503050406030204" pitchFamily="18" charset="0"/>
                                  </a:rPr>
                                  <m:t>0</m:t>
                                </m:r>
                              </m:e>
                              <m:e>
                                <m:r>
                                  <a:rPr lang="en-US" altLang="zh-CN" sz="2000" i="1">
                                    <a:latin typeface="Cambria Math" panose="02040503050406030204" pitchFamily="18" charset="0"/>
                                  </a:rPr>
                                  <m:t>0</m:t>
                                </m:r>
                              </m:e>
                            </m:mr>
                            <m:mr>
                              <m:e>
                                <m:r>
                                  <a:rPr lang="en-US" altLang="zh-CN" sz="2000" i="1">
                                    <a:latin typeface="Cambria Math" panose="02040503050406030204" pitchFamily="18" charset="0"/>
                                  </a:rPr>
                                  <m:t>0</m:t>
                                </m:r>
                              </m:e>
                              <m:e>
                                <m:r>
                                  <a:rPr lang="en-US" altLang="zh-CN" sz="2000" i="1">
                                    <a:latin typeface="Cambria Math" panose="02040503050406030204" pitchFamily="18" charset="0"/>
                                  </a:rPr>
                                  <m:t>0</m:t>
                                </m:r>
                              </m:e>
                              <m:e>
                                <m:r>
                                  <a:rPr lang="en-US" altLang="zh-CN" sz="2000" i="1">
                                    <a:latin typeface="Cambria Math" panose="02040503050406030204" pitchFamily="18" charset="0"/>
                                  </a:rPr>
                                  <m:t>0</m:t>
                                </m:r>
                              </m:e>
                              <m:e>
                                <m:r>
                                  <a:rPr lang="en-US" altLang="zh-CN" sz="2000" i="1">
                                    <a:latin typeface="Cambria Math" panose="02040503050406030204" pitchFamily="18" charset="0"/>
                                  </a:rPr>
                                  <m:t>⋯</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𝑚</m:t>
                                    </m:r>
                                    <m:r>
                                      <a:rPr lang="en-US" altLang="zh-CN" sz="2000" i="1">
                                        <a:latin typeface="Cambria Math" panose="02040503050406030204" pitchFamily="18" charset="0"/>
                                      </a:rPr>
                                      <m:t>−1</m:t>
                                    </m:r>
                                  </m:sub>
                                </m:sSub>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𝑚</m:t>
                                    </m:r>
                                  </m:sub>
                                </m:sSub>
                              </m:e>
                              <m:e>
                                <m:r>
                                  <a:rPr lang="en-US" altLang="zh-CN" sz="2000" i="1">
                                    <a:latin typeface="Cambria Math" panose="02040503050406030204" pitchFamily="18" charset="0"/>
                                  </a:rPr>
                                  <m:t>0</m:t>
                                </m:r>
                              </m:e>
                            </m:mr>
                            <m:mr>
                              <m:e>
                                <m:r>
                                  <a:rPr lang="en-US" altLang="zh-CN" sz="2000" i="1">
                                    <a:latin typeface="Cambria Math" panose="02040503050406030204" pitchFamily="18" charset="0"/>
                                  </a:rPr>
                                  <m:t>0</m:t>
                                </m:r>
                              </m:e>
                              <m:e>
                                <m:r>
                                  <a:rPr lang="en-US" altLang="zh-CN" sz="2000" i="1">
                                    <a:latin typeface="Cambria Math" panose="02040503050406030204" pitchFamily="18" charset="0"/>
                                  </a:rPr>
                                  <m:t>0</m:t>
                                </m:r>
                              </m:e>
                              <m:e>
                                <m:r>
                                  <a:rPr lang="en-US" altLang="zh-CN" sz="2000" i="1">
                                    <a:latin typeface="Cambria Math" panose="02040503050406030204" pitchFamily="18" charset="0"/>
                                  </a:rPr>
                                  <m:t>0</m:t>
                                </m:r>
                              </m:e>
                              <m:e>
                                <m:r>
                                  <a:rPr lang="en-US" altLang="zh-CN" sz="2000" i="1">
                                    <a:latin typeface="Cambria Math" panose="02040503050406030204" pitchFamily="18" charset="0"/>
                                  </a:rPr>
                                  <m:t>⋯</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𝑚</m:t>
                                    </m:r>
                                    <m:r>
                                      <a:rPr lang="en-US" altLang="zh-CN" sz="2000" i="1">
                                        <a:latin typeface="Cambria Math" panose="02040503050406030204" pitchFamily="18" charset="0"/>
                                      </a:rPr>
                                      <m:t>−2</m:t>
                                    </m:r>
                                  </m:sub>
                                </m:sSub>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𝑚</m:t>
                                    </m:r>
                                    <m:r>
                                      <a:rPr lang="en-US" altLang="zh-CN" sz="2000" i="1">
                                        <a:latin typeface="Cambria Math" panose="02040503050406030204" pitchFamily="18" charset="0"/>
                                      </a:rPr>
                                      <m:t>−1</m:t>
                                    </m:r>
                                  </m:sub>
                                </m:sSub>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𝑚</m:t>
                                    </m:r>
                                  </m:sub>
                                </m:sSub>
                              </m:e>
                            </m:mr>
                            <m:m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𝑏</m:t>
                                    </m:r>
                                  </m:e>
                                  <m:sub>
                                    <m:r>
                                      <a:rPr lang="en-US" altLang="zh-CN" sz="2000" i="1">
                                        <a:latin typeface="Cambria Math" panose="02040503050406030204" pitchFamily="18" charset="0"/>
                                      </a:rPr>
                                      <m:t>0</m:t>
                                    </m:r>
                                  </m:sub>
                                </m:sSub>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𝑏</m:t>
                                    </m:r>
                                  </m:e>
                                  <m:sub>
                                    <m:r>
                                      <a:rPr lang="en-US" altLang="zh-CN" sz="2000" i="1">
                                        <a:latin typeface="Cambria Math" panose="02040503050406030204" pitchFamily="18" charset="0"/>
                                      </a:rPr>
                                      <m:t>1</m:t>
                                    </m:r>
                                  </m:sub>
                                </m:sSub>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𝑏</m:t>
                                    </m:r>
                                  </m:e>
                                  <m:sub>
                                    <m:r>
                                      <a:rPr lang="en-US" altLang="zh-CN" sz="2000" i="1">
                                        <a:latin typeface="Cambria Math" panose="02040503050406030204" pitchFamily="18" charset="0"/>
                                      </a:rPr>
                                      <m:t>2</m:t>
                                    </m:r>
                                  </m:sub>
                                </m:sSub>
                              </m:e>
                              <m:e>
                                <m:r>
                                  <a:rPr lang="en-US" altLang="zh-CN" sz="2000" i="1">
                                    <a:latin typeface="Cambria Math" panose="02040503050406030204" pitchFamily="18" charset="0"/>
                                  </a:rPr>
                                  <m:t>⋯</m:t>
                                </m:r>
                              </m:e>
                              <m:e>
                                <m:r>
                                  <a:rPr lang="en-US" altLang="zh-CN" sz="2000" i="1">
                                    <a:latin typeface="Cambria Math" panose="02040503050406030204" pitchFamily="18" charset="0"/>
                                  </a:rPr>
                                  <m:t>0</m:t>
                                </m:r>
                              </m:e>
                              <m:e>
                                <m:r>
                                  <a:rPr lang="en-US" altLang="zh-CN" sz="2000" i="1">
                                    <a:latin typeface="Cambria Math" panose="02040503050406030204" pitchFamily="18" charset="0"/>
                                  </a:rPr>
                                  <m:t>0</m:t>
                                </m:r>
                              </m:e>
                              <m:e>
                                <m:r>
                                  <a:rPr lang="en-US" altLang="zh-CN" sz="2000" i="1">
                                    <a:latin typeface="Cambria Math" panose="02040503050406030204" pitchFamily="18" charset="0"/>
                                  </a:rPr>
                                  <m:t>0</m:t>
                                </m:r>
                              </m:e>
                            </m:mr>
                            <m:mr>
                              <m:e>
                                <m:r>
                                  <a:rPr lang="en-US" altLang="zh-CN" sz="2000" i="1">
                                    <a:latin typeface="Cambria Math" panose="02040503050406030204" pitchFamily="18" charset="0"/>
                                  </a:rPr>
                                  <m:t>0</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𝑏</m:t>
                                    </m:r>
                                  </m:e>
                                  <m:sub>
                                    <m:r>
                                      <a:rPr lang="en-US" altLang="zh-CN" sz="2000" i="1">
                                        <a:latin typeface="Cambria Math" panose="02040503050406030204" pitchFamily="18" charset="0"/>
                                      </a:rPr>
                                      <m:t>0</m:t>
                                    </m:r>
                                  </m:sub>
                                </m:sSub>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𝑏</m:t>
                                    </m:r>
                                  </m:e>
                                  <m:sub>
                                    <m:r>
                                      <a:rPr lang="en-US" altLang="zh-CN" sz="2000" i="1">
                                        <a:latin typeface="Cambria Math" panose="02040503050406030204" pitchFamily="18" charset="0"/>
                                      </a:rPr>
                                      <m:t>1</m:t>
                                    </m:r>
                                  </m:sub>
                                </m:sSub>
                              </m:e>
                              <m:e>
                                <m:r>
                                  <a:rPr lang="en-US" altLang="zh-CN" sz="2000" i="1">
                                    <a:latin typeface="Cambria Math" panose="02040503050406030204" pitchFamily="18" charset="0"/>
                                  </a:rPr>
                                  <m:t>⋯</m:t>
                                </m:r>
                              </m:e>
                              <m:e>
                                <m:r>
                                  <a:rPr lang="en-US" altLang="zh-CN" sz="2000" i="1">
                                    <a:latin typeface="Cambria Math" panose="02040503050406030204" pitchFamily="18" charset="0"/>
                                  </a:rPr>
                                  <m:t>0</m:t>
                                </m:r>
                              </m:e>
                              <m:e>
                                <m:r>
                                  <a:rPr lang="en-US" altLang="zh-CN" sz="2000" i="1">
                                    <a:latin typeface="Cambria Math" panose="02040503050406030204" pitchFamily="18" charset="0"/>
                                  </a:rPr>
                                  <m:t>0</m:t>
                                </m:r>
                              </m:e>
                              <m:e>
                                <m:r>
                                  <a:rPr lang="en-US" altLang="zh-CN" sz="2000" i="1">
                                    <a:latin typeface="Cambria Math" panose="02040503050406030204" pitchFamily="18" charset="0"/>
                                  </a:rPr>
                                  <m:t>0</m:t>
                                </m:r>
                              </m:e>
                            </m:mr>
                            <m:mr>
                              <m:e>
                                <m:r>
                                  <a:rPr lang="en-US" altLang="zh-CN" sz="2000" i="1">
                                    <a:latin typeface="Cambria Math" panose="02040503050406030204" pitchFamily="18" charset="0"/>
                                  </a:rPr>
                                  <m:t>0</m:t>
                                </m:r>
                              </m:e>
                              <m:e>
                                <m:r>
                                  <a:rPr lang="en-US" altLang="zh-CN" sz="2000" i="1">
                                    <a:latin typeface="Cambria Math" panose="02040503050406030204" pitchFamily="18" charset="0"/>
                                  </a:rPr>
                                  <m:t>0</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𝑏</m:t>
                                    </m:r>
                                  </m:e>
                                  <m:sub>
                                    <m:r>
                                      <a:rPr lang="en-US" altLang="zh-CN" sz="2000" i="1">
                                        <a:latin typeface="Cambria Math" panose="02040503050406030204" pitchFamily="18" charset="0"/>
                                      </a:rPr>
                                      <m:t>0</m:t>
                                    </m:r>
                                  </m:sub>
                                </m:sSub>
                              </m:e>
                              <m:e>
                                <m:r>
                                  <a:rPr lang="en-US" altLang="zh-CN" sz="2000" i="1">
                                    <a:latin typeface="Cambria Math" panose="02040503050406030204" pitchFamily="18" charset="0"/>
                                  </a:rPr>
                                  <m:t>⋯</m:t>
                                </m:r>
                              </m:e>
                              <m:e>
                                <m:r>
                                  <a:rPr lang="en-US" altLang="zh-CN" sz="2000" i="1">
                                    <a:latin typeface="Cambria Math" panose="02040503050406030204" pitchFamily="18" charset="0"/>
                                  </a:rPr>
                                  <m:t>0</m:t>
                                </m:r>
                              </m:e>
                              <m:e>
                                <m:r>
                                  <a:rPr lang="en-US" altLang="zh-CN" sz="2000" i="1">
                                    <a:latin typeface="Cambria Math" panose="02040503050406030204" pitchFamily="18" charset="0"/>
                                  </a:rPr>
                                  <m:t>0</m:t>
                                </m:r>
                              </m:e>
                              <m:e>
                                <m:r>
                                  <a:rPr lang="en-US" altLang="zh-CN" sz="2000" i="1">
                                    <a:latin typeface="Cambria Math" panose="02040503050406030204" pitchFamily="18" charset="0"/>
                                  </a:rPr>
                                  <m:t>0</m:t>
                                </m:r>
                              </m:e>
                            </m:mr>
                            <m:mr>
                              <m:e>
                                <m:r>
                                  <a:rPr lang="en-US" altLang="zh-CN" sz="2000" i="1">
                                    <a:latin typeface="Cambria Math" panose="02040503050406030204" pitchFamily="18" charset="0"/>
                                  </a:rPr>
                                  <m:t>⋯</m:t>
                                </m:r>
                              </m:e>
                              <m:e>
                                <m:r>
                                  <a:rPr lang="en-US" altLang="zh-CN" sz="2000" i="1">
                                    <a:latin typeface="Cambria Math" panose="02040503050406030204" pitchFamily="18" charset="0"/>
                                  </a:rPr>
                                  <m:t>⋯</m:t>
                                </m:r>
                              </m:e>
                              <m:e>
                                <m:r>
                                  <a:rPr lang="en-US" altLang="zh-CN" sz="2000" i="1">
                                    <a:latin typeface="Cambria Math" panose="02040503050406030204" pitchFamily="18" charset="0"/>
                                  </a:rPr>
                                  <m:t>⋯</m:t>
                                </m:r>
                              </m:e>
                              <m:e>
                                <m:r>
                                  <a:rPr lang="en-US" altLang="zh-CN" sz="2000" i="1">
                                    <a:latin typeface="Cambria Math" panose="02040503050406030204" pitchFamily="18" charset="0"/>
                                  </a:rPr>
                                  <m:t>⋯</m:t>
                                </m:r>
                              </m:e>
                              <m:e>
                                <m:r>
                                  <a:rPr lang="en-US" altLang="zh-CN" sz="2000" i="1">
                                    <a:latin typeface="Cambria Math" panose="02040503050406030204" pitchFamily="18" charset="0"/>
                                  </a:rPr>
                                  <m:t>⋯</m:t>
                                </m:r>
                              </m:e>
                              <m:e>
                                <m:r>
                                  <a:rPr lang="en-US" altLang="zh-CN" sz="2000" i="1">
                                    <a:latin typeface="Cambria Math" panose="02040503050406030204" pitchFamily="18" charset="0"/>
                                  </a:rPr>
                                  <m:t>⋯</m:t>
                                </m:r>
                              </m:e>
                              <m:e>
                                <m:r>
                                  <a:rPr lang="en-US" altLang="zh-CN" sz="2000" i="1">
                                    <a:latin typeface="Cambria Math" panose="02040503050406030204" pitchFamily="18" charset="0"/>
                                  </a:rPr>
                                  <m:t>⋯</m:t>
                                </m:r>
                              </m:e>
                            </m:mr>
                            <m:mr>
                              <m:e>
                                <m:r>
                                  <a:rPr lang="en-US" altLang="zh-CN" sz="2000" i="1">
                                    <a:latin typeface="Cambria Math" panose="02040503050406030204" pitchFamily="18" charset="0"/>
                                  </a:rPr>
                                  <m:t>0</m:t>
                                </m:r>
                              </m:e>
                              <m:e>
                                <m:r>
                                  <a:rPr lang="en-US" altLang="zh-CN" sz="2000" i="1">
                                    <a:latin typeface="Cambria Math" panose="02040503050406030204" pitchFamily="18" charset="0"/>
                                  </a:rPr>
                                  <m:t>0</m:t>
                                </m:r>
                              </m:e>
                              <m:e>
                                <m:r>
                                  <a:rPr lang="en-US" altLang="zh-CN" sz="2000" i="1">
                                    <a:latin typeface="Cambria Math" panose="02040503050406030204" pitchFamily="18" charset="0"/>
                                  </a:rPr>
                                  <m:t>0</m:t>
                                </m:r>
                              </m:e>
                              <m:e>
                                <m:r>
                                  <a:rPr lang="en-US" altLang="zh-CN" sz="2000" i="1">
                                    <a:latin typeface="Cambria Math" panose="02040503050406030204" pitchFamily="18" charset="0"/>
                                  </a:rPr>
                                  <m:t>⋯</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𝑏</m:t>
                                    </m:r>
                                  </m:e>
                                  <m:sub>
                                    <m:r>
                                      <a:rPr lang="en-US" altLang="zh-CN" sz="2000" i="1">
                                        <a:latin typeface="Cambria Math" panose="02040503050406030204" pitchFamily="18" charset="0"/>
                                      </a:rPr>
                                      <m:t>𝑛</m:t>
                                    </m:r>
                                  </m:sub>
                                </m:sSub>
                              </m:e>
                              <m:e>
                                <m:r>
                                  <a:rPr lang="en-US" altLang="zh-CN" sz="2000" i="1">
                                    <a:latin typeface="Cambria Math" panose="02040503050406030204" pitchFamily="18" charset="0"/>
                                  </a:rPr>
                                  <m:t>0</m:t>
                                </m:r>
                              </m:e>
                              <m:e>
                                <m:r>
                                  <a:rPr lang="en-US" altLang="zh-CN" sz="2000" i="1">
                                    <a:latin typeface="Cambria Math" panose="02040503050406030204" pitchFamily="18" charset="0"/>
                                  </a:rPr>
                                  <m:t>0</m:t>
                                </m:r>
                              </m:e>
                            </m:mr>
                            <m:mr>
                              <m:e>
                                <m:r>
                                  <a:rPr lang="en-US" altLang="zh-CN" sz="2000" i="1">
                                    <a:latin typeface="Cambria Math" panose="02040503050406030204" pitchFamily="18" charset="0"/>
                                  </a:rPr>
                                  <m:t>0</m:t>
                                </m:r>
                              </m:e>
                              <m:e>
                                <m:r>
                                  <a:rPr lang="en-US" altLang="zh-CN" sz="2000" i="1">
                                    <a:latin typeface="Cambria Math" panose="02040503050406030204" pitchFamily="18" charset="0"/>
                                  </a:rPr>
                                  <m:t>0</m:t>
                                </m:r>
                              </m:e>
                              <m:e>
                                <m:r>
                                  <a:rPr lang="en-US" altLang="zh-CN" sz="2000" i="1">
                                    <a:latin typeface="Cambria Math" panose="02040503050406030204" pitchFamily="18" charset="0"/>
                                  </a:rPr>
                                  <m:t>0</m:t>
                                </m:r>
                              </m:e>
                              <m:e>
                                <m:r>
                                  <a:rPr lang="en-US" altLang="zh-CN" sz="2000" i="1">
                                    <a:latin typeface="Cambria Math" panose="02040503050406030204" pitchFamily="18" charset="0"/>
                                  </a:rPr>
                                  <m:t>⋯</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𝑏</m:t>
                                    </m:r>
                                  </m:e>
                                  <m:sub>
                                    <m:r>
                                      <a:rPr lang="en-US" altLang="zh-CN" sz="2000" i="1">
                                        <a:latin typeface="Cambria Math" panose="02040503050406030204" pitchFamily="18" charset="0"/>
                                      </a:rPr>
                                      <m:t>𝑛</m:t>
                                    </m:r>
                                    <m:r>
                                      <a:rPr lang="en-US" altLang="zh-CN" sz="2000" i="1">
                                        <a:latin typeface="Cambria Math" panose="02040503050406030204" pitchFamily="18" charset="0"/>
                                      </a:rPr>
                                      <m:t>−1</m:t>
                                    </m:r>
                                  </m:sub>
                                </m:sSub>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𝑏</m:t>
                                    </m:r>
                                  </m:e>
                                  <m:sub>
                                    <m:r>
                                      <a:rPr lang="en-US" altLang="zh-CN" sz="2000" i="1">
                                        <a:latin typeface="Cambria Math" panose="02040503050406030204" pitchFamily="18" charset="0"/>
                                      </a:rPr>
                                      <m:t>𝑛</m:t>
                                    </m:r>
                                  </m:sub>
                                </m:sSub>
                              </m:e>
                              <m:e>
                                <m:r>
                                  <a:rPr lang="en-US" altLang="zh-CN" sz="2000" i="1">
                                    <a:latin typeface="Cambria Math" panose="02040503050406030204" pitchFamily="18" charset="0"/>
                                  </a:rPr>
                                  <m:t>0</m:t>
                                </m:r>
                              </m:e>
                            </m:mr>
                            <m:mr>
                              <m:e>
                                <m:r>
                                  <a:rPr lang="en-US" altLang="zh-CN" sz="2000" i="1">
                                    <a:latin typeface="Cambria Math" panose="02040503050406030204" pitchFamily="18" charset="0"/>
                                  </a:rPr>
                                  <m:t>0</m:t>
                                </m:r>
                              </m:e>
                              <m:e>
                                <m:r>
                                  <a:rPr lang="en-US" altLang="zh-CN" sz="2000" i="1">
                                    <a:latin typeface="Cambria Math" panose="02040503050406030204" pitchFamily="18" charset="0"/>
                                  </a:rPr>
                                  <m:t>0</m:t>
                                </m:r>
                              </m:e>
                              <m:e>
                                <m:r>
                                  <a:rPr lang="en-US" altLang="zh-CN" sz="2000" i="1">
                                    <a:latin typeface="Cambria Math" panose="02040503050406030204" pitchFamily="18" charset="0"/>
                                  </a:rPr>
                                  <m:t>0</m:t>
                                </m:r>
                              </m:e>
                              <m:e>
                                <m:r>
                                  <a:rPr lang="en-US" altLang="zh-CN" sz="2000" i="1">
                                    <a:latin typeface="Cambria Math" panose="02040503050406030204" pitchFamily="18" charset="0"/>
                                  </a:rPr>
                                  <m:t>⋯</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𝑏</m:t>
                                    </m:r>
                                  </m:e>
                                  <m:sub>
                                    <m:r>
                                      <a:rPr lang="en-US" altLang="zh-CN" sz="2000" i="1">
                                        <a:latin typeface="Cambria Math" panose="02040503050406030204" pitchFamily="18" charset="0"/>
                                      </a:rPr>
                                      <m:t>𝑛</m:t>
                                    </m:r>
                                    <m:r>
                                      <a:rPr lang="en-US" altLang="zh-CN" sz="2000" i="1">
                                        <a:latin typeface="Cambria Math" panose="02040503050406030204" pitchFamily="18" charset="0"/>
                                      </a:rPr>
                                      <m:t>−2</m:t>
                                    </m:r>
                                  </m:sub>
                                </m:sSub>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𝑏</m:t>
                                    </m:r>
                                  </m:e>
                                  <m:sub>
                                    <m:r>
                                      <a:rPr lang="en-US" altLang="zh-CN" sz="2000" i="1">
                                        <a:latin typeface="Cambria Math" panose="02040503050406030204" pitchFamily="18" charset="0"/>
                                      </a:rPr>
                                      <m:t>𝑛</m:t>
                                    </m:r>
                                    <m:r>
                                      <a:rPr lang="en-US" altLang="zh-CN" sz="2000" i="1">
                                        <a:latin typeface="Cambria Math" panose="02040503050406030204" pitchFamily="18" charset="0"/>
                                      </a:rPr>
                                      <m:t>−1</m:t>
                                    </m:r>
                                  </m:sub>
                                </m:sSub>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𝑏</m:t>
                                    </m:r>
                                  </m:e>
                                  <m:sub>
                                    <m:r>
                                      <a:rPr lang="en-US" altLang="zh-CN" sz="2000" i="1">
                                        <a:latin typeface="Cambria Math" panose="02040503050406030204" pitchFamily="18" charset="0"/>
                                      </a:rPr>
                                      <m:t>𝑛</m:t>
                                    </m:r>
                                  </m:sub>
                                </m:sSub>
                              </m:e>
                            </m:mr>
                          </m:m>
                        </m:e>
                      </m:d>
                      <m:r>
                        <a:rPr lang="en-US" altLang="zh-CN" sz="2000" b="0" i="1" smtClean="0">
                          <a:latin typeface="Cambria Math" panose="02040503050406030204" pitchFamily="18" charset="0"/>
                        </a:rPr>
                        <m:t>=0</m:t>
                      </m:r>
                    </m:oMath>
                  </m:oMathPara>
                </a14:m>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t="-54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608308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多项式参数曲线的消参</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二次参数曲线：</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m:rPr>
                                        <m:brk m:alnAt="7"/>
                                      </m:rPr>
                                      <a:rPr lang="en-US" altLang="zh-CN" b="0" i="1" smtClean="0">
                                        <a:latin typeface="Cambria Math" panose="02040503050406030204" pitchFamily="18" charset="0"/>
                                      </a:rPr>
                                      <m:t>𝑥</m:t>
                                    </m:r>
                                  </m:e>
                                  <m:sub>
                                    <m:r>
                                      <m:rPr>
                                        <m:brk m:alnAt="7"/>
                                      </m:rPr>
                                      <a:rPr lang="en-US" altLang="zh-CN" b="0" i="1" smtClean="0">
                                        <a:latin typeface="Cambria Math" panose="02040503050406030204" pitchFamily="18" charset="0"/>
                                      </a:rPr>
                                      <m:t>0</m:t>
                                    </m:r>
                                  </m:sub>
                                </m:sSub>
                                <m:r>
                                  <m:rPr>
                                    <m:brk m:alnAt="7"/>
                                  </m:rP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m:rPr>
                                        <m:brk m:alnAt="7"/>
                                      </m:rPr>
                                      <a:rPr lang="en-US" altLang="zh-CN" b="0" i="1" smtClean="0">
                                        <a:latin typeface="Cambria Math" panose="02040503050406030204" pitchFamily="18" charset="0"/>
                                      </a:rPr>
                                      <m:t>𝑥</m:t>
                                    </m:r>
                                  </m:e>
                                  <m:sub>
                                    <m:r>
                                      <m:rPr>
                                        <m:brk m:alnAt="7"/>
                                      </m:rPr>
                                      <a:rPr lang="en-US" altLang="zh-CN" b="0" i="1" smtClean="0">
                                        <a:latin typeface="Cambria Math" panose="02040503050406030204" pitchFamily="18" charset="0"/>
                                      </a:rPr>
                                      <m:t>1</m:t>
                                    </m:r>
                                  </m:sub>
                                </m:sSub>
                                <m:r>
                                  <m:rPr>
                                    <m:brk m:alnAt="7"/>
                                  </m:rP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m:rPr>
                                        <m:brk m:alnAt="7"/>
                                      </m:rPr>
                                      <a:rPr lang="en-US" altLang="zh-CN" b="0" i="1" smtClean="0">
                                        <a:latin typeface="Cambria Math" panose="02040503050406030204" pitchFamily="18" charset="0"/>
                                      </a:rPr>
                                      <m:t>𝑥</m:t>
                                    </m:r>
                                  </m:e>
                                  <m:sub>
                                    <m:r>
                                      <m:rPr>
                                        <m:brk m:alnAt="7"/>
                                      </m:rPr>
                                      <a:rPr lang="en-US" altLang="zh-CN" b="0" i="1" smtClean="0">
                                        <a:latin typeface="Cambria Math" panose="02040503050406030204" pitchFamily="18" charset="0"/>
                                      </a:rPr>
                                      <m:t>2</m:t>
                                    </m:r>
                                  </m:sub>
                                </m:sSub>
                                <m:sSup>
                                  <m:sSupPr>
                                    <m:ctrlPr>
                                      <a:rPr lang="en-US" altLang="zh-CN" b="0" i="1" smtClean="0">
                                        <a:latin typeface="Cambria Math" panose="02040503050406030204" pitchFamily="18" charset="0"/>
                                      </a:rPr>
                                    </m:ctrlPr>
                                  </m:sSupPr>
                                  <m:e>
                                    <m:r>
                                      <m:rPr>
                                        <m:brk m:alnAt="7"/>
                                      </m:rPr>
                                      <a:rPr lang="en-US" altLang="zh-CN" b="0" i="1" smtClean="0">
                                        <a:latin typeface="Cambria Math" panose="02040503050406030204" pitchFamily="18" charset="0"/>
                                      </a:rPr>
                                      <m:t>𝑡</m:t>
                                    </m:r>
                                  </m:e>
                                  <m:sup>
                                    <m:r>
                                      <m:rPr>
                                        <m:brk m:alnAt="7"/>
                                      </m:rPr>
                                      <a:rPr lang="en-US" altLang="zh-CN" b="0" i="1" smtClean="0">
                                        <a:latin typeface="Cambria Math" panose="02040503050406030204" pitchFamily="18" charset="0"/>
                                      </a:rPr>
                                      <m:t>2</m:t>
                                    </m:r>
                                  </m:sup>
                                </m:sSup>
                              </m:e>
                            </m:mr>
                            <m:m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2</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𝑡</m:t>
                                    </m:r>
                                  </m:e>
                                  <m:sup>
                                    <m:r>
                                      <a:rPr lang="en-US" altLang="zh-CN" b="0" i="1" smtClean="0">
                                        <a:latin typeface="Cambria Math" panose="02040503050406030204" pitchFamily="18" charset="0"/>
                                      </a:rPr>
                                      <m:t>2</m:t>
                                    </m:r>
                                  </m:sup>
                                </m:sSup>
                              </m:e>
                            </m:mr>
                          </m:m>
                        </m:e>
                      </m:d>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如何转化为隐式曲线？</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把参数曲线视为关于</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的两个方程：</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0</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t</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0</a:t>
                </a:r>
              </a:p>
              <a:p>
                <a:pPr marL="0" indent="0" algn="ctr">
                  <a:buNone/>
                </a:pPr>
                <a:r>
                  <a:rPr lang="en-US" altLang="zh-CN" i="1" dirty="0">
                    <a:latin typeface="Times New Roman" panose="02020603050405020304" pitchFamily="18" charset="0"/>
                    <a:ea typeface="楷体" panose="02010609060101010101" pitchFamily="49" charset="-122"/>
                    <a:cs typeface="Times New Roman" panose="02020603050405020304" pitchFamily="18" charset="0"/>
                  </a:rPr>
                  <a:t>y</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0</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y</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y</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y</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t</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0</a:t>
                </a:r>
              </a:p>
              <a:p>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y</a:t>
                </a:r>
                <a:r>
                  <a:rPr lang="zh-CN" altLang="en-US" dirty="0">
                    <a:latin typeface="Times New Roman" panose="02020603050405020304" pitchFamily="18" charset="0"/>
                    <a:ea typeface="楷体" panose="02010609060101010101" pitchFamily="49" charset="-122"/>
                    <a:cs typeface="Times New Roman" panose="02020603050405020304" pitchFamily="18" charset="0"/>
                  </a:rPr>
                  <a:t>要确保方程有公共零点</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65115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多项式参数曲线的消参</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令西尔维斯特矩阵的行列式为</a:t>
                </a:r>
                <a:r>
                  <a:rPr lang="en-US" altLang="zh-CN" dirty="0">
                    <a:latin typeface="楷体" panose="02010609060101010101" pitchFamily="49" charset="-122"/>
                    <a:ea typeface="楷体" panose="02010609060101010101" pitchFamily="49" charset="-122"/>
                  </a:rPr>
                  <a:t>0</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rPr>
                          </m:ctrlPr>
                        </m:dPr>
                        <m:e>
                          <m:m>
                            <m:mPr>
                              <m:mcs>
                                <m:mc>
                                  <m:mcPr>
                                    <m:count m:val="4"/>
                                    <m:mcJc m:val="center"/>
                                  </m:mcPr>
                                </m:mc>
                              </m:mcs>
                              <m:ctrlPr>
                                <a:rPr lang="en-US" altLang="zh-CN" b="0" i="1" smtClean="0">
                                  <a:latin typeface="Cambria Math" panose="02040503050406030204" pitchFamily="18" charset="0"/>
                                </a:rPr>
                              </m:ctrlPr>
                            </m:mPr>
                            <m:mr>
                              <m:e>
                                <m:sSub>
                                  <m:sSubPr>
                                    <m:ctrlPr>
                                      <a:rPr lang="en-US" altLang="zh-CN" b="0" i="1" smtClean="0">
                                        <a:latin typeface="Cambria Math" panose="02040503050406030204" pitchFamily="18" charset="0"/>
                                      </a:rPr>
                                    </m:ctrlPr>
                                  </m:sSubPr>
                                  <m:e>
                                    <m:r>
                                      <m:rPr>
                                        <m:brk m:alnAt="7"/>
                                      </m:rPr>
                                      <a:rPr lang="en-US" altLang="zh-CN" b="0" i="1" smtClean="0">
                                        <a:latin typeface="Cambria Math" panose="02040503050406030204" pitchFamily="18" charset="0"/>
                                      </a:rPr>
                                      <m:t>𝑥</m:t>
                                    </m:r>
                                  </m:e>
                                  <m:sub>
                                    <m:r>
                                      <m:rPr>
                                        <m:brk m:alnAt="7"/>
                                      </m:rPr>
                                      <a:rPr lang="en-US" altLang="zh-CN" b="0" i="1" smtClean="0">
                                        <a:latin typeface="Cambria Math" panose="02040503050406030204" pitchFamily="18" charset="0"/>
                                      </a:rPr>
                                      <m:t>0</m:t>
                                    </m:r>
                                  </m:sub>
                                </m:sSub>
                                <m:r>
                                  <m:rPr>
                                    <m:brk m:alnAt="7"/>
                                  </m:rPr>
                                  <a:rPr lang="en-US" altLang="zh-CN" b="0" i="1" smtClean="0">
                                    <a:latin typeface="Cambria Math" panose="02040503050406030204" pitchFamily="18" charset="0"/>
                                  </a:rPr>
                                  <m:t>−</m:t>
                                </m:r>
                                <m:r>
                                  <a:rPr lang="en-US" altLang="zh-CN" b="0" i="1" smtClean="0">
                                    <a:latin typeface="Cambria Math" panose="02040503050406030204" pitchFamily="18" charset="0"/>
                                  </a:rPr>
                                  <m:t>𝑥</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e>
                              <m:e>
                                <m: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0</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e>
                            </m:m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1</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2</m:t>
                                    </m:r>
                                  </m:sub>
                                </m:sSub>
                              </m:e>
                              <m:e>
                                <m: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0</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1</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2</m:t>
                                    </m:r>
                                  </m:sub>
                                </m:sSub>
                              </m:e>
                            </m:mr>
                          </m:m>
                        </m:e>
                      </m:d>
                      <m:r>
                        <a:rPr lang="en-US" altLang="zh-CN" b="0" i="1" smtClean="0">
                          <a:latin typeface="Cambria Math" panose="02040503050406030204" pitchFamily="18" charset="0"/>
                        </a:rPr>
                        <m:t>=0</m:t>
                      </m:r>
                    </m:oMath>
                  </m:oMathPara>
                </a14:m>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利用行列式的性质展开得到关于</a:t>
                </a:r>
                <a:r>
                  <a:rPr lang="en-US" altLang="zh-CN" dirty="0">
                    <a:latin typeface="楷体" panose="02010609060101010101" pitchFamily="49" charset="-122"/>
                    <a:ea typeface="楷体" panose="02010609060101010101" pitchFamily="49" charset="-122"/>
                  </a:rPr>
                  <a:t>x</a:t>
                </a:r>
                <a:r>
                  <a:rPr lang="zh-CN" altLang="en-US" dirty="0">
                    <a:latin typeface="楷体" panose="02010609060101010101" pitchFamily="49" charset="-122"/>
                    <a:ea typeface="楷体" panose="02010609060101010101" pitchFamily="49" charset="-122"/>
                  </a:rPr>
                  <a:t>与</a:t>
                </a:r>
                <a:r>
                  <a:rPr lang="en-US" altLang="zh-CN" dirty="0">
                    <a:latin typeface="楷体" panose="02010609060101010101" pitchFamily="49" charset="-122"/>
                    <a:ea typeface="楷体" panose="02010609060101010101" pitchFamily="49" charset="-122"/>
                  </a:rPr>
                  <a:t>y</a:t>
                </a:r>
                <a:r>
                  <a:rPr lang="zh-CN" altLang="en-US" dirty="0">
                    <a:latin typeface="楷体" panose="02010609060101010101" pitchFamily="49" charset="-122"/>
                    <a:ea typeface="楷体" panose="02010609060101010101" pitchFamily="49" charset="-122"/>
                  </a:rPr>
                  <a:t>的二元二次方程</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二次参数曲线只能表示抛物线</a:t>
                </a:r>
                <a:endParaRPr lang="en-US" altLang="zh-CN" dirty="0">
                  <a:latin typeface="楷体" panose="02010609060101010101" pitchFamily="49" charset="-122"/>
                  <a:ea typeface="楷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381" r="-15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87511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一元函数凸性的初等表达</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4382429"/>
                <a:ext cx="7886700" cy="1794534"/>
              </a:xfrm>
            </p:spPr>
            <p:txBody>
              <a:bodyPr>
                <a:normAutofit/>
              </a:bodyPr>
              <a:lstStyle/>
              <a:p>
                <a:r>
                  <a:rPr lang="en-US" altLang="zh-CN" i="1" dirty="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C</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b</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，如果对于任意的</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latin typeface="Cambria Math" panose="020405030504060302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b</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，有</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𝑓</m:t>
                      </m:r>
                      <m:d>
                        <m:d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f>
                            <m:f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Pr>
                            <m:num>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1</m:t>
                                  </m:r>
                                </m:sub>
                              </m:s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2</m:t>
                                  </m:r>
                                </m:sub>
                              </m:sSub>
                            </m:num>
                            <m:den>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2</m:t>
                              </m:r>
                            </m:den>
                          </m:f>
                        </m:e>
                      </m:d>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f>
                        <m:f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𝑓</m:t>
                          </m:r>
                          <m:d>
                            <m:d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1</m:t>
                                  </m:r>
                                </m:sub>
                              </m:sSub>
                            </m:e>
                          </m:d>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𝑓</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2</m:t>
                              </m:r>
                            </m:sub>
                          </m:s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num>
                        <m:den>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2</m:t>
                          </m:r>
                        </m:den>
                      </m:f>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则</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是</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b</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上的下凸函数</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4382429"/>
                <a:ext cx="7886700" cy="1794534"/>
              </a:xfrm>
              <a:blipFill>
                <a:blip r:embed="rId2"/>
                <a:stretch>
                  <a:fillRect l="-1391" t="-7143" b="-6803"/>
                </a:stretch>
              </a:blipFill>
            </p:spPr>
            <p:txBody>
              <a:bodyPr/>
              <a:lstStyle/>
              <a:p>
                <a:r>
                  <a:rPr lang="zh-CN" altLang="en-US">
                    <a:noFill/>
                  </a:rPr>
                  <a:t> </a:t>
                </a:r>
              </a:p>
            </p:txBody>
          </p:sp>
        </mc:Fallback>
      </mc:AlternateContent>
      <p:grpSp>
        <p:nvGrpSpPr>
          <p:cNvPr id="5" name="Group 4"/>
          <p:cNvGrpSpPr>
            <a:grpSpLocks noChangeAspect="1"/>
          </p:cNvGrpSpPr>
          <p:nvPr/>
        </p:nvGrpSpPr>
        <p:grpSpPr bwMode="auto">
          <a:xfrm>
            <a:off x="2671763" y="1779588"/>
            <a:ext cx="3775075" cy="2517775"/>
            <a:chOff x="1683" y="1121"/>
            <a:chExt cx="2378" cy="1586"/>
          </a:xfrm>
        </p:grpSpPr>
        <p:sp>
          <p:nvSpPr>
            <p:cNvPr id="8" name="Freeform 6"/>
            <p:cNvSpPr>
              <a:spLocks/>
            </p:cNvSpPr>
            <p:nvPr/>
          </p:nvSpPr>
          <p:spPr bwMode="auto">
            <a:xfrm>
              <a:off x="2277" y="1319"/>
              <a:ext cx="1586" cy="873"/>
            </a:xfrm>
            <a:custGeom>
              <a:avLst/>
              <a:gdLst>
                <a:gd name="T0" fmla="*/ 0 w 4000"/>
                <a:gd name="T1" fmla="*/ 2000 h 2201"/>
                <a:gd name="T2" fmla="*/ 4000 w 4000"/>
                <a:gd name="T3" fmla="*/ 0 h 2201"/>
              </a:gdLst>
              <a:ahLst/>
              <a:cxnLst>
                <a:cxn ang="0">
                  <a:pos x="T0" y="T1"/>
                </a:cxn>
                <a:cxn ang="0">
                  <a:pos x="T2" y="T3"/>
                </a:cxn>
              </a:cxnLst>
              <a:rect l="0" t="0" r="r" b="b"/>
              <a:pathLst>
                <a:path w="4000" h="2201">
                  <a:moveTo>
                    <a:pt x="0" y="2000"/>
                  </a:moveTo>
                  <a:cubicBezTo>
                    <a:pt x="1615" y="2201"/>
                    <a:pt x="3193" y="1412"/>
                    <a:pt x="4000" y="0"/>
                  </a:cubicBezTo>
                </a:path>
              </a:pathLst>
            </a:custGeom>
            <a:noFill/>
            <a:ln w="19050"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7"/>
            <p:cNvSpPr>
              <a:spLocks noChangeShapeType="1"/>
            </p:cNvSpPr>
            <p:nvPr/>
          </p:nvSpPr>
          <p:spPr bwMode="auto">
            <a:xfrm>
              <a:off x="1683" y="2311"/>
              <a:ext cx="2378" cy="0"/>
            </a:xfrm>
            <a:prstGeom prst="line">
              <a:avLst/>
            </a:prstGeom>
            <a:noFill/>
            <a:ln w="19050"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Line 8"/>
            <p:cNvSpPr>
              <a:spLocks noChangeShapeType="1"/>
            </p:cNvSpPr>
            <p:nvPr/>
          </p:nvSpPr>
          <p:spPr bwMode="auto">
            <a:xfrm flipV="1">
              <a:off x="2079" y="1121"/>
              <a:ext cx="0" cy="1586"/>
            </a:xfrm>
            <a:prstGeom prst="line">
              <a:avLst/>
            </a:prstGeom>
            <a:noFill/>
            <a:ln w="19050"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Line 9"/>
            <p:cNvSpPr>
              <a:spLocks noChangeShapeType="1"/>
            </p:cNvSpPr>
            <p:nvPr/>
          </p:nvSpPr>
          <p:spPr bwMode="auto">
            <a:xfrm flipH="1">
              <a:off x="2673" y="1628"/>
              <a:ext cx="960" cy="484"/>
            </a:xfrm>
            <a:prstGeom prst="line">
              <a:avLst/>
            </a:prstGeom>
            <a:noFill/>
            <a:ln w="190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Line 10"/>
            <p:cNvSpPr>
              <a:spLocks noChangeShapeType="1"/>
            </p:cNvSpPr>
            <p:nvPr/>
          </p:nvSpPr>
          <p:spPr bwMode="auto">
            <a:xfrm>
              <a:off x="2673" y="2112"/>
              <a:ext cx="0" cy="199"/>
            </a:xfrm>
            <a:prstGeom prst="line">
              <a:avLst/>
            </a:prstGeom>
            <a:noFill/>
            <a:ln w="190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Line 11"/>
            <p:cNvSpPr>
              <a:spLocks noChangeShapeType="1"/>
            </p:cNvSpPr>
            <p:nvPr/>
          </p:nvSpPr>
          <p:spPr bwMode="auto">
            <a:xfrm>
              <a:off x="3153" y="1870"/>
              <a:ext cx="0" cy="441"/>
            </a:xfrm>
            <a:prstGeom prst="line">
              <a:avLst/>
            </a:prstGeom>
            <a:noFill/>
            <a:ln w="190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Line 12"/>
            <p:cNvSpPr>
              <a:spLocks noChangeShapeType="1"/>
            </p:cNvSpPr>
            <p:nvPr/>
          </p:nvSpPr>
          <p:spPr bwMode="auto">
            <a:xfrm>
              <a:off x="3633" y="1628"/>
              <a:ext cx="0" cy="683"/>
            </a:xfrm>
            <a:prstGeom prst="line">
              <a:avLst/>
            </a:prstGeom>
            <a:noFill/>
            <a:ln w="190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Oval 13"/>
            <p:cNvSpPr>
              <a:spLocks noChangeArrowheads="1"/>
            </p:cNvSpPr>
            <p:nvPr/>
          </p:nvSpPr>
          <p:spPr bwMode="auto">
            <a:xfrm>
              <a:off x="2649" y="2088"/>
              <a:ext cx="47" cy="48"/>
            </a:xfrm>
            <a:prstGeom prst="ellipse">
              <a:avLst/>
            </a:prstGeom>
            <a:solidFill>
              <a:srgbClr val="FFFFFF"/>
            </a:solid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Oval 14"/>
            <p:cNvSpPr>
              <a:spLocks noChangeArrowheads="1"/>
            </p:cNvSpPr>
            <p:nvPr/>
          </p:nvSpPr>
          <p:spPr bwMode="auto">
            <a:xfrm>
              <a:off x="2649" y="2088"/>
              <a:ext cx="47" cy="48"/>
            </a:xfrm>
            <a:prstGeom prst="ellipse">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Oval 15"/>
            <p:cNvSpPr>
              <a:spLocks noChangeArrowheads="1"/>
            </p:cNvSpPr>
            <p:nvPr/>
          </p:nvSpPr>
          <p:spPr bwMode="auto">
            <a:xfrm>
              <a:off x="3609" y="1604"/>
              <a:ext cx="48" cy="48"/>
            </a:xfrm>
            <a:prstGeom prst="ellipse">
              <a:avLst/>
            </a:prstGeom>
            <a:solidFill>
              <a:srgbClr val="FFFFFF"/>
            </a:solid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Oval 16"/>
            <p:cNvSpPr>
              <a:spLocks noChangeArrowheads="1"/>
            </p:cNvSpPr>
            <p:nvPr/>
          </p:nvSpPr>
          <p:spPr bwMode="auto">
            <a:xfrm>
              <a:off x="3609" y="1604"/>
              <a:ext cx="48" cy="48"/>
            </a:xfrm>
            <a:prstGeom prst="ellipse">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Oval 17"/>
            <p:cNvSpPr>
              <a:spLocks noChangeArrowheads="1"/>
            </p:cNvSpPr>
            <p:nvPr/>
          </p:nvSpPr>
          <p:spPr bwMode="auto">
            <a:xfrm>
              <a:off x="2649" y="2287"/>
              <a:ext cx="47" cy="47"/>
            </a:xfrm>
            <a:prstGeom prst="ellipse">
              <a:avLst/>
            </a:prstGeom>
            <a:solidFill>
              <a:srgbClr val="FFFFFF"/>
            </a:solid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Oval 18"/>
            <p:cNvSpPr>
              <a:spLocks noChangeArrowheads="1"/>
            </p:cNvSpPr>
            <p:nvPr/>
          </p:nvSpPr>
          <p:spPr bwMode="auto">
            <a:xfrm>
              <a:off x="2649" y="2287"/>
              <a:ext cx="47" cy="47"/>
            </a:xfrm>
            <a:prstGeom prst="ellipse">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Oval 19"/>
            <p:cNvSpPr>
              <a:spLocks noChangeArrowheads="1"/>
            </p:cNvSpPr>
            <p:nvPr/>
          </p:nvSpPr>
          <p:spPr bwMode="auto">
            <a:xfrm>
              <a:off x="3609" y="2287"/>
              <a:ext cx="48" cy="47"/>
            </a:xfrm>
            <a:prstGeom prst="ellipse">
              <a:avLst/>
            </a:prstGeom>
            <a:solidFill>
              <a:srgbClr val="FFFFFF"/>
            </a:solid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Oval 20"/>
            <p:cNvSpPr>
              <a:spLocks noChangeArrowheads="1"/>
            </p:cNvSpPr>
            <p:nvPr/>
          </p:nvSpPr>
          <p:spPr bwMode="auto">
            <a:xfrm>
              <a:off x="3609" y="2287"/>
              <a:ext cx="48" cy="47"/>
            </a:xfrm>
            <a:prstGeom prst="ellipse">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Oval 21"/>
            <p:cNvSpPr>
              <a:spLocks noChangeArrowheads="1"/>
            </p:cNvSpPr>
            <p:nvPr/>
          </p:nvSpPr>
          <p:spPr bwMode="auto">
            <a:xfrm>
              <a:off x="3129" y="1846"/>
              <a:ext cx="48" cy="48"/>
            </a:xfrm>
            <a:prstGeom prst="ellipse">
              <a:avLst/>
            </a:prstGeom>
            <a:solidFill>
              <a:srgbClr val="FFFFFF"/>
            </a:solid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Oval 22"/>
            <p:cNvSpPr>
              <a:spLocks noChangeArrowheads="1"/>
            </p:cNvSpPr>
            <p:nvPr/>
          </p:nvSpPr>
          <p:spPr bwMode="auto">
            <a:xfrm>
              <a:off x="3129" y="1846"/>
              <a:ext cx="48" cy="48"/>
            </a:xfrm>
            <a:prstGeom prst="ellipse">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23"/>
            <p:cNvSpPr>
              <a:spLocks noChangeArrowheads="1"/>
            </p:cNvSpPr>
            <p:nvPr/>
          </p:nvSpPr>
          <p:spPr bwMode="auto">
            <a:xfrm>
              <a:off x="3129" y="2287"/>
              <a:ext cx="48" cy="47"/>
            </a:xfrm>
            <a:prstGeom prst="ellipse">
              <a:avLst/>
            </a:prstGeom>
            <a:solidFill>
              <a:srgbClr val="FFFFFF"/>
            </a:solid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Oval 24"/>
            <p:cNvSpPr>
              <a:spLocks noChangeArrowheads="1"/>
            </p:cNvSpPr>
            <p:nvPr/>
          </p:nvSpPr>
          <p:spPr bwMode="auto">
            <a:xfrm>
              <a:off x="3129" y="2287"/>
              <a:ext cx="48" cy="47"/>
            </a:xfrm>
            <a:prstGeom prst="ellipse">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Oval 25"/>
            <p:cNvSpPr>
              <a:spLocks noChangeArrowheads="1"/>
            </p:cNvSpPr>
            <p:nvPr/>
          </p:nvSpPr>
          <p:spPr bwMode="auto">
            <a:xfrm>
              <a:off x="3129" y="1950"/>
              <a:ext cx="48" cy="48"/>
            </a:xfrm>
            <a:prstGeom prst="ellipse">
              <a:avLst/>
            </a:prstGeom>
            <a:solidFill>
              <a:srgbClr val="FFFFFF"/>
            </a:solidFill>
            <a:ln w="1270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Oval 26"/>
            <p:cNvSpPr>
              <a:spLocks noChangeArrowheads="1"/>
            </p:cNvSpPr>
            <p:nvPr/>
          </p:nvSpPr>
          <p:spPr bwMode="auto">
            <a:xfrm>
              <a:off x="3129" y="1950"/>
              <a:ext cx="48" cy="48"/>
            </a:xfrm>
            <a:prstGeom prst="ellipse">
              <a:avLst/>
            </a:prstGeom>
            <a:noFill/>
            <a:ln w="127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816860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不动点迭代</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对于函数</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，如果有一点</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0</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满足</a:t>
                </a:r>
                <a:r>
                  <a:rPr lang="en-US" altLang="zh-CN"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25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0</a:t>
                </a:r>
                <a:r>
                  <a:rPr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25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0</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，则称</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0</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是</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的不动点</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对</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C</a:t>
                </a:r>
                <a:r>
                  <a:rPr lang="en-US" altLang="zh-CN" baseline="300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连续的函数</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当</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0</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&lt; 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时，存在包含</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0</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的邻域</a:t>
                </a:r>
                <a:r>
                  <a:rPr lang="en-US" altLang="zh-CN" dirty="0">
                    <a:latin typeface="Times New Roman" panose="02020603050405020304" pitchFamily="18" charset="0"/>
                    <a:ea typeface="楷体" panose="02010609060101010101" pitchFamily="49" charset="-122"/>
                    <a:cs typeface="Times New Roman" panose="02020603050405020304" pitchFamily="18" charset="0"/>
                  </a:rPr>
                  <a:t>D</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，对任意的</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D</a:t>
                </a:r>
              </a:p>
              <a:p>
                <a:pPr marL="0" indent="0">
                  <a:buNone/>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lim</m:t>
                              </m:r>
                            </m:e>
                            <m:lim>
                              <m:r>
                                <a:rPr lang="en-US" altLang="zh-CN" b="0" i="1" smtClean="0">
                                  <a:latin typeface="Cambria Math" panose="02040503050406030204" pitchFamily="18" charset="0"/>
                                </a:rPr>
                                <m:t>𝑛</m:t>
                              </m:r>
                              <m:r>
                                <a:rPr lang="en-US" altLang="zh-CN" b="0" i="1" smtClean="0">
                                  <a:latin typeface="Cambria Math" panose="02040503050406030204" pitchFamily="18" charset="0"/>
                                </a:rPr>
                                <m:t>→∞</m:t>
                              </m:r>
                            </m:lim>
                          </m:limLow>
                        </m:fName>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func>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当</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0</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&gt; 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时，存在包含</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25000" dirty="0">
                    <a:latin typeface="Times New Roman" panose="02020603050405020304" pitchFamily="18" charset="0"/>
                    <a:ea typeface="楷体" panose="02010609060101010101" pitchFamily="49" charset="-122"/>
                    <a:cs typeface="Times New Roman" panose="02020603050405020304" pitchFamily="18" charset="0"/>
                  </a:rPr>
                  <a:t>0</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的邻域</a:t>
                </a:r>
                <a:r>
                  <a:rPr lang="en-US" altLang="zh-CN" dirty="0">
                    <a:latin typeface="Times New Roman" panose="02020603050405020304" pitchFamily="18" charset="0"/>
                    <a:ea typeface="楷体" panose="02010609060101010101" pitchFamily="49" charset="-122"/>
                    <a:cs typeface="Times New Roman" panose="02020603050405020304" pitchFamily="18" charset="0"/>
                  </a:rPr>
                  <a:t>D</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，对任意的</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D</a:t>
                </a:r>
              </a:p>
              <a:p>
                <a:pPr marL="0" indent="0">
                  <a:buNone/>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𝑛</m:t>
                              </m:r>
                              <m:r>
                                <a:rPr lang="en-US" altLang="zh-CN" i="1">
                                  <a:latin typeface="Cambria Math" panose="02040503050406030204" pitchFamily="18" charset="0"/>
                                </a:rPr>
                                <m:t>→∞</m:t>
                              </m:r>
                            </m:lim>
                          </m:limLow>
                        </m:fName>
                        <m:e>
                          <m:sSup>
                            <m:sSupPr>
                              <m:ctrlPr>
                                <a:rPr lang="en-US" altLang="zh-CN" i="1">
                                  <a:latin typeface="Cambria Math" panose="02040503050406030204" pitchFamily="18" charset="0"/>
                                </a:rPr>
                              </m:ctrlPr>
                            </m:sSupPr>
                            <m:e>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−1</m:t>
                                      </m:r>
                                    </m:sup>
                                  </m:sSup>
                                </m:e>
                              </m:d>
                            </m:e>
                            <m:sup>
                              <m:d>
                                <m:dPr>
                                  <m:ctrlPr>
                                    <a:rPr lang="en-US" altLang="zh-CN" i="1">
                                      <a:latin typeface="Cambria Math" panose="02040503050406030204" pitchFamily="18" charset="0"/>
                                    </a:rPr>
                                  </m:ctrlPr>
                                </m:dPr>
                                <m:e>
                                  <m:r>
                                    <a:rPr lang="en-US" altLang="zh-CN" i="1">
                                      <a:latin typeface="Cambria Math" panose="02040503050406030204" pitchFamily="18" charset="0"/>
                                    </a:rPr>
                                    <m:t>𝑛</m:t>
                                  </m:r>
                                </m:e>
                              </m:d>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func>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801" r="-3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79106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莫比乌斯递归</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825625"/>
                <a:ext cx="7886700" cy="1787370"/>
              </a:xfrm>
            </p:spPr>
            <p:txBody>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根据递推式</a:t>
                </a:r>
                <a:endParaRPr lang="en-US" altLang="zh-CN" b="0" i="1"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𝑝</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𝑞</m:t>
                          </m:r>
                        </m:num>
                        <m:den>
                          <m:r>
                            <a:rPr lang="en-US" altLang="zh-CN" b="0" i="1" smtClean="0">
                              <a:latin typeface="Cambria Math" panose="02040503050406030204" pitchFamily="18" charset="0"/>
                            </a:rPr>
                            <m:t>𝑟</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den>
                      </m:f>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计算</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a</a:t>
                </a:r>
                <a:r>
                  <a:rPr lang="en-US" altLang="zh-CN" i="1" baseline="-25000"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的通项</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825625"/>
                <a:ext cx="7886700" cy="1787370"/>
              </a:xfrm>
              <a:blipFill>
                <a:blip r:embed="rId2"/>
                <a:stretch>
                  <a:fillRect l="-1391" t="-6803" b="-74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内容占位符 2"/>
              <p:cNvSpPr txBox="1">
                <a:spLocks/>
              </p:cNvSpPr>
              <p:nvPr/>
            </p:nvSpPr>
            <p:spPr>
              <a:xfrm>
                <a:off x="628650" y="3612995"/>
                <a:ext cx="7886700" cy="12266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不动点的构造</a:t>
                </a:r>
              </a:p>
              <a:p>
                <a:pPr marL="0" indent="0">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rPr>
                        <m:t>𝑥</m:t>
                      </m:r>
                      <m:r>
                        <a:rPr lang="en-US" altLang="zh-CN" i="1"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i="1" smtClean="0">
                              <a:latin typeface="Cambria Math" panose="02040503050406030204" pitchFamily="18" charset="0"/>
                            </a:rPr>
                            <m:t>𝑝</m:t>
                          </m:r>
                          <m:r>
                            <a:rPr lang="en-US" altLang="zh-CN" b="0" i="1" smtClean="0">
                              <a:latin typeface="Cambria Math" panose="02040503050406030204" pitchFamily="18" charset="0"/>
                            </a:rPr>
                            <m:t>𝑥</m:t>
                          </m:r>
                          <m:r>
                            <a:rPr lang="en-US" altLang="zh-CN" i="1" smtClean="0">
                              <a:latin typeface="Cambria Math" panose="02040503050406030204" pitchFamily="18" charset="0"/>
                            </a:rPr>
                            <m:t>+</m:t>
                          </m:r>
                          <m:r>
                            <a:rPr lang="en-US" altLang="zh-CN" i="1" smtClean="0">
                              <a:latin typeface="Cambria Math" panose="02040503050406030204" pitchFamily="18" charset="0"/>
                            </a:rPr>
                            <m:t>𝑞</m:t>
                          </m:r>
                        </m:num>
                        <m:den>
                          <m:r>
                            <a:rPr lang="en-US" altLang="zh-CN" i="1" smtClean="0">
                              <a:latin typeface="Cambria Math" panose="02040503050406030204" pitchFamily="18" charset="0"/>
                            </a:rPr>
                            <m:t>𝑟</m:t>
                          </m:r>
                          <m:r>
                            <a:rPr lang="en-US" altLang="zh-CN" b="0" i="1" smtClean="0">
                              <a:latin typeface="Cambria Math" panose="02040503050406030204" pitchFamily="18" charset="0"/>
                            </a:rPr>
                            <m:t>𝑥</m:t>
                          </m:r>
                          <m:r>
                            <a:rPr lang="en-US" altLang="zh-CN" i="1" smtClean="0">
                              <a:latin typeface="Cambria Math" panose="02040503050406030204" pitchFamily="18" charset="0"/>
                            </a:rPr>
                            <m:t>+</m:t>
                          </m:r>
                          <m:r>
                            <a:rPr lang="en-US" altLang="zh-CN" i="1" smtClean="0">
                              <a:latin typeface="Cambria Math" panose="02040503050406030204" pitchFamily="18" charset="0"/>
                            </a:rPr>
                            <m:t>𝑠</m:t>
                          </m:r>
                        </m:den>
                      </m:f>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4" name="内容占位符 2"/>
              <p:cNvSpPr txBox="1">
                <a:spLocks noRot="1" noChangeAspect="1" noMove="1" noResize="1" noEditPoints="1" noAdjustHandles="1" noChangeArrowheads="1" noChangeShapeType="1" noTextEdit="1"/>
              </p:cNvSpPr>
              <p:nvPr/>
            </p:nvSpPr>
            <p:spPr>
              <a:xfrm>
                <a:off x="628650" y="3612995"/>
                <a:ext cx="7886700" cy="1226634"/>
              </a:xfrm>
              <a:prstGeom prst="rect">
                <a:avLst/>
              </a:prstGeom>
              <a:blipFill>
                <a:blip r:embed="rId3"/>
                <a:stretch>
                  <a:fillRect l="-1391" t="-104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内容占位符 2"/>
              <p:cNvSpPr txBox="1">
                <a:spLocks/>
              </p:cNvSpPr>
              <p:nvPr/>
            </p:nvSpPr>
            <p:spPr>
              <a:xfrm>
                <a:off x="628650" y="4839629"/>
                <a:ext cx="7886700" cy="5607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rPr>
                        <m:t>𝑟</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e>
                      </m:d>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i="1" smtClean="0">
                          <a:latin typeface="Cambria Math" panose="02040503050406030204" pitchFamily="18" charset="0"/>
                        </a:rPr>
                        <m:t>=0</m:t>
                      </m:r>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5" name="内容占位符 2"/>
              <p:cNvSpPr txBox="1">
                <a:spLocks noRot="1" noChangeAspect="1" noMove="1" noResize="1" noEditPoints="1" noAdjustHandles="1" noChangeArrowheads="1" noChangeShapeType="1" noTextEdit="1"/>
              </p:cNvSpPr>
              <p:nvPr/>
            </p:nvSpPr>
            <p:spPr>
              <a:xfrm>
                <a:off x="628650" y="4839629"/>
                <a:ext cx="7886700" cy="560736"/>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00113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1558</TotalTime>
  <Words>3442</Words>
  <Application>Microsoft Office PowerPoint</Application>
  <PresentationFormat>全屏显示(4:3)</PresentationFormat>
  <Paragraphs>410</Paragraphs>
  <Slides>64</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64</vt:i4>
      </vt:variant>
    </vt:vector>
  </HeadingPairs>
  <TitlesOfParts>
    <vt:vector size="73" baseType="lpstr">
      <vt:lpstr>等线</vt:lpstr>
      <vt:lpstr>楷体</vt:lpstr>
      <vt:lpstr>宋体</vt:lpstr>
      <vt:lpstr>Arial</vt:lpstr>
      <vt:lpstr>Calibri</vt:lpstr>
      <vt:lpstr>Calibri Light</vt:lpstr>
      <vt:lpstr>Cambria Math</vt:lpstr>
      <vt:lpstr>Times New Roman</vt:lpstr>
      <vt:lpstr>Office 主题​​</vt:lpstr>
      <vt:lpstr>数值计算方法</vt:lpstr>
      <vt:lpstr>零点问题与极值问题</vt:lpstr>
      <vt:lpstr>零点问题的迭代求解</vt:lpstr>
      <vt:lpstr>函数的极值问题</vt:lpstr>
      <vt:lpstr>一元函数的凸性</vt:lpstr>
      <vt:lpstr>一元函数凸性的初等表达</vt:lpstr>
      <vt:lpstr>一元函数凸性的初等表达</vt:lpstr>
      <vt:lpstr>不动点迭代</vt:lpstr>
      <vt:lpstr>莫比乌斯递归</vt:lpstr>
      <vt:lpstr>莫比乌斯递归</vt:lpstr>
      <vt:lpstr>莫比乌斯递归</vt:lpstr>
      <vt:lpstr>莫比乌斯递归</vt:lpstr>
      <vt:lpstr>无限网络电阻问题</vt:lpstr>
      <vt:lpstr>无限网络电阻问题</vt:lpstr>
      <vt:lpstr>无限网络电阻问题</vt:lpstr>
      <vt:lpstr>迭代收敛速度</vt:lpstr>
      <vt:lpstr>计算一元函数零点的牛顿法</vt:lpstr>
      <vt:lpstr>牛顿法零点计算示例</vt:lpstr>
      <vt:lpstr>牛顿法的几何意义</vt:lpstr>
      <vt:lpstr>海森矩阵</vt:lpstr>
      <vt:lpstr>多元函数局部极值</vt:lpstr>
      <vt:lpstr>梯度下降法</vt:lpstr>
      <vt:lpstr>梯度下降法示例</vt:lpstr>
      <vt:lpstr>梯度下降法示例</vt:lpstr>
      <vt:lpstr>梯度下降法的曲折性</vt:lpstr>
      <vt:lpstr>寻找最佳步长搜索</vt:lpstr>
      <vt:lpstr>黄金分割</vt:lpstr>
      <vt:lpstr>黄金分割</vt:lpstr>
      <vt:lpstr>一元函数极值黄金分割法</vt:lpstr>
      <vt:lpstr>PowerPoint 演示文稿</vt:lpstr>
      <vt:lpstr>一元函数零点二分法</vt:lpstr>
      <vt:lpstr>二分法与黄金分割法的比较</vt:lpstr>
      <vt:lpstr>线性共轭梯度法回顾</vt:lpstr>
      <vt:lpstr>共轭梯度法的直接收敛性质</vt:lpstr>
      <vt:lpstr>非线性共轭梯度法</vt:lpstr>
      <vt:lpstr>非线性共轭梯度法</vt:lpstr>
      <vt:lpstr>海森矩阵估计</vt:lpstr>
      <vt:lpstr>共轭梯度法与梯度下降法比较</vt:lpstr>
      <vt:lpstr>一元三次方程</vt:lpstr>
      <vt:lpstr>一元三次方程</vt:lpstr>
      <vt:lpstr>一元三次方程</vt:lpstr>
      <vt:lpstr>一元三次方程</vt:lpstr>
      <vt:lpstr>一元三次方程</vt:lpstr>
      <vt:lpstr>一元三次方程</vt:lpstr>
      <vt:lpstr>三次方程数值求解算法</vt:lpstr>
      <vt:lpstr>三次方程数值求解算法</vt:lpstr>
      <vt:lpstr>一元四次方程</vt:lpstr>
      <vt:lpstr>一元四次方程</vt:lpstr>
      <vt:lpstr>四次方程数值求解算法</vt:lpstr>
      <vt:lpstr>二元二次方程</vt:lpstr>
      <vt:lpstr>退化圆锥曲线</vt:lpstr>
      <vt:lpstr>退化圆锥曲线</vt:lpstr>
      <vt:lpstr>退化圆锥曲线</vt:lpstr>
      <vt:lpstr>两条圆锥曲线求交点</vt:lpstr>
      <vt:lpstr>两条圆锥曲线求交点</vt:lpstr>
      <vt:lpstr>四次方程求根公式的几何意义</vt:lpstr>
      <vt:lpstr>四次方程求根公式的几何意义</vt:lpstr>
      <vt:lpstr>四次方程求根公式的几何意义</vt:lpstr>
      <vt:lpstr>四次方程求根公式的几何意义</vt:lpstr>
      <vt:lpstr>高次多项式的公共零点</vt:lpstr>
      <vt:lpstr>公共零点存在的系数条件</vt:lpstr>
      <vt:lpstr>西尔维斯特矩阵</vt:lpstr>
      <vt:lpstr>多项式参数曲线的消参</vt:lpstr>
      <vt:lpstr>多项式参数曲线的消参</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数值计算方法</dc:title>
  <dc:creator>malong</dc:creator>
  <cp:lastModifiedBy>Zhihua Sa</cp:lastModifiedBy>
  <cp:revision>71</cp:revision>
  <dcterms:created xsi:type="dcterms:W3CDTF">2022-09-27T09:47:58Z</dcterms:created>
  <dcterms:modified xsi:type="dcterms:W3CDTF">2025-01-03T06:29:45Z</dcterms:modified>
</cp:coreProperties>
</file>