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37" r:id="rId5"/>
    <p:sldId id="338" r:id="rId6"/>
    <p:sldId id="339" r:id="rId7"/>
    <p:sldId id="259" r:id="rId8"/>
    <p:sldId id="260" r:id="rId9"/>
    <p:sldId id="261" r:id="rId10"/>
    <p:sldId id="262" r:id="rId11"/>
    <p:sldId id="377" r:id="rId12"/>
    <p:sldId id="263" r:id="rId13"/>
    <p:sldId id="264" r:id="rId14"/>
    <p:sldId id="265" r:id="rId15"/>
    <p:sldId id="266" r:id="rId16"/>
    <p:sldId id="375" r:id="rId17"/>
    <p:sldId id="376" r:id="rId18"/>
    <p:sldId id="267" r:id="rId19"/>
    <p:sldId id="268" r:id="rId20"/>
    <p:sldId id="269" r:id="rId21"/>
    <p:sldId id="270" r:id="rId22"/>
    <p:sldId id="374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340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284" r:id="rId59"/>
    <p:sldId id="335" r:id="rId60"/>
    <p:sldId id="285" r:id="rId61"/>
    <p:sldId id="336" r:id="rId62"/>
    <p:sldId id="286" r:id="rId63"/>
    <p:sldId id="318" r:id="rId64"/>
    <p:sldId id="319" r:id="rId65"/>
    <p:sldId id="320" r:id="rId66"/>
    <p:sldId id="321" r:id="rId67"/>
    <p:sldId id="322" r:id="rId68"/>
    <p:sldId id="291" r:id="rId69"/>
    <p:sldId id="334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0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7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9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5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E4E2-83B0-481F-BFA7-026C30D48CF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4016-F7C9-4656-AC77-9507C338A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数值计算方法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第五章 函数插值与最佳平方逼近</a:t>
            </a:r>
          </a:p>
        </p:txBody>
      </p:sp>
    </p:spTree>
    <p:extLst>
      <p:ext uri="{BB962C8B-B14F-4D97-AF65-F5344CB8AC3E}">
        <p14:creationId xmlns:p14="http://schemas.microsoft.com/office/powerpoint/2010/main" val="18985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多项式插值思想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总共有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个约束，待定系数有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个，因而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是待定系数方程有唯一解的必要条件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时，方程的系数矩阵的多项式是范德蒙行列式：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由此可见，只要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各不相同，就有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≠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，方程有唯一解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5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503D0-643D-4386-A99F-B038C646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多项式插值思想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DE6754-9C09-40DA-B6A4-A8B114064440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1035" y="2189149"/>
            <a:ext cx="7381929" cy="36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拉格朗日基函数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求解待定系数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需要处理一个稠密矩阵，当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较大时，计算量会很大，且当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发生变化时，需要再次求解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另一种思路：构造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个基函数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…,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，使得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对基函数线性组合即可得到满足条件的函数：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…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6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2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拉格朗日基函数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59766"/>
                <a:ext cx="7886700" cy="21410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拉格朗日基函数记忆规则：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的分子不包括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项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，分母是把分子中的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都替换成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59766"/>
                <a:ext cx="7886700" cy="2141033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8"/>
          <p:cNvGrpSpPr>
            <a:grpSpLocks noChangeAspect="1"/>
          </p:cNvGrpSpPr>
          <p:nvPr/>
        </p:nvGrpSpPr>
        <p:grpSpPr bwMode="auto">
          <a:xfrm>
            <a:off x="2274075" y="1690689"/>
            <a:ext cx="4566478" cy="2313839"/>
            <a:chOff x="3308" y="651"/>
            <a:chExt cx="1940" cy="983"/>
          </a:xfrm>
        </p:grpSpPr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3369" y="683"/>
              <a:ext cx="1879" cy="556"/>
            </a:xfrm>
            <a:custGeom>
              <a:avLst/>
              <a:gdLst>
                <a:gd name="T0" fmla="*/ 66 w 8215"/>
                <a:gd name="T1" fmla="*/ 176 h 2425"/>
                <a:gd name="T2" fmla="*/ 198 w 8215"/>
                <a:gd name="T3" fmla="*/ 495 h 2425"/>
                <a:gd name="T4" fmla="*/ 331 w 8215"/>
                <a:gd name="T5" fmla="*/ 771 h 2425"/>
                <a:gd name="T6" fmla="*/ 463 w 8215"/>
                <a:gd name="T7" fmla="*/ 1009 h 2425"/>
                <a:gd name="T8" fmla="*/ 596 w 8215"/>
                <a:gd name="T9" fmla="*/ 1212 h 2425"/>
                <a:gd name="T10" fmla="*/ 728 w 8215"/>
                <a:gd name="T11" fmla="*/ 1383 h 2425"/>
                <a:gd name="T12" fmla="*/ 861 w 8215"/>
                <a:gd name="T13" fmla="*/ 1527 h 2425"/>
                <a:gd name="T14" fmla="*/ 993 w 8215"/>
                <a:gd name="T15" fmla="*/ 1647 h 2425"/>
                <a:gd name="T16" fmla="*/ 1126 w 8215"/>
                <a:gd name="T17" fmla="*/ 1745 h 2425"/>
                <a:gd name="T18" fmla="*/ 1258 w 8215"/>
                <a:gd name="T19" fmla="*/ 1825 h 2425"/>
                <a:gd name="T20" fmla="*/ 1391 w 8215"/>
                <a:gd name="T21" fmla="*/ 1888 h 2425"/>
                <a:gd name="T22" fmla="*/ 1523 w 8215"/>
                <a:gd name="T23" fmla="*/ 1937 h 2425"/>
                <a:gd name="T24" fmla="*/ 1656 w 8215"/>
                <a:gd name="T25" fmla="*/ 1975 h 2425"/>
                <a:gd name="T26" fmla="*/ 1788 w 8215"/>
                <a:gd name="T27" fmla="*/ 2002 h 2425"/>
                <a:gd name="T28" fmla="*/ 1921 w 8215"/>
                <a:gd name="T29" fmla="*/ 2022 h 2425"/>
                <a:gd name="T30" fmla="*/ 2053 w 8215"/>
                <a:gd name="T31" fmla="*/ 2034 h 2425"/>
                <a:gd name="T32" fmla="*/ 2186 w 8215"/>
                <a:gd name="T33" fmla="*/ 2042 h 2425"/>
                <a:gd name="T34" fmla="*/ 2318 w 8215"/>
                <a:gd name="T35" fmla="*/ 2045 h 2425"/>
                <a:gd name="T36" fmla="*/ 2451 w 8215"/>
                <a:gd name="T37" fmla="*/ 2045 h 2425"/>
                <a:gd name="T38" fmla="*/ 2583 w 8215"/>
                <a:gd name="T39" fmla="*/ 2043 h 2425"/>
                <a:gd name="T40" fmla="*/ 2716 w 8215"/>
                <a:gd name="T41" fmla="*/ 2040 h 2425"/>
                <a:gd name="T42" fmla="*/ 2848 w 8215"/>
                <a:gd name="T43" fmla="*/ 2035 h 2425"/>
                <a:gd name="T44" fmla="*/ 2981 w 8215"/>
                <a:gd name="T45" fmla="*/ 2031 h 2425"/>
                <a:gd name="T46" fmla="*/ 3113 w 8215"/>
                <a:gd name="T47" fmla="*/ 2027 h 2425"/>
                <a:gd name="T48" fmla="*/ 3246 w 8215"/>
                <a:gd name="T49" fmla="*/ 2023 h 2425"/>
                <a:gd name="T50" fmla="*/ 3378 w 8215"/>
                <a:gd name="T51" fmla="*/ 2020 h 2425"/>
                <a:gd name="T52" fmla="*/ 3511 w 8215"/>
                <a:gd name="T53" fmla="*/ 2018 h 2425"/>
                <a:gd name="T54" fmla="*/ 3643 w 8215"/>
                <a:gd name="T55" fmla="*/ 2017 h 2425"/>
                <a:gd name="T56" fmla="*/ 3776 w 8215"/>
                <a:gd name="T57" fmla="*/ 2017 h 2425"/>
                <a:gd name="T58" fmla="*/ 3908 w 8215"/>
                <a:gd name="T59" fmla="*/ 2018 h 2425"/>
                <a:gd name="T60" fmla="*/ 4041 w 8215"/>
                <a:gd name="T61" fmla="*/ 2019 h 2425"/>
                <a:gd name="T62" fmla="*/ 4173 w 8215"/>
                <a:gd name="T63" fmla="*/ 2021 h 2425"/>
                <a:gd name="T64" fmla="*/ 4306 w 8215"/>
                <a:gd name="T65" fmla="*/ 2024 h 2425"/>
                <a:gd name="T66" fmla="*/ 4438 w 8215"/>
                <a:gd name="T67" fmla="*/ 2027 h 2425"/>
                <a:gd name="T68" fmla="*/ 4571 w 8215"/>
                <a:gd name="T69" fmla="*/ 2030 h 2425"/>
                <a:gd name="T70" fmla="*/ 4703 w 8215"/>
                <a:gd name="T71" fmla="*/ 2032 h 2425"/>
                <a:gd name="T72" fmla="*/ 4836 w 8215"/>
                <a:gd name="T73" fmla="*/ 2034 h 2425"/>
                <a:gd name="T74" fmla="*/ 4968 w 8215"/>
                <a:gd name="T75" fmla="*/ 2036 h 2425"/>
                <a:gd name="T76" fmla="*/ 5101 w 8215"/>
                <a:gd name="T77" fmla="*/ 2037 h 2425"/>
                <a:gd name="T78" fmla="*/ 5233 w 8215"/>
                <a:gd name="T79" fmla="*/ 2036 h 2425"/>
                <a:gd name="T80" fmla="*/ 5366 w 8215"/>
                <a:gd name="T81" fmla="*/ 2035 h 2425"/>
                <a:gd name="T82" fmla="*/ 5498 w 8215"/>
                <a:gd name="T83" fmla="*/ 2032 h 2425"/>
                <a:gd name="T84" fmla="*/ 5631 w 8215"/>
                <a:gd name="T85" fmla="*/ 2028 h 2425"/>
                <a:gd name="T86" fmla="*/ 5763 w 8215"/>
                <a:gd name="T87" fmla="*/ 2023 h 2425"/>
                <a:gd name="T88" fmla="*/ 5896 w 8215"/>
                <a:gd name="T89" fmla="*/ 2017 h 2425"/>
                <a:gd name="T90" fmla="*/ 6028 w 8215"/>
                <a:gd name="T91" fmla="*/ 2010 h 2425"/>
                <a:gd name="T92" fmla="*/ 6161 w 8215"/>
                <a:gd name="T93" fmla="*/ 2002 h 2425"/>
                <a:gd name="T94" fmla="*/ 6293 w 8215"/>
                <a:gd name="T95" fmla="*/ 1994 h 2425"/>
                <a:gd name="T96" fmla="*/ 6426 w 8215"/>
                <a:gd name="T97" fmla="*/ 1986 h 2425"/>
                <a:gd name="T98" fmla="*/ 6558 w 8215"/>
                <a:gd name="T99" fmla="*/ 1979 h 2425"/>
                <a:gd name="T100" fmla="*/ 6691 w 8215"/>
                <a:gd name="T101" fmla="*/ 1974 h 2425"/>
                <a:gd name="T102" fmla="*/ 6823 w 8215"/>
                <a:gd name="T103" fmla="*/ 1971 h 2425"/>
                <a:gd name="T104" fmla="*/ 6956 w 8215"/>
                <a:gd name="T105" fmla="*/ 1971 h 2425"/>
                <a:gd name="T106" fmla="*/ 7088 w 8215"/>
                <a:gd name="T107" fmla="*/ 1976 h 2425"/>
                <a:gd name="T108" fmla="*/ 7221 w 8215"/>
                <a:gd name="T109" fmla="*/ 1986 h 2425"/>
                <a:gd name="T110" fmla="*/ 7353 w 8215"/>
                <a:gd name="T111" fmla="*/ 2004 h 2425"/>
                <a:gd name="T112" fmla="*/ 7486 w 8215"/>
                <a:gd name="T113" fmla="*/ 2030 h 2425"/>
                <a:gd name="T114" fmla="*/ 7618 w 8215"/>
                <a:gd name="T115" fmla="*/ 2067 h 2425"/>
                <a:gd name="T116" fmla="*/ 7751 w 8215"/>
                <a:gd name="T117" fmla="*/ 2117 h 2425"/>
                <a:gd name="T118" fmla="*/ 7883 w 8215"/>
                <a:gd name="T119" fmla="*/ 2182 h 2425"/>
                <a:gd name="T120" fmla="*/ 8016 w 8215"/>
                <a:gd name="T121" fmla="*/ 2264 h 2425"/>
                <a:gd name="T122" fmla="*/ 8148 w 8215"/>
                <a:gd name="T123" fmla="*/ 2365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15" h="2425">
                  <a:moveTo>
                    <a:pt x="0" y="0"/>
                  </a:moveTo>
                  <a:lnTo>
                    <a:pt x="66" y="176"/>
                  </a:lnTo>
                  <a:lnTo>
                    <a:pt x="132" y="341"/>
                  </a:lnTo>
                  <a:lnTo>
                    <a:pt x="198" y="495"/>
                  </a:lnTo>
                  <a:lnTo>
                    <a:pt x="265" y="638"/>
                  </a:lnTo>
                  <a:lnTo>
                    <a:pt x="331" y="771"/>
                  </a:lnTo>
                  <a:lnTo>
                    <a:pt x="397" y="895"/>
                  </a:lnTo>
                  <a:lnTo>
                    <a:pt x="463" y="1009"/>
                  </a:lnTo>
                  <a:lnTo>
                    <a:pt x="530" y="1114"/>
                  </a:lnTo>
                  <a:lnTo>
                    <a:pt x="596" y="1212"/>
                  </a:lnTo>
                  <a:lnTo>
                    <a:pt x="662" y="1301"/>
                  </a:lnTo>
                  <a:lnTo>
                    <a:pt x="728" y="1383"/>
                  </a:lnTo>
                  <a:lnTo>
                    <a:pt x="795" y="1459"/>
                  </a:lnTo>
                  <a:lnTo>
                    <a:pt x="861" y="1527"/>
                  </a:lnTo>
                  <a:lnTo>
                    <a:pt x="927" y="1590"/>
                  </a:lnTo>
                  <a:lnTo>
                    <a:pt x="993" y="1647"/>
                  </a:lnTo>
                  <a:lnTo>
                    <a:pt x="1060" y="1699"/>
                  </a:lnTo>
                  <a:lnTo>
                    <a:pt x="1126" y="1745"/>
                  </a:lnTo>
                  <a:lnTo>
                    <a:pt x="1192" y="1787"/>
                  </a:lnTo>
                  <a:lnTo>
                    <a:pt x="1258" y="1825"/>
                  </a:lnTo>
                  <a:lnTo>
                    <a:pt x="1325" y="1858"/>
                  </a:lnTo>
                  <a:lnTo>
                    <a:pt x="1391" y="1888"/>
                  </a:lnTo>
                  <a:lnTo>
                    <a:pt x="1457" y="1914"/>
                  </a:lnTo>
                  <a:lnTo>
                    <a:pt x="1523" y="1937"/>
                  </a:lnTo>
                  <a:lnTo>
                    <a:pt x="1590" y="1957"/>
                  </a:lnTo>
                  <a:lnTo>
                    <a:pt x="1656" y="1975"/>
                  </a:lnTo>
                  <a:lnTo>
                    <a:pt x="1722" y="1990"/>
                  </a:lnTo>
                  <a:lnTo>
                    <a:pt x="1788" y="2002"/>
                  </a:lnTo>
                  <a:lnTo>
                    <a:pt x="1855" y="2013"/>
                  </a:lnTo>
                  <a:lnTo>
                    <a:pt x="1921" y="2022"/>
                  </a:lnTo>
                  <a:lnTo>
                    <a:pt x="1987" y="2029"/>
                  </a:lnTo>
                  <a:lnTo>
                    <a:pt x="2053" y="2034"/>
                  </a:lnTo>
                  <a:lnTo>
                    <a:pt x="2120" y="2039"/>
                  </a:lnTo>
                  <a:lnTo>
                    <a:pt x="2186" y="2042"/>
                  </a:lnTo>
                  <a:lnTo>
                    <a:pt x="2252" y="2044"/>
                  </a:lnTo>
                  <a:lnTo>
                    <a:pt x="2318" y="2045"/>
                  </a:lnTo>
                  <a:lnTo>
                    <a:pt x="2385" y="2045"/>
                  </a:lnTo>
                  <a:lnTo>
                    <a:pt x="2451" y="2045"/>
                  </a:lnTo>
                  <a:lnTo>
                    <a:pt x="2517" y="2044"/>
                  </a:lnTo>
                  <a:lnTo>
                    <a:pt x="2583" y="2043"/>
                  </a:lnTo>
                  <a:lnTo>
                    <a:pt x="2650" y="2041"/>
                  </a:lnTo>
                  <a:lnTo>
                    <a:pt x="2716" y="2040"/>
                  </a:lnTo>
                  <a:lnTo>
                    <a:pt x="2782" y="2038"/>
                  </a:lnTo>
                  <a:lnTo>
                    <a:pt x="2848" y="2035"/>
                  </a:lnTo>
                  <a:lnTo>
                    <a:pt x="2915" y="2033"/>
                  </a:lnTo>
                  <a:lnTo>
                    <a:pt x="2981" y="2031"/>
                  </a:lnTo>
                  <a:lnTo>
                    <a:pt x="3047" y="2029"/>
                  </a:lnTo>
                  <a:lnTo>
                    <a:pt x="3113" y="2027"/>
                  </a:lnTo>
                  <a:lnTo>
                    <a:pt x="3180" y="2025"/>
                  </a:lnTo>
                  <a:lnTo>
                    <a:pt x="3246" y="2023"/>
                  </a:lnTo>
                  <a:lnTo>
                    <a:pt x="3312" y="2022"/>
                  </a:lnTo>
                  <a:lnTo>
                    <a:pt x="3378" y="2020"/>
                  </a:lnTo>
                  <a:lnTo>
                    <a:pt x="3445" y="2019"/>
                  </a:lnTo>
                  <a:lnTo>
                    <a:pt x="3511" y="2018"/>
                  </a:lnTo>
                  <a:lnTo>
                    <a:pt x="3577" y="2018"/>
                  </a:lnTo>
                  <a:lnTo>
                    <a:pt x="3643" y="2017"/>
                  </a:lnTo>
                  <a:lnTo>
                    <a:pt x="3710" y="2017"/>
                  </a:lnTo>
                  <a:lnTo>
                    <a:pt x="3776" y="2017"/>
                  </a:lnTo>
                  <a:lnTo>
                    <a:pt x="3842" y="2017"/>
                  </a:lnTo>
                  <a:lnTo>
                    <a:pt x="3908" y="2018"/>
                  </a:lnTo>
                  <a:lnTo>
                    <a:pt x="3975" y="2018"/>
                  </a:lnTo>
                  <a:lnTo>
                    <a:pt x="4041" y="2019"/>
                  </a:lnTo>
                  <a:lnTo>
                    <a:pt x="4107" y="2020"/>
                  </a:lnTo>
                  <a:lnTo>
                    <a:pt x="4173" y="2021"/>
                  </a:lnTo>
                  <a:lnTo>
                    <a:pt x="4240" y="2023"/>
                  </a:lnTo>
                  <a:lnTo>
                    <a:pt x="4306" y="2024"/>
                  </a:lnTo>
                  <a:lnTo>
                    <a:pt x="4372" y="2025"/>
                  </a:lnTo>
                  <a:lnTo>
                    <a:pt x="4438" y="2027"/>
                  </a:lnTo>
                  <a:lnTo>
                    <a:pt x="4505" y="2028"/>
                  </a:lnTo>
                  <a:lnTo>
                    <a:pt x="4571" y="2030"/>
                  </a:lnTo>
                  <a:lnTo>
                    <a:pt x="4637" y="2031"/>
                  </a:lnTo>
                  <a:lnTo>
                    <a:pt x="4703" y="2032"/>
                  </a:lnTo>
                  <a:lnTo>
                    <a:pt x="4770" y="2033"/>
                  </a:lnTo>
                  <a:lnTo>
                    <a:pt x="4836" y="2034"/>
                  </a:lnTo>
                  <a:lnTo>
                    <a:pt x="4902" y="2035"/>
                  </a:lnTo>
                  <a:lnTo>
                    <a:pt x="4968" y="2036"/>
                  </a:lnTo>
                  <a:lnTo>
                    <a:pt x="5035" y="2036"/>
                  </a:lnTo>
                  <a:lnTo>
                    <a:pt x="5101" y="2037"/>
                  </a:lnTo>
                  <a:lnTo>
                    <a:pt x="5167" y="2037"/>
                  </a:lnTo>
                  <a:lnTo>
                    <a:pt x="5233" y="2036"/>
                  </a:lnTo>
                  <a:lnTo>
                    <a:pt x="5300" y="2036"/>
                  </a:lnTo>
                  <a:lnTo>
                    <a:pt x="5366" y="2035"/>
                  </a:lnTo>
                  <a:lnTo>
                    <a:pt x="5432" y="2034"/>
                  </a:lnTo>
                  <a:lnTo>
                    <a:pt x="5498" y="2032"/>
                  </a:lnTo>
                  <a:lnTo>
                    <a:pt x="5565" y="2030"/>
                  </a:lnTo>
                  <a:lnTo>
                    <a:pt x="5631" y="2028"/>
                  </a:lnTo>
                  <a:lnTo>
                    <a:pt x="5697" y="2026"/>
                  </a:lnTo>
                  <a:lnTo>
                    <a:pt x="5763" y="2023"/>
                  </a:lnTo>
                  <a:lnTo>
                    <a:pt x="5830" y="2020"/>
                  </a:lnTo>
                  <a:lnTo>
                    <a:pt x="5896" y="2017"/>
                  </a:lnTo>
                  <a:lnTo>
                    <a:pt x="5962" y="2014"/>
                  </a:lnTo>
                  <a:lnTo>
                    <a:pt x="6028" y="2010"/>
                  </a:lnTo>
                  <a:lnTo>
                    <a:pt x="6095" y="2006"/>
                  </a:lnTo>
                  <a:lnTo>
                    <a:pt x="6161" y="2002"/>
                  </a:lnTo>
                  <a:lnTo>
                    <a:pt x="6227" y="1998"/>
                  </a:lnTo>
                  <a:lnTo>
                    <a:pt x="6293" y="1994"/>
                  </a:lnTo>
                  <a:lnTo>
                    <a:pt x="6360" y="1990"/>
                  </a:lnTo>
                  <a:lnTo>
                    <a:pt x="6426" y="1986"/>
                  </a:lnTo>
                  <a:lnTo>
                    <a:pt x="6492" y="1983"/>
                  </a:lnTo>
                  <a:lnTo>
                    <a:pt x="6558" y="1979"/>
                  </a:lnTo>
                  <a:lnTo>
                    <a:pt x="6625" y="1976"/>
                  </a:lnTo>
                  <a:lnTo>
                    <a:pt x="6691" y="1974"/>
                  </a:lnTo>
                  <a:lnTo>
                    <a:pt x="6757" y="1972"/>
                  </a:lnTo>
                  <a:lnTo>
                    <a:pt x="6823" y="1971"/>
                  </a:lnTo>
                  <a:lnTo>
                    <a:pt x="6890" y="1970"/>
                  </a:lnTo>
                  <a:lnTo>
                    <a:pt x="6956" y="1971"/>
                  </a:lnTo>
                  <a:lnTo>
                    <a:pt x="7022" y="1973"/>
                  </a:lnTo>
                  <a:lnTo>
                    <a:pt x="7088" y="1976"/>
                  </a:lnTo>
                  <a:lnTo>
                    <a:pt x="7155" y="1980"/>
                  </a:lnTo>
                  <a:lnTo>
                    <a:pt x="7221" y="1986"/>
                  </a:lnTo>
                  <a:lnTo>
                    <a:pt x="7287" y="1994"/>
                  </a:lnTo>
                  <a:lnTo>
                    <a:pt x="7353" y="2004"/>
                  </a:lnTo>
                  <a:lnTo>
                    <a:pt x="7420" y="2016"/>
                  </a:lnTo>
                  <a:lnTo>
                    <a:pt x="7486" y="2030"/>
                  </a:lnTo>
                  <a:lnTo>
                    <a:pt x="7552" y="2047"/>
                  </a:lnTo>
                  <a:lnTo>
                    <a:pt x="7618" y="2067"/>
                  </a:lnTo>
                  <a:lnTo>
                    <a:pt x="7685" y="2090"/>
                  </a:lnTo>
                  <a:lnTo>
                    <a:pt x="7751" y="2117"/>
                  </a:lnTo>
                  <a:lnTo>
                    <a:pt x="7817" y="2147"/>
                  </a:lnTo>
                  <a:lnTo>
                    <a:pt x="7883" y="2182"/>
                  </a:lnTo>
                  <a:lnTo>
                    <a:pt x="7950" y="2220"/>
                  </a:lnTo>
                  <a:lnTo>
                    <a:pt x="8016" y="2264"/>
                  </a:lnTo>
                  <a:lnTo>
                    <a:pt x="8082" y="2312"/>
                  </a:lnTo>
                  <a:lnTo>
                    <a:pt x="8148" y="2365"/>
                  </a:lnTo>
                  <a:lnTo>
                    <a:pt x="8215" y="2425"/>
                  </a:lnTo>
                </a:path>
              </a:pathLst>
            </a:custGeom>
            <a:noFill/>
            <a:ln w="17463" cap="rnd">
              <a:solidFill>
                <a:srgbClr val="006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/>
          </p:nvSpPr>
          <p:spPr bwMode="auto">
            <a:xfrm>
              <a:off x="3399" y="651"/>
              <a:ext cx="1811" cy="978"/>
            </a:xfrm>
            <a:custGeom>
              <a:avLst/>
              <a:gdLst>
                <a:gd name="T0" fmla="*/ 33 w 7917"/>
                <a:gd name="T1" fmla="*/ 4013 h 4271"/>
                <a:gd name="T2" fmla="*/ 83 w 7917"/>
                <a:gd name="T3" fmla="*/ 3649 h 4271"/>
                <a:gd name="T4" fmla="*/ 133 w 7917"/>
                <a:gd name="T5" fmla="*/ 3313 h 4271"/>
                <a:gd name="T6" fmla="*/ 199 w 7917"/>
                <a:gd name="T7" fmla="*/ 2906 h 4271"/>
                <a:gd name="T8" fmla="*/ 298 w 7917"/>
                <a:gd name="T9" fmla="*/ 2377 h 4271"/>
                <a:gd name="T10" fmla="*/ 398 w 7917"/>
                <a:gd name="T11" fmla="*/ 1936 h 4271"/>
                <a:gd name="T12" fmla="*/ 497 w 7917"/>
                <a:gd name="T13" fmla="*/ 1577 h 4271"/>
                <a:gd name="T14" fmla="*/ 663 w 7917"/>
                <a:gd name="T15" fmla="*/ 1135 h 4271"/>
                <a:gd name="T16" fmla="*/ 861 w 7917"/>
                <a:gd name="T17" fmla="*/ 821 h 4271"/>
                <a:gd name="T18" fmla="*/ 994 w 7917"/>
                <a:gd name="T19" fmla="*/ 717 h 4271"/>
                <a:gd name="T20" fmla="*/ 1126 w 7917"/>
                <a:gd name="T21" fmla="*/ 681 h 4271"/>
                <a:gd name="T22" fmla="*/ 1259 w 7917"/>
                <a:gd name="T23" fmla="*/ 701 h 4271"/>
                <a:gd name="T24" fmla="*/ 1458 w 7917"/>
                <a:gd name="T25" fmla="*/ 807 h 4271"/>
                <a:gd name="T26" fmla="*/ 1656 w 7917"/>
                <a:gd name="T27" fmla="*/ 977 h 4271"/>
                <a:gd name="T28" fmla="*/ 1855 w 7917"/>
                <a:gd name="T29" fmla="*/ 1183 h 4271"/>
                <a:gd name="T30" fmla="*/ 2054 w 7917"/>
                <a:gd name="T31" fmla="*/ 1401 h 4271"/>
                <a:gd name="T32" fmla="*/ 2253 w 7917"/>
                <a:gd name="T33" fmla="*/ 1615 h 4271"/>
                <a:gd name="T34" fmla="*/ 2451 w 7917"/>
                <a:gd name="T35" fmla="*/ 1809 h 4271"/>
                <a:gd name="T36" fmla="*/ 2650 w 7917"/>
                <a:gd name="T37" fmla="*/ 1976 h 4271"/>
                <a:gd name="T38" fmla="*/ 2849 w 7917"/>
                <a:gd name="T39" fmla="*/ 2109 h 4271"/>
                <a:gd name="T40" fmla="*/ 3048 w 7917"/>
                <a:gd name="T41" fmla="*/ 2207 h 4271"/>
                <a:gd name="T42" fmla="*/ 3246 w 7917"/>
                <a:gd name="T43" fmla="*/ 2269 h 4271"/>
                <a:gd name="T44" fmla="*/ 3445 w 7917"/>
                <a:gd name="T45" fmla="*/ 2297 h 4271"/>
                <a:gd name="T46" fmla="*/ 3644 w 7917"/>
                <a:gd name="T47" fmla="*/ 2298 h 4271"/>
                <a:gd name="T48" fmla="*/ 3843 w 7917"/>
                <a:gd name="T49" fmla="*/ 2276 h 4271"/>
                <a:gd name="T50" fmla="*/ 4041 w 7917"/>
                <a:gd name="T51" fmla="*/ 2239 h 4271"/>
                <a:gd name="T52" fmla="*/ 4240 w 7917"/>
                <a:gd name="T53" fmla="*/ 2193 h 4271"/>
                <a:gd name="T54" fmla="*/ 4439 w 7917"/>
                <a:gd name="T55" fmla="*/ 2148 h 4271"/>
                <a:gd name="T56" fmla="*/ 4638 w 7917"/>
                <a:gd name="T57" fmla="*/ 2110 h 4271"/>
                <a:gd name="T58" fmla="*/ 4836 w 7917"/>
                <a:gd name="T59" fmla="*/ 2085 h 4271"/>
                <a:gd name="T60" fmla="*/ 5035 w 7917"/>
                <a:gd name="T61" fmla="*/ 2080 h 4271"/>
                <a:gd name="T62" fmla="*/ 5234 w 7917"/>
                <a:gd name="T63" fmla="*/ 2099 h 4271"/>
                <a:gd name="T64" fmla="*/ 5433 w 7917"/>
                <a:gd name="T65" fmla="*/ 2142 h 4271"/>
                <a:gd name="T66" fmla="*/ 5631 w 7917"/>
                <a:gd name="T67" fmla="*/ 2209 h 4271"/>
                <a:gd name="T68" fmla="*/ 5830 w 7917"/>
                <a:gd name="T69" fmla="*/ 2298 h 4271"/>
                <a:gd name="T70" fmla="*/ 6029 w 7917"/>
                <a:gd name="T71" fmla="*/ 2400 h 4271"/>
                <a:gd name="T72" fmla="*/ 6228 w 7917"/>
                <a:gd name="T73" fmla="*/ 2504 h 4271"/>
                <a:gd name="T74" fmla="*/ 6426 w 7917"/>
                <a:gd name="T75" fmla="*/ 2597 h 4271"/>
                <a:gd name="T76" fmla="*/ 6625 w 7917"/>
                <a:gd name="T77" fmla="*/ 2658 h 4271"/>
                <a:gd name="T78" fmla="*/ 6824 w 7917"/>
                <a:gd name="T79" fmla="*/ 2663 h 4271"/>
                <a:gd name="T80" fmla="*/ 7023 w 7917"/>
                <a:gd name="T81" fmla="*/ 2580 h 4271"/>
                <a:gd name="T82" fmla="*/ 7221 w 7917"/>
                <a:gd name="T83" fmla="*/ 2374 h 4271"/>
                <a:gd name="T84" fmla="*/ 7420 w 7917"/>
                <a:gd name="T85" fmla="*/ 2002 h 4271"/>
                <a:gd name="T86" fmla="*/ 7586 w 7917"/>
                <a:gd name="T87" fmla="*/ 1529 h 4271"/>
                <a:gd name="T88" fmla="*/ 7685 w 7917"/>
                <a:gd name="T89" fmla="*/ 1160 h 4271"/>
                <a:gd name="T90" fmla="*/ 7784 w 7917"/>
                <a:gd name="T91" fmla="*/ 717 h 4271"/>
                <a:gd name="T92" fmla="*/ 7884 w 7917"/>
                <a:gd name="T93" fmla="*/ 195 h 4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17" h="4271">
                  <a:moveTo>
                    <a:pt x="0" y="4271"/>
                  </a:moveTo>
                  <a:lnTo>
                    <a:pt x="17" y="4140"/>
                  </a:lnTo>
                  <a:lnTo>
                    <a:pt x="33" y="4013"/>
                  </a:lnTo>
                  <a:lnTo>
                    <a:pt x="50" y="3889"/>
                  </a:lnTo>
                  <a:lnTo>
                    <a:pt x="66" y="3767"/>
                  </a:lnTo>
                  <a:lnTo>
                    <a:pt x="83" y="3649"/>
                  </a:lnTo>
                  <a:lnTo>
                    <a:pt x="99" y="3534"/>
                  </a:lnTo>
                  <a:lnTo>
                    <a:pt x="116" y="3422"/>
                  </a:lnTo>
                  <a:lnTo>
                    <a:pt x="133" y="3313"/>
                  </a:lnTo>
                  <a:lnTo>
                    <a:pt x="149" y="3207"/>
                  </a:lnTo>
                  <a:lnTo>
                    <a:pt x="166" y="3104"/>
                  </a:lnTo>
                  <a:lnTo>
                    <a:pt x="199" y="2906"/>
                  </a:lnTo>
                  <a:lnTo>
                    <a:pt x="232" y="2719"/>
                  </a:lnTo>
                  <a:lnTo>
                    <a:pt x="265" y="2543"/>
                  </a:lnTo>
                  <a:lnTo>
                    <a:pt x="298" y="2377"/>
                  </a:lnTo>
                  <a:lnTo>
                    <a:pt x="331" y="2220"/>
                  </a:lnTo>
                  <a:lnTo>
                    <a:pt x="364" y="2074"/>
                  </a:lnTo>
                  <a:lnTo>
                    <a:pt x="398" y="1936"/>
                  </a:lnTo>
                  <a:lnTo>
                    <a:pt x="431" y="1808"/>
                  </a:lnTo>
                  <a:lnTo>
                    <a:pt x="464" y="1688"/>
                  </a:lnTo>
                  <a:lnTo>
                    <a:pt x="497" y="1577"/>
                  </a:lnTo>
                  <a:lnTo>
                    <a:pt x="530" y="1474"/>
                  </a:lnTo>
                  <a:lnTo>
                    <a:pt x="596" y="1290"/>
                  </a:lnTo>
                  <a:lnTo>
                    <a:pt x="663" y="1135"/>
                  </a:lnTo>
                  <a:lnTo>
                    <a:pt x="729" y="1007"/>
                  </a:lnTo>
                  <a:lnTo>
                    <a:pt x="795" y="903"/>
                  </a:lnTo>
                  <a:lnTo>
                    <a:pt x="861" y="821"/>
                  </a:lnTo>
                  <a:lnTo>
                    <a:pt x="928" y="760"/>
                  </a:lnTo>
                  <a:lnTo>
                    <a:pt x="961" y="736"/>
                  </a:lnTo>
                  <a:lnTo>
                    <a:pt x="994" y="717"/>
                  </a:lnTo>
                  <a:lnTo>
                    <a:pt x="1060" y="692"/>
                  </a:lnTo>
                  <a:lnTo>
                    <a:pt x="1093" y="685"/>
                  </a:lnTo>
                  <a:lnTo>
                    <a:pt x="1126" y="681"/>
                  </a:lnTo>
                  <a:lnTo>
                    <a:pt x="1193" y="685"/>
                  </a:lnTo>
                  <a:lnTo>
                    <a:pt x="1226" y="691"/>
                  </a:lnTo>
                  <a:lnTo>
                    <a:pt x="1259" y="701"/>
                  </a:lnTo>
                  <a:lnTo>
                    <a:pt x="1325" y="727"/>
                  </a:lnTo>
                  <a:lnTo>
                    <a:pt x="1391" y="763"/>
                  </a:lnTo>
                  <a:lnTo>
                    <a:pt x="1458" y="807"/>
                  </a:lnTo>
                  <a:lnTo>
                    <a:pt x="1524" y="858"/>
                  </a:lnTo>
                  <a:lnTo>
                    <a:pt x="1590" y="915"/>
                  </a:lnTo>
                  <a:lnTo>
                    <a:pt x="1656" y="977"/>
                  </a:lnTo>
                  <a:lnTo>
                    <a:pt x="1723" y="1043"/>
                  </a:lnTo>
                  <a:lnTo>
                    <a:pt x="1789" y="1112"/>
                  </a:lnTo>
                  <a:lnTo>
                    <a:pt x="1855" y="1183"/>
                  </a:lnTo>
                  <a:lnTo>
                    <a:pt x="1921" y="1255"/>
                  </a:lnTo>
                  <a:lnTo>
                    <a:pt x="1988" y="1328"/>
                  </a:lnTo>
                  <a:lnTo>
                    <a:pt x="2054" y="1401"/>
                  </a:lnTo>
                  <a:lnTo>
                    <a:pt x="2120" y="1474"/>
                  </a:lnTo>
                  <a:lnTo>
                    <a:pt x="2186" y="1545"/>
                  </a:lnTo>
                  <a:lnTo>
                    <a:pt x="2253" y="1615"/>
                  </a:lnTo>
                  <a:lnTo>
                    <a:pt x="2319" y="1682"/>
                  </a:lnTo>
                  <a:lnTo>
                    <a:pt x="2385" y="1747"/>
                  </a:lnTo>
                  <a:lnTo>
                    <a:pt x="2451" y="1809"/>
                  </a:lnTo>
                  <a:lnTo>
                    <a:pt x="2518" y="1868"/>
                  </a:lnTo>
                  <a:lnTo>
                    <a:pt x="2584" y="1924"/>
                  </a:lnTo>
                  <a:lnTo>
                    <a:pt x="2650" y="1976"/>
                  </a:lnTo>
                  <a:lnTo>
                    <a:pt x="2716" y="2024"/>
                  </a:lnTo>
                  <a:lnTo>
                    <a:pt x="2783" y="2069"/>
                  </a:lnTo>
                  <a:lnTo>
                    <a:pt x="2849" y="2109"/>
                  </a:lnTo>
                  <a:lnTo>
                    <a:pt x="2915" y="2146"/>
                  </a:lnTo>
                  <a:lnTo>
                    <a:pt x="2981" y="2178"/>
                  </a:lnTo>
                  <a:lnTo>
                    <a:pt x="3048" y="2207"/>
                  </a:lnTo>
                  <a:lnTo>
                    <a:pt x="3114" y="2231"/>
                  </a:lnTo>
                  <a:lnTo>
                    <a:pt x="3180" y="2252"/>
                  </a:lnTo>
                  <a:lnTo>
                    <a:pt x="3246" y="2269"/>
                  </a:lnTo>
                  <a:lnTo>
                    <a:pt x="3313" y="2282"/>
                  </a:lnTo>
                  <a:lnTo>
                    <a:pt x="3379" y="2291"/>
                  </a:lnTo>
                  <a:lnTo>
                    <a:pt x="3445" y="2297"/>
                  </a:lnTo>
                  <a:lnTo>
                    <a:pt x="3511" y="2301"/>
                  </a:lnTo>
                  <a:lnTo>
                    <a:pt x="3578" y="2301"/>
                  </a:lnTo>
                  <a:lnTo>
                    <a:pt x="3644" y="2298"/>
                  </a:lnTo>
                  <a:lnTo>
                    <a:pt x="3710" y="2293"/>
                  </a:lnTo>
                  <a:lnTo>
                    <a:pt x="3776" y="2285"/>
                  </a:lnTo>
                  <a:lnTo>
                    <a:pt x="3843" y="2276"/>
                  </a:lnTo>
                  <a:lnTo>
                    <a:pt x="3909" y="2265"/>
                  </a:lnTo>
                  <a:lnTo>
                    <a:pt x="3975" y="2252"/>
                  </a:lnTo>
                  <a:lnTo>
                    <a:pt x="4041" y="2239"/>
                  </a:lnTo>
                  <a:lnTo>
                    <a:pt x="4108" y="2224"/>
                  </a:lnTo>
                  <a:lnTo>
                    <a:pt x="4174" y="2209"/>
                  </a:lnTo>
                  <a:lnTo>
                    <a:pt x="4240" y="2193"/>
                  </a:lnTo>
                  <a:lnTo>
                    <a:pt x="4306" y="2178"/>
                  </a:lnTo>
                  <a:lnTo>
                    <a:pt x="4373" y="2163"/>
                  </a:lnTo>
                  <a:lnTo>
                    <a:pt x="4439" y="2148"/>
                  </a:lnTo>
                  <a:lnTo>
                    <a:pt x="4505" y="2134"/>
                  </a:lnTo>
                  <a:lnTo>
                    <a:pt x="4571" y="2121"/>
                  </a:lnTo>
                  <a:lnTo>
                    <a:pt x="4638" y="2110"/>
                  </a:lnTo>
                  <a:lnTo>
                    <a:pt x="4704" y="2100"/>
                  </a:lnTo>
                  <a:lnTo>
                    <a:pt x="4770" y="2092"/>
                  </a:lnTo>
                  <a:lnTo>
                    <a:pt x="4836" y="2085"/>
                  </a:lnTo>
                  <a:lnTo>
                    <a:pt x="4903" y="2081"/>
                  </a:lnTo>
                  <a:lnTo>
                    <a:pt x="4969" y="2080"/>
                  </a:lnTo>
                  <a:lnTo>
                    <a:pt x="5035" y="2080"/>
                  </a:lnTo>
                  <a:lnTo>
                    <a:pt x="5101" y="2084"/>
                  </a:lnTo>
                  <a:lnTo>
                    <a:pt x="5168" y="2090"/>
                  </a:lnTo>
                  <a:lnTo>
                    <a:pt x="5234" y="2099"/>
                  </a:lnTo>
                  <a:lnTo>
                    <a:pt x="5300" y="2110"/>
                  </a:lnTo>
                  <a:lnTo>
                    <a:pt x="5366" y="2125"/>
                  </a:lnTo>
                  <a:lnTo>
                    <a:pt x="5433" y="2142"/>
                  </a:lnTo>
                  <a:lnTo>
                    <a:pt x="5499" y="2162"/>
                  </a:lnTo>
                  <a:lnTo>
                    <a:pt x="5565" y="2184"/>
                  </a:lnTo>
                  <a:lnTo>
                    <a:pt x="5631" y="2209"/>
                  </a:lnTo>
                  <a:lnTo>
                    <a:pt x="5698" y="2237"/>
                  </a:lnTo>
                  <a:lnTo>
                    <a:pt x="5764" y="2266"/>
                  </a:lnTo>
                  <a:lnTo>
                    <a:pt x="5830" y="2298"/>
                  </a:lnTo>
                  <a:lnTo>
                    <a:pt x="5896" y="2330"/>
                  </a:lnTo>
                  <a:lnTo>
                    <a:pt x="5963" y="2365"/>
                  </a:lnTo>
                  <a:lnTo>
                    <a:pt x="6029" y="2400"/>
                  </a:lnTo>
                  <a:lnTo>
                    <a:pt x="6095" y="2435"/>
                  </a:lnTo>
                  <a:lnTo>
                    <a:pt x="6161" y="2470"/>
                  </a:lnTo>
                  <a:lnTo>
                    <a:pt x="6228" y="2504"/>
                  </a:lnTo>
                  <a:lnTo>
                    <a:pt x="6294" y="2538"/>
                  </a:lnTo>
                  <a:lnTo>
                    <a:pt x="6360" y="2569"/>
                  </a:lnTo>
                  <a:lnTo>
                    <a:pt x="6426" y="2597"/>
                  </a:lnTo>
                  <a:lnTo>
                    <a:pt x="6493" y="2622"/>
                  </a:lnTo>
                  <a:lnTo>
                    <a:pt x="6559" y="2643"/>
                  </a:lnTo>
                  <a:lnTo>
                    <a:pt x="6625" y="2658"/>
                  </a:lnTo>
                  <a:lnTo>
                    <a:pt x="6691" y="2667"/>
                  </a:lnTo>
                  <a:lnTo>
                    <a:pt x="6758" y="2669"/>
                  </a:lnTo>
                  <a:lnTo>
                    <a:pt x="6824" y="2663"/>
                  </a:lnTo>
                  <a:lnTo>
                    <a:pt x="6890" y="2646"/>
                  </a:lnTo>
                  <a:lnTo>
                    <a:pt x="6956" y="2619"/>
                  </a:lnTo>
                  <a:lnTo>
                    <a:pt x="7023" y="2580"/>
                  </a:lnTo>
                  <a:lnTo>
                    <a:pt x="7089" y="2527"/>
                  </a:lnTo>
                  <a:lnTo>
                    <a:pt x="7155" y="2459"/>
                  </a:lnTo>
                  <a:lnTo>
                    <a:pt x="7221" y="2374"/>
                  </a:lnTo>
                  <a:lnTo>
                    <a:pt x="7288" y="2271"/>
                  </a:lnTo>
                  <a:lnTo>
                    <a:pt x="7354" y="2147"/>
                  </a:lnTo>
                  <a:lnTo>
                    <a:pt x="7420" y="2002"/>
                  </a:lnTo>
                  <a:lnTo>
                    <a:pt x="7486" y="1832"/>
                  </a:lnTo>
                  <a:lnTo>
                    <a:pt x="7553" y="1637"/>
                  </a:lnTo>
                  <a:lnTo>
                    <a:pt x="7586" y="1529"/>
                  </a:lnTo>
                  <a:lnTo>
                    <a:pt x="7619" y="1413"/>
                  </a:lnTo>
                  <a:lnTo>
                    <a:pt x="7652" y="1290"/>
                  </a:lnTo>
                  <a:lnTo>
                    <a:pt x="7685" y="1160"/>
                  </a:lnTo>
                  <a:lnTo>
                    <a:pt x="7718" y="1021"/>
                  </a:lnTo>
                  <a:lnTo>
                    <a:pt x="7751" y="873"/>
                  </a:lnTo>
                  <a:lnTo>
                    <a:pt x="7784" y="717"/>
                  </a:lnTo>
                  <a:lnTo>
                    <a:pt x="7818" y="552"/>
                  </a:lnTo>
                  <a:lnTo>
                    <a:pt x="7851" y="378"/>
                  </a:lnTo>
                  <a:lnTo>
                    <a:pt x="7884" y="195"/>
                  </a:lnTo>
                  <a:lnTo>
                    <a:pt x="7917" y="0"/>
                  </a:lnTo>
                </a:path>
              </a:pathLst>
            </a:custGeom>
            <a:noFill/>
            <a:ln w="17463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>
              <a:off x="3406" y="659"/>
              <a:ext cx="1744" cy="956"/>
            </a:xfrm>
            <a:custGeom>
              <a:avLst/>
              <a:gdLst>
                <a:gd name="T0" fmla="*/ 33 w 7619"/>
                <a:gd name="T1" fmla="*/ 296 h 4169"/>
                <a:gd name="T2" fmla="*/ 83 w 7619"/>
                <a:gd name="T3" fmla="*/ 708 h 4169"/>
                <a:gd name="T4" fmla="*/ 133 w 7619"/>
                <a:gd name="T5" fmla="*/ 1082 h 4169"/>
                <a:gd name="T6" fmla="*/ 182 w 7619"/>
                <a:gd name="T7" fmla="*/ 1419 h 4169"/>
                <a:gd name="T8" fmla="*/ 265 w 7619"/>
                <a:gd name="T9" fmla="*/ 1906 h 4169"/>
                <a:gd name="T10" fmla="*/ 365 w 7619"/>
                <a:gd name="T11" fmla="*/ 2376 h 4169"/>
                <a:gd name="T12" fmla="*/ 464 w 7619"/>
                <a:gd name="T13" fmla="*/ 2736 h 4169"/>
                <a:gd name="T14" fmla="*/ 630 w 7619"/>
                <a:gd name="T15" fmla="*/ 3124 h 4169"/>
                <a:gd name="T16" fmla="*/ 762 w 7619"/>
                <a:gd name="T17" fmla="*/ 3277 h 4169"/>
                <a:gd name="T18" fmla="*/ 861 w 7619"/>
                <a:gd name="T19" fmla="*/ 3316 h 4169"/>
                <a:gd name="T20" fmla="*/ 928 w 7619"/>
                <a:gd name="T21" fmla="*/ 3313 h 4169"/>
                <a:gd name="T22" fmla="*/ 1027 w 7619"/>
                <a:gd name="T23" fmla="*/ 3268 h 4169"/>
                <a:gd name="T24" fmla="*/ 1226 w 7619"/>
                <a:gd name="T25" fmla="*/ 3073 h 4169"/>
                <a:gd name="T26" fmla="*/ 1425 w 7619"/>
                <a:gd name="T27" fmla="*/ 2783 h 4169"/>
                <a:gd name="T28" fmla="*/ 1623 w 7619"/>
                <a:gd name="T29" fmla="*/ 2449 h 4169"/>
                <a:gd name="T30" fmla="*/ 1822 w 7619"/>
                <a:gd name="T31" fmla="*/ 2110 h 4169"/>
                <a:gd name="T32" fmla="*/ 2021 w 7619"/>
                <a:gd name="T33" fmla="*/ 1796 h 4169"/>
                <a:gd name="T34" fmla="*/ 2220 w 7619"/>
                <a:gd name="T35" fmla="*/ 1531 h 4169"/>
                <a:gd name="T36" fmla="*/ 2418 w 7619"/>
                <a:gd name="T37" fmla="*/ 1327 h 4169"/>
                <a:gd name="T38" fmla="*/ 2617 w 7619"/>
                <a:gd name="T39" fmla="*/ 1194 h 4169"/>
                <a:gd name="T40" fmla="*/ 2816 w 7619"/>
                <a:gd name="T41" fmla="*/ 1134 h 4169"/>
                <a:gd name="T42" fmla="*/ 3015 w 7619"/>
                <a:gd name="T43" fmla="*/ 1142 h 4169"/>
                <a:gd name="T44" fmla="*/ 3213 w 7619"/>
                <a:gd name="T45" fmla="*/ 1213 h 4169"/>
                <a:gd name="T46" fmla="*/ 3412 w 7619"/>
                <a:gd name="T47" fmla="*/ 1335 h 4169"/>
                <a:gd name="T48" fmla="*/ 3611 w 7619"/>
                <a:gd name="T49" fmla="*/ 1495 h 4169"/>
                <a:gd name="T50" fmla="*/ 3810 w 7619"/>
                <a:gd name="T51" fmla="*/ 1677 h 4169"/>
                <a:gd name="T52" fmla="*/ 4008 w 7619"/>
                <a:gd name="T53" fmla="*/ 1867 h 4169"/>
                <a:gd name="T54" fmla="*/ 4207 w 7619"/>
                <a:gd name="T55" fmla="*/ 2047 h 4169"/>
                <a:gd name="T56" fmla="*/ 4406 w 7619"/>
                <a:gd name="T57" fmla="*/ 2201 h 4169"/>
                <a:gd name="T58" fmla="*/ 4605 w 7619"/>
                <a:gd name="T59" fmla="*/ 2317 h 4169"/>
                <a:gd name="T60" fmla="*/ 4803 w 7619"/>
                <a:gd name="T61" fmla="*/ 2382 h 4169"/>
                <a:gd name="T62" fmla="*/ 5002 w 7619"/>
                <a:gd name="T63" fmla="*/ 2388 h 4169"/>
                <a:gd name="T64" fmla="*/ 5201 w 7619"/>
                <a:gd name="T65" fmla="*/ 2329 h 4169"/>
                <a:gd name="T66" fmla="*/ 5400 w 7619"/>
                <a:gd name="T67" fmla="*/ 2206 h 4169"/>
                <a:gd name="T68" fmla="*/ 5598 w 7619"/>
                <a:gd name="T69" fmla="*/ 2025 h 4169"/>
                <a:gd name="T70" fmla="*/ 5797 w 7619"/>
                <a:gd name="T71" fmla="*/ 1797 h 4169"/>
                <a:gd name="T72" fmla="*/ 5996 w 7619"/>
                <a:gd name="T73" fmla="*/ 1543 h 4169"/>
                <a:gd name="T74" fmla="*/ 6195 w 7619"/>
                <a:gd name="T75" fmla="*/ 1288 h 4169"/>
                <a:gd name="T76" fmla="*/ 6393 w 7619"/>
                <a:gd name="T77" fmla="*/ 1071 h 4169"/>
                <a:gd name="T78" fmla="*/ 6592 w 7619"/>
                <a:gd name="T79" fmla="*/ 936 h 4169"/>
                <a:gd name="T80" fmla="*/ 6691 w 7619"/>
                <a:gd name="T81" fmla="*/ 916 h 4169"/>
                <a:gd name="T82" fmla="*/ 6791 w 7619"/>
                <a:gd name="T83" fmla="*/ 940 h 4169"/>
                <a:gd name="T84" fmla="*/ 6923 w 7619"/>
                <a:gd name="T85" fmla="*/ 1052 h 4169"/>
                <a:gd name="T86" fmla="*/ 7122 w 7619"/>
                <a:gd name="T87" fmla="*/ 1444 h 4169"/>
                <a:gd name="T88" fmla="*/ 7221 w 7619"/>
                <a:gd name="T89" fmla="*/ 1764 h 4169"/>
                <a:gd name="T90" fmla="*/ 7321 w 7619"/>
                <a:gd name="T91" fmla="*/ 2183 h 4169"/>
                <a:gd name="T92" fmla="*/ 7420 w 7619"/>
                <a:gd name="T93" fmla="*/ 2714 h 4169"/>
                <a:gd name="T94" fmla="*/ 7470 w 7619"/>
                <a:gd name="T95" fmla="*/ 3026 h 4169"/>
                <a:gd name="T96" fmla="*/ 7520 w 7619"/>
                <a:gd name="T97" fmla="*/ 3371 h 4169"/>
                <a:gd name="T98" fmla="*/ 7569 w 7619"/>
                <a:gd name="T99" fmla="*/ 3752 h 4169"/>
                <a:gd name="T100" fmla="*/ 7619 w 7619"/>
                <a:gd name="T101" fmla="*/ 416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19" h="4169">
                  <a:moveTo>
                    <a:pt x="0" y="0"/>
                  </a:moveTo>
                  <a:lnTo>
                    <a:pt x="17" y="151"/>
                  </a:lnTo>
                  <a:lnTo>
                    <a:pt x="33" y="296"/>
                  </a:lnTo>
                  <a:lnTo>
                    <a:pt x="50" y="438"/>
                  </a:lnTo>
                  <a:lnTo>
                    <a:pt x="66" y="575"/>
                  </a:lnTo>
                  <a:lnTo>
                    <a:pt x="83" y="708"/>
                  </a:lnTo>
                  <a:lnTo>
                    <a:pt x="100" y="837"/>
                  </a:lnTo>
                  <a:lnTo>
                    <a:pt x="116" y="961"/>
                  </a:lnTo>
                  <a:lnTo>
                    <a:pt x="133" y="1082"/>
                  </a:lnTo>
                  <a:lnTo>
                    <a:pt x="149" y="1198"/>
                  </a:lnTo>
                  <a:lnTo>
                    <a:pt x="166" y="1310"/>
                  </a:lnTo>
                  <a:lnTo>
                    <a:pt x="182" y="1419"/>
                  </a:lnTo>
                  <a:lnTo>
                    <a:pt x="199" y="1524"/>
                  </a:lnTo>
                  <a:lnTo>
                    <a:pt x="232" y="1722"/>
                  </a:lnTo>
                  <a:lnTo>
                    <a:pt x="265" y="1906"/>
                  </a:lnTo>
                  <a:lnTo>
                    <a:pt x="298" y="2076"/>
                  </a:lnTo>
                  <a:lnTo>
                    <a:pt x="331" y="2232"/>
                  </a:lnTo>
                  <a:lnTo>
                    <a:pt x="365" y="2376"/>
                  </a:lnTo>
                  <a:lnTo>
                    <a:pt x="398" y="2508"/>
                  </a:lnTo>
                  <a:lnTo>
                    <a:pt x="431" y="2627"/>
                  </a:lnTo>
                  <a:lnTo>
                    <a:pt x="464" y="2736"/>
                  </a:lnTo>
                  <a:lnTo>
                    <a:pt x="497" y="2833"/>
                  </a:lnTo>
                  <a:lnTo>
                    <a:pt x="563" y="2998"/>
                  </a:lnTo>
                  <a:lnTo>
                    <a:pt x="630" y="3124"/>
                  </a:lnTo>
                  <a:lnTo>
                    <a:pt x="696" y="3216"/>
                  </a:lnTo>
                  <a:lnTo>
                    <a:pt x="729" y="3250"/>
                  </a:lnTo>
                  <a:lnTo>
                    <a:pt x="762" y="3277"/>
                  </a:lnTo>
                  <a:lnTo>
                    <a:pt x="795" y="3296"/>
                  </a:lnTo>
                  <a:lnTo>
                    <a:pt x="828" y="3310"/>
                  </a:lnTo>
                  <a:lnTo>
                    <a:pt x="861" y="3316"/>
                  </a:lnTo>
                  <a:lnTo>
                    <a:pt x="878" y="3317"/>
                  </a:lnTo>
                  <a:lnTo>
                    <a:pt x="895" y="3317"/>
                  </a:lnTo>
                  <a:lnTo>
                    <a:pt x="928" y="3313"/>
                  </a:lnTo>
                  <a:lnTo>
                    <a:pt x="961" y="3303"/>
                  </a:lnTo>
                  <a:lnTo>
                    <a:pt x="994" y="3288"/>
                  </a:lnTo>
                  <a:lnTo>
                    <a:pt x="1027" y="3268"/>
                  </a:lnTo>
                  <a:lnTo>
                    <a:pt x="1093" y="3217"/>
                  </a:lnTo>
                  <a:lnTo>
                    <a:pt x="1160" y="3151"/>
                  </a:lnTo>
                  <a:lnTo>
                    <a:pt x="1226" y="3073"/>
                  </a:lnTo>
                  <a:lnTo>
                    <a:pt x="1292" y="2984"/>
                  </a:lnTo>
                  <a:lnTo>
                    <a:pt x="1358" y="2887"/>
                  </a:lnTo>
                  <a:lnTo>
                    <a:pt x="1425" y="2783"/>
                  </a:lnTo>
                  <a:lnTo>
                    <a:pt x="1491" y="2674"/>
                  </a:lnTo>
                  <a:lnTo>
                    <a:pt x="1557" y="2562"/>
                  </a:lnTo>
                  <a:lnTo>
                    <a:pt x="1623" y="2449"/>
                  </a:lnTo>
                  <a:lnTo>
                    <a:pt x="1690" y="2335"/>
                  </a:lnTo>
                  <a:lnTo>
                    <a:pt x="1756" y="2221"/>
                  </a:lnTo>
                  <a:lnTo>
                    <a:pt x="1822" y="2110"/>
                  </a:lnTo>
                  <a:lnTo>
                    <a:pt x="1888" y="2001"/>
                  </a:lnTo>
                  <a:lnTo>
                    <a:pt x="1955" y="1896"/>
                  </a:lnTo>
                  <a:lnTo>
                    <a:pt x="2021" y="1796"/>
                  </a:lnTo>
                  <a:lnTo>
                    <a:pt x="2087" y="1701"/>
                  </a:lnTo>
                  <a:lnTo>
                    <a:pt x="2153" y="1613"/>
                  </a:lnTo>
                  <a:lnTo>
                    <a:pt x="2220" y="1531"/>
                  </a:lnTo>
                  <a:lnTo>
                    <a:pt x="2286" y="1455"/>
                  </a:lnTo>
                  <a:lnTo>
                    <a:pt x="2352" y="1387"/>
                  </a:lnTo>
                  <a:lnTo>
                    <a:pt x="2418" y="1327"/>
                  </a:lnTo>
                  <a:lnTo>
                    <a:pt x="2485" y="1275"/>
                  </a:lnTo>
                  <a:lnTo>
                    <a:pt x="2551" y="1231"/>
                  </a:lnTo>
                  <a:lnTo>
                    <a:pt x="2617" y="1194"/>
                  </a:lnTo>
                  <a:lnTo>
                    <a:pt x="2683" y="1166"/>
                  </a:lnTo>
                  <a:lnTo>
                    <a:pt x="2750" y="1146"/>
                  </a:lnTo>
                  <a:lnTo>
                    <a:pt x="2816" y="1134"/>
                  </a:lnTo>
                  <a:lnTo>
                    <a:pt x="2882" y="1129"/>
                  </a:lnTo>
                  <a:lnTo>
                    <a:pt x="2948" y="1132"/>
                  </a:lnTo>
                  <a:lnTo>
                    <a:pt x="3015" y="1142"/>
                  </a:lnTo>
                  <a:lnTo>
                    <a:pt x="3081" y="1159"/>
                  </a:lnTo>
                  <a:lnTo>
                    <a:pt x="3147" y="1183"/>
                  </a:lnTo>
                  <a:lnTo>
                    <a:pt x="3213" y="1213"/>
                  </a:lnTo>
                  <a:lnTo>
                    <a:pt x="3280" y="1248"/>
                  </a:lnTo>
                  <a:lnTo>
                    <a:pt x="3346" y="1289"/>
                  </a:lnTo>
                  <a:lnTo>
                    <a:pt x="3412" y="1335"/>
                  </a:lnTo>
                  <a:lnTo>
                    <a:pt x="3478" y="1385"/>
                  </a:lnTo>
                  <a:lnTo>
                    <a:pt x="3545" y="1438"/>
                  </a:lnTo>
                  <a:lnTo>
                    <a:pt x="3611" y="1495"/>
                  </a:lnTo>
                  <a:lnTo>
                    <a:pt x="3677" y="1554"/>
                  </a:lnTo>
                  <a:lnTo>
                    <a:pt x="3743" y="1615"/>
                  </a:lnTo>
                  <a:lnTo>
                    <a:pt x="3810" y="1677"/>
                  </a:lnTo>
                  <a:lnTo>
                    <a:pt x="3876" y="1740"/>
                  </a:lnTo>
                  <a:lnTo>
                    <a:pt x="3942" y="1804"/>
                  </a:lnTo>
                  <a:lnTo>
                    <a:pt x="4008" y="1867"/>
                  </a:lnTo>
                  <a:lnTo>
                    <a:pt x="4075" y="1928"/>
                  </a:lnTo>
                  <a:lnTo>
                    <a:pt x="4141" y="1989"/>
                  </a:lnTo>
                  <a:lnTo>
                    <a:pt x="4207" y="2047"/>
                  </a:lnTo>
                  <a:lnTo>
                    <a:pt x="4273" y="2102"/>
                  </a:lnTo>
                  <a:lnTo>
                    <a:pt x="4340" y="2154"/>
                  </a:lnTo>
                  <a:lnTo>
                    <a:pt x="4406" y="2201"/>
                  </a:lnTo>
                  <a:lnTo>
                    <a:pt x="4472" y="2245"/>
                  </a:lnTo>
                  <a:lnTo>
                    <a:pt x="4538" y="2284"/>
                  </a:lnTo>
                  <a:lnTo>
                    <a:pt x="4605" y="2317"/>
                  </a:lnTo>
                  <a:lnTo>
                    <a:pt x="4671" y="2345"/>
                  </a:lnTo>
                  <a:lnTo>
                    <a:pt x="4737" y="2367"/>
                  </a:lnTo>
                  <a:lnTo>
                    <a:pt x="4803" y="2382"/>
                  </a:lnTo>
                  <a:lnTo>
                    <a:pt x="4870" y="2391"/>
                  </a:lnTo>
                  <a:lnTo>
                    <a:pt x="4936" y="2393"/>
                  </a:lnTo>
                  <a:lnTo>
                    <a:pt x="5002" y="2388"/>
                  </a:lnTo>
                  <a:lnTo>
                    <a:pt x="5068" y="2375"/>
                  </a:lnTo>
                  <a:lnTo>
                    <a:pt x="5135" y="2356"/>
                  </a:lnTo>
                  <a:lnTo>
                    <a:pt x="5201" y="2329"/>
                  </a:lnTo>
                  <a:lnTo>
                    <a:pt x="5267" y="2295"/>
                  </a:lnTo>
                  <a:lnTo>
                    <a:pt x="5333" y="2254"/>
                  </a:lnTo>
                  <a:lnTo>
                    <a:pt x="5400" y="2206"/>
                  </a:lnTo>
                  <a:lnTo>
                    <a:pt x="5466" y="2152"/>
                  </a:lnTo>
                  <a:lnTo>
                    <a:pt x="5532" y="2091"/>
                  </a:lnTo>
                  <a:lnTo>
                    <a:pt x="5598" y="2025"/>
                  </a:lnTo>
                  <a:lnTo>
                    <a:pt x="5665" y="1953"/>
                  </a:lnTo>
                  <a:lnTo>
                    <a:pt x="5731" y="1877"/>
                  </a:lnTo>
                  <a:lnTo>
                    <a:pt x="5797" y="1797"/>
                  </a:lnTo>
                  <a:lnTo>
                    <a:pt x="5863" y="1714"/>
                  </a:lnTo>
                  <a:lnTo>
                    <a:pt x="5930" y="1629"/>
                  </a:lnTo>
                  <a:lnTo>
                    <a:pt x="5996" y="1543"/>
                  </a:lnTo>
                  <a:lnTo>
                    <a:pt x="6062" y="1456"/>
                  </a:lnTo>
                  <a:lnTo>
                    <a:pt x="6128" y="1371"/>
                  </a:lnTo>
                  <a:lnTo>
                    <a:pt x="6195" y="1288"/>
                  </a:lnTo>
                  <a:lnTo>
                    <a:pt x="6261" y="1210"/>
                  </a:lnTo>
                  <a:lnTo>
                    <a:pt x="6327" y="1137"/>
                  </a:lnTo>
                  <a:lnTo>
                    <a:pt x="6393" y="1071"/>
                  </a:lnTo>
                  <a:lnTo>
                    <a:pt x="6460" y="1014"/>
                  </a:lnTo>
                  <a:lnTo>
                    <a:pt x="6526" y="968"/>
                  </a:lnTo>
                  <a:lnTo>
                    <a:pt x="6592" y="936"/>
                  </a:lnTo>
                  <a:lnTo>
                    <a:pt x="6625" y="925"/>
                  </a:lnTo>
                  <a:lnTo>
                    <a:pt x="6658" y="918"/>
                  </a:lnTo>
                  <a:lnTo>
                    <a:pt x="6691" y="916"/>
                  </a:lnTo>
                  <a:lnTo>
                    <a:pt x="6725" y="919"/>
                  </a:lnTo>
                  <a:lnTo>
                    <a:pt x="6758" y="927"/>
                  </a:lnTo>
                  <a:lnTo>
                    <a:pt x="6791" y="940"/>
                  </a:lnTo>
                  <a:lnTo>
                    <a:pt x="6824" y="958"/>
                  </a:lnTo>
                  <a:lnTo>
                    <a:pt x="6857" y="983"/>
                  </a:lnTo>
                  <a:lnTo>
                    <a:pt x="6923" y="1052"/>
                  </a:lnTo>
                  <a:lnTo>
                    <a:pt x="6990" y="1150"/>
                  </a:lnTo>
                  <a:lnTo>
                    <a:pt x="7056" y="1280"/>
                  </a:lnTo>
                  <a:lnTo>
                    <a:pt x="7122" y="1444"/>
                  </a:lnTo>
                  <a:lnTo>
                    <a:pt x="7155" y="1541"/>
                  </a:lnTo>
                  <a:lnTo>
                    <a:pt x="7188" y="1647"/>
                  </a:lnTo>
                  <a:lnTo>
                    <a:pt x="7221" y="1764"/>
                  </a:lnTo>
                  <a:lnTo>
                    <a:pt x="7255" y="1892"/>
                  </a:lnTo>
                  <a:lnTo>
                    <a:pt x="7288" y="2032"/>
                  </a:lnTo>
                  <a:lnTo>
                    <a:pt x="7321" y="2183"/>
                  </a:lnTo>
                  <a:lnTo>
                    <a:pt x="7354" y="2347"/>
                  </a:lnTo>
                  <a:lnTo>
                    <a:pt x="7387" y="2524"/>
                  </a:lnTo>
                  <a:lnTo>
                    <a:pt x="7420" y="2714"/>
                  </a:lnTo>
                  <a:lnTo>
                    <a:pt x="7437" y="2815"/>
                  </a:lnTo>
                  <a:lnTo>
                    <a:pt x="7453" y="2918"/>
                  </a:lnTo>
                  <a:lnTo>
                    <a:pt x="7470" y="3026"/>
                  </a:lnTo>
                  <a:lnTo>
                    <a:pt x="7486" y="3137"/>
                  </a:lnTo>
                  <a:lnTo>
                    <a:pt x="7503" y="3252"/>
                  </a:lnTo>
                  <a:lnTo>
                    <a:pt x="7520" y="3371"/>
                  </a:lnTo>
                  <a:lnTo>
                    <a:pt x="7536" y="3494"/>
                  </a:lnTo>
                  <a:lnTo>
                    <a:pt x="7553" y="3621"/>
                  </a:lnTo>
                  <a:lnTo>
                    <a:pt x="7569" y="3752"/>
                  </a:lnTo>
                  <a:lnTo>
                    <a:pt x="7586" y="3887"/>
                  </a:lnTo>
                  <a:lnTo>
                    <a:pt x="7602" y="4026"/>
                  </a:lnTo>
                  <a:lnTo>
                    <a:pt x="7619" y="4169"/>
                  </a:lnTo>
                </a:path>
              </a:pathLst>
            </a:custGeom>
            <a:noFill/>
            <a:ln w="17463" cap="rnd">
              <a:solidFill>
                <a:srgbClr val="993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3380" y="656"/>
              <a:ext cx="1758" cy="978"/>
            </a:xfrm>
            <a:custGeom>
              <a:avLst/>
              <a:gdLst>
                <a:gd name="T0" fmla="*/ 33 w 7685"/>
                <a:gd name="T1" fmla="*/ 4028 h 4268"/>
                <a:gd name="T2" fmla="*/ 83 w 7685"/>
                <a:gd name="T3" fmla="*/ 3695 h 4268"/>
                <a:gd name="T4" fmla="*/ 149 w 7685"/>
                <a:gd name="T5" fmla="*/ 3298 h 4268"/>
                <a:gd name="T6" fmla="*/ 249 w 7685"/>
                <a:gd name="T7" fmla="*/ 2796 h 4268"/>
                <a:gd name="T8" fmla="*/ 348 w 7685"/>
                <a:gd name="T9" fmla="*/ 2395 h 4268"/>
                <a:gd name="T10" fmla="*/ 481 w 7685"/>
                <a:gd name="T11" fmla="*/ 1995 h 4268"/>
                <a:gd name="T12" fmla="*/ 679 w 7685"/>
                <a:gd name="T13" fmla="*/ 1634 h 4268"/>
                <a:gd name="T14" fmla="*/ 812 w 7685"/>
                <a:gd name="T15" fmla="*/ 1520 h 4268"/>
                <a:gd name="T16" fmla="*/ 911 w 7685"/>
                <a:gd name="T17" fmla="*/ 1485 h 4268"/>
                <a:gd name="T18" fmla="*/ 1044 w 7685"/>
                <a:gd name="T19" fmla="*/ 1493 h 4268"/>
                <a:gd name="T20" fmla="*/ 1209 w 7685"/>
                <a:gd name="T21" fmla="*/ 1567 h 4268"/>
                <a:gd name="T22" fmla="*/ 1408 w 7685"/>
                <a:gd name="T23" fmla="*/ 1713 h 4268"/>
                <a:gd name="T24" fmla="*/ 1607 w 7685"/>
                <a:gd name="T25" fmla="*/ 1885 h 4268"/>
                <a:gd name="T26" fmla="*/ 1806 w 7685"/>
                <a:gd name="T27" fmla="*/ 2054 h 4268"/>
                <a:gd name="T28" fmla="*/ 2004 w 7685"/>
                <a:gd name="T29" fmla="*/ 2195 h 4268"/>
                <a:gd name="T30" fmla="*/ 2203 w 7685"/>
                <a:gd name="T31" fmla="*/ 2295 h 4268"/>
                <a:gd name="T32" fmla="*/ 2402 w 7685"/>
                <a:gd name="T33" fmla="*/ 2343 h 4268"/>
                <a:gd name="T34" fmla="*/ 2601 w 7685"/>
                <a:gd name="T35" fmla="*/ 2337 h 4268"/>
                <a:gd name="T36" fmla="*/ 2799 w 7685"/>
                <a:gd name="T37" fmla="*/ 2279 h 4268"/>
                <a:gd name="T38" fmla="*/ 2998 w 7685"/>
                <a:gd name="T39" fmla="*/ 2174 h 4268"/>
                <a:gd name="T40" fmla="*/ 3197 w 7685"/>
                <a:gd name="T41" fmla="*/ 2032 h 4268"/>
                <a:gd name="T42" fmla="*/ 3396 w 7685"/>
                <a:gd name="T43" fmla="*/ 1865 h 4268"/>
                <a:gd name="T44" fmla="*/ 3594 w 7685"/>
                <a:gd name="T45" fmla="*/ 1686 h 4268"/>
                <a:gd name="T46" fmla="*/ 3793 w 7685"/>
                <a:gd name="T47" fmla="*/ 1510 h 4268"/>
                <a:gd name="T48" fmla="*/ 3992 w 7685"/>
                <a:gd name="T49" fmla="*/ 1353 h 4268"/>
                <a:gd name="T50" fmla="*/ 4191 w 7685"/>
                <a:gd name="T51" fmla="*/ 1229 h 4268"/>
                <a:gd name="T52" fmla="*/ 4389 w 7685"/>
                <a:gd name="T53" fmla="*/ 1152 h 4268"/>
                <a:gd name="T54" fmla="*/ 4588 w 7685"/>
                <a:gd name="T55" fmla="*/ 1133 h 4268"/>
                <a:gd name="T56" fmla="*/ 4787 w 7685"/>
                <a:gd name="T57" fmla="*/ 1183 h 4268"/>
                <a:gd name="T58" fmla="*/ 4986 w 7685"/>
                <a:gd name="T59" fmla="*/ 1305 h 4268"/>
                <a:gd name="T60" fmla="*/ 5184 w 7685"/>
                <a:gd name="T61" fmla="*/ 1503 h 4268"/>
                <a:gd name="T62" fmla="*/ 5383 w 7685"/>
                <a:gd name="T63" fmla="*/ 1771 h 4268"/>
                <a:gd name="T64" fmla="*/ 5582 w 7685"/>
                <a:gd name="T65" fmla="*/ 2101 h 4268"/>
                <a:gd name="T66" fmla="*/ 5781 w 7685"/>
                <a:gd name="T67" fmla="*/ 2476 h 4268"/>
                <a:gd name="T68" fmla="*/ 5979 w 7685"/>
                <a:gd name="T69" fmla="*/ 2874 h 4268"/>
                <a:gd name="T70" fmla="*/ 6178 w 7685"/>
                <a:gd name="T71" fmla="*/ 3264 h 4268"/>
                <a:gd name="T72" fmla="*/ 6377 w 7685"/>
                <a:gd name="T73" fmla="*/ 3605 h 4268"/>
                <a:gd name="T74" fmla="*/ 6576 w 7685"/>
                <a:gd name="T75" fmla="*/ 3847 h 4268"/>
                <a:gd name="T76" fmla="*/ 6708 w 7685"/>
                <a:gd name="T77" fmla="*/ 3925 h 4268"/>
                <a:gd name="T78" fmla="*/ 6774 w 7685"/>
                <a:gd name="T79" fmla="*/ 3932 h 4268"/>
                <a:gd name="T80" fmla="*/ 6841 w 7685"/>
                <a:gd name="T81" fmla="*/ 3913 h 4268"/>
                <a:gd name="T82" fmla="*/ 6940 w 7685"/>
                <a:gd name="T83" fmla="*/ 3831 h 4268"/>
                <a:gd name="T84" fmla="*/ 7106 w 7685"/>
                <a:gd name="T85" fmla="*/ 3524 h 4268"/>
                <a:gd name="T86" fmla="*/ 7238 w 7685"/>
                <a:gd name="T87" fmla="*/ 3094 h 4268"/>
                <a:gd name="T88" fmla="*/ 7337 w 7685"/>
                <a:gd name="T89" fmla="*/ 2645 h 4268"/>
                <a:gd name="T90" fmla="*/ 7420 w 7685"/>
                <a:gd name="T91" fmla="*/ 2177 h 4268"/>
                <a:gd name="T92" fmla="*/ 7470 w 7685"/>
                <a:gd name="T93" fmla="*/ 1851 h 4268"/>
                <a:gd name="T94" fmla="*/ 7520 w 7685"/>
                <a:gd name="T95" fmla="*/ 1489 h 4268"/>
                <a:gd name="T96" fmla="*/ 7569 w 7685"/>
                <a:gd name="T97" fmla="*/ 1090 h 4268"/>
                <a:gd name="T98" fmla="*/ 7619 w 7685"/>
                <a:gd name="T99" fmla="*/ 650 h 4268"/>
                <a:gd name="T100" fmla="*/ 7669 w 7685"/>
                <a:gd name="T101" fmla="*/ 170 h 4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5" h="4268">
                  <a:moveTo>
                    <a:pt x="0" y="4268"/>
                  </a:moveTo>
                  <a:lnTo>
                    <a:pt x="17" y="4146"/>
                  </a:lnTo>
                  <a:lnTo>
                    <a:pt x="33" y="4028"/>
                  </a:lnTo>
                  <a:lnTo>
                    <a:pt x="50" y="3914"/>
                  </a:lnTo>
                  <a:lnTo>
                    <a:pt x="66" y="3803"/>
                  </a:lnTo>
                  <a:lnTo>
                    <a:pt x="83" y="3695"/>
                  </a:lnTo>
                  <a:lnTo>
                    <a:pt x="100" y="3591"/>
                  </a:lnTo>
                  <a:lnTo>
                    <a:pt x="116" y="3490"/>
                  </a:lnTo>
                  <a:lnTo>
                    <a:pt x="149" y="3298"/>
                  </a:lnTo>
                  <a:lnTo>
                    <a:pt x="182" y="3119"/>
                  </a:lnTo>
                  <a:lnTo>
                    <a:pt x="216" y="2952"/>
                  </a:lnTo>
                  <a:lnTo>
                    <a:pt x="249" y="2796"/>
                  </a:lnTo>
                  <a:lnTo>
                    <a:pt x="282" y="2652"/>
                  </a:lnTo>
                  <a:lnTo>
                    <a:pt x="315" y="2518"/>
                  </a:lnTo>
                  <a:lnTo>
                    <a:pt x="348" y="2395"/>
                  </a:lnTo>
                  <a:lnTo>
                    <a:pt x="381" y="2281"/>
                  </a:lnTo>
                  <a:lnTo>
                    <a:pt x="414" y="2177"/>
                  </a:lnTo>
                  <a:lnTo>
                    <a:pt x="481" y="1995"/>
                  </a:lnTo>
                  <a:lnTo>
                    <a:pt x="547" y="1846"/>
                  </a:lnTo>
                  <a:lnTo>
                    <a:pt x="613" y="1727"/>
                  </a:lnTo>
                  <a:lnTo>
                    <a:pt x="679" y="1634"/>
                  </a:lnTo>
                  <a:lnTo>
                    <a:pt x="746" y="1566"/>
                  </a:lnTo>
                  <a:lnTo>
                    <a:pt x="779" y="1541"/>
                  </a:lnTo>
                  <a:lnTo>
                    <a:pt x="812" y="1520"/>
                  </a:lnTo>
                  <a:lnTo>
                    <a:pt x="878" y="1493"/>
                  </a:lnTo>
                  <a:lnTo>
                    <a:pt x="895" y="1488"/>
                  </a:lnTo>
                  <a:lnTo>
                    <a:pt x="911" y="1485"/>
                  </a:lnTo>
                  <a:lnTo>
                    <a:pt x="944" y="1482"/>
                  </a:lnTo>
                  <a:lnTo>
                    <a:pt x="1011" y="1486"/>
                  </a:lnTo>
                  <a:lnTo>
                    <a:pt x="1044" y="1493"/>
                  </a:lnTo>
                  <a:lnTo>
                    <a:pt x="1077" y="1503"/>
                  </a:lnTo>
                  <a:lnTo>
                    <a:pt x="1143" y="1531"/>
                  </a:lnTo>
                  <a:lnTo>
                    <a:pt x="1209" y="1567"/>
                  </a:lnTo>
                  <a:lnTo>
                    <a:pt x="1276" y="1610"/>
                  </a:lnTo>
                  <a:lnTo>
                    <a:pt x="1342" y="1660"/>
                  </a:lnTo>
                  <a:lnTo>
                    <a:pt x="1408" y="1713"/>
                  </a:lnTo>
                  <a:lnTo>
                    <a:pt x="1474" y="1769"/>
                  </a:lnTo>
                  <a:lnTo>
                    <a:pt x="1541" y="1827"/>
                  </a:lnTo>
                  <a:lnTo>
                    <a:pt x="1607" y="1885"/>
                  </a:lnTo>
                  <a:lnTo>
                    <a:pt x="1673" y="1943"/>
                  </a:lnTo>
                  <a:lnTo>
                    <a:pt x="1739" y="2000"/>
                  </a:lnTo>
                  <a:lnTo>
                    <a:pt x="1806" y="2054"/>
                  </a:lnTo>
                  <a:lnTo>
                    <a:pt x="1872" y="2105"/>
                  </a:lnTo>
                  <a:lnTo>
                    <a:pt x="1938" y="2152"/>
                  </a:lnTo>
                  <a:lnTo>
                    <a:pt x="2004" y="2195"/>
                  </a:lnTo>
                  <a:lnTo>
                    <a:pt x="2071" y="2234"/>
                  </a:lnTo>
                  <a:lnTo>
                    <a:pt x="2137" y="2267"/>
                  </a:lnTo>
                  <a:lnTo>
                    <a:pt x="2203" y="2295"/>
                  </a:lnTo>
                  <a:lnTo>
                    <a:pt x="2269" y="2317"/>
                  </a:lnTo>
                  <a:lnTo>
                    <a:pt x="2336" y="2333"/>
                  </a:lnTo>
                  <a:lnTo>
                    <a:pt x="2402" y="2343"/>
                  </a:lnTo>
                  <a:lnTo>
                    <a:pt x="2468" y="2347"/>
                  </a:lnTo>
                  <a:lnTo>
                    <a:pt x="2534" y="2345"/>
                  </a:lnTo>
                  <a:lnTo>
                    <a:pt x="2601" y="2337"/>
                  </a:lnTo>
                  <a:lnTo>
                    <a:pt x="2667" y="2324"/>
                  </a:lnTo>
                  <a:lnTo>
                    <a:pt x="2733" y="2304"/>
                  </a:lnTo>
                  <a:lnTo>
                    <a:pt x="2799" y="2279"/>
                  </a:lnTo>
                  <a:lnTo>
                    <a:pt x="2866" y="2249"/>
                  </a:lnTo>
                  <a:lnTo>
                    <a:pt x="2932" y="2214"/>
                  </a:lnTo>
                  <a:lnTo>
                    <a:pt x="2998" y="2174"/>
                  </a:lnTo>
                  <a:lnTo>
                    <a:pt x="3064" y="2131"/>
                  </a:lnTo>
                  <a:lnTo>
                    <a:pt x="3131" y="2083"/>
                  </a:lnTo>
                  <a:lnTo>
                    <a:pt x="3197" y="2032"/>
                  </a:lnTo>
                  <a:lnTo>
                    <a:pt x="3263" y="1979"/>
                  </a:lnTo>
                  <a:lnTo>
                    <a:pt x="3329" y="1923"/>
                  </a:lnTo>
                  <a:lnTo>
                    <a:pt x="3396" y="1865"/>
                  </a:lnTo>
                  <a:lnTo>
                    <a:pt x="3462" y="1806"/>
                  </a:lnTo>
                  <a:lnTo>
                    <a:pt x="3528" y="1746"/>
                  </a:lnTo>
                  <a:lnTo>
                    <a:pt x="3594" y="1686"/>
                  </a:lnTo>
                  <a:lnTo>
                    <a:pt x="3661" y="1626"/>
                  </a:lnTo>
                  <a:lnTo>
                    <a:pt x="3727" y="1567"/>
                  </a:lnTo>
                  <a:lnTo>
                    <a:pt x="3793" y="1510"/>
                  </a:lnTo>
                  <a:lnTo>
                    <a:pt x="3859" y="1455"/>
                  </a:lnTo>
                  <a:lnTo>
                    <a:pt x="3926" y="1402"/>
                  </a:lnTo>
                  <a:lnTo>
                    <a:pt x="3992" y="1353"/>
                  </a:lnTo>
                  <a:lnTo>
                    <a:pt x="4058" y="1307"/>
                  </a:lnTo>
                  <a:lnTo>
                    <a:pt x="4124" y="1265"/>
                  </a:lnTo>
                  <a:lnTo>
                    <a:pt x="4191" y="1229"/>
                  </a:lnTo>
                  <a:lnTo>
                    <a:pt x="4257" y="1197"/>
                  </a:lnTo>
                  <a:lnTo>
                    <a:pt x="4323" y="1171"/>
                  </a:lnTo>
                  <a:lnTo>
                    <a:pt x="4389" y="1152"/>
                  </a:lnTo>
                  <a:lnTo>
                    <a:pt x="4456" y="1138"/>
                  </a:lnTo>
                  <a:lnTo>
                    <a:pt x="4522" y="1132"/>
                  </a:lnTo>
                  <a:lnTo>
                    <a:pt x="4588" y="1133"/>
                  </a:lnTo>
                  <a:lnTo>
                    <a:pt x="4654" y="1142"/>
                  </a:lnTo>
                  <a:lnTo>
                    <a:pt x="4721" y="1158"/>
                  </a:lnTo>
                  <a:lnTo>
                    <a:pt x="4787" y="1183"/>
                  </a:lnTo>
                  <a:lnTo>
                    <a:pt x="4853" y="1215"/>
                  </a:lnTo>
                  <a:lnTo>
                    <a:pt x="4919" y="1256"/>
                  </a:lnTo>
                  <a:lnTo>
                    <a:pt x="4986" y="1305"/>
                  </a:lnTo>
                  <a:lnTo>
                    <a:pt x="5052" y="1363"/>
                  </a:lnTo>
                  <a:lnTo>
                    <a:pt x="5118" y="1429"/>
                  </a:lnTo>
                  <a:lnTo>
                    <a:pt x="5184" y="1503"/>
                  </a:lnTo>
                  <a:lnTo>
                    <a:pt x="5251" y="1584"/>
                  </a:lnTo>
                  <a:lnTo>
                    <a:pt x="5317" y="1674"/>
                  </a:lnTo>
                  <a:lnTo>
                    <a:pt x="5383" y="1771"/>
                  </a:lnTo>
                  <a:lnTo>
                    <a:pt x="5449" y="1875"/>
                  </a:lnTo>
                  <a:lnTo>
                    <a:pt x="5516" y="1985"/>
                  </a:lnTo>
                  <a:lnTo>
                    <a:pt x="5582" y="2101"/>
                  </a:lnTo>
                  <a:lnTo>
                    <a:pt x="5648" y="2222"/>
                  </a:lnTo>
                  <a:lnTo>
                    <a:pt x="5714" y="2347"/>
                  </a:lnTo>
                  <a:lnTo>
                    <a:pt x="5781" y="2476"/>
                  </a:lnTo>
                  <a:lnTo>
                    <a:pt x="5847" y="2608"/>
                  </a:lnTo>
                  <a:lnTo>
                    <a:pt x="5913" y="2741"/>
                  </a:lnTo>
                  <a:lnTo>
                    <a:pt x="5979" y="2874"/>
                  </a:lnTo>
                  <a:lnTo>
                    <a:pt x="6046" y="3007"/>
                  </a:lnTo>
                  <a:lnTo>
                    <a:pt x="6112" y="3137"/>
                  </a:lnTo>
                  <a:lnTo>
                    <a:pt x="6178" y="3264"/>
                  </a:lnTo>
                  <a:lnTo>
                    <a:pt x="6244" y="3385"/>
                  </a:lnTo>
                  <a:lnTo>
                    <a:pt x="6311" y="3499"/>
                  </a:lnTo>
                  <a:lnTo>
                    <a:pt x="6377" y="3605"/>
                  </a:lnTo>
                  <a:lnTo>
                    <a:pt x="6443" y="3699"/>
                  </a:lnTo>
                  <a:lnTo>
                    <a:pt x="6509" y="3781"/>
                  </a:lnTo>
                  <a:lnTo>
                    <a:pt x="6576" y="3847"/>
                  </a:lnTo>
                  <a:lnTo>
                    <a:pt x="6642" y="3896"/>
                  </a:lnTo>
                  <a:lnTo>
                    <a:pt x="6675" y="3914"/>
                  </a:lnTo>
                  <a:lnTo>
                    <a:pt x="6708" y="3925"/>
                  </a:lnTo>
                  <a:lnTo>
                    <a:pt x="6741" y="3932"/>
                  </a:lnTo>
                  <a:lnTo>
                    <a:pt x="6758" y="3933"/>
                  </a:lnTo>
                  <a:lnTo>
                    <a:pt x="6774" y="3932"/>
                  </a:lnTo>
                  <a:lnTo>
                    <a:pt x="6807" y="3926"/>
                  </a:lnTo>
                  <a:lnTo>
                    <a:pt x="6824" y="3920"/>
                  </a:lnTo>
                  <a:lnTo>
                    <a:pt x="6841" y="3913"/>
                  </a:lnTo>
                  <a:lnTo>
                    <a:pt x="6874" y="3893"/>
                  </a:lnTo>
                  <a:lnTo>
                    <a:pt x="6907" y="3866"/>
                  </a:lnTo>
                  <a:lnTo>
                    <a:pt x="6940" y="3831"/>
                  </a:lnTo>
                  <a:lnTo>
                    <a:pt x="6973" y="3788"/>
                  </a:lnTo>
                  <a:lnTo>
                    <a:pt x="7039" y="3675"/>
                  </a:lnTo>
                  <a:lnTo>
                    <a:pt x="7106" y="3524"/>
                  </a:lnTo>
                  <a:lnTo>
                    <a:pt x="7172" y="3332"/>
                  </a:lnTo>
                  <a:lnTo>
                    <a:pt x="7205" y="3219"/>
                  </a:lnTo>
                  <a:lnTo>
                    <a:pt x="7238" y="3094"/>
                  </a:lnTo>
                  <a:lnTo>
                    <a:pt x="7271" y="2957"/>
                  </a:lnTo>
                  <a:lnTo>
                    <a:pt x="7304" y="2808"/>
                  </a:lnTo>
                  <a:lnTo>
                    <a:pt x="7337" y="2645"/>
                  </a:lnTo>
                  <a:lnTo>
                    <a:pt x="7371" y="2468"/>
                  </a:lnTo>
                  <a:lnTo>
                    <a:pt x="7404" y="2278"/>
                  </a:lnTo>
                  <a:lnTo>
                    <a:pt x="7420" y="2177"/>
                  </a:lnTo>
                  <a:lnTo>
                    <a:pt x="7437" y="2072"/>
                  </a:lnTo>
                  <a:lnTo>
                    <a:pt x="7453" y="1963"/>
                  </a:lnTo>
                  <a:lnTo>
                    <a:pt x="7470" y="1851"/>
                  </a:lnTo>
                  <a:lnTo>
                    <a:pt x="7486" y="1734"/>
                  </a:lnTo>
                  <a:lnTo>
                    <a:pt x="7503" y="1614"/>
                  </a:lnTo>
                  <a:lnTo>
                    <a:pt x="7520" y="1489"/>
                  </a:lnTo>
                  <a:lnTo>
                    <a:pt x="7536" y="1360"/>
                  </a:lnTo>
                  <a:lnTo>
                    <a:pt x="7553" y="1227"/>
                  </a:lnTo>
                  <a:lnTo>
                    <a:pt x="7569" y="1090"/>
                  </a:lnTo>
                  <a:lnTo>
                    <a:pt x="7586" y="948"/>
                  </a:lnTo>
                  <a:lnTo>
                    <a:pt x="7602" y="801"/>
                  </a:lnTo>
                  <a:lnTo>
                    <a:pt x="7619" y="650"/>
                  </a:lnTo>
                  <a:lnTo>
                    <a:pt x="7636" y="495"/>
                  </a:lnTo>
                  <a:lnTo>
                    <a:pt x="7652" y="334"/>
                  </a:lnTo>
                  <a:lnTo>
                    <a:pt x="7669" y="170"/>
                  </a:lnTo>
                  <a:lnTo>
                    <a:pt x="7685" y="0"/>
                  </a:lnTo>
                </a:path>
              </a:pathLst>
            </a:custGeom>
            <a:noFill/>
            <a:ln w="17463" cap="rnd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3308" y="701"/>
              <a:ext cx="1845" cy="923"/>
            </a:xfrm>
            <a:custGeom>
              <a:avLst/>
              <a:gdLst>
                <a:gd name="T0" fmla="*/ 66 w 8065"/>
                <a:gd name="T1" fmla="*/ 298 h 4026"/>
                <a:gd name="T2" fmla="*/ 165 w 8065"/>
                <a:gd name="T3" fmla="*/ 690 h 4026"/>
                <a:gd name="T4" fmla="*/ 265 w 8065"/>
                <a:gd name="T5" fmla="*/ 1022 h 4026"/>
                <a:gd name="T6" fmla="*/ 463 w 8065"/>
                <a:gd name="T7" fmla="*/ 1527 h 4026"/>
                <a:gd name="T8" fmla="*/ 662 w 8065"/>
                <a:gd name="T9" fmla="*/ 1858 h 4026"/>
                <a:gd name="T10" fmla="*/ 861 w 8065"/>
                <a:gd name="T11" fmla="*/ 2055 h 4026"/>
                <a:gd name="T12" fmla="*/ 1060 w 8065"/>
                <a:gd name="T13" fmla="*/ 2152 h 4026"/>
                <a:gd name="T14" fmla="*/ 1258 w 8065"/>
                <a:gd name="T15" fmla="*/ 2179 h 4026"/>
                <a:gd name="T16" fmla="*/ 1457 w 8065"/>
                <a:gd name="T17" fmla="*/ 2159 h 4026"/>
                <a:gd name="T18" fmla="*/ 1656 w 8065"/>
                <a:gd name="T19" fmla="*/ 2112 h 4026"/>
                <a:gd name="T20" fmla="*/ 1855 w 8065"/>
                <a:gd name="T21" fmla="*/ 2053 h 4026"/>
                <a:gd name="T22" fmla="*/ 2053 w 8065"/>
                <a:gd name="T23" fmla="*/ 1995 h 4026"/>
                <a:gd name="T24" fmla="*/ 2252 w 8065"/>
                <a:gd name="T25" fmla="*/ 1946 h 4026"/>
                <a:gd name="T26" fmla="*/ 2451 w 8065"/>
                <a:gd name="T27" fmla="*/ 1911 h 4026"/>
                <a:gd name="T28" fmla="*/ 2650 w 8065"/>
                <a:gd name="T29" fmla="*/ 1892 h 4026"/>
                <a:gd name="T30" fmla="*/ 2848 w 8065"/>
                <a:gd name="T31" fmla="*/ 1891 h 4026"/>
                <a:gd name="T32" fmla="*/ 3047 w 8065"/>
                <a:gd name="T33" fmla="*/ 1904 h 4026"/>
                <a:gd name="T34" fmla="*/ 3246 w 8065"/>
                <a:gd name="T35" fmla="*/ 1930 h 4026"/>
                <a:gd name="T36" fmla="*/ 3445 w 8065"/>
                <a:gd name="T37" fmla="*/ 1963 h 4026"/>
                <a:gd name="T38" fmla="*/ 3643 w 8065"/>
                <a:gd name="T39" fmla="*/ 1998 h 4026"/>
                <a:gd name="T40" fmla="*/ 3842 w 8065"/>
                <a:gd name="T41" fmla="*/ 2029 h 4026"/>
                <a:gd name="T42" fmla="*/ 4041 w 8065"/>
                <a:gd name="T43" fmla="*/ 2048 h 4026"/>
                <a:gd name="T44" fmla="*/ 4240 w 8065"/>
                <a:gd name="T45" fmla="*/ 2051 h 4026"/>
                <a:gd name="T46" fmla="*/ 4438 w 8065"/>
                <a:gd name="T47" fmla="*/ 2032 h 4026"/>
                <a:gd name="T48" fmla="*/ 4637 w 8065"/>
                <a:gd name="T49" fmla="*/ 1985 h 4026"/>
                <a:gd name="T50" fmla="*/ 4836 w 8065"/>
                <a:gd name="T51" fmla="*/ 1907 h 4026"/>
                <a:gd name="T52" fmla="*/ 5035 w 8065"/>
                <a:gd name="T53" fmla="*/ 1795 h 4026"/>
                <a:gd name="T54" fmla="*/ 5233 w 8065"/>
                <a:gd name="T55" fmla="*/ 1651 h 4026"/>
                <a:gd name="T56" fmla="*/ 5432 w 8065"/>
                <a:gd name="T57" fmla="*/ 1475 h 4026"/>
                <a:gd name="T58" fmla="*/ 5631 w 8065"/>
                <a:gd name="T59" fmla="*/ 1273 h 4026"/>
                <a:gd name="T60" fmla="*/ 5830 w 8065"/>
                <a:gd name="T61" fmla="*/ 1052 h 4026"/>
                <a:gd name="T62" fmla="*/ 6028 w 8065"/>
                <a:gd name="T63" fmla="*/ 823 h 4026"/>
                <a:gd name="T64" fmla="*/ 6227 w 8065"/>
                <a:gd name="T65" fmla="*/ 602 h 4026"/>
                <a:gd name="T66" fmla="*/ 6426 w 8065"/>
                <a:gd name="T67" fmla="*/ 406 h 4026"/>
                <a:gd name="T68" fmla="*/ 6625 w 8065"/>
                <a:gd name="T69" fmla="*/ 259 h 4026"/>
                <a:gd name="T70" fmla="*/ 6823 w 8065"/>
                <a:gd name="T71" fmla="*/ 189 h 4026"/>
                <a:gd name="T72" fmla="*/ 6956 w 8065"/>
                <a:gd name="T73" fmla="*/ 201 h 4026"/>
                <a:gd name="T74" fmla="*/ 7088 w 8065"/>
                <a:gd name="T75" fmla="*/ 273 h 4026"/>
                <a:gd name="T76" fmla="*/ 7287 w 8065"/>
                <a:gd name="T77" fmla="*/ 521 h 4026"/>
                <a:gd name="T78" fmla="*/ 7486 w 8065"/>
                <a:gd name="T79" fmla="*/ 977 h 4026"/>
                <a:gd name="T80" fmla="*/ 7585 w 8065"/>
                <a:gd name="T81" fmla="*/ 1300 h 4026"/>
                <a:gd name="T82" fmla="*/ 7685 w 8065"/>
                <a:gd name="T83" fmla="*/ 1696 h 4026"/>
                <a:gd name="T84" fmla="*/ 7784 w 8065"/>
                <a:gd name="T85" fmla="*/ 2171 h 4026"/>
                <a:gd name="T86" fmla="*/ 7883 w 8065"/>
                <a:gd name="T87" fmla="*/ 2735 h 4026"/>
                <a:gd name="T88" fmla="*/ 7933 w 8065"/>
                <a:gd name="T89" fmla="*/ 3053 h 4026"/>
                <a:gd name="T90" fmla="*/ 7983 w 8065"/>
                <a:gd name="T91" fmla="*/ 3395 h 4026"/>
                <a:gd name="T92" fmla="*/ 8032 w 8065"/>
                <a:gd name="T93" fmla="*/ 3765 h 4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65" h="4026">
                  <a:moveTo>
                    <a:pt x="0" y="0"/>
                  </a:moveTo>
                  <a:lnTo>
                    <a:pt x="33" y="152"/>
                  </a:lnTo>
                  <a:lnTo>
                    <a:pt x="66" y="298"/>
                  </a:lnTo>
                  <a:lnTo>
                    <a:pt x="99" y="436"/>
                  </a:lnTo>
                  <a:lnTo>
                    <a:pt x="132" y="566"/>
                  </a:lnTo>
                  <a:lnTo>
                    <a:pt x="165" y="690"/>
                  </a:lnTo>
                  <a:lnTo>
                    <a:pt x="198" y="807"/>
                  </a:lnTo>
                  <a:lnTo>
                    <a:pt x="231" y="918"/>
                  </a:lnTo>
                  <a:lnTo>
                    <a:pt x="265" y="1022"/>
                  </a:lnTo>
                  <a:lnTo>
                    <a:pt x="331" y="1212"/>
                  </a:lnTo>
                  <a:lnTo>
                    <a:pt x="397" y="1380"/>
                  </a:lnTo>
                  <a:lnTo>
                    <a:pt x="463" y="1527"/>
                  </a:lnTo>
                  <a:lnTo>
                    <a:pt x="530" y="1654"/>
                  </a:lnTo>
                  <a:lnTo>
                    <a:pt x="596" y="1764"/>
                  </a:lnTo>
                  <a:lnTo>
                    <a:pt x="662" y="1858"/>
                  </a:lnTo>
                  <a:lnTo>
                    <a:pt x="728" y="1936"/>
                  </a:lnTo>
                  <a:lnTo>
                    <a:pt x="795" y="2002"/>
                  </a:lnTo>
                  <a:lnTo>
                    <a:pt x="861" y="2055"/>
                  </a:lnTo>
                  <a:lnTo>
                    <a:pt x="927" y="2097"/>
                  </a:lnTo>
                  <a:lnTo>
                    <a:pt x="993" y="2129"/>
                  </a:lnTo>
                  <a:lnTo>
                    <a:pt x="1060" y="2152"/>
                  </a:lnTo>
                  <a:lnTo>
                    <a:pt x="1126" y="2168"/>
                  </a:lnTo>
                  <a:lnTo>
                    <a:pt x="1192" y="2176"/>
                  </a:lnTo>
                  <a:lnTo>
                    <a:pt x="1258" y="2179"/>
                  </a:lnTo>
                  <a:lnTo>
                    <a:pt x="1325" y="2176"/>
                  </a:lnTo>
                  <a:lnTo>
                    <a:pt x="1391" y="2169"/>
                  </a:lnTo>
                  <a:lnTo>
                    <a:pt x="1457" y="2159"/>
                  </a:lnTo>
                  <a:lnTo>
                    <a:pt x="1523" y="2145"/>
                  </a:lnTo>
                  <a:lnTo>
                    <a:pt x="1590" y="2129"/>
                  </a:lnTo>
                  <a:lnTo>
                    <a:pt x="1656" y="2112"/>
                  </a:lnTo>
                  <a:lnTo>
                    <a:pt x="1722" y="2093"/>
                  </a:lnTo>
                  <a:lnTo>
                    <a:pt x="1788" y="2073"/>
                  </a:lnTo>
                  <a:lnTo>
                    <a:pt x="1855" y="2053"/>
                  </a:lnTo>
                  <a:lnTo>
                    <a:pt x="1921" y="2033"/>
                  </a:lnTo>
                  <a:lnTo>
                    <a:pt x="1987" y="2014"/>
                  </a:lnTo>
                  <a:lnTo>
                    <a:pt x="2053" y="1995"/>
                  </a:lnTo>
                  <a:lnTo>
                    <a:pt x="2120" y="1977"/>
                  </a:lnTo>
                  <a:lnTo>
                    <a:pt x="2186" y="1961"/>
                  </a:lnTo>
                  <a:lnTo>
                    <a:pt x="2252" y="1946"/>
                  </a:lnTo>
                  <a:lnTo>
                    <a:pt x="2318" y="1932"/>
                  </a:lnTo>
                  <a:lnTo>
                    <a:pt x="2385" y="1921"/>
                  </a:lnTo>
                  <a:lnTo>
                    <a:pt x="2451" y="1911"/>
                  </a:lnTo>
                  <a:lnTo>
                    <a:pt x="2517" y="1902"/>
                  </a:lnTo>
                  <a:lnTo>
                    <a:pt x="2583" y="1896"/>
                  </a:lnTo>
                  <a:lnTo>
                    <a:pt x="2650" y="1892"/>
                  </a:lnTo>
                  <a:lnTo>
                    <a:pt x="2716" y="1890"/>
                  </a:lnTo>
                  <a:lnTo>
                    <a:pt x="2782" y="1889"/>
                  </a:lnTo>
                  <a:lnTo>
                    <a:pt x="2848" y="1891"/>
                  </a:lnTo>
                  <a:lnTo>
                    <a:pt x="2915" y="1894"/>
                  </a:lnTo>
                  <a:lnTo>
                    <a:pt x="2981" y="1898"/>
                  </a:lnTo>
                  <a:lnTo>
                    <a:pt x="3047" y="1904"/>
                  </a:lnTo>
                  <a:lnTo>
                    <a:pt x="3113" y="1912"/>
                  </a:lnTo>
                  <a:lnTo>
                    <a:pt x="3180" y="1920"/>
                  </a:lnTo>
                  <a:lnTo>
                    <a:pt x="3246" y="1930"/>
                  </a:lnTo>
                  <a:lnTo>
                    <a:pt x="3312" y="1941"/>
                  </a:lnTo>
                  <a:lnTo>
                    <a:pt x="3378" y="1952"/>
                  </a:lnTo>
                  <a:lnTo>
                    <a:pt x="3445" y="1963"/>
                  </a:lnTo>
                  <a:lnTo>
                    <a:pt x="3511" y="1975"/>
                  </a:lnTo>
                  <a:lnTo>
                    <a:pt x="3577" y="1987"/>
                  </a:lnTo>
                  <a:lnTo>
                    <a:pt x="3643" y="1998"/>
                  </a:lnTo>
                  <a:lnTo>
                    <a:pt x="3710" y="2009"/>
                  </a:lnTo>
                  <a:lnTo>
                    <a:pt x="3776" y="2019"/>
                  </a:lnTo>
                  <a:lnTo>
                    <a:pt x="3842" y="2029"/>
                  </a:lnTo>
                  <a:lnTo>
                    <a:pt x="3908" y="2037"/>
                  </a:lnTo>
                  <a:lnTo>
                    <a:pt x="3975" y="2043"/>
                  </a:lnTo>
                  <a:lnTo>
                    <a:pt x="4041" y="2048"/>
                  </a:lnTo>
                  <a:lnTo>
                    <a:pt x="4107" y="2052"/>
                  </a:lnTo>
                  <a:lnTo>
                    <a:pt x="4173" y="2053"/>
                  </a:lnTo>
                  <a:lnTo>
                    <a:pt x="4240" y="2051"/>
                  </a:lnTo>
                  <a:lnTo>
                    <a:pt x="4306" y="2048"/>
                  </a:lnTo>
                  <a:lnTo>
                    <a:pt x="4372" y="2041"/>
                  </a:lnTo>
                  <a:lnTo>
                    <a:pt x="4438" y="2032"/>
                  </a:lnTo>
                  <a:lnTo>
                    <a:pt x="4505" y="2019"/>
                  </a:lnTo>
                  <a:lnTo>
                    <a:pt x="4571" y="2004"/>
                  </a:lnTo>
                  <a:lnTo>
                    <a:pt x="4637" y="1985"/>
                  </a:lnTo>
                  <a:lnTo>
                    <a:pt x="4703" y="1962"/>
                  </a:lnTo>
                  <a:lnTo>
                    <a:pt x="4770" y="1936"/>
                  </a:lnTo>
                  <a:lnTo>
                    <a:pt x="4836" y="1907"/>
                  </a:lnTo>
                  <a:lnTo>
                    <a:pt x="4902" y="1873"/>
                  </a:lnTo>
                  <a:lnTo>
                    <a:pt x="4968" y="1836"/>
                  </a:lnTo>
                  <a:lnTo>
                    <a:pt x="5035" y="1795"/>
                  </a:lnTo>
                  <a:lnTo>
                    <a:pt x="5101" y="1751"/>
                  </a:lnTo>
                  <a:lnTo>
                    <a:pt x="5167" y="1703"/>
                  </a:lnTo>
                  <a:lnTo>
                    <a:pt x="5233" y="1651"/>
                  </a:lnTo>
                  <a:lnTo>
                    <a:pt x="5300" y="1596"/>
                  </a:lnTo>
                  <a:lnTo>
                    <a:pt x="5366" y="1537"/>
                  </a:lnTo>
                  <a:lnTo>
                    <a:pt x="5432" y="1475"/>
                  </a:lnTo>
                  <a:lnTo>
                    <a:pt x="5498" y="1410"/>
                  </a:lnTo>
                  <a:lnTo>
                    <a:pt x="5565" y="1343"/>
                  </a:lnTo>
                  <a:lnTo>
                    <a:pt x="5631" y="1273"/>
                  </a:lnTo>
                  <a:lnTo>
                    <a:pt x="5697" y="1201"/>
                  </a:lnTo>
                  <a:lnTo>
                    <a:pt x="5763" y="1127"/>
                  </a:lnTo>
                  <a:lnTo>
                    <a:pt x="5830" y="1052"/>
                  </a:lnTo>
                  <a:lnTo>
                    <a:pt x="5896" y="976"/>
                  </a:lnTo>
                  <a:lnTo>
                    <a:pt x="5962" y="899"/>
                  </a:lnTo>
                  <a:lnTo>
                    <a:pt x="6028" y="823"/>
                  </a:lnTo>
                  <a:lnTo>
                    <a:pt x="6095" y="748"/>
                  </a:lnTo>
                  <a:lnTo>
                    <a:pt x="6161" y="674"/>
                  </a:lnTo>
                  <a:lnTo>
                    <a:pt x="6227" y="602"/>
                  </a:lnTo>
                  <a:lnTo>
                    <a:pt x="6293" y="532"/>
                  </a:lnTo>
                  <a:lnTo>
                    <a:pt x="6360" y="467"/>
                  </a:lnTo>
                  <a:lnTo>
                    <a:pt x="6426" y="406"/>
                  </a:lnTo>
                  <a:lnTo>
                    <a:pt x="6492" y="350"/>
                  </a:lnTo>
                  <a:lnTo>
                    <a:pt x="6558" y="301"/>
                  </a:lnTo>
                  <a:lnTo>
                    <a:pt x="6625" y="259"/>
                  </a:lnTo>
                  <a:lnTo>
                    <a:pt x="6691" y="225"/>
                  </a:lnTo>
                  <a:lnTo>
                    <a:pt x="6757" y="202"/>
                  </a:lnTo>
                  <a:lnTo>
                    <a:pt x="6823" y="189"/>
                  </a:lnTo>
                  <a:lnTo>
                    <a:pt x="6856" y="187"/>
                  </a:lnTo>
                  <a:lnTo>
                    <a:pt x="6890" y="188"/>
                  </a:lnTo>
                  <a:lnTo>
                    <a:pt x="6956" y="201"/>
                  </a:lnTo>
                  <a:lnTo>
                    <a:pt x="6989" y="213"/>
                  </a:lnTo>
                  <a:lnTo>
                    <a:pt x="7022" y="229"/>
                  </a:lnTo>
                  <a:lnTo>
                    <a:pt x="7088" y="273"/>
                  </a:lnTo>
                  <a:lnTo>
                    <a:pt x="7155" y="336"/>
                  </a:lnTo>
                  <a:lnTo>
                    <a:pt x="7221" y="417"/>
                  </a:lnTo>
                  <a:lnTo>
                    <a:pt x="7287" y="521"/>
                  </a:lnTo>
                  <a:lnTo>
                    <a:pt x="7353" y="647"/>
                  </a:lnTo>
                  <a:lnTo>
                    <a:pt x="7420" y="799"/>
                  </a:lnTo>
                  <a:lnTo>
                    <a:pt x="7486" y="977"/>
                  </a:lnTo>
                  <a:lnTo>
                    <a:pt x="7519" y="1077"/>
                  </a:lnTo>
                  <a:lnTo>
                    <a:pt x="7552" y="1185"/>
                  </a:lnTo>
                  <a:lnTo>
                    <a:pt x="7585" y="1300"/>
                  </a:lnTo>
                  <a:lnTo>
                    <a:pt x="7618" y="1424"/>
                  </a:lnTo>
                  <a:lnTo>
                    <a:pt x="7651" y="1555"/>
                  </a:lnTo>
                  <a:lnTo>
                    <a:pt x="7685" y="1696"/>
                  </a:lnTo>
                  <a:lnTo>
                    <a:pt x="7718" y="1845"/>
                  </a:lnTo>
                  <a:lnTo>
                    <a:pt x="7751" y="2003"/>
                  </a:lnTo>
                  <a:lnTo>
                    <a:pt x="7784" y="2171"/>
                  </a:lnTo>
                  <a:lnTo>
                    <a:pt x="7817" y="2349"/>
                  </a:lnTo>
                  <a:lnTo>
                    <a:pt x="7850" y="2537"/>
                  </a:lnTo>
                  <a:lnTo>
                    <a:pt x="7883" y="2735"/>
                  </a:lnTo>
                  <a:lnTo>
                    <a:pt x="7900" y="2838"/>
                  </a:lnTo>
                  <a:lnTo>
                    <a:pt x="7916" y="2944"/>
                  </a:lnTo>
                  <a:lnTo>
                    <a:pt x="7933" y="3053"/>
                  </a:lnTo>
                  <a:lnTo>
                    <a:pt x="7950" y="3164"/>
                  </a:lnTo>
                  <a:lnTo>
                    <a:pt x="7966" y="3278"/>
                  </a:lnTo>
                  <a:lnTo>
                    <a:pt x="7983" y="3395"/>
                  </a:lnTo>
                  <a:lnTo>
                    <a:pt x="7999" y="3515"/>
                  </a:lnTo>
                  <a:lnTo>
                    <a:pt x="8016" y="3639"/>
                  </a:lnTo>
                  <a:lnTo>
                    <a:pt x="8032" y="3765"/>
                  </a:lnTo>
                  <a:lnTo>
                    <a:pt x="8049" y="3894"/>
                  </a:lnTo>
                  <a:lnTo>
                    <a:pt x="8065" y="4026"/>
                  </a:lnTo>
                </a:path>
              </a:pathLst>
            </a:custGeom>
            <a:noFill/>
            <a:ln w="17463" cap="rnd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3308" y="681"/>
              <a:ext cx="1895" cy="505"/>
            </a:xfrm>
            <a:custGeom>
              <a:avLst/>
              <a:gdLst>
                <a:gd name="T0" fmla="*/ 66 w 8281"/>
                <a:gd name="T1" fmla="*/ 2179 h 2205"/>
                <a:gd name="T2" fmla="*/ 198 w 8281"/>
                <a:gd name="T3" fmla="*/ 2134 h 2205"/>
                <a:gd name="T4" fmla="*/ 331 w 8281"/>
                <a:gd name="T5" fmla="*/ 2099 h 2205"/>
                <a:gd name="T6" fmla="*/ 463 w 8281"/>
                <a:gd name="T7" fmla="*/ 2072 h 2205"/>
                <a:gd name="T8" fmla="*/ 596 w 8281"/>
                <a:gd name="T9" fmla="*/ 2051 h 2205"/>
                <a:gd name="T10" fmla="*/ 728 w 8281"/>
                <a:gd name="T11" fmla="*/ 2037 h 2205"/>
                <a:gd name="T12" fmla="*/ 861 w 8281"/>
                <a:gd name="T13" fmla="*/ 2027 h 2205"/>
                <a:gd name="T14" fmla="*/ 993 w 8281"/>
                <a:gd name="T15" fmla="*/ 2021 h 2205"/>
                <a:gd name="T16" fmla="*/ 1126 w 8281"/>
                <a:gd name="T17" fmla="*/ 2017 h 2205"/>
                <a:gd name="T18" fmla="*/ 1258 w 8281"/>
                <a:gd name="T19" fmla="*/ 2017 h 2205"/>
                <a:gd name="T20" fmla="*/ 1391 w 8281"/>
                <a:gd name="T21" fmla="*/ 2018 h 2205"/>
                <a:gd name="T22" fmla="*/ 1523 w 8281"/>
                <a:gd name="T23" fmla="*/ 2020 h 2205"/>
                <a:gd name="T24" fmla="*/ 1656 w 8281"/>
                <a:gd name="T25" fmla="*/ 2022 h 2205"/>
                <a:gd name="T26" fmla="*/ 1788 w 8281"/>
                <a:gd name="T27" fmla="*/ 2026 h 2205"/>
                <a:gd name="T28" fmla="*/ 1921 w 8281"/>
                <a:gd name="T29" fmla="*/ 2029 h 2205"/>
                <a:gd name="T30" fmla="*/ 2053 w 8281"/>
                <a:gd name="T31" fmla="*/ 2032 h 2205"/>
                <a:gd name="T32" fmla="*/ 2186 w 8281"/>
                <a:gd name="T33" fmla="*/ 2035 h 2205"/>
                <a:gd name="T34" fmla="*/ 2318 w 8281"/>
                <a:gd name="T35" fmla="*/ 2037 h 2205"/>
                <a:gd name="T36" fmla="*/ 2451 w 8281"/>
                <a:gd name="T37" fmla="*/ 2038 h 2205"/>
                <a:gd name="T38" fmla="*/ 2583 w 8281"/>
                <a:gd name="T39" fmla="*/ 2039 h 2205"/>
                <a:gd name="T40" fmla="*/ 2716 w 8281"/>
                <a:gd name="T41" fmla="*/ 2040 h 2205"/>
                <a:gd name="T42" fmla="*/ 2848 w 8281"/>
                <a:gd name="T43" fmla="*/ 2040 h 2205"/>
                <a:gd name="T44" fmla="*/ 2981 w 8281"/>
                <a:gd name="T45" fmla="*/ 2039 h 2205"/>
                <a:gd name="T46" fmla="*/ 3113 w 8281"/>
                <a:gd name="T47" fmla="*/ 2038 h 2205"/>
                <a:gd name="T48" fmla="*/ 3246 w 8281"/>
                <a:gd name="T49" fmla="*/ 2037 h 2205"/>
                <a:gd name="T50" fmla="*/ 3378 w 8281"/>
                <a:gd name="T51" fmla="*/ 2035 h 2205"/>
                <a:gd name="T52" fmla="*/ 3511 w 8281"/>
                <a:gd name="T53" fmla="*/ 2034 h 2205"/>
                <a:gd name="T54" fmla="*/ 3643 w 8281"/>
                <a:gd name="T55" fmla="*/ 2032 h 2205"/>
                <a:gd name="T56" fmla="*/ 3776 w 8281"/>
                <a:gd name="T57" fmla="*/ 2031 h 2205"/>
                <a:gd name="T58" fmla="*/ 3908 w 8281"/>
                <a:gd name="T59" fmla="*/ 2030 h 2205"/>
                <a:gd name="T60" fmla="*/ 4041 w 8281"/>
                <a:gd name="T61" fmla="*/ 2030 h 2205"/>
                <a:gd name="T62" fmla="*/ 4173 w 8281"/>
                <a:gd name="T63" fmla="*/ 2030 h 2205"/>
                <a:gd name="T64" fmla="*/ 4306 w 8281"/>
                <a:gd name="T65" fmla="*/ 2030 h 2205"/>
                <a:gd name="T66" fmla="*/ 4438 w 8281"/>
                <a:gd name="T67" fmla="*/ 2031 h 2205"/>
                <a:gd name="T68" fmla="*/ 4571 w 8281"/>
                <a:gd name="T69" fmla="*/ 2033 h 2205"/>
                <a:gd name="T70" fmla="*/ 4703 w 8281"/>
                <a:gd name="T71" fmla="*/ 2035 h 2205"/>
                <a:gd name="T72" fmla="*/ 4836 w 8281"/>
                <a:gd name="T73" fmla="*/ 2037 h 2205"/>
                <a:gd name="T74" fmla="*/ 4968 w 8281"/>
                <a:gd name="T75" fmla="*/ 2040 h 2205"/>
                <a:gd name="T76" fmla="*/ 5101 w 8281"/>
                <a:gd name="T77" fmla="*/ 2042 h 2205"/>
                <a:gd name="T78" fmla="*/ 5233 w 8281"/>
                <a:gd name="T79" fmla="*/ 2045 h 2205"/>
                <a:gd name="T80" fmla="*/ 5366 w 8281"/>
                <a:gd name="T81" fmla="*/ 2046 h 2205"/>
                <a:gd name="T82" fmla="*/ 5498 w 8281"/>
                <a:gd name="T83" fmla="*/ 2047 h 2205"/>
                <a:gd name="T84" fmla="*/ 5631 w 8281"/>
                <a:gd name="T85" fmla="*/ 2046 h 2205"/>
                <a:gd name="T86" fmla="*/ 5763 w 8281"/>
                <a:gd name="T87" fmla="*/ 2043 h 2205"/>
                <a:gd name="T88" fmla="*/ 5896 w 8281"/>
                <a:gd name="T89" fmla="*/ 2037 h 2205"/>
                <a:gd name="T90" fmla="*/ 6028 w 8281"/>
                <a:gd name="T91" fmla="*/ 2027 h 2205"/>
                <a:gd name="T92" fmla="*/ 6161 w 8281"/>
                <a:gd name="T93" fmla="*/ 2013 h 2205"/>
                <a:gd name="T94" fmla="*/ 6293 w 8281"/>
                <a:gd name="T95" fmla="*/ 1994 h 2205"/>
                <a:gd name="T96" fmla="*/ 6426 w 8281"/>
                <a:gd name="T97" fmla="*/ 1968 h 2205"/>
                <a:gd name="T98" fmla="*/ 6558 w 8281"/>
                <a:gd name="T99" fmla="*/ 1934 h 2205"/>
                <a:gd name="T100" fmla="*/ 6691 w 8281"/>
                <a:gd name="T101" fmla="*/ 1891 h 2205"/>
                <a:gd name="T102" fmla="*/ 6823 w 8281"/>
                <a:gd name="T103" fmla="*/ 1838 h 2205"/>
                <a:gd name="T104" fmla="*/ 6956 w 8281"/>
                <a:gd name="T105" fmla="*/ 1773 h 2205"/>
                <a:gd name="T106" fmla="*/ 7088 w 8281"/>
                <a:gd name="T107" fmla="*/ 1693 h 2205"/>
                <a:gd name="T108" fmla="*/ 7221 w 8281"/>
                <a:gd name="T109" fmla="*/ 1598 h 2205"/>
                <a:gd name="T110" fmla="*/ 7353 w 8281"/>
                <a:gd name="T111" fmla="*/ 1486 h 2205"/>
                <a:gd name="T112" fmla="*/ 7486 w 8281"/>
                <a:gd name="T113" fmla="*/ 1353 h 2205"/>
                <a:gd name="T114" fmla="*/ 7618 w 8281"/>
                <a:gd name="T115" fmla="*/ 1199 h 2205"/>
                <a:gd name="T116" fmla="*/ 7751 w 8281"/>
                <a:gd name="T117" fmla="*/ 1019 h 2205"/>
                <a:gd name="T118" fmla="*/ 7883 w 8281"/>
                <a:gd name="T119" fmla="*/ 813 h 2205"/>
                <a:gd name="T120" fmla="*/ 8016 w 8281"/>
                <a:gd name="T121" fmla="*/ 576 h 2205"/>
                <a:gd name="T122" fmla="*/ 8148 w 8281"/>
                <a:gd name="T123" fmla="*/ 306 h 2205"/>
                <a:gd name="T124" fmla="*/ 8281 w 8281"/>
                <a:gd name="T125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81" h="2205">
                  <a:moveTo>
                    <a:pt x="0" y="2205"/>
                  </a:moveTo>
                  <a:lnTo>
                    <a:pt x="66" y="2179"/>
                  </a:lnTo>
                  <a:lnTo>
                    <a:pt x="132" y="2155"/>
                  </a:lnTo>
                  <a:lnTo>
                    <a:pt x="198" y="2134"/>
                  </a:lnTo>
                  <a:lnTo>
                    <a:pt x="265" y="2115"/>
                  </a:lnTo>
                  <a:lnTo>
                    <a:pt x="331" y="2099"/>
                  </a:lnTo>
                  <a:lnTo>
                    <a:pt x="397" y="2084"/>
                  </a:lnTo>
                  <a:lnTo>
                    <a:pt x="463" y="2072"/>
                  </a:lnTo>
                  <a:lnTo>
                    <a:pt x="530" y="2061"/>
                  </a:lnTo>
                  <a:lnTo>
                    <a:pt x="596" y="2051"/>
                  </a:lnTo>
                  <a:lnTo>
                    <a:pt x="662" y="2043"/>
                  </a:lnTo>
                  <a:lnTo>
                    <a:pt x="728" y="2037"/>
                  </a:lnTo>
                  <a:lnTo>
                    <a:pt x="795" y="2031"/>
                  </a:lnTo>
                  <a:lnTo>
                    <a:pt x="861" y="2027"/>
                  </a:lnTo>
                  <a:lnTo>
                    <a:pt x="927" y="2023"/>
                  </a:lnTo>
                  <a:lnTo>
                    <a:pt x="993" y="2021"/>
                  </a:lnTo>
                  <a:lnTo>
                    <a:pt x="1060" y="2019"/>
                  </a:lnTo>
                  <a:lnTo>
                    <a:pt x="1126" y="2017"/>
                  </a:lnTo>
                  <a:lnTo>
                    <a:pt x="1192" y="2017"/>
                  </a:lnTo>
                  <a:lnTo>
                    <a:pt x="1258" y="2017"/>
                  </a:lnTo>
                  <a:lnTo>
                    <a:pt x="1325" y="2017"/>
                  </a:lnTo>
                  <a:lnTo>
                    <a:pt x="1391" y="2018"/>
                  </a:lnTo>
                  <a:lnTo>
                    <a:pt x="1457" y="2019"/>
                  </a:lnTo>
                  <a:lnTo>
                    <a:pt x="1523" y="2020"/>
                  </a:lnTo>
                  <a:lnTo>
                    <a:pt x="1590" y="2021"/>
                  </a:lnTo>
                  <a:lnTo>
                    <a:pt x="1656" y="2022"/>
                  </a:lnTo>
                  <a:lnTo>
                    <a:pt x="1722" y="2024"/>
                  </a:lnTo>
                  <a:lnTo>
                    <a:pt x="1788" y="2026"/>
                  </a:lnTo>
                  <a:lnTo>
                    <a:pt x="1855" y="2027"/>
                  </a:lnTo>
                  <a:lnTo>
                    <a:pt x="1921" y="2029"/>
                  </a:lnTo>
                  <a:lnTo>
                    <a:pt x="1987" y="2030"/>
                  </a:lnTo>
                  <a:lnTo>
                    <a:pt x="2053" y="2032"/>
                  </a:lnTo>
                  <a:lnTo>
                    <a:pt x="2120" y="2033"/>
                  </a:lnTo>
                  <a:lnTo>
                    <a:pt x="2186" y="2035"/>
                  </a:lnTo>
                  <a:lnTo>
                    <a:pt x="2252" y="2036"/>
                  </a:lnTo>
                  <a:lnTo>
                    <a:pt x="2318" y="2037"/>
                  </a:lnTo>
                  <a:lnTo>
                    <a:pt x="2385" y="2038"/>
                  </a:lnTo>
                  <a:lnTo>
                    <a:pt x="2451" y="2038"/>
                  </a:lnTo>
                  <a:lnTo>
                    <a:pt x="2517" y="2039"/>
                  </a:lnTo>
                  <a:lnTo>
                    <a:pt x="2583" y="2039"/>
                  </a:lnTo>
                  <a:lnTo>
                    <a:pt x="2650" y="2040"/>
                  </a:lnTo>
                  <a:lnTo>
                    <a:pt x="2716" y="2040"/>
                  </a:lnTo>
                  <a:lnTo>
                    <a:pt x="2782" y="2040"/>
                  </a:lnTo>
                  <a:lnTo>
                    <a:pt x="2848" y="2040"/>
                  </a:lnTo>
                  <a:lnTo>
                    <a:pt x="2915" y="2039"/>
                  </a:lnTo>
                  <a:lnTo>
                    <a:pt x="2981" y="2039"/>
                  </a:lnTo>
                  <a:lnTo>
                    <a:pt x="3047" y="2039"/>
                  </a:lnTo>
                  <a:lnTo>
                    <a:pt x="3113" y="2038"/>
                  </a:lnTo>
                  <a:lnTo>
                    <a:pt x="3180" y="2037"/>
                  </a:lnTo>
                  <a:lnTo>
                    <a:pt x="3246" y="2037"/>
                  </a:lnTo>
                  <a:lnTo>
                    <a:pt x="3312" y="2036"/>
                  </a:lnTo>
                  <a:lnTo>
                    <a:pt x="3378" y="2035"/>
                  </a:lnTo>
                  <a:lnTo>
                    <a:pt x="3445" y="2035"/>
                  </a:lnTo>
                  <a:lnTo>
                    <a:pt x="3511" y="2034"/>
                  </a:lnTo>
                  <a:lnTo>
                    <a:pt x="3577" y="2033"/>
                  </a:lnTo>
                  <a:lnTo>
                    <a:pt x="3643" y="2032"/>
                  </a:lnTo>
                  <a:lnTo>
                    <a:pt x="3710" y="2032"/>
                  </a:lnTo>
                  <a:lnTo>
                    <a:pt x="3776" y="2031"/>
                  </a:lnTo>
                  <a:lnTo>
                    <a:pt x="3842" y="2031"/>
                  </a:lnTo>
                  <a:lnTo>
                    <a:pt x="3908" y="2030"/>
                  </a:lnTo>
                  <a:lnTo>
                    <a:pt x="3975" y="2030"/>
                  </a:lnTo>
                  <a:lnTo>
                    <a:pt x="4041" y="2030"/>
                  </a:lnTo>
                  <a:lnTo>
                    <a:pt x="4107" y="2030"/>
                  </a:lnTo>
                  <a:lnTo>
                    <a:pt x="4173" y="2030"/>
                  </a:lnTo>
                  <a:lnTo>
                    <a:pt x="4240" y="2030"/>
                  </a:lnTo>
                  <a:lnTo>
                    <a:pt x="4306" y="2030"/>
                  </a:lnTo>
                  <a:lnTo>
                    <a:pt x="4372" y="2031"/>
                  </a:lnTo>
                  <a:lnTo>
                    <a:pt x="4438" y="2031"/>
                  </a:lnTo>
                  <a:lnTo>
                    <a:pt x="4505" y="2032"/>
                  </a:lnTo>
                  <a:lnTo>
                    <a:pt x="4571" y="2033"/>
                  </a:lnTo>
                  <a:lnTo>
                    <a:pt x="4637" y="2034"/>
                  </a:lnTo>
                  <a:lnTo>
                    <a:pt x="4703" y="2035"/>
                  </a:lnTo>
                  <a:lnTo>
                    <a:pt x="4770" y="2036"/>
                  </a:lnTo>
                  <a:lnTo>
                    <a:pt x="4836" y="2037"/>
                  </a:lnTo>
                  <a:lnTo>
                    <a:pt x="4902" y="2039"/>
                  </a:lnTo>
                  <a:lnTo>
                    <a:pt x="4968" y="2040"/>
                  </a:lnTo>
                  <a:lnTo>
                    <a:pt x="5035" y="2041"/>
                  </a:lnTo>
                  <a:lnTo>
                    <a:pt x="5101" y="2042"/>
                  </a:lnTo>
                  <a:lnTo>
                    <a:pt x="5167" y="2044"/>
                  </a:lnTo>
                  <a:lnTo>
                    <a:pt x="5233" y="2045"/>
                  </a:lnTo>
                  <a:lnTo>
                    <a:pt x="5300" y="2046"/>
                  </a:lnTo>
                  <a:lnTo>
                    <a:pt x="5366" y="2046"/>
                  </a:lnTo>
                  <a:lnTo>
                    <a:pt x="5432" y="2047"/>
                  </a:lnTo>
                  <a:lnTo>
                    <a:pt x="5498" y="2047"/>
                  </a:lnTo>
                  <a:lnTo>
                    <a:pt x="5565" y="2047"/>
                  </a:lnTo>
                  <a:lnTo>
                    <a:pt x="5631" y="2046"/>
                  </a:lnTo>
                  <a:lnTo>
                    <a:pt x="5697" y="2045"/>
                  </a:lnTo>
                  <a:lnTo>
                    <a:pt x="5763" y="2043"/>
                  </a:lnTo>
                  <a:lnTo>
                    <a:pt x="5830" y="2040"/>
                  </a:lnTo>
                  <a:lnTo>
                    <a:pt x="5896" y="2037"/>
                  </a:lnTo>
                  <a:lnTo>
                    <a:pt x="5962" y="2033"/>
                  </a:lnTo>
                  <a:lnTo>
                    <a:pt x="6028" y="2027"/>
                  </a:lnTo>
                  <a:lnTo>
                    <a:pt x="6095" y="2021"/>
                  </a:lnTo>
                  <a:lnTo>
                    <a:pt x="6161" y="2013"/>
                  </a:lnTo>
                  <a:lnTo>
                    <a:pt x="6227" y="2004"/>
                  </a:lnTo>
                  <a:lnTo>
                    <a:pt x="6293" y="1994"/>
                  </a:lnTo>
                  <a:lnTo>
                    <a:pt x="6360" y="1982"/>
                  </a:lnTo>
                  <a:lnTo>
                    <a:pt x="6426" y="1968"/>
                  </a:lnTo>
                  <a:lnTo>
                    <a:pt x="6492" y="1952"/>
                  </a:lnTo>
                  <a:lnTo>
                    <a:pt x="6558" y="1934"/>
                  </a:lnTo>
                  <a:lnTo>
                    <a:pt x="6625" y="1914"/>
                  </a:lnTo>
                  <a:lnTo>
                    <a:pt x="6691" y="1891"/>
                  </a:lnTo>
                  <a:lnTo>
                    <a:pt x="6757" y="1866"/>
                  </a:lnTo>
                  <a:lnTo>
                    <a:pt x="6823" y="1838"/>
                  </a:lnTo>
                  <a:lnTo>
                    <a:pt x="6890" y="1807"/>
                  </a:lnTo>
                  <a:lnTo>
                    <a:pt x="6956" y="1773"/>
                  </a:lnTo>
                  <a:lnTo>
                    <a:pt x="7022" y="1735"/>
                  </a:lnTo>
                  <a:lnTo>
                    <a:pt x="7088" y="1693"/>
                  </a:lnTo>
                  <a:lnTo>
                    <a:pt x="7155" y="1648"/>
                  </a:lnTo>
                  <a:lnTo>
                    <a:pt x="7221" y="1598"/>
                  </a:lnTo>
                  <a:lnTo>
                    <a:pt x="7287" y="1544"/>
                  </a:lnTo>
                  <a:lnTo>
                    <a:pt x="7353" y="1486"/>
                  </a:lnTo>
                  <a:lnTo>
                    <a:pt x="7420" y="1422"/>
                  </a:lnTo>
                  <a:lnTo>
                    <a:pt x="7486" y="1353"/>
                  </a:lnTo>
                  <a:lnTo>
                    <a:pt x="7552" y="1279"/>
                  </a:lnTo>
                  <a:lnTo>
                    <a:pt x="7618" y="1199"/>
                  </a:lnTo>
                  <a:lnTo>
                    <a:pt x="7685" y="1112"/>
                  </a:lnTo>
                  <a:lnTo>
                    <a:pt x="7751" y="1019"/>
                  </a:lnTo>
                  <a:lnTo>
                    <a:pt x="7817" y="920"/>
                  </a:lnTo>
                  <a:lnTo>
                    <a:pt x="7883" y="813"/>
                  </a:lnTo>
                  <a:lnTo>
                    <a:pt x="7950" y="698"/>
                  </a:lnTo>
                  <a:lnTo>
                    <a:pt x="8016" y="576"/>
                  </a:lnTo>
                  <a:lnTo>
                    <a:pt x="8082" y="445"/>
                  </a:lnTo>
                  <a:lnTo>
                    <a:pt x="8148" y="306"/>
                  </a:lnTo>
                  <a:lnTo>
                    <a:pt x="8215" y="157"/>
                  </a:lnTo>
                  <a:lnTo>
                    <a:pt x="8281" y="0"/>
                  </a:lnTo>
                </a:path>
              </a:pathLst>
            </a:custGeom>
            <a:noFill/>
            <a:ln w="17463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3454" y="1125"/>
              <a:ext cx="46" cy="45"/>
            </a:xfrm>
            <a:prstGeom prst="ellipse">
              <a:avLst/>
            </a:prstGeom>
            <a:solidFill>
              <a:srgbClr val="7D7DFF"/>
            </a:solidFill>
            <a:ln w="17463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3454" y="1125"/>
              <a:ext cx="46" cy="4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3797" y="1125"/>
              <a:ext cx="46" cy="45"/>
            </a:xfrm>
            <a:prstGeom prst="ellipse">
              <a:avLst/>
            </a:prstGeom>
            <a:solidFill>
              <a:srgbClr val="7D7D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3797" y="1125"/>
              <a:ext cx="46" cy="4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40"/>
            <p:cNvSpPr>
              <a:spLocks noChangeArrowheads="1"/>
            </p:cNvSpPr>
            <p:nvPr/>
          </p:nvSpPr>
          <p:spPr bwMode="auto">
            <a:xfrm>
              <a:off x="4054" y="1125"/>
              <a:ext cx="45" cy="45"/>
            </a:xfrm>
            <a:prstGeom prst="ellipse">
              <a:avLst/>
            </a:prstGeom>
            <a:solidFill>
              <a:srgbClr val="7D7D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4054" y="1125"/>
              <a:ext cx="45" cy="4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4369" y="1125"/>
              <a:ext cx="46" cy="45"/>
            </a:xfrm>
            <a:prstGeom prst="ellipse">
              <a:avLst/>
            </a:prstGeom>
            <a:solidFill>
              <a:srgbClr val="7D7D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auto">
            <a:xfrm>
              <a:off x="4369" y="1125"/>
              <a:ext cx="46" cy="4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auto">
            <a:xfrm>
              <a:off x="4639" y="1125"/>
              <a:ext cx="46" cy="45"/>
            </a:xfrm>
            <a:prstGeom prst="ellipse">
              <a:avLst/>
            </a:prstGeom>
            <a:solidFill>
              <a:srgbClr val="7D7D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auto">
            <a:xfrm>
              <a:off x="4639" y="1125"/>
              <a:ext cx="46" cy="4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auto">
            <a:xfrm>
              <a:off x="5056" y="1125"/>
              <a:ext cx="46" cy="45"/>
            </a:xfrm>
            <a:prstGeom prst="ellipse">
              <a:avLst/>
            </a:prstGeom>
            <a:solidFill>
              <a:srgbClr val="7D7D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7"/>
            <p:cNvSpPr>
              <a:spLocks noChangeArrowheads="1"/>
            </p:cNvSpPr>
            <p:nvPr/>
          </p:nvSpPr>
          <p:spPr bwMode="auto">
            <a:xfrm>
              <a:off x="5056" y="1125"/>
              <a:ext cx="46" cy="4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3459" y="900"/>
              <a:ext cx="37" cy="37"/>
            </a:xfrm>
            <a:prstGeom prst="ellipse">
              <a:avLst/>
            </a:prstGeom>
            <a:solidFill>
              <a:srgbClr val="444444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auto">
            <a:xfrm>
              <a:off x="3459" y="900"/>
              <a:ext cx="37" cy="37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3802" y="900"/>
              <a:ext cx="37" cy="37"/>
            </a:xfrm>
            <a:prstGeom prst="ellipse">
              <a:avLst/>
            </a:prstGeom>
            <a:solidFill>
              <a:srgbClr val="444444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51"/>
            <p:cNvSpPr>
              <a:spLocks noChangeArrowheads="1"/>
            </p:cNvSpPr>
            <p:nvPr/>
          </p:nvSpPr>
          <p:spPr bwMode="auto">
            <a:xfrm>
              <a:off x="3802" y="900"/>
              <a:ext cx="37" cy="37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52"/>
            <p:cNvSpPr>
              <a:spLocks noChangeArrowheads="1"/>
            </p:cNvSpPr>
            <p:nvPr/>
          </p:nvSpPr>
          <p:spPr bwMode="auto">
            <a:xfrm>
              <a:off x="4058" y="900"/>
              <a:ext cx="37" cy="37"/>
            </a:xfrm>
            <a:prstGeom prst="ellipse">
              <a:avLst/>
            </a:prstGeom>
            <a:solidFill>
              <a:srgbClr val="444444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4058" y="900"/>
              <a:ext cx="37" cy="37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4374" y="900"/>
              <a:ext cx="37" cy="37"/>
            </a:xfrm>
            <a:prstGeom prst="ellipse">
              <a:avLst/>
            </a:prstGeom>
            <a:solidFill>
              <a:srgbClr val="444444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4374" y="900"/>
              <a:ext cx="37" cy="37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4644" y="900"/>
              <a:ext cx="37" cy="37"/>
            </a:xfrm>
            <a:prstGeom prst="ellipse">
              <a:avLst/>
            </a:prstGeom>
            <a:solidFill>
              <a:srgbClr val="444444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4644" y="900"/>
              <a:ext cx="37" cy="37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58"/>
            <p:cNvSpPr>
              <a:spLocks noChangeArrowheads="1"/>
            </p:cNvSpPr>
            <p:nvPr/>
          </p:nvSpPr>
          <p:spPr bwMode="auto">
            <a:xfrm>
              <a:off x="5060" y="900"/>
              <a:ext cx="37" cy="37"/>
            </a:xfrm>
            <a:prstGeom prst="ellipse">
              <a:avLst/>
            </a:prstGeom>
            <a:solidFill>
              <a:srgbClr val="444444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59"/>
            <p:cNvSpPr>
              <a:spLocks noChangeArrowheads="1"/>
            </p:cNvSpPr>
            <p:nvPr/>
          </p:nvSpPr>
          <p:spPr bwMode="auto">
            <a:xfrm>
              <a:off x="5060" y="900"/>
              <a:ext cx="37" cy="37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29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拉格朗日插值误差估计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是通过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)…, 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点的函数，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是通过这些点的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次多项式函数，为了分析插值误差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)|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，构造下面的函数：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不难验证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…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阶导，使用罗尔中值定理，存在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1)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拉格朗日插值误差估计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注意到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次多项式，因而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+1)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，于是有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这即为拉格朗日插值的最大误差，当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是次数不超过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的多项式时，拉格朗日插值得到的是准确函数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3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9452-2812-468F-9CDC-3987DC7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拉格朗日插值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DE8DF8-44EB-46A1-8E5D-F411D0B5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297" y="1825625"/>
            <a:ext cx="3397405" cy="4351338"/>
          </a:xfrm>
        </p:spPr>
      </p:pic>
    </p:spTree>
    <p:extLst>
      <p:ext uri="{BB962C8B-B14F-4D97-AF65-F5344CB8AC3E}">
        <p14:creationId xmlns:p14="http://schemas.microsoft.com/office/powerpoint/2010/main" val="394974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D947-E6F8-41D1-A79A-0F2B702A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</a:t>
            </a:r>
            <a:r>
              <a:rPr lang="zh-CN" altLang="en-US" dirty="0"/>
              <a:t>插值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4132ECD-93E3-4FFA-A265-BEBD15F7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844" y="1825625"/>
            <a:ext cx="3806312" cy="4351338"/>
          </a:xfrm>
        </p:spPr>
      </p:pic>
    </p:spTree>
    <p:extLst>
      <p:ext uri="{BB962C8B-B14F-4D97-AF65-F5344CB8AC3E}">
        <p14:creationId xmlns:p14="http://schemas.microsoft.com/office/powerpoint/2010/main" val="45098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拉格朗日插值多项式的次数取决于样本点的个数，次数过高导致计算不方便，也会引起函数抖动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拉格朗日插值多项式的连续度是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，在实际应用中，通常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连续即可满足精度要求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在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处的值分别是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，构造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个多项式插值函数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，满足：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H’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H’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H”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H”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8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这些连续性和数值的约束条件总共有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次多项式，每个多项式有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个待定系数，总共有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如果样条基函数满足上面的连续性条件，则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ja-JP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三次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Hermite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样条即可实现两段样条在拼接点满足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</a:p>
        </p:txBody>
      </p:sp>
    </p:spTree>
    <p:extLst>
      <p:ext uri="{BB962C8B-B14F-4D97-AF65-F5344CB8AC3E}">
        <p14:creationId xmlns:p14="http://schemas.microsoft.com/office/powerpoint/2010/main" val="131383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函数的收敛级别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表示实数集上有限子集的测度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是定义在区间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上的函数，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是同一区间上的函数序列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依测度收敛：对任意的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 &gt;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𝑚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几乎处处收敛：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| 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5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是待定系数，则它们满足：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1, 2,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</a:p>
          <a:p>
            <a:pPr marL="0" indent="0" algn="ctr">
              <a:buNone/>
            </a:pP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6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上面总共有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个未知量，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个约束，系数矩阵是一个稀疏矩阵，比稠密矩阵更容易求解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在边界上设置边界条件，可以确保唯一解：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Hermite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插值通常没有类似于拉格朗日插值的基函数，因而系数需要通过求解线性方程组来得到</a:t>
            </a:r>
          </a:p>
        </p:txBody>
      </p:sp>
    </p:spTree>
    <p:extLst>
      <p:ext uri="{BB962C8B-B14F-4D97-AF65-F5344CB8AC3E}">
        <p14:creationId xmlns:p14="http://schemas.microsoft.com/office/powerpoint/2010/main" val="216428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29CF-3EA3-4289-9390-C227EE9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Hermite</a:t>
            </a:r>
            <a:r>
              <a:rPr lang="zh-CN" altLang="en-US" dirty="0"/>
              <a:t>插值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919E3CB3-9EA2-43DB-9356-E1CFED8C6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59" y="1825625"/>
            <a:ext cx="6448881" cy="435133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6C3454-DFCE-46E7-9A10-C7F6E608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36" y="6176963"/>
            <a:ext cx="4712526" cy="5437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D5FAEE-63F6-4699-BC93-1B16465B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324" y="4083811"/>
            <a:ext cx="2934983" cy="3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21259"/>
            <a:ext cx="7886700" cy="335570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曲线的参数方程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平面椭圆：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空间螺旋线：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曲线参数的意义：标在曲线上的非均匀刻度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476875" y="384175"/>
            <a:ext cx="3151188" cy="3152775"/>
            <a:chOff x="3450" y="242"/>
            <a:chExt cx="1985" cy="1986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450" y="242"/>
              <a:ext cx="1985" cy="198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450" y="639"/>
              <a:ext cx="1985" cy="1192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847" y="639"/>
              <a:ext cx="1191" cy="1192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42" y="1128"/>
              <a:ext cx="199" cy="107"/>
            </a:xfrm>
            <a:custGeom>
              <a:avLst/>
              <a:gdLst>
                <a:gd name="T0" fmla="*/ 1000 w 1000"/>
                <a:gd name="T1" fmla="*/ 538 h 538"/>
                <a:gd name="T2" fmla="*/ 843 w 1000"/>
                <a:gd name="T3" fmla="*/ 0 h 538"/>
                <a:gd name="T4" fmla="*/ 0 w 1000"/>
                <a:gd name="T5" fmla="*/ 538 h 538"/>
                <a:gd name="T6" fmla="*/ 1000 w 1000"/>
                <a:gd name="T7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538">
                  <a:moveTo>
                    <a:pt x="1000" y="538"/>
                  </a:moveTo>
                  <a:cubicBezTo>
                    <a:pt x="1000" y="347"/>
                    <a:pt x="946" y="160"/>
                    <a:pt x="843" y="0"/>
                  </a:cubicBezTo>
                  <a:lnTo>
                    <a:pt x="0" y="538"/>
                  </a:lnTo>
                  <a:lnTo>
                    <a:pt x="1000" y="538"/>
                  </a:lnTo>
                  <a:close/>
                </a:path>
              </a:pathLst>
            </a:custGeom>
            <a:solidFill>
              <a:srgbClr val="7F7F7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442" y="1128"/>
              <a:ext cx="199" cy="107"/>
            </a:xfrm>
            <a:custGeom>
              <a:avLst/>
              <a:gdLst>
                <a:gd name="T0" fmla="*/ 1000 w 1000"/>
                <a:gd name="T1" fmla="*/ 538 h 538"/>
                <a:gd name="T2" fmla="*/ 843 w 1000"/>
                <a:gd name="T3" fmla="*/ 0 h 538"/>
                <a:gd name="T4" fmla="*/ 0 w 1000"/>
                <a:gd name="T5" fmla="*/ 538 h 538"/>
                <a:gd name="T6" fmla="*/ 1000 w 1000"/>
                <a:gd name="T7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538">
                  <a:moveTo>
                    <a:pt x="1000" y="538"/>
                  </a:moveTo>
                  <a:cubicBezTo>
                    <a:pt x="1000" y="347"/>
                    <a:pt x="946" y="160"/>
                    <a:pt x="843" y="0"/>
                  </a:cubicBezTo>
                  <a:lnTo>
                    <a:pt x="0" y="538"/>
                  </a:lnTo>
                  <a:lnTo>
                    <a:pt x="1000" y="53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442" y="701"/>
              <a:ext cx="837" cy="5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945" y="914"/>
              <a:ext cx="33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279" y="701"/>
              <a:ext cx="0" cy="2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50" y="1235"/>
              <a:ext cx="198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442" y="639"/>
              <a:ext cx="0" cy="11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267" y="689"/>
              <a:ext cx="24" cy="24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933" y="902"/>
              <a:ext cx="23" cy="24"/>
            </a:xfrm>
            <a:prstGeom prst="ellipse">
              <a:avLst/>
            </a:pr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267" y="902"/>
              <a:ext cx="24" cy="24"/>
            </a:xfrm>
            <a:prstGeom prst="ellipse">
              <a:avLst/>
            </a:pr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430" y="1223"/>
              <a:ext cx="24" cy="24"/>
            </a:xfrm>
            <a:prstGeom prst="ellipse">
              <a:avLst/>
            </a:pr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314057" y="155065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28105" y="16751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84306" y="11297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平面曲线的切线和法线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2676293"/>
            <a:ext cx="3513138" cy="347836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切线的构造：割线一端沿着曲线滑动至与另一端重合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法线的构造：切线的垂线方向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449336" y="1690689"/>
            <a:ext cx="3972058" cy="4286365"/>
            <a:chOff x="1234" y="1098"/>
            <a:chExt cx="1883" cy="203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90" y="1999"/>
              <a:ext cx="831" cy="368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90" y="1999"/>
              <a:ext cx="856" cy="305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90" y="1999"/>
              <a:ext cx="876" cy="242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90" y="1999"/>
              <a:ext cx="890" cy="180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0" y="1999"/>
              <a:ext cx="900" cy="119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90" y="1999"/>
              <a:ext cx="906" cy="60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90" y="1999"/>
              <a:ext cx="908" cy="1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990" y="1942"/>
              <a:ext cx="907" cy="57"/>
            </a:xfrm>
            <a:prstGeom prst="line">
              <a:avLst/>
            </a:prstGeom>
            <a:noFill/>
            <a:ln w="206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234" y="1902"/>
              <a:ext cx="1883" cy="1228"/>
            </a:xfrm>
            <a:custGeom>
              <a:avLst/>
              <a:gdLst>
                <a:gd name="T0" fmla="*/ 7311 w 7311"/>
                <a:gd name="T1" fmla="*/ 4763 h 4763"/>
                <a:gd name="T2" fmla="*/ 4262 w 7311"/>
                <a:gd name="T3" fmla="*/ 485 h 4763"/>
                <a:gd name="T4" fmla="*/ 0 w 7311"/>
                <a:gd name="T5" fmla="*/ 2595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1" h="4763">
                  <a:moveTo>
                    <a:pt x="7311" y="4763"/>
                  </a:moveTo>
                  <a:cubicBezTo>
                    <a:pt x="7114" y="2678"/>
                    <a:pt x="5896" y="969"/>
                    <a:pt x="4262" y="485"/>
                  </a:cubicBezTo>
                  <a:cubicBezTo>
                    <a:pt x="2628" y="0"/>
                    <a:pt x="925" y="843"/>
                    <a:pt x="0" y="25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90" y="1960"/>
              <a:ext cx="831" cy="407"/>
            </a:xfrm>
            <a:custGeom>
              <a:avLst/>
              <a:gdLst>
                <a:gd name="T0" fmla="*/ 3224 w 3224"/>
                <a:gd name="T1" fmla="*/ 1580 h 1580"/>
                <a:gd name="T2" fmla="*/ 0 w 3224"/>
                <a:gd name="T3" fmla="*/ 151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4" h="1580">
                  <a:moveTo>
                    <a:pt x="3224" y="1580"/>
                  </a:moveTo>
                  <a:cubicBezTo>
                    <a:pt x="2374" y="524"/>
                    <a:pt x="1191" y="0"/>
                    <a:pt x="0" y="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1990" y="1885"/>
              <a:ext cx="901" cy="114"/>
            </a:xfrm>
            <a:prstGeom prst="line">
              <a:avLst/>
            </a:prstGeom>
            <a:noFill/>
            <a:ln w="20638" cap="rnd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1876" y="1098"/>
              <a:ext cx="114" cy="901"/>
            </a:xfrm>
            <a:prstGeom prst="line">
              <a:avLst/>
            </a:prstGeom>
            <a:noFill/>
            <a:ln w="20638" cap="rnd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805" y="2352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707" y="224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07" y="224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04" y="2158"/>
              <a:ext cx="31" cy="30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604" y="2158"/>
              <a:ext cx="31" cy="3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500" y="2090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500" y="2090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395" y="2039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395" y="2039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290" y="200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290" y="200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184" y="198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184" y="198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079" y="1977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079" y="1977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74" y="1984"/>
              <a:ext cx="31" cy="31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12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曲线的曲率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18771"/>
            <a:ext cx="7886700" cy="95819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曲率的本质：沿着曲线移动单位长度，切线方向的变化量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44118" y="4317071"/>
          <a:ext cx="1655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18" y="4317071"/>
                        <a:ext cx="16557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41488" y="1816100"/>
            <a:ext cx="4719637" cy="3128963"/>
            <a:chOff x="1097" y="1144"/>
            <a:chExt cx="2973" cy="1971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097" y="1213"/>
              <a:ext cx="2918" cy="1902"/>
            </a:xfrm>
            <a:custGeom>
              <a:avLst/>
              <a:gdLst>
                <a:gd name="T0" fmla="*/ 7311 w 7311"/>
                <a:gd name="T1" fmla="*/ 4763 h 4763"/>
                <a:gd name="T2" fmla="*/ 4262 w 7311"/>
                <a:gd name="T3" fmla="*/ 485 h 4763"/>
                <a:gd name="T4" fmla="*/ 0 w 7311"/>
                <a:gd name="T5" fmla="*/ 2595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1" h="4763">
                  <a:moveTo>
                    <a:pt x="7311" y="4763"/>
                  </a:moveTo>
                  <a:cubicBezTo>
                    <a:pt x="7114" y="2678"/>
                    <a:pt x="5896" y="969"/>
                    <a:pt x="4262" y="485"/>
                  </a:cubicBezTo>
                  <a:cubicBezTo>
                    <a:pt x="2628" y="0"/>
                    <a:pt x="925" y="843"/>
                    <a:pt x="0" y="2595"/>
                  </a:cubicBez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69" y="1302"/>
              <a:ext cx="1286" cy="631"/>
            </a:xfrm>
            <a:custGeom>
              <a:avLst/>
              <a:gdLst>
                <a:gd name="T0" fmla="*/ 3224 w 3224"/>
                <a:gd name="T1" fmla="*/ 1580 h 1580"/>
                <a:gd name="T2" fmla="*/ 0 w 3224"/>
                <a:gd name="T3" fmla="*/ 151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4" h="1580">
                  <a:moveTo>
                    <a:pt x="3224" y="1580"/>
                  </a:moveTo>
                  <a:cubicBezTo>
                    <a:pt x="2374" y="524"/>
                    <a:pt x="1191" y="0"/>
                    <a:pt x="0" y="151"/>
                  </a:cubicBezTo>
                </a:path>
              </a:pathLst>
            </a:custGeom>
            <a:solidFill>
              <a:schemeClr val="bg1"/>
            </a:solidFill>
            <a:ln w="190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020" y="1230"/>
              <a:ext cx="310" cy="271"/>
            </a:xfrm>
            <a:custGeom>
              <a:avLst/>
              <a:gdLst>
                <a:gd name="T0" fmla="*/ 470 w 777"/>
                <a:gd name="T1" fmla="*/ 679 h 679"/>
                <a:gd name="T2" fmla="*/ 744 w 777"/>
                <a:gd name="T3" fmla="*/ 0 h 679"/>
                <a:gd name="T4" fmla="*/ 0 w 777"/>
                <a:gd name="T5" fmla="*/ 94 h 679"/>
                <a:gd name="T6" fmla="*/ 470 w 777"/>
                <a:gd name="T7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79">
                  <a:moveTo>
                    <a:pt x="470" y="679"/>
                  </a:moveTo>
                  <a:cubicBezTo>
                    <a:pt x="673" y="515"/>
                    <a:pt x="777" y="258"/>
                    <a:pt x="744" y="0"/>
                  </a:cubicBezTo>
                  <a:lnTo>
                    <a:pt x="0" y="94"/>
                  </a:lnTo>
                  <a:lnTo>
                    <a:pt x="470" y="679"/>
                  </a:lnTo>
                  <a:close/>
                </a:path>
              </a:pathLst>
            </a:custGeom>
            <a:solidFill>
              <a:srgbClr val="7F7F7F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20" y="1230"/>
              <a:ext cx="310" cy="271"/>
            </a:xfrm>
            <a:custGeom>
              <a:avLst/>
              <a:gdLst>
                <a:gd name="T0" fmla="*/ 470 w 777"/>
                <a:gd name="T1" fmla="*/ 679 h 679"/>
                <a:gd name="T2" fmla="*/ 744 w 777"/>
                <a:gd name="T3" fmla="*/ 0 h 679"/>
                <a:gd name="T4" fmla="*/ 0 w 777"/>
                <a:gd name="T5" fmla="*/ 94 h 679"/>
                <a:gd name="T6" fmla="*/ 470 w 777"/>
                <a:gd name="T7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79">
                  <a:moveTo>
                    <a:pt x="470" y="679"/>
                  </a:moveTo>
                  <a:cubicBezTo>
                    <a:pt x="673" y="515"/>
                    <a:pt x="777" y="258"/>
                    <a:pt x="744" y="0"/>
                  </a:cubicBezTo>
                  <a:lnTo>
                    <a:pt x="0" y="94"/>
                  </a:lnTo>
                  <a:lnTo>
                    <a:pt x="470" y="67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269" y="1144"/>
              <a:ext cx="1725" cy="219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020" y="1267"/>
              <a:ext cx="1050" cy="13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245" y="1339"/>
              <a:ext cx="48" cy="47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531" y="1909"/>
              <a:ext cx="48" cy="48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155557" y="1925638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δθ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99082" y="2194276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δs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4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曲线曲率的法向量解释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40351"/>
            <a:ext cx="7886700" cy="113661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把曲线每点的单位法向量初始端移到同一个位置，当点移动单位长度时，法向量末端划过的弧长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38775" y="4138613"/>
          <a:ext cx="1655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775" y="4138613"/>
                        <a:ext cx="16557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49"/>
          <p:cNvGrpSpPr>
            <a:grpSpLocks noChangeAspect="1"/>
          </p:cNvGrpSpPr>
          <p:nvPr/>
        </p:nvGrpSpPr>
        <p:grpSpPr bwMode="auto">
          <a:xfrm>
            <a:off x="1165225" y="1749425"/>
            <a:ext cx="3595688" cy="3189287"/>
            <a:chOff x="734" y="1102"/>
            <a:chExt cx="2265" cy="2009"/>
          </a:xfrm>
        </p:grpSpPr>
        <p:sp>
          <p:nvSpPr>
            <p:cNvPr id="63" name="Line 51"/>
            <p:cNvSpPr>
              <a:spLocks noChangeShapeType="1"/>
            </p:cNvSpPr>
            <p:nvPr/>
          </p:nvSpPr>
          <p:spPr bwMode="auto">
            <a:xfrm flipV="1">
              <a:off x="2638" y="1724"/>
              <a:ext cx="361" cy="291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 flipV="1">
              <a:off x="2520" y="1552"/>
              <a:ext cx="322" cy="33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 flipV="1">
              <a:off x="2397" y="1410"/>
              <a:ext cx="277" cy="372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V="1">
              <a:off x="2272" y="1297"/>
              <a:ext cx="227" cy="40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V="1">
              <a:off x="2146" y="1210"/>
              <a:ext cx="174" cy="43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 flipV="1">
              <a:off x="2020" y="1150"/>
              <a:ext cx="117" cy="44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 flipV="1">
              <a:off x="1893" y="1114"/>
              <a:ext cx="60" cy="46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 flipV="1">
              <a:off x="1767" y="1102"/>
              <a:ext cx="1" cy="46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 flipH="1" flipV="1">
              <a:off x="1583" y="1114"/>
              <a:ext cx="58" cy="46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 flipV="1">
              <a:off x="1766" y="2821"/>
              <a:ext cx="362" cy="29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V="1">
              <a:off x="1766" y="2777"/>
              <a:ext cx="322" cy="33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V="1">
              <a:off x="1766" y="2739"/>
              <a:ext cx="277" cy="372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V="1">
              <a:off x="1766" y="2707"/>
              <a:ext cx="227" cy="40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 flipV="1">
              <a:off x="1766" y="2681"/>
              <a:ext cx="174" cy="43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V="1">
              <a:off x="1766" y="2663"/>
              <a:ext cx="118" cy="44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 flipV="1">
              <a:off x="1766" y="2652"/>
              <a:ext cx="60" cy="4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 flipV="1">
              <a:off x="1766" y="2648"/>
              <a:ext cx="1" cy="46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68"/>
            <p:cNvSpPr>
              <a:spLocks noChangeShapeType="1"/>
            </p:cNvSpPr>
            <p:nvPr/>
          </p:nvSpPr>
          <p:spPr bwMode="auto">
            <a:xfrm flipH="1" flipV="1">
              <a:off x="1708" y="2651"/>
              <a:ext cx="58" cy="46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734" y="1458"/>
              <a:ext cx="2261" cy="1472"/>
            </a:xfrm>
            <a:custGeom>
              <a:avLst/>
              <a:gdLst>
                <a:gd name="T0" fmla="*/ 7311 w 7311"/>
                <a:gd name="T1" fmla="*/ 4763 h 4763"/>
                <a:gd name="T2" fmla="*/ 4262 w 7311"/>
                <a:gd name="T3" fmla="*/ 485 h 4763"/>
                <a:gd name="T4" fmla="*/ 0 w 7311"/>
                <a:gd name="T5" fmla="*/ 2595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1" h="4763">
                  <a:moveTo>
                    <a:pt x="7311" y="4763"/>
                  </a:moveTo>
                  <a:cubicBezTo>
                    <a:pt x="7114" y="2678"/>
                    <a:pt x="5896" y="969"/>
                    <a:pt x="4262" y="485"/>
                  </a:cubicBezTo>
                  <a:cubicBezTo>
                    <a:pt x="2628" y="0"/>
                    <a:pt x="925" y="843"/>
                    <a:pt x="0" y="2595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1641" y="1527"/>
              <a:ext cx="997" cy="488"/>
            </a:xfrm>
            <a:custGeom>
              <a:avLst/>
              <a:gdLst>
                <a:gd name="T0" fmla="*/ 3224 w 3224"/>
                <a:gd name="T1" fmla="*/ 1580 h 1580"/>
                <a:gd name="T2" fmla="*/ 0 w 3224"/>
                <a:gd name="T3" fmla="*/ 151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24" h="1580">
                  <a:moveTo>
                    <a:pt x="3224" y="1580"/>
                  </a:moveTo>
                  <a:cubicBezTo>
                    <a:pt x="2374" y="524"/>
                    <a:pt x="1191" y="0"/>
                    <a:pt x="0" y="151"/>
                  </a:cubicBezTo>
                </a:path>
              </a:pathLst>
            </a:custGeom>
            <a:solidFill>
              <a:srgbClr val="FFFFFF"/>
            </a:solidFill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1708" y="2631"/>
              <a:ext cx="420" cy="190"/>
            </a:xfrm>
            <a:custGeom>
              <a:avLst/>
              <a:gdLst>
                <a:gd name="T0" fmla="*/ 1357 w 1357"/>
                <a:gd name="T1" fmla="*/ 613 h 613"/>
                <a:gd name="T2" fmla="*/ 0 w 1357"/>
                <a:gd name="T3" fmla="*/ 6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7" h="613">
                  <a:moveTo>
                    <a:pt x="1357" y="613"/>
                  </a:moveTo>
                  <a:cubicBezTo>
                    <a:pt x="1030" y="207"/>
                    <a:pt x="517" y="0"/>
                    <a:pt x="0" y="65"/>
                  </a:cubicBezTo>
                </a:path>
              </a:pathLst>
            </a:custGeom>
            <a:noFill/>
            <a:ln w="142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72"/>
            <p:cNvSpPr>
              <a:spLocks noChangeArrowheads="1"/>
            </p:cNvSpPr>
            <p:nvPr/>
          </p:nvSpPr>
          <p:spPr bwMode="auto">
            <a:xfrm>
              <a:off x="1623" y="1555"/>
              <a:ext cx="37" cy="37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73"/>
            <p:cNvSpPr>
              <a:spLocks noChangeArrowheads="1"/>
            </p:cNvSpPr>
            <p:nvPr/>
          </p:nvSpPr>
          <p:spPr bwMode="auto">
            <a:xfrm>
              <a:off x="1623" y="1555"/>
              <a:ext cx="37" cy="37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74"/>
            <p:cNvSpPr>
              <a:spLocks noChangeArrowheads="1"/>
            </p:cNvSpPr>
            <p:nvPr/>
          </p:nvSpPr>
          <p:spPr bwMode="auto">
            <a:xfrm>
              <a:off x="2620" y="1997"/>
              <a:ext cx="37" cy="37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75"/>
            <p:cNvSpPr>
              <a:spLocks noChangeArrowheads="1"/>
            </p:cNvSpPr>
            <p:nvPr/>
          </p:nvSpPr>
          <p:spPr bwMode="auto">
            <a:xfrm>
              <a:off x="2620" y="1997"/>
              <a:ext cx="37" cy="37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2875584" y="376270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δθ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08665" y="2488922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δs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59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二维向量的叉积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546087"/>
            <a:ext cx="7886700" cy="26308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几何定义：面积数值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坐标运算规则：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与三维向量叉积比较：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相同点：满足分配率和反交换率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不同点：二维向量的叉积是数值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2943922" y="1873405"/>
            <a:ext cx="2732049" cy="1405054"/>
          </a:xfrm>
          <a:prstGeom prst="parallelogram">
            <a:avLst>
              <a:gd name="adj" fmla="val 488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43922" y="3278459"/>
            <a:ext cx="20518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43922" y="1873405"/>
            <a:ext cx="680224" cy="14050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95746" y="2999732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0597" y="167607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24117" y="2314322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20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曲线面积的计算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57070"/>
                <a:ext cx="7886700" cy="301989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 ×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 / 2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×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/ 2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×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b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曲线与原点构成扇形的面积：</a:t>
                </a:r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𝐫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57070"/>
                <a:ext cx="7886700" cy="3019893"/>
              </a:xfrm>
              <a:blipFill>
                <a:blip r:embed="rId2"/>
                <a:stretch>
                  <a:fillRect l="-1391" t="-3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弧形 3"/>
          <p:cNvSpPr/>
          <p:nvPr/>
        </p:nvSpPr>
        <p:spPr>
          <a:xfrm>
            <a:off x="122669" y="1784196"/>
            <a:ext cx="6133171" cy="2297150"/>
          </a:xfrm>
          <a:prstGeom prst="arc">
            <a:avLst>
              <a:gd name="adj1" fmla="val 19350222"/>
              <a:gd name="adj2" fmla="val 21254112"/>
            </a:avLst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66952" y="2152186"/>
            <a:ext cx="2252546" cy="7874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0"/>
          </p:cNvCxnSpPr>
          <p:nvPr/>
        </p:nvCxnSpPr>
        <p:spPr>
          <a:xfrm flipV="1">
            <a:off x="3166952" y="1900622"/>
            <a:ext cx="1367606" cy="1039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2"/>
          </p:cNvCxnSpPr>
          <p:nvPr/>
        </p:nvCxnSpPr>
        <p:spPr>
          <a:xfrm flipV="1">
            <a:off x="3166952" y="2633850"/>
            <a:ext cx="2983214" cy="30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170557" y="1443447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50166" y="2303174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19498" y="1799593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44902" y="26701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20832" y="218672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78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曲线曲率的计算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01397"/>
                <a:ext cx="7886700" cy="337556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|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/2)|·|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/2)|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 ×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×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×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曲率公式：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𝛿𝜃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× 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b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× 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"(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b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01397"/>
                <a:ext cx="7886700" cy="3375566"/>
              </a:xfrm>
              <a:blipFill>
                <a:blip r:embed="rId2"/>
                <a:stretch>
                  <a:fillRect l="-1391" t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弧形 3"/>
          <p:cNvSpPr/>
          <p:nvPr/>
        </p:nvSpPr>
        <p:spPr>
          <a:xfrm>
            <a:off x="122669" y="1784196"/>
            <a:ext cx="6133171" cy="2297150"/>
          </a:xfrm>
          <a:prstGeom prst="arc">
            <a:avLst>
              <a:gd name="adj1" fmla="val 18630551"/>
              <a:gd name="adj2" fmla="val 21254112"/>
            </a:avLst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3021980" y="1784196"/>
            <a:ext cx="1101884" cy="54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</p:cNvCxnSpPr>
          <p:nvPr/>
        </p:nvCxnSpPr>
        <p:spPr>
          <a:xfrm flipH="1" flipV="1">
            <a:off x="5631366" y="1784196"/>
            <a:ext cx="518800" cy="849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95095" y="1475833"/>
            <a:ext cx="177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9455" y="1549907"/>
            <a:ext cx="177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函数的收敛级别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点点收敛：对任意的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，都有：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一致收敛：对任意的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&gt;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，使得对任意的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&gt;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收敛级别排序：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一致收敛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点点收敛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几乎处处收敛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依测度收敛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曲线的连续概念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表示一条曲线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的各个分量都有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阶连续导函数，则称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的另一种参数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，满足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是曲线弧长的累积，称为自然参数，如果曲线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阶连续导函数，则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不难验证：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8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参数曲线的插值构造思想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64995"/>
                <a:ext cx="7886700" cy="3311967"/>
              </a:xfrm>
            </p:spPr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定比分点公式：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线段的参数方程：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(1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插值思想：用函数作为系数对点加权组合得到曲线参数方程。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64995"/>
                <a:ext cx="7886700" cy="3311967"/>
              </a:xfrm>
              <a:blipFill>
                <a:blip r:embed="rId2"/>
                <a:stretch>
                  <a:fillRect l="-1391" t="-3315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3033132" y="1784195"/>
            <a:ext cx="2509024" cy="8363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021981" y="257834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06156" y="174644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80966" y="2028654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0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样条拼接几何连续条件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连续：两段样条曲线在公共顶点拼接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连续：两段样条曲线在公共顶点拼接，拼接点处有公共切线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连续：两段样条曲线在公共顶点拼接，拼接点处有公共切线和相同的曲率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连续：两段样条曲线在公共顶点拼接，拼接点处有公共切线，相同的曲率和相同的曲率随弧长的变化率</a:t>
            </a:r>
          </a:p>
        </p:txBody>
      </p:sp>
    </p:spTree>
    <p:extLst>
      <p:ext uri="{BB962C8B-B14F-4D97-AF65-F5344CB8AC3E}">
        <p14:creationId xmlns:p14="http://schemas.microsoft.com/office/powerpoint/2010/main" val="3227397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有序离散点的连接思想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1499"/>
            <a:ext cx="7886700" cy="1795464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有序点的连接方式：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线段连接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样条连接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752976" y="1682750"/>
            <a:ext cx="3644900" cy="2259012"/>
            <a:chOff x="2994" y="1060"/>
            <a:chExt cx="2296" cy="142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94" y="1060"/>
              <a:ext cx="2275" cy="1402"/>
            </a:xfrm>
            <a:custGeom>
              <a:avLst/>
              <a:gdLst>
                <a:gd name="T0" fmla="*/ 6681 w 6681"/>
                <a:gd name="T1" fmla="*/ 2073 h 4113"/>
                <a:gd name="T2" fmla="*/ 4219 w 6681"/>
                <a:gd name="T3" fmla="*/ 148 h 4113"/>
                <a:gd name="T4" fmla="*/ 719 w 6681"/>
                <a:gd name="T5" fmla="*/ 1423 h 4113"/>
                <a:gd name="T6" fmla="*/ 1080 w 6681"/>
                <a:gd name="T7" fmla="*/ 4113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81" h="4113">
                  <a:moveTo>
                    <a:pt x="6681" y="2073"/>
                  </a:moveTo>
                  <a:cubicBezTo>
                    <a:pt x="6580" y="1076"/>
                    <a:pt x="5584" y="297"/>
                    <a:pt x="4219" y="148"/>
                  </a:cubicBezTo>
                  <a:cubicBezTo>
                    <a:pt x="2854" y="0"/>
                    <a:pt x="1437" y="515"/>
                    <a:pt x="719" y="1423"/>
                  </a:cubicBezTo>
                  <a:cubicBezTo>
                    <a:pt x="0" y="2331"/>
                    <a:pt x="147" y="3420"/>
                    <a:pt x="1080" y="4113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342" y="2442"/>
              <a:ext cx="41" cy="41"/>
            </a:xfrm>
            <a:prstGeom prst="ellipse">
              <a:avLst/>
            </a:prstGeom>
            <a:solidFill>
              <a:srgbClr val="4D4DFF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342" y="2442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117" y="1692"/>
              <a:ext cx="41" cy="41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117" y="1692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675" y="1194"/>
              <a:ext cx="41" cy="41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675" y="1194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697" y="1154"/>
              <a:ext cx="41" cy="41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697" y="1154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5249" y="1747"/>
              <a:ext cx="41" cy="40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249" y="1747"/>
              <a:ext cx="41" cy="40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077" y="2058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077" y="2058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330" y="1406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330" y="1406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112" y="1088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112" y="1088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5038" y="1350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038" y="1350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 bwMode="auto">
          <a:xfrm>
            <a:off x="911225" y="1727200"/>
            <a:ext cx="3513138" cy="2214562"/>
            <a:chOff x="574" y="1088"/>
            <a:chExt cx="2213" cy="1395"/>
          </a:xfrm>
        </p:grpSpPr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595" y="2079"/>
              <a:ext cx="264" cy="383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595" y="1713"/>
              <a:ext cx="39" cy="36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634" y="1427"/>
              <a:ext cx="214" cy="28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848" y="1215"/>
              <a:ext cx="345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1193" y="1108"/>
              <a:ext cx="436" cy="10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629" y="1108"/>
              <a:ext cx="585" cy="6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14" y="1174"/>
              <a:ext cx="341" cy="19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555" y="1370"/>
              <a:ext cx="211" cy="39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839" y="2442"/>
              <a:ext cx="41" cy="41"/>
            </a:xfrm>
            <a:prstGeom prst="ellipse">
              <a:avLst/>
            </a:prstGeom>
            <a:solidFill>
              <a:srgbClr val="4D4DFF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839" y="2442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614" y="1692"/>
              <a:ext cx="41" cy="41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614" y="1692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172" y="1194"/>
              <a:ext cx="41" cy="41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172" y="1194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2194" y="1154"/>
              <a:ext cx="41" cy="41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194" y="1154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2746" y="1747"/>
              <a:ext cx="41" cy="40"/>
            </a:xfrm>
            <a:prstGeom prst="ellipse">
              <a:avLst/>
            </a:prstGeom>
            <a:solidFill>
              <a:srgbClr val="4D4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2746" y="1747"/>
              <a:ext cx="41" cy="40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74" y="2058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574" y="2058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827" y="1406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827" y="1406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609" y="1088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1609" y="1088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535" y="1350"/>
              <a:ext cx="41" cy="41"/>
            </a:xfrm>
            <a:prstGeom prst="ellipse">
              <a:avLst/>
            </a:prstGeom>
            <a:solidFill>
              <a:srgbClr val="7D7D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2535" y="1350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900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平行六面体的体积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869160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平行六面体的体积用三个向量的混合积得到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三个向量的方向符合右手顺序可以得到正的体积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1039346" y="2831232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039346" y="34066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1621771" y="2060848"/>
            <a:ext cx="3306459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2267744" y="2060848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2431" y="408975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2247" y="407616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842" y="234888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4782" y="329563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40450" y="4180361"/>
            <a:ext cx="2088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039847" y="3406591"/>
            <a:ext cx="1224000" cy="766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043608" y="2826800"/>
            <a:ext cx="579600" cy="13500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28230" y="2615645"/>
                <a:ext cx="2783647" cy="11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230" y="2615645"/>
                <a:ext cx="2783647" cy="11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2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三棱柱的体积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97152"/>
            <a:ext cx="8229600" cy="11521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平行六面体可以拆分成两个体积相等的三棱柱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每个三棱柱的体积是平行六面体的体积的一半</a:t>
            </a:r>
          </a:p>
        </p:txBody>
      </p:sp>
      <p:sp>
        <p:nvSpPr>
          <p:cNvPr id="17" name="平行四边形 16"/>
          <p:cNvSpPr/>
          <p:nvPr/>
        </p:nvSpPr>
        <p:spPr>
          <a:xfrm>
            <a:off x="1039346" y="2831232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34266" y="34066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22"/>
          <p:cNvSpPr/>
          <p:nvPr/>
        </p:nvSpPr>
        <p:spPr>
          <a:xfrm>
            <a:off x="2262664" y="2060848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43808" y="2060848"/>
            <a:ext cx="859834" cy="770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265613" y="3402216"/>
            <a:ext cx="859834" cy="770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5576" y="407616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7493" y="256962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3968" y="314507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3308" y="407081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8307" y="299789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9030" y="16288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99892" y="273407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0032" y="170080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76684" y="282288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OAB-CFE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ADB-FGE</a:t>
            </a:r>
            <a:endParaRPr lang="zh-CN" altLang="en-US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3915462"/>
            <a:ext cx="370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OAB-CFE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ADB-FGE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平行四边形 41"/>
          <p:cNvSpPr/>
          <p:nvPr/>
        </p:nvSpPr>
        <p:spPr>
          <a:xfrm>
            <a:off x="1614592" y="20633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3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三棱锥的体积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三棱柱可以拆分为三个体积完全相同的三棱锥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每个三棱锥体积是三棱柱体积的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1/3</a:t>
            </a:r>
            <a:endParaRPr lang="zh-CN" altLang="en-US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504754" y="3346936"/>
            <a:ext cx="2091181" cy="775464"/>
          </a:xfrm>
          <a:prstGeom prst="triangle">
            <a:avLst>
              <a:gd name="adj" fmla="val 597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252353" y="1700808"/>
            <a:ext cx="2091181" cy="775464"/>
          </a:xfrm>
          <a:prstGeom prst="triangle">
            <a:avLst>
              <a:gd name="adj" fmla="val 597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5" idx="2"/>
            <a:endCxn id="6" idx="2"/>
          </p:cNvCxnSpPr>
          <p:nvPr/>
        </p:nvCxnSpPr>
        <p:spPr>
          <a:xfrm flipH="1" flipV="1">
            <a:off x="1252353" y="2476272"/>
            <a:ext cx="252401" cy="1646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0"/>
            <a:endCxn id="6" idx="0"/>
          </p:cNvCxnSpPr>
          <p:nvPr/>
        </p:nvCxnSpPr>
        <p:spPr>
          <a:xfrm flipH="1" flipV="1">
            <a:off x="2501144" y="1700808"/>
            <a:ext cx="252401" cy="1646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4"/>
            <a:endCxn id="6" idx="4"/>
          </p:cNvCxnSpPr>
          <p:nvPr/>
        </p:nvCxnSpPr>
        <p:spPr>
          <a:xfrm flipH="1" flipV="1">
            <a:off x="3343534" y="2476272"/>
            <a:ext cx="252401" cy="1646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  <a:endCxn id="5" idx="4"/>
          </p:cNvCxnSpPr>
          <p:nvPr/>
        </p:nvCxnSpPr>
        <p:spPr>
          <a:xfrm>
            <a:off x="1252353" y="2476272"/>
            <a:ext cx="2343582" cy="16461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5" idx="0"/>
          </p:cNvCxnSpPr>
          <p:nvPr/>
        </p:nvCxnSpPr>
        <p:spPr>
          <a:xfrm>
            <a:off x="1252353" y="2476272"/>
            <a:ext cx="1501192" cy="8706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0"/>
            <a:endCxn id="6" idx="4"/>
          </p:cNvCxnSpPr>
          <p:nvPr/>
        </p:nvCxnSpPr>
        <p:spPr>
          <a:xfrm flipV="1">
            <a:off x="2753545" y="2476272"/>
            <a:ext cx="589989" cy="8706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76414" y="393305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91880" y="392847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80334" y="304979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7288" y="220486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27984" y="1681644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ABD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DBE</a:t>
            </a:r>
          </a:p>
          <a:p>
            <a:pPr algn="ctr"/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ABCD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BCDE</a:t>
            </a:r>
          </a:p>
          <a:p>
            <a:pPr algn="ctr"/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BEC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S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CEF</a:t>
            </a:r>
          </a:p>
          <a:p>
            <a:pPr algn="ctr"/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BCDE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DCFE</a:t>
            </a:r>
          </a:p>
          <a:p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ABCD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BCDE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DCFE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800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</a:t>
            </a:r>
            <a:endParaRPr lang="zh-CN" altLang="en-US" sz="2800" i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8772" y="134076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67595" y="211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3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三棱锥的体积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三棱锥的体积是平行六面体的体积的六分之一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1039346" y="2831232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039346" y="34066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621771" y="2060848"/>
            <a:ext cx="3306459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2267744" y="2060848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2431" y="408975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2247" y="407616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842" y="234888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2055" y="2941092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040450" y="4180361"/>
            <a:ext cx="2088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39847" y="3406591"/>
            <a:ext cx="1224000" cy="766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043608" y="2826800"/>
            <a:ext cx="579600" cy="13500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544199" y="2740224"/>
                <a:ext cx="3833422" cy="11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𝑂𝐴𝐵𝐶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99" y="2740224"/>
                <a:ext cx="3833422" cy="11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4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三角形面积的计算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三个顶点逆时针排列可以得到正的面积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26762" y="2598702"/>
            <a:ext cx="1224136" cy="149416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966722" y="2004636"/>
            <a:ext cx="360040" cy="2088232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814594" y="2796724"/>
            <a:ext cx="1512168" cy="129614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14594" y="2004636"/>
            <a:ext cx="1152128" cy="792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14594" y="2598702"/>
            <a:ext cx="2736304" cy="19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966722" y="2004636"/>
            <a:ext cx="1584176" cy="594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324512" y="2497272"/>
            <a:ext cx="0" cy="15841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82746" y="391389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76145" y="276614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h 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34874" y="213907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1)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0051" y="150058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1)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6324" y="2300429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1)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6320" y="2881745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OABC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/3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/3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56761" y="1556182"/>
                <a:ext cx="3833422" cy="11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𝑂𝐴𝐵𝐶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761" y="1556182"/>
                <a:ext cx="3833422" cy="11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66320" y="3588997"/>
                <a:ext cx="35673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20" y="3588997"/>
                <a:ext cx="3567387" cy="136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250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面积坐标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面积坐标的本质是线性插值</a:t>
            </a:r>
          </a:p>
        </p:txBody>
      </p:sp>
      <p:grpSp>
        <p:nvGrpSpPr>
          <p:cNvPr id="50" name="Group 22"/>
          <p:cNvGrpSpPr>
            <a:grpSpLocks noChangeAspect="1"/>
          </p:cNvGrpSpPr>
          <p:nvPr/>
        </p:nvGrpSpPr>
        <p:grpSpPr bwMode="auto">
          <a:xfrm>
            <a:off x="1384404" y="2204369"/>
            <a:ext cx="2959100" cy="2476500"/>
            <a:chOff x="433" y="1114"/>
            <a:chExt cx="1864" cy="1560"/>
          </a:xfrm>
        </p:grpSpPr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51" y="1132"/>
              <a:ext cx="812" cy="1524"/>
            </a:xfrm>
            <a:custGeom>
              <a:avLst/>
              <a:gdLst>
                <a:gd name="T0" fmla="*/ 2666 w 2666"/>
                <a:gd name="T1" fmla="*/ 3333 h 5000"/>
                <a:gd name="T2" fmla="*/ 2000 w 2666"/>
                <a:gd name="T3" fmla="*/ 0 h 5000"/>
                <a:gd name="T4" fmla="*/ 0 w 2666"/>
                <a:gd name="T5" fmla="*/ 5000 h 5000"/>
                <a:gd name="T6" fmla="*/ 2666 w 2666"/>
                <a:gd name="T7" fmla="*/ 3333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6" h="5000">
                  <a:moveTo>
                    <a:pt x="2666" y="3333"/>
                  </a:moveTo>
                  <a:lnTo>
                    <a:pt x="2000" y="0"/>
                  </a:lnTo>
                  <a:lnTo>
                    <a:pt x="0" y="5000"/>
                  </a:lnTo>
                  <a:lnTo>
                    <a:pt x="2666" y="3333"/>
                  </a:lnTo>
                  <a:close/>
                </a:path>
              </a:pathLst>
            </a:custGeom>
            <a:solidFill>
              <a:srgbClr val="7F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1" y="2148"/>
              <a:ext cx="1828" cy="508"/>
            </a:xfrm>
            <a:custGeom>
              <a:avLst/>
              <a:gdLst>
                <a:gd name="T0" fmla="*/ 2666 w 6000"/>
                <a:gd name="T1" fmla="*/ 0 h 1667"/>
                <a:gd name="T2" fmla="*/ 0 w 6000"/>
                <a:gd name="T3" fmla="*/ 1667 h 1667"/>
                <a:gd name="T4" fmla="*/ 6000 w 6000"/>
                <a:gd name="T5" fmla="*/ 1667 h 1667"/>
                <a:gd name="T6" fmla="*/ 2666 w 6000"/>
                <a:gd name="T7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0" h="1667">
                  <a:moveTo>
                    <a:pt x="2666" y="0"/>
                  </a:moveTo>
                  <a:lnTo>
                    <a:pt x="0" y="1667"/>
                  </a:lnTo>
                  <a:lnTo>
                    <a:pt x="6000" y="1667"/>
                  </a:lnTo>
                  <a:lnTo>
                    <a:pt x="2666" y="0"/>
                  </a:lnTo>
                  <a:close/>
                </a:path>
              </a:pathLst>
            </a:custGeom>
            <a:solidFill>
              <a:srgbClr val="F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1060" y="1132"/>
              <a:ext cx="1219" cy="1524"/>
            </a:xfrm>
            <a:custGeom>
              <a:avLst/>
              <a:gdLst>
                <a:gd name="T0" fmla="*/ 666 w 4000"/>
                <a:gd name="T1" fmla="*/ 3333 h 5000"/>
                <a:gd name="T2" fmla="*/ 4000 w 4000"/>
                <a:gd name="T3" fmla="*/ 5000 h 5000"/>
                <a:gd name="T4" fmla="*/ 0 w 4000"/>
                <a:gd name="T5" fmla="*/ 0 h 5000"/>
                <a:gd name="T6" fmla="*/ 666 w 4000"/>
                <a:gd name="T7" fmla="*/ 3333 h 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0" h="5000">
                  <a:moveTo>
                    <a:pt x="666" y="3333"/>
                  </a:moveTo>
                  <a:lnTo>
                    <a:pt x="4000" y="5000"/>
                  </a:lnTo>
                  <a:lnTo>
                    <a:pt x="0" y="0"/>
                  </a:lnTo>
                  <a:lnTo>
                    <a:pt x="666" y="3333"/>
                  </a:lnTo>
                  <a:close/>
                </a:path>
              </a:pathLst>
            </a:custGeom>
            <a:solidFill>
              <a:srgbClr val="7FF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H="1">
              <a:off x="451" y="1132"/>
              <a:ext cx="609" cy="152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451" y="2656"/>
              <a:ext cx="1828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 flipH="1" flipV="1">
              <a:off x="1060" y="1132"/>
              <a:ext cx="1219" cy="152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1042" y="1114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1042" y="111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32"/>
            <p:cNvSpPr>
              <a:spLocks noChangeArrowheads="1"/>
            </p:cNvSpPr>
            <p:nvPr/>
          </p:nvSpPr>
          <p:spPr bwMode="auto">
            <a:xfrm>
              <a:off x="433" y="263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33"/>
            <p:cNvSpPr>
              <a:spLocks noChangeArrowheads="1"/>
            </p:cNvSpPr>
            <p:nvPr/>
          </p:nvSpPr>
          <p:spPr bwMode="auto">
            <a:xfrm>
              <a:off x="433" y="263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34"/>
            <p:cNvSpPr>
              <a:spLocks noChangeArrowheads="1"/>
            </p:cNvSpPr>
            <p:nvPr/>
          </p:nvSpPr>
          <p:spPr bwMode="auto">
            <a:xfrm>
              <a:off x="2261" y="263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35"/>
            <p:cNvSpPr>
              <a:spLocks noChangeArrowheads="1"/>
            </p:cNvSpPr>
            <p:nvPr/>
          </p:nvSpPr>
          <p:spPr bwMode="auto">
            <a:xfrm>
              <a:off x="2261" y="263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1245" y="2130"/>
              <a:ext cx="37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1245" y="2130"/>
              <a:ext cx="37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文本框 41"/>
          <p:cNvSpPr txBox="1"/>
          <p:nvPr/>
        </p:nvSpPr>
        <p:spPr>
          <a:xfrm>
            <a:off x="2661022" y="34114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42"/>
          <p:cNvSpPr txBox="1"/>
          <p:nvPr/>
        </p:nvSpPr>
        <p:spPr>
          <a:xfrm>
            <a:off x="2004064" y="197133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43"/>
          <p:cNvSpPr txBox="1"/>
          <p:nvPr/>
        </p:nvSpPr>
        <p:spPr>
          <a:xfrm>
            <a:off x="957126" y="447317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44"/>
          <p:cNvSpPr txBox="1"/>
          <p:nvPr/>
        </p:nvSpPr>
        <p:spPr>
          <a:xfrm>
            <a:off x="4280656" y="43763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14929" y="1768028"/>
                <a:ext cx="3846997" cy="2732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𝑃𝑀𝑁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𝐿𝑀𝑁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𝑃𝑁𝐿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𝐿𝑀𝑁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𝑃𝐿𝑀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𝐿𝑀𝑁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29" y="1768028"/>
                <a:ext cx="3846997" cy="2732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7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函数的收敛级别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一致收敛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示例：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&gt;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，区间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上，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一致收敛于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点点收敛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但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不一致收敛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示例：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i="1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(0, 1)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上，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点点收敛于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之所以不一致收敛，是因为对于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 &gt;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，只要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足够接近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，就有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&gt; ε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93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仿射变换及其性质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，下面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中的点之间的映射称为仿射变换：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，则仿射变换有如下性质：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平行不变性质：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单比不变性质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93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仿射变换的本质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05093"/>
            <a:ext cx="7886700" cy="167187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统一的形变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，加整体的平移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玻璃板上的图案被平行光束投影到另一平面上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3345365" y="3501484"/>
            <a:ext cx="3245006" cy="880946"/>
          </a:xfrm>
          <a:prstGeom prst="parallelogram">
            <a:avLst>
              <a:gd name="adj" fmla="val 1295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345366" y="2652597"/>
            <a:ext cx="596386" cy="172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82790" y="1790700"/>
            <a:ext cx="597210" cy="17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947154" y="1786870"/>
            <a:ext cx="1137424" cy="865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4168465" y="3749598"/>
            <a:ext cx="936703" cy="401444"/>
          </a:xfrm>
          <a:prstGeom prst="triangle">
            <a:avLst>
              <a:gd name="adj" fmla="val 10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91415" y="2881313"/>
            <a:ext cx="311479" cy="843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00995" y="2883985"/>
            <a:ext cx="376393" cy="90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791415" y="2974589"/>
            <a:ext cx="685973" cy="749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91415" y="3724507"/>
            <a:ext cx="361064" cy="432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3" idx="3"/>
          </p:cNvCxnSpPr>
          <p:nvPr/>
        </p:nvCxnSpPr>
        <p:spPr>
          <a:xfrm>
            <a:off x="4106091" y="2882590"/>
            <a:ext cx="999077" cy="1268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3" idx="0"/>
          </p:cNvCxnSpPr>
          <p:nvPr/>
        </p:nvCxnSpPr>
        <p:spPr>
          <a:xfrm>
            <a:off x="4479478" y="2977377"/>
            <a:ext cx="625690" cy="772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03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控制点和样条基函数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一般的样条曲线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通常由若干个可以调整的点和对应带参数的权重加权组合构成：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ja-JP" altLang="en-US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可以调整的点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0, 1,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带参数的权重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0, 1,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称为样条基函数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的连续度和性质决定了样条曲线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49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仿射不变条件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ja-JP" altLang="en-US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两边同时作仿射变换，要求无论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怎样选择，仿射变换以后等式依然成立，则有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42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仿射不变条件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样条曲线满足仿射不变性当且仅当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样条基函数满足和为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的条件称为权性质，这是构造样条基函数的基本要求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在几何运算中，对点做线性组合运算，也要求线性组合系数之和为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4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仿射不变条件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如果样条基函数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不满足和为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的权性质，构造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(t) – …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这样当于让原点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也成为了样条的控制点，当其它控制点平移时，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不平移，导致曲线不能满足仿射不变性质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仿射变换的性质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29959"/>
            <a:ext cx="7886700" cy="164700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两条直线的平行关系不变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同一条直线上的线段比例不变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两个闭合图形的面积比例不变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95654" y="2466544"/>
            <a:ext cx="144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195654" y="3034103"/>
            <a:ext cx="144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60552" y="2614428"/>
            <a:ext cx="1728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730592" y="258289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29683" y="283117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45932" y="328903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58758" y="2463897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58758" y="2463897"/>
            <a:ext cx="1260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00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仿射变换的确定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72303"/>
                <a:ext cx="7886700" cy="1804660"/>
              </a:xfrm>
            </p:spPr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任意一对非退化三角形可以确定一个仿射变换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72303"/>
                <a:ext cx="7886700" cy="1804660"/>
              </a:xfrm>
              <a:blipFill>
                <a:blip r:embed="rId2"/>
                <a:stretch>
                  <a:fillRect l="-1391" t="-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等腰三角形 3"/>
          <p:cNvSpPr/>
          <p:nvPr/>
        </p:nvSpPr>
        <p:spPr>
          <a:xfrm>
            <a:off x="1461193" y="2196663"/>
            <a:ext cx="2617076" cy="1639613"/>
          </a:xfrm>
          <a:prstGeom prst="triangle">
            <a:avLst>
              <a:gd name="adj" fmla="val 7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-3600000">
            <a:off x="5225525" y="1795832"/>
            <a:ext cx="1726674" cy="1723695"/>
          </a:xfrm>
          <a:prstGeom prst="triangle">
            <a:avLst>
              <a:gd name="adj" fmla="val 19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89882" y="172451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0487" y="357466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4952" y="35746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55228" y="2396069"/>
            <a:ext cx="511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00249" y="371187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24755" y="1986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4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仿射变换的性质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29959"/>
            <a:ext cx="7886700" cy="164700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两条直线的平行关系不变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同一条直线上的线段比例不变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两个闭合图形的面积比例不变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95654" y="2466544"/>
            <a:ext cx="144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195654" y="3034103"/>
            <a:ext cx="144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60552" y="2614428"/>
            <a:ext cx="1728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730592" y="258289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29683" y="283117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45932" y="328903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8758" y="2463897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58758" y="2463897"/>
            <a:ext cx="1260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82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仿射变换的确定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72303"/>
                <a:ext cx="7886700" cy="1804660"/>
              </a:xfrm>
            </p:spPr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任意一对非退化三角形可以确定一个仿射变换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72303"/>
                <a:ext cx="7886700" cy="1804660"/>
              </a:xfrm>
              <a:blipFill>
                <a:blip r:embed="rId2"/>
                <a:stretch>
                  <a:fillRect l="-1391" t="-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等腰三角形 3"/>
          <p:cNvSpPr/>
          <p:nvPr/>
        </p:nvSpPr>
        <p:spPr>
          <a:xfrm>
            <a:off x="1461193" y="2196663"/>
            <a:ext cx="2617076" cy="1639613"/>
          </a:xfrm>
          <a:prstGeom prst="triangle">
            <a:avLst>
              <a:gd name="adj" fmla="val 76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-3600000">
            <a:off x="5225525" y="1795832"/>
            <a:ext cx="1726674" cy="1723695"/>
          </a:xfrm>
          <a:prstGeom prst="triangle">
            <a:avLst>
              <a:gd name="adj" fmla="val 19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9882" y="172451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0487" y="357466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4952" y="35746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55228" y="2396069"/>
            <a:ext cx="511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A’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00249" y="371187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B’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24755" y="1986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C’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函数的收敛级别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几乎处处收敛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但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不点点收敛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的示例：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在无理点处收敛于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，在有理点处不收敛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有理点是可列集，它的总测度为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不收敛的点的总测度为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，几乎处处收敛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38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给定四点，如何构造面积最小的椭圆？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转化为比值：椭圆面积最小，即椭圆面积与四边形面积比值最小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仿射变换：对角线交点分割比例确定的四边形，构造与四边形面积之比最小的椭圆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简化问题：在对角线分割比例确定的圆内接四边形中，寻找最合理的对角线夹角，使得四边形外接圆的面积与四边形的面积之比最小</a:t>
            </a:r>
          </a:p>
        </p:txBody>
      </p:sp>
    </p:spTree>
    <p:extLst>
      <p:ext uri="{BB962C8B-B14F-4D97-AF65-F5344CB8AC3E}">
        <p14:creationId xmlns:p14="http://schemas.microsoft.com/office/powerpoint/2010/main" val="16436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14345"/>
            <a:ext cx="7886700" cy="176261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设四边形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内接于圆，对角线交于点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根据圆幂定理，有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46425" y="1563195"/>
            <a:ext cx="2851150" cy="2851150"/>
            <a:chOff x="1986" y="1089"/>
            <a:chExt cx="1796" cy="179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324638" y="140209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43772" y="358791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83015" y="31621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68914" y="140329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91305" y="198702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0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饼形 28"/>
          <p:cNvSpPr/>
          <p:nvPr/>
        </p:nvSpPr>
        <p:spPr>
          <a:xfrm>
            <a:off x="4483436" y="2340706"/>
            <a:ext cx="429226" cy="556836"/>
          </a:xfrm>
          <a:prstGeom prst="pie">
            <a:avLst>
              <a:gd name="adj1" fmla="val 8023256"/>
              <a:gd name="adj2" fmla="val 130627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98428"/>
            <a:ext cx="7886700" cy="16785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52775" y="1728788"/>
            <a:ext cx="2851150" cy="2851150"/>
            <a:chOff x="1986" y="1089"/>
            <a:chExt cx="1796" cy="179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181636" y="243183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60607" y="187393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30322" y="2612394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82250" y="193973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15513" y="2885774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40698" y="16288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59832" y="381462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99075" y="338884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84974" y="1630004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07365" y="221373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89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24551"/>
            <a:ext cx="7886700" cy="15524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中使用余弦定理：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|cos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|·|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|cos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</a:p>
          <a:p>
            <a:pPr>
              <a:lnSpc>
                <a:spcPct val="100000"/>
              </a:lnSpc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52775" y="1728788"/>
            <a:ext cx="2851150" cy="2851150"/>
            <a:chOff x="1986" y="1089"/>
            <a:chExt cx="1796" cy="1796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2" name="饼形 31"/>
          <p:cNvSpPr/>
          <p:nvPr/>
        </p:nvSpPr>
        <p:spPr>
          <a:xfrm>
            <a:off x="4483436" y="2340706"/>
            <a:ext cx="429226" cy="556836"/>
          </a:xfrm>
          <a:prstGeom prst="pie">
            <a:avLst>
              <a:gd name="adj1" fmla="val 8023256"/>
              <a:gd name="adj2" fmla="val 130627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1636" y="243183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42092" y="154028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1226" y="372610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0469" y="33003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86368" y="1541489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08759" y="212522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87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57600"/>
                <a:ext cx="7886700" cy="25193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外接圆的半径满足：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lit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57600"/>
                <a:ext cx="7886700" cy="2519362"/>
              </a:xfrm>
              <a:blipFill>
                <a:blip r:embed="rId2"/>
                <a:stretch>
                  <a:fillRect l="-1391" t="-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饼形 3"/>
          <p:cNvSpPr/>
          <p:nvPr/>
        </p:nvSpPr>
        <p:spPr>
          <a:xfrm>
            <a:off x="6374754" y="2256620"/>
            <a:ext cx="429226" cy="556836"/>
          </a:xfrm>
          <a:prstGeom prst="pie">
            <a:avLst>
              <a:gd name="adj1" fmla="val 8023256"/>
              <a:gd name="adj2" fmla="val 130627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044093" y="1644702"/>
            <a:ext cx="2851150" cy="2851150"/>
            <a:chOff x="1986" y="1089"/>
            <a:chExt cx="1796" cy="179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986" y="1089"/>
              <a:ext cx="1796" cy="1796"/>
            </a:xfrm>
            <a:prstGeom prst="ellipse">
              <a:avLst/>
            </a:prstGeom>
            <a:noFill/>
            <a:ln w="142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149" y="1226"/>
              <a:ext cx="257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49" y="2244"/>
              <a:ext cx="1595" cy="259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3361" y="1226"/>
              <a:ext cx="383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406" y="1226"/>
              <a:ext cx="95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06" y="1226"/>
              <a:ext cx="1338" cy="101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149" y="1226"/>
              <a:ext cx="1212" cy="127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866" y="19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388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131" y="2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726" y="2226"/>
              <a:ext cx="36" cy="3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343" y="120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943" y="1630"/>
              <a:ext cx="35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072954" y="234774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1925" y="178984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21640" y="252830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u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3568" y="1855652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– 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6831" y="280168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1646" y="145940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60780" y="364522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00023" y="32194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85922" y="1460609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8313" y="204434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30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四边形面积：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|·|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|sin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/2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/2 = 2cosh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cosh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面积比值：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lit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值极条件：分子和分母的对数的导数相等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66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lit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+sinh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)(1 – cos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3cos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))/2 – 2sinh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cos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转化为关于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l-GR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的三次方程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(3(sinh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sinh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+ 1)cos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求解即可得到</a:t>
                </a:r>
                <a:r>
                  <a:rPr lang="el-GR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通过仿射变换得到最小椭圆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731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四边形最小外接椭圆问题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65104"/>
            <a:ext cx="7886700" cy="181185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|,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|,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|,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和求解的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构造圆内接四边形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通过构造仿射变换把四边形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的外接圆转化为四边形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的最小外接椭圆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422401" y="1711325"/>
            <a:ext cx="6402388" cy="2579687"/>
            <a:chOff x="896" y="1078"/>
            <a:chExt cx="4033" cy="1625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96" y="1092"/>
              <a:ext cx="1598" cy="1600"/>
            </a:xfrm>
            <a:prstGeom prst="ellipse">
              <a:avLst/>
            </a:prstGeom>
            <a:noFill/>
            <a:ln w="11113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563" y="1213"/>
              <a:ext cx="2366" cy="1373"/>
            </a:xfrm>
            <a:custGeom>
              <a:avLst/>
              <a:gdLst>
                <a:gd name="T0" fmla="*/ 228 w 10139"/>
                <a:gd name="T1" fmla="*/ 3740 h 5878"/>
                <a:gd name="T2" fmla="*/ 5482 w 10139"/>
                <a:gd name="T3" fmla="*/ 5435 h 5878"/>
                <a:gd name="T4" fmla="*/ 9911 w 10139"/>
                <a:gd name="T5" fmla="*/ 2137 h 5878"/>
                <a:gd name="T6" fmla="*/ 4656 w 10139"/>
                <a:gd name="T7" fmla="*/ 443 h 5878"/>
                <a:gd name="T8" fmla="*/ 228 w 10139"/>
                <a:gd name="T9" fmla="*/ 3740 h 5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9" h="5878">
                  <a:moveTo>
                    <a:pt x="228" y="3740"/>
                  </a:moveTo>
                  <a:cubicBezTo>
                    <a:pt x="456" y="5119"/>
                    <a:pt x="2809" y="5878"/>
                    <a:pt x="5482" y="5435"/>
                  </a:cubicBezTo>
                  <a:cubicBezTo>
                    <a:pt x="8156" y="4993"/>
                    <a:pt x="10139" y="3516"/>
                    <a:pt x="9911" y="2137"/>
                  </a:cubicBezTo>
                  <a:cubicBezTo>
                    <a:pt x="9682" y="759"/>
                    <a:pt x="7330" y="0"/>
                    <a:pt x="4656" y="443"/>
                  </a:cubicBezTo>
                  <a:cubicBezTo>
                    <a:pt x="1982" y="885"/>
                    <a:pt x="0" y="2362"/>
                    <a:pt x="228" y="3740"/>
                  </a:cubicBezTo>
                  <a:close/>
                </a:path>
              </a:pathLst>
            </a:custGeom>
            <a:noFill/>
            <a:ln w="11113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677" y="1293"/>
              <a:ext cx="1167" cy="93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677" y="2227"/>
              <a:ext cx="1867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544" y="1527"/>
              <a:ext cx="233" cy="7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3844" y="1293"/>
              <a:ext cx="933" cy="23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44" y="1293"/>
              <a:ext cx="700" cy="93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677" y="1527"/>
              <a:ext cx="2100" cy="7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1701" y="1092"/>
              <a:ext cx="719" cy="1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970" y="1092"/>
              <a:ext cx="731" cy="1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70" y="2227"/>
              <a:ext cx="791" cy="462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761" y="2227"/>
              <a:ext cx="659" cy="462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970" y="2227"/>
              <a:ext cx="1450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701" y="1092"/>
              <a:ext cx="60" cy="159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44" y="1293"/>
              <a:ext cx="326" cy="43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763" y="1513"/>
              <a:ext cx="28" cy="28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763" y="15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4530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530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663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63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830" y="1279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830" y="1279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156" y="1715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156" y="1715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406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406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687" y="1078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687" y="1078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956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956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747" y="2675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747" y="2675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29" y="2213"/>
              <a:ext cx="28" cy="28"/>
            </a:xfrm>
            <a:prstGeom prst="ellipse">
              <a:avLst/>
            </a:prstGeom>
            <a:solidFill>
              <a:srgbClr val="FFFFFF"/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729" y="2213"/>
              <a:ext cx="28" cy="28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663317" y="336622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38087" y="133661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39419" y="33166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82617" y="402591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860109" y="157926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22256" y="345035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064292" y="341599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43022" y="210248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62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Bernstein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193615"/>
            <a:ext cx="78867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根据二项式定理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1 = 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把每一项视为基函数：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k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它们满足权性质，因而可以作为样条基函数，称为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样条，具体的表达式如下：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ja-JP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ja-JP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ja-JP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ja-JP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233291" y="1226034"/>
            <a:ext cx="1935163" cy="1935162"/>
            <a:chOff x="3135" y="754"/>
            <a:chExt cx="1219" cy="12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135" y="754"/>
              <a:ext cx="1219" cy="1219"/>
            </a:xfrm>
            <a:custGeom>
              <a:avLst/>
              <a:gdLst>
                <a:gd name="T0" fmla="*/ 7 w 3029"/>
                <a:gd name="T1" fmla="*/ 36 h 3028"/>
                <a:gd name="T2" fmla="*/ 39 w 3029"/>
                <a:gd name="T3" fmla="*/ 192 h 3028"/>
                <a:gd name="T4" fmla="*/ 103 w 3029"/>
                <a:gd name="T5" fmla="*/ 483 h 3028"/>
                <a:gd name="T6" fmla="*/ 135 w 3029"/>
                <a:gd name="T7" fmla="*/ 619 h 3028"/>
                <a:gd name="T8" fmla="*/ 199 w 3029"/>
                <a:gd name="T9" fmla="*/ 874 h 3028"/>
                <a:gd name="T10" fmla="*/ 263 w 3029"/>
                <a:gd name="T11" fmla="*/ 1107 h 3028"/>
                <a:gd name="T12" fmla="*/ 327 w 3029"/>
                <a:gd name="T13" fmla="*/ 1320 h 3028"/>
                <a:gd name="T14" fmla="*/ 392 w 3029"/>
                <a:gd name="T15" fmla="*/ 1513 h 3028"/>
                <a:gd name="T16" fmla="*/ 424 w 3029"/>
                <a:gd name="T17" fmla="*/ 1603 h 3028"/>
                <a:gd name="T18" fmla="*/ 488 w 3029"/>
                <a:gd name="T19" fmla="*/ 1770 h 3028"/>
                <a:gd name="T20" fmla="*/ 552 w 3029"/>
                <a:gd name="T21" fmla="*/ 1921 h 3028"/>
                <a:gd name="T22" fmla="*/ 616 w 3029"/>
                <a:gd name="T23" fmla="*/ 2057 h 3028"/>
                <a:gd name="T24" fmla="*/ 680 w 3029"/>
                <a:gd name="T25" fmla="*/ 2179 h 3028"/>
                <a:gd name="T26" fmla="*/ 744 w 3029"/>
                <a:gd name="T27" fmla="*/ 2289 h 3028"/>
                <a:gd name="T28" fmla="*/ 808 w 3029"/>
                <a:gd name="T29" fmla="*/ 2387 h 3028"/>
                <a:gd name="T30" fmla="*/ 872 w 3029"/>
                <a:gd name="T31" fmla="*/ 2474 h 3028"/>
                <a:gd name="T32" fmla="*/ 936 w 3029"/>
                <a:gd name="T33" fmla="*/ 2552 h 3028"/>
                <a:gd name="T34" fmla="*/ 1000 w 3029"/>
                <a:gd name="T35" fmla="*/ 2620 h 3028"/>
                <a:gd name="T36" fmla="*/ 1064 w 3029"/>
                <a:gd name="T37" fmla="*/ 2681 h 3028"/>
                <a:gd name="T38" fmla="*/ 1128 w 3029"/>
                <a:gd name="T39" fmla="*/ 2734 h 3028"/>
                <a:gd name="T40" fmla="*/ 1192 w 3029"/>
                <a:gd name="T41" fmla="*/ 2780 h 3028"/>
                <a:gd name="T42" fmla="*/ 1256 w 3029"/>
                <a:gd name="T43" fmla="*/ 2821 h 3028"/>
                <a:gd name="T44" fmla="*/ 1320 w 3029"/>
                <a:gd name="T45" fmla="*/ 2856 h 3028"/>
                <a:gd name="T46" fmla="*/ 1384 w 3029"/>
                <a:gd name="T47" fmla="*/ 2886 h 3028"/>
                <a:gd name="T48" fmla="*/ 1417 w 3029"/>
                <a:gd name="T49" fmla="*/ 2899 h 3028"/>
                <a:gd name="T50" fmla="*/ 1481 w 3029"/>
                <a:gd name="T51" fmla="*/ 2923 h 3028"/>
                <a:gd name="T52" fmla="*/ 1545 w 3029"/>
                <a:gd name="T53" fmla="*/ 2943 h 3028"/>
                <a:gd name="T54" fmla="*/ 1609 w 3029"/>
                <a:gd name="T55" fmla="*/ 2960 h 3028"/>
                <a:gd name="T56" fmla="*/ 1673 w 3029"/>
                <a:gd name="T57" fmla="*/ 2974 h 3028"/>
                <a:gd name="T58" fmla="*/ 1737 w 3029"/>
                <a:gd name="T59" fmla="*/ 2986 h 3028"/>
                <a:gd name="T60" fmla="*/ 1801 w 3029"/>
                <a:gd name="T61" fmla="*/ 2995 h 3028"/>
                <a:gd name="T62" fmla="*/ 1865 w 3029"/>
                <a:gd name="T63" fmla="*/ 3003 h 3028"/>
                <a:gd name="T64" fmla="*/ 1929 w 3029"/>
                <a:gd name="T65" fmla="*/ 3009 h 3028"/>
                <a:gd name="T66" fmla="*/ 1993 w 3029"/>
                <a:gd name="T67" fmla="*/ 3014 h 3028"/>
                <a:gd name="T68" fmla="*/ 2057 w 3029"/>
                <a:gd name="T69" fmla="*/ 3018 h 3028"/>
                <a:gd name="T70" fmla="*/ 2121 w 3029"/>
                <a:gd name="T71" fmla="*/ 3021 h 3028"/>
                <a:gd name="T72" fmla="*/ 2185 w 3029"/>
                <a:gd name="T73" fmla="*/ 3023 h 3028"/>
                <a:gd name="T74" fmla="*/ 2249 w 3029"/>
                <a:gd name="T75" fmla="*/ 3025 h 3028"/>
                <a:gd name="T76" fmla="*/ 2313 w 3029"/>
                <a:gd name="T77" fmla="*/ 3026 h 3028"/>
                <a:gd name="T78" fmla="*/ 2377 w 3029"/>
                <a:gd name="T79" fmla="*/ 3027 h 3028"/>
                <a:gd name="T80" fmla="*/ 2442 w 3029"/>
                <a:gd name="T81" fmla="*/ 3028 h 3028"/>
                <a:gd name="T82" fmla="*/ 2474 w 3029"/>
                <a:gd name="T83" fmla="*/ 3028 h 3028"/>
                <a:gd name="T84" fmla="*/ 2538 w 3029"/>
                <a:gd name="T85" fmla="*/ 3028 h 3028"/>
                <a:gd name="T86" fmla="*/ 2602 w 3029"/>
                <a:gd name="T87" fmla="*/ 3028 h 3028"/>
                <a:gd name="T88" fmla="*/ 2666 w 3029"/>
                <a:gd name="T89" fmla="*/ 3028 h 3028"/>
                <a:gd name="T90" fmla="*/ 2730 w 3029"/>
                <a:gd name="T91" fmla="*/ 3028 h 3028"/>
                <a:gd name="T92" fmla="*/ 2794 w 3029"/>
                <a:gd name="T93" fmla="*/ 3028 h 3028"/>
                <a:gd name="T94" fmla="*/ 2858 w 3029"/>
                <a:gd name="T95" fmla="*/ 3028 h 3028"/>
                <a:gd name="T96" fmla="*/ 2922 w 3029"/>
                <a:gd name="T97" fmla="*/ 3028 h 3028"/>
                <a:gd name="T98" fmla="*/ 2954 w 3029"/>
                <a:gd name="T99" fmla="*/ 3028 h 3028"/>
                <a:gd name="T100" fmla="*/ 3018 w 3029"/>
                <a:gd name="T101" fmla="*/ 3028 h 3028"/>
                <a:gd name="T102" fmla="*/ 3029 w 3029"/>
                <a:gd name="T10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3028">
                  <a:moveTo>
                    <a:pt x="0" y="0"/>
                  </a:moveTo>
                  <a:lnTo>
                    <a:pt x="7" y="36"/>
                  </a:lnTo>
                  <a:moveTo>
                    <a:pt x="7" y="36"/>
                  </a:moveTo>
                  <a:lnTo>
                    <a:pt x="39" y="192"/>
                  </a:lnTo>
                  <a:lnTo>
                    <a:pt x="71" y="340"/>
                  </a:lnTo>
                  <a:lnTo>
                    <a:pt x="103" y="483"/>
                  </a:lnTo>
                  <a:lnTo>
                    <a:pt x="135" y="619"/>
                  </a:lnTo>
                  <a:moveTo>
                    <a:pt x="135" y="619"/>
                  </a:moveTo>
                  <a:lnTo>
                    <a:pt x="167" y="750"/>
                  </a:lnTo>
                  <a:lnTo>
                    <a:pt x="199" y="874"/>
                  </a:lnTo>
                  <a:lnTo>
                    <a:pt x="231" y="994"/>
                  </a:lnTo>
                  <a:lnTo>
                    <a:pt x="263" y="1107"/>
                  </a:lnTo>
                  <a:lnTo>
                    <a:pt x="295" y="1216"/>
                  </a:lnTo>
                  <a:lnTo>
                    <a:pt x="327" y="1320"/>
                  </a:lnTo>
                  <a:lnTo>
                    <a:pt x="359" y="1419"/>
                  </a:lnTo>
                  <a:lnTo>
                    <a:pt x="392" y="1513"/>
                  </a:lnTo>
                  <a:moveTo>
                    <a:pt x="392" y="1513"/>
                  </a:moveTo>
                  <a:lnTo>
                    <a:pt x="424" y="1603"/>
                  </a:lnTo>
                  <a:lnTo>
                    <a:pt x="456" y="1688"/>
                  </a:lnTo>
                  <a:lnTo>
                    <a:pt x="488" y="1770"/>
                  </a:lnTo>
                  <a:lnTo>
                    <a:pt x="520" y="1847"/>
                  </a:lnTo>
                  <a:lnTo>
                    <a:pt x="552" y="1921"/>
                  </a:lnTo>
                  <a:lnTo>
                    <a:pt x="584" y="1990"/>
                  </a:lnTo>
                  <a:lnTo>
                    <a:pt x="616" y="2057"/>
                  </a:lnTo>
                  <a:lnTo>
                    <a:pt x="648" y="2119"/>
                  </a:lnTo>
                  <a:lnTo>
                    <a:pt x="680" y="2179"/>
                  </a:lnTo>
                  <a:lnTo>
                    <a:pt x="712" y="2235"/>
                  </a:lnTo>
                  <a:lnTo>
                    <a:pt x="744" y="2289"/>
                  </a:lnTo>
                  <a:lnTo>
                    <a:pt x="776" y="2339"/>
                  </a:lnTo>
                  <a:lnTo>
                    <a:pt x="808" y="2387"/>
                  </a:lnTo>
                  <a:lnTo>
                    <a:pt x="840" y="2432"/>
                  </a:lnTo>
                  <a:lnTo>
                    <a:pt x="872" y="2474"/>
                  </a:lnTo>
                  <a:lnTo>
                    <a:pt x="904" y="2514"/>
                  </a:lnTo>
                  <a:lnTo>
                    <a:pt x="936" y="2552"/>
                  </a:lnTo>
                  <a:lnTo>
                    <a:pt x="968" y="2587"/>
                  </a:lnTo>
                  <a:lnTo>
                    <a:pt x="1000" y="2620"/>
                  </a:lnTo>
                  <a:lnTo>
                    <a:pt x="1032" y="2652"/>
                  </a:lnTo>
                  <a:lnTo>
                    <a:pt x="1064" y="2681"/>
                  </a:lnTo>
                  <a:lnTo>
                    <a:pt x="1096" y="2708"/>
                  </a:lnTo>
                  <a:lnTo>
                    <a:pt x="1128" y="2734"/>
                  </a:lnTo>
                  <a:lnTo>
                    <a:pt x="1160" y="2758"/>
                  </a:lnTo>
                  <a:lnTo>
                    <a:pt x="1192" y="2780"/>
                  </a:lnTo>
                  <a:lnTo>
                    <a:pt x="1224" y="2801"/>
                  </a:lnTo>
                  <a:lnTo>
                    <a:pt x="1256" y="2821"/>
                  </a:lnTo>
                  <a:lnTo>
                    <a:pt x="1288" y="2839"/>
                  </a:lnTo>
                  <a:lnTo>
                    <a:pt x="1320" y="2856"/>
                  </a:lnTo>
                  <a:lnTo>
                    <a:pt x="1352" y="2871"/>
                  </a:lnTo>
                  <a:lnTo>
                    <a:pt x="1384" y="2886"/>
                  </a:lnTo>
                  <a:lnTo>
                    <a:pt x="1417" y="2899"/>
                  </a:lnTo>
                  <a:moveTo>
                    <a:pt x="1417" y="2899"/>
                  </a:moveTo>
                  <a:lnTo>
                    <a:pt x="1449" y="2911"/>
                  </a:lnTo>
                  <a:lnTo>
                    <a:pt x="1481" y="2923"/>
                  </a:lnTo>
                  <a:lnTo>
                    <a:pt x="1513" y="2933"/>
                  </a:lnTo>
                  <a:lnTo>
                    <a:pt x="1545" y="2943"/>
                  </a:lnTo>
                  <a:lnTo>
                    <a:pt x="1577" y="2952"/>
                  </a:lnTo>
                  <a:lnTo>
                    <a:pt x="1609" y="2960"/>
                  </a:lnTo>
                  <a:lnTo>
                    <a:pt x="1641" y="2967"/>
                  </a:lnTo>
                  <a:lnTo>
                    <a:pt x="1673" y="2974"/>
                  </a:lnTo>
                  <a:lnTo>
                    <a:pt x="1705" y="2980"/>
                  </a:lnTo>
                  <a:lnTo>
                    <a:pt x="1737" y="2986"/>
                  </a:lnTo>
                  <a:lnTo>
                    <a:pt x="1769" y="2991"/>
                  </a:lnTo>
                  <a:lnTo>
                    <a:pt x="1801" y="2995"/>
                  </a:lnTo>
                  <a:lnTo>
                    <a:pt x="1833" y="2999"/>
                  </a:lnTo>
                  <a:lnTo>
                    <a:pt x="1865" y="3003"/>
                  </a:lnTo>
                  <a:lnTo>
                    <a:pt x="1897" y="3006"/>
                  </a:lnTo>
                  <a:lnTo>
                    <a:pt x="1929" y="3009"/>
                  </a:lnTo>
                  <a:lnTo>
                    <a:pt x="1961" y="3012"/>
                  </a:lnTo>
                  <a:lnTo>
                    <a:pt x="1993" y="3014"/>
                  </a:lnTo>
                  <a:lnTo>
                    <a:pt x="2025" y="3016"/>
                  </a:lnTo>
                  <a:lnTo>
                    <a:pt x="2057" y="3018"/>
                  </a:lnTo>
                  <a:lnTo>
                    <a:pt x="2089" y="3020"/>
                  </a:lnTo>
                  <a:lnTo>
                    <a:pt x="2121" y="3021"/>
                  </a:lnTo>
                  <a:lnTo>
                    <a:pt x="2153" y="3022"/>
                  </a:lnTo>
                  <a:lnTo>
                    <a:pt x="2185" y="3023"/>
                  </a:lnTo>
                  <a:lnTo>
                    <a:pt x="2217" y="3024"/>
                  </a:lnTo>
                  <a:lnTo>
                    <a:pt x="2249" y="3025"/>
                  </a:lnTo>
                  <a:lnTo>
                    <a:pt x="2281" y="3026"/>
                  </a:lnTo>
                  <a:lnTo>
                    <a:pt x="2313" y="3026"/>
                  </a:lnTo>
                  <a:lnTo>
                    <a:pt x="2345" y="3027"/>
                  </a:lnTo>
                  <a:lnTo>
                    <a:pt x="2377" y="3027"/>
                  </a:lnTo>
                  <a:lnTo>
                    <a:pt x="2409" y="3027"/>
                  </a:lnTo>
                  <a:lnTo>
                    <a:pt x="2442" y="3028"/>
                  </a:lnTo>
                  <a:moveTo>
                    <a:pt x="2442" y="3028"/>
                  </a:moveTo>
                  <a:lnTo>
                    <a:pt x="2474" y="3028"/>
                  </a:lnTo>
                  <a:lnTo>
                    <a:pt x="2506" y="3028"/>
                  </a:lnTo>
                  <a:lnTo>
                    <a:pt x="2538" y="3028"/>
                  </a:lnTo>
                  <a:lnTo>
                    <a:pt x="2570" y="3028"/>
                  </a:lnTo>
                  <a:lnTo>
                    <a:pt x="2602" y="3028"/>
                  </a:lnTo>
                  <a:lnTo>
                    <a:pt x="2634" y="3028"/>
                  </a:lnTo>
                  <a:lnTo>
                    <a:pt x="2666" y="3028"/>
                  </a:lnTo>
                  <a:lnTo>
                    <a:pt x="2698" y="3028"/>
                  </a:lnTo>
                  <a:lnTo>
                    <a:pt x="2730" y="3028"/>
                  </a:lnTo>
                  <a:lnTo>
                    <a:pt x="2762" y="3028"/>
                  </a:lnTo>
                  <a:lnTo>
                    <a:pt x="2794" y="3028"/>
                  </a:lnTo>
                  <a:lnTo>
                    <a:pt x="2826" y="3028"/>
                  </a:lnTo>
                  <a:lnTo>
                    <a:pt x="2858" y="3028"/>
                  </a:lnTo>
                  <a:lnTo>
                    <a:pt x="2890" y="3028"/>
                  </a:lnTo>
                  <a:lnTo>
                    <a:pt x="2922" y="3028"/>
                  </a:lnTo>
                  <a:lnTo>
                    <a:pt x="2954" y="3028"/>
                  </a:lnTo>
                  <a:moveTo>
                    <a:pt x="2954" y="3028"/>
                  </a:moveTo>
                  <a:lnTo>
                    <a:pt x="2986" y="3028"/>
                  </a:lnTo>
                  <a:lnTo>
                    <a:pt x="3018" y="3028"/>
                  </a:lnTo>
                  <a:moveTo>
                    <a:pt x="3018" y="3028"/>
                  </a:moveTo>
                  <a:lnTo>
                    <a:pt x="3029" y="3028"/>
                  </a:lnTo>
                </a:path>
              </a:pathLst>
            </a:custGeom>
            <a:noFill/>
            <a:ln w="31750" cap="rnd">
              <a:solidFill>
                <a:srgbClr val="FF5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135" y="1474"/>
              <a:ext cx="1219" cy="499"/>
            </a:xfrm>
            <a:custGeom>
              <a:avLst/>
              <a:gdLst>
                <a:gd name="T0" fmla="*/ 7 w 3029"/>
                <a:gd name="T1" fmla="*/ 1204 h 1240"/>
                <a:gd name="T2" fmla="*/ 39 w 3029"/>
                <a:gd name="T3" fmla="*/ 1053 h 1240"/>
                <a:gd name="T4" fmla="*/ 103 w 3029"/>
                <a:gd name="T5" fmla="*/ 790 h 1240"/>
                <a:gd name="T6" fmla="*/ 135 w 3029"/>
                <a:gd name="T7" fmla="*/ 676 h 1240"/>
                <a:gd name="T8" fmla="*/ 199 w 3029"/>
                <a:gd name="T9" fmla="*/ 481 h 1240"/>
                <a:gd name="T10" fmla="*/ 263 w 3029"/>
                <a:gd name="T11" fmla="*/ 325 h 1240"/>
                <a:gd name="T12" fmla="*/ 327 w 3029"/>
                <a:gd name="T13" fmla="*/ 204 h 1240"/>
                <a:gd name="T14" fmla="*/ 392 w 3029"/>
                <a:gd name="T15" fmla="*/ 115 h 1240"/>
                <a:gd name="T16" fmla="*/ 424 w 3029"/>
                <a:gd name="T17" fmla="*/ 81 h 1240"/>
                <a:gd name="T18" fmla="*/ 488 w 3029"/>
                <a:gd name="T19" fmla="*/ 32 h 1240"/>
                <a:gd name="T20" fmla="*/ 552 w 3029"/>
                <a:gd name="T21" fmla="*/ 6 h 1240"/>
                <a:gd name="T22" fmla="*/ 616 w 3029"/>
                <a:gd name="T23" fmla="*/ 0 h 1240"/>
                <a:gd name="T24" fmla="*/ 680 w 3029"/>
                <a:gd name="T25" fmla="*/ 11 h 1240"/>
                <a:gd name="T26" fmla="*/ 744 w 3029"/>
                <a:gd name="T27" fmla="*/ 36 h 1240"/>
                <a:gd name="T28" fmla="*/ 808 w 3029"/>
                <a:gd name="T29" fmla="*/ 73 h 1240"/>
                <a:gd name="T30" fmla="*/ 872 w 3029"/>
                <a:gd name="T31" fmla="*/ 119 h 1240"/>
                <a:gd name="T32" fmla="*/ 936 w 3029"/>
                <a:gd name="T33" fmla="*/ 174 h 1240"/>
                <a:gd name="T34" fmla="*/ 1000 w 3029"/>
                <a:gd name="T35" fmla="*/ 234 h 1240"/>
                <a:gd name="T36" fmla="*/ 1064 w 3029"/>
                <a:gd name="T37" fmla="*/ 299 h 1240"/>
                <a:gd name="T38" fmla="*/ 1128 w 3029"/>
                <a:gd name="T39" fmla="*/ 366 h 1240"/>
                <a:gd name="T40" fmla="*/ 1192 w 3029"/>
                <a:gd name="T41" fmla="*/ 435 h 1240"/>
                <a:gd name="T42" fmla="*/ 1256 w 3029"/>
                <a:gd name="T43" fmla="*/ 504 h 1240"/>
                <a:gd name="T44" fmla="*/ 1320 w 3029"/>
                <a:gd name="T45" fmla="*/ 572 h 1240"/>
                <a:gd name="T46" fmla="*/ 1384 w 3029"/>
                <a:gd name="T47" fmla="*/ 639 h 1240"/>
                <a:gd name="T48" fmla="*/ 1417 w 3029"/>
                <a:gd name="T49" fmla="*/ 672 h 1240"/>
                <a:gd name="T50" fmla="*/ 1481 w 3029"/>
                <a:gd name="T51" fmla="*/ 735 h 1240"/>
                <a:gd name="T52" fmla="*/ 1545 w 3029"/>
                <a:gd name="T53" fmla="*/ 795 h 1240"/>
                <a:gd name="T54" fmla="*/ 1609 w 3029"/>
                <a:gd name="T55" fmla="*/ 852 h 1240"/>
                <a:gd name="T56" fmla="*/ 1673 w 3029"/>
                <a:gd name="T57" fmla="*/ 905 h 1240"/>
                <a:gd name="T58" fmla="*/ 1737 w 3029"/>
                <a:gd name="T59" fmla="*/ 953 h 1240"/>
                <a:gd name="T60" fmla="*/ 1801 w 3029"/>
                <a:gd name="T61" fmla="*/ 997 h 1240"/>
                <a:gd name="T62" fmla="*/ 1865 w 3029"/>
                <a:gd name="T63" fmla="*/ 1037 h 1240"/>
                <a:gd name="T64" fmla="*/ 1929 w 3029"/>
                <a:gd name="T65" fmla="*/ 1073 h 1240"/>
                <a:gd name="T66" fmla="*/ 1993 w 3029"/>
                <a:gd name="T67" fmla="*/ 1104 h 1240"/>
                <a:gd name="T68" fmla="*/ 2057 w 3029"/>
                <a:gd name="T69" fmla="*/ 1132 h 1240"/>
                <a:gd name="T70" fmla="*/ 2121 w 3029"/>
                <a:gd name="T71" fmla="*/ 1155 h 1240"/>
                <a:gd name="T72" fmla="*/ 2185 w 3029"/>
                <a:gd name="T73" fmla="*/ 1175 h 1240"/>
                <a:gd name="T74" fmla="*/ 2249 w 3029"/>
                <a:gd name="T75" fmla="*/ 1191 h 1240"/>
                <a:gd name="T76" fmla="*/ 2313 w 3029"/>
                <a:gd name="T77" fmla="*/ 1204 h 1240"/>
                <a:gd name="T78" fmla="*/ 2377 w 3029"/>
                <a:gd name="T79" fmla="*/ 1215 h 1240"/>
                <a:gd name="T80" fmla="*/ 2442 w 3029"/>
                <a:gd name="T81" fmla="*/ 1223 h 1240"/>
                <a:gd name="T82" fmla="*/ 2474 w 3029"/>
                <a:gd name="T83" fmla="*/ 1226 h 1240"/>
                <a:gd name="T84" fmla="*/ 2538 w 3029"/>
                <a:gd name="T85" fmla="*/ 1232 h 1240"/>
                <a:gd name="T86" fmla="*/ 2602 w 3029"/>
                <a:gd name="T87" fmla="*/ 1235 h 1240"/>
                <a:gd name="T88" fmla="*/ 2666 w 3029"/>
                <a:gd name="T89" fmla="*/ 1238 h 1240"/>
                <a:gd name="T90" fmla="*/ 2730 w 3029"/>
                <a:gd name="T91" fmla="*/ 1239 h 1240"/>
                <a:gd name="T92" fmla="*/ 2794 w 3029"/>
                <a:gd name="T93" fmla="*/ 1240 h 1240"/>
                <a:gd name="T94" fmla="*/ 2858 w 3029"/>
                <a:gd name="T95" fmla="*/ 1240 h 1240"/>
                <a:gd name="T96" fmla="*/ 2922 w 3029"/>
                <a:gd name="T97" fmla="*/ 1240 h 1240"/>
                <a:gd name="T98" fmla="*/ 2954 w 3029"/>
                <a:gd name="T99" fmla="*/ 1240 h 1240"/>
                <a:gd name="T100" fmla="*/ 3018 w 3029"/>
                <a:gd name="T101" fmla="*/ 1240 h 1240"/>
                <a:gd name="T102" fmla="*/ 3029 w 3029"/>
                <a:gd name="T103" fmla="*/ 12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240">
                  <a:moveTo>
                    <a:pt x="0" y="1240"/>
                  </a:moveTo>
                  <a:lnTo>
                    <a:pt x="7" y="1204"/>
                  </a:lnTo>
                  <a:moveTo>
                    <a:pt x="7" y="1204"/>
                  </a:moveTo>
                  <a:lnTo>
                    <a:pt x="39" y="1053"/>
                  </a:lnTo>
                  <a:lnTo>
                    <a:pt x="71" y="916"/>
                  </a:lnTo>
                  <a:lnTo>
                    <a:pt x="103" y="790"/>
                  </a:lnTo>
                  <a:lnTo>
                    <a:pt x="135" y="676"/>
                  </a:lnTo>
                  <a:moveTo>
                    <a:pt x="135" y="676"/>
                  </a:moveTo>
                  <a:lnTo>
                    <a:pt x="167" y="573"/>
                  </a:lnTo>
                  <a:lnTo>
                    <a:pt x="199" y="481"/>
                  </a:lnTo>
                  <a:lnTo>
                    <a:pt x="231" y="398"/>
                  </a:lnTo>
                  <a:lnTo>
                    <a:pt x="263" y="325"/>
                  </a:lnTo>
                  <a:lnTo>
                    <a:pt x="295" y="260"/>
                  </a:lnTo>
                  <a:lnTo>
                    <a:pt x="327" y="204"/>
                  </a:lnTo>
                  <a:lnTo>
                    <a:pt x="359" y="156"/>
                  </a:lnTo>
                  <a:lnTo>
                    <a:pt x="392" y="115"/>
                  </a:lnTo>
                  <a:moveTo>
                    <a:pt x="392" y="115"/>
                  </a:moveTo>
                  <a:lnTo>
                    <a:pt x="424" y="81"/>
                  </a:lnTo>
                  <a:lnTo>
                    <a:pt x="456" y="53"/>
                  </a:lnTo>
                  <a:lnTo>
                    <a:pt x="488" y="32"/>
                  </a:lnTo>
                  <a:lnTo>
                    <a:pt x="520" y="17"/>
                  </a:lnTo>
                  <a:lnTo>
                    <a:pt x="552" y="6"/>
                  </a:lnTo>
                  <a:lnTo>
                    <a:pt x="584" y="1"/>
                  </a:lnTo>
                  <a:lnTo>
                    <a:pt x="616" y="0"/>
                  </a:lnTo>
                  <a:lnTo>
                    <a:pt x="648" y="3"/>
                  </a:lnTo>
                  <a:lnTo>
                    <a:pt x="680" y="11"/>
                  </a:lnTo>
                  <a:lnTo>
                    <a:pt x="712" y="22"/>
                  </a:lnTo>
                  <a:lnTo>
                    <a:pt x="744" y="36"/>
                  </a:lnTo>
                  <a:lnTo>
                    <a:pt x="776" y="53"/>
                  </a:lnTo>
                  <a:lnTo>
                    <a:pt x="808" y="73"/>
                  </a:lnTo>
                  <a:lnTo>
                    <a:pt x="840" y="95"/>
                  </a:lnTo>
                  <a:lnTo>
                    <a:pt x="872" y="119"/>
                  </a:lnTo>
                  <a:lnTo>
                    <a:pt x="904" y="146"/>
                  </a:lnTo>
                  <a:lnTo>
                    <a:pt x="936" y="174"/>
                  </a:lnTo>
                  <a:lnTo>
                    <a:pt x="968" y="203"/>
                  </a:lnTo>
                  <a:lnTo>
                    <a:pt x="1000" y="234"/>
                  </a:lnTo>
                  <a:lnTo>
                    <a:pt x="1032" y="266"/>
                  </a:lnTo>
                  <a:lnTo>
                    <a:pt x="1064" y="299"/>
                  </a:lnTo>
                  <a:lnTo>
                    <a:pt x="1096" y="332"/>
                  </a:lnTo>
                  <a:lnTo>
                    <a:pt x="1128" y="366"/>
                  </a:lnTo>
                  <a:lnTo>
                    <a:pt x="1160" y="400"/>
                  </a:lnTo>
                  <a:lnTo>
                    <a:pt x="1192" y="435"/>
                  </a:lnTo>
                  <a:lnTo>
                    <a:pt x="1224" y="469"/>
                  </a:lnTo>
                  <a:lnTo>
                    <a:pt x="1256" y="504"/>
                  </a:lnTo>
                  <a:lnTo>
                    <a:pt x="1288" y="538"/>
                  </a:lnTo>
                  <a:lnTo>
                    <a:pt x="1320" y="572"/>
                  </a:lnTo>
                  <a:lnTo>
                    <a:pt x="1352" y="606"/>
                  </a:lnTo>
                  <a:lnTo>
                    <a:pt x="1384" y="639"/>
                  </a:lnTo>
                  <a:lnTo>
                    <a:pt x="1417" y="672"/>
                  </a:lnTo>
                  <a:moveTo>
                    <a:pt x="1417" y="672"/>
                  </a:moveTo>
                  <a:lnTo>
                    <a:pt x="1449" y="704"/>
                  </a:lnTo>
                  <a:lnTo>
                    <a:pt x="1481" y="735"/>
                  </a:lnTo>
                  <a:lnTo>
                    <a:pt x="1513" y="766"/>
                  </a:lnTo>
                  <a:lnTo>
                    <a:pt x="1545" y="795"/>
                  </a:lnTo>
                  <a:lnTo>
                    <a:pt x="1577" y="824"/>
                  </a:lnTo>
                  <a:lnTo>
                    <a:pt x="1609" y="852"/>
                  </a:lnTo>
                  <a:lnTo>
                    <a:pt x="1641" y="879"/>
                  </a:lnTo>
                  <a:lnTo>
                    <a:pt x="1673" y="905"/>
                  </a:lnTo>
                  <a:lnTo>
                    <a:pt x="1705" y="929"/>
                  </a:lnTo>
                  <a:lnTo>
                    <a:pt x="1737" y="953"/>
                  </a:lnTo>
                  <a:lnTo>
                    <a:pt x="1769" y="976"/>
                  </a:lnTo>
                  <a:lnTo>
                    <a:pt x="1801" y="997"/>
                  </a:lnTo>
                  <a:lnTo>
                    <a:pt x="1833" y="1018"/>
                  </a:lnTo>
                  <a:lnTo>
                    <a:pt x="1865" y="1037"/>
                  </a:lnTo>
                  <a:lnTo>
                    <a:pt x="1897" y="1056"/>
                  </a:lnTo>
                  <a:lnTo>
                    <a:pt x="1929" y="1073"/>
                  </a:lnTo>
                  <a:lnTo>
                    <a:pt x="1961" y="1089"/>
                  </a:lnTo>
                  <a:lnTo>
                    <a:pt x="1993" y="1104"/>
                  </a:lnTo>
                  <a:lnTo>
                    <a:pt x="2025" y="1118"/>
                  </a:lnTo>
                  <a:lnTo>
                    <a:pt x="2057" y="1132"/>
                  </a:lnTo>
                  <a:lnTo>
                    <a:pt x="2089" y="1144"/>
                  </a:lnTo>
                  <a:lnTo>
                    <a:pt x="2121" y="1155"/>
                  </a:lnTo>
                  <a:lnTo>
                    <a:pt x="2153" y="1165"/>
                  </a:lnTo>
                  <a:lnTo>
                    <a:pt x="2185" y="1175"/>
                  </a:lnTo>
                  <a:lnTo>
                    <a:pt x="2217" y="1183"/>
                  </a:lnTo>
                  <a:lnTo>
                    <a:pt x="2249" y="1191"/>
                  </a:lnTo>
                  <a:lnTo>
                    <a:pt x="2281" y="1198"/>
                  </a:lnTo>
                  <a:lnTo>
                    <a:pt x="2313" y="1204"/>
                  </a:lnTo>
                  <a:lnTo>
                    <a:pt x="2345" y="1210"/>
                  </a:lnTo>
                  <a:lnTo>
                    <a:pt x="2377" y="1215"/>
                  </a:lnTo>
                  <a:lnTo>
                    <a:pt x="2409" y="1219"/>
                  </a:lnTo>
                  <a:lnTo>
                    <a:pt x="2442" y="1223"/>
                  </a:lnTo>
                  <a:moveTo>
                    <a:pt x="2442" y="1223"/>
                  </a:moveTo>
                  <a:lnTo>
                    <a:pt x="2474" y="1226"/>
                  </a:lnTo>
                  <a:lnTo>
                    <a:pt x="2506" y="1229"/>
                  </a:lnTo>
                  <a:lnTo>
                    <a:pt x="2538" y="1232"/>
                  </a:lnTo>
                  <a:lnTo>
                    <a:pt x="2570" y="1234"/>
                  </a:lnTo>
                  <a:lnTo>
                    <a:pt x="2602" y="1235"/>
                  </a:lnTo>
                  <a:lnTo>
                    <a:pt x="2634" y="1237"/>
                  </a:lnTo>
                  <a:lnTo>
                    <a:pt x="2666" y="1238"/>
                  </a:lnTo>
                  <a:lnTo>
                    <a:pt x="2698" y="1238"/>
                  </a:lnTo>
                  <a:lnTo>
                    <a:pt x="2730" y="1239"/>
                  </a:lnTo>
                  <a:lnTo>
                    <a:pt x="2762" y="1240"/>
                  </a:lnTo>
                  <a:lnTo>
                    <a:pt x="2794" y="1240"/>
                  </a:lnTo>
                  <a:lnTo>
                    <a:pt x="2826" y="1240"/>
                  </a:lnTo>
                  <a:lnTo>
                    <a:pt x="2858" y="1240"/>
                  </a:lnTo>
                  <a:lnTo>
                    <a:pt x="2890" y="1240"/>
                  </a:lnTo>
                  <a:lnTo>
                    <a:pt x="2922" y="1240"/>
                  </a:lnTo>
                  <a:lnTo>
                    <a:pt x="2954" y="1240"/>
                  </a:lnTo>
                  <a:moveTo>
                    <a:pt x="2954" y="1240"/>
                  </a:moveTo>
                  <a:lnTo>
                    <a:pt x="2986" y="1240"/>
                  </a:lnTo>
                  <a:lnTo>
                    <a:pt x="3018" y="1240"/>
                  </a:lnTo>
                  <a:moveTo>
                    <a:pt x="3018" y="1240"/>
                  </a:moveTo>
                  <a:lnTo>
                    <a:pt x="3029" y="1240"/>
                  </a:lnTo>
                </a:path>
              </a:pathLst>
            </a:custGeom>
            <a:noFill/>
            <a:ln w="31750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35" y="1552"/>
              <a:ext cx="1219" cy="421"/>
            </a:xfrm>
            <a:custGeom>
              <a:avLst/>
              <a:gdLst>
                <a:gd name="T0" fmla="*/ 7 w 3029"/>
                <a:gd name="T1" fmla="*/ 1046 h 1046"/>
                <a:gd name="T2" fmla="*/ 39 w 3029"/>
                <a:gd name="T3" fmla="*/ 1041 h 1046"/>
                <a:gd name="T4" fmla="*/ 71 w 3029"/>
                <a:gd name="T5" fmla="*/ 1031 h 1046"/>
                <a:gd name="T6" fmla="*/ 135 w 3029"/>
                <a:gd name="T7" fmla="*/ 994 h 1046"/>
                <a:gd name="T8" fmla="*/ 167 w 3029"/>
                <a:gd name="T9" fmla="*/ 968 h 1046"/>
                <a:gd name="T10" fmla="*/ 231 w 3029"/>
                <a:gd name="T11" fmla="*/ 907 h 1046"/>
                <a:gd name="T12" fmla="*/ 295 w 3029"/>
                <a:gd name="T13" fmla="*/ 834 h 1046"/>
                <a:gd name="T14" fmla="*/ 359 w 3029"/>
                <a:gd name="T15" fmla="*/ 754 h 1046"/>
                <a:gd name="T16" fmla="*/ 392 w 3029"/>
                <a:gd name="T17" fmla="*/ 712 h 1046"/>
                <a:gd name="T18" fmla="*/ 456 w 3029"/>
                <a:gd name="T19" fmla="*/ 626 h 1046"/>
                <a:gd name="T20" fmla="*/ 520 w 3029"/>
                <a:gd name="T21" fmla="*/ 539 h 1046"/>
                <a:gd name="T22" fmla="*/ 584 w 3029"/>
                <a:gd name="T23" fmla="*/ 454 h 1046"/>
                <a:gd name="T24" fmla="*/ 648 w 3029"/>
                <a:gd name="T25" fmla="*/ 373 h 1046"/>
                <a:gd name="T26" fmla="*/ 712 w 3029"/>
                <a:gd name="T27" fmla="*/ 297 h 1046"/>
                <a:gd name="T28" fmla="*/ 776 w 3029"/>
                <a:gd name="T29" fmla="*/ 228 h 1046"/>
                <a:gd name="T30" fmla="*/ 840 w 3029"/>
                <a:gd name="T31" fmla="*/ 167 h 1046"/>
                <a:gd name="T32" fmla="*/ 904 w 3029"/>
                <a:gd name="T33" fmla="*/ 115 h 1046"/>
                <a:gd name="T34" fmla="*/ 968 w 3029"/>
                <a:gd name="T35" fmla="*/ 72 h 1046"/>
                <a:gd name="T36" fmla="*/ 1032 w 3029"/>
                <a:gd name="T37" fmla="*/ 39 h 1046"/>
                <a:gd name="T38" fmla="*/ 1096 w 3029"/>
                <a:gd name="T39" fmla="*/ 16 h 1046"/>
                <a:gd name="T40" fmla="*/ 1160 w 3029"/>
                <a:gd name="T41" fmla="*/ 3 h 1046"/>
                <a:gd name="T42" fmla="*/ 1224 w 3029"/>
                <a:gd name="T43" fmla="*/ 0 h 1046"/>
                <a:gd name="T44" fmla="*/ 1288 w 3029"/>
                <a:gd name="T45" fmla="*/ 7 h 1046"/>
                <a:gd name="T46" fmla="*/ 1352 w 3029"/>
                <a:gd name="T47" fmla="*/ 23 h 1046"/>
                <a:gd name="T48" fmla="*/ 1417 w 3029"/>
                <a:gd name="T49" fmla="*/ 47 h 1046"/>
                <a:gd name="T50" fmla="*/ 1449 w 3029"/>
                <a:gd name="T51" fmla="*/ 63 h 1046"/>
                <a:gd name="T52" fmla="*/ 1513 w 3029"/>
                <a:gd name="T53" fmla="*/ 99 h 1046"/>
                <a:gd name="T54" fmla="*/ 1577 w 3029"/>
                <a:gd name="T55" fmla="*/ 142 h 1046"/>
                <a:gd name="T56" fmla="*/ 1641 w 3029"/>
                <a:gd name="T57" fmla="*/ 191 h 1046"/>
                <a:gd name="T58" fmla="*/ 1705 w 3029"/>
                <a:gd name="T59" fmla="*/ 245 h 1046"/>
                <a:gd name="T60" fmla="*/ 1769 w 3029"/>
                <a:gd name="T61" fmla="*/ 303 h 1046"/>
                <a:gd name="T62" fmla="*/ 1833 w 3029"/>
                <a:gd name="T63" fmla="*/ 364 h 1046"/>
                <a:gd name="T64" fmla="*/ 1897 w 3029"/>
                <a:gd name="T65" fmla="*/ 427 h 1046"/>
                <a:gd name="T66" fmla="*/ 1961 w 3029"/>
                <a:gd name="T67" fmla="*/ 490 h 1046"/>
                <a:gd name="T68" fmla="*/ 2025 w 3029"/>
                <a:gd name="T69" fmla="*/ 554 h 1046"/>
                <a:gd name="T70" fmla="*/ 2089 w 3029"/>
                <a:gd name="T71" fmla="*/ 616 h 1046"/>
                <a:gd name="T72" fmla="*/ 2153 w 3029"/>
                <a:gd name="T73" fmla="*/ 677 h 1046"/>
                <a:gd name="T74" fmla="*/ 2217 w 3029"/>
                <a:gd name="T75" fmla="*/ 734 h 1046"/>
                <a:gd name="T76" fmla="*/ 2281 w 3029"/>
                <a:gd name="T77" fmla="*/ 788 h 1046"/>
                <a:gd name="T78" fmla="*/ 2345 w 3029"/>
                <a:gd name="T79" fmla="*/ 838 h 1046"/>
                <a:gd name="T80" fmla="*/ 2409 w 3029"/>
                <a:gd name="T81" fmla="*/ 883 h 1046"/>
                <a:gd name="T82" fmla="*/ 2442 w 3029"/>
                <a:gd name="T83" fmla="*/ 903 h 1046"/>
                <a:gd name="T84" fmla="*/ 2506 w 3029"/>
                <a:gd name="T85" fmla="*/ 940 h 1046"/>
                <a:gd name="T86" fmla="*/ 2570 w 3029"/>
                <a:gd name="T87" fmla="*/ 971 h 1046"/>
                <a:gd name="T88" fmla="*/ 2634 w 3029"/>
                <a:gd name="T89" fmla="*/ 996 h 1046"/>
                <a:gd name="T90" fmla="*/ 2698 w 3029"/>
                <a:gd name="T91" fmla="*/ 1015 h 1046"/>
                <a:gd name="T92" fmla="*/ 2762 w 3029"/>
                <a:gd name="T93" fmla="*/ 1029 h 1046"/>
                <a:gd name="T94" fmla="*/ 2826 w 3029"/>
                <a:gd name="T95" fmla="*/ 1039 h 1046"/>
                <a:gd name="T96" fmla="*/ 2890 w 3029"/>
                <a:gd name="T97" fmla="*/ 1044 h 1046"/>
                <a:gd name="T98" fmla="*/ 2954 w 3029"/>
                <a:gd name="T99" fmla="*/ 1046 h 1046"/>
                <a:gd name="T100" fmla="*/ 2986 w 3029"/>
                <a:gd name="T101" fmla="*/ 1046 h 1046"/>
                <a:gd name="T102" fmla="*/ 3018 w 3029"/>
                <a:gd name="T103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046">
                  <a:moveTo>
                    <a:pt x="0" y="1046"/>
                  </a:moveTo>
                  <a:lnTo>
                    <a:pt x="7" y="1046"/>
                  </a:lnTo>
                  <a:moveTo>
                    <a:pt x="7" y="1046"/>
                  </a:moveTo>
                  <a:lnTo>
                    <a:pt x="39" y="1041"/>
                  </a:lnTo>
                  <a:lnTo>
                    <a:pt x="55" y="1037"/>
                  </a:lnTo>
                  <a:lnTo>
                    <a:pt x="71" y="1031"/>
                  </a:lnTo>
                  <a:lnTo>
                    <a:pt x="103" y="1015"/>
                  </a:lnTo>
                  <a:lnTo>
                    <a:pt x="135" y="994"/>
                  </a:lnTo>
                  <a:moveTo>
                    <a:pt x="135" y="994"/>
                  </a:moveTo>
                  <a:lnTo>
                    <a:pt x="167" y="968"/>
                  </a:lnTo>
                  <a:lnTo>
                    <a:pt x="199" y="939"/>
                  </a:lnTo>
                  <a:lnTo>
                    <a:pt x="231" y="907"/>
                  </a:lnTo>
                  <a:lnTo>
                    <a:pt x="263" y="872"/>
                  </a:lnTo>
                  <a:lnTo>
                    <a:pt x="295" y="834"/>
                  </a:lnTo>
                  <a:lnTo>
                    <a:pt x="327" y="795"/>
                  </a:lnTo>
                  <a:lnTo>
                    <a:pt x="359" y="754"/>
                  </a:lnTo>
                  <a:lnTo>
                    <a:pt x="392" y="712"/>
                  </a:lnTo>
                  <a:moveTo>
                    <a:pt x="392" y="712"/>
                  </a:moveTo>
                  <a:lnTo>
                    <a:pt x="424" y="669"/>
                  </a:lnTo>
                  <a:lnTo>
                    <a:pt x="456" y="626"/>
                  </a:lnTo>
                  <a:lnTo>
                    <a:pt x="488" y="582"/>
                  </a:lnTo>
                  <a:lnTo>
                    <a:pt x="520" y="539"/>
                  </a:lnTo>
                  <a:lnTo>
                    <a:pt x="552" y="496"/>
                  </a:lnTo>
                  <a:lnTo>
                    <a:pt x="584" y="454"/>
                  </a:lnTo>
                  <a:lnTo>
                    <a:pt x="616" y="413"/>
                  </a:lnTo>
                  <a:lnTo>
                    <a:pt x="648" y="373"/>
                  </a:lnTo>
                  <a:lnTo>
                    <a:pt x="680" y="334"/>
                  </a:lnTo>
                  <a:lnTo>
                    <a:pt x="712" y="297"/>
                  </a:lnTo>
                  <a:lnTo>
                    <a:pt x="744" y="262"/>
                  </a:lnTo>
                  <a:lnTo>
                    <a:pt x="776" y="228"/>
                  </a:lnTo>
                  <a:lnTo>
                    <a:pt x="808" y="197"/>
                  </a:lnTo>
                  <a:lnTo>
                    <a:pt x="840" y="167"/>
                  </a:lnTo>
                  <a:lnTo>
                    <a:pt x="872" y="140"/>
                  </a:lnTo>
                  <a:lnTo>
                    <a:pt x="904" y="115"/>
                  </a:lnTo>
                  <a:lnTo>
                    <a:pt x="936" y="92"/>
                  </a:lnTo>
                  <a:lnTo>
                    <a:pt x="968" y="72"/>
                  </a:lnTo>
                  <a:lnTo>
                    <a:pt x="1000" y="54"/>
                  </a:lnTo>
                  <a:lnTo>
                    <a:pt x="1032" y="39"/>
                  </a:lnTo>
                  <a:lnTo>
                    <a:pt x="1064" y="26"/>
                  </a:lnTo>
                  <a:lnTo>
                    <a:pt x="1096" y="16"/>
                  </a:lnTo>
                  <a:lnTo>
                    <a:pt x="1128" y="8"/>
                  </a:lnTo>
                  <a:lnTo>
                    <a:pt x="1160" y="3"/>
                  </a:lnTo>
                  <a:lnTo>
                    <a:pt x="1192" y="0"/>
                  </a:lnTo>
                  <a:lnTo>
                    <a:pt x="1224" y="0"/>
                  </a:lnTo>
                  <a:lnTo>
                    <a:pt x="1256" y="2"/>
                  </a:lnTo>
                  <a:lnTo>
                    <a:pt x="1288" y="7"/>
                  </a:lnTo>
                  <a:lnTo>
                    <a:pt x="1320" y="13"/>
                  </a:lnTo>
                  <a:lnTo>
                    <a:pt x="1352" y="23"/>
                  </a:lnTo>
                  <a:lnTo>
                    <a:pt x="1384" y="34"/>
                  </a:lnTo>
                  <a:lnTo>
                    <a:pt x="1417" y="47"/>
                  </a:lnTo>
                  <a:moveTo>
                    <a:pt x="1417" y="47"/>
                  </a:moveTo>
                  <a:lnTo>
                    <a:pt x="1449" y="63"/>
                  </a:lnTo>
                  <a:lnTo>
                    <a:pt x="1481" y="80"/>
                  </a:lnTo>
                  <a:lnTo>
                    <a:pt x="1513" y="99"/>
                  </a:lnTo>
                  <a:lnTo>
                    <a:pt x="1545" y="120"/>
                  </a:lnTo>
                  <a:lnTo>
                    <a:pt x="1577" y="142"/>
                  </a:lnTo>
                  <a:lnTo>
                    <a:pt x="1609" y="166"/>
                  </a:lnTo>
                  <a:lnTo>
                    <a:pt x="1641" y="191"/>
                  </a:lnTo>
                  <a:lnTo>
                    <a:pt x="1673" y="218"/>
                  </a:lnTo>
                  <a:lnTo>
                    <a:pt x="1705" y="245"/>
                  </a:lnTo>
                  <a:lnTo>
                    <a:pt x="1737" y="274"/>
                  </a:lnTo>
                  <a:lnTo>
                    <a:pt x="1769" y="303"/>
                  </a:lnTo>
                  <a:lnTo>
                    <a:pt x="1801" y="333"/>
                  </a:lnTo>
                  <a:lnTo>
                    <a:pt x="1833" y="364"/>
                  </a:lnTo>
                  <a:lnTo>
                    <a:pt x="1865" y="395"/>
                  </a:lnTo>
                  <a:lnTo>
                    <a:pt x="1897" y="427"/>
                  </a:lnTo>
                  <a:lnTo>
                    <a:pt x="1929" y="458"/>
                  </a:lnTo>
                  <a:lnTo>
                    <a:pt x="1961" y="490"/>
                  </a:lnTo>
                  <a:lnTo>
                    <a:pt x="1993" y="522"/>
                  </a:lnTo>
                  <a:lnTo>
                    <a:pt x="2025" y="554"/>
                  </a:lnTo>
                  <a:lnTo>
                    <a:pt x="2057" y="585"/>
                  </a:lnTo>
                  <a:lnTo>
                    <a:pt x="2089" y="616"/>
                  </a:lnTo>
                  <a:lnTo>
                    <a:pt x="2121" y="647"/>
                  </a:lnTo>
                  <a:lnTo>
                    <a:pt x="2153" y="677"/>
                  </a:lnTo>
                  <a:lnTo>
                    <a:pt x="2185" y="706"/>
                  </a:lnTo>
                  <a:lnTo>
                    <a:pt x="2217" y="734"/>
                  </a:lnTo>
                  <a:lnTo>
                    <a:pt x="2249" y="762"/>
                  </a:lnTo>
                  <a:lnTo>
                    <a:pt x="2281" y="788"/>
                  </a:lnTo>
                  <a:lnTo>
                    <a:pt x="2313" y="814"/>
                  </a:lnTo>
                  <a:lnTo>
                    <a:pt x="2345" y="838"/>
                  </a:lnTo>
                  <a:lnTo>
                    <a:pt x="2377" y="861"/>
                  </a:lnTo>
                  <a:lnTo>
                    <a:pt x="2409" y="883"/>
                  </a:lnTo>
                  <a:lnTo>
                    <a:pt x="2442" y="903"/>
                  </a:lnTo>
                  <a:moveTo>
                    <a:pt x="2442" y="903"/>
                  </a:moveTo>
                  <a:lnTo>
                    <a:pt x="2474" y="922"/>
                  </a:lnTo>
                  <a:lnTo>
                    <a:pt x="2506" y="940"/>
                  </a:lnTo>
                  <a:lnTo>
                    <a:pt x="2538" y="956"/>
                  </a:lnTo>
                  <a:lnTo>
                    <a:pt x="2570" y="971"/>
                  </a:lnTo>
                  <a:lnTo>
                    <a:pt x="2602" y="984"/>
                  </a:lnTo>
                  <a:lnTo>
                    <a:pt x="2634" y="996"/>
                  </a:lnTo>
                  <a:lnTo>
                    <a:pt x="2666" y="1006"/>
                  </a:lnTo>
                  <a:lnTo>
                    <a:pt x="2698" y="1015"/>
                  </a:lnTo>
                  <a:lnTo>
                    <a:pt x="2730" y="1023"/>
                  </a:lnTo>
                  <a:lnTo>
                    <a:pt x="2762" y="1029"/>
                  </a:lnTo>
                  <a:lnTo>
                    <a:pt x="2794" y="1034"/>
                  </a:lnTo>
                  <a:lnTo>
                    <a:pt x="2826" y="1039"/>
                  </a:lnTo>
                  <a:lnTo>
                    <a:pt x="2858" y="1042"/>
                  </a:lnTo>
                  <a:lnTo>
                    <a:pt x="2890" y="1044"/>
                  </a:lnTo>
                  <a:lnTo>
                    <a:pt x="2922" y="1045"/>
                  </a:lnTo>
                  <a:lnTo>
                    <a:pt x="2954" y="1046"/>
                  </a:lnTo>
                  <a:moveTo>
                    <a:pt x="2954" y="1046"/>
                  </a:moveTo>
                  <a:lnTo>
                    <a:pt x="2986" y="1046"/>
                  </a:lnTo>
                  <a:lnTo>
                    <a:pt x="3018" y="1046"/>
                  </a:lnTo>
                  <a:moveTo>
                    <a:pt x="3018" y="1046"/>
                  </a:moveTo>
                  <a:lnTo>
                    <a:pt x="3029" y="1046"/>
                  </a:lnTo>
                </a:path>
              </a:pathLst>
            </a:custGeom>
            <a:noFill/>
            <a:ln w="31750" cap="rnd">
              <a:solidFill>
                <a:srgbClr val="006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135" y="1552"/>
              <a:ext cx="1219" cy="421"/>
            </a:xfrm>
            <a:custGeom>
              <a:avLst/>
              <a:gdLst>
                <a:gd name="T0" fmla="*/ 7 w 3029"/>
                <a:gd name="T1" fmla="*/ 1046 h 1046"/>
                <a:gd name="T2" fmla="*/ 39 w 3029"/>
                <a:gd name="T3" fmla="*/ 1046 h 1046"/>
                <a:gd name="T4" fmla="*/ 103 w 3029"/>
                <a:gd name="T5" fmla="*/ 1045 h 1046"/>
                <a:gd name="T6" fmla="*/ 135 w 3029"/>
                <a:gd name="T7" fmla="*/ 1044 h 1046"/>
                <a:gd name="T8" fmla="*/ 199 w 3029"/>
                <a:gd name="T9" fmla="*/ 1039 h 1046"/>
                <a:gd name="T10" fmla="*/ 263 w 3029"/>
                <a:gd name="T11" fmla="*/ 1030 h 1046"/>
                <a:gd name="T12" fmla="*/ 327 w 3029"/>
                <a:gd name="T13" fmla="*/ 1016 h 1046"/>
                <a:gd name="T14" fmla="*/ 392 w 3029"/>
                <a:gd name="T15" fmla="*/ 997 h 1046"/>
                <a:gd name="T16" fmla="*/ 424 w 3029"/>
                <a:gd name="T17" fmla="*/ 985 h 1046"/>
                <a:gd name="T18" fmla="*/ 488 w 3029"/>
                <a:gd name="T19" fmla="*/ 957 h 1046"/>
                <a:gd name="T20" fmla="*/ 552 w 3029"/>
                <a:gd name="T21" fmla="*/ 924 h 1046"/>
                <a:gd name="T22" fmla="*/ 616 w 3029"/>
                <a:gd name="T23" fmla="*/ 885 h 1046"/>
                <a:gd name="T24" fmla="*/ 680 w 3029"/>
                <a:gd name="T25" fmla="*/ 840 h 1046"/>
                <a:gd name="T26" fmla="*/ 744 w 3029"/>
                <a:gd name="T27" fmla="*/ 791 h 1046"/>
                <a:gd name="T28" fmla="*/ 808 w 3029"/>
                <a:gd name="T29" fmla="*/ 737 h 1046"/>
                <a:gd name="T30" fmla="*/ 872 w 3029"/>
                <a:gd name="T31" fmla="*/ 680 h 1046"/>
                <a:gd name="T32" fmla="*/ 936 w 3029"/>
                <a:gd name="T33" fmla="*/ 619 h 1046"/>
                <a:gd name="T34" fmla="*/ 1000 w 3029"/>
                <a:gd name="T35" fmla="*/ 557 h 1046"/>
                <a:gd name="T36" fmla="*/ 1064 w 3029"/>
                <a:gd name="T37" fmla="*/ 493 h 1046"/>
                <a:gd name="T38" fmla="*/ 1128 w 3029"/>
                <a:gd name="T39" fmla="*/ 430 h 1046"/>
                <a:gd name="T40" fmla="*/ 1192 w 3029"/>
                <a:gd name="T41" fmla="*/ 367 h 1046"/>
                <a:gd name="T42" fmla="*/ 1256 w 3029"/>
                <a:gd name="T43" fmla="*/ 306 h 1046"/>
                <a:gd name="T44" fmla="*/ 1320 w 3029"/>
                <a:gd name="T45" fmla="*/ 248 h 1046"/>
                <a:gd name="T46" fmla="*/ 1384 w 3029"/>
                <a:gd name="T47" fmla="*/ 194 h 1046"/>
                <a:gd name="T48" fmla="*/ 1417 w 3029"/>
                <a:gd name="T49" fmla="*/ 168 h 1046"/>
                <a:gd name="T50" fmla="*/ 1481 w 3029"/>
                <a:gd name="T51" fmla="*/ 122 h 1046"/>
                <a:gd name="T52" fmla="*/ 1545 w 3029"/>
                <a:gd name="T53" fmla="*/ 82 h 1046"/>
                <a:gd name="T54" fmla="*/ 1609 w 3029"/>
                <a:gd name="T55" fmla="*/ 49 h 1046"/>
                <a:gd name="T56" fmla="*/ 1673 w 3029"/>
                <a:gd name="T57" fmla="*/ 24 h 1046"/>
                <a:gd name="T58" fmla="*/ 1737 w 3029"/>
                <a:gd name="T59" fmla="*/ 7 h 1046"/>
                <a:gd name="T60" fmla="*/ 1801 w 3029"/>
                <a:gd name="T61" fmla="*/ 0 h 1046"/>
                <a:gd name="T62" fmla="*/ 1865 w 3029"/>
                <a:gd name="T63" fmla="*/ 2 h 1046"/>
                <a:gd name="T64" fmla="*/ 1929 w 3029"/>
                <a:gd name="T65" fmla="*/ 15 h 1046"/>
                <a:gd name="T66" fmla="*/ 1993 w 3029"/>
                <a:gd name="T67" fmla="*/ 37 h 1046"/>
                <a:gd name="T68" fmla="*/ 2057 w 3029"/>
                <a:gd name="T69" fmla="*/ 70 h 1046"/>
                <a:gd name="T70" fmla="*/ 2121 w 3029"/>
                <a:gd name="T71" fmla="*/ 112 h 1046"/>
                <a:gd name="T72" fmla="*/ 2185 w 3029"/>
                <a:gd name="T73" fmla="*/ 164 h 1046"/>
                <a:gd name="T74" fmla="*/ 2249 w 3029"/>
                <a:gd name="T75" fmla="*/ 225 h 1046"/>
                <a:gd name="T76" fmla="*/ 2313 w 3029"/>
                <a:gd name="T77" fmla="*/ 294 h 1046"/>
                <a:gd name="T78" fmla="*/ 2377 w 3029"/>
                <a:gd name="T79" fmla="*/ 369 h 1046"/>
                <a:gd name="T80" fmla="*/ 2442 w 3029"/>
                <a:gd name="T81" fmla="*/ 450 h 1046"/>
                <a:gd name="T82" fmla="*/ 2474 w 3029"/>
                <a:gd name="T83" fmla="*/ 492 h 1046"/>
                <a:gd name="T84" fmla="*/ 2538 w 3029"/>
                <a:gd name="T85" fmla="*/ 578 h 1046"/>
                <a:gd name="T86" fmla="*/ 2602 w 3029"/>
                <a:gd name="T87" fmla="*/ 665 h 1046"/>
                <a:gd name="T88" fmla="*/ 2666 w 3029"/>
                <a:gd name="T89" fmla="*/ 750 h 1046"/>
                <a:gd name="T90" fmla="*/ 2730 w 3029"/>
                <a:gd name="T91" fmla="*/ 831 h 1046"/>
                <a:gd name="T92" fmla="*/ 2794 w 3029"/>
                <a:gd name="T93" fmla="*/ 904 h 1046"/>
                <a:gd name="T94" fmla="*/ 2858 w 3029"/>
                <a:gd name="T95" fmla="*/ 966 h 1046"/>
                <a:gd name="T96" fmla="*/ 2922 w 3029"/>
                <a:gd name="T97" fmla="*/ 1013 h 1046"/>
                <a:gd name="T98" fmla="*/ 2954 w 3029"/>
                <a:gd name="T99" fmla="*/ 1029 h 1046"/>
                <a:gd name="T100" fmla="*/ 3018 w 3029"/>
                <a:gd name="T101" fmla="*/ 1046 h 1046"/>
                <a:gd name="T102" fmla="*/ 3029 w 3029"/>
                <a:gd name="T103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046">
                  <a:moveTo>
                    <a:pt x="0" y="1046"/>
                  </a:moveTo>
                  <a:lnTo>
                    <a:pt x="7" y="1046"/>
                  </a:lnTo>
                  <a:moveTo>
                    <a:pt x="7" y="1046"/>
                  </a:moveTo>
                  <a:lnTo>
                    <a:pt x="39" y="1046"/>
                  </a:lnTo>
                  <a:lnTo>
                    <a:pt x="71" y="1046"/>
                  </a:lnTo>
                  <a:lnTo>
                    <a:pt x="103" y="1045"/>
                  </a:lnTo>
                  <a:lnTo>
                    <a:pt x="135" y="1044"/>
                  </a:lnTo>
                  <a:moveTo>
                    <a:pt x="135" y="1044"/>
                  </a:moveTo>
                  <a:lnTo>
                    <a:pt x="167" y="1042"/>
                  </a:lnTo>
                  <a:lnTo>
                    <a:pt x="199" y="1039"/>
                  </a:lnTo>
                  <a:lnTo>
                    <a:pt x="231" y="1035"/>
                  </a:lnTo>
                  <a:lnTo>
                    <a:pt x="263" y="1030"/>
                  </a:lnTo>
                  <a:lnTo>
                    <a:pt x="295" y="1023"/>
                  </a:lnTo>
                  <a:lnTo>
                    <a:pt x="327" y="1016"/>
                  </a:lnTo>
                  <a:lnTo>
                    <a:pt x="359" y="1007"/>
                  </a:lnTo>
                  <a:lnTo>
                    <a:pt x="392" y="997"/>
                  </a:lnTo>
                  <a:moveTo>
                    <a:pt x="392" y="997"/>
                  </a:moveTo>
                  <a:lnTo>
                    <a:pt x="424" y="985"/>
                  </a:lnTo>
                  <a:lnTo>
                    <a:pt x="456" y="972"/>
                  </a:lnTo>
                  <a:lnTo>
                    <a:pt x="488" y="957"/>
                  </a:lnTo>
                  <a:lnTo>
                    <a:pt x="520" y="941"/>
                  </a:lnTo>
                  <a:lnTo>
                    <a:pt x="552" y="924"/>
                  </a:lnTo>
                  <a:lnTo>
                    <a:pt x="584" y="905"/>
                  </a:lnTo>
                  <a:lnTo>
                    <a:pt x="616" y="885"/>
                  </a:lnTo>
                  <a:lnTo>
                    <a:pt x="648" y="863"/>
                  </a:lnTo>
                  <a:lnTo>
                    <a:pt x="680" y="840"/>
                  </a:lnTo>
                  <a:lnTo>
                    <a:pt x="712" y="816"/>
                  </a:lnTo>
                  <a:lnTo>
                    <a:pt x="744" y="791"/>
                  </a:lnTo>
                  <a:lnTo>
                    <a:pt x="776" y="764"/>
                  </a:lnTo>
                  <a:lnTo>
                    <a:pt x="808" y="737"/>
                  </a:lnTo>
                  <a:lnTo>
                    <a:pt x="840" y="709"/>
                  </a:lnTo>
                  <a:lnTo>
                    <a:pt x="872" y="680"/>
                  </a:lnTo>
                  <a:lnTo>
                    <a:pt x="904" y="650"/>
                  </a:lnTo>
                  <a:lnTo>
                    <a:pt x="936" y="619"/>
                  </a:lnTo>
                  <a:lnTo>
                    <a:pt x="968" y="588"/>
                  </a:lnTo>
                  <a:lnTo>
                    <a:pt x="1000" y="557"/>
                  </a:lnTo>
                  <a:lnTo>
                    <a:pt x="1032" y="525"/>
                  </a:lnTo>
                  <a:lnTo>
                    <a:pt x="1064" y="493"/>
                  </a:lnTo>
                  <a:lnTo>
                    <a:pt x="1096" y="462"/>
                  </a:lnTo>
                  <a:lnTo>
                    <a:pt x="1128" y="430"/>
                  </a:lnTo>
                  <a:lnTo>
                    <a:pt x="1160" y="398"/>
                  </a:lnTo>
                  <a:lnTo>
                    <a:pt x="1192" y="367"/>
                  </a:lnTo>
                  <a:lnTo>
                    <a:pt x="1224" y="336"/>
                  </a:lnTo>
                  <a:lnTo>
                    <a:pt x="1256" y="306"/>
                  </a:lnTo>
                  <a:lnTo>
                    <a:pt x="1288" y="276"/>
                  </a:lnTo>
                  <a:lnTo>
                    <a:pt x="1320" y="248"/>
                  </a:lnTo>
                  <a:lnTo>
                    <a:pt x="1352" y="220"/>
                  </a:lnTo>
                  <a:lnTo>
                    <a:pt x="1384" y="194"/>
                  </a:lnTo>
                  <a:lnTo>
                    <a:pt x="1417" y="168"/>
                  </a:lnTo>
                  <a:moveTo>
                    <a:pt x="1417" y="168"/>
                  </a:moveTo>
                  <a:lnTo>
                    <a:pt x="1449" y="144"/>
                  </a:lnTo>
                  <a:lnTo>
                    <a:pt x="1481" y="122"/>
                  </a:lnTo>
                  <a:lnTo>
                    <a:pt x="1513" y="101"/>
                  </a:lnTo>
                  <a:lnTo>
                    <a:pt x="1545" y="82"/>
                  </a:lnTo>
                  <a:lnTo>
                    <a:pt x="1577" y="64"/>
                  </a:lnTo>
                  <a:lnTo>
                    <a:pt x="1609" y="49"/>
                  </a:lnTo>
                  <a:lnTo>
                    <a:pt x="1641" y="35"/>
                  </a:lnTo>
                  <a:lnTo>
                    <a:pt x="1673" y="24"/>
                  </a:lnTo>
                  <a:lnTo>
                    <a:pt x="1705" y="14"/>
                  </a:lnTo>
                  <a:lnTo>
                    <a:pt x="1737" y="7"/>
                  </a:lnTo>
                  <a:lnTo>
                    <a:pt x="1769" y="2"/>
                  </a:lnTo>
                  <a:lnTo>
                    <a:pt x="1801" y="0"/>
                  </a:lnTo>
                  <a:lnTo>
                    <a:pt x="1833" y="0"/>
                  </a:lnTo>
                  <a:lnTo>
                    <a:pt x="1865" y="2"/>
                  </a:lnTo>
                  <a:lnTo>
                    <a:pt x="1897" y="7"/>
                  </a:lnTo>
                  <a:lnTo>
                    <a:pt x="1929" y="15"/>
                  </a:lnTo>
                  <a:lnTo>
                    <a:pt x="1961" y="25"/>
                  </a:lnTo>
                  <a:lnTo>
                    <a:pt x="1993" y="37"/>
                  </a:lnTo>
                  <a:lnTo>
                    <a:pt x="2025" y="52"/>
                  </a:lnTo>
                  <a:lnTo>
                    <a:pt x="2057" y="70"/>
                  </a:lnTo>
                  <a:lnTo>
                    <a:pt x="2089" y="90"/>
                  </a:lnTo>
                  <a:lnTo>
                    <a:pt x="2121" y="112"/>
                  </a:lnTo>
                  <a:lnTo>
                    <a:pt x="2153" y="137"/>
                  </a:lnTo>
                  <a:lnTo>
                    <a:pt x="2185" y="164"/>
                  </a:lnTo>
                  <a:lnTo>
                    <a:pt x="2217" y="194"/>
                  </a:lnTo>
                  <a:lnTo>
                    <a:pt x="2249" y="225"/>
                  </a:lnTo>
                  <a:lnTo>
                    <a:pt x="2281" y="258"/>
                  </a:lnTo>
                  <a:lnTo>
                    <a:pt x="2313" y="294"/>
                  </a:lnTo>
                  <a:lnTo>
                    <a:pt x="2345" y="331"/>
                  </a:lnTo>
                  <a:lnTo>
                    <a:pt x="2377" y="369"/>
                  </a:lnTo>
                  <a:lnTo>
                    <a:pt x="2409" y="409"/>
                  </a:lnTo>
                  <a:lnTo>
                    <a:pt x="2442" y="450"/>
                  </a:lnTo>
                  <a:moveTo>
                    <a:pt x="2442" y="450"/>
                  </a:moveTo>
                  <a:lnTo>
                    <a:pt x="2474" y="492"/>
                  </a:lnTo>
                  <a:lnTo>
                    <a:pt x="2506" y="535"/>
                  </a:lnTo>
                  <a:lnTo>
                    <a:pt x="2538" y="578"/>
                  </a:lnTo>
                  <a:lnTo>
                    <a:pt x="2570" y="622"/>
                  </a:lnTo>
                  <a:lnTo>
                    <a:pt x="2602" y="665"/>
                  </a:lnTo>
                  <a:lnTo>
                    <a:pt x="2634" y="708"/>
                  </a:lnTo>
                  <a:lnTo>
                    <a:pt x="2666" y="750"/>
                  </a:lnTo>
                  <a:lnTo>
                    <a:pt x="2698" y="791"/>
                  </a:lnTo>
                  <a:lnTo>
                    <a:pt x="2730" y="831"/>
                  </a:lnTo>
                  <a:lnTo>
                    <a:pt x="2762" y="868"/>
                  </a:lnTo>
                  <a:lnTo>
                    <a:pt x="2794" y="904"/>
                  </a:lnTo>
                  <a:lnTo>
                    <a:pt x="2826" y="936"/>
                  </a:lnTo>
                  <a:lnTo>
                    <a:pt x="2858" y="966"/>
                  </a:lnTo>
                  <a:lnTo>
                    <a:pt x="2890" y="991"/>
                  </a:lnTo>
                  <a:lnTo>
                    <a:pt x="2922" y="1013"/>
                  </a:lnTo>
                  <a:lnTo>
                    <a:pt x="2954" y="1029"/>
                  </a:lnTo>
                  <a:moveTo>
                    <a:pt x="2954" y="1029"/>
                  </a:moveTo>
                  <a:lnTo>
                    <a:pt x="2986" y="1041"/>
                  </a:lnTo>
                  <a:lnTo>
                    <a:pt x="3018" y="1046"/>
                  </a:lnTo>
                  <a:moveTo>
                    <a:pt x="3018" y="1046"/>
                  </a:moveTo>
                  <a:lnTo>
                    <a:pt x="3029" y="1046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135" y="1474"/>
              <a:ext cx="1219" cy="499"/>
            </a:xfrm>
            <a:custGeom>
              <a:avLst/>
              <a:gdLst>
                <a:gd name="T0" fmla="*/ 7 w 3029"/>
                <a:gd name="T1" fmla="*/ 1240 h 1240"/>
                <a:gd name="T2" fmla="*/ 39 w 3029"/>
                <a:gd name="T3" fmla="*/ 1240 h 1240"/>
                <a:gd name="T4" fmla="*/ 103 w 3029"/>
                <a:gd name="T5" fmla="*/ 1240 h 1240"/>
                <a:gd name="T6" fmla="*/ 135 w 3029"/>
                <a:gd name="T7" fmla="*/ 1240 h 1240"/>
                <a:gd name="T8" fmla="*/ 199 w 3029"/>
                <a:gd name="T9" fmla="*/ 1240 h 1240"/>
                <a:gd name="T10" fmla="*/ 263 w 3029"/>
                <a:gd name="T11" fmla="*/ 1240 h 1240"/>
                <a:gd name="T12" fmla="*/ 327 w 3029"/>
                <a:gd name="T13" fmla="*/ 1239 h 1240"/>
                <a:gd name="T14" fmla="*/ 392 w 3029"/>
                <a:gd name="T15" fmla="*/ 1237 h 1240"/>
                <a:gd name="T16" fmla="*/ 424 w 3029"/>
                <a:gd name="T17" fmla="*/ 1235 h 1240"/>
                <a:gd name="T18" fmla="*/ 488 w 3029"/>
                <a:gd name="T19" fmla="*/ 1232 h 1240"/>
                <a:gd name="T20" fmla="*/ 552 w 3029"/>
                <a:gd name="T21" fmla="*/ 1227 h 1240"/>
                <a:gd name="T22" fmla="*/ 616 w 3029"/>
                <a:gd name="T23" fmla="*/ 1220 h 1240"/>
                <a:gd name="T24" fmla="*/ 680 w 3029"/>
                <a:gd name="T25" fmla="*/ 1211 h 1240"/>
                <a:gd name="T26" fmla="*/ 744 w 3029"/>
                <a:gd name="T27" fmla="*/ 1199 h 1240"/>
                <a:gd name="T28" fmla="*/ 808 w 3029"/>
                <a:gd name="T29" fmla="*/ 1184 h 1240"/>
                <a:gd name="T30" fmla="*/ 872 w 3029"/>
                <a:gd name="T31" fmla="*/ 1166 h 1240"/>
                <a:gd name="T32" fmla="*/ 936 w 3029"/>
                <a:gd name="T33" fmla="*/ 1145 h 1240"/>
                <a:gd name="T34" fmla="*/ 1000 w 3029"/>
                <a:gd name="T35" fmla="*/ 1120 h 1240"/>
                <a:gd name="T36" fmla="*/ 1064 w 3029"/>
                <a:gd name="T37" fmla="*/ 1091 h 1240"/>
                <a:gd name="T38" fmla="*/ 1128 w 3029"/>
                <a:gd name="T39" fmla="*/ 1057 h 1240"/>
                <a:gd name="T40" fmla="*/ 1192 w 3029"/>
                <a:gd name="T41" fmla="*/ 1020 h 1240"/>
                <a:gd name="T42" fmla="*/ 1256 w 3029"/>
                <a:gd name="T43" fmla="*/ 978 h 1240"/>
                <a:gd name="T44" fmla="*/ 1320 w 3029"/>
                <a:gd name="T45" fmla="*/ 932 h 1240"/>
                <a:gd name="T46" fmla="*/ 1384 w 3029"/>
                <a:gd name="T47" fmla="*/ 881 h 1240"/>
                <a:gd name="T48" fmla="*/ 1417 w 3029"/>
                <a:gd name="T49" fmla="*/ 855 h 1240"/>
                <a:gd name="T50" fmla="*/ 1481 w 3029"/>
                <a:gd name="T51" fmla="*/ 798 h 1240"/>
                <a:gd name="T52" fmla="*/ 1545 w 3029"/>
                <a:gd name="T53" fmla="*/ 738 h 1240"/>
                <a:gd name="T54" fmla="*/ 1609 w 3029"/>
                <a:gd name="T55" fmla="*/ 675 h 1240"/>
                <a:gd name="T56" fmla="*/ 1673 w 3029"/>
                <a:gd name="T57" fmla="*/ 609 h 1240"/>
                <a:gd name="T58" fmla="*/ 1737 w 3029"/>
                <a:gd name="T59" fmla="*/ 542 h 1240"/>
                <a:gd name="T60" fmla="*/ 1801 w 3029"/>
                <a:gd name="T61" fmla="*/ 473 h 1240"/>
                <a:gd name="T62" fmla="*/ 1865 w 3029"/>
                <a:gd name="T63" fmla="*/ 404 h 1240"/>
                <a:gd name="T64" fmla="*/ 1929 w 3029"/>
                <a:gd name="T65" fmla="*/ 335 h 1240"/>
                <a:gd name="T66" fmla="*/ 1993 w 3029"/>
                <a:gd name="T67" fmla="*/ 269 h 1240"/>
                <a:gd name="T68" fmla="*/ 2057 w 3029"/>
                <a:gd name="T69" fmla="*/ 206 h 1240"/>
                <a:gd name="T70" fmla="*/ 2121 w 3029"/>
                <a:gd name="T71" fmla="*/ 148 h 1240"/>
                <a:gd name="T72" fmla="*/ 2185 w 3029"/>
                <a:gd name="T73" fmla="*/ 97 h 1240"/>
                <a:gd name="T74" fmla="*/ 2249 w 3029"/>
                <a:gd name="T75" fmla="*/ 55 h 1240"/>
                <a:gd name="T76" fmla="*/ 2313 w 3029"/>
                <a:gd name="T77" fmla="*/ 23 h 1240"/>
                <a:gd name="T78" fmla="*/ 2377 w 3029"/>
                <a:gd name="T79" fmla="*/ 4 h 1240"/>
                <a:gd name="T80" fmla="*/ 2442 w 3029"/>
                <a:gd name="T81" fmla="*/ 1 h 1240"/>
                <a:gd name="T82" fmla="*/ 2474 w 3029"/>
                <a:gd name="T83" fmla="*/ 5 h 1240"/>
                <a:gd name="T84" fmla="*/ 2538 w 3029"/>
                <a:gd name="T85" fmla="*/ 30 h 1240"/>
                <a:gd name="T86" fmla="*/ 2602 w 3029"/>
                <a:gd name="T87" fmla="*/ 78 h 1240"/>
                <a:gd name="T88" fmla="*/ 2666 w 3029"/>
                <a:gd name="T89" fmla="*/ 151 h 1240"/>
                <a:gd name="T90" fmla="*/ 2730 w 3029"/>
                <a:gd name="T91" fmla="*/ 254 h 1240"/>
                <a:gd name="T92" fmla="*/ 2794 w 3029"/>
                <a:gd name="T93" fmla="*/ 390 h 1240"/>
                <a:gd name="T94" fmla="*/ 2858 w 3029"/>
                <a:gd name="T95" fmla="*/ 564 h 1240"/>
                <a:gd name="T96" fmla="*/ 2922 w 3029"/>
                <a:gd name="T97" fmla="*/ 779 h 1240"/>
                <a:gd name="T98" fmla="*/ 2954 w 3029"/>
                <a:gd name="T99" fmla="*/ 903 h 1240"/>
                <a:gd name="T100" fmla="*/ 3018 w 3029"/>
                <a:gd name="T101" fmla="*/ 1189 h 1240"/>
                <a:gd name="T102" fmla="*/ 3029 w 3029"/>
                <a:gd name="T103" fmla="*/ 12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240">
                  <a:moveTo>
                    <a:pt x="0" y="1240"/>
                  </a:moveTo>
                  <a:lnTo>
                    <a:pt x="7" y="1240"/>
                  </a:lnTo>
                  <a:moveTo>
                    <a:pt x="7" y="1240"/>
                  </a:moveTo>
                  <a:lnTo>
                    <a:pt x="39" y="1240"/>
                  </a:lnTo>
                  <a:lnTo>
                    <a:pt x="71" y="1240"/>
                  </a:lnTo>
                  <a:lnTo>
                    <a:pt x="103" y="1240"/>
                  </a:lnTo>
                  <a:lnTo>
                    <a:pt x="135" y="1240"/>
                  </a:lnTo>
                  <a:moveTo>
                    <a:pt x="135" y="1240"/>
                  </a:moveTo>
                  <a:lnTo>
                    <a:pt x="167" y="1240"/>
                  </a:lnTo>
                  <a:lnTo>
                    <a:pt x="199" y="1240"/>
                  </a:lnTo>
                  <a:lnTo>
                    <a:pt x="231" y="1240"/>
                  </a:lnTo>
                  <a:lnTo>
                    <a:pt x="263" y="1240"/>
                  </a:lnTo>
                  <a:lnTo>
                    <a:pt x="295" y="1239"/>
                  </a:lnTo>
                  <a:lnTo>
                    <a:pt x="327" y="1239"/>
                  </a:lnTo>
                  <a:lnTo>
                    <a:pt x="359" y="1238"/>
                  </a:lnTo>
                  <a:lnTo>
                    <a:pt x="392" y="1237"/>
                  </a:lnTo>
                  <a:moveTo>
                    <a:pt x="392" y="1237"/>
                  </a:moveTo>
                  <a:lnTo>
                    <a:pt x="424" y="1235"/>
                  </a:lnTo>
                  <a:lnTo>
                    <a:pt x="456" y="1234"/>
                  </a:lnTo>
                  <a:lnTo>
                    <a:pt x="488" y="1232"/>
                  </a:lnTo>
                  <a:lnTo>
                    <a:pt x="520" y="1230"/>
                  </a:lnTo>
                  <a:lnTo>
                    <a:pt x="552" y="1227"/>
                  </a:lnTo>
                  <a:lnTo>
                    <a:pt x="584" y="1224"/>
                  </a:lnTo>
                  <a:lnTo>
                    <a:pt x="616" y="1220"/>
                  </a:lnTo>
                  <a:lnTo>
                    <a:pt x="648" y="1215"/>
                  </a:lnTo>
                  <a:lnTo>
                    <a:pt x="680" y="1211"/>
                  </a:lnTo>
                  <a:lnTo>
                    <a:pt x="712" y="1205"/>
                  </a:lnTo>
                  <a:lnTo>
                    <a:pt x="744" y="1199"/>
                  </a:lnTo>
                  <a:lnTo>
                    <a:pt x="776" y="1192"/>
                  </a:lnTo>
                  <a:lnTo>
                    <a:pt x="808" y="1184"/>
                  </a:lnTo>
                  <a:lnTo>
                    <a:pt x="840" y="1176"/>
                  </a:lnTo>
                  <a:lnTo>
                    <a:pt x="872" y="1166"/>
                  </a:lnTo>
                  <a:lnTo>
                    <a:pt x="904" y="1156"/>
                  </a:lnTo>
                  <a:lnTo>
                    <a:pt x="936" y="1145"/>
                  </a:lnTo>
                  <a:lnTo>
                    <a:pt x="968" y="1133"/>
                  </a:lnTo>
                  <a:lnTo>
                    <a:pt x="1000" y="1120"/>
                  </a:lnTo>
                  <a:lnTo>
                    <a:pt x="1032" y="1106"/>
                  </a:lnTo>
                  <a:lnTo>
                    <a:pt x="1064" y="1091"/>
                  </a:lnTo>
                  <a:lnTo>
                    <a:pt x="1096" y="1074"/>
                  </a:lnTo>
                  <a:lnTo>
                    <a:pt x="1128" y="1057"/>
                  </a:lnTo>
                  <a:lnTo>
                    <a:pt x="1160" y="1039"/>
                  </a:lnTo>
                  <a:lnTo>
                    <a:pt x="1192" y="1020"/>
                  </a:lnTo>
                  <a:lnTo>
                    <a:pt x="1224" y="999"/>
                  </a:lnTo>
                  <a:lnTo>
                    <a:pt x="1256" y="978"/>
                  </a:lnTo>
                  <a:lnTo>
                    <a:pt x="1288" y="955"/>
                  </a:lnTo>
                  <a:lnTo>
                    <a:pt x="1320" y="932"/>
                  </a:lnTo>
                  <a:lnTo>
                    <a:pt x="1352" y="907"/>
                  </a:lnTo>
                  <a:lnTo>
                    <a:pt x="1384" y="881"/>
                  </a:lnTo>
                  <a:lnTo>
                    <a:pt x="1417" y="855"/>
                  </a:lnTo>
                  <a:moveTo>
                    <a:pt x="1417" y="855"/>
                  </a:moveTo>
                  <a:lnTo>
                    <a:pt x="1449" y="827"/>
                  </a:lnTo>
                  <a:lnTo>
                    <a:pt x="1481" y="798"/>
                  </a:lnTo>
                  <a:lnTo>
                    <a:pt x="1513" y="769"/>
                  </a:lnTo>
                  <a:lnTo>
                    <a:pt x="1545" y="738"/>
                  </a:lnTo>
                  <a:lnTo>
                    <a:pt x="1577" y="707"/>
                  </a:lnTo>
                  <a:lnTo>
                    <a:pt x="1609" y="675"/>
                  </a:lnTo>
                  <a:lnTo>
                    <a:pt x="1641" y="643"/>
                  </a:lnTo>
                  <a:lnTo>
                    <a:pt x="1673" y="609"/>
                  </a:lnTo>
                  <a:lnTo>
                    <a:pt x="1705" y="576"/>
                  </a:lnTo>
                  <a:lnTo>
                    <a:pt x="1737" y="542"/>
                  </a:lnTo>
                  <a:lnTo>
                    <a:pt x="1769" y="507"/>
                  </a:lnTo>
                  <a:lnTo>
                    <a:pt x="1801" y="473"/>
                  </a:lnTo>
                  <a:lnTo>
                    <a:pt x="1833" y="438"/>
                  </a:lnTo>
                  <a:lnTo>
                    <a:pt x="1865" y="404"/>
                  </a:lnTo>
                  <a:lnTo>
                    <a:pt x="1897" y="369"/>
                  </a:lnTo>
                  <a:lnTo>
                    <a:pt x="1929" y="335"/>
                  </a:lnTo>
                  <a:lnTo>
                    <a:pt x="1961" y="302"/>
                  </a:lnTo>
                  <a:lnTo>
                    <a:pt x="1993" y="269"/>
                  </a:lnTo>
                  <a:lnTo>
                    <a:pt x="2025" y="237"/>
                  </a:lnTo>
                  <a:lnTo>
                    <a:pt x="2057" y="206"/>
                  </a:lnTo>
                  <a:lnTo>
                    <a:pt x="2089" y="177"/>
                  </a:lnTo>
                  <a:lnTo>
                    <a:pt x="2121" y="148"/>
                  </a:lnTo>
                  <a:lnTo>
                    <a:pt x="2153" y="122"/>
                  </a:lnTo>
                  <a:lnTo>
                    <a:pt x="2185" y="97"/>
                  </a:lnTo>
                  <a:lnTo>
                    <a:pt x="2217" y="75"/>
                  </a:lnTo>
                  <a:lnTo>
                    <a:pt x="2249" y="55"/>
                  </a:lnTo>
                  <a:lnTo>
                    <a:pt x="2281" y="37"/>
                  </a:lnTo>
                  <a:lnTo>
                    <a:pt x="2313" y="23"/>
                  </a:lnTo>
                  <a:lnTo>
                    <a:pt x="2345" y="12"/>
                  </a:lnTo>
                  <a:lnTo>
                    <a:pt x="2377" y="4"/>
                  </a:lnTo>
                  <a:lnTo>
                    <a:pt x="2409" y="0"/>
                  </a:lnTo>
                  <a:lnTo>
                    <a:pt x="2442" y="1"/>
                  </a:lnTo>
                  <a:moveTo>
                    <a:pt x="2442" y="1"/>
                  </a:moveTo>
                  <a:lnTo>
                    <a:pt x="2474" y="5"/>
                  </a:lnTo>
                  <a:lnTo>
                    <a:pt x="2506" y="15"/>
                  </a:lnTo>
                  <a:lnTo>
                    <a:pt x="2538" y="30"/>
                  </a:lnTo>
                  <a:lnTo>
                    <a:pt x="2570" y="51"/>
                  </a:lnTo>
                  <a:lnTo>
                    <a:pt x="2602" y="78"/>
                  </a:lnTo>
                  <a:lnTo>
                    <a:pt x="2634" y="111"/>
                  </a:lnTo>
                  <a:lnTo>
                    <a:pt x="2666" y="151"/>
                  </a:lnTo>
                  <a:lnTo>
                    <a:pt x="2698" y="199"/>
                  </a:lnTo>
                  <a:lnTo>
                    <a:pt x="2730" y="254"/>
                  </a:lnTo>
                  <a:lnTo>
                    <a:pt x="2762" y="318"/>
                  </a:lnTo>
                  <a:lnTo>
                    <a:pt x="2794" y="390"/>
                  </a:lnTo>
                  <a:lnTo>
                    <a:pt x="2826" y="472"/>
                  </a:lnTo>
                  <a:lnTo>
                    <a:pt x="2858" y="564"/>
                  </a:lnTo>
                  <a:lnTo>
                    <a:pt x="2890" y="666"/>
                  </a:lnTo>
                  <a:lnTo>
                    <a:pt x="2922" y="779"/>
                  </a:lnTo>
                  <a:lnTo>
                    <a:pt x="2954" y="903"/>
                  </a:lnTo>
                  <a:moveTo>
                    <a:pt x="2954" y="903"/>
                  </a:moveTo>
                  <a:lnTo>
                    <a:pt x="2986" y="1039"/>
                  </a:lnTo>
                  <a:lnTo>
                    <a:pt x="3018" y="1189"/>
                  </a:lnTo>
                  <a:moveTo>
                    <a:pt x="3018" y="1189"/>
                  </a:moveTo>
                  <a:lnTo>
                    <a:pt x="3029" y="1240"/>
                  </a:lnTo>
                </a:path>
              </a:pathLst>
            </a:custGeom>
            <a:noFill/>
            <a:ln w="31750" cap="rnd">
              <a:solidFill>
                <a:srgbClr val="993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135" y="754"/>
              <a:ext cx="1219" cy="1219"/>
            </a:xfrm>
            <a:custGeom>
              <a:avLst/>
              <a:gdLst>
                <a:gd name="T0" fmla="*/ 7 w 3029"/>
                <a:gd name="T1" fmla="*/ 3028 h 3028"/>
                <a:gd name="T2" fmla="*/ 39 w 3029"/>
                <a:gd name="T3" fmla="*/ 3028 h 3028"/>
                <a:gd name="T4" fmla="*/ 103 w 3029"/>
                <a:gd name="T5" fmla="*/ 3028 h 3028"/>
                <a:gd name="T6" fmla="*/ 135 w 3029"/>
                <a:gd name="T7" fmla="*/ 3028 h 3028"/>
                <a:gd name="T8" fmla="*/ 199 w 3029"/>
                <a:gd name="T9" fmla="*/ 3028 h 3028"/>
                <a:gd name="T10" fmla="*/ 263 w 3029"/>
                <a:gd name="T11" fmla="*/ 3028 h 3028"/>
                <a:gd name="T12" fmla="*/ 327 w 3029"/>
                <a:gd name="T13" fmla="*/ 3028 h 3028"/>
                <a:gd name="T14" fmla="*/ 392 w 3029"/>
                <a:gd name="T15" fmla="*/ 3028 h 3028"/>
                <a:gd name="T16" fmla="*/ 424 w 3029"/>
                <a:gd name="T17" fmla="*/ 3028 h 3028"/>
                <a:gd name="T18" fmla="*/ 488 w 3029"/>
                <a:gd name="T19" fmla="*/ 3028 h 3028"/>
                <a:gd name="T20" fmla="*/ 552 w 3029"/>
                <a:gd name="T21" fmla="*/ 3028 h 3028"/>
                <a:gd name="T22" fmla="*/ 616 w 3029"/>
                <a:gd name="T23" fmla="*/ 3027 h 3028"/>
                <a:gd name="T24" fmla="*/ 680 w 3029"/>
                <a:gd name="T25" fmla="*/ 3027 h 3028"/>
                <a:gd name="T26" fmla="*/ 744 w 3029"/>
                <a:gd name="T27" fmla="*/ 3026 h 3028"/>
                <a:gd name="T28" fmla="*/ 808 w 3029"/>
                <a:gd name="T29" fmla="*/ 3024 h 3028"/>
                <a:gd name="T30" fmla="*/ 872 w 3029"/>
                <a:gd name="T31" fmla="*/ 3022 h 3028"/>
                <a:gd name="T32" fmla="*/ 936 w 3029"/>
                <a:gd name="T33" fmla="*/ 3020 h 3028"/>
                <a:gd name="T34" fmla="*/ 1000 w 3029"/>
                <a:gd name="T35" fmla="*/ 3017 h 3028"/>
                <a:gd name="T36" fmla="*/ 1064 w 3029"/>
                <a:gd name="T37" fmla="*/ 3012 h 3028"/>
                <a:gd name="T38" fmla="*/ 1128 w 3029"/>
                <a:gd name="T39" fmla="*/ 3007 h 3028"/>
                <a:gd name="T40" fmla="*/ 1192 w 3029"/>
                <a:gd name="T41" fmla="*/ 3000 h 3028"/>
                <a:gd name="T42" fmla="*/ 1256 w 3029"/>
                <a:gd name="T43" fmla="*/ 2991 h 3028"/>
                <a:gd name="T44" fmla="*/ 1320 w 3029"/>
                <a:gd name="T45" fmla="*/ 2981 h 3028"/>
                <a:gd name="T46" fmla="*/ 1384 w 3029"/>
                <a:gd name="T47" fmla="*/ 2968 h 3028"/>
                <a:gd name="T48" fmla="*/ 1417 w 3029"/>
                <a:gd name="T49" fmla="*/ 2961 h 3028"/>
                <a:gd name="T50" fmla="*/ 1481 w 3029"/>
                <a:gd name="T51" fmla="*/ 2944 h 3028"/>
                <a:gd name="T52" fmla="*/ 1545 w 3029"/>
                <a:gd name="T53" fmla="*/ 2924 h 3028"/>
                <a:gd name="T54" fmla="*/ 1609 w 3029"/>
                <a:gd name="T55" fmla="*/ 2900 h 3028"/>
                <a:gd name="T56" fmla="*/ 1673 w 3029"/>
                <a:gd name="T57" fmla="*/ 2873 h 3028"/>
                <a:gd name="T58" fmla="*/ 1737 w 3029"/>
                <a:gd name="T59" fmla="*/ 2840 h 3028"/>
                <a:gd name="T60" fmla="*/ 1801 w 3029"/>
                <a:gd name="T61" fmla="*/ 2803 h 3028"/>
                <a:gd name="T62" fmla="*/ 1865 w 3029"/>
                <a:gd name="T63" fmla="*/ 2760 h 3028"/>
                <a:gd name="T64" fmla="*/ 1929 w 3029"/>
                <a:gd name="T65" fmla="*/ 2711 h 3028"/>
                <a:gd name="T66" fmla="*/ 1993 w 3029"/>
                <a:gd name="T67" fmla="*/ 2654 h 3028"/>
                <a:gd name="T68" fmla="*/ 2057 w 3029"/>
                <a:gd name="T69" fmla="*/ 2590 h 3028"/>
                <a:gd name="T70" fmla="*/ 2121 w 3029"/>
                <a:gd name="T71" fmla="*/ 2518 h 3028"/>
                <a:gd name="T72" fmla="*/ 2185 w 3029"/>
                <a:gd name="T73" fmla="*/ 2436 h 3028"/>
                <a:gd name="T74" fmla="*/ 2249 w 3029"/>
                <a:gd name="T75" fmla="*/ 2344 h 3028"/>
                <a:gd name="T76" fmla="*/ 2313 w 3029"/>
                <a:gd name="T77" fmla="*/ 2241 h 3028"/>
                <a:gd name="T78" fmla="*/ 2377 w 3029"/>
                <a:gd name="T79" fmla="*/ 2125 h 3028"/>
                <a:gd name="T80" fmla="*/ 2442 w 3029"/>
                <a:gd name="T81" fmla="*/ 1997 h 3028"/>
                <a:gd name="T82" fmla="*/ 2474 w 3029"/>
                <a:gd name="T83" fmla="*/ 1928 h 3028"/>
                <a:gd name="T84" fmla="*/ 2538 w 3029"/>
                <a:gd name="T85" fmla="*/ 1777 h 3028"/>
                <a:gd name="T86" fmla="*/ 2602 w 3029"/>
                <a:gd name="T87" fmla="*/ 1611 h 3028"/>
                <a:gd name="T88" fmla="*/ 2666 w 3029"/>
                <a:gd name="T89" fmla="*/ 1428 h 3028"/>
                <a:gd name="T90" fmla="*/ 2730 w 3029"/>
                <a:gd name="T91" fmla="*/ 1226 h 3028"/>
                <a:gd name="T92" fmla="*/ 2794 w 3029"/>
                <a:gd name="T93" fmla="*/ 1005 h 3028"/>
                <a:gd name="T94" fmla="*/ 2858 w 3029"/>
                <a:gd name="T95" fmla="*/ 762 h 3028"/>
                <a:gd name="T96" fmla="*/ 2922 w 3029"/>
                <a:gd name="T97" fmla="*/ 496 h 3028"/>
                <a:gd name="T98" fmla="*/ 2954 w 3029"/>
                <a:gd name="T99" fmla="*/ 355 h 3028"/>
                <a:gd name="T100" fmla="*/ 3018 w 3029"/>
                <a:gd name="T101" fmla="*/ 52 h 3028"/>
                <a:gd name="T102" fmla="*/ 3029 w 3029"/>
                <a:gd name="T103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3028">
                  <a:moveTo>
                    <a:pt x="0" y="3028"/>
                  </a:moveTo>
                  <a:lnTo>
                    <a:pt x="7" y="3028"/>
                  </a:lnTo>
                  <a:moveTo>
                    <a:pt x="7" y="3028"/>
                  </a:moveTo>
                  <a:lnTo>
                    <a:pt x="39" y="3028"/>
                  </a:lnTo>
                  <a:lnTo>
                    <a:pt x="71" y="3028"/>
                  </a:lnTo>
                  <a:lnTo>
                    <a:pt x="103" y="3028"/>
                  </a:lnTo>
                  <a:lnTo>
                    <a:pt x="135" y="3028"/>
                  </a:lnTo>
                  <a:moveTo>
                    <a:pt x="135" y="3028"/>
                  </a:moveTo>
                  <a:lnTo>
                    <a:pt x="167" y="3028"/>
                  </a:lnTo>
                  <a:lnTo>
                    <a:pt x="199" y="3028"/>
                  </a:lnTo>
                  <a:lnTo>
                    <a:pt x="231" y="3028"/>
                  </a:lnTo>
                  <a:lnTo>
                    <a:pt x="263" y="3028"/>
                  </a:lnTo>
                  <a:lnTo>
                    <a:pt x="295" y="3028"/>
                  </a:lnTo>
                  <a:lnTo>
                    <a:pt x="327" y="3028"/>
                  </a:lnTo>
                  <a:lnTo>
                    <a:pt x="359" y="3028"/>
                  </a:lnTo>
                  <a:lnTo>
                    <a:pt x="392" y="3028"/>
                  </a:lnTo>
                  <a:moveTo>
                    <a:pt x="392" y="3028"/>
                  </a:moveTo>
                  <a:lnTo>
                    <a:pt x="424" y="3028"/>
                  </a:lnTo>
                  <a:lnTo>
                    <a:pt x="456" y="3028"/>
                  </a:lnTo>
                  <a:lnTo>
                    <a:pt x="488" y="3028"/>
                  </a:lnTo>
                  <a:lnTo>
                    <a:pt x="520" y="3028"/>
                  </a:lnTo>
                  <a:lnTo>
                    <a:pt x="552" y="3028"/>
                  </a:lnTo>
                  <a:lnTo>
                    <a:pt x="584" y="3028"/>
                  </a:lnTo>
                  <a:lnTo>
                    <a:pt x="616" y="3027"/>
                  </a:lnTo>
                  <a:lnTo>
                    <a:pt x="648" y="3027"/>
                  </a:lnTo>
                  <a:lnTo>
                    <a:pt x="680" y="3027"/>
                  </a:lnTo>
                  <a:lnTo>
                    <a:pt x="712" y="3026"/>
                  </a:lnTo>
                  <a:lnTo>
                    <a:pt x="744" y="3026"/>
                  </a:lnTo>
                  <a:lnTo>
                    <a:pt x="776" y="3025"/>
                  </a:lnTo>
                  <a:lnTo>
                    <a:pt x="808" y="3024"/>
                  </a:lnTo>
                  <a:lnTo>
                    <a:pt x="840" y="3023"/>
                  </a:lnTo>
                  <a:lnTo>
                    <a:pt x="872" y="3022"/>
                  </a:lnTo>
                  <a:lnTo>
                    <a:pt x="904" y="3021"/>
                  </a:lnTo>
                  <a:lnTo>
                    <a:pt x="936" y="3020"/>
                  </a:lnTo>
                  <a:lnTo>
                    <a:pt x="968" y="3018"/>
                  </a:lnTo>
                  <a:lnTo>
                    <a:pt x="1000" y="3017"/>
                  </a:lnTo>
                  <a:lnTo>
                    <a:pt x="1032" y="3014"/>
                  </a:lnTo>
                  <a:lnTo>
                    <a:pt x="1064" y="3012"/>
                  </a:lnTo>
                  <a:lnTo>
                    <a:pt x="1096" y="3010"/>
                  </a:lnTo>
                  <a:lnTo>
                    <a:pt x="1128" y="3007"/>
                  </a:lnTo>
                  <a:lnTo>
                    <a:pt x="1160" y="3003"/>
                  </a:lnTo>
                  <a:lnTo>
                    <a:pt x="1192" y="3000"/>
                  </a:lnTo>
                  <a:lnTo>
                    <a:pt x="1224" y="2996"/>
                  </a:lnTo>
                  <a:lnTo>
                    <a:pt x="1256" y="2991"/>
                  </a:lnTo>
                  <a:lnTo>
                    <a:pt x="1288" y="2986"/>
                  </a:lnTo>
                  <a:lnTo>
                    <a:pt x="1320" y="2981"/>
                  </a:lnTo>
                  <a:lnTo>
                    <a:pt x="1352" y="2975"/>
                  </a:lnTo>
                  <a:lnTo>
                    <a:pt x="1384" y="2968"/>
                  </a:lnTo>
                  <a:lnTo>
                    <a:pt x="1417" y="2961"/>
                  </a:lnTo>
                  <a:moveTo>
                    <a:pt x="1417" y="2961"/>
                  </a:moveTo>
                  <a:lnTo>
                    <a:pt x="1449" y="2953"/>
                  </a:lnTo>
                  <a:lnTo>
                    <a:pt x="1481" y="2944"/>
                  </a:lnTo>
                  <a:lnTo>
                    <a:pt x="1513" y="2934"/>
                  </a:lnTo>
                  <a:lnTo>
                    <a:pt x="1545" y="2924"/>
                  </a:lnTo>
                  <a:lnTo>
                    <a:pt x="1577" y="2913"/>
                  </a:lnTo>
                  <a:lnTo>
                    <a:pt x="1609" y="2900"/>
                  </a:lnTo>
                  <a:lnTo>
                    <a:pt x="1641" y="2887"/>
                  </a:lnTo>
                  <a:lnTo>
                    <a:pt x="1673" y="2873"/>
                  </a:lnTo>
                  <a:lnTo>
                    <a:pt x="1705" y="2857"/>
                  </a:lnTo>
                  <a:lnTo>
                    <a:pt x="1737" y="2840"/>
                  </a:lnTo>
                  <a:lnTo>
                    <a:pt x="1769" y="2823"/>
                  </a:lnTo>
                  <a:lnTo>
                    <a:pt x="1801" y="2803"/>
                  </a:lnTo>
                  <a:lnTo>
                    <a:pt x="1833" y="2782"/>
                  </a:lnTo>
                  <a:lnTo>
                    <a:pt x="1865" y="2760"/>
                  </a:lnTo>
                  <a:lnTo>
                    <a:pt x="1897" y="2736"/>
                  </a:lnTo>
                  <a:lnTo>
                    <a:pt x="1929" y="2711"/>
                  </a:lnTo>
                  <a:lnTo>
                    <a:pt x="1961" y="2684"/>
                  </a:lnTo>
                  <a:lnTo>
                    <a:pt x="1993" y="2654"/>
                  </a:lnTo>
                  <a:lnTo>
                    <a:pt x="2025" y="2623"/>
                  </a:lnTo>
                  <a:lnTo>
                    <a:pt x="2057" y="2590"/>
                  </a:lnTo>
                  <a:lnTo>
                    <a:pt x="2089" y="2555"/>
                  </a:lnTo>
                  <a:lnTo>
                    <a:pt x="2121" y="2518"/>
                  </a:lnTo>
                  <a:lnTo>
                    <a:pt x="2153" y="2478"/>
                  </a:lnTo>
                  <a:lnTo>
                    <a:pt x="2185" y="2436"/>
                  </a:lnTo>
                  <a:lnTo>
                    <a:pt x="2217" y="2391"/>
                  </a:lnTo>
                  <a:lnTo>
                    <a:pt x="2249" y="2344"/>
                  </a:lnTo>
                  <a:lnTo>
                    <a:pt x="2281" y="2294"/>
                  </a:lnTo>
                  <a:lnTo>
                    <a:pt x="2313" y="2241"/>
                  </a:lnTo>
                  <a:lnTo>
                    <a:pt x="2345" y="2185"/>
                  </a:lnTo>
                  <a:lnTo>
                    <a:pt x="2377" y="2125"/>
                  </a:lnTo>
                  <a:lnTo>
                    <a:pt x="2409" y="2063"/>
                  </a:lnTo>
                  <a:lnTo>
                    <a:pt x="2442" y="1997"/>
                  </a:lnTo>
                  <a:moveTo>
                    <a:pt x="2442" y="1997"/>
                  </a:moveTo>
                  <a:lnTo>
                    <a:pt x="2474" y="1928"/>
                  </a:lnTo>
                  <a:lnTo>
                    <a:pt x="2506" y="1854"/>
                  </a:lnTo>
                  <a:lnTo>
                    <a:pt x="2538" y="1777"/>
                  </a:lnTo>
                  <a:lnTo>
                    <a:pt x="2570" y="1697"/>
                  </a:lnTo>
                  <a:lnTo>
                    <a:pt x="2602" y="1611"/>
                  </a:lnTo>
                  <a:lnTo>
                    <a:pt x="2634" y="1522"/>
                  </a:lnTo>
                  <a:lnTo>
                    <a:pt x="2666" y="1428"/>
                  </a:lnTo>
                  <a:lnTo>
                    <a:pt x="2698" y="1330"/>
                  </a:lnTo>
                  <a:lnTo>
                    <a:pt x="2730" y="1226"/>
                  </a:lnTo>
                  <a:lnTo>
                    <a:pt x="2762" y="1118"/>
                  </a:lnTo>
                  <a:lnTo>
                    <a:pt x="2794" y="1005"/>
                  </a:lnTo>
                  <a:lnTo>
                    <a:pt x="2826" y="886"/>
                  </a:lnTo>
                  <a:lnTo>
                    <a:pt x="2858" y="762"/>
                  </a:lnTo>
                  <a:lnTo>
                    <a:pt x="2890" y="632"/>
                  </a:lnTo>
                  <a:lnTo>
                    <a:pt x="2922" y="496"/>
                  </a:lnTo>
                  <a:lnTo>
                    <a:pt x="2954" y="355"/>
                  </a:lnTo>
                  <a:moveTo>
                    <a:pt x="2954" y="355"/>
                  </a:moveTo>
                  <a:lnTo>
                    <a:pt x="2986" y="206"/>
                  </a:lnTo>
                  <a:lnTo>
                    <a:pt x="3018" y="52"/>
                  </a:lnTo>
                  <a:moveTo>
                    <a:pt x="3018" y="52"/>
                  </a:moveTo>
                  <a:lnTo>
                    <a:pt x="3029" y="0"/>
                  </a:lnTo>
                </a:path>
              </a:pathLst>
            </a:custGeom>
            <a:noFill/>
            <a:ln w="31750" cap="rnd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135" y="754"/>
              <a:ext cx="0" cy="121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35" y="1973"/>
              <a:ext cx="1219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4354" y="754"/>
              <a:ext cx="0" cy="121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990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组合数的性质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组合数的定义：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对称性质：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递推性质：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kC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nC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拆分性质：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6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函数的收敛级别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依测度收敛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，但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不几乎处处收敛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的示例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每点都不收敛，但不收敛点测度逐渐趋于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978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Bernstein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基函数的导数性质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62772"/>
            <a:ext cx="7886700" cy="305462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k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– 1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J’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1, 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1, 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181144" y="1872805"/>
            <a:ext cx="1935163" cy="1935162"/>
            <a:chOff x="3135" y="754"/>
            <a:chExt cx="1219" cy="1219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135" y="754"/>
              <a:ext cx="1219" cy="1219"/>
            </a:xfrm>
            <a:custGeom>
              <a:avLst/>
              <a:gdLst>
                <a:gd name="T0" fmla="*/ 7 w 3029"/>
                <a:gd name="T1" fmla="*/ 36 h 3028"/>
                <a:gd name="T2" fmla="*/ 39 w 3029"/>
                <a:gd name="T3" fmla="*/ 192 h 3028"/>
                <a:gd name="T4" fmla="*/ 103 w 3029"/>
                <a:gd name="T5" fmla="*/ 483 h 3028"/>
                <a:gd name="T6" fmla="*/ 135 w 3029"/>
                <a:gd name="T7" fmla="*/ 619 h 3028"/>
                <a:gd name="T8" fmla="*/ 199 w 3029"/>
                <a:gd name="T9" fmla="*/ 874 h 3028"/>
                <a:gd name="T10" fmla="*/ 263 w 3029"/>
                <a:gd name="T11" fmla="*/ 1107 h 3028"/>
                <a:gd name="T12" fmla="*/ 327 w 3029"/>
                <a:gd name="T13" fmla="*/ 1320 h 3028"/>
                <a:gd name="T14" fmla="*/ 392 w 3029"/>
                <a:gd name="T15" fmla="*/ 1513 h 3028"/>
                <a:gd name="T16" fmla="*/ 424 w 3029"/>
                <a:gd name="T17" fmla="*/ 1603 h 3028"/>
                <a:gd name="T18" fmla="*/ 488 w 3029"/>
                <a:gd name="T19" fmla="*/ 1770 h 3028"/>
                <a:gd name="T20" fmla="*/ 552 w 3029"/>
                <a:gd name="T21" fmla="*/ 1921 h 3028"/>
                <a:gd name="T22" fmla="*/ 616 w 3029"/>
                <a:gd name="T23" fmla="*/ 2057 h 3028"/>
                <a:gd name="T24" fmla="*/ 680 w 3029"/>
                <a:gd name="T25" fmla="*/ 2179 h 3028"/>
                <a:gd name="T26" fmla="*/ 744 w 3029"/>
                <a:gd name="T27" fmla="*/ 2289 h 3028"/>
                <a:gd name="T28" fmla="*/ 808 w 3029"/>
                <a:gd name="T29" fmla="*/ 2387 h 3028"/>
                <a:gd name="T30" fmla="*/ 872 w 3029"/>
                <a:gd name="T31" fmla="*/ 2474 h 3028"/>
                <a:gd name="T32" fmla="*/ 936 w 3029"/>
                <a:gd name="T33" fmla="*/ 2552 h 3028"/>
                <a:gd name="T34" fmla="*/ 1000 w 3029"/>
                <a:gd name="T35" fmla="*/ 2620 h 3028"/>
                <a:gd name="T36" fmla="*/ 1064 w 3029"/>
                <a:gd name="T37" fmla="*/ 2681 h 3028"/>
                <a:gd name="T38" fmla="*/ 1128 w 3029"/>
                <a:gd name="T39" fmla="*/ 2734 h 3028"/>
                <a:gd name="T40" fmla="*/ 1192 w 3029"/>
                <a:gd name="T41" fmla="*/ 2780 h 3028"/>
                <a:gd name="T42" fmla="*/ 1256 w 3029"/>
                <a:gd name="T43" fmla="*/ 2821 h 3028"/>
                <a:gd name="T44" fmla="*/ 1320 w 3029"/>
                <a:gd name="T45" fmla="*/ 2856 h 3028"/>
                <a:gd name="T46" fmla="*/ 1384 w 3029"/>
                <a:gd name="T47" fmla="*/ 2886 h 3028"/>
                <a:gd name="T48" fmla="*/ 1417 w 3029"/>
                <a:gd name="T49" fmla="*/ 2899 h 3028"/>
                <a:gd name="T50" fmla="*/ 1481 w 3029"/>
                <a:gd name="T51" fmla="*/ 2923 h 3028"/>
                <a:gd name="T52" fmla="*/ 1545 w 3029"/>
                <a:gd name="T53" fmla="*/ 2943 h 3028"/>
                <a:gd name="T54" fmla="*/ 1609 w 3029"/>
                <a:gd name="T55" fmla="*/ 2960 h 3028"/>
                <a:gd name="T56" fmla="*/ 1673 w 3029"/>
                <a:gd name="T57" fmla="*/ 2974 h 3028"/>
                <a:gd name="T58" fmla="*/ 1737 w 3029"/>
                <a:gd name="T59" fmla="*/ 2986 h 3028"/>
                <a:gd name="T60" fmla="*/ 1801 w 3029"/>
                <a:gd name="T61" fmla="*/ 2995 h 3028"/>
                <a:gd name="T62" fmla="*/ 1865 w 3029"/>
                <a:gd name="T63" fmla="*/ 3003 h 3028"/>
                <a:gd name="T64" fmla="*/ 1929 w 3029"/>
                <a:gd name="T65" fmla="*/ 3009 h 3028"/>
                <a:gd name="T66" fmla="*/ 1993 w 3029"/>
                <a:gd name="T67" fmla="*/ 3014 h 3028"/>
                <a:gd name="T68" fmla="*/ 2057 w 3029"/>
                <a:gd name="T69" fmla="*/ 3018 h 3028"/>
                <a:gd name="T70" fmla="*/ 2121 w 3029"/>
                <a:gd name="T71" fmla="*/ 3021 h 3028"/>
                <a:gd name="T72" fmla="*/ 2185 w 3029"/>
                <a:gd name="T73" fmla="*/ 3023 h 3028"/>
                <a:gd name="T74" fmla="*/ 2249 w 3029"/>
                <a:gd name="T75" fmla="*/ 3025 h 3028"/>
                <a:gd name="T76" fmla="*/ 2313 w 3029"/>
                <a:gd name="T77" fmla="*/ 3026 h 3028"/>
                <a:gd name="T78" fmla="*/ 2377 w 3029"/>
                <a:gd name="T79" fmla="*/ 3027 h 3028"/>
                <a:gd name="T80" fmla="*/ 2442 w 3029"/>
                <a:gd name="T81" fmla="*/ 3028 h 3028"/>
                <a:gd name="T82" fmla="*/ 2474 w 3029"/>
                <a:gd name="T83" fmla="*/ 3028 h 3028"/>
                <a:gd name="T84" fmla="*/ 2538 w 3029"/>
                <a:gd name="T85" fmla="*/ 3028 h 3028"/>
                <a:gd name="T86" fmla="*/ 2602 w 3029"/>
                <a:gd name="T87" fmla="*/ 3028 h 3028"/>
                <a:gd name="T88" fmla="*/ 2666 w 3029"/>
                <a:gd name="T89" fmla="*/ 3028 h 3028"/>
                <a:gd name="T90" fmla="*/ 2730 w 3029"/>
                <a:gd name="T91" fmla="*/ 3028 h 3028"/>
                <a:gd name="T92" fmla="*/ 2794 w 3029"/>
                <a:gd name="T93" fmla="*/ 3028 h 3028"/>
                <a:gd name="T94" fmla="*/ 2858 w 3029"/>
                <a:gd name="T95" fmla="*/ 3028 h 3028"/>
                <a:gd name="T96" fmla="*/ 2922 w 3029"/>
                <a:gd name="T97" fmla="*/ 3028 h 3028"/>
                <a:gd name="T98" fmla="*/ 2954 w 3029"/>
                <a:gd name="T99" fmla="*/ 3028 h 3028"/>
                <a:gd name="T100" fmla="*/ 3018 w 3029"/>
                <a:gd name="T101" fmla="*/ 3028 h 3028"/>
                <a:gd name="T102" fmla="*/ 3029 w 3029"/>
                <a:gd name="T10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3028">
                  <a:moveTo>
                    <a:pt x="0" y="0"/>
                  </a:moveTo>
                  <a:lnTo>
                    <a:pt x="7" y="36"/>
                  </a:lnTo>
                  <a:moveTo>
                    <a:pt x="7" y="36"/>
                  </a:moveTo>
                  <a:lnTo>
                    <a:pt x="39" y="192"/>
                  </a:lnTo>
                  <a:lnTo>
                    <a:pt x="71" y="340"/>
                  </a:lnTo>
                  <a:lnTo>
                    <a:pt x="103" y="483"/>
                  </a:lnTo>
                  <a:lnTo>
                    <a:pt x="135" y="619"/>
                  </a:lnTo>
                  <a:moveTo>
                    <a:pt x="135" y="619"/>
                  </a:moveTo>
                  <a:lnTo>
                    <a:pt x="167" y="750"/>
                  </a:lnTo>
                  <a:lnTo>
                    <a:pt x="199" y="874"/>
                  </a:lnTo>
                  <a:lnTo>
                    <a:pt x="231" y="994"/>
                  </a:lnTo>
                  <a:lnTo>
                    <a:pt x="263" y="1107"/>
                  </a:lnTo>
                  <a:lnTo>
                    <a:pt x="295" y="1216"/>
                  </a:lnTo>
                  <a:lnTo>
                    <a:pt x="327" y="1320"/>
                  </a:lnTo>
                  <a:lnTo>
                    <a:pt x="359" y="1419"/>
                  </a:lnTo>
                  <a:lnTo>
                    <a:pt x="392" y="1513"/>
                  </a:lnTo>
                  <a:moveTo>
                    <a:pt x="392" y="1513"/>
                  </a:moveTo>
                  <a:lnTo>
                    <a:pt x="424" y="1603"/>
                  </a:lnTo>
                  <a:lnTo>
                    <a:pt x="456" y="1688"/>
                  </a:lnTo>
                  <a:lnTo>
                    <a:pt x="488" y="1770"/>
                  </a:lnTo>
                  <a:lnTo>
                    <a:pt x="520" y="1847"/>
                  </a:lnTo>
                  <a:lnTo>
                    <a:pt x="552" y="1921"/>
                  </a:lnTo>
                  <a:lnTo>
                    <a:pt x="584" y="1990"/>
                  </a:lnTo>
                  <a:lnTo>
                    <a:pt x="616" y="2057"/>
                  </a:lnTo>
                  <a:lnTo>
                    <a:pt x="648" y="2119"/>
                  </a:lnTo>
                  <a:lnTo>
                    <a:pt x="680" y="2179"/>
                  </a:lnTo>
                  <a:lnTo>
                    <a:pt x="712" y="2235"/>
                  </a:lnTo>
                  <a:lnTo>
                    <a:pt x="744" y="2289"/>
                  </a:lnTo>
                  <a:lnTo>
                    <a:pt x="776" y="2339"/>
                  </a:lnTo>
                  <a:lnTo>
                    <a:pt x="808" y="2387"/>
                  </a:lnTo>
                  <a:lnTo>
                    <a:pt x="840" y="2432"/>
                  </a:lnTo>
                  <a:lnTo>
                    <a:pt x="872" y="2474"/>
                  </a:lnTo>
                  <a:lnTo>
                    <a:pt x="904" y="2514"/>
                  </a:lnTo>
                  <a:lnTo>
                    <a:pt x="936" y="2552"/>
                  </a:lnTo>
                  <a:lnTo>
                    <a:pt x="968" y="2587"/>
                  </a:lnTo>
                  <a:lnTo>
                    <a:pt x="1000" y="2620"/>
                  </a:lnTo>
                  <a:lnTo>
                    <a:pt x="1032" y="2652"/>
                  </a:lnTo>
                  <a:lnTo>
                    <a:pt x="1064" y="2681"/>
                  </a:lnTo>
                  <a:lnTo>
                    <a:pt x="1096" y="2708"/>
                  </a:lnTo>
                  <a:lnTo>
                    <a:pt x="1128" y="2734"/>
                  </a:lnTo>
                  <a:lnTo>
                    <a:pt x="1160" y="2758"/>
                  </a:lnTo>
                  <a:lnTo>
                    <a:pt x="1192" y="2780"/>
                  </a:lnTo>
                  <a:lnTo>
                    <a:pt x="1224" y="2801"/>
                  </a:lnTo>
                  <a:lnTo>
                    <a:pt x="1256" y="2821"/>
                  </a:lnTo>
                  <a:lnTo>
                    <a:pt x="1288" y="2839"/>
                  </a:lnTo>
                  <a:lnTo>
                    <a:pt x="1320" y="2856"/>
                  </a:lnTo>
                  <a:lnTo>
                    <a:pt x="1352" y="2871"/>
                  </a:lnTo>
                  <a:lnTo>
                    <a:pt x="1384" y="2886"/>
                  </a:lnTo>
                  <a:lnTo>
                    <a:pt x="1417" y="2899"/>
                  </a:lnTo>
                  <a:moveTo>
                    <a:pt x="1417" y="2899"/>
                  </a:moveTo>
                  <a:lnTo>
                    <a:pt x="1449" y="2911"/>
                  </a:lnTo>
                  <a:lnTo>
                    <a:pt x="1481" y="2923"/>
                  </a:lnTo>
                  <a:lnTo>
                    <a:pt x="1513" y="2933"/>
                  </a:lnTo>
                  <a:lnTo>
                    <a:pt x="1545" y="2943"/>
                  </a:lnTo>
                  <a:lnTo>
                    <a:pt x="1577" y="2952"/>
                  </a:lnTo>
                  <a:lnTo>
                    <a:pt x="1609" y="2960"/>
                  </a:lnTo>
                  <a:lnTo>
                    <a:pt x="1641" y="2967"/>
                  </a:lnTo>
                  <a:lnTo>
                    <a:pt x="1673" y="2974"/>
                  </a:lnTo>
                  <a:lnTo>
                    <a:pt x="1705" y="2980"/>
                  </a:lnTo>
                  <a:lnTo>
                    <a:pt x="1737" y="2986"/>
                  </a:lnTo>
                  <a:lnTo>
                    <a:pt x="1769" y="2991"/>
                  </a:lnTo>
                  <a:lnTo>
                    <a:pt x="1801" y="2995"/>
                  </a:lnTo>
                  <a:lnTo>
                    <a:pt x="1833" y="2999"/>
                  </a:lnTo>
                  <a:lnTo>
                    <a:pt x="1865" y="3003"/>
                  </a:lnTo>
                  <a:lnTo>
                    <a:pt x="1897" y="3006"/>
                  </a:lnTo>
                  <a:lnTo>
                    <a:pt x="1929" y="3009"/>
                  </a:lnTo>
                  <a:lnTo>
                    <a:pt x="1961" y="3012"/>
                  </a:lnTo>
                  <a:lnTo>
                    <a:pt x="1993" y="3014"/>
                  </a:lnTo>
                  <a:lnTo>
                    <a:pt x="2025" y="3016"/>
                  </a:lnTo>
                  <a:lnTo>
                    <a:pt x="2057" y="3018"/>
                  </a:lnTo>
                  <a:lnTo>
                    <a:pt x="2089" y="3020"/>
                  </a:lnTo>
                  <a:lnTo>
                    <a:pt x="2121" y="3021"/>
                  </a:lnTo>
                  <a:lnTo>
                    <a:pt x="2153" y="3022"/>
                  </a:lnTo>
                  <a:lnTo>
                    <a:pt x="2185" y="3023"/>
                  </a:lnTo>
                  <a:lnTo>
                    <a:pt x="2217" y="3024"/>
                  </a:lnTo>
                  <a:lnTo>
                    <a:pt x="2249" y="3025"/>
                  </a:lnTo>
                  <a:lnTo>
                    <a:pt x="2281" y="3026"/>
                  </a:lnTo>
                  <a:lnTo>
                    <a:pt x="2313" y="3026"/>
                  </a:lnTo>
                  <a:lnTo>
                    <a:pt x="2345" y="3027"/>
                  </a:lnTo>
                  <a:lnTo>
                    <a:pt x="2377" y="3027"/>
                  </a:lnTo>
                  <a:lnTo>
                    <a:pt x="2409" y="3027"/>
                  </a:lnTo>
                  <a:lnTo>
                    <a:pt x="2442" y="3028"/>
                  </a:lnTo>
                  <a:moveTo>
                    <a:pt x="2442" y="3028"/>
                  </a:moveTo>
                  <a:lnTo>
                    <a:pt x="2474" y="3028"/>
                  </a:lnTo>
                  <a:lnTo>
                    <a:pt x="2506" y="3028"/>
                  </a:lnTo>
                  <a:lnTo>
                    <a:pt x="2538" y="3028"/>
                  </a:lnTo>
                  <a:lnTo>
                    <a:pt x="2570" y="3028"/>
                  </a:lnTo>
                  <a:lnTo>
                    <a:pt x="2602" y="3028"/>
                  </a:lnTo>
                  <a:lnTo>
                    <a:pt x="2634" y="3028"/>
                  </a:lnTo>
                  <a:lnTo>
                    <a:pt x="2666" y="3028"/>
                  </a:lnTo>
                  <a:lnTo>
                    <a:pt x="2698" y="3028"/>
                  </a:lnTo>
                  <a:lnTo>
                    <a:pt x="2730" y="3028"/>
                  </a:lnTo>
                  <a:lnTo>
                    <a:pt x="2762" y="3028"/>
                  </a:lnTo>
                  <a:lnTo>
                    <a:pt x="2794" y="3028"/>
                  </a:lnTo>
                  <a:lnTo>
                    <a:pt x="2826" y="3028"/>
                  </a:lnTo>
                  <a:lnTo>
                    <a:pt x="2858" y="3028"/>
                  </a:lnTo>
                  <a:lnTo>
                    <a:pt x="2890" y="3028"/>
                  </a:lnTo>
                  <a:lnTo>
                    <a:pt x="2922" y="3028"/>
                  </a:lnTo>
                  <a:lnTo>
                    <a:pt x="2954" y="3028"/>
                  </a:lnTo>
                  <a:moveTo>
                    <a:pt x="2954" y="3028"/>
                  </a:moveTo>
                  <a:lnTo>
                    <a:pt x="2986" y="3028"/>
                  </a:lnTo>
                  <a:lnTo>
                    <a:pt x="3018" y="3028"/>
                  </a:lnTo>
                  <a:moveTo>
                    <a:pt x="3018" y="3028"/>
                  </a:moveTo>
                  <a:lnTo>
                    <a:pt x="3029" y="3028"/>
                  </a:lnTo>
                </a:path>
              </a:pathLst>
            </a:custGeom>
            <a:noFill/>
            <a:ln w="31750" cap="rnd">
              <a:solidFill>
                <a:srgbClr val="FF5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3135" y="1474"/>
              <a:ext cx="1219" cy="499"/>
            </a:xfrm>
            <a:custGeom>
              <a:avLst/>
              <a:gdLst>
                <a:gd name="T0" fmla="*/ 7 w 3029"/>
                <a:gd name="T1" fmla="*/ 1204 h 1240"/>
                <a:gd name="T2" fmla="*/ 39 w 3029"/>
                <a:gd name="T3" fmla="*/ 1053 h 1240"/>
                <a:gd name="T4" fmla="*/ 103 w 3029"/>
                <a:gd name="T5" fmla="*/ 790 h 1240"/>
                <a:gd name="T6" fmla="*/ 135 w 3029"/>
                <a:gd name="T7" fmla="*/ 676 h 1240"/>
                <a:gd name="T8" fmla="*/ 199 w 3029"/>
                <a:gd name="T9" fmla="*/ 481 h 1240"/>
                <a:gd name="T10" fmla="*/ 263 w 3029"/>
                <a:gd name="T11" fmla="*/ 325 h 1240"/>
                <a:gd name="T12" fmla="*/ 327 w 3029"/>
                <a:gd name="T13" fmla="*/ 204 h 1240"/>
                <a:gd name="T14" fmla="*/ 392 w 3029"/>
                <a:gd name="T15" fmla="*/ 115 h 1240"/>
                <a:gd name="T16" fmla="*/ 424 w 3029"/>
                <a:gd name="T17" fmla="*/ 81 h 1240"/>
                <a:gd name="T18" fmla="*/ 488 w 3029"/>
                <a:gd name="T19" fmla="*/ 32 h 1240"/>
                <a:gd name="T20" fmla="*/ 552 w 3029"/>
                <a:gd name="T21" fmla="*/ 6 h 1240"/>
                <a:gd name="T22" fmla="*/ 616 w 3029"/>
                <a:gd name="T23" fmla="*/ 0 h 1240"/>
                <a:gd name="T24" fmla="*/ 680 w 3029"/>
                <a:gd name="T25" fmla="*/ 11 h 1240"/>
                <a:gd name="T26" fmla="*/ 744 w 3029"/>
                <a:gd name="T27" fmla="*/ 36 h 1240"/>
                <a:gd name="T28" fmla="*/ 808 w 3029"/>
                <a:gd name="T29" fmla="*/ 73 h 1240"/>
                <a:gd name="T30" fmla="*/ 872 w 3029"/>
                <a:gd name="T31" fmla="*/ 119 h 1240"/>
                <a:gd name="T32" fmla="*/ 936 w 3029"/>
                <a:gd name="T33" fmla="*/ 174 h 1240"/>
                <a:gd name="T34" fmla="*/ 1000 w 3029"/>
                <a:gd name="T35" fmla="*/ 234 h 1240"/>
                <a:gd name="T36" fmla="*/ 1064 w 3029"/>
                <a:gd name="T37" fmla="*/ 299 h 1240"/>
                <a:gd name="T38" fmla="*/ 1128 w 3029"/>
                <a:gd name="T39" fmla="*/ 366 h 1240"/>
                <a:gd name="T40" fmla="*/ 1192 w 3029"/>
                <a:gd name="T41" fmla="*/ 435 h 1240"/>
                <a:gd name="T42" fmla="*/ 1256 w 3029"/>
                <a:gd name="T43" fmla="*/ 504 h 1240"/>
                <a:gd name="T44" fmla="*/ 1320 w 3029"/>
                <a:gd name="T45" fmla="*/ 572 h 1240"/>
                <a:gd name="T46" fmla="*/ 1384 w 3029"/>
                <a:gd name="T47" fmla="*/ 639 h 1240"/>
                <a:gd name="T48" fmla="*/ 1417 w 3029"/>
                <a:gd name="T49" fmla="*/ 672 h 1240"/>
                <a:gd name="T50" fmla="*/ 1481 w 3029"/>
                <a:gd name="T51" fmla="*/ 735 h 1240"/>
                <a:gd name="T52" fmla="*/ 1545 w 3029"/>
                <a:gd name="T53" fmla="*/ 795 h 1240"/>
                <a:gd name="T54" fmla="*/ 1609 w 3029"/>
                <a:gd name="T55" fmla="*/ 852 h 1240"/>
                <a:gd name="T56" fmla="*/ 1673 w 3029"/>
                <a:gd name="T57" fmla="*/ 905 h 1240"/>
                <a:gd name="T58" fmla="*/ 1737 w 3029"/>
                <a:gd name="T59" fmla="*/ 953 h 1240"/>
                <a:gd name="T60" fmla="*/ 1801 w 3029"/>
                <a:gd name="T61" fmla="*/ 997 h 1240"/>
                <a:gd name="T62" fmla="*/ 1865 w 3029"/>
                <a:gd name="T63" fmla="*/ 1037 h 1240"/>
                <a:gd name="T64" fmla="*/ 1929 w 3029"/>
                <a:gd name="T65" fmla="*/ 1073 h 1240"/>
                <a:gd name="T66" fmla="*/ 1993 w 3029"/>
                <a:gd name="T67" fmla="*/ 1104 h 1240"/>
                <a:gd name="T68" fmla="*/ 2057 w 3029"/>
                <a:gd name="T69" fmla="*/ 1132 h 1240"/>
                <a:gd name="T70" fmla="*/ 2121 w 3029"/>
                <a:gd name="T71" fmla="*/ 1155 h 1240"/>
                <a:gd name="T72" fmla="*/ 2185 w 3029"/>
                <a:gd name="T73" fmla="*/ 1175 h 1240"/>
                <a:gd name="T74" fmla="*/ 2249 w 3029"/>
                <a:gd name="T75" fmla="*/ 1191 h 1240"/>
                <a:gd name="T76" fmla="*/ 2313 w 3029"/>
                <a:gd name="T77" fmla="*/ 1204 h 1240"/>
                <a:gd name="T78" fmla="*/ 2377 w 3029"/>
                <a:gd name="T79" fmla="*/ 1215 h 1240"/>
                <a:gd name="T80" fmla="*/ 2442 w 3029"/>
                <a:gd name="T81" fmla="*/ 1223 h 1240"/>
                <a:gd name="T82" fmla="*/ 2474 w 3029"/>
                <a:gd name="T83" fmla="*/ 1226 h 1240"/>
                <a:gd name="T84" fmla="*/ 2538 w 3029"/>
                <a:gd name="T85" fmla="*/ 1232 h 1240"/>
                <a:gd name="T86" fmla="*/ 2602 w 3029"/>
                <a:gd name="T87" fmla="*/ 1235 h 1240"/>
                <a:gd name="T88" fmla="*/ 2666 w 3029"/>
                <a:gd name="T89" fmla="*/ 1238 h 1240"/>
                <a:gd name="T90" fmla="*/ 2730 w 3029"/>
                <a:gd name="T91" fmla="*/ 1239 h 1240"/>
                <a:gd name="T92" fmla="*/ 2794 w 3029"/>
                <a:gd name="T93" fmla="*/ 1240 h 1240"/>
                <a:gd name="T94" fmla="*/ 2858 w 3029"/>
                <a:gd name="T95" fmla="*/ 1240 h 1240"/>
                <a:gd name="T96" fmla="*/ 2922 w 3029"/>
                <a:gd name="T97" fmla="*/ 1240 h 1240"/>
                <a:gd name="T98" fmla="*/ 2954 w 3029"/>
                <a:gd name="T99" fmla="*/ 1240 h 1240"/>
                <a:gd name="T100" fmla="*/ 3018 w 3029"/>
                <a:gd name="T101" fmla="*/ 1240 h 1240"/>
                <a:gd name="T102" fmla="*/ 3029 w 3029"/>
                <a:gd name="T103" fmla="*/ 12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240">
                  <a:moveTo>
                    <a:pt x="0" y="1240"/>
                  </a:moveTo>
                  <a:lnTo>
                    <a:pt x="7" y="1204"/>
                  </a:lnTo>
                  <a:moveTo>
                    <a:pt x="7" y="1204"/>
                  </a:moveTo>
                  <a:lnTo>
                    <a:pt x="39" y="1053"/>
                  </a:lnTo>
                  <a:lnTo>
                    <a:pt x="71" y="916"/>
                  </a:lnTo>
                  <a:lnTo>
                    <a:pt x="103" y="790"/>
                  </a:lnTo>
                  <a:lnTo>
                    <a:pt x="135" y="676"/>
                  </a:lnTo>
                  <a:moveTo>
                    <a:pt x="135" y="676"/>
                  </a:moveTo>
                  <a:lnTo>
                    <a:pt x="167" y="573"/>
                  </a:lnTo>
                  <a:lnTo>
                    <a:pt x="199" y="481"/>
                  </a:lnTo>
                  <a:lnTo>
                    <a:pt x="231" y="398"/>
                  </a:lnTo>
                  <a:lnTo>
                    <a:pt x="263" y="325"/>
                  </a:lnTo>
                  <a:lnTo>
                    <a:pt x="295" y="260"/>
                  </a:lnTo>
                  <a:lnTo>
                    <a:pt x="327" y="204"/>
                  </a:lnTo>
                  <a:lnTo>
                    <a:pt x="359" y="156"/>
                  </a:lnTo>
                  <a:lnTo>
                    <a:pt x="392" y="115"/>
                  </a:lnTo>
                  <a:moveTo>
                    <a:pt x="392" y="115"/>
                  </a:moveTo>
                  <a:lnTo>
                    <a:pt x="424" y="81"/>
                  </a:lnTo>
                  <a:lnTo>
                    <a:pt x="456" y="53"/>
                  </a:lnTo>
                  <a:lnTo>
                    <a:pt x="488" y="32"/>
                  </a:lnTo>
                  <a:lnTo>
                    <a:pt x="520" y="17"/>
                  </a:lnTo>
                  <a:lnTo>
                    <a:pt x="552" y="6"/>
                  </a:lnTo>
                  <a:lnTo>
                    <a:pt x="584" y="1"/>
                  </a:lnTo>
                  <a:lnTo>
                    <a:pt x="616" y="0"/>
                  </a:lnTo>
                  <a:lnTo>
                    <a:pt x="648" y="3"/>
                  </a:lnTo>
                  <a:lnTo>
                    <a:pt x="680" y="11"/>
                  </a:lnTo>
                  <a:lnTo>
                    <a:pt x="712" y="22"/>
                  </a:lnTo>
                  <a:lnTo>
                    <a:pt x="744" y="36"/>
                  </a:lnTo>
                  <a:lnTo>
                    <a:pt x="776" y="53"/>
                  </a:lnTo>
                  <a:lnTo>
                    <a:pt x="808" y="73"/>
                  </a:lnTo>
                  <a:lnTo>
                    <a:pt x="840" y="95"/>
                  </a:lnTo>
                  <a:lnTo>
                    <a:pt x="872" y="119"/>
                  </a:lnTo>
                  <a:lnTo>
                    <a:pt x="904" y="146"/>
                  </a:lnTo>
                  <a:lnTo>
                    <a:pt x="936" y="174"/>
                  </a:lnTo>
                  <a:lnTo>
                    <a:pt x="968" y="203"/>
                  </a:lnTo>
                  <a:lnTo>
                    <a:pt x="1000" y="234"/>
                  </a:lnTo>
                  <a:lnTo>
                    <a:pt x="1032" y="266"/>
                  </a:lnTo>
                  <a:lnTo>
                    <a:pt x="1064" y="299"/>
                  </a:lnTo>
                  <a:lnTo>
                    <a:pt x="1096" y="332"/>
                  </a:lnTo>
                  <a:lnTo>
                    <a:pt x="1128" y="366"/>
                  </a:lnTo>
                  <a:lnTo>
                    <a:pt x="1160" y="400"/>
                  </a:lnTo>
                  <a:lnTo>
                    <a:pt x="1192" y="435"/>
                  </a:lnTo>
                  <a:lnTo>
                    <a:pt x="1224" y="469"/>
                  </a:lnTo>
                  <a:lnTo>
                    <a:pt x="1256" y="504"/>
                  </a:lnTo>
                  <a:lnTo>
                    <a:pt x="1288" y="538"/>
                  </a:lnTo>
                  <a:lnTo>
                    <a:pt x="1320" y="572"/>
                  </a:lnTo>
                  <a:lnTo>
                    <a:pt x="1352" y="606"/>
                  </a:lnTo>
                  <a:lnTo>
                    <a:pt x="1384" y="639"/>
                  </a:lnTo>
                  <a:lnTo>
                    <a:pt x="1417" y="672"/>
                  </a:lnTo>
                  <a:moveTo>
                    <a:pt x="1417" y="672"/>
                  </a:moveTo>
                  <a:lnTo>
                    <a:pt x="1449" y="704"/>
                  </a:lnTo>
                  <a:lnTo>
                    <a:pt x="1481" y="735"/>
                  </a:lnTo>
                  <a:lnTo>
                    <a:pt x="1513" y="766"/>
                  </a:lnTo>
                  <a:lnTo>
                    <a:pt x="1545" y="795"/>
                  </a:lnTo>
                  <a:lnTo>
                    <a:pt x="1577" y="824"/>
                  </a:lnTo>
                  <a:lnTo>
                    <a:pt x="1609" y="852"/>
                  </a:lnTo>
                  <a:lnTo>
                    <a:pt x="1641" y="879"/>
                  </a:lnTo>
                  <a:lnTo>
                    <a:pt x="1673" y="905"/>
                  </a:lnTo>
                  <a:lnTo>
                    <a:pt x="1705" y="929"/>
                  </a:lnTo>
                  <a:lnTo>
                    <a:pt x="1737" y="953"/>
                  </a:lnTo>
                  <a:lnTo>
                    <a:pt x="1769" y="976"/>
                  </a:lnTo>
                  <a:lnTo>
                    <a:pt x="1801" y="997"/>
                  </a:lnTo>
                  <a:lnTo>
                    <a:pt x="1833" y="1018"/>
                  </a:lnTo>
                  <a:lnTo>
                    <a:pt x="1865" y="1037"/>
                  </a:lnTo>
                  <a:lnTo>
                    <a:pt x="1897" y="1056"/>
                  </a:lnTo>
                  <a:lnTo>
                    <a:pt x="1929" y="1073"/>
                  </a:lnTo>
                  <a:lnTo>
                    <a:pt x="1961" y="1089"/>
                  </a:lnTo>
                  <a:lnTo>
                    <a:pt x="1993" y="1104"/>
                  </a:lnTo>
                  <a:lnTo>
                    <a:pt x="2025" y="1118"/>
                  </a:lnTo>
                  <a:lnTo>
                    <a:pt x="2057" y="1132"/>
                  </a:lnTo>
                  <a:lnTo>
                    <a:pt x="2089" y="1144"/>
                  </a:lnTo>
                  <a:lnTo>
                    <a:pt x="2121" y="1155"/>
                  </a:lnTo>
                  <a:lnTo>
                    <a:pt x="2153" y="1165"/>
                  </a:lnTo>
                  <a:lnTo>
                    <a:pt x="2185" y="1175"/>
                  </a:lnTo>
                  <a:lnTo>
                    <a:pt x="2217" y="1183"/>
                  </a:lnTo>
                  <a:lnTo>
                    <a:pt x="2249" y="1191"/>
                  </a:lnTo>
                  <a:lnTo>
                    <a:pt x="2281" y="1198"/>
                  </a:lnTo>
                  <a:lnTo>
                    <a:pt x="2313" y="1204"/>
                  </a:lnTo>
                  <a:lnTo>
                    <a:pt x="2345" y="1210"/>
                  </a:lnTo>
                  <a:lnTo>
                    <a:pt x="2377" y="1215"/>
                  </a:lnTo>
                  <a:lnTo>
                    <a:pt x="2409" y="1219"/>
                  </a:lnTo>
                  <a:lnTo>
                    <a:pt x="2442" y="1223"/>
                  </a:lnTo>
                  <a:moveTo>
                    <a:pt x="2442" y="1223"/>
                  </a:moveTo>
                  <a:lnTo>
                    <a:pt x="2474" y="1226"/>
                  </a:lnTo>
                  <a:lnTo>
                    <a:pt x="2506" y="1229"/>
                  </a:lnTo>
                  <a:lnTo>
                    <a:pt x="2538" y="1232"/>
                  </a:lnTo>
                  <a:lnTo>
                    <a:pt x="2570" y="1234"/>
                  </a:lnTo>
                  <a:lnTo>
                    <a:pt x="2602" y="1235"/>
                  </a:lnTo>
                  <a:lnTo>
                    <a:pt x="2634" y="1237"/>
                  </a:lnTo>
                  <a:lnTo>
                    <a:pt x="2666" y="1238"/>
                  </a:lnTo>
                  <a:lnTo>
                    <a:pt x="2698" y="1238"/>
                  </a:lnTo>
                  <a:lnTo>
                    <a:pt x="2730" y="1239"/>
                  </a:lnTo>
                  <a:lnTo>
                    <a:pt x="2762" y="1240"/>
                  </a:lnTo>
                  <a:lnTo>
                    <a:pt x="2794" y="1240"/>
                  </a:lnTo>
                  <a:lnTo>
                    <a:pt x="2826" y="1240"/>
                  </a:lnTo>
                  <a:lnTo>
                    <a:pt x="2858" y="1240"/>
                  </a:lnTo>
                  <a:lnTo>
                    <a:pt x="2890" y="1240"/>
                  </a:lnTo>
                  <a:lnTo>
                    <a:pt x="2922" y="1240"/>
                  </a:lnTo>
                  <a:lnTo>
                    <a:pt x="2954" y="1240"/>
                  </a:lnTo>
                  <a:moveTo>
                    <a:pt x="2954" y="1240"/>
                  </a:moveTo>
                  <a:lnTo>
                    <a:pt x="2986" y="1240"/>
                  </a:lnTo>
                  <a:lnTo>
                    <a:pt x="3018" y="1240"/>
                  </a:lnTo>
                  <a:moveTo>
                    <a:pt x="3018" y="1240"/>
                  </a:moveTo>
                  <a:lnTo>
                    <a:pt x="3029" y="1240"/>
                  </a:lnTo>
                </a:path>
              </a:pathLst>
            </a:custGeom>
            <a:noFill/>
            <a:ln w="31750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3135" y="1552"/>
              <a:ext cx="1219" cy="421"/>
            </a:xfrm>
            <a:custGeom>
              <a:avLst/>
              <a:gdLst>
                <a:gd name="T0" fmla="*/ 7 w 3029"/>
                <a:gd name="T1" fmla="*/ 1046 h 1046"/>
                <a:gd name="T2" fmla="*/ 39 w 3029"/>
                <a:gd name="T3" fmla="*/ 1041 h 1046"/>
                <a:gd name="T4" fmla="*/ 71 w 3029"/>
                <a:gd name="T5" fmla="*/ 1031 h 1046"/>
                <a:gd name="T6" fmla="*/ 135 w 3029"/>
                <a:gd name="T7" fmla="*/ 994 h 1046"/>
                <a:gd name="T8" fmla="*/ 167 w 3029"/>
                <a:gd name="T9" fmla="*/ 968 h 1046"/>
                <a:gd name="T10" fmla="*/ 231 w 3029"/>
                <a:gd name="T11" fmla="*/ 907 h 1046"/>
                <a:gd name="T12" fmla="*/ 295 w 3029"/>
                <a:gd name="T13" fmla="*/ 834 h 1046"/>
                <a:gd name="T14" fmla="*/ 359 w 3029"/>
                <a:gd name="T15" fmla="*/ 754 h 1046"/>
                <a:gd name="T16" fmla="*/ 392 w 3029"/>
                <a:gd name="T17" fmla="*/ 712 h 1046"/>
                <a:gd name="T18" fmla="*/ 456 w 3029"/>
                <a:gd name="T19" fmla="*/ 626 h 1046"/>
                <a:gd name="T20" fmla="*/ 520 w 3029"/>
                <a:gd name="T21" fmla="*/ 539 h 1046"/>
                <a:gd name="T22" fmla="*/ 584 w 3029"/>
                <a:gd name="T23" fmla="*/ 454 h 1046"/>
                <a:gd name="T24" fmla="*/ 648 w 3029"/>
                <a:gd name="T25" fmla="*/ 373 h 1046"/>
                <a:gd name="T26" fmla="*/ 712 w 3029"/>
                <a:gd name="T27" fmla="*/ 297 h 1046"/>
                <a:gd name="T28" fmla="*/ 776 w 3029"/>
                <a:gd name="T29" fmla="*/ 228 h 1046"/>
                <a:gd name="T30" fmla="*/ 840 w 3029"/>
                <a:gd name="T31" fmla="*/ 167 h 1046"/>
                <a:gd name="T32" fmla="*/ 904 w 3029"/>
                <a:gd name="T33" fmla="*/ 115 h 1046"/>
                <a:gd name="T34" fmla="*/ 968 w 3029"/>
                <a:gd name="T35" fmla="*/ 72 h 1046"/>
                <a:gd name="T36" fmla="*/ 1032 w 3029"/>
                <a:gd name="T37" fmla="*/ 39 h 1046"/>
                <a:gd name="T38" fmla="*/ 1096 w 3029"/>
                <a:gd name="T39" fmla="*/ 16 h 1046"/>
                <a:gd name="T40" fmla="*/ 1160 w 3029"/>
                <a:gd name="T41" fmla="*/ 3 h 1046"/>
                <a:gd name="T42" fmla="*/ 1224 w 3029"/>
                <a:gd name="T43" fmla="*/ 0 h 1046"/>
                <a:gd name="T44" fmla="*/ 1288 w 3029"/>
                <a:gd name="T45" fmla="*/ 7 h 1046"/>
                <a:gd name="T46" fmla="*/ 1352 w 3029"/>
                <a:gd name="T47" fmla="*/ 23 h 1046"/>
                <a:gd name="T48" fmla="*/ 1417 w 3029"/>
                <a:gd name="T49" fmla="*/ 47 h 1046"/>
                <a:gd name="T50" fmla="*/ 1449 w 3029"/>
                <a:gd name="T51" fmla="*/ 63 h 1046"/>
                <a:gd name="T52" fmla="*/ 1513 w 3029"/>
                <a:gd name="T53" fmla="*/ 99 h 1046"/>
                <a:gd name="T54" fmla="*/ 1577 w 3029"/>
                <a:gd name="T55" fmla="*/ 142 h 1046"/>
                <a:gd name="T56" fmla="*/ 1641 w 3029"/>
                <a:gd name="T57" fmla="*/ 191 h 1046"/>
                <a:gd name="T58" fmla="*/ 1705 w 3029"/>
                <a:gd name="T59" fmla="*/ 245 h 1046"/>
                <a:gd name="T60" fmla="*/ 1769 w 3029"/>
                <a:gd name="T61" fmla="*/ 303 h 1046"/>
                <a:gd name="T62" fmla="*/ 1833 w 3029"/>
                <a:gd name="T63" fmla="*/ 364 h 1046"/>
                <a:gd name="T64" fmla="*/ 1897 w 3029"/>
                <a:gd name="T65" fmla="*/ 427 h 1046"/>
                <a:gd name="T66" fmla="*/ 1961 w 3029"/>
                <a:gd name="T67" fmla="*/ 490 h 1046"/>
                <a:gd name="T68" fmla="*/ 2025 w 3029"/>
                <a:gd name="T69" fmla="*/ 554 h 1046"/>
                <a:gd name="T70" fmla="*/ 2089 w 3029"/>
                <a:gd name="T71" fmla="*/ 616 h 1046"/>
                <a:gd name="T72" fmla="*/ 2153 w 3029"/>
                <a:gd name="T73" fmla="*/ 677 h 1046"/>
                <a:gd name="T74" fmla="*/ 2217 w 3029"/>
                <a:gd name="T75" fmla="*/ 734 h 1046"/>
                <a:gd name="T76" fmla="*/ 2281 w 3029"/>
                <a:gd name="T77" fmla="*/ 788 h 1046"/>
                <a:gd name="T78" fmla="*/ 2345 w 3029"/>
                <a:gd name="T79" fmla="*/ 838 h 1046"/>
                <a:gd name="T80" fmla="*/ 2409 w 3029"/>
                <a:gd name="T81" fmla="*/ 883 h 1046"/>
                <a:gd name="T82" fmla="*/ 2442 w 3029"/>
                <a:gd name="T83" fmla="*/ 903 h 1046"/>
                <a:gd name="T84" fmla="*/ 2506 w 3029"/>
                <a:gd name="T85" fmla="*/ 940 h 1046"/>
                <a:gd name="T86" fmla="*/ 2570 w 3029"/>
                <a:gd name="T87" fmla="*/ 971 h 1046"/>
                <a:gd name="T88" fmla="*/ 2634 w 3029"/>
                <a:gd name="T89" fmla="*/ 996 h 1046"/>
                <a:gd name="T90" fmla="*/ 2698 w 3029"/>
                <a:gd name="T91" fmla="*/ 1015 h 1046"/>
                <a:gd name="T92" fmla="*/ 2762 w 3029"/>
                <a:gd name="T93" fmla="*/ 1029 h 1046"/>
                <a:gd name="T94" fmla="*/ 2826 w 3029"/>
                <a:gd name="T95" fmla="*/ 1039 h 1046"/>
                <a:gd name="T96" fmla="*/ 2890 w 3029"/>
                <a:gd name="T97" fmla="*/ 1044 h 1046"/>
                <a:gd name="T98" fmla="*/ 2954 w 3029"/>
                <a:gd name="T99" fmla="*/ 1046 h 1046"/>
                <a:gd name="T100" fmla="*/ 2986 w 3029"/>
                <a:gd name="T101" fmla="*/ 1046 h 1046"/>
                <a:gd name="T102" fmla="*/ 3018 w 3029"/>
                <a:gd name="T103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046">
                  <a:moveTo>
                    <a:pt x="0" y="1046"/>
                  </a:moveTo>
                  <a:lnTo>
                    <a:pt x="7" y="1046"/>
                  </a:lnTo>
                  <a:moveTo>
                    <a:pt x="7" y="1046"/>
                  </a:moveTo>
                  <a:lnTo>
                    <a:pt x="39" y="1041"/>
                  </a:lnTo>
                  <a:lnTo>
                    <a:pt x="55" y="1037"/>
                  </a:lnTo>
                  <a:lnTo>
                    <a:pt x="71" y="1031"/>
                  </a:lnTo>
                  <a:lnTo>
                    <a:pt x="103" y="1015"/>
                  </a:lnTo>
                  <a:lnTo>
                    <a:pt x="135" y="994"/>
                  </a:lnTo>
                  <a:moveTo>
                    <a:pt x="135" y="994"/>
                  </a:moveTo>
                  <a:lnTo>
                    <a:pt x="167" y="968"/>
                  </a:lnTo>
                  <a:lnTo>
                    <a:pt x="199" y="939"/>
                  </a:lnTo>
                  <a:lnTo>
                    <a:pt x="231" y="907"/>
                  </a:lnTo>
                  <a:lnTo>
                    <a:pt x="263" y="872"/>
                  </a:lnTo>
                  <a:lnTo>
                    <a:pt x="295" y="834"/>
                  </a:lnTo>
                  <a:lnTo>
                    <a:pt x="327" y="795"/>
                  </a:lnTo>
                  <a:lnTo>
                    <a:pt x="359" y="754"/>
                  </a:lnTo>
                  <a:lnTo>
                    <a:pt x="392" y="712"/>
                  </a:lnTo>
                  <a:moveTo>
                    <a:pt x="392" y="712"/>
                  </a:moveTo>
                  <a:lnTo>
                    <a:pt x="424" y="669"/>
                  </a:lnTo>
                  <a:lnTo>
                    <a:pt x="456" y="626"/>
                  </a:lnTo>
                  <a:lnTo>
                    <a:pt x="488" y="582"/>
                  </a:lnTo>
                  <a:lnTo>
                    <a:pt x="520" y="539"/>
                  </a:lnTo>
                  <a:lnTo>
                    <a:pt x="552" y="496"/>
                  </a:lnTo>
                  <a:lnTo>
                    <a:pt x="584" y="454"/>
                  </a:lnTo>
                  <a:lnTo>
                    <a:pt x="616" y="413"/>
                  </a:lnTo>
                  <a:lnTo>
                    <a:pt x="648" y="373"/>
                  </a:lnTo>
                  <a:lnTo>
                    <a:pt x="680" y="334"/>
                  </a:lnTo>
                  <a:lnTo>
                    <a:pt x="712" y="297"/>
                  </a:lnTo>
                  <a:lnTo>
                    <a:pt x="744" y="262"/>
                  </a:lnTo>
                  <a:lnTo>
                    <a:pt x="776" y="228"/>
                  </a:lnTo>
                  <a:lnTo>
                    <a:pt x="808" y="197"/>
                  </a:lnTo>
                  <a:lnTo>
                    <a:pt x="840" y="167"/>
                  </a:lnTo>
                  <a:lnTo>
                    <a:pt x="872" y="140"/>
                  </a:lnTo>
                  <a:lnTo>
                    <a:pt x="904" y="115"/>
                  </a:lnTo>
                  <a:lnTo>
                    <a:pt x="936" y="92"/>
                  </a:lnTo>
                  <a:lnTo>
                    <a:pt x="968" y="72"/>
                  </a:lnTo>
                  <a:lnTo>
                    <a:pt x="1000" y="54"/>
                  </a:lnTo>
                  <a:lnTo>
                    <a:pt x="1032" y="39"/>
                  </a:lnTo>
                  <a:lnTo>
                    <a:pt x="1064" y="26"/>
                  </a:lnTo>
                  <a:lnTo>
                    <a:pt x="1096" y="16"/>
                  </a:lnTo>
                  <a:lnTo>
                    <a:pt x="1128" y="8"/>
                  </a:lnTo>
                  <a:lnTo>
                    <a:pt x="1160" y="3"/>
                  </a:lnTo>
                  <a:lnTo>
                    <a:pt x="1192" y="0"/>
                  </a:lnTo>
                  <a:lnTo>
                    <a:pt x="1224" y="0"/>
                  </a:lnTo>
                  <a:lnTo>
                    <a:pt x="1256" y="2"/>
                  </a:lnTo>
                  <a:lnTo>
                    <a:pt x="1288" y="7"/>
                  </a:lnTo>
                  <a:lnTo>
                    <a:pt x="1320" y="13"/>
                  </a:lnTo>
                  <a:lnTo>
                    <a:pt x="1352" y="23"/>
                  </a:lnTo>
                  <a:lnTo>
                    <a:pt x="1384" y="34"/>
                  </a:lnTo>
                  <a:lnTo>
                    <a:pt x="1417" y="47"/>
                  </a:lnTo>
                  <a:moveTo>
                    <a:pt x="1417" y="47"/>
                  </a:moveTo>
                  <a:lnTo>
                    <a:pt x="1449" y="63"/>
                  </a:lnTo>
                  <a:lnTo>
                    <a:pt x="1481" y="80"/>
                  </a:lnTo>
                  <a:lnTo>
                    <a:pt x="1513" y="99"/>
                  </a:lnTo>
                  <a:lnTo>
                    <a:pt x="1545" y="120"/>
                  </a:lnTo>
                  <a:lnTo>
                    <a:pt x="1577" y="142"/>
                  </a:lnTo>
                  <a:lnTo>
                    <a:pt x="1609" y="166"/>
                  </a:lnTo>
                  <a:lnTo>
                    <a:pt x="1641" y="191"/>
                  </a:lnTo>
                  <a:lnTo>
                    <a:pt x="1673" y="218"/>
                  </a:lnTo>
                  <a:lnTo>
                    <a:pt x="1705" y="245"/>
                  </a:lnTo>
                  <a:lnTo>
                    <a:pt x="1737" y="274"/>
                  </a:lnTo>
                  <a:lnTo>
                    <a:pt x="1769" y="303"/>
                  </a:lnTo>
                  <a:lnTo>
                    <a:pt x="1801" y="333"/>
                  </a:lnTo>
                  <a:lnTo>
                    <a:pt x="1833" y="364"/>
                  </a:lnTo>
                  <a:lnTo>
                    <a:pt x="1865" y="395"/>
                  </a:lnTo>
                  <a:lnTo>
                    <a:pt x="1897" y="427"/>
                  </a:lnTo>
                  <a:lnTo>
                    <a:pt x="1929" y="458"/>
                  </a:lnTo>
                  <a:lnTo>
                    <a:pt x="1961" y="490"/>
                  </a:lnTo>
                  <a:lnTo>
                    <a:pt x="1993" y="522"/>
                  </a:lnTo>
                  <a:lnTo>
                    <a:pt x="2025" y="554"/>
                  </a:lnTo>
                  <a:lnTo>
                    <a:pt x="2057" y="585"/>
                  </a:lnTo>
                  <a:lnTo>
                    <a:pt x="2089" y="616"/>
                  </a:lnTo>
                  <a:lnTo>
                    <a:pt x="2121" y="647"/>
                  </a:lnTo>
                  <a:lnTo>
                    <a:pt x="2153" y="677"/>
                  </a:lnTo>
                  <a:lnTo>
                    <a:pt x="2185" y="706"/>
                  </a:lnTo>
                  <a:lnTo>
                    <a:pt x="2217" y="734"/>
                  </a:lnTo>
                  <a:lnTo>
                    <a:pt x="2249" y="762"/>
                  </a:lnTo>
                  <a:lnTo>
                    <a:pt x="2281" y="788"/>
                  </a:lnTo>
                  <a:lnTo>
                    <a:pt x="2313" y="814"/>
                  </a:lnTo>
                  <a:lnTo>
                    <a:pt x="2345" y="838"/>
                  </a:lnTo>
                  <a:lnTo>
                    <a:pt x="2377" y="861"/>
                  </a:lnTo>
                  <a:lnTo>
                    <a:pt x="2409" y="883"/>
                  </a:lnTo>
                  <a:lnTo>
                    <a:pt x="2442" y="903"/>
                  </a:lnTo>
                  <a:moveTo>
                    <a:pt x="2442" y="903"/>
                  </a:moveTo>
                  <a:lnTo>
                    <a:pt x="2474" y="922"/>
                  </a:lnTo>
                  <a:lnTo>
                    <a:pt x="2506" y="940"/>
                  </a:lnTo>
                  <a:lnTo>
                    <a:pt x="2538" y="956"/>
                  </a:lnTo>
                  <a:lnTo>
                    <a:pt x="2570" y="971"/>
                  </a:lnTo>
                  <a:lnTo>
                    <a:pt x="2602" y="984"/>
                  </a:lnTo>
                  <a:lnTo>
                    <a:pt x="2634" y="996"/>
                  </a:lnTo>
                  <a:lnTo>
                    <a:pt x="2666" y="1006"/>
                  </a:lnTo>
                  <a:lnTo>
                    <a:pt x="2698" y="1015"/>
                  </a:lnTo>
                  <a:lnTo>
                    <a:pt x="2730" y="1023"/>
                  </a:lnTo>
                  <a:lnTo>
                    <a:pt x="2762" y="1029"/>
                  </a:lnTo>
                  <a:lnTo>
                    <a:pt x="2794" y="1034"/>
                  </a:lnTo>
                  <a:lnTo>
                    <a:pt x="2826" y="1039"/>
                  </a:lnTo>
                  <a:lnTo>
                    <a:pt x="2858" y="1042"/>
                  </a:lnTo>
                  <a:lnTo>
                    <a:pt x="2890" y="1044"/>
                  </a:lnTo>
                  <a:lnTo>
                    <a:pt x="2922" y="1045"/>
                  </a:lnTo>
                  <a:lnTo>
                    <a:pt x="2954" y="1046"/>
                  </a:lnTo>
                  <a:moveTo>
                    <a:pt x="2954" y="1046"/>
                  </a:moveTo>
                  <a:lnTo>
                    <a:pt x="2986" y="1046"/>
                  </a:lnTo>
                  <a:lnTo>
                    <a:pt x="3018" y="1046"/>
                  </a:lnTo>
                  <a:moveTo>
                    <a:pt x="3018" y="1046"/>
                  </a:moveTo>
                  <a:lnTo>
                    <a:pt x="3029" y="1046"/>
                  </a:lnTo>
                </a:path>
              </a:pathLst>
            </a:custGeom>
            <a:noFill/>
            <a:ln w="31750" cap="rnd">
              <a:solidFill>
                <a:srgbClr val="006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135" y="1552"/>
              <a:ext cx="1219" cy="421"/>
            </a:xfrm>
            <a:custGeom>
              <a:avLst/>
              <a:gdLst>
                <a:gd name="T0" fmla="*/ 7 w 3029"/>
                <a:gd name="T1" fmla="*/ 1046 h 1046"/>
                <a:gd name="T2" fmla="*/ 39 w 3029"/>
                <a:gd name="T3" fmla="*/ 1046 h 1046"/>
                <a:gd name="T4" fmla="*/ 103 w 3029"/>
                <a:gd name="T5" fmla="*/ 1045 h 1046"/>
                <a:gd name="T6" fmla="*/ 135 w 3029"/>
                <a:gd name="T7" fmla="*/ 1044 h 1046"/>
                <a:gd name="T8" fmla="*/ 199 w 3029"/>
                <a:gd name="T9" fmla="*/ 1039 h 1046"/>
                <a:gd name="T10" fmla="*/ 263 w 3029"/>
                <a:gd name="T11" fmla="*/ 1030 h 1046"/>
                <a:gd name="T12" fmla="*/ 327 w 3029"/>
                <a:gd name="T13" fmla="*/ 1016 h 1046"/>
                <a:gd name="T14" fmla="*/ 392 w 3029"/>
                <a:gd name="T15" fmla="*/ 997 h 1046"/>
                <a:gd name="T16" fmla="*/ 424 w 3029"/>
                <a:gd name="T17" fmla="*/ 985 h 1046"/>
                <a:gd name="T18" fmla="*/ 488 w 3029"/>
                <a:gd name="T19" fmla="*/ 957 h 1046"/>
                <a:gd name="T20" fmla="*/ 552 w 3029"/>
                <a:gd name="T21" fmla="*/ 924 h 1046"/>
                <a:gd name="T22" fmla="*/ 616 w 3029"/>
                <a:gd name="T23" fmla="*/ 885 h 1046"/>
                <a:gd name="T24" fmla="*/ 680 w 3029"/>
                <a:gd name="T25" fmla="*/ 840 h 1046"/>
                <a:gd name="T26" fmla="*/ 744 w 3029"/>
                <a:gd name="T27" fmla="*/ 791 h 1046"/>
                <a:gd name="T28" fmla="*/ 808 w 3029"/>
                <a:gd name="T29" fmla="*/ 737 h 1046"/>
                <a:gd name="T30" fmla="*/ 872 w 3029"/>
                <a:gd name="T31" fmla="*/ 680 h 1046"/>
                <a:gd name="T32" fmla="*/ 936 w 3029"/>
                <a:gd name="T33" fmla="*/ 619 h 1046"/>
                <a:gd name="T34" fmla="*/ 1000 w 3029"/>
                <a:gd name="T35" fmla="*/ 557 h 1046"/>
                <a:gd name="T36" fmla="*/ 1064 w 3029"/>
                <a:gd name="T37" fmla="*/ 493 h 1046"/>
                <a:gd name="T38" fmla="*/ 1128 w 3029"/>
                <a:gd name="T39" fmla="*/ 430 h 1046"/>
                <a:gd name="T40" fmla="*/ 1192 w 3029"/>
                <a:gd name="T41" fmla="*/ 367 h 1046"/>
                <a:gd name="T42" fmla="*/ 1256 w 3029"/>
                <a:gd name="T43" fmla="*/ 306 h 1046"/>
                <a:gd name="T44" fmla="*/ 1320 w 3029"/>
                <a:gd name="T45" fmla="*/ 248 h 1046"/>
                <a:gd name="T46" fmla="*/ 1384 w 3029"/>
                <a:gd name="T47" fmla="*/ 194 h 1046"/>
                <a:gd name="T48" fmla="*/ 1417 w 3029"/>
                <a:gd name="T49" fmla="*/ 168 h 1046"/>
                <a:gd name="T50" fmla="*/ 1481 w 3029"/>
                <a:gd name="T51" fmla="*/ 122 h 1046"/>
                <a:gd name="T52" fmla="*/ 1545 w 3029"/>
                <a:gd name="T53" fmla="*/ 82 h 1046"/>
                <a:gd name="T54" fmla="*/ 1609 w 3029"/>
                <a:gd name="T55" fmla="*/ 49 h 1046"/>
                <a:gd name="T56" fmla="*/ 1673 w 3029"/>
                <a:gd name="T57" fmla="*/ 24 h 1046"/>
                <a:gd name="T58" fmla="*/ 1737 w 3029"/>
                <a:gd name="T59" fmla="*/ 7 h 1046"/>
                <a:gd name="T60" fmla="*/ 1801 w 3029"/>
                <a:gd name="T61" fmla="*/ 0 h 1046"/>
                <a:gd name="T62" fmla="*/ 1865 w 3029"/>
                <a:gd name="T63" fmla="*/ 2 h 1046"/>
                <a:gd name="T64" fmla="*/ 1929 w 3029"/>
                <a:gd name="T65" fmla="*/ 15 h 1046"/>
                <a:gd name="T66" fmla="*/ 1993 w 3029"/>
                <a:gd name="T67" fmla="*/ 37 h 1046"/>
                <a:gd name="T68" fmla="*/ 2057 w 3029"/>
                <a:gd name="T69" fmla="*/ 70 h 1046"/>
                <a:gd name="T70" fmla="*/ 2121 w 3029"/>
                <a:gd name="T71" fmla="*/ 112 h 1046"/>
                <a:gd name="T72" fmla="*/ 2185 w 3029"/>
                <a:gd name="T73" fmla="*/ 164 h 1046"/>
                <a:gd name="T74" fmla="*/ 2249 w 3029"/>
                <a:gd name="T75" fmla="*/ 225 h 1046"/>
                <a:gd name="T76" fmla="*/ 2313 w 3029"/>
                <a:gd name="T77" fmla="*/ 294 h 1046"/>
                <a:gd name="T78" fmla="*/ 2377 w 3029"/>
                <a:gd name="T79" fmla="*/ 369 h 1046"/>
                <a:gd name="T80" fmla="*/ 2442 w 3029"/>
                <a:gd name="T81" fmla="*/ 450 h 1046"/>
                <a:gd name="T82" fmla="*/ 2474 w 3029"/>
                <a:gd name="T83" fmla="*/ 492 h 1046"/>
                <a:gd name="T84" fmla="*/ 2538 w 3029"/>
                <a:gd name="T85" fmla="*/ 578 h 1046"/>
                <a:gd name="T86" fmla="*/ 2602 w 3029"/>
                <a:gd name="T87" fmla="*/ 665 h 1046"/>
                <a:gd name="T88" fmla="*/ 2666 w 3029"/>
                <a:gd name="T89" fmla="*/ 750 h 1046"/>
                <a:gd name="T90" fmla="*/ 2730 w 3029"/>
                <a:gd name="T91" fmla="*/ 831 h 1046"/>
                <a:gd name="T92" fmla="*/ 2794 w 3029"/>
                <a:gd name="T93" fmla="*/ 904 h 1046"/>
                <a:gd name="T94" fmla="*/ 2858 w 3029"/>
                <a:gd name="T95" fmla="*/ 966 h 1046"/>
                <a:gd name="T96" fmla="*/ 2922 w 3029"/>
                <a:gd name="T97" fmla="*/ 1013 h 1046"/>
                <a:gd name="T98" fmla="*/ 2954 w 3029"/>
                <a:gd name="T99" fmla="*/ 1029 h 1046"/>
                <a:gd name="T100" fmla="*/ 3018 w 3029"/>
                <a:gd name="T101" fmla="*/ 1046 h 1046"/>
                <a:gd name="T102" fmla="*/ 3029 w 3029"/>
                <a:gd name="T103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046">
                  <a:moveTo>
                    <a:pt x="0" y="1046"/>
                  </a:moveTo>
                  <a:lnTo>
                    <a:pt x="7" y="1046"/>
                  </a:lnTo>
                  <a:moveTo>
                    <a:pt x="7" y="1046"/>
                  </a:moveTo>
                  <a:lnTo>
                    <a:pt x="39" y="1046"/>
                  </a:lnTo>
                  <a:lnTo>
                    <a:pt x="71" y="1046"/>
                  </a:lnTo>
                  <a:lnTo>
                    <a:pt x="103" y="1045"/>
                  </a:lnTo>
                  <a:lnTo>
                    <a:pt x="135" y="1044"/>
                  </a:lnTo>
                  <a:moveTo>
                    <a:pt x="135" y="1044"/>
                  </a:moveTo>
                  <a:lnTo>
                    <a:pt x="167" y="1042"/>
                  </a:lnTo>
                  <a:lnTo>
                    <a:pt x="199" y="1039"/>
                  </a:lnTo>
                  <a:lnTo>
                    <a:pt x="231" y="1035"/>
                  </a:lnTo>
                  <a:lnTo>
                    <a:pt x="263" y="1030"/>
                  </a:lnTo>
                  <a:lnTo>
                    <a:pt x="295" y="1023"/>
                  </a:lnTo>
                  <a:lnTo>
                    <a:pt x="327" y="1016"/>
                  </a:lnTo>
                  <a:lnTo>
                    <a:pt x="359" y="1007"/>
                  </a:lnTo>
                  <a:lnTo>
                    <a:pt x="392" y="997"/>
                  </a:lnTo>
                  <a:moveTo>
                    <a:pt x="392" y="997"/>
                  </a:moveTo>
                  <a:lnTo>
                    <a:pt x="424" y="985"/>
                  </a:lnTo>
                  <a:lnTo>
                    <a:pt x="456" y="972"/>
                  </a:lnTo>
                  <a:lnTo>
                    <a:pt x="488" y="957"/>
                  </a:lnTo>
                  <a:lnTo>
                    <a:pt x="520" y="941"/>
                  </a:lnTo>
                  <a:lnTo>
                    <a:pt x="552" y="924"/>
                  </a:lnTo>
                  <a:lnTo>
                    <a:pt x="584" y="905"/>
                  </a:lnTo>
                  <a:lnTo>
                    <a:pt x="616" y="885"/>
                  </a:lnTo>
                  <a:lnTo>
                    <a:pt x="648" y="863"/>
                  </a:lnTo>
                  <a:lnTo>
                    <a:pt x="680" y="840"/>
                  </a:lnTo>
                  <a:lnTo>
                    <a:pt x="712" y="816"/>
                  </a:lnTo>
                  <a:lnTo>
                    <a:pt x="744" y="791"/>
                  </a:lnTo>
                  <a:lnTo>
                    <a:pt x="776" y="764"/>
                  </a:lnTo>
                  <a:lnTo>
                    <a:pt x="808" y="737"/>
                  </a:lnTo>
                  <a:lnTo>
                    <a:pt x="840" y="709"/>
                  </a:lnTo>
                  <a:lnTo>
                    <a:pt x="872" y="680"/>
                  </a:lnTo>
                  <a:lnTo>
                    <a:pt x="904" y="650"/>
                  </a:lnTo>
                  <a:lnTo>
                    <a:pt x="936" y="619"/>
                  </a:lnTo>
                  <a:lnTo>
                    <a:pt x="968" y="588"/>
                  </a:lnTo>
                  <a:lnTo>
                    <a:pt x="1000" y="557"/>
                  </a:lnTo>
                  <a:lnTo>
                    <a:pt x="1032" y="525"/>
                  </a:lnTo>
                  <a:lnTo>
                    <a:pt x="1064" y="493"/>
                  </a:lnTo>
                  <a:lnTo>
                    <a:pt x="1096" y="462"/>
                  </a:lnTo>
                  <a:lnTo>
                    <a:pt x="1128" y="430"/>
                  </a:lnTo>
                  <a:lnTo>
                    <a:pt x="1160" y="398"/>
                  </a:lnTo>
                  <a:lnTo>
                    <a:pt x="1192" y="367"/>
                  </a:lnTo>
                  <a:lnTo>
                    <a:pt x="1224" y="336"/>
                  </a:lnTo>
                  <a:lnTo>
                    <a:pt x="1256" y="306"/>
                  </a:lnTo>
                  <a:lnTo>
                    <a:pt x="1288" y="276"/>
                  </a:lnTo>
                  <a:lnTo>
                    <a:pt x="1320" y="248"/>
                  </a:lnTo>
                  <a:lnTo>
                    <a:pt x="1352" y="220"/>
                  </a:lnTo>
                  <a:lnTo>
                    <a:pt x="1384" y="194"/>
                  </a:lnTo>
                  <a:lnTo>
                    <a:pt x="1417" y="168"/>
                  </a:lnTo>
                  <a:moveTo>
                    <a:pt x="1417" y="168"/>
                  </a:moveTo>
                  <a:lnTo>
                    <a:pt x="1449" y="144"/>
                  </a:lnTo>
                  <a:lnTo>
                    <a:pt x="1481" y="122"/>
                  </a:lnTo>
                  <a:lnTo>
                    <a:pt x="1513" y="101"/>
                  </a:lnTo>
                  <a:lnTo>
                    <a:pt x="1545" y="82"/>
                  </a:lnTo>
                  <a:lnTo>
                    <a:pt x="1577" y="64"/>
                  </a:lnTo>
                  <a:lnTo>
                    <a:pt x="1609" y="49"/>
                  </a:lnTo>
                  <a:lnTo>
                    <a:pt x="1641" y="35"/>
                  </a:lnTo>
                  <a:lnTo>
                    <a:pt x="1673" y="24"/>
                  </a:lnTo>
                  <a:lnTo>
                    <a:pt x="1705" y="14"/>
                  </a:lnTo>
                  <a:lnTo>
                    <a:pt x="1737" y="7"/>
                  </a:lnTo>
                  <a:lnTo>
                    <a:pt x="1769" y="2"/>
                  </a:lnTo>
                  <a:lnTo>
                    <a:pt x="1801" y="0"/>
                  </a:lnTo>
                  <a:lnTo>
                    <a:pt x="1833" y="0"/>
                  </a:lnTo>
                  <a:lnTo>
                    <a:pt x="1865" y="2"/>
                  </a:lnTo>
                  <a:lnTo>
                    <a:pt x="1897" y="7"/>
                  </a:lnTo>
                  <a:lnTo>
                    <a:pt x="1929" y="15"/>
                  </a:lnTo>
                  <a:lnTo>
                    <a:pt x="1961" y="25"/>
                  </a:lnTo>
                  <a:lnTo>
                    <a:pt x="1993" y="37"/>
                  </a:lnTo>
                  <a:lnTo>
                    <a:pt x="2025" y="52"/>
                  </a:lnTo>
                  <a:lnTo>
                    <a:pt x="2057" y="70"/>
                  </a:lnTo>
                  <a:lnTo>
                    <a:pt x="2089" y="90"/>
                  </a:lnTo>
                  <a:lnTo>
                    <a:pt x="2121" y="112"/>
                  </a:lnTo>
                  <a:lnTo>
                    <a:pt x="2153" y="137"/>
                  </a:lnTo>
                  <a:lnTo>
                    <a:pt x="2185" y="164"/>
                  </a:lnTo>
                  <a:lnTo>
                    <a:pt x="2217" y="194"/>
                  </a:lnTo>
                  <a:lnTo>
                    <a:pt x="2249" y="225"/>
                  </a:lnTo>
                  <a:lnTo>
                    <a:pt x="2281" y="258"/>
                  </a:lnTo>
                  <a:lnTo>
                    <a:pt x="2313" y="294"/>
                  </a:lnTo>
                  <a:lnTo>
                    <a:pt x="2345" y="331"/>
                  </a:lnTo>
                  <a:lnTo>
                    <a:pt x="2377" y="369"/>
                  </a:lnTo>
                  <a:lnTo>
                    <a:pt x="2409" y="409"/>
                  </a:lnTo>
                  <a:lnTo>
                    <a:pt x="2442" y="450"/>
                  </a:lnTo>
                  <a:moveTo>
                    <a:pt x="2442" y="450"/>
                  </a:moveTo>
                  <a:lnTo>
                    <a:pt x="2474" y="492"/>
                  </a:lnTo>
                  <a:lnTo>
                    <a:pt x="2506" y="535"/>
                  </a:lnTo>
                  <a:lnTo>
                    <a:pt x="2538" y="578"/>
                  </a:lnTo>
                  <a:lnTo>
                    <a:pt x="2570" y="622"/>
                  </a:lnTo>
                  <a:lnTo>
                    <a:pt x="2602" y="665"/>
                  </a:lnTo>
                  <a:lnTo>
                    <a:pt x="2634" y="708"/>
                  </a:lnTo>
                  <a:lnTo>
                    <a:pt x="2666" y="750"/>
                  </a:lnTo>
                  <a:lnTo>
                    <a:pt x="2698" y="791"/>
                  </a:lnTo>
                  <a:lnTo>
                    <a:pt x="2730" y="831"/>
                  </a:lnTo>
                  <a:lnTo>
                    <a:pt x="2762" y="868"/>
                  </a:lnTo>
                  <a:lnTo>
                    <a:pt x="2794" y="904"/>
                  </a:lnTo>
                  <a:lnTo>
                    <a:pt x="2826" y="936"/>
                  </a:lnTo>
                  <a:lnTo>
                    <a:pt x="2858" y="966"/>
                  </a:lnTo>
                  <a:lnTo>
                    <a:pt x="2890" y="991"/>
                  </a:lnTo>
                  <a:lnTo>
                    <a:pt x="2922" y="1013"/>
                  </a:lnTo>
                  <a:lnTo>
                    <a:pt x="2954" y="1029"/>
                  </a:lnTo>
                  <a:moveTo>
                    <a:pt x="2954" y="1029"/>
                  </a:moveTo>
                  <a:lnTo>
                    <a:pt x="2986" y="1041"/>
                  </a:lnTo>
                  <a:lnTo>
                    <a:pt x="3018" y="1046"/>
                  </a:lnTo>
                  <a:moveTo>
                    <a:pt x="3018" y="1046"/>
                  </a:moveTo>
                  <a:lnTo>
                    <a:pt x="3029" y="1046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3135" y="1474"/>
              <a:ext cx="1219" cy="499"/>
            </a:xfrm>
            <a:custGeom>
              <a:avLst/>
              <a:gdLst>
                <a:gd name="T0" fmla="*/ 7 w 3029"/>
                <a:gd name="T1" fmla="*/ 1240 h 1240"/>
                <a:gd name="T2" fmla="*/ 39 w 3029"/>
                <a:gd name="T3" fmla="*/ 1240 h 1240"/>
                <a:gd name="T4" fmla="*/ 103 w 3029"/>
                <a:gd name="T5" fmla="*/ 1240 h 1240"/>
                <a:gd name="T6" fmla="*/ 135 w 3029"/>
                <a:gd name="T7" fmla="*/ 1240 h 1240"/>
                <a:gd name="T8" fmla="*/ 199 w 3029"/>
                <a:gd name="T9" fmla="*/ 1240 h 1240"/>
                <a:gd name="T10" fmla="*/ 263 w 3029"/>
                <a:gd name="T11" fmla="*/ 1240 h 1240"/>
                <a:gd name="T12" fmla="*/ 327 w 3029"/>
                <a:gd name="T13" fmla="*/ 1239 h 1240"/>
                <a:gd name="T14" fmla="*/ 392 w 3029"/>
                <a:gd name="T15" fmla="*/ 1237 h 1240"/>
                <a:gd name="T16" fmla="*/ 424 w 3029"/>
                <a:gd name="T17" fmla="*/ 1235 h 1240"/>
                <a:gd name="T18" fmla="*/ 488 w 3029"/>
                <a:gd name="T19" fmla="*/ 1232 h 1240"/>
                <a:gd name="T20" fmla="*/ 552 w 3029"/>
                <a:gd name="T21" fmla="*/ 1227 h 1240"/>
                <a:gd name="T22" fmla="*/ 616 w 3029"/>
                <a:gd name="T23" fmla="*/ 1220 h 1240"/>
                <a:gd name="T24" fmla="*/ 680 w 3029"/>
                <a:gd name="T25" fmla="*/ 1211 h 1240"/>
                <a:gd name="T26" fmla="*/ 744 w 3029"/>
                <a:gd name="T27" fmla="*/ 1199 h 1240"/>
                <a:gd name="T28" fmla="*/ 808 w 3029"/>
                <a:gd name="T29" fmla="*/ 1184 h 1240"/>
                <a:gd name="T30" fmla="*/ 872 w 3029"/>
                <a:gd name="T31" fmla="*/ 1166 h 1240"/>
                <a:gd name="T32" fmla="*/ 936 w 3029"/>
                <a:gd name="T33" fmla="*/ 1145 h 1240"/>
                <a:gd name="T34" fmla="*/ 1000 w 3029"/>
                <a:gd name="T35" fmla="*/ 1120 h 1240"/>
                <a:gd name="T36" fmla="*/ 1064 w 3029"/>
                <a:gd name="T37" fmla="*/ 1091 h 1240"/>
                <a:gd name="T38" fmla="*/ 1128 w 3029"/>
                <a:gd name="T39" fmla="*/ 1057 h 1240"/>
                <a:gd name="T40" fmla="*/ 1192 w 3029"/>
                <a:gd name="T41" fmla="*/ 1020 h 1240"/>
                <a:gd name="T42" fmla="*/ 1256 w 3029"/>
                <a:gd name="T43" fmla="*/ 978 h 1240"/>
                <a:gd name="T44" fmla="*/ 1320 w 3029"/>
                <a:gd name="T45" fmla="*/ 932 h 1240"/>
                <a:gd name="T46" fmla="*/ 1384 w 3029"/>
                <a:gd name="T47" fmla="*/ 881 h 1240"/>
                <a:gd name="T48" fmla="*/ 1417 w 3029"/>
                <a:gd name="T49" fmla="*/ 855 h 1240"/>
                <a:gd name="T50" fmla="*/ 1481 w 3029"/>
                <a:gd name="T51" fmla="*/ 798 h 1240"/>
                <a:gd name="T52" fmla="*/ 1545 w 3029"/>
                <a:gd name="T53" fmla="*/ 738 h 1240"/>
                <a:gd name="T54" fmla="*/ 1609 w 3029"/>
                <a:gd name="T55" fmla="*/ 675 h 1240"/>
                <a:gd name="T56" fmla="*/ 1673 w 3029"/>
                <a:gd name="T57" fmla="*/ 609 h 1240"/>
                <a:gd name="T58" fmla="*/ 1737 w 3029"/>
                <a:gd name="T59" fmla="*/ 542 h 1240"/>
                <a:gd name="T60" fmla="*/ 1801 w 3029"/>
                <a:gd name="T61" fmla="*/ 473 h 1240"/>
                <a:gd name="T62" fmla="*/ 1865 w 3029"/>
                <a:gd name="T63" fmla="*/ 404 h 1240"/>
                <a:gd name="T64" fmla="*/ 1929 w 3029"/>
                <a:gd name="T65" fmla="*/ 335 h 1240"/>
                <a:gd name="T66" fmla="*/ 1993 w 3029"/>
                <a:gd name="T67" fmla="*/ 269 h 1240"/>
                <a:gd name="T68" fmla="*/ 2057 w 3029"/>
                <a:gd name="T69" fmla="*/ 206 h 1240"/>
                <a:gd name="T70" fmla="*/ 2121 w 3029"/>
                <a:gd name="T71" fmla="*/ 148 h 1240"/>
                <a:gd name="T72" fmla="*/ 2185 w 3029"/>
                <a:gd name="T73" fmla="*/ 97 h 1240"/>
                <a:gd name="T74" fmla="*/ 2249 w 3029"/>
                <a:gd name="T75" fmla="*/ 55 h 1240"/>
                <a:gd name="T76" fmla="*/ 2313 w 3029"/>
                <a:gd name="T77" fmla="*/ 23 h 1240"/>
                <a:gd name="T78" fmla="*/ 2377 w 3029"/>
                <a:gd name="T79" fmla="*/ 4 h 1240"/>
                <a:gd name="T80" fmla="*/ 2442 w 3029"/>
                <a:gd name="T81" fmla="*/ 1 h 1240"/>
                <a:gd name="T82" fmla="*/ 2474 w 3029"/>
                <a:gd name="T83" fmla="*/ 5 h 1240"/>
                <a:gd name="T84" fmla="*/ 2538 w 3029"/>
                <a:gd name="T85" fmla="*/ 30 h 1240"/>
                <a:gd name="T86" fmla="*/ 2602 w 3029"/>
                <a:gd name="T87" fmla="*/ 78 h 1240"/>
                <a:gd name="T88" fmla="*/ 2666 w 3029"/>
                <a:gd name="T89" fmla="*/ 151 h 1240"/>
                <a:gd name="T90" fmla="*/ 2730 w 3029"/>
                <a:gd name="T91" fmla="*/ 254 h 1240"/>
                <a:gd name="T92" fmla="*/ 2794 w 3029"/>
                <a:gd name="T93" fmla="*/ 390 h 1240"/>
                <a:gd name="T94" fmla="*/ 2858 w 3029"/>
                <a:gd name="T95" fmla="*/ 564 h 1240"/>
                <a:gd name="T96" fmla="*/ 2922 w 3029"/>
                <a:gd name="T97" fmla="*/ 779 h 1240"/>
                <a:gd name="T98" fmla="*/ 2954 w 3029"/>
                <a:gd name="T99" fmla="*/ 903 h 1240"/>
                <a:gd name="T100" fmla="*/ 3018 w 3029"/>
                <a:gd name="T101" fmla="*/ 1189 h 1240"/>
                <a:gd name="T102" fmla="*/ 3029 w 3029"/>
                <a:gd name="T103" fmla="*/ 12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1240">
                  <a:moveTo>
                    <a:pt x="0" y="1240"/>
                  </a:moveTo>
                  <a:lnTo>
                    <a:pt x="7" y="1240"/>
                  </a:lnTo>
                  <a:moveTo>
                    <a:pt x="7" y="1240"/>
                  </a:moveTo>
                  <a:lnTo>
                    <a:pt x="39" y="1240"/>
                  </a:lnTo>
                  <a:lnTo>
                    <a:pt x="71" y="1240"/>
                  </a:lnTo>
                  <a:lnTo>
                    <a:pt x="103" y="1240"/>
                  </a:lnTo>
                  <a:lnTo>
                    <a:pt x="135" y="1240"/>
                  </a:lnTo>
                  <a:moveTo>
                    <a:pt x="135" y="1240"/>
                  </a:moveTo>
                  <a:lnTo>
                    <a:pt x="167" y="1240"/>
                  </a:lnTo>
                  <a:lnTo>
                    <a:pt x="199" y="1240"/>
                  </a:lnTo>
                  <a:lnTo>
                    <a:pt x="231" y="1240"/>
                  </a:lnTo>
                  <a:lnTo>
                    <a:pt x="263" y="1240"/>
                  </a:lnTo>
                  <a:lnTo>
                    <a:pt x="295" y="1239"/>
                  </a:lnTo>
                  <a:lnTo>
                    <a:pt x="327" y="1239"/>
                  </a:lnTo>
                  <a:lnTo>
                    <a:pt x="359" y="1238"/>
                  </a:lnTo>
                  <a:lnTo>
                    <a:pt x="392" y="1237"/>
                  </a:lnTo>
                  <a:moveTo>
                    <a:pt x="392" y="1237"/>
                  </a:moveTo>
                  <a:lnTo>
                    <a:pt x="424" y="1235"/>
                  </a:lnTo>
                  <a:lnTo>
                    <a:pt x="456" y="1234"/>
                  </a:lnTo>
                  <a:lnTo>
                    <a:pt x="488" y="1232"/>
                  </a:lnTo>
                  <a:lnTo>
                    <a:pt x="520" y="1230"/>
                  </a:lnTo>
                  <a:lnTo>
                    <a:pt x="552" y="1227"/>
                  </a:lnTo>
                  <a:lnTo>
                    <a:pt x="584" y="1224"/>
                  </a:lnTo>
                  <a:lnTo>
                    <a:pt x="616" y="1220"/>
                  </a:lnTo>
                  <a:lnTo>
                    <a:pt x="648" y="1215"/>
                  </a:lnTo>
                  <a:lnTo>
                    <a:pt x="680" y="1211"/>
                  </a:lnTo>
                  <a:lnTo>
                    <a:pt x="712" y="1205"/>
                  </a:lnTo>
                  <a:lnTo>
                    <a:pt x="744" y="1199"/>
                  </a:lnTo>
                  <a:lnTo>
                    <a:pt x="776" y="1192"/>
                  </a:lnTo>
                  <a:lnTo>
                    <a:pt x="808" y="1184"/>
                  </a:lnTo>
                  <a:lnTo>
                    <a:pt x="840" y="1176"/>
                  </a:lnTo>
                  <a:lnTo>
                    <a:pt x="872" y="1166"/>
                  </a:lnTo>
                  <a:lnTo>
                    <a:pt x="904" y="1156"/>
                  </a:lnTo>
                  <a:lnTo>
                    <a:pt x="936" y="1145"/>
                  </a:lnTo>
                  <a:lnTo>
                    <a:pt x="968" y="1133"/>
                  </a:lnTo>
                  <a:lnTo>
                    <a:pt x="1000" y="1120"/>
                  </a:lnTo>
                  <a:lnTo>
                    <a:pt x="1032" y="1106"/>
                  </a:lnTo>
                  <a:lnTo>
                    <a:pt x="1064" y="1091"/>
                  </a:lnTo>
                  <a:lnTo>
                    <a:pt x="1096" y="1074"/>
                  </a:lnTo>
                  <a:lnTo>
                    <a:pt x="1128" y="1057"/>
                  </a:lnTo>
                  <a:lnTo>
                    <a:pt x="1160" y="1039"/>
                  </a:lnTo>
                  <a:lnTo>
                    <a:pt x="1192" y="1020"/>
                  </a:lnTo>
                  <a:lnTo>
                    <a:pt x="1224" y="999"/>
                  </a:lnTo>
                  <a:lnTo>
                    <a:pt x="1256" y="978"/>
                  </a:lnTo>
                  <a:lnTo>
                    <a:pt x="1288" y="955"/>
                  </a:lnTo>
                  <a:lnTo>
                    <a:pt x="1320" y="932"/>
                  </a:lnTo>
                  <a:lnTo>
                    <a:pt x="1352" y="907"/>
                  </a:lnTo>
                  <a:lnTo>
                    <a:pt x="1384" y="881"/>
                  </a:lnTo>
                  <a:lnTo>
                    <a:pt x="1417" y="855"/>
                  </a:lnTo>
                  <a:moveTo>
                    <a:pt x="1417" y="855"/>
                  </a:moveTo>
                  <a:lnTo>
                    <a:pt x="1449" y="827"/>
                  </a:lnTo>
                  <a:lnTo>
                    <a:pt x="1481" y="798"/>
                  </a:lnTo>
                  <a:lnTo>
                    <a:pt x="1513" y="769"/>
                  </a:lnTo>
                  <a:lnTo>
                    <a:pt x="1545" y="738"/>
                  </a:lnTo>
                  <a:lnTo>
                    <a:pt x="1577" y="707"/>
                  </a:lnTo>
                  <a:lnTo>
                    <a:pt x="1609" y="675"/>
                  </a:lnTo>
                  <a:lnTo>
                    <a:pt x="1641" y="643"/>
                  </a:lnTo>
                  <a:lnTo>
                    <a:pt x="1673" y="609"/>
                  </a:lnTo>
                  <a:lnTo>
                    <a:pt x="1705" y="576"/>
                  </a:lnTo>
                  <a:lnTo>
                    <a:pt x="1737" y="542"/>
                  </a:lnTo>
                  <a:lnTo>
                    <a:pt x="1769" y="507"/>
                  </a:lnTo>
                  <a:lnTo>
                    <a:pt x="1801" y="473"/>
                  </a:lnTo>
                  <a:lnTo>
                    <a:pt x="1833" y="438"/>
                  </a:lnTo>
                  <a:lnTo>
                    <a:pt x="1865" y="404"/>
                  </a:lnTo>
                  <a:lnTo>
                    <a:pt x="1897" y="369"/>
                  </a:lnTo>
                  <a:lnTo>
                    <a:pt x="1929" y="335"/>
                  </a:lnTo>
                  <a:lnTo>
                    <a:pt x="1961" y="302"/>
                  </a:lnTo>
                  <a:lnTo>
                    <a:pt x="1993" y="269"/>
                  </a:lnTo>
                  <a:lnTo>
                    <a:pt x="2025" y="237"/>
                  </a:lnTo>
                  <a:lnTo>
                    <a:pt x="2057" y="206"/>
                  </a:lnTo>
                  <a:lnTo>
                    <a:pt x="2089" y="177"/>
                  </a:lnTo>
                  <a:lnTo>
                    <a:pt x="2121" y="148"/>
                  </a:lnTo>
                  <a:lnTo>
                    <a:pt x="2153" y="122"/>
                  </a:lnTo>
                  <a:lnTo>
                    <a:pt x="2185" y="97"/>
                  </a:lnTo>
                  <a:lnTo>
                    <a:pt x="2217" y="75"/>
                  </a:lnTo>
                  <a:lnTo>
                    <a:pt x="2249" y="55"/>
                  </a:lnTo>
                  <a:lnTo>
                    <a:pt x="2281" y="37"/>
                  </a:lnTo>
                  <a:lnTo>
                    <a:pt x="2313" y="23"/>
                  </a:lnTo>
                  <a:lnTo>
                    <a:pt x="2345" y="12"/>
                  </a:lnTo>
                  <a:lnTo>
                    <a:pt x="2377" y="4"/>
                  </a:lnTo>
                  <a:lnTo>
                    <a:pt x="2409" y="0"/>
                  </a:lnTo>
                  <a:lnTo>
                    <a:pt x="2442" y="1"/>
                  </a:lnTo>
                  <a:moveTo>
                    <a:pt x="2442" y="1"/>
                  </a:moveTo>
                  <a:lnTo>
                    <a:pt x="2474" y="5"/>
                  </a:lnTo>
                  <a:lnTo>
                    <a:pt x="2506" y="15"/>
                  </a:lnTo>
                  <a:lnTo>
                    <a:pt x="2538" y="30"/>
                  </a:lnTo>
                  <a:lnTo>
                    <a:pt x="2570" y="51"/>
                  </a:lnTo>
                  <a:lnTo>
                    <a:pt x="2602" y="78"/>
                  </a:lnTo>
                  <a:lnTo>
                    <a:pt x="2634" y="111"/>
                  </a:lnTo>
                  <a:lnTo>
                    <a:pt x="2666" y="151"/>
                  </a:lnTo>
                  <a:lnTo>
                    <a:pt x="2698" y="199"/>
                  </a:lnTo>
                  <a:lnTo>
                    <a:pt x="2730" y="254"/>
                  </a:lnTo>
                  <a:lnTo>
                    <a:pt x="2762" y="318"/>
                  </a:lnTo>
                  <a:lnTo>
                    <a:pt x="2794" y="390"/>
                  </a:lnTo>
                  <a:lnTo>
                    <a:pt x="2826" y="472"/>
                  </a:lnTo>
                  <a:lnTo>
                    <a:pt x="2858" y="564"/>
                  </a:lnTo>
                  <a:lnTo>
                    <a:pt x="2890" y="666"/>
                  </a:lnTo>
                  <a:lnTo>
                    <a:pt x="2922" y="779"/>
                  </a:lnTo>
                  <a:lnTo>
                    <a:pt x="2954" y="903"/>
                  </a:lnTo>
                  <a:moveTo>
                    <a:pt x="2954" y="903"/>
                  </a:moveTo>
                  <a:lnTo>
                    <a:pt x="2986" y="1039"/>
                  </a:lnTo>
                  <a:lnTo>
                    <a:pt x="3018" y="1189"/>
                  </a:lnTo>
                  <a:moveTo>
                    <a:pt x="3018" y="1189"/>
                  </a:moveTo>
                  <a:lnTo>
                    <a:pt x="3029" y="1240"/>
                  </a:lnTo>
                </a:path>
              </a:pathLst>
            </a:custGeom>
            <a:noFill/>
            <a:ln w="31750" cap="rnd">
              <a:solidFill>
                <a:srgbClr val="993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3135" y="754"/>
              <a:ext cx="1219" cy="1219"/>
            </a:xfrm>
            <a:custGeom>
              <a:avLst/>
              <a:gdLst>
                <a:gd name="T0" fmla="*/ 7 w 3029"/>
                <a:gd name="T1" fmla="*/ 3028 h 3028"/>
                <a:gd name="T2" fmla="*/ 39 w 3029"/>
                <a:gd name="T3" fmla="*/ 3028 h 3028"/>
                <a:gd name="T4" fmla="*/ 103 w 3029"/>
                <a:gd name="T5" fmla="*/ 3028 h 3028"/>
                <a:gd name="T6" fmla="*/ 135 w 3029"/>
                <a:gd name="T7" fmla="*/ 3028 h 3028"/>
                <a:gd name="T8" fmla="*/ 199 w 3029"/>
                <a:gd name="T9" fmla="*/ 3028 h 3028"/>
                <a:gd name="T10" fmla="*/ 263 w 3029"/>
                <a:gd name="T11" fmla="*/ 3028 h 3028"/>
                <a:gd name="T12" fmla="*/ 327 w 3029"/>
                <a:gd name="T13" fmla="*/ 3028 h 3028"/>
                <a:gd name="T14" fmla="*/ 392 w 3029"/>
                <a:gd name="T15" fmla="*/ 3028 h 3028"/>
                <a:gd name="T16" fmla="*/ 424 w 3029"/>
                <a:gd name="T17" fmla="*/ 3028 h 3028"/>
                <a:gd name="T18" fmla="*/ 488 w 3029"/>
                <a:gd name="T19" fmla="*/ 3028 h 3028"/>
                <a:gd name="T20" fmla="*/ 552 w 3029"/>
                <a:gd name="T21" fmla="*/ 3028 h 3028"/>
                <a:gd name="T22" fmla="*/ 616 w 3029"/>
                <a:gd name="T23" fmla="*/ 3027 h 3028"/>
                <a:gd name="T24" fmla="*/ 680 w 3029"/>
                <a:gd name="T25" fmla="*/ 3027 h 3028"/>
                <a:gd name="T26" fmla="*/ 744 w 3029"/>
                <a:gd name="T27" fmla="*/ 3026 h 3028"/>
                <a:gd name="T28" fmla="*/ 808 w 3029"/>
                <a:gd name="T29" fmla="*/ 3024 h 3028"/>
                <a:gd name="T30" fmla="*/ 872 w 3029"/>
                <a:gd name="T31" fmla="*/ 3022 h 3028"/>
                <a:gd name="T32" fmla="*/ 936 w 3029"/>
                <a:gd name="T33" fmla="*/ 3020 h 3028"/>
                <a:gd name="T34" fmla="*/ 1000 w 3029"/>
                <a:gd name="T35" fmla="*/ 3017 h 3028"/>
                <a:gd name="T36" fmla="*/ 1064 w 3029"/>
                <a:gd name="T37" fmla="*/ 3012 h 3028"/>
                <a:gd name="T38" fmla="*/ 1128 w 3029"/>
                <a:gd name="T39" fmla="*/ 3007 h 3028"/>
                <a:gd name="T40" fmla="*/ 1192 w 3029"/>
                <a:gd name="T41" fmla="*/ 3000 h 3028"/>
                <a:gd name="T42" fmla="*/ 1256 w 3029"/>
                <a:gd name="T43" fmla="*/ 2991 h 3028"/>
                <a:gd name="T44" fmla="*/ 1320 w 3029"/>
                <a:gd name="T45" fmla="*/ 2981 h 3028"/>
                <a:gd name="T46" fmla="*/ 1384 w 3029"/>
                <a:gd name="T47" fmla="*/ 2968 h 3028"/>
                <a:gd name="T48" fmla="*/ 1417 w 3029"/>
                <a:gd name="T49" fmla="*/ 2961 h 3028"/>
                <a:gd name="T50" fmla="*/ 1481 w 3029"/>
                <a:gd name="T51" fmla="*/ 2944 h 3028"/>
                <a:gd name="T52" fmla="*/ 1545 w 3029"/>
                <a:gd name="T53" fmla="*/ 2924 h 3028"/>
                <a:gd name="T54" fmla="*/ 1609 w 3029"/>
                <a:gd name="T55" fmla="*/ 2900 h 3028"/>
                <a:gd name="T56" fmla="*/ 1673 w 3029"/>
                <a:gd name="T57" fmla="*/ 2873 h 3028"/>
                <a:gd name="T58" fmla="*/ 1737 w 3029"/>
                <a:gd name="T59" fmla="*/ 2840 h 3028"/>
                <a:gd name="T60" fmla="*/ 1801 w 3029"/>
                <a:gd name="T61" fmla="*/ 2803 h 3028"/>
                <a:gd name="T62" fmla="*/ 1865 w 3029"/>
                <a:gd name="T63" fmla="*/ 2760 h 3028"/>
                <a:gd name="T64" fmla="*/ 1929 w 3029"/>
                <a:gd name="T65" fmla="*/ 2711 h 3028"/>
                <a:gd name="T66" fmla="*/ 1993 w 3029"/>
                <a:gd name="T67" fmla="*/ 2654 h 3028"/>
                <a:gd name="T68" fmla="*/ 2057 w 3029"/>
                <a:gd name="T69" fmla="*/ 2590 h 3028"/>
                <a:gd name="T70" fmla="*/ 2121 w 3029"/>
                <a:gd name="T71" fmla="*/ 2518 h 3028"/>
                <a:gd name="T72" fmla="*/ 2185 w 3029"/>
                <a:gd name="T73" fmla="*/ 2436 h 3028"/>
                <a:gd name="T74" fmla="*/ 2249 w 3029"/>
                <a:gd name="T75" fmla="*/ 2344 h 3028"/>
                <a:gd name="T76" fmla="*/ 2313 w 3029"/>
                <a:gd name="T77" fmla="*/ 2241 h 3028"/>
                <a:gd name="T78" fmla="*/ 2377 w 3029"/>
                <a:gd name="T79" fmla="*/ 2125 h 3028"/>
                <a:gd name="T80" fmla="*/ 2442 w 3029"/>
                <a:gd name="T81" fmla="*/ 1997 h 3028"/>
                <a:gd name="T82" fmla="*/ 2474 w 3029"/>
                <a:gd name="T83" fmla="*/ 1928 h 3028"/>
                <a:gd name="T84" fmla="*/ 2538 w 3029"/>
                <a:gd name="T85" fmla="*/ 1777 h 3028"/>
                <a:gd name="T86" fmla="*/ 2602 w 3029"/>
                <a:gd name="T87" fmla="*/ 1611 h 3028"/>
                <a:gd name="T88" fmla="*/ 2666 w 3029"/>
                <a:gd name="T89" fmla="*/ 1428 h 3028"/>
                <a:gd name="T90" fmla="*/ 2730 w 3029"/>
                <a:gd name="T91" fmla="*/ 1226 h 3028"/>
                <a:gd name="T92" fmla="*/ 2794 w 3029"/>
                <a:gd name="T93" fmla="*/ 1005 h 3028"/>
                <a:gd name="T94" fmla="*/ 2858 w 3029"/>
                <a:gd name="T95" fmla="*/ 762 h 3028"/>
                <a:gd name="T96" fmla="*/ 2922 w 3029"/>
                <a:gd name="T97" fmla="*/ 496 h 3028"/>
                <a:gd name="T98" fmla="*/ 2954 w 3029"/>
                <a:gd name="T99" fmla="*/ 355 h 3028"/>
                <a:gd name="T100" fmla="*/ 3018 w 3029"/>
                <a:gd name="T101" fmla="*/ 52 h 3028"/>
                <a:gd name="T102" fmla="*/ 3029 w 3029"/>
                <a:gd name="T103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9" h="3028">
                  <a:moveTo>
                    <a:pt x="0" y="3028"/>
                  </a:moveTo>
                  <a:lnTo>
                    <a:pt x="7" y="3028"/>
                  </a:lnTo>
                  <a:moveTo>
                    <a:pt x="7" y="3028"/>
                  </a:moveTo>
                  <a:lnTo>
                    <a:pt x="39" y="3028"/>
                  </a:lnTo>
                  <a:lnTo>
                    <a:pt x="71" y="3028"/>
                  </a:lnTo>
                  <a:lnTo>
                    <a:pt x="103" y="3028"/>
                  </a:lnTo>
                  <a:lnTo>
                    <a:pt x="135" y="3028"/>
                  </a:lnTo>
                  <a:moveTo>
                    <a:pt x="135" y="3028"/>
                  </a:moveTo>
                  <a:lnTo>
                    <a:pt x="167" y="3028"/>
                  </a:lnTo>
                  <a:lnTo>
                    <a:pt x="199" y="3028"/>
                  </a:lnTo>
                  <a:lnTo>
                    <a:pt x="231" y="3028"/>
                  </a:lnTo>
                  <a:lnTo>
                    <a:pt x="263" y="3028"/>
                  </a:lnTo>
                  <a:lnTo>
                    <a:pt x="295" y="3028"/>
                  </a:lnTo>
                  <a:lnTo>
                    <a:pt x="327" y="3028"/>
                  </a:lnTo>
                  <a:lnTo>
                    <a:pt x="359" y="3028"/>
                  </a:lnTo>
                  <a:lnTo>
                    <a:pt x="392" y="3028"/>
                  </a:lnTo>
                  <a:moveTo>
                    <a:pt x="392" y="3028"/>
                  </a:moveTo>
                  <a:lnTo>
                    <a:pt x="424" y="3028"/>
                  </a:lnTo>
                  <a:lnTo>
                    <a:pt x="456" y="3028"/>
                  </a:lnTo>
                  <a:lnTo>
                    <a:pt x="488" y="3028"/>
                  </a:lnTo>
                  <a:lnTo>
                    <a:pt x="520" y="3028"/>
                  </a:lnTo>
                  <a:lnTo>
                    <a:pt x="552" y="3028"/>
                  </a:lnTo>
                  <a:lnTo>
                    <a:pt x="584" y="3028"/>
                  </a:lnTo>
                  <a:lnTo>
                    <a:pt x="616" y="3027"/>
                  </a:lnTo>
                  <a:lnTo>
                    <a:pt x="648" y="3027"/>
                  </a:lnTo>
                  <a:lnTo>
                    <a:pt x="680" y="3027"/>
                  </a:lnTo>
                  <a:lnTo>
                    <a:pt x="712" y="3026"/>
                  </a:lnTo>
                  <a:lnTo>
                    <a:pt x="744" y="3026"/>
                  </a:lnTo>
                  <a:lnTo>
                    <a:pt x="776" y="3025"/>
                  </a:lnTo>
                  <a:lnTo>
                    <a:pt x="808" y="3024"/>
                  </a:lnTo>
                  <a:lnTo>
                    <a:pt x="840" y="3023"/>
                  </a:lnTo>
                  <a:lnTo>
                    <a:pt x="872" y="3022"/>
                  </a:lnTo>
                  <a:lnTo>
                    <a:pt x="904" y="3021"/>
                  </a:lnTo>
                  <a:lnTo>
                    <a:pt x="936" y="3020"/>
                  </a:lnTo>
                  <a:lnTo>
                    <a:pt x="968" y="3018"/>
                  </a:lnTo>
                  <a:lnTo>
                    <a:pt x="1000" y="3017"/>
                  </a:lnTo>
                  <a:lnTo>
                    <a:pt x="1032" y="3014"/>
                  </a:lnTo>
                  <a:lnTo>
                    <a:pt x="1064" y="3012"/>
                  </a:lnTo>
                  <a:lnTo>
                    <a:pt x="1096" y="3010"/>
                  </a:lnTo>
                  <a:lnTo>
                    <a:pt x="1128" y="3007"/>
                  </a:lnTo>
                  <a:lnTo>
                    <a:pt x="1160" y="3003"/>
                  </a:lnTo>
                  <a:lnTo>
                    <a:pt x="1192" y="3000"/>
                  </a:lnTo>
                  <a:lnTo>
                    <a:pt x="1224" y="2996"/>
                  </a:lnTo>
                  <a:lnTo>
                    <a:pt x="1256" y="2991"/>
                  </a:lnTo>
                  <a:lnTo>
                    <a:pt x="1288" y="2986"/>
                  </a:lnTo>
                  <a:lnTo>
                    <a:pt x="1320" y="2981"/>
                  </a:lnTo>
                  <a:lnTo>
                    <a:pt x="1352" y="2975"/>
                  </a:lnTo>
                  <a:lnTo>
                    <a:pt x="1384" y="2968"/>
                  </a:lnTo>
                  <a:lnTo>
                    <a:pt x="1417" y="2961"/>
                  </a:lnTo>
                  <a:moveTo>
                    <a:pt x="1417" y="2961"/>
                  </a:moveTo>
                  <a:lnTo>
                    <a:pt x="1449" y="2953"/>
                  </a:lnTo>
                  <a:lnTo>
                    <a:pt x="1481" y="2944"/>
                  </a:lnTo>
                  <a:lnTo>
                    <a:pt x="1513" y="2934"/>
                  </a:lnTo>
                  <a:lnTo>
                    <a:pt x="1545" y="2924"/>
                  </a:lnTo>
                  <a:lnTo>
                    <a:pt x="1577" y="2913"/>
                  </a:lnTo>
                  <a:lnTo>
                    <a:pt x="1609" y="2900"/>
                  </a:lnTo>
                  <a:lnTo>
                    <a:pt x="1641" y="2887"/>
                  </a:lnTo>
                  <a:lnTo>
                    <a:pt x="1673" y="2873"/>
                  </a:lnTo>
                  <a:lnTo>
                    <a:pt x="1705" y="2857"/>
                  </a:lnTo>
                  <a:lnTo>
                    <a:pt x="1737" y="2840"/>
                  </a:lnTo>
                  <a:lnTo>
                    <a:pt x="1769" y="2823"/>
                  </a:lnTo>
                  <a:lnTo>
                    <a:pt x="1801" y="2803"/>
                  </a:lnTo>
                  <a:lnTo>
                    <a:pt x="1833" y="2782"/>
                  </a:lnTo>
                  <a:lnTo>
                    <a:pt x="1865" y="2760"/>
                  </a:lnTo>
                  <a:lnTo>
                    <a:pt x="1897" y="2736"/>
                  </a:lnTo>
                  <a:lnTo>
                    <a:pt x="1929" y="2711"/>
                  </a:lnTo>
                  <a:lnTo>
                    <a:pt x="1961" y="2684"/>
                  </a:lnTo>
                  <a:lnTo>
                    <a:pt x="1993" y="2654"/>
                  </a:lnTo>
                  <a:lnTo>
                    <a:pt x="2025" y="2623"/>
                  </a:lnTo>
                  <a:lnTo>
                    <a:pt x="2057" y="2590"/>
                  </a:lnTo>
                  <a:lnTo>
                    <a:pt x="2089" y="2555"/>
                  </a:lnTo>
                  <a:lnTo>
                    <a:pt x="2121" y="2518"/>
                  </a:lnTo>
                  <a:lnTo>
                    <a:pt x="2153" y="2478"/>
                  </a:lnTo>
                  <a:lnTo>
                    <a:pt x="2185" y="2436"/>
                  </a:lnTo>
                  <a:lnTo>
                    <a:pt x="2217" y="2391"/>
                  </a:lnTo>
                  <a:lnTo>
                    <a:pt x="2249" y="2344"/>
                  </a:lnTo>
                  <a:lnTo>
                    <a:pt x="2281" y="2294"/>
                  </a:lnTo>
                  <a:lnTo>
                    <a:pt x="2313" y="2241"/>
                  </a:lnTo>
                  <a:lnTo>
                    <a:pt x="2345" y="2185"/>
                  </a:lnTo>
                  <a:lnTo>
                    <a:pt x="2377" y="2125"/>
                  </a:lnTo>
                  <a:lnTo>
                    <a:pt x="2409" y="2063"/>
                  </a:lnTo>
                  <a:lnTo>
                    <a:pt x="2442" y="1997"/>
                  </a:lnTo>
                  <a:moveTo>
                    <a:pt x="2442" y="1997"/>
                  </a:moveTo>
                  <a:lnTo>
                    <a:pt x="2474" y="1928"/>
                  </a:lnTo>
                  <a:lnTo>
                    <a:pt x="2506" y="1854"/>
                  </a:lnTo>
                  <a:lnTo>
                    <a:pt x="2538" y="1777"/>
                  </a:lnTo>
                  <a:lnTo>
                    <a:pt x="2570" y="1697"/>
                  </a:lnTo>
                  <a:lnTo>
                    <a:pt x="2602" y="1611"/>
                  </a:lnTo>
                  <a:lnTo>
                    <a:pt x="2634" y="1522"/>
                  </a:lnTo>
                  <a:lnTo>
                    <a:pt x="2666" y="1428"/>
                  </a:lnTo>
                  <a:lnTo>
                    <a:pt x="2698" y="1330"/>
                  </a:lnTo>
                  <a:lnTo>
                    <a:pt x="2730" y="1226"/>
                  </a:lnTo>
                  <a:lnTo>
                    <a:pt x="2762" y="1118"/>
                  </a:lnTo>
                  <a:lnTo>
                    <a:pt x="2794" y="1005"/>
                  </a:lnTo>
                  <a:lnTo>
                    <a:pt x="2826" y="886"/>
                  </a:lnTo>
                  <a:lnTo>
                    <a:pt x="2858" y="762"/>
                  </a:lnTo>
                  <a:lnTo>
                    <a:pt x="2890" y="632"/>
                  </a:lnTo>
                  <a:lnTo>
                    <a:pt x="2922" y="496"/>
                  </a:lnTo>
                  <a:lnTo>
                    <a:pt x="2954" y="355"/>
                  </a:lnTo>
                  <a:moveTo>
                    <a:pt x="2954" y="355"/>
                  </a:moveTo>
                  <a:lnTo>
                    <a:pt x="2986" y="206"/>
                  </a:lnTo>
                  <a:lnTo>
                    <a:pt x="3018" y="52"/>
                  </a:lnTo>
                  <a:moveTo>
                    <a:pt x="3018" y="52"/>
                  </a:moveTo>
                  <a:lnTo>
                    <a:pt x="3029" y="0"/>
                  </a:lnTo>
                </a:path>
              </a:pathLst>
            </a:custGeom>
            <a:noFill/>
            <a:ln w="31750" cap="rnd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135" y="754"/>
              <a:ext cx="0" cy="121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35" y="1973"/>
              <a:ext cx="1219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4354" y="754"/>
              <a:ext cx="0" cy="121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013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样条的切线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Berstein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基函数的性质计算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样条的对参数的导数：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ja-JP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0, </a:t>
                </a:r>
                <a:r>
                  <a:rPr lang="en-US" altLang="ja-JP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ja-JP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1, </a:t>
                </a:r>
                <a:r>
                  <a:rPr lang="en-US" altLang="ja-JP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ja-JP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ja-JP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ja-JP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样条的切向量初始端点都平移到原点，则切向量末端是一条低一次的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68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样条的连续度是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endParaRPr lang="en-US" altLang="zh-CN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样条经过第一个和最后一个控制点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’(0)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样条两端的切线经过第二个和倒数第二个控制点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样条不经过中间的控制点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样条的次数取决于控制点的数量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改变一个控制点的位置会影响整条曲线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4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样条的积分构造思想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样条的约束条件：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一组样条函数的权重之和为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单个样条函数只能在一个范围起作用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样条的积分构造思想：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阶连续的样条的导函数是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阶连续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能不能通过对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阶连续的样条积分构造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阶连续的样条？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如何确保积分的曲线只在一个范围内起作用？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如何让积分得到的样条曲线组权重之和也为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10035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05200"/>
                <a:ext cx="7886700" cy="267176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次基函数构造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区间示性函数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05200"/>
                <a:ext cx="7886700" cy="2671762"/>
              </a:xfrm>
              <a:blipFill>
                <a:blip r:embed="rId2"/>
                <a:stretch>
                  <a:fillRect l="-1391" t="-2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8"/>
          <p:cNvGrpSpPr>
            <a:grpSpLocks noChangeAspect="1"/>
          </p:cNvGrpSpPr>
          <p:nvPr/>
        </p:nvGrpSpPr>
        <p:grpSpPr bwMode="auto">
          <a:xfrm>
            <a:off x="2594769" y="1690689"/>
            <a:ext cx="3914775" cy="1384300"/>
            <a:chOff x="1648" y="1246"/>
            <a:chExt cx="2466" cy="872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48" y="2094"/>
              <a:ext cx="82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71" y="1271"/>
              <a:ext cx="82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92" y="2094"/>
              <a:ext cx="82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446" y="2069"/>
              <a:ext cx="49" cy="4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446" y="2069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446" y="1246"/>
              <a:ext cx="49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446" y="1246"/>
              <a:ext cx="49" cy="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268" y="1246"/>
              <a:ext cx="49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268" y="1246"/>
              <a:ext cx="49" cy="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268" y="2069"/>
              <a:ext cx="49" cy="4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268" y="2069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446" y="1658"/>
              <a:ext cx="49" cy="49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446" y="1658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268" y="1658"/>
              <a:ext cx="49" cy="49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268" y="1658"/>
              <a:ext cx="49" cy="49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45444" y="298197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84707" y="2981979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60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025589"/>
                <a:ext cx="7886700" cy="2151373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次基函数的构造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绝对值函数的组合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−1~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025589"/>
                <a:ext cx="7886700" cy="2151373"/>
              </a:xfrm>
              <a:blipFill>
                <a:blip r:embed="rId2"/>
                <a:stretch>
                  <a:fillRect l="-1391" t="-3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8"/>
          <p:cNvGrpSpPr>
            <a:grpSpLocks noChangeAspect="1"/>
          </p:cNvGrpSpPr>
          <p:nvPr/>
        </p:nvGrpSpPr>
        <p:grpSpPr bwMode="auto">
          <a:xfrm>
            <a:off x="1101724" y="1928385"/>
            <a:ext cx="6302375" cy="1504950"/>
            <a:chOff x="752" y="1365"/>
            <a:chExt cx="3970" cy="948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2014" y="1365"/>
              <a:ext cx="840" cy="843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854" y="1365"/>
              <a:ext cx="842" cy="843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52" y="2208"/>
              <a:ext cx="397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1172" y="2208"/>
              <a:ext cx="842" cy="0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696" y="2208"/>
              <a:ext cx="841" cy="0"/>
            </a:xfrm>
            <a:prstGeom prst="line">
              <a:avLst/>
            </a:pr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014" y="2102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854" y="2102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3696" y="2102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854" y="1365"/>
              <a:ext cx="0" cy="843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252911" y="332009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16237" y="3335504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71787" y="332009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64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02100"/>
                <a:ext cx="7886700" cy="2074862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递归法则：每个基函数由两个次数比它低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次的基函数加权组合得到：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+1~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02100"/>
                <a:ext cx="7886700" cy="2074862"/>
              </a:xfrm>
              <a:blipFill>
                <a:blip r:embed="rId2"/>
                <a:stretch>
                  <a:fillRect l="-1391" t="-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508919" y="2186948"/>
            <a:ext cx="6302375" cy="1171575"/>
            <a:chOff x="896" y="1394"/>
            <a:chExt cx="3970" cy="738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98" y="1394"/>
              <a:ext cx="2523" cy="633"/>
            </a:xfrm>
            <a:custGeom>
              <a:avLst/>
              <a:gdLst>
                <a:gd name="T0" fmla="*/ 46 w 3000"/>
                <a:gd name="T1" fmla="*/ 748 h 750"/>
                <a:gd name="T2" fmla="*/ 117 w 3000"/>
                <a:gd name="T3" fmla="*/ 743 h 750"/>
                <a:gd name="T4" fmla="*/ 187 w 3000"/>
                <a:gd name="T5" fmla="*/ 732 h 750"/>
                <a:gd name="T6" fmla="*/ 257 w 3000"/>
                <a:gd name="T7" fmla="*/ 716 h 750"/>
                <a:gd name="T8" fmla="*/ 328 w 3000"/>
                <a:gd name="T9" fmla="*/ 696 h 750"/>
                <a:gd name="T10" fmla="*/ 398 w 3000"/>
                <a:gd name="T11" fmla="*/ 670 h 750"/>
                <a:gd name="T12" fmla="*/ 468 w 3000"/>
                <a:gd name="T13" fmla="*/ 640 h 750"/>
                <a:gd name="T14" fmla="*/ 539 w 3000"/>
                <a:gd name="T15" fmla="*/ 604 h 750"/>
                <a:gd name="T16" fmla="*/ 609 w 3000"/>
                <a:gd name="T17" fmla="*/ 564 h 750"/>
                <a:gd name="T18" fmla="*/ 679 w 3000"/>
                <a:gd name="T19" fmla="*/ 519 h 750"/>
                <a:gd name="T20" fmla="*/ 750 w 3000"/>
                <a:gd name="T21" fmla="*/ 468 h 750"/>
                <a:gd name="T22" fmla="*/ 820 w 3000"/>
                <a:gd name="T23" fmla="*/ 413 h 750"/>
                <a:gd name="T24" fmla="*/ 890 w 3000"/>
                <a:gd name="T25" fmla="*/ 353 h 750"/>
                <a:gd name="T26" fmla="*/ 960 w 3000"/>
                <a:gd name="T27" fmla="*/ 288 h 750"/>
                <a:gd name="T28" fmla="*/ 1031 w 3000"/>
                <a:gd name="T29" fmla="*/ 219 h 750"/>
                <a:gd name="T30" fmla="*/ 1101 w 3000"/>
                <a:gd name="T31" fmla="*/ 158 h 750"/>
                <a:gd name="T32" fmla="*/ 1171 w 3000"/>
                <a:gd name="T33" fmla="*/ 107 h 750"/>
                <a:gd name="T34" fmla="*/ 1242 w 3000"/>
                <a:gd name="T35" fmla="*/ 66 h 750"/>
                <a:gd name="T36" fmla="*/ 1312 w 3000"/>
                <a:gd name="T37" fmla="*/ 35 h 750"/>
                <a:gd name="T38" fmla="*/ 1382 w 3000"/>
                <a:gd name="T39" fmla="*/ 13 h 750"/>
                <a:gd name="T40" fmla="*/ 1453 w 3000"/>
                <a:gd name="T41" fmla="*/ 2 h 750"/>
                <a:gd name="T42" fmla="*/ 1523 w 3000"/>
                <a:gd name="T43" fmla="*/ 0 h 750"/>
                <a:gd name="T44" fmla="*/ 1593 w 3000"/>
                <a:gd name="T45" fmla="*/ 8 h 750"/>
                <a:gd name="T46" fmla="*/ 1664 w 3000"/>
                <a:gd name="T47" fmla="*/ 26 h 750"/>
                <a:gd name="T48" fmla="*/ 1734 w 3000"/>
                <a:gd name="T49" fmla="*/ 54 h 750"/>
                <a:gd name="T50" fmla="*/ 1804 w 3000"/>
                <a:gd name="T51" fmla="*/ 92 h 750"/>
                <a:gd name="T52" fmla="*/ 1875 w 3000"/>
                <a:gd name="T53" fmla="*/ 140 h 750"/>
                <a:gd name="T54" fmla="*/ 1945 w 3000"/>
                <a:gd name="T55" fmla="*/ 198 h 750"/>
                <a:gd name="T56" fmla="*/ 2015 w 3000"/>
                <a:gd name="T57" fmla="*/ 265 h 750"/>
                <a:gd name="T58" fmla="*/ 2085 w 3000"/>
                <a:gd name="T59" fmla="*/ 332 h 750"/>
                <a:gd name="T60" fmla="*/ 2156 w 3000"/>
                <a:gd name="T61" fmla="*/ 394 h 750"/>
                <a:gd name="T62" fmla="*/ 2226 w 3000"/>
                <a:gd name="T63" fmla="*/ 450 h 750"/>
                <a:gd name="T64" fmla="*/ 2296 w 3000"/>
                <a:gd name="T65" fmla="*/ 502 h 750"/>
                <a:gd name="T66" fmla="*/ 2367 w 3000"/>
                <a:gd name="T67" fmla="*/ 549 h 750"/>
                <a:gd name="T68" fmla="*/ 2437 w 3000"/>
                <a:gd name="T69" fmla="*/ 591 h 750"/>
                <a:gd name="T70" fmla="*/ 2507 w 3000"/>
                <a:gd name="T71" fmla="*/ 628 h 750"/>
                <a:gd name="T72" fmla="*/ 2578 w 3000"/>
                <a:gd name="T73" fmla="*/ 661 h 750"/>
                <a:gd name="T74" fmla="*/ 2648 w 3000"/>
                <a:gd name="T75" fmla="*/ 688 h 750"/>
                <a:gd name="T76" fmla="*/ 2718 w 3000"/>
                <a:gd name="T77" fmla="*/ 710 h 750"/>
                <a:gd name="T78" fmla="*/ 2789 w 3000"/>
                <a:gd name="T79" fmla="*/ 727 h 750"/>
                <a:gd name="T80" fmla="*/ 2859 w 3000"/>
                <a:gd name="T81" fmla="*/ 740 h 750"/>
                <a:gd name="T82" fmla="*/ 2929 w 3000"/>
                <a:gd name="T83" fmla="*/ 747 h 750"/>
                <a:gd name="T84" fmla="*/ 3000 w 3000"/>
                <a:gd name="T8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0" h="750">
                  <a:moveTo>
                    <a:pt x="0" y="750"/>
                  </a:moveTo>
                  <a:lnTo>
                    <a:pt x="23" y="749"/>
                  </a:lnTo>
                  <a:lnTo>
                    <a:pt x="46" y="748"/>
                  </a:lnTo>
                  <a:lnTo>
                    <a:pt x="70" y="747"/>
                  </a:lnTo>
                  <a:lnTo>
                    <a:pt x="93" y="745"/>
                  </a:lnTo>
                  <a:lnTo>
                    <a:pt x="117" y="743"/>
                  </a:lnTo>
                  <a:lnTo>
                    <a:pt x="140" y="740"/>
                  </a:lnTo>
                  <a:lnTo>
                    <a:pt x="164" y="736"/>
                  </a:lnTo>
                  <a:lnTo>
                    <a:pt x="187" y="732"/>
                  </a:lnTo>
                  <a:lnTo>
                    <a:pt x="210" y="727"/>
                  </a:lnTo>
                  <a:lnTo>
                    <a:pt x="234" y="722"/>
                  </a:lnTo>
                  <a:lnTo>
                    <a:pt x="257" y="716"/>
                  </a:lnTo>
                  <a:lnTo>
                    <a:pt x="281" y="710"/>
                  </a:lnTo>
                  <a:lnTo>
                    <a:pt x="304" y="703"/>
                  </a:lnTo>
                  <a:lnTo>
                    <a:pt x="328" y="696"/>
                  </a:lnTo>
                  <a:lnTo>
                    <a:pt x="351" y="688"/>
                  </a:lnTo>
                  <a:lnTo>
                    <a:pt x="375" y="679"/>
                  </a:lnTo>
                  <a:lnTo>
                    <a:pt x="398" y="670"/>
                  </a:lnTo>
                  <a:lnTo>
                    <a:pt x="421" y="661"/>
                  </a:lnTo>
                  <a:lnTo>
                    <a:pt x="445" y="650"/>
                  </a:lnTo>
                  <a:lnTo>
                    <a:pt x="468" y="640"/>
                  </a:lnTo>
                  <a:lnTo>
                    <a:pt x="492" y="628"/>
                  </a:lnTo>
                  <a:lnTo>
                    <a:pt x="515" y="617"/>
                  </a:lnTo>
                  <a:lnTo>
                    <a:pt x="539" y="604"/>
                  </a:lnTo>
                  <a:lnTo>
                    <a:pt x="562" y="591"/>
                  </a:lnTo>
                  <a:lnTo>
                    <a:pt x="585" y="578"/>
                  </a:lnTo>
                  <a:lnTo>
                    <a:pt x="609" y="564"/>
                  </a:lnTo>
                  <a:lnTo>
                    <a:pt x="632" y="549"/>
                  </a:lnTo>
                  <a:lnTo>
                    <a:pt x="656" y="534"/>
                  </a:lnTo>
                  <a:lnTo>
                    <a:pt x="679" y="519"/>
                  </a:lnTo>
                  <a:lnTo>
                    <a:pt x="703" y="502"/>
                  </a:lnTo>
                  <a:lnTo>
                    <a:pt x="726" y="486"/>
                  </a:lnTo>
                  <a:lnTo>
                    <a:pt x="750" y="468"/>
                  </a:lnTo>
                  <a:lnTo>
                    <a:pt x="773" y="450"/>
                  </a:lnTo>
                  <a:lnTo>
                    <a:pt x="796" y="432"/>
                  </a:lnTo>
                  <a:lnTo>
                    <a:pt x="820" y="413"/>
                  </a:lnTo>
                  <a:lnTo>
                    <a:pt x="843" y="394"/>
                  </a:lnTo>
                  <a:lnTo>
                    <a:pt x="867" y="373"/>
                  </a:lnTo>
                  <a:lnTo>
                    <a:pt x="890" y="353"/>
                  </a:lnTo>
                  <a:lnTo>
                    <a:pt x="914" y="332"/>
                  </a:lnTo>
                  <a:lnTo>
                    <a:pt x="937" y="310"/>
                  </a:lnTo>
                  <a:lnTo>
                    <a:pt x="960" y="288"/>
                  </a:lnTo>
                  <a:lnTo>
                    <a:pt x="984" y="265"/>
                  </a:lnTo>
                  <a:lnTo>
                    <a:pt x="1007" y="242"/>
                  </a:lnTo>
                  <a:lnTo>
                    <a:pt x="1031" y="219"/>
                  </a:lnTo>
                  <a:lnTo>
                    <a:pt x="1054" y="198"/>
                  </a:lnTo>
                  <a:lnTo>
                    <a:pt x="1078" y="177"/>
                  </a:lnTo>
                  <a:lnTo>
                    <a:pt x="1101" y="158"/>
                  </a:lnTo>
                  <a:lnTo>
                    <a:pt x="1125" y="140"/>
                  </a:lnTo>
                  <a:lnTo>
                    <a:pt x="1148" y="123"/>
                  </a:lnTo>
                  <a:lnTo>
                    <a:pt x="1171" y="107"/>
                  </a:lnTo>
                  <a:lnTo>
                    <a:pt x="1195" y="92"/>
                  </a:lnTo>
                  <a:lnTo>
                    <a:pt x="1218" y="79"/>
                  </a:lnTo>
                  <a:lnTo>
                    <a:pt x="1242" y="66"/>
                  </a:lnTo>
                  <a:lnTo>
                    <a:pt x="1265" y="54"/>
                  </a:lnTo>
                  <a:lnTo>
                    <a:pt x="1289" y="44"/>
                  </a:lnTo>
                  <a:lnTo>
                    <a:pt x="1312" y="35"/>
                  </a:lnTo>
                  <a:lnTo>
                    <a:pt x="1335" y="26"/>
                  </a:lnTo>
                  <a:lnTo>
                    <a:pt x="1359" y="19"/>
                  </a:lnTo>
                  <a:lnTo>
                    <a:pt x="1382" y="13"/>
                  </a:lnTo>
                  <a:lnTo>
                    <a:pt x="1406" y="8"/>
                  </a:lnTo>
                  <a:lnTo>
                    <a:pt x="1429" y="4"/>
                  </a:lnTo>
                  <a:lnTo>
                    <a:pt x="1453" y="2"/>
                  </a:lnTo>
                  <a:lnTo>
                    <a:pt x="1476" y="0"/>
                  </a:lnTo>
                  <a:lnTo>
                    <a:pt x="1500" y="0"/>
                  </a:lnTo>
                  <a:lnTo>
                    <a:pt x="1523" y="0"/>
                  </a:lnTo>
                  <a:lnTo>
                    <a:pt x="1546" y="2"/>
                  </a:lnTo>
                  <a:lnTo>
                    <a:pt x="1570" y="4"/>
                  </a:lnTo>
                  <a:lnTo>
                    <a:pt x="1593" y="8"/>
                  </a:lnTo>
                  <a:lnTo>
                    <a:pt x="1617" y="13"/>
                  </a:lnTo>
                  <a:lnTo>
                    <a:pt x="1640" y="19"/>
                  </a:lnTo>
                  <a:lnTo>
                    <a:pt x="1664" y="26"/>
                  </a:lnTo>
                  <a:lnTo>
                    <a:pt x="1687" y="35"/>
                  </a:lnTo>
                  <a:lnTo>
                    <a:pt x="1710" y="44"/>
                  </a:lnTo>
                  <a:lnTo>
                    <a:pt x="1734" y="54"/>
                  </a:lnTo>
                  <a:lnTo>
                    <a:pt x="1757" y="66"/>
                  </a:lnTo>
                  <a:lnTo>
                    <a:pt x="1781" y="79"/>
                  </a:lnTo>
                  <a:lnTo>
                    <a:pt x="1804" y="92"/>
                  </a:lnTo>
                  <a:lnTo>
                    <a:pt x="1828" y="107"/>
                  </a:lnTo>
                  <a:lnTo>
                    <a:pt x="1851" y="123"/>
                  </a:lnTo>
                  <a:lnTo>
                    <a:pt x="1875" y="140"/>
                  </a:lnTo>
                  <a:lnTo>
                    <a:pt x="1898" y="158"/>
                  </a:lnTo>
                  <a:lnTo>
                    <a:pt x="1921" y="177"/>
                  </a:lnTo>
                  <a:lnTo>
                    <a:pt x="1945" y="198"/>
                  </a:lnTo>
                  <a:lnTo>
                    <a:pt x="1968" y="219"/>
                  </a:lnTo>
                  <a:lnTo>
                    <a:pt x="1992" y="242"/>
                  </a:lnTo>
                  <a:lnTo>
                    <a:pt x="2015" y="265"/>
                  </a:lnTo>
                  <a:lnTo>
                    <a:pt x="2039" y="288"/>
                  </a:lnTo>
                  <a:lnTo>
                    <a:pt x="2062" y="310"/>
                  </a:lnTo>
                  <a:lnTo>
                    <a:pt x="2085" y="332"/>
                  </a:lnTo>
                  <a:lnTo>
                    <a:pt x="2109" y="353"/>
                  </a:lnTo>
                  <a:lnTo>
                    <a:pt x="2132" y="373"/>
                  </a:lnTo>
                  <a:lnTo>
                    <a:pt x="2156" y="394"/>
                  </a:lnTo>
                  <a:lnTo>
                    <a:pt x="2179" y="413"/>
                  </a:lnTo>
                  <a:lnTo>
                    <a:pt x="2203" y="432"/>
                  </a:lnTo>
                  <a:lnTo>
                    <a:pt x="2226" y="450"/>
                  </a:lnTo>
                  <a:lnTo>
                    <a:pt x="2250" y="468"/>
                  </a:lnTo>
                  <a:lnTo>
                    <a:pt x="2273" y="486"/>
                  </a:lnTo>
                  <a:lnTo>
                    <a:pt x="2296" y="502"/>
                  </a:lnTo>
                  <a:lnTo>
                    <a:pt x="2320" y="519"/>
                  </a:lnTo>
                  <a:lnTo>
                    <a:pt x="2343" y="534"/>
                  </a:lnTo>
                  <a:lnTo>
                    <a:pt x="2367" y="549"/>
                  </a:lnTo>
                  <a:lnTo>
                    <a:pt x="2390" y="564"/>
                  </a:lnTo>
                  <a:lnTo>
                    <a:pt x="2414" y="578"/>
                  </a:lnTo>
                  <a:lnTo>
                    <a:pt x="2437" y="591"/>
                  </a:lnTo>
                  <a:lnTo>
                    <a:pt x="2460" y="604"/>
                  </a:lnTo>
                  <a:lnTo>
                    <a:pt x="2484" y="617"/>
                  </a:lnTo>
                  <a:lnTo>
                    <a:pt x="2507" y="628"/>
                  </a:lnTo>
                  <a:lnTo>
                    <a:pt x="2531" y="640"/>
                  </a:lnTo>
                  <a:lnTo>
                    <a:pt x="2554" y="650"/>
                  </a:lnTo>
                  <a:lnTo>
                    <a:pt x="2578" y="661"/>
                  </a:lnTo>
                  <a:lnTo>
                    <a:pt x="2601" y="670"/>
                  </a:lnTo>
                  <a:lnTo>
                    <a:pt x="2625" y="679"/>
                  </a:lnTo>
                  <a:lnTo>
                    <a:pt x="2648" y="688"/>
                  </a:lnTo>
                  <a:lnTo>
                    <a:pt x="2671" y="696"/>
                  </a:lnTo>
                  <a:lnTo>
                    <a:pt x="2695" y="703"/>
                  </a:lnTo>
                  <a:lnTo>
                    <a:pt x="2718" y="710"/>
                  </a:lnTo>
                  <a:lnTo>
                    <a:pt x="2742" y="716"/>
                  </a:lnTo>
                  <a:lnTo>
                    <a:pt x="2765" y="722"/>
                  </a:lnTo>
                  <a:lnTo>
                    <a:pt x="2789" y="727"/>
                  </a:lnTo>
                  <a:lnTo>
                    <a:pt x="2812" y="732"/>
                  </a:lnTo>
                  <a:lnTo>
                    <a:pt x="2835" y="736"/>
                  </a:lnTo>
                  <a:lnTo>
                    <a:pt x="2859" y="740"/>
                  </a:lnTo>
                  <a:lnTo>
                    <a:pt x="2882" y="743"/>
                  </a:lnTo>
                  <a:lnTo>
                    <a:pt x="2906" y="745"/>
                  </a:lnTo>
                  <a:lnTo>
                    <a:pt x="2929" y="747"/>
                  </a:lnTo>
                  <a:lnTo>
                    <a:pt x="2953" y="748"/>
                  </a:lnTo>
                  <a:lnTo>
                    <a:pt x="2976" y="749"/>
                  </a:lnTo>
                  <a:lnTo>
                    <a:pt x="3000" y="750"/>
                  </a:lnTo>
                </a:path>
              </a:pathLst>
            </a:custGeom>
            <a:noFill/>
            <a:ln w="2698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039" y="1394"/>
              <a:ext cx="2524" cy="633"/>
            </a:xfrm>
            <a:custGeom>
              <a:avLst/>
              <a:gdLst>
                <a:gd name="T0" fmla="*/ 46 w 3000"/>
                <a:gd name="T1" fmla="*/ 748 h 750"/>
                <a:gd name="T2" fmla="*/ 117 w 3000"/>
                <a:gd name="T3" fmla="*/ 743 h 750"/>
                <a:gd name="T4" fmla="*/ 187 w 3000"/>
                <a:gd name="T5" fmla="*/ 732 h 750"/>
                <a:gd name="T6" fmla="*/ 257 w 3000"/>
                <a:gd name="T7" fmla="*/ 716 h 750"/>
                <a:gd name="T8" fmla="*/ 328 w 3000"/>
                <a:gd name="T9" fmla="*/ 696 h 750"/>
                <a:gd name="T10" fmla="*/ 398 w 3000"/>
                <a:gd name="T11" fmla="*/ 670 h 750"/>
                <a:gd name="T12" fmla="*/ 468 w 3000"/>
                <a:gd name="T13" fmla="*/ 640 h 750"/>
                <a:gd name="T14" fmla="*/ 539 w 3000"/>
                <a:gd name="T15" fmla="*/ 604 h 750"/>
                <a:gd name="T16" fmla="*/ 609 w 3000"/>
                <a:gd name="T17" fmla="*/ 564 h 750"/>
                <a:gd name="T18" fmla="*/ 679 w 3000"/>
                <a:gd name="T19" fmla="*/ 519 h 750"/>
                <a:gd name="T20" fmla="*/ 750 w 3000"/>
                <a:gd name="T21" fmla="*/ 468 h 750"/>
                <a:gd name="T22" fmla="*/ 820 w 3000"/>
                <a:gd name="T23" fmla="*/ 413 h 750"/>
                <a:gd name="T24" fmla="*/ 890 w 3000"/>
                <a:gd name="T25" fmla="*/ 353 h 750"/>
                <a:gd name="T26" fmla="*/ 960 w 3000"/>
                <a:gd name="T27" fmla="*/ 288 h 750"/>
                <a:gd name="T28" fmla="*/ 1031 w 3000"/>
                <a:gd name="T29" fmla="*/ 219 h 750"/>
                <a:gd name="T30" fmla="*/ 1101 w 3000"/>
                <a:gd name="T31" fmla="*/ 158 h 750"/>
                <a:gd name="T32" fmla="*/ 1171 w 3000"/>
                <a:gd name="T33" fmla="*/ 107 h 750"/>
                <a:gd name="T34" fmla="*/ 1242 w 3000"/>
                <a:gd name="T35" fmla="*/ 66 h 750"/>
                <a:gd name="T36" fmla="*/ 1312 w 3000"/>
                <a:gd name="T37" fmla="*/ 35 h 750"/>
                <a:gd name="T38" fmla="*/ 1382 w 3000"/>
                <a:gd name="T39" fmla="*/ 13 h 750"/>
                <a:gd name="T40" fmla="*/ 1453 w 3000"/>
                <a:gd name="T41" fmla="*/ 2 h 750"/>
                <a:gd name="T42" fmla="*/ 1523 w 3000"/>
                <a:gd name="T43" fmla="*/ 0 h 750"/>
                <a:gd name="T44" fmla="*/ 1593 w 3000"/>
                <a:gd name="T45" fmla="*/ 8 h 750"/>
                <a:gd name="T46" fmla="*/ 1664 w 3000"/>
                <a:gd name="T47" fmla="*/ 26 h 750"/>
                <a:gd name="T48" fmla="*/ 1734 w 3000"/>
                <a:gd name="T49" fmla="*/ 54 h 750"/>
                <a:gd name="T50" fmla="*/ 1804 w 3000"/>
                <a:gd name="T51" fmla="*/ 92 h 750"/>
                <a:gd name="T52" fmla="*/ 1875 w 3000"/>
                <a:gd name="T53" fmla="*/ 140 h 750"/>
                <a:gd name="T54" fmla="*/ 1945 w 3000"/>
                <a:gd name="T55" fmla="*/ 198 h 750"/>
                <a:gd name="T56" fmla="*/ 2015 w 3000"/>
                <a:gd name="T57" fmla="*/ 265 h 750"/>
                <a:gd name="T58" fmla="*/ 2085 w 3000"/>
                <a:gd name="T59" fmla="*/ 332 h 750"/>
                <a:gd name="T60" fmla="*/ 2156 w 3000"/>
                <a:gd name="T61" fmla="*/ 394 h 750"/>
                <a:gd name="T62" fmla="*/ 2226 w 3000"/>
                <a:gd name="T63" fmla="*/ 450 h 750"/>
                <a:gd name="T64" fmla="*/ 2296 w 3000"/>
                <a:gd name="T65" fmla="*/ 502 h 750"/>
                <a:gd name="T66" fmla="*/ 2367 w 3000"/>
                <a:gd name="T67" fmla="*/ 549 h 750"/>
                <a:gd name="T68" fmla="*/ 2437 w 3000"/>
                <a:gd name="T69" fmla="*/ 591 h 750"/>
                <a:gd name="T70" fmla="*/ 2507 w 3000"/>
                <a:gd name="T71" fmla="*/ 628 h 750"/>
                <a:gd name="T72" fmla="*/ 2578 w 3000"/>
                <a:gd name="T73" fmla="*/ 661 h 750"/>
                <a:gd name="T74" fmla="*/ 2648 w 3000"/>
                <a:gd name="T75" fmla="*/ 688 h 750"/>
                <a:gd name="T76" fmla="*/ 2718 w 3000"/>
                <a:gd name="T77" fmla="*/ 710 h 750"/>
                <a:gd name="T78" fmla="*/ 2789 w 3000"/>
                <a:gd name="T79" fmla="*/ 727 h 750"/>
                <a:gd name="T80" fmla="*/ 2859 w 3000"/>
                <a:gd name="T81" fmla="*/ 740 h 750"/>
                <a:gd name="T82" fmla="*/ 2929 w 3000"/>
                <a:gd name="T83" fmla="*/ 747 h 750"/>
                <a:gd name="T84" fmla="*/ 3000 w 3000"/>
                <a:gd name="T8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0" h="750">
                  <a:moveTo>
                    <a:pt x="0" y="750"/>
                  </a:moveTo>
                  <a:lnTo>
                    <a:pt x="23" y="749"/>
                  </a:lnTo>
                  <a:lnTo>
                    <a:pt x="46" y="748"/>
                  </a:lnTo>
                  <a:lnTo>
                    <a:pt x="70" y="747"/>
                  </a:lnTo>
                  <a:lnTo>
                    <a:pt x="93" y="745"/>
                  </a:lnTo>
                  <a:lnTo>
                    <a:pt x="117" y="743"/>
                  </a:lnTo>
                  <a:lnTo>
                    <a:pt x="140" y="740"/>
                  </a:lnTo>
                  <a:lnTo>
                    <a:pt x="164" y="736"/>
                  </a:lnTo>
                  <a:lnTo>
                    <a:pt x="187" y="732"/>
                  </a:lnTo>
                  <a:lnTo>
                    <a:pt x="210" y="727"/>
                  </a:lnTo>
                  <a:lnTo>
                    <a:pt x="234" y="722"/>
                  </a:lnTo>
                  <a:lnTo>
                    <a:pt x="257" y="716"/>
                  </a:lnTo>
                  <a:lnTo>
                    <a:pt x="281" y="710"/>
                  </a:lnTo>
                  <a:lnTo>
                    <a:pt x="304" y="703"/>
                  </a:lnTo>
                  <a:lnTo>
                    <a:pt x="328" y="696"/>
                  </a:lnTo>
                  <a:lnTo>
                    <a:pt x="351" y="688"/>
                  </a:lnTo>
                  <a:lnTo>
                    <a:pt x="375" y="679"/>
                  </a:lnTo>
                  <a:lnTo>
                    <a:pt x="398" y="670"/>
                  </a:lnTo>
                  <a:lnTo>
                    <a:pt x="421" y="661"/>
                  </a:lnTo>
                  <a:lnTo>
                    <a:pt x="445" y="650"/>
                  </a:lnTo>
                  <a:lnTo>
                    <a:pt x="468" y="640"/>
                  </a:lnTo>
                  <a:lnTo>
                    <a:pt x="492" y="628"/>
                  </a:lnTo>
                  <a:lnTo>
                    <a:pt x="515" y="617"/>
                  </a:lnTo>
                  <a:lnTo>
                    <a:pt x="539" y="604"/>
                  </a:lnTo>
                  <a:lnTo>
                    <a:pt x="562" y="591"/>
                  </a:lnTo>
                  <a:lnTo>
                    <a:pt x="585" y="578"/>
                  </a:lnTo>
                  <a:lnTo>
                    <a:pt x="609" y="564"/>
                  </a:lnTo>
                  <a:lnTo>
                    <a:pt x="632" y="549"/>
                  </a:lnTo>
                  <a:lnTo>
                    <a:pt x="656" y="534"/>
                  </a:lnTo>
                  <a:lnTo>
                    <a:pt x="679" y="519"/>
                  </a:lnTo>
                  <a:lnTo>
                    <a:pt x="703" y="502"/>
                  </a:lnTo>
                  <a:lnTo>
                    <a:pt x="726" y="486"/>
                  </a:lnTo>
                  <a:lnTo>
                    <a:pt x="750" y="468"/>
                  </a:lnTo>
                  <a:lnTo>
                    <a:pt x="773" y="450"/>
                  </a:lnTo>
                  <a:lnTo>
                    <a:pt x="796" y="432"/>
                  </a:lnTo>
                  <a:lnTo>
                    <a:pt x="820" y="413"/>
                  </a:lnTo>
                  <a:lnTo>
                    <a:pt x="843" y="394"/>
                  </a:lnTo>
                  <a:lnTo>
                    <a:pt x="867" y="373"/>
                  </a:lnTo>
                  <a:lnTo>
                    <a:pt x="890" y="353"/>
                  </a:lnTo>
                  <a:lnTo>
                    <a:pt x="914" y="332"/>
                  </a:lnTo>
                  <a:lnTo>
                    <a:pt x="937" y="310"/>
                  </a:lnTo>
                  <a:lnTo>
                    <a:pt x="960" y="288"/>
                  </a:lnTo>
                  <a:lnTo>
                    <a:pt x="984" y="265"/>
                  </a:lnTo>
                  <a:lnTo>
                    <a:pt x="1007" y="242"/>
                  </a:lnTo>
                  <a:lnTo>
                    <a:pt x="1031" y="219"/>
                  </a:lnTo>
                  <a:lnTo>
                    <a:pt x="1054" y="198"/>
                  </a:lnTo>
                  <a:lnTo>
                    <a:pt x="1078" y="177"/>
                  </a:lnTo>
                  <a:lnTo>
                    <a:pt x="1101" y="158"/>
                  </a:lnTo>
                  <a:lnTo>
                    <a:pt x="1125" y="140"/>
                  </a:lnTo>
                  <a:lnTo>
                    <a:pt x="1148" y="123"/>
                  </a:lnTo>
                  <a:lnTo>
                    <a:pt x="1171" y="107"/>
                  </a:lnTo>
                  <a:lnTo>
                    <a:pt x="1195" y="92"/>
                  </a:lnTo>
                  <a:lnTo>
                    <a:pt x="1218" y="79"/>
                  </a:lnTo>
                  <a:lnTo>
                    <a:pt x="1242" y="66"/>
                  </a:lnTo>
                  <a:lnTo>
                    <a:pt x="1265" y="54"/>
                  </a:lnTo>
                  <a:lnTo>
                    <a:pt x="1289" y="44"/>
                  </a:lnTo>
                  <a:lnTo>
                    <a:pt x="1312" y="35"/>
                  </a:lnTo>
                  <a:lnTo>
                    <a:pt x="1335" y="26"/>
                  </a:lnTo>
                  <a:lnTo>
                    <a:pt x="1359" y="19"/>
                  </a:lnTo>
                  <a:lnTo>
                    <a:pt x="1382" y="13"/>
                  </a:lnTo>
                  <a:lnTo>
                    <a:pt x="1406" y="8"/>
                  </a:lnTo>
                  <a:lnTo>
                    <a:pt x="1429" y="4"/>
                  </a:lnTo>
                  <a:lnTo>
                    <a:pt x="1453" y="2"/>
                  </a:lnTo>
                  <a:lnTo>
                    <a:pt x="1476" y="0"/>
                  </a:lnTo>
                  <a:lnTo>
                    <a:pt x="1500" y="0"/>
                  </a:lnTo>
                  <a:lnTo>
                    <a:pt x="1523" y="0"/>
                  </a:lnTo>
                  <a:lnTo>
                    <a:pt x="1546" y="2"/>
                  </a:lnTo>
                  <a:lnTo>
                    <a:pt x="1570" y="4"/>
                  </a:lnTo>
                  <a:lnTo>
                    <a:pt x="1593" y="8"/>
                  </a:lnTo>
                  <a:lnTo>
                    <a:pt x="1617" y="13"/>
                  </a:lnTo>
                  <a:lnTo>
                    <a:pt x="1640" y="19"/>
                  </a:lnTo>
                  <a:lnTo>
                    <a:pt x="1664" y="26"/>
                  </a:lnTo>
                  <a:lnTo>
                    <a:pt x="1687" y="35"/>
                  </a:lnTo>
                  <a:lnTo>
                    <a:pt x="1710" y="44"/>
                  </a:lnTo>
                  <a:lnTo>
                    <a:pt x="1734" y="54"/>
                  </a:lnTo>
                  <a:lnTo>
                    <a:pt x="1757" y="66"/>
                  </a:lnTo>
                  <a:lnTo>
                    <a:pt x="1781" y="79"/>
                  </a:lnTo>
                  <a:lnTo>
                    <a:pt x="1804" y="92"/>
                  </a:lnTo>
                  <a:lnTo>
                    <a:pt x="1828" y="107"/>
                  </a:lnTo>
                  <a:lnTo>
                    <a:pt x="1851" y="123"/>
                  </a:lnTo>
                  <a:lnTo>
                    <a:pt x="1875" y="140"/>
                  </a:lnTo>
                  <a:lnTo>
                    <a:pt x="1898" y="158"/>
                  </a:lnTo>
                  <a:lnTo>
                    <a:pt x="1921" y="177"/>
                  </a:lnTo>
                  <a:lnTo>
                    <a:pt x="1945" y="198"/>
                  </a:lnTo>
                  <a:lnTo>
                    <a:pt x="1968" y="219"/>
                  </a:lnTo>
                  <a:lnTo>
                    <a:pt x="1992" y="242"/>
                  </a:lnTo>
                  <a:lnTo>
                    <a:pt x="2015" y="265"/>
                  </a:lnTo>
                  <a:lnTo>
                    <a:pt x="2039" y="288"/>
                  </a:lnTo>
                  <a:lnTo>
                    <a:pt x="2062" y="310"/>
                  </a:lnTo>
                  <a:lnTo>
                    <a:pt x="2085" y="332"/>
                  </a:lnTo>
                  <a:lnTo>
                    <a:pt x="2109" y="353"/>
                  </a:lnTo>
                  <a:lnTo>
                    <a:pt x="2132" y="373"/>
                  </a:lnTo>
                  <a:lnTo>
                    <a:pt x="2156" y="394"/>
                  </a:lnTo>
                  <a:lnTo>
                    <a:pt x="2179" y="413"/>
                  </a:lnTo>
                  <a:lnTo>
                    <a:pt x="2203" y="432"/>
                  </a:lnTo>
                  <a:lnTo>
                    <a:pt x="2226" y="450"/>
                  </a:lnTo>
                  <a:lnTo>
                    <a:pt x="2250" y="468"/>
                  </a:lnTo>
                  <a:lnTo>
                    <a:pt x="2273" y="486"/>
                  </a:lnTo>
                  <a:lnTo>
                    <a:pt x="2296" y="502"/>
                  </a:lnTo>
                  <a:lnTo>
                    <a:pt x="2320" y="519"/>
                  </a:lnTo>
                  <a:lnTo>
                    <a:pt x="2343" y="534"/>
                  </a:lnTo>
                  <a:lnTo>
                    <a:pt x="2367" y="549"/>
                  </a:lnTo>
                  <a:lnTo>
                    <a:pt x="2390" y="564"/>
                  </a:lnTo>
                  <a:lnTo>
                    <a:pt x="2414" y="578"/>
                  </a:lnTo>
                  <a:lnTo>
                    <a:pt x="2437" y="591"/>
                  </a:lnTo>
                  <a:lnTo>
                    <a:pt x="2460" y="604"/>
                  </a:lnTo>
                  <a:lnTo>
                    <a:pt x="2484" y="617"/>
                  </a:lnTo>
                  <a:lnTo>
                    <a:pt x="2507" y="628"/>
                  </a:lnTo>
                  <a:lnTo>
                    <a:pt x="2531" y="640"/>
                  </a:lnTo>
                  <a:lnTo>
                    <a:pt x="2554" y="650"/>
                  </a:lnTo>
                  <a:lnTo>
                    <a:pt x="2578" y="661"/>
                  </a:lnTo>
                  <a:lnTo>
                    <a:pt x="2601" y="670"/>
                  </a:lnTo>
                  <a:lnTo>
                    <a:pt x="2625" y="679"/>
                  </a:lnTo>
                  <a:lnTo>
                    <a:pt x="2648" y="688"/>
                  </a:lnTo>
                  <a:lnTo>
                    <a:pt x="2671" y="696"/>
                  </a:lnTo>
                  <a:lnTo>
                    <a:pt x="2695" y="703"/>
                  </a:lnTo>
                  <a:lnTo>
                    <a:pt x="2718" y="710"/>
                  </a:lnTo>
                  <a:lnTo>
                    <a:pt x="2742" y="716"/>
                  </a:lnTo>
                  <a:lnTo>
                    <a:pt x="2765" y="722"/>
                  </a:lnTo>
                  <a:lnTo>
                    <a:pt x="2789" y="727"/>
                  </a:lnTo>
                  <a:lnTo>
                    <a:pt x="2812" y="732"/>
                  </a:lnTo>
                  <a:lnTo>
                    <a:pt x="2835" y="736"/>
                  </a:lnTo>
                  <a:lnTo>
                    <a:pt x="2859" y="740"/>
                  </a:lnTo>
                  <a:lnTo>
                    <a:pt x="2882" y="743"/>
                  </a:lnTo>
                  <a:lnTo>
                    <a:pt x="2906" y="745"/>
                  </a:lnTo>
                  <a:lnTo>
                    <a:pt x="2929" y="747"/>
                  </a:lnTo>
                  <a:lnTo>
                    <a:pt x="2953" y="748"/>
                  </a:lnTo>
                  <a:lnTo>
                    <a:pt x="2976" y="749"/>
                  </a:lnTo>
                  <a:lnTo>
                    <a:pt x="3000" y="750"/>
                  </a:lnTo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198" y="1464"/>
              <a:ext cx="3365" cy="563"/>
            </a:xfrm>
            <a:custGeom>
              <a:avLst/>
              <a:gdLst>
                <a:gd name="T0" fmla="*/ 62 w 4000"/>
                <a:gd name="T1" fmla="*/ 666 h 667"/>
                <a:gd name="T2" fmla="*/ 156 w 4000"/>
                <a:gd name="T3" fmla="*/ 666 h 667"/>
                <a:gd name="T4" fmla="*/ 250 w 4000"/>
                <a:gd name="T5" fmla="*/ 664 h 667"/>
                <a:gd name="T6" fmla="*/ 343 w 4000"/>
                <a:gd name="T7" fmla="*/ 660 h 667"/>
                <a:gd name="T8" fmla="*/ 437 w 4000"/>
                <a:gd name="T9" fmla="*/ 653 h 667"/>
                <a:gd name="T10" fmla="*/ 531 w 4000"/>
                <a:gd name="T11" fmla="*/ 642 h 667"/>
                <a:gd name="T12" fmla="*/ 625 w 4000"/>
                <a:gd name="T13" fmla="*/ 626 h 667"/>
                <a:gd name="T14" fmla="*/ 718 w 4000"/>
                <a:gd name="T15" fmla="*/ 605 h 667"/>
                <a:gd name="T16" fmla="*/ 812 w 4000"/>
                <a:gd name="T17" fmla="*/ 577 h 667"/>
                <a:gd name="T18" fmla="*/ 906 w 4000"/>
                <a:gd name="T19" fmla="*/ 542 h 667"/>
                <a:gd name="T20" fmla="*/ 1000 w 4000"/>
                <a:gd name="T21" fmla="*/ 500 h 667"/>
                <a:gd name="T22" fmla="*/ 1093 w 4000"/>
                <a:gd name="T23" fmla="*/ 449 h 667"/>
                <a:gd name="T24" fmla="*/ 1187 w 4000"/>
                <a:gd name="T25" fmla="*/ 392 h 667"/>
                <a:gd name="T26" fmla="*/ 1281 w 4000"/>
                <a:gd name="T27" fmla="*/ 331 h 667"/>
                <a:gd name="T28" fmla="*/ 1375 w 4000"/>
                <a:gd name="T29" fmla="*/ 268 h 667"/>
                <a:gd name="T30" fmla="*/ 1468 w 4000"/>
                <a:gd name="T31" fmla="*/ 207 h 667"/>
                <a:gd name="T32" fmla="*/ 1562 w 4000"/>
                <a:gd name="T33" fmla="*/ 149 h 667"/>
                <a:gd name="T34" fmla="*/ 1656 w 4000"/>
                <a:gd name="T35" fmla="*/ 98 h 667"/>
                <a:gd name="T36" fmla="*/ 1750 w 4000"/>
                <a:gd name="T37" fmla="*/ 55 h 667"/>
                <a:gd name="T38" fmla="*/ 1843 w 4000"/>
                <a:gd name="T39" fmla="*/ 22 h 667"/>
                <a:gd name="T40" fmla="*/ 1937 w 4000"/>
                <a:gd name="T41" fmla="*/ 4 h 667"/>
                <a:gd name="T42" fmla="*/ 2031 w 4000"/>
                <a:gd name="T43" fmla="*/ 1 h 667"/>
                <a:gd name="T44" fmla="*/ 2125 w 4000"/>
                <a:gd name="T45" fmla="*/ 14 h 667"/>
                <a:gd name="T46" fmla="*/ 2218 w 4000"/>
                <a:gd name="T47" fmla="*/ 42 h 667"/>
                <a:gd name="T48" fmla="*/ 2312 w 4000"/>
                <a:gd name="T49" fmla="*/ 82 h 667"/>
                <a:gd name="T50" fmla="*/ 2406 w 4000"/>
                <a:gd name="T51" fmla="*/ 131 h 667"/>
                <a:gd name="T52" fmla="*/ 2500 w 4000"/>
                <a:gd name="T53" fmla="*/ 187 h 667"/>
                <a:gd name="T54" fmla="*/ 2593 w 4000"/>
                <a:gd name="T55" fmla="*/ 248 h 667"/>
                <a:gd name="T56" fmla="*/ 2687 w 4000"/>
                <a:gd name="T57" fmla="*/ 310 h 667"/>
                <a:gd name="T58" fmla="*/ 2781 w 4000"/>
                <a:gd name="T59" fmla="*/ 372 h 667"/>
                <a:gd name="T60" fmla="*/ 2875 w 4000"/>
                <a:gd name="T61" fmla="*/ 430 h 667"/>
                <a:gd name="T62" fmla="*/ 2968 w 4000"/>
                <a:gd name="T63" fmla="*/ 484 h 667"/>
                <a:gd name="T64" fmla="*/ 3062 w 4000"/>
                <a:gd name="T65" fmla="*/ 529 h 667"/>
                <a:gd name="T66" fmla="*/ 3156 w 4000"/>
                <a:gd name="T67" fmla="*/ 566 h 667"/>
                <a:gd name="T68" fmla="*/ 3250 w 4000"/>
                <a:gd name="T69" fmla="*/ 596 h 667"/>
                <a:gd name="T70" fmla="*/ 3343 w 4000"/>
                <a:gd name="T71" fmla="*/ 619 h 667"/>
                <a:gd name="T72" fmla="*/ 3437 w 4000"/>
                <a:gd name="T73" fmla="*/ 637 h 667"/>
                <a:gd name="T74" fmla="*/ 3531 w 4000"/>
                <a:gd name="T75" fmla="*/ 649 h 667"/>
                <a:gd name="T76" fmla="*/ 3625 w 4000"/>
                <a:gd name="T77" fmla="*/ 658 h 667"/>
                <a:gd name="T78" fmla="*/ 3718 w 4000"/>
                <a:gd name="T79" fmla="*/ 663 h 667"/>
                <a:gd name="T80" fmla="*/ 3812 w 4000"/>
                <a:gd name="T81" fmla="*/ 665 h 667"/>
                <a:gd name="T82" fmla="*/ 3906 w 4000"/>
                <a:gd name="T83" fmla="*/ 666 h 667"/>
                <a:gd name="T84" fmla="*/ 4000 w 4000"/>
                <a:gd name="T85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0" h="667">
                  <a:moveTo>
                    <a:pt x="0" y="667"/>
                  </a:moveTo>
                  <a:lnTo>
                    <a:pt x="31" y="666"/>
                  </a:lnTo>
                  <a:lnTo>
                    <a:pt x="62" y="666"/>
                  </a:lnTo>
                  <a:lnTo>
                    <a:pt x="93" y="666"/>
                  </a:lnTo>
                  <a:lnTo>
                    <a:pt x="125" y="666"/>
                  </a:lnTo>
                  <a:lnTo>
                    <a:pt x="156" y="666"/>
                  </a:lnTo>
                  <a:lnTo>
                    <a:pt x="187" y="665"/>
                  </a:lnTo>
                  <a:lnTo>
                    <a:pt x="218" y="665"/>
                  </a:lnTo>
                  <a:lnTo>
                    <a:pt x="250" y="664"/>
                  </a:lnTo>
                  <a:lnTo>
                    <a:pt x="281" y="663"/>
                  </a:lnTo>
                  <a:lnTo>
                    <a:pt x="312" y="661"/>
                  </a:lnTo>
                  <a:lnTo>
                    <a:pt x="343" y="660"/>
                  </a:lnTo>
                  <a:lnTo>
                    <a:pt x="375" y="658"/>
                  </a:lnTo>
                  <a:lnTo>
                    <a:pt x="406" y="655"/>
                  </a:lnTo>
                  <a:lnTo>
                    <a:pt x="437" y="653"/>
                  </a:lnTo>
                  <a:lnTo>
                    <a:pt x="468" y="649"/>
                  </a:lnTo>
                  <a:lnTo>
                    <a:pt x="500" y="646"/>
                  </a:lnTo>
                  <a:lnTo>
                    <a:pt x="531" y="642"/>
                  </a:lnTo>
                  <a:lnTo>
                    <a:pt x="562" y="637"/>
                  </a:lnTo>
                  <a:lnTo>
                    <a:pt x="593" y="632"/>
                  </a:lnTo>
                  <a:lnTo>
                    <a:pt x="625" y="626"/>
                  </a:lnTo>
                  <a:lnTo>
                    <a:pt x="656" y="619"/>
                  </a:lnTo>
                  <a:lnTo>
                    <a:pt x="687" y="612"/>
                  </a:lnTo>
                  <a:lnTo>
                    <a:pt x="718" y="605"/>
                  </a:lnTo>
                  <a:lnTo>
                    <a:pt x="750" y="596"/>
                  </a:lnTo>
                  <a:lnTo>
                    <a:pt x="781" y="587"/>
                  </a:lnTo>
                  <a:lnTo>
                    <a:pt x="812" y="577"/>
                  </a:lnTo>
                  <a:lnTo>
                    <a:pt x="843" y="566"/>
                  </a:lnTo>
                  <a:lnTo>
                    <a:pt x="875" y="555"/>
                  </a:lnTo>
                  <a:lnTo>
                    <a:pt x="906" y="542"/>
                  </a:lnTo>
                  <a:lnTo>
                    <a:pt x="937" y="529"/>
                  </a:lnTo>
                  <a:lnTo>
                    <a:pt x="968" y="515"/>
                  </a:lnTo>
                  <a:lnTo>
                    <a:pt x="1000" y="500"/>
                  </a:lnTo>
                  <a:lnTo>
                    <a:pt x="1031" y="484"/>
                  </a:lnTo>
                  <a:lnTo>
                    <a:pt x="1062" y="467"/>
                  </a:lnTo>
                  <a:lnTo>
                    <a:pt x="1093" y="449"/>
                  </a:lnTo>
                  <a:lnTo>
                    <a:pt x="1125" y="430"/>
                  </a:lnTo>
                  <a:lnTo>
                    <a:pt x="1156" y="411"/>
                  </a:lnTo>
                  <a:lnTo>
                    <a:pt x="1187" y="392"/>
                  </a:lnTo>
                  <a:lnTo>
                    <a:pt x="1218" y="372"/>
                  </a:lnTo>
                  <a:lnTo>
                    <a:pt x="1250" y="351"/>
                  </a:lnTo>
                  <a:lnTo>
                    <a:pt x="1281" y="331"/>
                  </a:lnTo>
                  <a:lnTo>
                    <a:pt x="1312" y="310"/>
                  </a:lnTo>
                  <a:lnTo>
                    <a:pt x="1343" y="289"/>
                  </a:lnTo>
                  <a:lnTo>
                    <a:pt x="1375" y="268"/>
                  </a:lnTo>
                  <a:lnTo>
                    <a:pt x="1406" y="248"/>
                  </a:lnTo>
                  <a:lnTo>
                    <a:pt x="1437" y="227"/>
                  </a:lnTo>
                  <a:lnTo>
                    <a:pt x="1468" y="207"/>
                  </a:lnTo>
                  <a:lnTo>
                    <a:pt x="1500" y="187"/>
                  </a:lnTo>
                  <a:lnTo>
                    <a:pt x="1531" y="168"/>
                  </a:lnTo>
                  <a:lnTo>
                    <a:pt x="1562" y="149"/>
                  </a:lnTo>
                  <a:lnTo>
                    <a:pt x="1593" y="131"/>
                  </a:lnTo>
                  <a:lnTo>
                    <a:pt x="1625" y="114"/>
                  </a:lnTo>
                  <a:lnTo>
                    <a:pt x="1656" y="98"/>
                  </a:lnTo>
                  <a:lnTo>
                    <a:pt x="1687" y="82"/>
                  </a:lnTo>
                  <a:lnTo>
                    <a:pt x="1718" y="68"/>
                  </a:lnTo>
                  <a:lnTo>
                    <a:pt x="1750" y="55"/>
                  </a:lnTo>
                  <a:lnTo>
                    <a:pt x="1781" y="42"/>
                  </a:lnTo>
                  <a:lnTo>
                    <a:pt x="1812" y="32"/>
                  </a:lnTo>
                  <a:lnTo>
                    <a:pt x="1843" y="22"/>
                  </a:lnTo>
                  <a:lnTo>
                    <a:pt x="1875" y="14"/>
                  </a:lnTo>
                  <a:lnTo>
                    <a:pt x="1906" y="8"/>
                  </a:lnTo>
                  <a:lnTo>
                    <a:pt x="1937" y="4"/>
                  </a:lnTo>
                  <a:lnTo>
                    <a:pt x="1968" y="1"/>
                  </a:lnTo>
                  <a:lnTo>
                    <a:pt x="2000" y="0"/>
                  </a:lnTo>
                  <a:lnTo>
                    <a:pt x="2031" y="1"/>
                  </a:lnTo>
                  <a:lnTo>
                    <a:pt x="2062" y="4"/>
                  </a:lnTo>
                  <a:lnTo>
                    <a:pt x="2093" y="8"/>
                  </a:lnTo>
                  <a:lnTo>
                    <a:pt x="2125" y="14"/>
                  </a:lnTo>
                  <a:lnTo>
                    <a:pt x="2156" y="22"/>
                  </a:lnTo>
                  <a:lnTo>
                    <a:pt x="2187" y="32"/>
                  </a:lnTo>
                  <a:lnTo>
                    <a:pt x="2218" y="42"/>
                  </a:lnTo>
                  <a:lnTo>
                    <a:pt x="2250" y="55"/>
                  </a:lnTo>
                  <a:lnTo>
                    <a:pt x="2281" y="68"/>
                  </a:lnTo>
                  <a:lnTo>
                    <a:pt x="2312" y="82"/>
                  </a:lnTo>
                  <a:lnTo>
                    <a:pt x="2343" y="98"/>
                  </a:lnTo>
                  <a:lnTo>
                    <a:pt x="2375" y="114"/>
                  </a:lnTo>
                  <a:lnTo>
                    <a:pt x="2406" y="131"/>
                  </a:lnTo>
                  <a:lnTo>
                    <a:pt x="2437" y="149"/>
                  </a:lnTo>
                  <a:lnTo>
                    <a:pt x="2468" y="168"/>
                  </a:lnTo>
                  <a:lnTo>
                    <a:pt x="2500" y="187"/>
                  </a:lnTo>
                  <a:lnTo>
                    <a:pt x="2531" y="207"/>
                  </a:lnTo>
                  <a:lnTo>
                    <a:pt x="2562" y="227"/>
                  </a:lnTo>
                  <a:lnTo>
                    <a:pt x="2593" y="248"/>
                  </a:lnTo>
                  <a:lnTo>
                    <a:pt x="2625" y="268"/>
                  </a:lnTo>
                  <a:lnTo>
                    <a:pt x="2656" y="289"/>
                  </a:lnTo>
                  <a:lnTo>
                    <a:pt x="2687" y="310"/>
                  </a:lnTo>
                  <a:lnTo>
                    <a:pt x="2718" y="331"/>
                  </a:lnTo>
                  <a:lnTo>
                    <a:pt x="2750" y="351"/>
                  </a:lnTo>
                  <a:lnTo>
                    <a:pt x="2781" y="372"/>
                  </a:lnTo>
                  <a:lnTo>
                    <a:pt x="2812" y="392"/>
                  </a:lnTo>
                  <a:lnTo>
                    <a:pt x="2843" y="411"/>
                  </a:lnTo>
                  <a:lnTo>
                    <a:pt x="2875" y="430"/>
                  </a:lnTo>
                  <a:lnTo>
                    <a:pt x="2906" y="449"/>
                  </a:lnTo>
                  <a:lnTo>
                    <a:pt x="2937" y="467"/>
                  </a:lnTo>
                  <a:lnTo>
                    <a:pt x="2968" y="484"/>
                  </a:lnTo>
                  <a:lnTo>
                    <a:pt x="3000" y="500"/>
                  </a:lnTo>
                  <a:lnTo>
                    <a:pt x="3031" y="515"/>
                  </a:lnTo>
                  <a:lnTo>
                    <a:pt x="3062" y="529"/>
                  </a:lnTo>
                  <a:lnTo>
                    <a:pt x="3093" y="542"/>
                  </a:lnTo>
                  <a:lnTo>
                    <a:pt x="3125" y="555"/>
                  </a:lnTo>
                  <a:lnTo>
                    <a:pt x="3156" y="566"/>
                  </a:lnTo>
                  <a:lnTo>
                    <a:pt x="3187" y="577"/>
                  </a:lnTo>
                  <a:lnTo>
                    <a:pt x="3218" y="587"/>
                  </a:lnTo>
                  <a:lnTo>
                    <a:pt x="3250" y="596"/>
                  </a:lnTo>
                  <a:lnTo>
                    <a:pt x="3281" y="605"/>
                  </a:lnTo>
                  <a:lnTo>
                    <a:pt x="3312" y="612"/>
                  </a:lnTo>
                  <a:lnTo>
                    <a:pt x="3343" y="619"/>
                  </a:lnTo>
                  <a:lnTo>
                    <a:pt x="3375" y="626"/>
                  </a:lnTo>
                  <a:lnTo>
                    <a:pt x="3406" y="632"/>
                  </a:lnTo>
                  <a:lnTo>
                    <a:pt x="3437" y="637"/>
                  </a:lnTo>
                  <a:lnTo>
                    <a:pt x="3468" y="642"/>
                  </a:lnTo>
                  <a:lnTo>
                    <a:pt x="3500" y="646"/>
                  </a:lnTo>
                  <a:lnTo>
                    <a:pt x="3531" y="649"/>
                  </a:lnTo>
                  <a:lnTo>
                    <a:pt x="3562" y="653"/>
                  </a:lnTo>
                  <a:lnTo>
                    <a:pt x="3593" y="655"/>
                  </a:lnTo>
                  <a:lnTo>
                    <a:pt x="3625" y="658"/>
                  </a:lnTo>
                  <a:lnTo>
                    <a:pt x="3656" y="660"/>
                  </a:lnTo>
                  <a:lnTo>
                    <a:pt x="3687" y="661"/>
                  </a:lnTo>
                  <a:lnTo>
                    <a:pt x="3718" y="663"/>
                  </a:lnTo>
                  <a:lnTo>
                    <a:pt x="3750" y="664"/>
                  </a:lnTo>
                  <a:lnTo>
                    <a:pt x="3781" y="665"/>
                  </a:lnTo>
                  <a:lnTo>
                    <a:pt x="3812" y="665"/>
                  </a:lnTo>
                  <a:lnTo>
                    <a:pt x="3843" y="666"/>
                  </a:lnTo>
                  <a:lnTo>
                    <a:pt x="3875" y="666"/>
                  </a:lnTo>
                  <a:lnTo>
                    <a:pt x="3906" y="666"/>
                  </a:lnTo>
                  <a:lnTo>
                    <a:pt x="3937" y="666"/>
                  </a:lnTo>
                  <a:lnTo>
                    <a:pt x="3968" y="666"/>
                  </a:lnTo>
                  <a:lnTo>
                    <a:pt x="4000" y="667"/>
                  </a:lnTo>
                </a:path>
              </a:pathLst>
            </a:custGeom>
            <a:noFill/>
            <a:ln w="26988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197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038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721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562" y="1921"/>
              <a:ext cx="0" cy="21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96" y="2027"/>
              <a:ext cx="397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25350" y="330344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40038" y="324676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3525" y="3311527"/>
            <a:ext cx="80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32200" y="3295326"/>
            <a:ext cx="71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样条基函数的性质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局部性质：如果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&lt;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&gt;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连续可导性质：对于任意的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阶连续导数，其余位置无限次可导，导数可以用低一阶基函数表示为：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+1~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权性质：同一个区间内的所有值不为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的同阶的基函数的和为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36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66223"/>
            <a:ext cx="7886700" cy="321073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每段样条跨越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个区间，中间有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在中间结点附近取得极大值</a:t>
            </a:r>
            <a:endParaRPr lang="ja-JP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在使用三次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样条插值时，每个控制点的参数作为中间结点来构造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</a:t>
            </a:r>
          </a:p>
        </p:txBody>
      </p:sp>
      <p:grpSp>
        <p:nvGrpSpPr>
          <p:cNvPr id="33" name="Group 31"/>
          <p:cNvGrpSpPr>
            <a:grpSpLocks noChangeAspect="1"/>
          </p:cNvGrpSpPr>
          <p:nvPr/>
        </p:nvGrpSpPr>
        <p:grpSpPr bwMode="auto">
          <a:xfrm>
            <a:off x="1125538" y="1924049"/>
            <a:ext cx="6899275" cy="544512"/>
            <a:chOff x="709" y="1212"/>
            <a:chExt cx="4346" cy="343"/>
          </a:xfrm>
        </p:grpSpPr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709" y="1212"/>
              <a:ext cx="4346" cy="316"/>
            </a:xfrm>
            <a:custGeom>
              <a:avLst/>
              <a:gdLst>
                <a:gd name="T0" fmla="*/ 147 w 9440"/>
                <a:gd name="T1" fmla="*/ 683 h 683"/>
                <a:gd name="T2" fmla="*/ 368 w 9440"/>
                <a:gd name="T3" fmla="*/ 683 h 683"/>
                <a:gd name="T4" fmla="*/ 590 w 9440"/>
                <a:gd name="T5" fmla="*/ 682 h 683"/>
                <a:gd name="T6" fmla="*/ 811 w 9440"/>
                <a:gd name="T7" fmla="*/ 678 h 683"/>
                <a:gd name="T8" fmla="*/ 1032 w 9440"/>
                <a:gd name="T9" fmla="*/ 664 h 683"/>
                <a:gd name="T10" fmla="*/ 1253 w 9440"/>
                <a:gd name="T11" fmla="*/ 630 h 683"/>
                <a:gd name="T12" fmla="*/ 1475 w 9440"/>
                <a:gd name="T13" fmla="*/ 572 h 683"/>
                <a:gd name="T14" fmla="*/ 1696 w 9440"/>
                <a:gd name="T15" fmla="*/ 480 h 683"/>
                <a:gd name="T16" fmla="*/ 1917 w 9440"/>
                <a:gd name="T17" fmla="*/ 353 h 683"/>
                <a:gd name="T18" fmla="*/ 2138 w 9440"/>
                <a:gd name="T19" fmla="*/ 212 h 683"/>
                <a:gd name="T20" fmla="*/ 2360 w 9440"/>
                <a:gd name="T21" fmla="*/ 88 h 683"/>
                <a:gd name="T22" fmla="*/ 2581 w 9440"/>
                <a:gd name="T23" fmla="*/ 11 h 683"/>
                <a:gd name="T24" fmla="*/ 2802 w 9440"/>
                <a:gd name="T25" fmla="*/ 9 h 683"/>
                <a:gd name="T26" fmla="*/ 3023 w 9440"/>
                <a:gd name="T27" fmla="*/ 83 h 683"/>
                <a:gd name="T28" fmla="*/ 3245 w 9440"/>
                <a:gd name="T29" fmla="*/ 204 h 683"/>
                <a:gd name="T30" fmla="*/ 3466 w 9440"/>
                <a:gd name="T31" fmla="*/ 344 h 683"/>
                <a:gd name="T32" fmla="*/ 3687 w 9440"/>
                <a:gd name="T33" fmla="*/ 476 h 683"/>
                <a:gd name="T34" fmla="*/ 3908 w 9440"/>
                <a:gd name="T35" fmla="*/ 574 h 683"/>
                <a:gd name="T36" fmla="*/ 4130 w 9440"/>
                <a:gd name="T37" fmla="*/ 634 h 683"/>
                <a:gd name="T38" fmla="*/ 4351 w 9440"/>
                <a:gd name="T39" fmla="*/ 667 h 683"/>
                <a:gd name="T40" fmla="*/ 4572 w 9440"/>
                <a:gd name="T41" fmla="*/ 680 h 683"/>
                <a:gd name="T42" fmla="*/ 4793 w 9440"/>
                <a:gd name="T43" fmla="*/ 682 h 683"/>
                <a:gd name="T44" fmla="*/ 5015 w 9440"/>
                <a:gd name="T45" fmla="*/ 683 h 683"/>
                <a:gd name="T46" fmla="*/ 5236 w 9440"/>
                <a:gd name="T47" fmla="*/ 683 h 683"/>
                <a:gd name="T48" fmla="*/ 5457 w 9440"/>
                <a:gd name="T49" fmla="*/ 683 h 683"/>
                <a:gd name="T50" fmla="*/ 5678 w 9440"/>
                <a:gd name="T51" fmla="*/ 683 h 683"/>
                <a:gd name="T52" fmla="*/ 5900 w 9440"/>
                <a:gd name="T53" fmla="*/ 683 h 683"/>
                <a:gd name="T54" fmla="*/ 6121 w 9440"/>
                <a:gd name="T55" fmla="*/ 683 h 683"/>
                <a:gd name="T56" fmla="*/ 6342 w 9440"/>
                <a:gd name="T57" fmla="*/ 683 h 683"/>
                <a:gd name="T58" fmla="*/ 6563 w 9440"/>
                <a:gd name="T59" fmla="*/ 683 h 683"/>
                <a:gd name="T60" fmla="*/ 6785 w 9440"/>
                <a:gd name="T61" fmla="*/ 683 h 683"/>
                <a:gd name="T62" fmla="*/ 7006 w 9440"/>
                <a:gd name="T63" fmla="*/ 683 h 683"/>
                <a:gd name="T64" fmla="*/ 7227 w 9440"/>
                <a:gd name="T65" fmla="*/ 683 h 683"/>
                <a:gd name="T66" fmla="*/ 7448 w 9440"/>
                <a:gd name="T67" fmla="*/ 683 h 683"/>
                <a:gd name="T68" fmla="*/ 7670 w 9440"/>
                <a:gd name="T69" fmla="*/ 683 h 683"/>
                <a:gd name="T70" fmla="*/ 7891 w 9440"/>
                <a:gd name="T71" fmla="*/ 683 h 683"/>
                <a:gd name="T72" fmla="*/ 8112 w 9440"/>
                <a:gd name="T73" fmla="*/ 683 h 683"/>
                <a:gd name="T74" fmla="*/ 8333 w 9440"/>
                <a:gd name="T75" fmla="*/ 683 h 683"/>
                <a:gd name="T76" fmla="*/ 8555 w 9440"/>
                <a:gd name="T77" fmla="*/ 683 h 683"/>
                <a:gd name="T78" fmla="*/ 8776 w 9440"/>
                <a:gd name="T79" fmla="*/ 683 h 683"/>
                <a:gd name="T80" fmla="*/ 8997 w 9440"/>
                <a:gd name="T81" fmla="*/ 683 h 683"/>
                <a:gd name="T82" fmla="*/ 9218 w 9440"/>
                <a:gd name="T83" fmla="*/ 683 h 683"/>
                <a:gd name="T84" fmla="*/ 9440 w 9440"/>
                <a:gd name="T85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83">
                  <a:moveTo>
                    <a:pt x="0" y="683"/>
                  </a:moveTo>
                  <a:lnTo>
                    <a:pt x="73" y="683"/>
                  </a:lnTo>
                  <a:lnTo>
                    <a:pt x="147" y="683"/>
                  </a:lnTo>
                  <a:lnTo>
                    <a:pt x="221" y="683"/>
                  </a:lnTo>
                  <a:lnTo>
                    <a:pt x="295" y="683"/>
                  </a:lnTo>
                  <a:lnTo>
                    <a:pt x="368" y="683"/>
                  </a:lnTo>
                  <a:lnTo>
                    <a:pt x="442" y="683"/>
                  </a:lnTo>
                  <a:lnTo>
                    <a:pt x="516" y="682"/>
                  </a:lnTo>
                  <a:lnTo>
                    <a:pt x="590" y="682"/>
                  </a:lnTo>
                  <a:lnTo>
                    <a:pt x="663" y="682"/>
                  </a:lnTo>
                  <a:lnTo>
                    <a:pt x="737" y="681"/>
                  </a:lnTo>
                  <a:lnTo>
                    <a:pt x="811" y="678"/>
                  </a:lnTo>
                  <a:lnTo>
                    <a:pt x="885" y="675"/>
                  </a:lnTo>
                  <a:lnTo>
                    <a:pt x="958" y="670"/>
                  </a:lnTo>
                  <a:lnTo>
                    <a:pt x="1032" y="664"/>
                  </a:lnTo>
                  <a:lnTo>
                    <a:pt x="1106" y="655"/>
                  </a:lnTo>
                  <a:lnTo>
                    <a:pt x="1180" y="644"/>
                  </a:lnTo>
                  <a:lnTo>
                    <a:pt x="1253" y="630"/>
                  </a:lnTo>
                  <a:lnTo>
                    <a:pt x="1327" y="614"/>
                  </a:lnTo>
                  <a:lnTo>
                    <a:pt x="1401" y="595"/>
                  </a:lnTo>
                  <a:lnTo>
                    <a:pt x="1475" y="572"/>
                  </a:lnTo>
                  <a:lnTo>
                    <a:pt x="1548" y="545"/>
                  </a:lnTo>
                  <a:lnTo>
                    <a:pt x="1622" y="515"/>
                  </a:lnTo>
                  <a:lnTo>
                    <a:pt x="1696" y="480"/>
                  </a:lnTo>
                  <a:lnTo>
                    <a:pt x="1770" y="441"/>
                  </a:lnTo>
                  <a:lnTo>
                    <a:pt x="1843" y="398"/>
                  </a:lnTo>
                  <a:lnTo>
                    <a:pt x="1917" y="353"/>
                  </a:lnTo>
                  <a:lnTo>
                    <a:pt x="1991" y="306"/>
                  </a:lnTo>
                  <a:lnTo>
                    <a:pt x="2065" y="259"/>
                  </a:lnTo>
                  <a:lnTo>
                    <a:pt x="2138" y="212"/>
                  </a:lnTo>
                  <a:lnTo>
                    <a:pt x="2212" y="167"/>
                  </a:lnTo>
                  <a:lnTo>
                    <a:pt x="2286" y="125"/>
                  </a:lnTo>
                  <a:lnTo>
                    <a:pt x="2360" y="88"/>
                  </a:lnTo>
                  <a:lnTo>
                    <a:pt x="2433" y="55"/>
                  </a:lnTo>
                  <a:lnTo>
                    <a:pt x="2507" y="29"/>
                  </a:lnTo>
                  <a:lnTo>
                    <a:pt x="2581" y="11"/>
                  </a:lnTo>
                  <a:lnTo>
                    <a:pt x="2655" y="1"/>
                  </a:lnTo>
                  <a:lnTo>
                    <a:pt x="2728" y="0"/>
                  </a:lnTo>
                  <a:lnTo>
                    <a:pt x="2802" y="9"/>
                  </a:lnTo>
                  <a:lnTo>
                    <a:pt x="2876" y="27"/>
                  </a:lnTo>
                  <a:lnTo>
                    <a:pt x="2950" y="52"/>
                  </a:lnTo>
                  <a:lnTo>
                    <a:pt x="3023" y="83"/>
                  </a:lnTo>
                  <a:lnTo>
                    <a:pt x="3097" y="119"/>
                  </a:lnTo>
                  <a:lnTo>
                    <a:pt x="3171" y="160"/>
                  </a:lnTo>
                  <a:lnTo>
                    <a:pt x="3245" y="204"/>
                  </a:lnTo>
                  <a:lnTo>
                    <a:pt x="3318" y="250"/>
                  </a:lnTo>
                  <a:lnTo>
                    <a:pt x="3392" y="297"/>
                  </a:lnTo>
                  <a:lnTo>
                    <a:pt x="3466" y="344"/>
                  </a:lnTo>
                  <a:lnTo>
                    <a:pt x="3540" y="391"/>
                  </a:lnTo>
                  <a:lnTo>
                    <a:pt x="3613" y="435"/>
                  </a:lnTo>
                  <a:lnTo>
                    <a:pt x="3687" y="476"/>
                  </a:lnTo>
                  <a:lnTo>
                    <a:pt x="3761" y="513"/>
                  </a:lnTo>
                  <a:lnTo>
                    <a:pt x="3835" y="546"/>
                  </a:lnTo>
                  <a:lnTo>
                    <a:pt x="3908" y="574"/>
                  </a:lnTo>
                  <a:lnTo>
                    <a:pt x="3982" y="597"/>
                  </a:lnTo>
                  <a:lnTo>
                    <a:pt x="4056" y="618"/>
                  </a:lnTo>
                  <a:lnTo>
                    <a:pt x="4130" y="634"/>
                  </a:lnTo>
                  <a:lnTo>
                    <a:pt x="4203" y="648"/>
                  </a:lnTo>
                  <a:lnTo>
                    <a:pt x="4277" y="658"/>
                  </a:lnTo>
                  <a:lnTo>
                    <a:pt x="4351" y="667"/>
                  </a:lnTo>
                  <a:lnTo>
                    <a:pt x="4425" y="673"/>
                  </a:lnTo>
                  <a:lnTo>
                    <a:pt x="4498" y="677"/>
                  </a:lnTo>
                  <a:lnTo>
                    <a:pt x="4572" y="680"/>
                  </a:lnTo>
                  <a:lnTo>
                    <a:pt x="4646" y="682"/>
                  </a:lnTo>
                  <a:lnTo>
                    <a:pt x="4720" y="682"/>
                  </a:lnTo>
                  <a:lnTo>
                    <a:pt x="4793" y="682"/>
                  </a:lnTo>
                  <a:lnTo>
                    <a:pt x="4867" y="683"/>
                  </a:lnTo>
                  <a:lnTo>
                    <a:pt x="4941" y="683"/>
                  </a:lnTo>
                  <a:lnTo>
                    <a:pt x="5015" y="683"/>
                  </a:lnTo>
                  <a:lnTo>
                    <a:pt x="5088" y="683"/>
                  </a:lnTo>
                  <a:lnTo>
                    <a:pt x="5162" y="683"/>
                  </a:lnTo>
                  <a:lnTo>
                    <a:pt x="5236" y="683"/>
                  </a:lnTo>
                  <a:lnTo>
                    <a:pt x="5310" y="683"/>
                  </a:lnTo>
                  <a:lnTo>
                    <a:pt x="5383" y="683"/>
                  </a:lnTo>
                  <a:lnTo>
                    <a:pt x="5457" y="683"/>
                  </a:lnTo>
                  <a:lnTo>
                    <a:pt x="5531" y="683"/>
                  </a:lnTo>
                  <a:lnTo>
                    <a:pt x="5605" y="683"/>
                  </a:lnTo>
                  <a:lnTo>
                    <a:pt x="5678" y="683"/>
                  </a:lnTo>
                  <a:lnTo>
                    <a:pt x="5752" y="683"/>
                  </a:lnTo>
                  <a:lnTo>
                    <a:pt x="5826" y="683"/>
                  </a:lnTo>
                  <a:lnTo>
                    <a:pt x="5900" y="683"/>
                  </a:lnTo>
                  <a:lnTo>
                    <a:pt x="5973" y="683"/>
                  </a:lnTo>
                  <a:lnTo>
                    <a:pt x="6047" y="683"/>
                  </a:lnTo>
                  <a:lnTo>
                    <a:pt x="6121" y="683"/>
                  </a:lnTo>
                  <a:lnTo>
                    <a:pt x="6195" y="683"/>
                  </a:lnTo>
                  <a:lnTo>
                    <a:pt x="6268" y="683"/>
                  </a:lnTo>
                  <a:lnTo>
                    <a:pt x="6342" y="683"/>
                  </a:lnTo>
                  <a:lnTo>
                    <a:pt x="6416" y="683"/>
                  </a:lnTo>
                  <a:lnTo>
                    <a:pt x="6490" y="683"/>
                  </a:lnTo>
                  <a:lnTo>
                    <a:pt x="6563" y="683"/>
                  </a:lnTo>
                  <a:lnTo>
                    <a:pt x="6637" y="683"/>
                  </a:lnTo>
                  <a:lnTo>
                    <a:pt x="6711" y="683"/>
                  </a:lnTo>
                  <a:lnTo>
                    <a:pt x="6785" y="683"/>
                  </a:lnTo>
                  <a:lnTo>
                    <a:pt x="6858" y="683"/>
                  </a:lnTo>
                  <a:lnTo>
                    <a:pt x="6932" y="683"/>
                  </a:lnTo>
                  <a:lnTo>
                    <a:pt x="7006" y="683"/>
                  </a:lnTo>
                  <a:lnTo>
                    <a:pt x="7080" y="683"/>
                  </a:lnTo>
                  <a:lnTo>
                    <a:pt x="7153" y="683"/>
                  </a:lnTo>
                  <a:lnTo>
                    <a:pt x="7227" y="683"/>
                  </a:lnTo>
                  <a:lnTo>
                    <a:pt x="7301" y="683"/>
                  </a:lnTo>
                  <a:lnTo>
                    <a:pt x="7375" y="683"/>
                  </a:lnTo>
                  <a:lnTo>
                    <a:pt x="7448" y="683"/>
                  </a:lnTo>
                  <a:lnTo>
                    <a:pt x="7522" y="683"/>
                  </a:lnTo>
                  <a:lnTo>
                    <a:pt x="7596" y="683"/>
                  </a:lnTo>
                  <a:lnTo>
                    <a:pt x="7670" y="683"/>
                  </a:lnTo>
                  <a:lnTo>
                    <a:pt x="7743" y="683"/>
                  </a:lnTo>
                  <a:lnTo>
                    <a:pt x="7817" y="683"/>
                  </a:lnTo>
                  <a:lnTo>
                    <a:pt x="7891" y="683"/>
                  </a:lnTo>
                  <a:lnTo>
                    <a:pt x="7965" y="683"/>
                  </a:lnTo>
                  <a:lnTo>
                    <a:pt x="8038" y="683"/>
                  </a:lnTo>
                  <a:lnTo>
                    <a:pt x="8112" y="683"/>
                  </a:lnTo>
                  <a:lnTo>
                    <a:pt x="8186" y="683"/>
                  </a:lnTo>
                  <a:lnTo>
                    <a:pt x="8260" y="683"/>
                  </a:lnTo>
                  <a:lnTo>
                    <a:pt x="8333" y="683"/>
                  </a:lnTo>
                  <a:lnTo>
                    <a:pt x="8407" y="683"/>
                  </a:lnTo>
                  <a:lnTo>
                    <a:pt x="8481" y="683"/>
                  </a:lnTo>
                  <a:lnTo>
                    <a:pt x="8555" y="683"/>
                  </a:lnTo>
                  <a:lnTo>
                    <a:pt x="8628" y="683"/>
                  </a:lnTo>
                  <a:lnTo>
                    <a:pt x="8702" y="683"/>
                  </a:lnTo>
                  <a:lnTo>
                    <a:pt x="8776" y="683"/>
                  </a:lnTo>
                  <a:lnTo>
                    <a:pt x="8850" y="683"/>
                  </a:lnTo>
                  <a:lnTo>
                    <a:pt x="8923" y="683"/>
                  </a:lnTo>
                  <a:lnTo>
                    <a:pt x="8997" y="683"/>
                  </a:lnTo>
                  <a:lnTo>
                    <a:pt x="9071" y="683"/>
                  </a:lnTo>
                  <a:lnTo>
                    <a:pt x="9145" y="683"/>
                  </a:lnTo>
                  <a:lnTo>
                    <a:pt x="9218" y="683"/>
                  </a:lnTo>
                  <a:lnTo>
                    <a:pt x="9292" y="683"/>
                  </a:lnTo>
                  <a:lnTo>
                    <a:pt x="9366" y="683"/>
                  </a:lnTo>
                  <a:lnTo>
                    <a:pt x="9440" y="683"/>
                  </a:lnTo>
                </a:path>
              </a:pathLst>
            </a:custGeom>
            <a:noFill/>
            <a:ln w="36513" cap="rnd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709" y="1224"/>
              <a:ext cx="4346" cy="304"/>
            </a:xfrm>
            <a:custGeom>
              <a:avLst/>
              <a:gdLst>
                <a:gd name="T0" fmla="*/ 147 w 9440"/>
                <a:gd name="T1" fmla="*/ 656 h 656"/>
                <a:gd name="T2" fmla="*/ 368 w 9440"/>
                <a:gd name="T3" fmla="*/ 656 h 656"/>
                <a:gd name="T4" fmla="*/ 590 w 9440"/>
                <a:gd name="T5" fmla="*/ 656 h 656"/>
                <a:gd name="T6" fmla="*/ 811 w 9440"/>
                <a:gd name="T7" fmla="*/ 656 h 656"/>
                <a:gd name="T8" fmla="*/ 1032 w 9440"/>
                <a:gd name="T9" fmla="*/ 656 h 656"/>
                <a:gd name="T10" fmla="*/ 1253 w 9440"/>
                <a:gd name="T11" fmla="*/ 656 h 656"/>
                <a:gd name="T12" fmla="*/ 1475 w 9440"/>
                <a:gd name="T13" fmla="*/ 656 h 656"/>
                <a:gd name="T14" fmla="*/ 1696 w 9440"/>
                <a:gd name="T15" fmla="*/ 656 h 656"/>
                <a:gd name="T16" fmla="*/ 1917 w 9440"/>
                <a:gd name="T17" fmla="*/ 654 h 656"/>
                <a:gd name="T18" fmla="*/ 2138 w 9440"/>
                <a:gd name="T19" fmla="*/ 643 h 656"/>
                <a:gd name="T20" fmla="*/ 2360 w 9440"/>
                <a:gd name="T21" fmla="*/ 612 h 656"/>
                <a:gd name="T22" fmla="*/ 2581 w 9440"/>
                <a:gd name="T23" fmla="*/ 550 h 656"/>
                <a:gd name="T24" fmla="*/ 2802 w 9440"/>
                <a:gd name="T25" fmla="*/ 447 h 656"/>
                <a:gd name="T26" fmla="*/ 3023 w 9440"/>
                <a:gd name="T27" fmla="*/ 313 h 656"/>
                <a:gd name="T28" fmla="*/ 3245 w 9440"/>
                <a:gd name="T29" fmla="*/ 176 h 656"/>
                <a:gd name="T30" fmla="*/ 3466 w 9440"/>
                <a:gd name="T31" fmla="*/ 64 h 656"/>
                <a:gd name="T32" fmla="*/ 3687 w 9440"/>
                <a:gd name="T33" fmla="*/ 3 h 656"/>
                <a:gd name="T34" fmla="*/ 3908 w 9440"/>
                <a:gd name="T35" fmla="*/ 19 h 656"/>
                <a:gd name="T36" fmla="*/ 4130 w 9440"/>
                <a:gd name="T37" fmla="*/ 101 h 656"/>
                <a:gd name="T38" fmla="*/ 4351 w 9440"/>
                <a:gd name="T39" fmla="*/ 223 h 656"/>
                <a:gd name="T40" fmla="*/ 4572 w 9440"/>
                <a:gd name="T41" fmla="*/ 359 h 656"/>
                <a:gd name="T42" fmla="*/ 4793 w 9440"/>
                <a:gd name="T43" fmla="*/ 483 h 656"/>
                <a:gd name="T44" fmla="*/ 5015 w 9440"/>
                <a:gd name="T45" fmla="*/ 571 h 656"/>
                <a:gd name="T46" fmla="*/ 5236 w 9440"/>
                <a:gd name="T47" fmla="*/ 622 h 656"/>
                <a:gd name="T48" fmla="*/ 5457 w 9440"/>
                <a:gd name="T49" fmla="*/ 647 h 656"/>
                <a:gd name="T50" fmla="*/ 5678 w 9440"/>
                <a:gd name="T51" fmla="*/ 655 h 656"/>
                <a:gd name="T52" fmla="*/ 5900 w 9440"/>
                <a:gd name="T53" fmla="*/ 656 h 656"/>
                <a:gd name="T54" fmla="*/ 6121 w 9440"/>
                <a:gd name="T55" fmla="*/ 656 h 656"/>
                <a:gd name="T56" fmla="*/ 6342 w 9440"/>
                <a:gd name="T57" fmla="*/ 656 h 656"/>
                <a:gd name="T58" fmla="*/ 6563 w 9440"/>
                <a:gd name="T59" fmla="*/ 656 h 656"/>
                <a:gd name="T60" fmla="*/ 6785 w 9440"/>
                <a:gd name="T61" fmla="*/ 656 h 656"/>
                <a:gd name="T62" fmla="*/ 7006 w 9440"/>
                <a:gd name="T63" fmla="*/ 656 h 656"/>
                <a:gd name="T64" fmla="*/ 7227 w 9440"/>
                <a:gd name="T65" fmla="*/ 656 h 656"/>
                <a:gd name="T66" fmla="*/ 7448 w 9440"/>
                <a:gd name="T67" fmla="*/ 656 h 656"/>
                <a:gd name="T68" fmla="*/ 7670 w 9440"/>
                <a:gd name="T69" fmla="*/ 656 h 656"/>
                <a:gd name="T70" fmla="*/ 7891 w 9440"/>
                <a:gd name="T71" fmla="*/ 656 h 656"/>
                <a:gd name="T72" fmla="*/ 8112 w 9440"/>
                <a:gd name="T73" fmla="*/ 656 h 656"/>
                <a:gd name="T74" fmla="*/ 8333 w 9440"/>
                <a:gd name="T75" fmla="*/ 656 h 656"/>
                <a:gd name="T76" fmla="*/ 8555 w 9440"/>
                <a:gd name="T77" fmla="*/ 656 h 656"/>
                <a:gd name="T78" fmla="*/ 8776 w 9440"/>
                <a:gd name="T79" fmla="*/ 656 h 656"/>
                <a:gd name="T80" fmla="*/ 8997 w 9440"/>
                <a:gd name="T81" fmla="*/ 656 h 656"/>
                <a:gd name="T82" fmla="*/ 9218 w 9440"/>
                <a:gd name="T83" fmla="*/ 656 h 656"/>
                <a:gd name="T84" fmla="*/ 9440 w 9440"/>
                <a:gd name="T85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56">
                  <a:moveTo>
                    <a:pt x="0" y="656"/>
                  </a:moveTo>
                  <a:lnTo>
                    <a:pt x="73" y="656"/>
                  </a:lnTo>
                  <a:lnTo>
                    <a:pt x="147" y="656"/>
                  </a:lnTo>
                  <a:lnTo>
                    <a:pt x="221" y="656"/>
                  </a:lnTo>
                  <a:lnTo>
                    <a:pt x="295" y="656"/>
                  </a:lnTo>
                  <a:lnTo>
                    <a:pt x="368" y="656"/>
                  </a:lnTo>
                  <a:lnTo>
                    <a:pt x="442" y="656"/>
                  </a:lnTo>
                  <a:lnTo>
                    <a:pt x="516" y="656"/>
                  </a:lnTo>
                  <a:lnTo>
                    <a:pt x="590" y="656"/>
                  </a:lnTo>
                  <a:lnTo>
                    <a:pt x="663" y="656"/>
                  </a:lnTo>
                  <a:lnTo>
                    <a:pt x="737" y="656"/>
                  </a:lnTo>
                  <a:lnTo>
                    <a:pt x="811" y="656"/>
                  </a:lnTo>
                  <a:lnTo>
                    <a:pt x="885" y="656"/>
                  </a:lnTo>
                  <a:lnTo>
                    <a:pt x="958" y="656"/>
                  </a:lnTo>
                  <a:lnTo>
                    <a:pt x="1032" y="656"/>
                  </a:lnTo>
                  <a:lnTo>
                    <a:pt x="1106" y="656"/>
                  </a:lnTo>
                  <a:lnTo>
                    <a:pt x="1180" y="656"/>
                  </a:lnTo>
                  <a:lnTo>
                    <a:pt x="1253" y="656"/>
                  </a:lnTo>
                  <a:lnTo>
                    <a:pt x="1327" y="656"/>
                  </a:lnTo>
                  <a:lnTo>
                    <a:pt x="1401" y="656"/>
                  </a:lnTo>
                  <a:lnTo>
                    <a:pt x="1475" y="656"/>
                  </a:lnTo>
                  <a:lnTo>
                    <a:pt x="1548" y="656"/>
                  </a:lnTo>
                  <a:lnTo>
                    <a:pt x="1622" y="656"/>
                  </a:lnTo>
                  <a:lnTo>
                    <a:pt x="1696" y="656"/>
                  </a:lnTo>
                  <a:lnTo>
                    <a:pt x="1770" y="655"/>
                  </a:lnTo>
                  <a:lnTo>
                    <a:pt x="1843" y="655"/>
                  </a:lnTo>
                  <a:lnTo>
                    <a:pt x="1917" y="654"/>
                  </a:lnTo>
                  <a:lnTo>
                    <a:pt x="1991" y="652"/>
                  </a:lnTo>
                  <a:lnTo>
                    <a:pt x="2065" y="649"/>
                  </a:lnTo>
                  <a:lnTo>
                    <a:pt x="2138" y="643"/>
                  </a:lnTo>
                  <a:lnTo>
                    <a:pt x="2212" y="636"/>
                  </a:lnTo>
                  <a:lnTo>
                    <a:pt x="2286" y="625"/>
                  </a:lnTo>
                  <a:lnTo>
                    <a:pt x="2360" y="612"/>
                  </a:lnTo>
                  <a:lnTo>
                    <a:pt x="2433" y="595"/>
                  </a:lnTo>
                  <a:lnTo>
                    <a:pt x="2507" y="575"/>
                  </a:lnTo>
                  <a:lnTo>
                    <a:pt x="2581" y="550"/>
                  </a:lnTo>
                  <a:lnTo>
                    <a:pt x="2655" y="520"/>
                  </a:lnTo>
                  <a:lnTo>
                    <a:pt x="2728" y="486"/>
                  </a:lnTo>
                  <a:lnTo>
                    <a:pt x="2802" y="447"/>
                  </a:lnTo>
                  <a:lnTo>
                    <a:pt x="2876" y="404"/>
                  </a:lnTo>
                  <a:lnTo>
                    <a:pt x="2950" y="360"/>
                  </a:lnTo>
                  <a:lnTo>
                    <a:pt x="3023" y="313"/>
                  </a:lnTo>
                  <a:lnTo>
                    <a:pt x="3097" y="267"/>
                  </a:lnTo>
                  <a:lnTo>
                    <a:pt x="3171" y="221"/>
                  </a:lnTo>
                  <a:lnTo>
                    <a:pt x="3245" y="176"/>
                  </a:lnTo>
                  <a:lnTo>
                    <a:pt x="3318" y="135"/>
                  </a:lnTo>
                  <a:lnTo>
                    <a:pt x="3392" y="97"/>
                  </a:lnTo>
                  <a:lnTo>
                    <a:pt x="3466" y="64"/>
                  </a:lnTo>
                  <a:lnTo>
                    <a:pt x="3540" y="36"/>
                  </a:lnTo>
                  <a:lnTo>
                    <a:pt x="3613" y="16"/>
                  </a:lnTo>
                  <a:lnTo>
                    <a:pt x="3687" y="3"/>
                  </a:lnTo>
                  <a:lnTo>
                    <a:pt x="3761" y="0"/>
                  </a:lnTo>
                  <a:lnTo>
                    <a:pt x="3835" y="5"/>
                  </a:lnTo>
                  <a:lnTo>
                    <a:pt x="3908" y="19"/>
                  </a:lnTo>
                  <a:lnTo>
                    <a:pt x="3982" y="40"/>
                  </a:lnTo>
                  <a:lnTo>
                    <a:pt x="4056" y="68"/>
                  </a:lnTo>
                  <a:lnTo>
                    <a:pt x="4130" y="101"/>
                  </a:lnTo>
                  <a:lnTo>
                    <a:pt x="4203" y="138"/>
                  </a:lnTo>
                  <a:lnTo>
                    <a:pt x="4277" y="180"/>
                  </a:lnTo>
                  <a:lnTo>
                    <a:pt x="4351" y="223"/>
                  </a:lnTo>
                  <a:lnTo>
                    <a:pt x="4425" y="268"/>
                  </a:lnTo>
                  <a:lnTo>
                    <a:pt x="4498" y="314"/>
                  </a:lnTo>
                  <a:lnTo>
                    <a:pt x="4572" y="359"/>
                  </a:lnTo>
                  <a:lnTo>
                    <a:pt x="4646" y="403"/>
                  </a:lnTo>
                  <a:lnTo>
                    <a:pt x="4720" y="445"/>
                  </a:lnTo>
                  <a:lnTo>
                    <a:pt x="4793" y="483"/>
                  </a:lnTo>
                  <a:lnTo>
                    <a:pt x="4867" y="517"/>
                  </a:lnTo>
                  <a:lnTo>
                    <a:pt x="4941" y="546"/>
                  </a:lnTo>
                  <a:lnTo>
                    <a:pt x="5015" y="571"/>
                  </a:lnTo>
                  <a:lnTo>
                    <a:pt x="5088" y="592"/>
                  </a:lnTo>
                  <a:lnTo>
                    <a:pt x="5162" y="609"/>
                  </a:lnTo>
                  <a:lnTo>
                    <a:pt x="5236" y="622"/>
                  </a:lnTo>
                  <a:lnTo>
                    <a:pt x="5310" y="633"/>
                  </a:lnTo>
                  <a:lnTo>
                    <a:pt x="5383" y="641"/>
                  </a:lnTo>
                  <a:lnTo>
                    <a:pt x="5457" y="647"/>
                  </a:lnTo>
                  <a:lnTo>
                    <a:pt x="5531" y="651"/>
                  </a:lnTo>
                  <a:lnTo>
                    <a:pt x="5605" y="654"/>
                  </a:lnTo>
                  <a:lnTo>
                    <a:pt x="5678" y="655"/>
                  </a:lnTo>
                  <a:lnTo>
                    <a:pt x="5752" y="655"/>
                  </a:lnTo>
                  <a:lnTo>
                    <a:pt x="5826" y="655"/>
                  </a:lnTo>
                  <a:lnTo>
                    <a:pt x="5900" y="656"/>
                  </a:lnTo>
                  <a:lnTo>
                    <a:pt x="5973" y="656"/>
                  </a:lnTo>
                  <a:lnTo>
                    <a:pt x="6047" y="656"/>
                  </a:lnTo>
                  <a:lnTo>
                    <a:pt x="6121" y="656"/>
                  </a:lnTo>
                  <a:lnTo>
                    <a:pt x="6195" y="656"/>
                  </a:lnTo>
                  <a:lnTo>
                    <a:pt x="6268" y="656"/>
                  </a:lnTo>
                  <a:lnTo>
                    <a:pt x="6342" y="656"/>
                  </a:lnTo>
                  <a:lnTo>
                    <a:pt x="6416" y="656"/>
                  </a:lnTo>
                  <a:lnTo>
                    <a:pt x="6490" y="656"/>
                  </a:lnTo>
                  <a:lnTo>
                    <a:pt x="6563" y="656"/>
                  </a:lnTo>
                  <a:lnTo>
                    <a:pt x="6637" y="656"/>
                  </a:lnTo>
                  <a:lnTo>
                    <a:pt x="6711" y="656"/>
                  </a:lnTo>
                  <a:lnTo>
                    <a:pt x="6785" y="656"/>
                  </a:lnTo>
                  <a:lnTo>
                    <a:pt x="6858" y="656"/>
                  </a:lnTo>
                  <a:lnTo>
                    <a:pt x="6932" y="656"/>
                  </a:lnTo>
                  <a:lnTo>
                    <a:pt x="7006" y="656"/>
                  </a:lnTo>
                  <a:lnTo>
                    <a:pt x="7080" y="656"/>
                  </a:lnTo>
                  <a:lnTo>
                    <a:pt x="7153" y="656"/>
                  </a:lnTo>
                  <a:lnTo>
                    <a:pt x="7227" y="656"/>
                  </a:lnTo>
                  <a:lnTo>
                    <a:pt x="7301" y="656"/>
                  </a:lnTo>
                  <a:lnTo>
                    <a:pt x="7375" y="656"/>
                  </a:lnTo>
                  <a:lnTo>
                    <a:pt x="7448" y="656"/>
                  </a:lnTo>
                  <a:lnTo>
                    <a:pt x="7522" y="656"/>
                  </a:lnTo>
                  <a:lnTo>
                    <a:pt x="7596" y="656"/>
                  </a:lnTo>
                  <a:lnTo>
                    <a:pt x="7670" y="656"/>
                  </a:lnTo>
                  <a:lnTo>
                    <a:pt x="7743" y="656"/>
                  </a:lnTo>
                  <a:lnTo>
                    <a:pt x="7817" y="656"/>
                  </a:lnTo>
                  <a:lnTo>
                    <a:pt x="7891" y="656"/>
                  </a:lnTo>
                  <a:lnTo>
                    <a:pt x="7965" y="656"/>
                  </a:lnTo>
                  <a:lnTo>
                    <a:pt x="8038" y="656"/>
                  </a:lnTo>
                  <a:lnTo>
                    <a:pt x="8112" y="656"/>
                  </a:lnTo>
                  <a:lnTo>
                    <a:pt x="8186" y="656"/>
                  </a:lnTo>
                  <a:lnTo>
                    <a:pt x="8260" y="656"/>
                  </a:lnTo>
                  <a:lnTo>
                    <a:pt x="8333" y="656"/>
                  </a:lnTo>
                  <a:lnTo>
                    <a:pt x="8407" y="656"/>
                  </a:lnTo>
                  <a:lnTo>
                    <a:pt x="8481" y="656"/>
                  </a:lnTo>
                  <a:lnTo>
                    <a:pt x="8555" y="656"/>
                  </a:lnTo>
                  <a:lnTo>
                    <a:pt x="8628" y="656"/>
                  </a:lnTo>
                  <a:lnTo>
                    <a:pt x="8702" y="656"/>
                  </a:lnTo>
                  <a:lnTo>
                    <a:pt x="8776" y="656"/>
                  </a:lnTo>
                  <a:lnTo>
                    <a:pt x="8850" y="656"/>
                  </a:lnTo>
                  <a:lnTo>
                    <a:pt x="8923" y="656"/>
                  </a:lnTo>
                  <a:lnTo>
                    <a:pt x="8997" y="656"/>
                  </a:lnTo>
                  <a:lnTo>
                    <a:pt x="9071" y="656"/>
                  </a:lnTo>
                  <a:lnTo>
                    <a:pt x="9145" y="656"/>
                  </a:lnTo>
                  <a:lnTo>
                    <a:pt x="9218" y="656"/>
                  </a:lnTo>
                  <a:lnTo>
                    <a:pt x="9292" y="656"/>
                  </a:lnTo>
                  <a:lnTo>
                    <a:pt x="9366" y="656"/>
                  </a:lnTo>
                  <a:lnTo>
                    <a:pt x="9440" y="656"/>
                  </a:lnTo>
                </a:path>
              </a:pathLst>
            </a:custGeom>
            <a:noFill/>
            <a:ln w="36513" cap="rnd">
              <a:solidFill>
                <a:srgbClr val="006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709" y="1220"/>
              <a:ext cx="4346" cy="308"/>
            </a:xfrm>
            <a:custGeom>
              <a:avLst/>
              <a:gdLst>
                <a:gd name="T0" fmla="*/ 147 w 9440"/>
                <a:gd name="T1" fmla="*/ 665 h 665"/>
                <a:gd name="T2" fmla="*/ 368 w 9440"/>
                <a:gd name="T3" fmla="*/ 665 h 665"/>
                <a:gd name="T4" fmla="*/ 590 w 9440"/>
                <a:gd name="T5" fmla="*/ 665 h 665"/>
                <a:gd name="T6" fmla="*/ 811 w 9440"/>
                <a:gd name="T7" fmla="*/ 665 h 665"/>
                <a:gd name="T8" fmla="*/ 1032 w 9440"/>
                <a:gd name="T9" fmla="*/ 665 h 665"/>
                <a:gd name="T10" fmla="*/ 1253 w 9440"/>
                <a:gd name="T11" fmla="*/ 665 h 665"/>
                <a:gd name="T12" fmla="*/ 1475 w 9440"/>
                <a:gd name="T13" fmla="*/ 665 h 665"/>
                <a:gd name="T14" fmla="*/ 1696 w 9440"/>
                <a:gd name="T15" fmla="*/ 665 h 665"/>
                <a:gd name="T16" fmla="*/ 1917 w 9440"/>
                <a:gd name="T17" fmla="*/ 665 h 665"/>
                <a:gd name="T18" fmla="*/ 2138 w 9440"/>
                <a:gd name="T19" fmla="*/ 665 h 665"/>
                <a:gd name="T20" fmla="*/ 2360 w 9440"/>
                <a:gd name="T21" fmla="*/ 665 h 665"/>
                <a:gd name="T22" fmla="*/ 2581 w 9440"/>
                <a:gd name="T23" fmla="*/ 665 h 665"/>
                <a:gd name="T24" fmla="*/ 2802 w 9440"/>
                <a:gd name="T25" fmla="*/ 664 h 665"/>
                <a:gd name="T26" fmla="*/ 3023 w 9440"/>
                <a:gd name="T27" fmla="*/ 659 h 665"/>
                <a:gd name="T28" fmla="*/ 3245 w 9440"/>
                <a:gd name="T29" fmla="*/ 640 h 665"/>
                <a:gd name="T30" fmla="*/ 3466 w 9440"/>
                <a:gd name="T31" fmla="*/ 597 h 665"/>
                <a:gd name="T32" fmla="*/ 3687 w 9440"/>
                <a:gd name="T33" fmla="*/ 523 h 665"/>
                <a:gd name="T34" fmla="*/ 3908 w 9440"/>
                <a:gd name="T35" fmla="*/ 411 h 665"/>
                <a:gd name="T36" fmla="*/ 4130 w 9440"/>
                <a:gd name="T37" fmla="*/ 276 h 665"/>
                <a:gd name="T38" fmla="*/ 4351 w 9440"/>
                <a:gd name="T39" fmla="*/ 144 h 665"/>
                <a:gd name="T40" fmla="*/ 4572 w 9440"/>
                <a:gd name="T41" fmla="*/ 44 h 665"/>
                <a:gd name="T42" fmla="*/ 4793 w 9440"/>
                <a:gd name="T43" fmla="*/ 0 h 665"/>
                <a:gd name="T44" fmla="*/ 5015 w 9440"/>
                <a:gd name="T45" fmla="*/ 36 h 665"/>
                <a:gd name="T46" fmla="*/ 5236 w 9440"/>
                <a:gd name="T47" fmla="*/ 137 h 665"/>
                <a:gd name="T48" fmla="*/ 5457 w 9440"/>
                <a:gd name="T49" fmla="*/ 273 h 665"/>
                <a:gd name="T50" fmla="*/ 5678 w 9440"/>
                <a:gd name="T51" fmla="*/ 415 h 665"/>
                <a:gd name="T52" fmla="*/ 5900 w 9440"/>
                <a:gd name="T53" fmla="*/ 531 h 665"/>
                <a:gd name="T54" fmla="*/ 6121 w 9440"/>
                <a:gd name="T55" fmla="*/ 605 h 665"/>
                <a:gd name="T56" fmla="*/ 6342 w 9440"/>
                <a:gd name="T57" fmla="*/ 645 h 665"/>
                <a:gd name="T58" fmla="*/ 6563 w 9440"/>
                <a:gd name="T59" fmla="*/ 661 h 665"/>
                <a:gd name="T60" fmla="*/ 6785 w 9440"/>
                <a:gd name="T61" fmla="*/ 664 h 665"/>
                <a:gd name="T62" fmla="*/ 7006 w 9440"/>
                <a:gd name="T63" fmla="*/ 665 h 665"/>
                <a:gd name="T64" fmla="*/ 7227 w 9440"/>
                <a:gd name="T65" fmla="*/ 665 h 665"/>
                <a:gd name="T66" fmla="*/ 7448 w 9440"/>
                <a:gd name="T67" fmla="*/ 665 h 665"/>
                <a:gd name="T68" fmla="*/ 7670 w 9440"/>
                <a:gd name="T69" fmla="*/ 665 h 665"/>
                <a:gd name="T70" fmla="*/ 7891 w 9440"/>
                <a:gd name="T71" fmla="*/ 665 h 665"/>
                <a:gd name="T72" fmla="*/ 8112 w 9440"/>
                <a:gd name="T73" fmla="*/ 665 h 665"/>
                <a:gd name="T74" fmla="*/ 8333 w 9440"/>
                <a:gd name="T75" fmla="*/ 665 h 665"/>
                <a:gd name="T76" fmla="*/ 8555 w 9440"/>
                <a:gd name="T77" fmla="*/ 665 h 665"/>
                <a:gd name="T78" fmla="*/ 8776 w 9440"/>
                <a:gd name="T79" fmla="*/ 665 h 665"/>
                <a:gd name="T80" fmla="*/ 8997 w 9440"/>
                <a:gd name="T81" fmla="*/ 665 h 665"/>
                <a:gd name="T82" fmla="*/ 9218 w 9440"/>
                <a:gd name="T83" fmla="*/ 665 h 665"/>
                <a:gd name="T84" fmla="*/ 9440 w 9440"/>
                <a:gd name="T85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65">
                  <a:moveTo>
                    <a:pt x="0" y="665"/>
                  </a:moveTo>
                  <a:lnTo>
                    <a:pt x="73" y="665"/>
                  </a:lnTo>
                  <a:lnTo>
                    <a:pt x="147" y="665"/>
                  </a:lnTo>
                  <a:lnTo>
                    <a:pt x="221" y="665"/>
                  </a:lnTo>
                  <a:lnTo>
                    <a:pt x="295" y="665"/>
                  </a:lnTo>
                  <a:lnTo>
                    <a:pt x="368" y="665"/>
                  </a:lnTo>
                  <a:lnTo>
                    <a:pt x="442" y="665"/>
                  </a:lnTo>
                  <a:lnTo>
                    <a:pt x="516" y="665"/>
                  </a:lnTo>
                  <a:lnTo>
                    <a:pt x="590" y="665"/>
                  </a:lnTo>
                  <a:lnTo>
                    <a:pt x="663" y="665"/>
                  </a:lnTo>
                  <a:lnTo>
                    <a:pt x="737" y="665"/>
                  </a:lnTo>
                  <a:lnTo>
                    <a:pt x="811" y="665"/>
                  </a:lnTo>
                  <a:lnTo>
                    <a:pt x="885" y="665"/>
                  </a:lnTo>
                  <a:lnTo>
                    <a:pt x="958" y="665"/>
                  </a:lnTo>
                  <a:lnTo>
                    <a:pt x="1032" y="665"/>
                  </a:lnTo>
                  <a:lnTo>
                    <a:pt x="1106" y="665"/>
                  </a:lnTo>
                  <a:lnTo>
                    <a:pt x="1180" y="665"/>
                  </a:lnTo>
                  <a:lnTo>
                    <a:pt x="1253" y="665"/>
                  </a:lnTo>
                  <a:lnTo>
                    <a:pt x="1327" y="665"/>
                  </a:lnTo>
                  <a:lnTo>
                    <a:pt x="1401" y="665"/>
                  </a:lnTo>
                  <a:lnTo>
                    <a:pt x="1475" y="665"/>
                  </a:lnTo>
                  <a:lnTo>
                    <a:pt x="1548" y="665"/>
                  </a:lnTo>
                  <a:lnTo>
                    <a:pt x="1622" y="665"/>
                  </a:lnTo>
                  <a:lnTo>
                    <a:pt x="1696" y="665"/>
                  </a:lnTo>
                  <a:lnTo>
                    <a:pt x="1770" y="665"/>
                  </a:lnTo>
                  <a:lnTo>
                    <a:pt x="1843" y="665"/>
                  </a:lnTo>
                  <a:lnTo>
                    <a:pt x="1917" y="665"/>
                  </a:lnTo>
                  <a:lnTo>
                    <a:pt x="1991" y="665"/>
                  </a:lnTo>
                  <a:lnTo>
                    <a:pt x="2065" y="665"/>
                  </a:lnTo>
                  <a:lnTo>
                    <a:pt x="2138" y="665"/>
                  </a:lnTo>
                  <a:lnTo>
                    <a:pt x="2212" y="665"/>
                  </a:lnTo>
                  <a:lnTo>
                    <a:pt x="2286" y="665"/>
                  </a:lnTo>
                  <a:lnTo>
                    <a:pt x="2360" y="665"/>
                  </a:lnTo>
                  <a:lnTo>
                    <a:pt x="2433" y="665"/>
                  </a:lnTo>
                  <a:lnTo>
                    <a:pt x="2507" y="665"/>
                  </a:lnTo>
                  <a:lnTo>
                    <a:pt x="2581" y="665"/>
                  </a:lnTo>
                  <a:lnTo>
                    <a:pt x="2655" y="665"/>
                  </a:lnTo>
                  <a:lnTo>
                    <a:pt x="2728" y="664"/>
                  </a:lnTo>
                  <a:lnTo>
                    <a:pt x="2802" y="664"/>
                  </a:lnTo>
                  <a:lnTo>
                    <a:pt x="2876" y="663"/>
                  </a:lnTo>
                  <a:lnTo>
                    <a:pt x="2950" y="662"/>
                  </a:lnTo>
                  <a:lnTo>
                    <a:pt x="3023" y="659"/>
                  </a:lnTo>
                  <a:lnTo>
                    <a:pt x="3097" y="654"/>
                  </a:lnTo>
                  <a:lnTo>
                    <a:pt x="3171" y="648"/>
                  </a:lnTo>
                  <a:lnTo>
                    <a:pt x="3245" y="640"/>
                  </a:lnTo>
                  <a:lnTo>
                    <a:pt x="3318" y="628"/>
                  </a:lnTo>
                  <a:lnTo>
                    <a:pt x="3392" y="615"/>
                  </a:lnTo>
                  <a:lnTo>
                    <a:pt x="3466" y="597"/>
                  </a:lnTo>
                  <a:lnTo>
                    <a:pt x="3540" y="577"/>
                  </a:lnTo>
                  <a:lnTo>
                    <a:pt x="3613" y="552"/>
                  </a:lnTo>
                  <a:lnTo>
                    <a:pt x="3687" y="523"/>
                  </a:lnTo>
                  <a:lnTo>
                    <a:pt x="3761" y="490"/>
                  </a:lnTo>
                  <a:lnTo>
                    <a:pt x="3835" y="452"/>
                  </a:lnTo>
                  <a:lnTo>
                    <a:pt x="3908" y="411"/>
                  </a:lnTo>
                  <a:lnTo>
                    <a:pt x="3982" y="367"/>
                  </a:lnTo>
                  <a:lnTo>
                    <a:pt x="4056" y="322"/>
                  </a:lnTo>
                  <a:lnTo>
                    <a:pt x="4130" y="276"/>
                  </a:lnTo>
                  <a:lnTo>
                    <a:pt x="4203" y="230"/>
                  </a:lnTo>
                  <a:lnTo>
                    <a:pt x="4277" y="186"/>
                  </a:lnTo>
                  <a:lnTo>
                    <a:pt x="4351" y="144"/>
                  </a:lnTo>
                  <a:lnTo>
                    <a:pt x="4425" y="106"/>
                  </a:lnTo>
                  <a:lnTo>
                    <a:pt x="4498" y="72"/>
                  </a:lnTo>
                  <a:lnTo>
                    <a:pt x="4572" y="44"/>
                  </a:lnTo>
                  <a:lnTo>
                    <a:pt x="4646" y="22"/>
                  </a:lnTo>
                  <a:lnTo>
                    <a:pt x="4720" y="7"/>
                  </a:lnTo>
                  <a:lnTo>
                    <a:pt x="4793" y="0"/>
                  </a:lnTo>
                  <a:lnTo>
                    <a:pt x="4867" y="3"/>
                  </a:lnTo>
                  <a:lnTo>
                    <a:pt x="4941" y="15"/>
                  </a:lnTo>
                  <a:lnTo>
                    <a:pt x="5015" y="36"/>
                  </a:lnTo>
                  <a:lnTo>
                    <a:pt x="5088" y="64"/>
                  </a:lnTo>
                  <a:lnTo>
                    <a:pt x="5162" y="98"/>
                  </a:lnTo>
                  <a:lnTo>
                    <a:pt x="5236" y="137"/>
                  </a:lnTo>
                  <a:lnTo>
                    <a:pt x="5310" y="180"/>
                  </a:lnTo>
                  <a:lnTo>
                    <a:pt x="5383" y="226"/>
                  </a:lnTo>
                  <a:lnTo>
                    <a:pt x="5457" y="273"/>
                  </a:lnTo>
                  <a:lnTo>
                    <a:pt x="5531" y="321"/>
                  </a:lnTo>
                  <a:lnTo>
                    <a:pt x="5605" y="369"/>
                  </a:lnTo>
                  <a:lnTo>
                    <a:pt x="5678" y="415"/>
                  </a:lnTo>
                  <a:lnTo>
                    <a:pt x="5752" y="457"/>
                  </a:lnTo>
                  <a:lnTo>
                    <a:pt x="5826" y="496"/>
                  </a:lnTo>
                  <a:lnTo>
                    <a:pt x="5900" y="531"/>
                  </a:lnTo>
                  <a:lnTo>
                    <a:pt x="5973" y="560"/>
                  </a:lnTo>
                  <a:lnTo>
                    <a:pt x="6047" y="584"/>
                  </a:lnTo>
                  <a:lnTo>
                    <a:pt x="6121" y="605"/>
                  </a:lnTo>
                  <a:lnTo>
                    <a:pt x="6195" y="621"/>
                  </a:lnTo>
                  <a:lnTo>
                    <a:pt x="6268" y="634"/>
                  </a:lnTo>
                  <a:lnTo>
                    <a:pt x="6342" y="645"/>
                  </a:lnTo>
                  <a:lnTo>
                    <a:pt x="6416" y="652"/>
                  </a:lnTo>
                  <a:lnTo>
                    <a:pt x="6490" y="658"/>
                  </a:lnTo>
                  <a:lnTo>
                    <a:pt x="6563" y="661"/>
                  </a:lnTo>
                  <a:lnTo>
                    <a:pt x="6637" y="663"/>
                  </a:lnTo>
                  <a:lnTo>
                    <a:pt x="6711" y="664"/>
                  </a:lnTo>
                  <a:lnTo>
                    <a:pt x="6785" y="664"/>
                  </a:lnTo>
                  <a:lnTo>
                    <a:pt x="6858" y="665"/>
                  </a:lnTo>
                  <a:lnTo>
                    <a:pt x="6932" y="665"/>
                  </a:lnTo>
                  <a:lnTo>
                    <a:pt x="7006" y="665"/>
                  </a:lnTo>
                  <a:lnTo>
                    <a:pt x="7080" y="665"/>
                  </a:lnTo>
                  <a:lnTo>
                    <a:pt x="7153" y="665"/>
                  </a:lnTo>
                  <a:lnTo>
                    <a:pt x="7227" y="665"/>
                  </a:lnTo>
                  <a:lnTo>
                    <a:pt x="7301" y="665"/>
                  </a:lnTo>
                  <a:lnTo>
                    <a:pt x="7375" y="665"/>
                  </a:lnTo>
                  <a:lnTo>
                    <a:pt x="7448" y="665"/>
                  </a:lnTo>
                  <a:lnTo>
                    <a:pt x="7522" y="665"/>
                  </a:lnTo>
                  <a:lnTo>
                    <a:pt x="7596" y="665"/>
                  </a:lnTo>
                  <a:lnTo>
                    <a:pt x="7670" y="665"/>
                  </a:lnTo>
                  <a:lnTo>
                    <a:pt x="7743" y="665"/>
                  </a:lnTo>
                  <a:lnTo>
                    <a:pt x="7817" y="665"/>
                  </a:lnTo>
                  <a:lnTo>
                    <a:pt x="7891" y="665"/>
                  </a:lnTo>
                  <a:lnTo>
                    <a:pt x="7965" y="665"/>
                  </a:lnTo>
                  <a:lnTo>
                    <a:pt x="8038" y="665"/>
                  </a:lnTo>
                  <a:lnTo>
                    <a:pt x="8112" y="665"/>
                  </a:lnTo>
                  <a:lnTo>
                    <a:pt x="8186" y="665"/>
                  </a:lnTo>
                  <a:lnTo>
                    <a:pt x="8260" y="665"/>
                  </a:lnTo>
                  <a:lnTo>
                    <a:pt x="8333" y="665"/>
                  </a:lnTo>
                  <a:lnTo>
                    <a:pt x="8407" y="665"/>
                  </a:lnTo>
                  <a:lnTo>
                    <a:pt x="8481" y="665"/>
                  </a:lnTo>
                  <a:lnTo>
                    <a:pt x="8555" y="665"/>
                  </a:lnTo>
                  <a:lnTo>
                    <a:pt x="8628" y="665"/>
                  </a:lnTo>
                  <a:lnTo>
                    <a:pt x="8702" y="665"/>
                  </a:lnTo>
                  <a:lnTo>
                    <a:pt x="8776" y="665"/>
                  </a:lnTo>
                  <a:lnTo>
                    <a:pt x="8850" y="665"/>
                  </a:lnTo>
                  <a:lnTo>
                    <a:pt x="8923" y="665"/>
                  </a:lnTo>
                  <a:lnTo>
                    <a:pt x="8997" y="665"/>
                  </a:lnTo>
                  <a:lnTo>
                    <a:pt x="9071" y="665"/>
                  </a:lnTo>
                  <a:lnTo>
                    <a:pt x="9145" y="665"/>
                  </a:lnTo>
                  <a:lnTo>
                    <a:pt x="9218" y="665"/>
                  </a:lnTo>
                  <a:lnTo>
                    <a:pt x="9292" y="665"/>
                  </a:lnTo>
                  <a:lnTo>
                    <a:pt x="9366" y="665"/>
                  </a:lnTo>
                  <a:lnTo>
                    <a:pt x="9440" y="665"/>
                  </a:lnTo>
                </a:path>
              </a:pathLst>
            </a:custGeom>
            <a:noFill/>
            <a:ln w="36513" cap="rnd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709" y="1215"/>
              <a:ext cx="4346" cy="313"/>
            </a:xfrm>
            <a:custGeom>
              <a:avLst/>
              <a:gdLst>
                <a:gd name="T0" fmla="*/ 147 w 9440"/>
                <a:gd name="T1" fmla="*/ 676 h 676"/>
                <a:gd name="T2" fmla="*/ 368 w 9440"/>
                <a:gd name="T3" fmla="*/ 676 h 676"/>
                <a:gd name="T4" fmla="*/ 590 w 9440"/>
                <a:gd name="T5" fmla="*/ 676 h 676"/>
                <a:gd name="T6" fmla="*/ 811 w 9440"/>
                <a:gd name="T7" fmla="*/ 676 h 676"/>
                <a:gd name="T8" fmla="*/ 1032 w 9440"/>
                <a:gd name="T9" fmla="*/ 676 h 676"/>
                <a:gd name="T10" fmla="*/ 1253 w 9440"/>
                <a:gd name="T11" fmla="*/ 676 h 676"/>
                <a:gd name="T12" fmla="*/ 1475 w 9440"/>
                <a:gd name="T13" fmla="*/ 676 h 676"/>
                <a:gd name="T14" fmla="*/ 1696 w 9440"/>
                <a:gd name="T15" fmla="*/ 676 h 676"/>
                <a:gd name="T16" fmla="*/ 1917 w 9440"/>
                <a:gd name="T17" fmla="*/ 676 h 676"/>
                <a:gd name="T18" fmla="*/ 2138 w 9440"/>
                <a:gd name="T19" fmla="*/ 676 h 676"/>
                <a:gd name="T20" fmla="*/ 2360 w 9440"/>
                <a:gd name="T21" fmla="*/ 676 h 676"/>
                <a:gd name="T22" fmla="*/ 2581 w 9440"/>
                <a:gd name="T23" fmla="*/ 676 h 676"/>
                <a:gd name="T24" fmla="*/ 2802 w 9440"/>
                <a:gd name="T25" fmla="*/ 676 h 676"/>
                <a:gd name="T26" fmla="*/ 3023 w 9440"/>
                <a:gd name="T27" fmla="*/ 676 h 676"/>
                <a:gd name="T28" fmla="*/ 3245 w 9440"/>
                <a:gd name="T29" fmla="*/ 676 h 676"/>
                <a:gd name="T30" fmla="*/ 3466 w 9440"/>
                <a:gd name="T31" fmla="*/ 676 h 676"/>
                <a:gd name="T32" fmla="*/ 3687 w 9440"/>
                <a:gd name="T33" fmla="*/ 676 h 676"/>
                <a:gd name="T34" fmla="*/ 3908 w 9440"/>
                <a:gd name="T35" fmla="*/ 675 h 676"/>
                <a:gd name="T36" fmla="*/ 4130 w 9440"/>
                <a:gd name="T37" fmla="*/ 667 h 676"/>
                <a:gd name="T38" fmla="*/ 4351 w 9440"/>
                <a:gd name="T39" fmla="*/ 644 h 676"/>
                <a:gd name="T40" fmla="*/ 4572 w 9440"/>
                <a:gd name="T41" fmla="*/ 595 h 676"/>
                <a:gd name="T42" fmla="*/ 4793 w 9440"/>
                <a:gd name="T43" fmla="*/ 512 h 676"/>
                <a:gd name="T44" fmla="*/ 5015 w 9440"/>
                <a:gd name="T45" fmla="*/ 389 h 676"/>
                <a:gd name="T46" fmla="*/ 5236 w 9440"/>
                <a:gd name="T47" fmla="*/ 246 h 676"/>
                <a:gd name="T48" fmla="*/ 5457 w 9440"/>
                <a:gd name="T49" fmla="*/ 114 h 676"/>
                <a:gd name="T50" fmla="*/ 5678 w 9440"/>
                <a:gd name="T51" fmla="*/ 22 h 676"/>
                <a:gd name="T52" fmla="*/ 5900 w 9440"/>
                <a:gd name="T53" fmla="*/ 4 h 676"/>
                <a:gd name="T54" fmla="*/ 6121 w 9440"/>
                <a:gd name="T55" fmla="*/ 68 h 676"/>
                <a:gd name="T56" fmla="*/ 6342 w 9440"/>
                <a:gd name="T57" fmla="*/ 188 h 676"/>
                <a:gd name="T58" fmla="*/ 6563 w 9440"/>
                <a:gd name="T59" fmla="*/ 332 h 676"/>
                <a:gd name="T60" fmla="*/ 6785 w 9440"/>
                <a:gd name="T61" fmla="*/ 468 h 676"/>
                <a:gd name="T62" fmla="*/ 7006 w 9440"/>
                <a:gd name="T63" fmla="*/ 569 h 676"/>
                <a:gd name="T64" fmla="*/ 7227 w 9440"/>
                <a:gd name="T65" fmla="*/ 630 h 676"/>
                <a:gd name="T66" fmla="*/ 7448 w 9440"/>
                <a:gd name="T67" fmla="*/ 662 h 676"/>
                <a:gd name="T68" fmla="*/ 7670 w 9440"/>
                <a:gd name="T69" fmla="*/ 674 h 676"/>
                <a:gd name="T70" fmla="*/ 7891 w 9440"/>
                <a:gd name="T71" fmla="*/ 675 h 676"/>
                <a:gd name="T72" fmla="*/ 8112 w 9440"/>
                <a:gd name="T73" fmla="*/ 676 h 676"/>
                <a:gd name="T74" fmla="*/ 8333 w 9440"/>
                <a:gd name="T75" fmla="*/ 676 h 676"/>
                <a:gd name="T76" fmla="*/ 8555 w 9440"/>
                <a:gd name="T77" fmla="*/ 676 h 676"/>
                <a:gd name="T78" fmla="*/ 8776 w 9440"/>
                <a:gd name="T79" fmla="*/ 676 h 676"/>
                <a:gd name="T80" fmla="*/ 8997 w 9440"/>
                <a:gd name="T81" fmla="*/ 676 h 676"/>
                <a:gd name="T82" fmla="*/ 9218 w 9440"/>
                <a:gd name="T83" fmla="*/ 676 h 676"/>
                <a:gd name="T84" fmla="*/ 9440 w 9440"/>
                <a:gd name="T8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76">
                  <a:moveTo>
                    <a:pt x="0" y="676"/>
                  </a:moveTo>
                  <a:lnTo>
                    <a:pt x="73" y="676"/>
                  </a:lnTo>
                  <a:lnTo>
                    <a:pt x="147" y="676"/>
                  </a:lnTo>
                  <a:lnTo>
                    <a:pt x="221" y="676"/>
                  </a:lnTo>
                  <a:lnTo>
                    <a:pt x="295" y="676"/>
                  </a:lnTo>
                  <a:lnTo>
                    <a:pt x="368" y="676"/>
                  </a:lnTo>
                  <a:lnTo>
                    <a:pt x="442" y="676"/>
                  </a:lnTo>
                  <a:lnTo>
                    <a:pt x="516" y="676"/>
                  </a:lnTo>
                  <a:lnTo>
                    <a:pt x="590" y="676"/>
                  </a:lnTo>
                  <a:lnTo>
                    <a:pt x="663" y="676"/>
                  </a:lnTo>
                  <a:lnTo>
                    <a:pt x="737" y="676"/>
                  </a:lnTo>
                  <a:lnTo>
                    <a:pt x="811" y="676"/>
                  </a:lnTo>
                  <a:lnTo>
                    <a:pt x="885" y="676"/>
                  </a:lnTo>
                  <a:lnTo>
                    <a:pt x="958" y="676"/>
                  </a:lnTo>
                  <a:lnTo>
                    <a:pt x="1032" y="676"/>
                  </a:lnTo>
                  <a:lnTo>
                    <a:pt x="1106" y="676"/>
                  </a:lnTo>
                  <a:lnTo>
                    <a:pt x="1180" y="676"/>
                  </a:lnTo>
                  <a:lnTo>
                    <a:pt x="1253" y="676"/>
                  </a:lnTo>
                  <a:lnTo>
                    <a:pt x="1327" y="676"/>
                  </a:lnTo>
                  <a:lnTo>
                    <a:pt x="1401" y="676"/>
                  </a:lnTo>
                  <a:lnTo>
                    <a:pt x="1475" y="676"/>
                  </a:lnTo>
                  <a:lnTo>
                    <a:pt x="1548" y="676"/>
                  </a:lnTo>
                  <a:lnTo>
                    <a:pt x="1622" y="676"/>
                  </a:lnTo>
                  <a:lnTo>
                    <a:pt x="1696" y="676"/>
                  </a:lnTo>
                  <a:lnTo>
                    <a:pt x="1770" y="676"/>
                  </a:lnTo>
                  <a:lnTo>
                    <a:pt x="1843" y="676"/>
                  </a:lnTo>
                  <a:lnTo>
                    <a:pt x="1917" y="676"/>
                  </a:lnTo>
                  <a:lnTo>
                    <a:pt x="1991" y="676"/>
                  </a:lnTo>
                  <a:lnTo>
                    <a:pt x="2065" y="676"/>
                  </a:lnTo>
                  <a:lnTo>
                    <a:pt x="2138" y="676"/>
                  </a:lnTo>
                  <a:lnTo>
                    <a:pt x="2212" y="676"/>
                  </a:lnTo>
                  <a:lnTo>
                    <a:pt x="2286" y="676"/>
                  </a:lnTo>
                  <a:lnTo>
                    <a:pt x="2360" y="676"/>
                  </a:lnTo>
                  <a:lnTo>
                    <a:pt x="2433" y="676"/>
                  </a:lnTo>
                  <a:lnTo>
                    <a:pt x="2507" y="676"/>
                  </a:lnTo>
                  <a:lnTo>
                    <a:pt x="2581" y="676"/>
                  </a:lnTo>
                  <a:lnTo>
                    <a:pt x="2655" y="676"/>
                  </a:lnTo>
                  <a:lnTo>
                    <a:pt x="2728" y="676"/>
                  </a:lnTo>
                  <a:lnTo>
                    <a:pt x="2802" y="676"/>
                  </a:lnTo>
                  <a:lnTo>
                    <a:pt x="2876" y="676"/>
                  </a:lnTo>
                  <a:lnTo>
                    <a:pt x="2950" y="676"/>
                  </a:lnTo>
                  <a:lnTo>
                    <a:pt x="3023" y="676"/>
                  </a:lnTo>
                  <a:lnTo>
                    <a:pt x="3097" y="676"/>
                  </a:lnTo>
                  <a:lnTo>
                    <a:pt x="3171" y="676"/>
                  </a:lnTo>
                  <a:lnTo>
                    <a:pt x="3245" y="676"/>
                  </a:lnTo>
                  <a:lnTo>
                    <a:pt x="3318" y="676"/>
                  </a:lnTo>
                  <a:lnTo>
                    <a:pt x="3392" y="676"/>
                  </a:lnTo>
                  <a:lnTo>
                    <a:pt x="3466" y="676"/>
                  </a:lnTo>
                  <a:lnTo>
                    <a:pt x="3540" y="676"/>
                  </a:lnTo>
                  <a:lnTo>
                    <a:pt x="3613" y="676"/>
                  </a:lnTo>
                  <a:lnTo>
                    <a:pt x="3687" y="676"/>
                  </a:lnTo>
                  <a:lnTo>
                    <a:pt x="3761" y="675"/>
                  </a:lnTo>
                  <a:lnTo>
                    <a:pt x="3835" y="675"/>
                  </a:lnTo>
                  <a:lnTo>
                    <a:pt x="3908" y="675"/>
                  </a:lnTo>
                  <a:lnTo>
                    <a:pt x="3982" y="674"/>
                  </a:lnTo>
                  <a:lnTo>
                    <a:pt x="4056" y="671"/>
                  </a:lnTo>
                  <a:lnTo>
                    <a:pt x="4130" y="667"/>
                  </a:lnTo>
                  <a:lnTo>
                    <a:pt x="4203" y="662"/>
                  </a:lnTo>
                  <a:lnTo>
                    <a:pt x="4277" y="654"/>
                  </a:lnTo>
                  <a:lnTo>
                    <a:pt x="4351" y="644"/>
                  </a:lnTo>
                  <a:lnTo>
                    <a:pt x="4425" y="631"/>
                  </a:lnTo>
                  <a:lnTo>
                    <a:pt x="4498" y="615"/>
                  </a:lnTo>
                  <a:lnTo>
                    <a:pt x="4572" y="595"/>
                  </a:lnTo>
                  <a:lnTo>
                    <a:pt x="4646" y="572"/>
                  </a:lnTo>
                  <a:lnTo>
                    <a:pt x="4720" y="544"/>
                  </a:lnTo>
                  <a:lnTo>
                    <a:pt x="4793" y="512"/>
                  </a:lnTo>
                  <a:lnTo>
                    <a:pt x="4867" y="475"/>
                  </a:lnTo>
                  <a:lnTo>
                    <a:pt x="4941" y="434"/>
                  </a:lnTo>
                  <a:lnTo>
                    <a:pt x="5015" y="389"/>
                  </a:lnTo>
                  <a:lnTo>
                    <a:pt x="5088" y="342"/>
                  </a:lnTo>
                  <a:lnTo>
                    <a:pt x="5162" y="294"/>
                  </a:lnTo>
                  <a:lnTo>
                    <a:pt x="5236" y="246"/>
                  </a:lnTo>
                  <a:lnTo>
                    <a:pt x="5310" y="199"/>
                  </a:lnTo>
                  <a:lnTo>
                    <a:pt x="5383" y="155"/>
                  </a:lnTo>
                  <a:lnTo>
                    <a:pt x="5457" y="114"/>
                  </a:lnTo>
                  <a:lnTo>
                    <a:pt x="5531" y="77"/>
                  </a:lnTo>
                  <a:lnTo>
                    <a:pt x="5605" y="46"/>
                  </a:lnTo>
                  <a:lnTo>
                    <a:pt x="5678" y="22"/>
                  </a:lnTo>
                  <a:lnTo>
                    <a:pt x="5752" y="7"/>
                  </a:lnTo>
                  <a:lnTo>
                    <a:pt x="5826" y="0"/>
                  </a:lnTo>
                  <a:lnTo>
                    <a:pt x="5900" y="4"/>
                  </a:lnTo>
                  <a:lnTo>
                    <a:pt x="5973" y="17"/>
                  </a:lnTo>
                  <a:lnTo>
                    <a:pt x="6047" y="39"/>
                  </a:lnTo>
                  <a:lnTo>
                    <a:pt x="6121" y="68"/>
                  </a:lnTo>
                  <a:lnTo>
                    <a:pt x="6195" y="104"/>
                  </a:lnTo>
                  <a:lnTo>
                    <a:pt x="6268" y="144"/>
                  </a:lnTo>
                  <a:lnTo>
                    <a:pt x="6342" y="188"/>
                  </a:lnTo>
                  <a:lnTo>
                    <a:pt x="6416" y="235"/>
                  </a:lnTo>
                  <a:lnTo>
                    <a:pt x="6490" y="283"/>
                  </a:lnTo>
                  <a:lnTo>
                    <a:pt x="6563" y="332"/>
                  </a:lnTo>
                  <a:lnTo>
                    <a:pt x="6637" y="380"/>
                  </a:lnTo>
                  <a:lnTo>
                    <a:pt x="6711" y="425"/>
                  </a:lnTo>
                  <a:lnTo>
                    <a:pt x="6785" y="468"/>
                  </a:lnTo>
                  <a:lnTo>
                    <a:pt x="6858" y="507"/>
                  </a:lnTo>
                  <a:lnTo>
                    <a:pt x="6932" y="540"/>
                  </a:lnTo>
                  <a:lnTo>
                    <a:pt x="7006" y="569"/>
                  </a:lnTo>
                  <a:lnTo>
                    <a:pt x="7080" y="593"/>
                  </a:lnTo>
                  <a:lnTo>
                    <a:pt x="7153" y="613"/>
                  </a:lnTo>
                  <a:lnTo>
                    <a:pt x="7227" y="630"/>
                  </a:lnTo>
                  <a:lnTo>
                    <a:pt x="7301" y="643"/>
                  </a:lnTo>
                  <a:lnTo>
                    <a:pt x="7375" y="654"/>
                  </a:lnTo>
                  <a:lnTo>
                    <a:pt x="7448" y="662"/>
                  </a:lnTo>
                  <a:lnTo>
                    <a:pt x="7522" y="667"/>
                  </a:lnTo>
                  <a:lnTo>
                    <a:pt x="7596" y="671"/>
                  </a:lnTo>
                  <a:lnTo>
                    <a:pt x="7670" y="674"/>
                  </a:lnTo>
                  <a:lnTo>
                    <a:pt x="7743" y="675"/>
                  </a:lnTo>
                  <a:lnTo>
                    <a:pt x="7817" y="675"/>
                  </a:lnTo>
                  <a:lnTo>
                    <a:pt x="7891" y="675"/>
                  </a:lnTo>
                  <a:lnTo>
                    <a:pt x="7965" y="676"/>
                  </a:lnTo>
                  <a:lnTo>
                    <a:pt x="8038" y="676"/>
                  </a:lnTo>
                  <a:lnTo>
                    <a:pt x="8112" y="676"/>
                  </a:lnTo>
                  <a:lnTo>
                    <a:pt x="8186" y="676"/>
                  </a:lnTo>
                  <a:lnTo>
                    <a:pt x="8260" y="676"/>
                  </a:lnTo>
                  <a:lnTo>
                    <a:pt x="8333" y="676"/>
                  </a:lnTo>
                  <a:lnTo>
                    <a:pt x="8407" y="676"/>
                  </a:lnTo>
                  <a:lnTo>
                    <a:pt x="8481" y="676"/>
                  </a:lnTo>
                  <a:lnTo>
                    <a:pt x="8555" y="676"/>
                  </a:lnTo>
                  <a:lnTo>
                    <a:pt x="8628" y="676"/>
                  </a:lnTo>
                  <a:lnTo>
                    <a:pt x="8702" y="676"/>
                  </a:lnTo>
                  <a:lnTo>
                    <a:pt x="8776" y="676"/>
                  </a:lnTo>
                  <a:lnTo>
                    <a:pt x="8850" y="676"/>
                  </a:lnTo>
                  <a:lnTo>
                    <a:pt x="8923" y="676"/>
                  </a:lnTo>
                  <a:lnTo>
                    <a:pt x="8997" y="676"/>
                  </a:lnTo>
                  <a:lnTo>
                    <a:pt x="9071" y="676"/>
                  </a:lnTo>
                  <a:lnTo>
                    <a:pt x="9145" y="676"/>
                  </a:lnTo>
                  <a:lnTo>
                    <a:pt x="9218" y="676"/>
                  </a:lnTo>
                  <a:lnTo>
                    <a:pt x="9292" y="676"/>
                  </a:lnTo>
                  <a:lnTo>
                    <a:pt x="9366" y="676"/>
                  </a:lnTo>
                  <a:lnTo>
                    <a:pt x="9440" y="676"/>
                  </a:lnTo>
                </a:path>
              </a:pathLst>
            </a:custGeom>
            <a:noFill/>
            <a:ln w="36513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709" y="1221"/>
              <a:ext cx="4346" cy="307"/>
            </a:xfrm>
            <a:custGeom>
              <a:avLst/>
              <a:gdLst>
                <a:gd name="T0" fmla="*/ 147 w 9440"/>
                <a:gd name="T1" fmla="*/ 662 h 662"/>
                <a:gd name="T2" fmla="*/ 368 w 9440"/>
                <a:gd name="T3" fmla="*/ 662 h 662"/>
                <a:gd name="T4" fmla="*/ 590 w 9440"/>
                <a:gd name="T5" fmla="*/ 662 h 662"/>
                <a:gd name="T6" fmla="*/ 811 w 9440"/>
                <a:gd name="T7" fmla="*/ 662 h 662"/>
                <a:gd name="T8" fmla="*/ 1032 w 9440"/>
                <a:gd name="T9" fmla="*/ 662 h 662"/>
                <a:gd name="T10" fmla="*/ 1253 w 9440"/>
                <a:gd name="T11" fmla="*/ 662 h 662"/>
                <a:gd name="T12" fmla="*/ 1475 w 9440"/>
                <a:gd name="T13" fmla="*/ 662 h 662"/>
                <a:gd name="T14" fmla="*/ 1696 w 9440"/>
                <a:gd name="T15" fmla="*/ 662 h 662"/>
                <a:gd name="T16" fmla="*/ 1917 w 9440"/>
                <a:gd name="T17" fmla="*/ 662 h 662"/>
                <a:gd name="T18" fmla="*/ 2138 w 9440"/>
                <a:gd name="T19" fmla="*/ 662 h 662"/>
                <a:gd name="T20" fmla="*/ 2360 w 9440"/>
                <a:gd name="T21" fmla="*/ 662 h 662"/>
                <a:gd name="T22" fmla="*/ 2581 w 9440"/>
                <a:gd name="T23" fmla="*/ 662 h 662"/>
                <a:gd name="T24" fmla="*/ 2802 w 9440"/>
                <a:gd name="T25" fmla="*/ 662 h 662"/>
                <a:gd name="T26" fmla="*/ 3023 w 9440"/>
                <a:gd name="T27" fmla="*/ 662 h 662"/>
                <a:gd name="T28" fmla="*/ 3245 w 9440"/>
                <a:gd name="T29" fmla="*/ 662 h 662"/>
                <a:gd name="T30" fmla="*/ 3466 w 9440"/>
                <a:gd name="T31" fmla="*/ 662 h 662"/>
                <a:gd name="T32" fmla="*/ 3687 w 9440"/>
                <a:gd name="T33" fmla="*/ 662 h 662"/>
                <a:gd name="T34" fmla="*/ 3908 w 9440"/>
                <a:gd name="T35" fmla="*/ 662 h 662"/>
                <a:gd name="T36" fmla="*/ 4130 w 9440"/>
                <a:gd name="T37" fmla="*/ 662 h 662"/>
                <a:gd name="T38" fmla="*/ 4351 w 9440"/>
                <a:gd name="T39" fmla="*/ 662 h 662"/>
                <a:gd name="T40" fmla="*/ 4572 w 9440"/>
                <a:gd name="T41" fmla="*/ 662 h 662"/>
                <a:gd name="T42" fmla="*/ 4793 w 9440"/>
                <a:gd name="T43" fmla="*/ 662 h 662"/>
                <a:gd name="T44" fmla="*/ 5015 w 9440"/>
                <a:gd name="T45" fmla="*/ 661 h 662"/>
                <a:gd name="T46" fmla="*/ 5236 w 9440"/>
                <a:gd name="T47" fmla="*/ 651 h 662"/>
                <a:gd name="T48" fmla="*/ 5457 w 9440"/>
                <a:gd name="T49" fmla="*/ 623 h 662"/>
                <a:gd name="T50" fmla="*/ 5678 w 9440"/>
                <a:gd name="T51" fmla="*/ 565 h 662"/>
                <a:gd name="T52" fmla="*/ 5900 w 9440"/>
                <a:gd name="T53" fmla="*/ 467 h 662"/>
                <a:gd name="T54" fmla="*/ 6121 w 9440"/>
                <a:gd name="T55" fmla="*/ 332 h 662"/>
                <a:gd name="T56" fmla="*/ 6342 w 9440"/>
                <a:gd name="T57" fmla="*/ 189 h 662"/>
                <a:gd name="T58" fmla="*/ 6563 w 9440"/>
                <a:gd name="T59" fmla="*/ 70 h 662"/>
                <a:gd name="T60" fmla="*/ 6785 w 9440"/>
                <a:gd name="T61" fmla="*/ 5 h 662"/>
                <a:gd name="T62" fmla="*/ 7006 w 9440"/>
                <a:gd name="T63" fmla="*/ 21 h 662"/>
                <a:gd name="T64" fmla="*/ 7227 w 9440"/>
                <a:gd name="T65" fmla="*/ 109 h 662"/>
                <a:gd name="T66" fmla="*/ 7448 w 9440"/>
                <a:gd name="T67" fmla="*/ 239 h 662"/>
                <a:gd name="T68" fmla="*/ 7670 w 9440"/>
                <a:gd name="T69" fmla="*/ 381 h 662"/>
                <a:gd name="T70" fmla="*/ 7891 w 9440"/>
                <a:gd name="T71" fmla="*/ 506 h 662"/>
                <a:gd name="T72" fmla="*/ 8112 w 9440"/>
                <a:gd name="T73" fmla="*/ 590 h 662"/>
                <a:gd name="T74" fmla="*/ 8333 w 9440"/>
                <a:gd name="T75" fmla="*/ 637 h 662"/>
                <a:gd name="T76" fmla="*/ 8555 w 9440"/>
                <a:gd name="T77" fmla="*/ 657 h 662"/>
                <a:gd name="T78" fmla="*/ 8776 w 9440"/>
                <a:gd name="T79" fmla="*/ 661 h 662"/>
                <a:gd name="T80" fmla="*/ 8997 w 9440"/>
                <a:gd name="T81" fmla="*/ 662 h 662"/>
                <a:gd name="T82" fmla="*/ 9218 w 9440"/>
                <a:gd name="T83" fmla="*/ 662 h 662"/>
                <a:gd name="T84" fmla="*/ 9440 w 9440"/>
                <a:gd name="T85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0" h="662">
                  <a:moveTo>
                    <a:pt x="0" y="662"/>
                  </a:moveTo>
                  <a:lnTo>
                    <a:pt x="73" y="662"/>
                  </a:lnTo>
                  <a:lnTo>
                    <a:pt x="147" y="662"/>
                  </a:lnTo>
                  <a:lnTo>
                    <a:pt x="221" y="662"/>
                  </a:lnTo>
                  <a:lnTo>
                    <a:pt x="295" y="662"/>
                  </a:lnTo>
                  <a:lnTo>
                    <a:pt x="368" y="662"/>
                  </a:lnTo>
                  <a:lnTo>
                    <a:pt x="442" y="662"/>
                  </a:lnTo>
                  <a:lnTo>
                    <a:pt x="516" y="662"/>
                  </a:lnTo>
                  <a:lnTo>
                    <a:pt x="590" y="662"/>
                  </a:lnTo>
                  <a:lnTo>
                    <a:pt x="663" y="662"/>
                  </a:lnTo>
                  <a:lnTo>
                    <a:pt x="737" y="662"/>
                  </a:lnTo>
                  <a:lnTo>
                    <a:pt x="811" y="662"/>
                  </a:lnTo>
                  <a:lnTo>
                    <a:pt x="885" y="662"/>
                  </a:lnTo>
                  <a:lnTo>
                    <a:pt x="958" y="662"/>
                  </a:lnTo>
                  <a:lnTo>
                    <a:pt x="1032" y="662"/>
                  </a:lnTo>
                  <a:lnTo>
                    <a:pt x="1106" y="662"/>
                  </a:lnTo>
                  <a:lnTo>
                    <a:pt x="1180" y="662"/>
                  </a:lnTo>
                  <a:lnTo>
                    <a:pt x="1253" y="662"/>
                  </a:lnTo>
                  <a:lnTo>
                    <a:pt x="1327" y="662"/>
                  </a:lnTo>
                  <a:lnTo>
                    <a:pt x="1401" y="662"/>
                  </a:lnTo>
                  <a:lnTo>
                    <a:pt x="1475" y="662"/>
                  </a:lnTo>
                  <a:lnTo>
                    <a:pt x="1548" y="662"/>
                  </a:lnTo>
                  <a:lnTo>
                    <a:pt x="1622" y="662"/>
                  </a:lnTo>
                  <a:lnTo>
                    <a:pt x="1696" y="662"/>
                  </a:lnTo>
                  <a:lnTo>
                    <a:pt x="1770" y="662"/>
                  </a:lnTo>
                  <a:lnTo>
                    <a:pt x="1843" y="662"/>
                  </a:lnTo>
                  <a:lnTo>
                    <a:pt x="1917" y="662"/>
                  </a:lnTo>
                  <a:lnTo>
                    <a:pt x="1991" y="662"/>
                  </a:lnTo>
                  <a:lnTo>
                    <a:pt x="2065" y="662"/>
                  </a:lnTo>
                  <a:lnTo>
                    <a:pt x="2138" y="662"/>
                  </a:lnTo>
                  <a:lnTo>
                    <a:pt x="2212" y="662"/>
                  </a:lnTo>
                  <a:lnTo>
                    <a:pt x="2286" y="662"/>
                  </a:lnTo>
                  <a:lnTo>
                    <a:pt x="2360" y="662"/>
                  </a:lnTo>
                  <a:lnTo>
                    <a:pt x="2433" y="662"/>
                  </a:lnTo>
                  <a:lnTo>
                    <a:pt x="2507" y="662"/>
                  </a:lnTo>
                  <a:lnTo>
                    <a:pt x="2581" y="662"/>
                  </a:lnTo>
                  <a:lnTo>
                    <a:pt x="2655" y="662"/>
                  </a:lnTo>
                  <a:lnTo>
                    <a:pt x="2728" y="662"/>
                  </a:lnTo>
                  <a:lnTo>
                    <a:pt x="2802" y="662"/>
                  </a:lnTo>
                  <a:lnTo>
                    <a:pt x="2876" y="662"/>
                  </a:lnTo>
                  <a:lnTo>
                    <a:pt x="2950" y="662"/>
                  </a:lnTo>
                  <a:lnTo>
                    <a:pt x="3023" y="662"/>
                  </a:lnTo>
                  <a:lnTo>
                    <a:pt x="3097" y="662"/>
                  </a:lnTo>
                  <a:lnTo>
                    <a:pt x="3171" y="662"/>
                  </a:lnTo>
                  <a:lnTo>
                    <a:pt x="3245" y="662"/>
                  </a:lnTo>
                  <a:lnTo>
                    <a:pt x="3318" y="662"/>
                  </a:lnTo>
                  <a:lnTo>
                    <a:pt x="3392" y="662"/>
                  </a:lnTo>
                  <a:lnTo>
                    <a:pt x="3466" y="662"/>
                  </a:lnTo>
                  <a:lnTo>
                    <a:pt x="3540" y="662"/>
                  </a:lnTo>
                  <a:lnTo>
                    <a:pt x="3613" y="662"/>
                  </a:lnTo>
                  <a:lnTo>
                    <a:pt x="3687" y="662"/>
                  </a:lnTo>
                  <a:lnTo>
                    <a:pt x="3761" y="662"/>
                  </a:lnTo>
                  <a:lnTo>
                    <a:pt x="3835" y="662"/>
                  </a:lnTo>
                  <a:lnTo>
                    <a:pt x="3908" y="662"/>
                  </a:lnTo>
                  <a:lnTo>
                    <a:pt x="3982" y="662"/>
                  </a:lnTo>
                  <a:lnTo>
                    <a:pt x="4056" y="662"/>
                  </a:lnTo>
                  <a:lnTo>
                    <a:pt x="4130" y="662"/>
                  </a:lnTo>
                  <a:lnTo>
                    <a:pt x="4203" y="662"/>
                  </a:lnTo>
                  <a:lnTo>
                    <a:pt x="4277" y="662"/>
                  </a:lnTo>
                  <a:lnTo>
                    <a:pt x="4351" y="662"/>
                  </a:lnTo>
                  <a:lnTo>
                    <a:pt x="4425" y="662"/>
                  </a:lnTo>
                  <a:lnTo>
                    <a:pt x="4498" y="662"/>
                  </a:lnTo>
                  <a:lnTo>
                    <a:pt x="4572" y="662"/>
                  </a:lnTo>
                  <a:lnTo>
                    <a:pt x="4646" y="662"/>
                  </a:lnTo>
                  <a:lnTo>
                    <a:pt x="4720" y="662"/>
                  </a:lnTo>
                  <a:lnTo>
                    <a:pt x="4793" y="662"/>
                  </a:lnTo>
                  <a:lnTo>
                    <a:pt x="4867" y="661"/>
                  </a:lnTo>
                  <a:lnTo>
                    <a:pt x="4941" y="661"/>
                  </a:lnTo>
                  <a:lnTo>
                    <a:pt x="5015" y="661"/>
                  </a:lnTo>
                  <a:lnTo>
                    <a:pt x="5088" y="659"/>
                  </a:lnTo>
                  <a:lnTo>
                    <a:pt x="5162" y="656"/>
                  </a:lnTo>
                  <a:lnTo>
                    <a:pt x="5236" y="651"/>
                  </a:lnTo>
                  <a:lnTo>
                    <a:pt x="5310" y="645"/>
                  </a:lnTo>
                  <a:lnTo>
                    <a:pt x="5383" y="635"/>
                  </a:lnTo>
                  <a:lnTo>
                    <a:pt x="5457" y="623"/>
                  </a:lnTo>
                  <a:lnTo>
                    <a:pt x="5531" y="608"/>
                  </a:lnTo>
                  <a:lnTo>
                    <a:pt x="5605" y="588"/>
                  </a:lnTo>
                  <a:lnTo>
                    <a:pt x="5678" y="565"/>
                  </a:lnTo>
                  <a:lnTo>
                    <a:pt x="5752" y="537"/>
                  </a:lnTo>
                  <a:lnTo>
                    <a:pt x="5826" y="505"/>
                  </a:lnTo>
                  <a:lnTo>
                    <a:pt x="5900" y="467"/>
                  </a:lnTo>
                  <a:lnTo>
                    <a:pt x="5973" y="425"/>
                  </a:lnTo>
                  <a:lnTo>
                    <a:pt x="6047" y="380"/>
                  </a:lnTo>
                  <a:lnTo>
                    <a:pt x="6121" y="332"/>
                  </a:lnTo>
                  <a:lnTo>
                    <a:pt x="6195" y="284"/>
                  </a:lnTo>
                  <a:lnTo>
                    <a:pt x="6268" y="236"/>
                  </a:lnTo>
                  <a:lnTo>
                    <a:pt x="6342" y="189"/>
                  </a:lnTo>
                  <a:lnTo>
                    <a:pt x="6416" y="145"/>
                  </a:lnTo>
                  <a:lnTo>
                    <a:pt x="6490" y="105"/>
                  </a:lnTo>
                  <a:lnTo>
                    <a:pt x="6563" y="70"/>
                  </a:lnTo>
                  <a:lnTo>
                    <a:pt x="6637" y="40"/>
                  </a:lnTo>
                  <a:lnTo>
                    <a:pt x="6711" y="18"/>
                  </a:lnTo>
                  <a:lnTo>
                    <a:pt x="6785" y="5"/>
                  </a:lnTo>
                  <a:lnTo>
                    <a:pt x="6858" y="0"/>
                  </a:lnTo>
                  <a:lnTo>
                    <a:pt x="6932" y="6"/>
                  </a:lnTo>
                  <a:lnTo>
                    <a:pt x="7006" y="21"/>
                  </a:lnTo>
                  <a:lnTo>
                    <a:pt x="7080" y="44"/>
                  </a:lnTo>
                  <a:lnTo>
                    <a:pt x="7153" y="74"/>
                  </a:lnTo>
                  <a:lnTo>
                    <a:pt x="7227" y="109"/>
                  </a:lnTo>
                  <a:lnTo>
                    <a:pt x="7301" y="149"/>
                  </a:lnTo>
                  <a:lnTo>
                    <a:pt x="7375" y="193"/>
                  </a:lnTo>
                  <a:lnTo>
                    <a:pt x="7448" y="239"/>
                  </a:lnTo>
                  <a:lnTo>
                    <a:pt x="7522" y="287"/>
                  </a:lnTo>
                  <a:lnTo>
                    <a:pt x="7596" y="334"/>
                  </a:lnTo>
                  <a:lnTo>
                    <a:pt x="7670" y="381"/>
                  </a:lnTo>
                  <a:lnTo>
                    <a:pt x="7743" y="426"/>
                  </a:lnTo>
                  <a:lnTo>
                    <a:pt x="7817" y="468"/>
                  </a:lnTo>
                  <a:lnTo>
                    <a:pt x="7891" y="506"/>
                  </a:lnTo>
                  <a:lnTo>
                    <a:pt x="7965" y="539"/>
                  </a:lnTo>
                  <a:lnTo>
                    <a:pt x="8038" y="567"/>
                  </a:lnTo>
                  <a:lnTo>
                    <a:pt x="8112" y="590"/>
                  </a:lnTo>
                  <a:lnTo>
                    <a:pt x="8186" y="609"/>
                  </a:lnTo>
                  <a:lnTo>
                    <a:pt x="8260" y="625"/>
                  </a:lnTo>
                  <a:lnTo>
                    <a:pt x="8333" y="637"/>
                  </a:lnTo>
                  <a:lnTo>
                    <a:pt x="8407" y="646"/>
                  </a:lnTo>
                  <a:lnTo>
                    <a:pt x="8481" y="652"/>
                  </a:lnTo>
                  <a:lnTo>
                    <a:pt x="8555" y="657"/>
                  </a:lnTo>
                  <a:lnTo>
                    <a:pt x="8628" y="659"/>
                  </a:lnTo>
                  <a:lnTo>
                    <a:pt x="8702" y="661"/>
                  </a:lnTo>
                  <a:lnTo>
                    <a:pt x="8776" y="661"/>
                  </a:lnTo>
                  <a:lnTo>
                    <a:pt x="8850" y="661"/>
                  </a:lnTo>
                  <a:lnTo>
                    <a:pt x="8923" y="662"/>
                  </a:lnTo>
                  <a:lnTo>
                    <a:pt x="8997" y="662"/>
                  </a:lnTo>
                  <a:lnTo>
                    <a:pt x="9071" y="662"/>
                  </a:lnTo>
                  <a:lnTo>
                    <a:pt x="9145" y="662"/>
                  </a:lnTo>
                  <a:lnTo>
                    <a:pt x="9218" y="662"/>
                  </a:lnTo>
                  <a:lnTo>
                    <a:pt x="9292" y="662"/>
                  </a:lnTo>
                  <a:lnTo>
                    <a:pt x="9366" y="662"/>
                  </a:lnTo>
                  <a:lnTo>
                    <a:pt x="9440" y="662"/>
                  </a:lnTo>
                </a:path>
              </a:pathLst>
            </a:custGeom>
            <a:noFill/>
            <a:ln w="36513" cap="rnd">
              <a:solidFill>
                <a:srgbClr val="FF5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902" y="1500"/>
              <a:ext cx="56" cy="55"/>
            </a:xfrm>
            <a:prstGeom prst="ellipse">
              <a:avLst/>
            </a:prstGeom>
            <a:solidFill>
              <a:srgbClr val="7D7DFF"/>
            </a:solidFill>
            <a:ln w="36513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1473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473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915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915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403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403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909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2909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3369" y="1500"/>
              <a:ext cx="56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369" y="1500"/>
              <a:ext cx="56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830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830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4318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4318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4760" y="1500"/>
              <a:ext cx="55" cy="55"/>
            </a:xfrm>
            <a:prstGeom prst="ellipse">
              <a:avLst/>
            </a:prstGeom>
            <a:solidFill>
              <a:srgbClr val="7D7D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4760" y="1500"/>
              <a:ext cx="55" cy="5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848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对于控制点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，如果三次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样条插值的基本形式如下：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–2~2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–1~3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–2~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往左不再有结点，所以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处的参数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会让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往右不再有结点，所以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处的参数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会让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当几个相邻的结点重合时，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样条基函数依然可以构造，但连续度会下降，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重结点的连续度是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4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拟合与插值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对于一般的函数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，构造一个初等函数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，使得它尽可能接近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，有两种约束方式：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如果极小化它们的差的范数，称为“拟合” 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豪斯道夫距离：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max|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)|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欧氏距离：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rad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如果在指定位置要求它们相等，称为“插值”：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2…,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zh-CN" altLang="en-US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266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抛物线弧的绘制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34310"/>
            <a:ext cx="7886700" cy="196051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绘制抛物线弧的绘制可以不用导出它的顶点位置，开口方向，焦准距等参数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只要知道它的弧起始位置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，终止位置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和两个位置切线的交点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，即可用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样条实现绘制</a:t>
            </a:r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>
            <a:off x="2638426" y="2878245"/>
            <a:ext cx="3773488" cy="1235075"/>
          </a:xfrm>
          <a:custGeom>
            <a:avLst/>
            <a:gdLst>
              <a:gd name="T0" fmla="*/ 104 w 7748"/>
              <a:gd name="T1" fmla="*/ 1322 h 2531"/>
              <a:gd name="T2" fmla="*/ 261 w 7748"/>
              <a:gd name="T3" fmla="*/ 1176 h 2531"/>
              <a:gd name="T4" fmla="*/ 419 w 7748"/>
              <a:gd name="T5" fmla="*/ 1039 h 2531"/>
              <a:gd name="T6" fmla="*/ 578 w 7748"/>
              <a:gd name="T7" fmla="*/ 910 h 2531"/>
              <a:gd name="T8" fmla="*/ 739 w 7748"/>
              <a:gd name="T9" fmla="*/ 790 h 2531"/>
              <a:gd name="T10" fmla="*/ 901 w 7748"/>
              <a:gd name="T11" fmla="*/ 678 h 2531"/>
              <a:gd name="T12" fmla="*/ 1064 w 7748"/>
              <a:gd name="T13" fmla="*/ 575 h 2531"/>
              <a:gd name="T14" fmla="*/ 1229 w 7748"/>
              <a:gd name="T15" fmla="*/ 480 h 2531"/>
              <a:gd name="T16" fmla="*/ 1394 w 7748"/>
              <a:gd name="T17" fmla="*/ 394 h 2531"/>
              <a:gd name="T18" fmla="*/ 1561 w 7748"/>
              <a:gd name="T19" fmla="*/ 317 h 2531"/>
              <a:gd name="T20" fmla="*/ 1729 w 7748"/>
              <a:gd name="T21" fmla="*/ 248 h 2531"/>
              <a:gd name="T22" fmla="*/ 1898 w 7748"/>
              <a:gd name="T23" fmla="*/ 187 h 2531"/>
              <a:gd name="T24" fmla="*/ 2069 w 7748"/>
              <a:gd name="T25" fmla="*/ 135 h 2531"/>
              <a:gd name="T26" fmla="*/ 2240 w 7748"/>
              <a:gd name="T27" fmla="*/ 91 h 2531"/>
              <a:gd name="T28" fmla="*/ 2413 w 7748"/>
              <a:gd name="T29" fmla="*/ 56 h 2531"/>
              <a:gd name="T30" fmla="*/ 2587 w 7748"/>
              <a:gd name="T31" fmla="*/ 30 h 2531"/>
              <a:gd name="T32" fmla="*/ 2763 w 7748"/>
              <a:gd name="T33" fmla="*/ 12 h 2531"/>
              <a:gd name="T34" fmla="*/ 2939 w 7748"/>
              <a:gd name="T35" fmla="*/ 2 h 2531"/>
              <a:gd name="T36" fmla="*/ 3117 w 7748"/>
              <a:gd name="T37" fmla="*/ 1 h 2531"/>
              <a:gd name="T38" fmla="*/ 3296 w 7748"/>
              <a:gd name="T39" fmla="*/ 9 h 2531"/>
              <a:gd name="T40" fmla="*/ 3476 w 7748"/>
              <a:gd name="T41" fmla="*/ 25 h 2531"/>
              <a:gd name="T42" fmla="*/ 3658 w 7748"/>
              <a:gd name="T43" fmla="*/ 49 h 2531"/>
              <a:gd name="T44" fmla="*/ 3840 w 7748"/>
              <a:gd name="T45" fmla="*/ 82 h 2531"/>
              <a:gd name="T46" fmla="*/ 4024 w 7748"/>
              <a:gd name="T47" fmla="*/ 124 h 2531"/>
              <a:gd name="T48" fmla="*/ 4209 w 7748"/>
              <a:gd name="T49" fmla="*/ 174 h 2531"/>
              <a:gd name="T50" fmla="*/ 4395 w 7748"/>
              <a:gd name="T51" fmla="*/ 232 h 2531"/>
              <a:gd name="T52" fmla="*/ 4583 w 7748"/>
              <a:gd name="T53" fmla="*/ 299 h 2531"/>
              <a:gd name="T54" fmla="*/ 4772 w 7748"/>
              <a:gd name="T55" fmla="*/ 375 h 2531"/>
              <a:gd name="T56" fmla="*/ 4961 w 7748"/>
              <a:gd name="T57" fmla="*/ 459 h 2531"/>
              <a:gd name="T58" fmla="*/ 5153 w 7748"/>
              <a:gd name="T59" fmla="*/ 552 h 2531"/>
              <a:gd name="T60" fmla="*/ 5345 w 7748"/>
              <a:gd name="T61" fmla="*/ 653 h 2531"/>
              <a:gd name="T62" fmla="*/ 5539 w 7748"/>
              <a:gd name="T63" fmla="*/ 763 h 2531"/>
              <a:gd name="T64" fmla="*/ 5733 w 7748"/>
              <a:gd name="T65" fmla="*/ 881 h 2531"/>
              <a:gd name="T66" fmla="*/ 5929 w 7748"/>
              <a:gd name="T67" fmla="*/ 1007 h 2531"/>
              <a:gd name="T68" fmla="*/ 6127 w 7748"/>
              <a:gd name="T69" fmla="*/ 1143 h 2531"/>
              <a:gd name="T70" fmla="*/ 6325 w 7748"/>
              <a:gd name="T71" fmla="*/ 1286 h 2531"/>
              <a:gd name="T72" fmla="*/ 6525 w 7748"/>
              <a:gd name="T73" fmla="*/ 1439 h 2531"/>
              <a:gd name="T74" fmla="*/ 6725 w 7748"/>
              <a:gd name="T75" fmla="*/ 1599 h 2531"/>
              <a:gd name="T76" fmla="*/ 6928 w 7748"/>
              <a:gd name="T77" fmla="*/ 1768 h 2531"/>
              <a:gd name="T78" fmla="*/ 7131 w 7748"/>
              <a:gd name="T79" fmla="*/ 1946 h 2531"/>
              <a:gd name="T80" fmla="*/ 7335 w 7748"/>
              <a:gd name="T81" fmla="*/ 2133 h 2531"/>
              <a:gd name="T82" fmla="*/ 7541 w 7748"/>
              <a:gd name="T83" fmla="*/ 2327 h 2531"/>
              <a:gd name="T84" fmla="*/ 7748 w 7748"/>
              <a:gd name="T85" fmla="*/ 253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748" h="2531">
                <a:moveTo>
                  <a:pt x="0" y="1424"/>
                </a:moveTo>
                <a:lnTo>
                  <a:pt x="51" y="1372"/>
                </a:lnTo>
                <a:lnTo>
                  <a:pt x="104" y="1322"/>
                </a:lnTo>
                <a:lnTo>
                  <a:pt x="156" y="1272"/>
                </a:lnTo>
                <a:lnTo>
                  <a:pt x="208" y="1224"/>
                </a:lnTo>
                <a:lnTo>
                  <a:pt x="261" y="1176"/>
                </a:lnTo>
                <a:lnTo>
                  <a:pt x="313" y="1129"/>
                </a:lnTo>
                <a:lnTo>
                  <a:pt x="366" y="1084"/>
                </a:lnTo>
                <a:lnTo>
                  <a:pt x="419" y="1039"/>
                </a:lnTo>
                <a:lnTo>
                  <a:pt x="472" y="995"/>
                </a:lnTo>
                <a:lnTo>
                  <a:pt x="525" y="952"/>
                </a:lnTo>
                <a:lnTo>
                  <a:pt x="578" y="910"/>
                </a:lnTo>
                <a:lnTo>
                  <a:pt x="632" y="869"/>
                </a:lnTo>
                <a:lnTo>
                  <a:pt x="685" y="829"/>
                </a:lnTo>
                <a:lnTo>
                  <a:pt x="739" y="790"/>
                </a:lnTo>
                <a:lnTo>
                  <a:pt x="793" y="752"/>
                </a:lnTo>
                <a:lnTo>
                  <a:pt x="847" y="715"/>
                </a:lnTo>
                <a:lnTo>
                  <a:pt x="901" y="678"/>
                </a:lnTo>
                <a:lnTo>
                  <a:pt x="955" y="643"/>
                </a:lnTo>
                <a:lnTo>
                  <a:pt x="1010" y="609"/>
                </a:lnTo>
                <a:lnTo>
                  <a:pt x="1064" y="575"/>
                </a:lnTo>
                <a:lnTo>
                  <a:pt x="1119" y="543"/>
                </a:lnTo>
                <a:lnTo>
                  <a:pt x="1174" y="511"/>
                </a:lnTo>
                <a:lnTo>
                  <a:pt x="1229" y="480"/>
                </a:lnTo>
                <a:lnTo>
                  <a:pt x="1284" y="451"/>
                </a:lnTo>
                <a:lnTo>
                  <a:pt x="1339" y="422"/>
                </a:lnTo>
                <a:lnTo>
                  <a:pt x="1394" y="394"/>
                </a:lnTo>
                <a:lnTo>
                  <a:pt x="1450" y="367"/>
                </a:lnTo>
                <a:lnTo>
                  <a:pt x="1505" y="342"/>
                </a:lnTo>
                <a:lnTo>
                  <a:pt x="1561" y="317"/>
                </a:lnTo>
                <a:lnTo>
                  <a:pt x="1617" y="293"/>
                </a:lnTo>
                <a:lnTo>
                  <a:pt x="1673" y="270"/>
                </a:lnTo>
                <a:lnTo>
                  <a:pt x="1729" y="248"/>
                </a:lnTo>
                <a:lnTo>
                  <a:pt x="1785" y="226"/>
                </a:lnTo>
                <a:lnTo>
                  <a:pt x="1842" y="206"/>
                </a:lnTo>
                <a:lnTo>
                  <a:pt x="1898" y="187"/>
                </a:lnTo>
                <a:lnTo>
                  <a:pt x="1955" y="169"/>
                </a:lnTo>
                <a:lnTo>
                  <a:pt x="2012" y="151"/>
                </a:lnTo>
                <a:lnTo>
                  <a:pt x="2069" y="135"/>
                </a:lnTo>
                <a:lnTo>
                  <a:pt x="2126" y="119"/>
                </a:lnTo>
                <a:lnTo>
                  <a:pt x="2183" y="105"/>
                </a:lnTo>
                <a:lnTo>
                  <a:pt x="2240" y="91"/>
                </a:lnTo>
                <a:lnTo>
                  <a:pt x="2298" y="79"/>
                </a:lnTo>
                <a:lnTo>
                  <a:pt x="2356" y="67"/>
                </a:lnTo>
                <a:lnTo>
                  <a:pt x="2413" y="56"/>
                </a:lnTo>
                <a:lnTo>
                  <a:pt x="2471" y="46"/>
                </a:lnTo>
                <a:lnTo>
                  <a:pt x="2529" y="38"/>
                </a:lnTo>
                <a:lnTo>
                  <a:pt x="2587" y="30"/>
                </a:lnTo>
                <a:lnTo>
                  <a:pt x="2646" y="23"/>
                </a:lnTo>
                <a:lnTo>
                  <a:pt x="2704" y="17"/>
                </a:lnTo>
                <a:lnTo>
                  <a:pt x="2763" y="12"/>
                </a:lnTo>
                <a:lnTo>
                  <a:pt x="2821" y="8"/>
                </a:lnTo>
                <a:lnTo>
                  <a:pt x="2880" y="4"/>
                </a:lnTo>
                <a:lnTo>
                  <a:pt x="2939" y="2"/>
                </a:lnTo>
                <a:lnTo>
                  <a:pt x="2998" y="1"/>
                </a:lnTo>
                <a:lnTo>
                  <a:pt x="3058" y="0"/>
                </a:lnTo>
                <a:lnTo>
                  <a:pt x="3117" y="1"/>
                </a:lnTo>
                <a:lnTo>
                  <a:pt x="3177" y="3"/>
                </a:lnTo>
                <a:lnTo>
                  <a:pt x="3236" y="5"/>
                </a:lnTo>
                <a:lnTo>
                  <a:pt x="3296" y="9"/>
                </a:lnTo>
                <a:lnTo>
                  <a:pt x="3356" y="13"/>
                </a:lnTo>
                <a:lnTo>
                  <a:pt x="3416" y="18"/>
                </a:lnTo>
                <a:lnTo>
                  <a:pt x="3476" y="25"/>
                </a:lnTo>
                <a:lnTo>
                  <a:pt x="3537" y="32"/>
                </a:lnTo>
                <a:lnTo>
                  <a:pt x="3597" y="40"/>
                </a:lnTo>
                <a:lnTo>
                  <a:pt x="3658" y="49"/>
                </a:lnTo>
                <a:lnTo>
                  <a:pt x="3718" y="59"/>
                </a:lnTo>
                <a:lnTo>
                  <a:pt x="3779" y="70"/>
                </a:lnTo>
                <a:lnTo>
                  <a:pt x="3840" y="82"/>
                </a:lnTo>
                <a:lnTo>
                  <a:pt x="3901" y="95"/>
                </a:lnTo>
                <a:lnTo>
                  <a:pt x="3963" y="109"/>
                </a:lnTo>
                <a:lnTo>
                  <a:pt x="4024" y="124"/>
                </a:lnTo>
                <a:lnTo>
                  <a:pt x="4086" y="139"/>
                </a:lnTo>
                <a:lnTo>
                  <a:pt x="4147" y="156"/>
                </a:lnTo>
                <a:lnTo>
                  <a:pt x="4209" y="174"/>
                </a:lnTo>
                <a:lnTo>
                  <a:pt x="4271" y="192"/>
                </a:lnTo>
                <a:lnTo>
                  <a:pt x="4333" y="212"/>
                </a:lnTo>
                <a:lnTo>
                  <a:pt x="4395" y="232"/>
                </a:lnTo>
                <a:lnTo>
                  <a:pt x="4458" y="254"/>
                </a:lnTo>
                <a:lnTo>
                  <a:pt x="4520" y="276"/>
                </a:lnTo>
                <a:lnTo>
                  <a:pt x="4583" y="299"/>
                </a:lnTo>
                <a:lnTo>
                  <a:pt x="4646" y="324"/>
                </a:lnTo>
                <a:lnTo>
                  <a:pt x="4709" y="349"/>
                </a:lnTo>
                <a:lnTo>
                  <a:pt x="4772" y="375"/>
                </a:lnTo>
                <a:lnTo>
                  <a:pt x="4835" y="402"/>
                </a:lnTo>
                <a:lnTo>
                  <a:pt x="4898" y="430"/>
                </a:lnTo>
                <a:lnTo>
                  <a:pt x="4961" y="459"/>
                </a:lnTo>
                <a:lnTo>
                  <a:pt x="5025" y="489"/>
                </a:lnTo>
                <a:lnTo>
                  <a:pt x="5089" y="520"/>
                </a:lnTo>
                <a:lnTo>
                  <a:pt x="5153" y="552"/>
                </a:lnTo>
                <a:lnTo>
                  <a:pt x="5217" y="585"/>
                </a:lnTo>
                <a:lnTo>
                  <a:pt x="5281" y="618"/>
                </a:lnTo>
                <a:lnTo>
                  <a:pt x="5345" y="653"/>
                </a:lnTo>
                <a:lnTo>
                  <a:pt x="5409" y="689"/>
                </a:lnTo>
                <a:lnTo>
                  <a:pt x="5474" y="725"/>
                </a:lnTo>
                <a:lnTo>
                  <a:pt x="5539" y="763"/>
                </a:lnTo>
                <a:lnTo>
                  <a:pt x="5603" y="801"/>
                </a:lnTo>
                <a:lnTo>
                  <a:pt x="5668" y="840"/>
                </a:lnTo>
                <a:lnTo>
                  <a:pt x="5733" y="881"/>
                </a:lnTo>
                <a:lnTo>
                  <a:pt x="5798" y="922"/>
                </a:lnTo>
                <a:lnTo>
                  <a:pt x="5864" y="964"/>
                </a:lnTo>
                <a:lnTo>
                  <a:pt x="5929" y="1007"/>
                </a:lnTo>
                <a:lnTo>
                  <a:pt x="5995" y="1052"/>
                </a:lnTo>
                <a:lnTo>
                  <a:pt x="6061" y="1097"/>
                </a:lnTo>
                <a:lnTo>
                  <a:pt x="6127" y="1143"/>
                </a:lnTo>
                <a:lnTo>
                  <a:pt x="6193" y="1190"/>
                </a:lnTo>
                <a:lnTo>
                  <a:pt x="6259" y="1237"/>
                </a:lnTo>
                <a:lnTo>
                  <a:pt x="6325" y="1286"/>
                </a:lnTo>
                <a:lnTo>
                  <a:pt x="6391" y="1336"/>
                </a:lnTo>
                <a:lnTo>
                  <a:pt x="6458" y="1387"/>
                </a:lnTo>
                <a:lnTo>
                  <a:pt x="6525" y="1439"/>
                </a:lnTo>
                <a:lnTo>
                  <a:pt x="6591" y="1491"/>
                </a:lnTo>
                <a:lnTo>
                  <a:pt x="6658" y="1545"/>
                </a:lnTo>
                <a:lnTo>
                  <a:pt x="6725" y="1599"/>
                </a:lnTo>
                <a:lnTo>
                  <a:pt x="6793" y="1655"/>
                </a:lnTo>
                <a:lnTo>
                  <a:pt x="6860" y="1711"/>
                </a:lnTo>
                <a:lnTo>
                  <a:pt x="6928" y="1768"/>
                </a:lnTo>
                <a:lnTo>
                  <a:pt x="6995" y="1827"/>
                </a:lnTo>
                <a:lnTo>
                  <a:pt x="7063" y="1886"/>
                </a:lnTo>
                <a:lnTo>
                  <a:pt x="7131" y="1946"/>
                </a:lnTo>
                <a:lnTo>
                  <a:pt x="7199" y="2007"/>
                </a:lnTo>
                <a:lnTo>
                  <a:pt x="7267" y="2069"/>
                </a:lnTo>
                <a:lnTo>
                  <a:pt x="7335" y="2133"/>
                </a:lnTo>
                <a:lnTo>
                  <a:pt x="7404" y="2196"/>
                </a:lnTo>
                <a:lnTo>
                  <a:pt x="7472" y="2261"/>
                </a:lnTo>
                <a:lnTo>
                  <a:pt x="7541" y="2327"/>
                </a:lnTo>
                <a:lnTo>
                  <a:pt x="7610" y="2394"/>
                </a:lnTo>
                <a:lnTo>
                  <a:pt x="7679" y="2462"/>
                </a:lnTo>
                <a:lnTo>
                  <a:pt x="7748" y="2531"/>
                </a:lnTo>
              </a:path>
            </a:pathLst>
          </a:custGeom>
          <a:noFill/>
          <a:ln w="14288" cap="rnd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2638426" y="1952732"/>
            <a:ext cx="1617663" cy="16192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4256088" y="1952732"/>
            <a:ext cx="2155825" cy="21605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383338" y="4083157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4225926" y="1924157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2608263" y="3543407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82465" y="3338947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5926" y="15647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3338" y="3862167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18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样条表示抛物线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30706"/>
            <a:ext cx="7886700" cy="254625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抛物线的二次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曲线表示：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= 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变换为三次多项式：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>
            <a:off x="2638426" y="2729194"/>
            <a:ext cx="3773488" cy="1235075"/>
          </a:xfrm>
          <a:custGeom>
            <a:avLst/>
            <a:gdLst>
              <a:gd name="T0" fmla="*/ 104 w 7748"/>
              <a:gd name="T1" fmla="*/ 1322 h 2531"/>
              <a:gd name="T2" fmla="*/ 261 w 7748"/>
              <a:gd name="T3" fmla="*/ 1176 h 2531"/>
              <a:gd name="T4" fmla="*/ 419 w 7748"/>
              <a:gd name="T5" fmla="*/ 1039 h 2531"/>
              <a:gd name="T6" fmla="*/ 578 w 7748"/>
              <a:gd name="T7" fmla="*/ 910 h 2531"/>
              <a:gd name="T8" fmla="*/ 739 w 7748"/>
              <a:gd name="T9" fmla="*/ 790 h 2531"/>
              <a:gd name="T10" fmla="*/ 901 w 7748"/>
              <a:gd name="T11" fmla="*/ 678 h 2531"/>
              <a:gd name="T12" fmla="*/ 1064 w 7748"/>
              <a:gd name="T13" fmla="*/ 575 h 2531"/>
              <a:gd name="T14" fmla="*/ 1229 w 7748"/>
              <a:gd name="T15" fmla="*/ 480 h 2531"/>
              <a:gd name="T16" fmla="*/ 1394 w 7748"/>
              <a:gd name="T17" fmla="*/ 394 h 2531"/>
              <a:gd name="T18" fmla="*/ 1561 w 7748"/>
              <a:gd name="T19" fmla="*/ 317 h 2531"/>
              <a:gd name="T20" fmla="*/ 1729 w 7748"/>
              <a:gd name="T21" fmla="*/ 248 h 2531"/>
              <a:gd name="T22" fmla="*/ 1898 w 7748"/>
              <a:gd name="T23" fmla="*/ 187 h 2531"/>
              <a:gd name="T24" fmla="*/ 2069 w 7748"/>
              <a:gd name="T25" fmla="*/ 135 h 2531"/>
              <a:gd name="T26" fmla="*/ 2240 w 7748"/>
              <a:gd name="T27" fmla="*/ 91 h 2531"/>
              <a:gd name="T28" fmla="*/ 2413 w 7748"/>
              <a:gd name="T29" fmla="*/ 56 h 2531"/>
              <a:gd name="T30" fmla="*/ 2587 w 7748"/>
              <a:gd name="T31" fmla="*/ 30 h 2531"/>
              <a:gd name="T32" fmla="*/ 2763 w 7748"/>
              <a:gd name="T33" fmla="*/ 12 h 2531"/>
              <a:gd name="T34" fmla="*/ 2939 w 7748"/>
              <a:gd name="T35" fmla="*/ 2 h 2531"/>
              <a:gd name="T36" fmla="*/ 3117 w 7748"/>
              <a:gd name="T37" fmla="*/ 1 h 2531"/>
              <a:gd name="T38" fmla="*/ 3296 w 7748"/>
              <a:gd name="T39" fmla="*/ 9 h 2531"/>
              <a:gd name="T40" fmla="*/ 3476 w 7748"/>
              <a:gd name="T41" fmla="*/ 25 h 2531"/>
              <a:gd name="T42" fmla="*/ 3658 w 7748"/>
              <a:gd name="T43" fmla="*/ 49 h 2531"/>
              <a:gd name="T44" fmla="*/ 3840 w 7748"/>
              <a:gd name="T45" fmla="*/ 82 h 2531"/>
              <a:gd name="T46" fmla="*/ 4024 w 7748"/>
              <a:gd name="T47" fmla="*/ 124 h 2531"/>
              <a:gd name="T48" fmla="*/ 4209 w 7748"/>
              <a:gd name="T49" fmla="*/ 174 h 2531"/>
              <a:gd name="T50" fmla="*/ 4395 w 7748"/>
              <a:gd name="T51" fmla="*/ 232 h 2531"/>
              <a:gd name="T52" fmla="*/ 4583 w 7748"/>
              <a:gd name="T53" fmla="*/ 299 h 2531"/>
              <a:gd name="T54" fmla="*/ 4772 w 7748"/>
              <a:gd name="T55" fmla="*/ 375 h 2531"/>
              <a:gd name="T56" fmla="*/ 4961 w 7748"/>
              <a:gd name="T57" fmla="*/ 459 h 2531"/>
              <a:gd name="T58" fmla="*/ 5153 w 7748"/>
              <a:gd name="T59" fmla="*/ 552 h 2531"/>
              <a:gd name="T60" fmla="*/ 5345 w 7748"/>
              <a:gd name="T61" fmla="*/ 653 h 2531"/>
              <a:gd name="T62" fmla="*/ 5539 w 7748"/>
              <a:gd name="T63" fmla="*/ 763 h 2531"/>
              <a:gd name="T64" fmla="*/ 5733 w 7748"/>
              <a:gd name="T65" fmla="*/ 881 h 2531"/>
              <a:gd name="T66" fmla="*/ 5929 w 7748"/>
              <a:gd name="T67" fmla="*/ 1007 h 2531"/>
              <a:gd name="T68" fmla="*/ 6127 w 7748"/>
              <a:gd name="T69" fmla="*/ 1143 h 2531"/>
              <a:gd name="T70" fmla="*/ 6325 w 7748"/>
              <a:gd name="T71" fmla="*/ 1286 h 2531"/>
              <a:gd name="T72" fmla="*/ 6525 w 7748"/>
              <a:gd name="T73" fmla="*/ 1439 h 2531"/>
              <a:gd name="T74" fmla="*/ 6725 w 7748"/>
              <a:gd name="T75" fmla="*/ 1599 h 2531"/>
              <a:gd name="T76" fmla="*/ 6928 w 7748"/>
              <a:gd name="T77" fmla="*/ 1768 h 2531"/>
              <a:gd name="T78" fmla="*/ 7131 w 7748"/>
              <a:gd name="T79" fmla="*/ 1946 h 2531"/>
              <a:gd name="T80" fmla="*/ 7335 w 7748"/>
              <a:gd name="T81" fmla="*/ 2133 h 2531"/>
              <a:gd name="T82" fmla="*/ 7541 w 7748"/>
              <a:gd name="T83" fmla="*/ 2327 h 2531"/>
              <a:gd name="T84" fmla="*/ 7748 w 7748"/>
              <a:gd name="T85" fmla="*/ 253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748" h="2531">
                <a:moveTo>
                  <a:pt x="0" y="1424"/>
                </a:moveTo>
                <a:lnTo>
                  <a:pt x="51" y="1372"/>
                </a:lnTo>
                <a:lnTo>
                  <a:pt x="104" y="1322"/>
                </a:lnTo>
                <a:lnTo>
                  <a:pt x="156" y="1272"/>
                </a:lnTo>
                <a:lnTo>
                  <a:pt x="208" y="1224"/>
                </a:lnTo>
                <a:lnTo>
                  <a:pt x="261" y="1176"/>
                </a:lnTo>
                <a:lnTo>
                  <a:pt x="313" y="1129"/>
                </a:lnTo>
                <a:lnTo>
                  <a:pt x="366" y="1084"/>
                </a:lnTo>
                <a:lnTo>
                  <a:pt x="419" y="1039"/>
                </a:lnTo>
                <a:lnTo>
                  <a:pt x="472" y="995"/>
                </a:lnTo>
                <a:lnTo>
                  <a:pt x="525" y="952"/>
                </a:lnTo>
                <a:lnTo>
                  <a:pt x="578" y="910"/>
                </a:lnTo>
                <a:lnTo>
                  <a:pt x="632" y="869"/>
                </a:lnTo>
                <a:lnTo>
                  <a:pt x="685" y="829"/>
                </a:lnTo>
                <a:lnTo>
                  <a:pt x="739" y="790"/>
                </a:lnTo>
                <a:lnTo>
                  <a:pt x="793" y="752"/>
                </a:lnTo>
                <a:lnTo>
                  <a:pt x="847" y="715"/>
                </a:lnTo>
                <a:lnTo>
                  <a:pt x="901" y="678"/>
                </a:lnTo>
                <a:lnTo>
                  <a:pt x="955" y="643"/>
                </a:lnTo>
                <a:lnTo>
                  <a:pt x="1010" y="609"/>
                </a:lnTo>
                <a:lnTo>
                  <a:pt x="1064" y="575"/>
                </a:lnTo>
                <a:lnTo>
                  <a:pt x="1119" y="543"/>
                </a:lnTo>
                <a:lnTo>
                  <a:pt x="1174" y="511"/>
                </a:lnTo>
                <a:lnTo>
                  <a:pt x="1229" y="480"/>
                </a:lnTo>
                <a:lnTo>
                  <a:pt x="1284" y="451"/>
                </a:lnTo>
                <a:lnTo>
                  <a:pt x="1339" y="422"/>
                </a:lnTo>
                <a:lnTo>
                  <a:pt x="1394" y="394"/>
                </a:lnTo>
                <a:lnTo>
                  <a:pt x="1450" y="367"/>
                </a:lnTo>
                <a:lnTo>
                  <a:pt x="1505" y="342"/>
                </a:lnTo>
                <a:lnTo>
                  <a:pt x="1561" y="317"/>
                </a:lnTo>
                <a:lnTo>
                  <a:pt x="1617" y="293"/>
                </a:lnTo>
                <a:lnTo>
                  <a:pt x="1673" y="270"/>
                </a:lnTo>
                <a:lnTo>
                  <a:pt x="1729" y="248"/>
                </a:lnTo>
                <a:lnTo>
                  <a:pt x="1785" y="226"/>
                </a:lnTo>
                <a:lnTo>
                  <a:pt x="1842" y="206"/>
                </a:lnTo>
                <a:lnTo>
                  <a:pt x="1898" y="187"/>
                </a:lnTo>
                <a:lnTo>
                  <a:pt x="1955" y="169"/>
                </a:lnTo>
                <a:lnTo>
                  <a:pt x="2012" y="151"/>
                </a:lnTo>
                <a:lnTo>
                  <a:pt x="2069" y="135"/>
                </a:lnTo>
                <a:lnTo>
                  <a:pt x="2126" y="119"/>
                </a:lnTo>
                <a:lnTo>
                  <a:pt x="2183" y="105"/>
                </a:lnTo>
                <a:lnTo>
                  <a:pt x="2240" y="91"/>
                </a:lnTo>
                <a:lnTo>
                  <a:pt x="2298" y="79"/>
                </a:lnTo>
                <a:lnTo>
                  <a:pt x="2356" y="67"/>
                </a:lnTo>
                <a:lnTo>
                  <a:pt x="2413" y="56"/>
                </a:lnTo>
                <a:lnTo>
                  <a:pt x="2471" y="46"/>
                </a:lnTo>
                <a:lnTo>
                  <a:pt x="2529" y="38"/>
                </a:lnTo>
                <a:lnTo>
                  <a:pt x="2587" y="30"/>
                </a:lnTo>
                <a:lnTo>
                  <a:pt x="2646" y="23"/>
                </a:lnTo>
                <a:lnTo>
                  <a:pt x="2704" y="17"/>
                </a:lnTo>
                <a:lnTo>
                  <a:pt x="2763" y="12"/>
                </a:lnTo>
                <a:lnTo>
                  <a:pt x="2821" y="8"/>
                </a:lnTo>
                <a:lnTo>
                  <a:pt x="2880" y="4"/>
                </a:lnTo>
                <a:lnTo>
                  <a:pt x="2939" y="2"/>
                </a:lnTo>
                <a:lnTo>
                  <a:pt x="2998" y="1"/>
                </a:lnTo>
                <a:lnTo>
                  <a:pt x="3058" y="0"/>
                </a:lnTo>
                <a:lnTo>
                  <a:pt x="3117" y="1"/>
                </a:lnTo>
                <a:lnTo>
                  <a:pt x="3177" y="3"/>
                </a:lnTo>
                <a:lnTo>
                  <a:pt x="3236" y="5"/>
                </a:lnTo>
                <a:lnTo>
                  <a:pt x="3296" y="9"/>
                </a:lnTo>
                <a:lnTo>
                  <a:pt x="3356" y="13"/>
                </a:lnTo>
                <a:lnTo>
                  <a:pt x="3416" y="18"/>
                </a:lnTo>
                <a:lnTo>
                  <a:pt x="3476" y="25"/>
                </a:lnTo>
                <a:lnTo>
                  <a:pt x="3537" y="32"/>
                </a:lnTo>
                <a:lnTo>
                  <a:pt x="3597" y="40"/>
                </a:lnTo>
                <a:lnTo>
                  <a:pt x="3658" y="49"/>
                </a:lnTo>
                <a:lnTo>
                  <a:pt x="3718" y="59"/>
                </a:lnTo>
                <a:lnTo>
                  <a:pt x="3779" y="70"/>
                </a:lnTo>
                <a:lnTo>
                  <a:pt x="3840" y="82"/>
                </a:lnTo>
                <a:lnTo>
                  <a:pt x="3901" y="95"/>
                </a:lnTo>
                <a:lnTo>
                  <a:pt x="3963" y="109"/>
                </a:lnTo>
                <a:lnTo>
                  <a:pt x="4024" y="124"/>
                </a:lnTo>
                <a:lnTo>
                  <a:pt x="4086" y="139"/>
                </a:lnTo>
                <a:lnTo>
                  <a:pt x="4147" y="156"/>
                </a:lnTo>
                <a:lnTo>
                  <a:pt x="4209" y="174"/>
                </a:lnTo>
                <a:lnTo>
                  <a:pt x="4271" y="192"/>
                </a:lnTo>
                <a:lnTo>
                  <a:pt x="4333" y="212"/>
                </a:lnTo>
                <a:lnTo>
                  <a:pt x="4395" y="232"/>
                </a:lnTo>
                <a:lnTo>
                  <a:pt x="4458" y="254"/>
                </a:lnTo>
                <a:lnTo>
                  <a:pt x="4520" y="276"/>
                </a:lnTo>
                <a:lnTo>
                  <a:pt x="4583" y="299"/>
                </a:lnTo>
                <a:lnTo>
                  <a:pt x="4646" y="324"/>
                </a:lnTo>
                <a:lnTo>
                  <a:pt x="4709" y="349"/>
                </a:lnTo>
                <a:lnTo>
                  <a:pt x="4772" y="375"/>
                </a:lnTo>
                <a:lnTo>
                  <a:pt x="4835" y="402"/>
                </a:lnTo>
                <a:lnTo>
                  <a:pt x="4898" y="430"/>
                </a:lnTo>
                <a:lnTo>
                  <a:pt x="4961" y="459"/>
                </a:lnTo>
                <a:lnTo>
                  <a:pt x="5025" y="489"/>
                </a:lnTo>
                <a:lnTo>
                  <a:pt x="5089" y="520"/>
                </a:lnTo>
                <a:lnTo>
                  <a:pt x="5153" y="552"/>
                </a:lnTo>
                <a:lnTo>
                  <a:pt x="5217" y="585"/>
                </a:lnTo>
                <a:lnTo>
                  <a:pt x="5281" y="618"/>
                </a:lnTo>
                <a:lnTo>
                  <a:pt x="5345" y="653"/>
                </a:lnTo>
                <a:lnTo>
                  <a:pt x="5409" y="689"/>
                </a:lnTo>
                <a:lnTo>
                  <a:pt x="5474" y="725"/>
                </a:lnTo>
                <a:lnTo>
                  <a:pt x="5539" y="763"/>
                </a:lnTo>
                <a:lnTo>
                  <a:pt x="5603" y="801"/>
                </a:lnTo>
                <a:lnTo>
                  <a:pt x="5668" y="840"/>
                </a:lnTo>
                <a:lnTo>
                  <a:pt x="5733" y="881"/>
                </a:lnTo>
                <a:lnTo>
                  <a:pt x="5798" y="922"/>
                </a:lnTo>
                <a:lnTo>
                  <a:pt x="5864" y="964"/>
                </a:lnTo>
                <a:lnTo>
                  <a:pt x="5929" y="1007"/>
                </a:lnTo>
                <a:lnTo>
                  <a:pt x="5995" y="1052"/>
                </a:lnTo>
                <a:lnTo>
                  <a:pt x="6061" y="1097"/>
                </a:lnTo>
                <a:lnTo>
                  <a:pt x="6127" y="1143"/>
                </a:lnTo>
                <a:lnTo>
                  <a:pt x="6193" y="1190"/>
                </a:lnTo>
                <a:lnTo>
                  <a:pt x="6259" y="1237"/>
                </a:lnTo>
                <a:lnTo>
                  <a:pt x="6325" y="1286"/>
                </a:lnTo>
                <a:lnTo>
                  <a:pt x="6391" y="1336"/>
                </a:lnTo>
                <a:lnTo>
                  <a:pt x="6458" y="1387"/>
                </a:lnTo>
                <a:lnTo>
                  <a:pt x="6525" y="1439"/>
                </a:lnTo>
                <a:lnTo>
                  <a:pt x="6591" y="1491"/>
                </a:lnTo>
                <a:lnTo>
                  <a:pt x="6658" y="1545"/>
                </a:lnTo>
                <a:lnTo>
                  <a:pt x="6725" y="1599"/>
                </a:lnTo>
                <a:lnTo>
                  <a:pt x="6793" y="1655"/>
                </a:lnTo>
                <a:lnTo>
                  <a:pt x="6860" y="1711"/>
                </a:lnTo>
                <a:lnTo>
                  <a:pt x="6928" y="1768"/>
                </a:lnTo>
                <a:lnTo>
                  <a:pt x="6995" y="1827"/>
                </a:lnTo>
                <a:lnTo>
                  <a:pt x="7063" y="1886"/>
                </a:lnTo>
                <a:lnTo>
                  <a:pt x="7131" y="1946"/>
                </a:lnTo>
                <a:lnTo>
                  <a:pt x="7199" y="2007"/>
                </a:lnTo>
                <a:lnTo>
                  <a:pt x="7267" y="2069"/>
                </a:lnTo>
                <a:lnTo>
                  <a:pt x="7335" y="2133"/>
                </a:lnTo>
                <a:lnTo>
                  <a:pt x="7404" y="2196"/>
                </a:lnTo>
                <a:lnTo>
                  <a:pt x="7472" y="2261"/>
                </a:lnTo>
                <a:lnTo>
                  <a:pt x="7541" y="2327"/>
                </a:lnTo>
                <a:lnTo>
                  <a:pt x="7610" y="2394"/>
                </a:lnTo>
                <a:lnTo>
                  <a:pt x="7679" y="2462"/>
                </a:lnTo>
                <a:lnTo>
                  <a:pt x="7748" y="2531"/>
                </a:lnTo>
              </a:path>
            </a:pathLst>
          </a:custGeom>
          <a:noFill/>
          <a:ln w="14288" cap="rnd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2638426" y="1803681"/>
            <a:ext cx="1617663" cy="16192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4256088" y="1803681"/>
            <a:ext cx="2155825" cy="21605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383338" y="3934106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4225926" y="1775106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2608263" y="3394356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82465" y="318989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5926" y="141571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3338" y="371311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7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样条表示抛物线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07976"/>
            <a:ext cx="7886700" cy="286898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展开：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重新组合：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>
            <a:off x="4063814" y="2612653"/>
            <a:ext cx="3773488" cy="1235075"/>
          </a:xfrm>
          <a:custGeom>
            <a:avLst/>
            <a:gdLst>
              <a:gd name="T0" fmla="*/ 104 w 7748"/>
              <a:gd name="T1" fmla="*/ 1322 h 2531"/>
              <a:gd name="T2" fmla="*/ 261 w 7748"/>
              <a:gd name="T3" fmla="*/ 1176 h 2531"/>
              <a:gd name="T4" fmla="*/ 419 w 7748"/>
              <a:gd name="T5" fmla="*/ 1039 h 2531"/>
              <a:gd name="T6" fmla="*/ 578 w 7748"/>
              <a:gd name="T7" fmla="*/ 910 h 2531"/>
              <a:gd name="T8" fmla="*/ 739 w 7748"/>
              <a:gd name="T9" fmla="*/ 790 h 2531"/>
              <a:gd name="T10" fmla="*/ 901 w 7748"/>
              <a:gd name="T11" fmla="*/ 678 h 2531"/>
              <a:gd name="T12" fmla="*/ 1064 w 7748"/>
              <a:gd name="T13" fmla="*/ 575 h 2531"/>
              <a:gd name="T14" fmla="*/ 1229 w 7748"/>
              <a:gd name="T15" fmla="*/ 480 h 2531"/>
              <a:gd name="T16" fmla="*/ 1394 w 7748"/>
              <a:gd name="T17" fmla="*/ 394 h 2531"/>
              <a:gd name="T18" fmla="*/ 1561 w 7748"/>
              <a:gd name="T19" fmla="*/ 317 h 2531"/>
              <a:gd name="T20" fmla="*/ 1729 w 7748"/>
              <a:gd name="T21" fmla="*/ 248 h 2531"/>
              <a:gd name="T22" fmla="*/ 1898 w 7748"/>
              <a:gd name="T23" fmla="*/ 187 h 2531"/>
              <a:gd name="T24" fmla="*/ 2069 w 7748"/>
              <a:gd name="T25" fmla="*/ 135 h 2531"/>
              <a:gd name="T26" fmla="*/ 2240 w 7748"/>
              <a:gd name="T27" fmla="*/ 91 h 2531"/>
              <a:gd name="T28" fmla="*/ 2413 w 7748"/>
              <a:gd name="T29" fmla="*/ 56 h 2531"/>
              <a:gd name="T30" fmla="*/ 2587 w 7748"/>
              <a:gd name="T31" fmla="*/ 30 h 2531"/>
              <a:gd name="T32" fmla="*/ 2763 w 7748"/>
              <a:gd name="T33" fmla="*/ 12 h 2531"/>
              <a:gd name="T34" fmla="*/ 2939 w 7748"/>
              <a:gd name="T35" fmla="*/ 2 h 2531"/>
              <a:gd name="T36" fmla="*/ 3117 w 7748"/>
              <a:gd name="T37" fmla="*/ 1 h 2531"/>
              <a:gd name="T38" fmla="*/ 3296 w 7748"/>
              <a:gd name="T39" fmla="*/ 9 h 2531"/>
              <a:gd name="T40" fmla="*/ 3476 w 7748"/>
              <a:gd name="T41" fmla="*/ 25 h 2531"/>
              <a:gd name="T42" fmla="*/ 3658 w 7748"/>
              <a:gd name="T43" fmla="*/ 49 h 2531"/>
              <a:gd name="T44" fmla="*/ 3840 w 7748"/>
              <a:gd name="T45" fmla="*/ 82 h 2531"/>
              <a:gd name="T46" fmla="*/ 4024 w 7748"/>
              <a:gd name="T47" fmla="*/ 124 h 2531"/>
              <a:gd name="T48" fmla="*/ 4209 w 7748"/>
              <a:gd name="T49" fmla="*/ 174 h 2531"/>
              <a:gd name="T50" fmla="*/ 4395 w 7748"/>
              <a:gd name="T51" fmla="*/ 232 h 2531"/>
              <a:gd name="T52" fmla="*/ 4583 w 7748"/>
              <a:gd name="T53" fmla="*/ 299 h 2531"/>
              <a:gd name="T54" fmla="*/ 4772 w 7748"/>
              <a:gd name="T55" fmla="*/ 375 h 2531"/>
              <a:gd name="T56" fmla="*/ 4961 w 7748"/>
              <a:gd name="T57" fmla="*/ 459 h 2531"/>
              <a:gd name="T58" fmla="*/ 5153 w 7748"/>
              <a:gd name="T59" fmla="*/ 552 h 2531"/>
              <a:gd name="T60" fmla="*/ 5345 w 7748"/>
              <a:gd name="T61" fmla="*/ 653 h 2531"/>
              <a:gd name="T62" fmla="*/ 5539 w 7748"/>
              <a:gd name="T63" fmla="*/ 763 h 2531"/>
              <a:gd name="T64" fmla="*/ 5733 w 7748"/>
              <a:gd name="T65" fmla="*/ 881 h 2531"/>
              <a:gd name="T66" fmla="*/ 5929 w 7748"/>
              <a:gd name="T67" fmla="*/ 1007 h 2531"/>
              <a:gd name="T68" fmla="*/ 6127 w 7748"/>
              <a:gd name="T69" fmla="*/ 1143 h 2531"/>
              <a:gd name="T70" fmla="*/ 6325 w 7748"/>
              <a:gd name="T71" fmla="*/ 1286 h 2531"/>
              <a:gd name="T72" fmla="*/ 6525 w 7748"/>
              <a:gd name="T73" fmla="*/ 1439 h 2531"/>
              <a:gd name="T74" fmla="*/ 6725 w 7748"/>
              <a:gd name="T75" fmla="*/ 1599 h 2531"/>
              <a:gd name="T76" fmla="*/ 6928 w 7748"/>
              <a:gd name="T77" fmla="*/ 1768 h 2531"/>
              <a:gd name="T78" fmla="*/ 7131 w 7748"/>
              <a:gd name="T79" fmla="*/ 1946 h 2531"/>
              <a:gd name="T80" fmla="*/ 7335 w 7748"/>
              <a:gd name="T81" fmla="*/ 2133 h 2531"/>
              <a:gd name="T82" fmla="*/ 7541 w 7748"/>
              <a:gd name="T83" fmla="*/ 2327 h 2531"/>
              <a:gd name="T84" fmla="*/ 7748 w 7748"/>
              <a:gd name="T85" fmla="*/ 253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748" h="2531">
                <a:moveTo>
                  <a:pt x="0" y="1424"/>
                </a:moveTo>
                <a:lnTo>
                  <a:pt x="51" y="1372"/>
                </a:lnTo>
                <a:lnTo>
                  <a:pt x="104" y="1322"/>
                </a:lnTo>
                <a:lnTo>
                  <a:pt x="156" y="1272"/>
                </a:lnTo>
                <a:lnTo>
                  <a:pt x="208" y="1224"/>
                </a:lnTo>
                <a:lnTo>
                  <a:pt x="261" y="1176"/>
                </a:lnTo>
                <a:lnTo>
                  <a:pt x="313" y="1129"/>
                </a:lnTo>
                <a:lnTo>
                  <a:pt x="366" y="1084"/>
                </a:lnTo>
                <a:lnTo>
                  <a:pt x="419" y="1039"/>
                </a:lnTo>
                <a:lnTo>
                  <a:pt x="472" y="995"/>
                </a:lnTo>
                <a:lnTo>
                  <a:pt x="525" y="952"/>
                </a:lnTo>
                <a:lnTo>
                  <a:pt x="578" y="910"/>
                </a:lnTo>
                <a:lnTo>
                  <a:pt x="632" y="869"/>
                </a:lnTo>
                <a:lnTo>
                  <a:pt x="685" y="829"/>
                </a:lnTo>
                <a:lnTo>
                  <a:pt x="739" y="790"/>
                </a:lnTo>
                <a:lnTo>
                  <a:pt x="793" y="752"/>
                </a:lnTo>
                <a:lnTo>
                  <a:pt x="847" y="715"/>
                </a:lnTo>
                <a:lnTo>
                  <a:pt x="901" y="678"/>
                </a:lnTo>
                <a:lnTo>
                  <a:pt x="955" y="643"/>
                </a:lnTo>
                <a:lnTo>
                  <a:pt x="1010" y="609"/>
                </a:lnTo>
                <a:lnTo>
                  <a:pt x="1064" y="575"/>
                </a:lnTo>
                <a:lnTo>
                  <a:pt x="1119" y="543"/>
                </a:lnTo>
                <a:lnTo>
                  <a:pt x="1174" y="511"/>
                </a:lnTo>
                <a:lnTo>
                  <a:pt x="1229" y="480"/>
                </a:lnTo>
                <a:lnTo>
                  <a:pt x="1284" y="451"/>
                </a:lnTo>
                <a:lnTo>
                  <a:pt x="1339" y="422"/>
                </a:lnTo>
                <a:lnTo>
                  <a:pt x="1394" y="394"/>
                </a:lnTo>
                <a:lnTo>
                  <a:pt x="1450" y="367"/>
                </a:lnTo>
                <a:lnTo>
                  <a:pt x="1505" y="342"/>
                </a:lnTo>
                <a:lnTo>
                  <a:pt x="1561" y="317"/>
                </a:lnTo>
                <a:lnTo>
                  <a:pt x="1617" y="293"/>
                </a:lnTo>
                <a:lnTo>
                  <a:pt x="1673" y="270"/>
                </a:lnTo>
                <a:lnTo>
                  <a:pt x="1729" y="248"/>
                </a:lnTo>
                <a:lnTo>
                  <a:pt x="1785" y="226"/>
                </a:lnTo>
                <a:lnTo>
                  <a:pt x="1842" y="206"/>
                </a:lnTo>
                <a:lnTo>
                  <a:pt x="1898" y="187"/>
                </a:lnTo>
                <a:lnTo>
                  <a:pt x="1955" y="169"/>
                </a:lnTo>
                <a:lnTo>
                  <a:pt x="2012" y="151"/>
                </a:lnTo>
                <a:lnTo>
                  <a:pt x="2069" y="135"/>
                </a:lnTo>
                <a:lnTo>
                  <a:pt x="2126" y="119"/>
                </a:lnTo>
                <a:lnTo>
                  <a:pt x="2183" y="105"/>
                </a:lnTo>
                <a:lnTo>
                  <a:pt x="2240" y="91"/>
                </a:lnTo>
                <a:lnTo>
                  <a:pt x="2298" y="79"/>
                </a:lnTo>
                <a:lnTo>
                  <a:pt x="2356" y="67"/>
                </a:lnTo>
                <a:lnTo>
                  <a:pt x="2413" y="56"/>
                </a:lnTo>
                <a:lnTo>
                  <a:pt x="2471" y="46"/>
                </a:lnTo>
                <a:lnTo>
                  <a:pt x="2529" y="38"/>
                </a:lnTo>
                <a:lnTo>
                  <a:pt x="2587" y="30"/>
                </a:lnTo>
                <a:lnTo>
                  <a:pt x="2646" y="23"/>
                </a:lnTo>
                <a:lnTo>
                  <a:pt x="2704" y="17"/>
                </a:lnTo>
                <a:lnTo>
                  <a:pt x="2763" y="12"/>
                </a:lnTo>
                <a:lnTo>
                  <a:pt x="2821" y="8"/>
                </a:lnTo>
                <a:lnTo>
                  <a:pt x="2880" y="4"/>
                </a:lnTo>
                <a:lnTo>
                  <a:pt x="2939" y="2"/>
                </a:lnTo>
                <a:lnTo>
                  <a:pt x="2998" y="1"/>
                </a:lnTo>
                <a:lnTo>
                  <a:pt x="3058" y="0"/>
                </a:lnTo>
                <a:lnTo>
                  <a:pt x="3117" y="1"/>
                </a:lnTo>
                <a:lnTo>
                  <a:pt x="3177" y="3"/>
                </a:lnTo>
                <a:lnTo>
                  <a:pt x="3236" y="5"/>
                </a:lnTo>
                <a:lnTo>
                  <a:pt x="3296" y="9"/>
                </a:lnTo>
                <a:lnTo>
                  <a:pt x="3356" y="13"/>
                </a:lnTo>
                <a:lnTo>
                  <a:pt x="3416" y="18"/>
                </a:lnTo>
                <a:lnTo>
                  <a:pt x="3476" y="25"/>
                </a:lnTo>
                <a:lnTo>
                  <a:pt x="3537" y="32"/>
                </a:lnTo>
                <a:lnTo>
                  <a:pt x="3597" y="40"/>
                </a:lnTo>
                <a:lnTo>
                  <a:pt x="3658" y="49"/>
                </a:lnTo>
                <a:lnTo>
                  <a:pt x="3718" y="59"/>
                </a:lnTo>
                <a:lnTo>
                  <a:pt x="3779" y="70"/>
                </a:lnTo>
                <a:lnTo>
                  <a:pt x="3840" y="82"/>
                </a:lnTo>
                <a:lnTo>
                  <a:pt x="3901" y="95"/>
                </a:lnTo>
                <a:lnTo>
                  <a:pt x="3963" y="109"/>
                </a:lnTo>
                <a:lnTo>
                  <a:pt x="4024" y="124"/>
                </a:lnTo>
                <a:lnTo>
                  <a:pt x="4086" y="139"/>
                </a:lnTo>
                <a:lnTo>
                  <a:pt x="4147" y="156"/>
                </a:lnTo>
                <a:lnTo>
                  <a:pt x="4209" y="174"/>
                </a:lnTo>
                <a:lnTo>
                  <a:pt x="4271" y="192"/>
                </a:lnTo>
                <a:lnTo>
                  <a:pt x="4333" y="212"/>
                </a:lnTo>
                <a:lnTo>
                  <a:pt x="4395" y="232"/>
                </a:lnTo>
                <a:lnTo>
                  <a:pt x="4458" y="254"/>
                </a:lnTo>
                <a:lnTo>
                  <a:pt x="4520" y="276"/>
                </a:lnTo>
                <a:lnTo>
                  <a:pt x="4583" y="299"/>
                </a:lnTo>
                <a:lnTo>
                  <a:pt x="4646" y="324"/>
                </a:lnTo>
                <a:lnTo>
                  <a:pt x="4709" y="349"/>
                </a:lnTo>
                <a:lnTo>
                  <a:pt x="4772" y="375"/>
                </a:lnTo>
                <a:lnTo>
                  <a:pt x="4835" y="402"/>
                </a:lnTo>
                <a:lnTo>
                  <a:pt x="4898" y="430"/>
                </a:lnTo>
                <a:lnTo>
                  <a:pt x="4961" y="459"/>
                </a:lnTo>
                <a:lnTo>
                  <a:pt x="5025" y="489"/>
                </a:lnTo>
                <a:lnTo>
                  <a:pt x="5089" y="520"/>
                </a:lnTo>
                <a:lnTo>
                  <a:pt x="5153" y="552"/>
                </a:lnTo>
                <a:lnTo>
                  <a:pt x="5217" y="585"/>
                </a:lnTo>
                <a:lnTo>
                  <a:pt x="5281" y="618"/>
                </a:lnTo>
                <a:lnTo>
                  <a:pt x="5345" y="653"/>
                </a:lnTo>
                <a:lnTo>
                  <a:pt x="5409" y="689"/>
                </a:lnTo>
                <a:lnTo>
                  <a:pt x="5474" y="725"/>
                </a:lnTo>
                <a:lnTo>
                  <a:pt x="5539" y="763"/>
                </a:lnTo>
                <a:lnTo>
                  <a:pt x="5603" y="801"/>
                </a:lnTo>
                <a:lnTo>
                  <a:pt x="5668" y="840"/>
                </a:lnTo>
                <a:lnTo>
                  <a:pt x="5733" y="881"/>
                </a:lnTo>
                <a:lnTo>
                  <a:pt x="5798" y="922"/>
                </a:lnTo>
                <a:lnTo>
                  <a:pt x="5864" y="964"/>
                </a:lnTo>
                <a:lnTo>
                  <a:pt x="5929" y="1007"/>
                </a:lnTo>
                <a:lnTo>
                  <a:pt x="5995" y="1052"/>
                </a:lnTo>
                <a:lnTo>
                  <a:pt x="6061" y="1097"/>
                </a:lnTo>
                <a:lnTo>
                  <a:pt x="6127" y="1143"/>
                </a:lnTo>
                <a:lnTo>
                  <a:pt x="6193" y="1190"/>
                </a:lnTo>
                <a:lnTo>
                  <a:pt x="6259" y="1237"/>
                </a:lnTo>
                <a:lnTo>
                  <a:pt x="6325" y="1286"/>
                </a:lnTo>
                <a:lnTo>
                  <a:pt x="6391" y="1336"/>
                </a:lnTo>
                <a:lnTo>
                  <a:pt x="6458" y="1387"/>
                </a:lnTo>
                <a:lnTo>
                  <a:pt x="6525" y="1439"/>
                </a:lnTo>
                <a:lnTo>
                  <a:pt x="6591" y="1491"/>
                </a:lnTo>
                <a:lnTo>
                  <a:pt x="6658" y="1545"/>
                </a:lnTo>
                <a:lnTo>
                  <a:pt x="6725" y="1599"/>
                </a:lnTo>
                <a:lnTo>
                  <a:pt x="6793" y="1655"/>
                </a:lnTo>
                <a:lnTo>
                  <a:pt x="6860" y="1711"/>
                </a:lnTo>
                <a:lnTo>
                  <a:pt x="6928" y="1768"/>
                </a:lnTo>
                <a:lnTo>
                  <a:pt x="6995" y="1827"/>
                </a:lnTo>
                <a:lnTo>
                  <a:pt x="7063" y="1886"/>
                </a:lnTo>
                <a:lnTo>
                  <a:pt x="7131" y="1946"/>
                </a:lnTo>
                <a:lnTo>
                  <a:pt x="7199" y="2007"/>
                </a:lnTo>
                <a:lnTo>
                  <a:pt x="7267" y="2069"/>
                </a:lnTo>
                <a:lnTo>
                  <a:pt x="7335" y="2133"/>
                </a:lnTo>
                <a:lnTo>
                  <a:pt x="7404" y="2196"/>
                </a:lnTo>
                <a:lnTo>
                  <a:pt x="7472" y="2261"/>
                </a:lnTo>
                <a:lnTo>
                  <a:pt x="7541" y="2327"/>
                </a:lnTo>
                <a:lnTo>
                  <a:pt x="7610" y="2394"/>
                </a:lnTo>
                <a:lnTo>
                  <a:pt x="7679" y="2462"/>
                </a:lnTo>
                <a:lnTo>
                  <a:pt x="7748" y="2531"/>
                </a:lnTo>
              </a:path>
            </a:pathLst>
          </a:custGeom>
          <a:noFill/>
          <a:ln w="14288" cap="rnd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4063814" y="1687140"/>
            <a:ext cx="1617663" cy="16192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5681476" y="1687140"/>
            <a:ext cx="2155825" cy="21605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7808726" y="3817565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651314" y="1658565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32"/>
          <p:cNvSpPr>
            <a:spLocks noChangeArrowheads="1"/>
          </p:cNvSpPr>
          <p:nvPr/>
        </p:nvSpPr>
        <p:spPr bwMode="auto">
          <a:xfrm>
            <a:off x="4033651" y="3277815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07853" y="307335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1314" y="129917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8726" y="359657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92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样条表示抛物线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98259"/>
                <a:ext cx="7886700" cy="217870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引入三次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曲线的控制点：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抛物线的方程即可用三次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曲线表示：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(1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+ 3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(1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+ 3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(1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en-US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98259"/>
                <a:ext cx="7886700" cy="2178704"/>
              </a:xfrm>
              <a:blipFill>
                <a:blip r:embed="rId2"/>
                <a:stretch>
                  <a:fillRect l="-1391" t="-5882" b="-5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4"/>
          <p:cNvSpPr>
            <a:spLocks/>
          </p:cNvSpPr>
          <p:nvPr/>
        </p:nvSpPr>
        <p:spPr bwMode="auto">
          <a:xfrm>
            <a:off x="2638426" y="2657476"/>
            <a:ext cx="3773488" cy="1235075"/>
          </a:xfrm>
          <a:custGeom>
            <a:avLst/>
            <a:gdLst>
              <a:gd name="T0" fmla="*/ 104 w 7748"/>
              <a:gd name="T1" fmla="*/ 1322 h 2531"/>
              <a:gd name="T2" fmla="*/ 261 w 7748"/>
              <a:gd name="T3" fmla="*/ 1176 h 2531"/>
              <a:gd name="T4" fmla="*/ 419 w 7748"/>
              <a:gd name="T5" fmla="*/ 1039 h 2531"/>
              <a:gd name="T6" fmla="*/ 578 w 7748"/>
              <a:gd name="T7" fmla="*/ 910 h 2531"/>
              <a:gd name="T8" fmla="*/ 739 w 7748"/>
              <a:gd name="T9" fmla="*/ 790 h 2531"/>
              <a:gd name="T10" fmla="*/ 901 w 7748"/>
              <a:gd name="T11" fmla="*/ 678 h 2531"/>
              <a:gd name="T12" fmla="*/ 1064 w 7748"/>
              <a:gd name="T13" fmla="*/ 575 h 2531"/>
              <a:gd name="T14" fmla="*/ 1229 w 7748"/>
              <a:gd name="T15" fmla="*/ 480 h 2531"/>
              <a:gd name="T16" fmla="*/ 1394 w 7748"/>
              <a:gd name="T17" fmla="*/ 394 h 2531"/>
              <a:gd name="T18" fmla="*/ 1561 w 7748"/>
              <a:gd name="T19" fmla="*/ 317 h 2531"/>
              <a:gd name="T20" fmla="*/ 1729 w 7748"/>
              <a:gd name="T21" fmla="*/ 248 h 2531"/>
              <a:gd name="T22" fmla="*/ 1898 w 7748"/>
              <a:gd name="T23" fmla="*/ 187 h 2531"/>
              <a:gd name="T24" fmla="*/ 2069 w 7748"/>
              <a:gd name="T25" fmla="*/ 135 h 2531"/>
              <a:gd name="T26" fmla="*/ 2240 w 7748"/>
              <a:gd name="T27" fmla="*/ 91 h 2531"/>
              <a:gd name="T28" fmla="*/ 2413 w 7748"/>
              <a:gd name="T29" fmla="*/ 56 h 2531"/>
              <a:gd name="T30" fmla="*/ 2587 w 7748"/>
              <a:gd name="T31" fmla="*/ 30 h 2531"/>
              <a:gd name="T32" fmla="*/ 2763 w 7748"/>
              <a:gd name="T33" fmla="*/ 12 h 2531"/>
              <a:gd name="T34" fmla="*/ 2939 w 7748"/>
              <a:gd name="T35" fmla="*/ 2 h 2531"/>
              <a:gd name="T36" fmla="*/ 3117 w 7748"/>
              <a:gd name="T37" fmla="*/ 1 h 2531"/>
              <a:gd name="T38" fmla="*/ 3296 w 7748"/>
              <a:gd name="T39" fmla="*/ 9 h 2531"/>
              <a:gd name="T40" fmla="*/ 3476 w 7748"/>
              <a:gd name="T41" fmla="*/ 25 h 2531"/>
              <a:gd name="T42" fmla="*/ 3658 w 7748"/>
              <a:gd name="T43" fmla="*/ 49 h 2531"/>
              <a:gd name="T44" fmla="*/ 3840 w 7748"/>
              <a:gd name="T45" fmla="*/ 82 h 2531"/>
              <a:gd name="T46" fmla="*/ 4024 w 7748"/>
              <a:gd name="T47" fmla="*/ 124 h 2531"/>
              <a:gd name="T48" fmla="*/ 4209 w 7748"/>
              <a:gd name="T49" fmla="*/ 174 h 2531"/>
              <a:gd name="T50" fmla="*/ 4395 w 7748"/>
              <a:gd name="T51" fmla="*/ 232 h 2531"/>
              <a:gd name="T52" fmla="*/ 4583 w 7748"/>
              <a:gd name="T53" fmla="*/ 299 h 2531"/>
              <a:gd name="T54" fmla="*/ 4772 w 7748"/>
              <a:gd name="T55" fmla="*/ 375 h 2531"/>
              <a:gd name="T56" fmla="*/ 4961 w 7748"/>
              <a:gd name="T57" fmla="*/ 459 h 2531"/>
              <a:gd name="T58" fmla="*/ 5153 w 7748"/>
              <a:gd name="T59" fmla="*/ 552 h 2531"/>
              <a:gd name="T60" fmla="*/ 5345 w 7748"/>
              <a:gd name="T61" fmla="*/ 653 h 2531"/>
              <a:gd name="T62" fmla="*/ 5539 w 7748"/>
              <a:gd name="T63" fmla="*/ 763 h 2531"/>
              <a:gd name="T64" fmla="*/ 5733 w 7748"/>
              <a:gd name="T65" fmla="*/ 881 h 2531"/>
              <a:gd name="T66" fmla="*/ 5929 w 7748"/>
              <a:gd name="T67" fmla="*/ 1007 h 2531"/>
              <a:gd name="T68" fmla="*/ 6127 w 7748"/>
              <a:gd name="T69" fmla="*/ 1143 h 2531"/>
              <a:gd name="T70" fmla="*/ 6325 w 7748"/>
              <a:gd name="T71" fmla="*/ 1286 h 2531"/>
              <a:gd name="T72" fmla="*/ 6525 w 7748"/>
              <a:gd name="T73" fmla="*/ 1439 h 2531"/>
              <a:gd name="T74" fmla="*/ 6725 w 7748"/>
              <a:gd name="T75" fmla="*/ 1599 h 2531"/>
              <a:gd name="T76" fmla="*/ 6928 w 7748"/>
              <a:gd name="T77" fmla="*/ 1768 h 2531"/>
              <a:gd name="T78" fmla="*/ 7131 w 7748"/>
              <a:gd name="T79" fmla="*/ 1946 h 2531"/>
              <a:gd name="T80" fmla="*/ 7335 w 7748"/>
              <a:gd name="T81" fmla="*/ 2133 h 2531"/>
              <a:gd name="T82" fmla="*/ 7541 w 7748"/>
              <a:gd name="T83" fmla="*/ 2327 h 2531"/>
              <a:gd name="T84" fmla="*/ 7748 w 7748"/>
              <a:gd name="T85" fmla="*/ 253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748" h="2531">
                <a:moveTo>
                  <a:pt x="0" y="1424"/>
                </a:moveTo>
                <a:lnTo>
                  <a:pt x="51" y="1372"/>
                </a:lnTo>
                <a:lnTo>
                  <a:pt x="104" y="1322"/>
                </a:lnTo>
                <a:lnTo>
                  <a:pt x="156" y="1272"/>
                </a:lnTo>
                <a:lnTo>
                  <a:pt x="208" y="1224"/>
                </a:lnTo>
                <a:lnTo>
                  <a:pt x="261" y="1176"/>
                </a:lnTo>
                <a:lnTo>
                  <a:pt x="313" y="1129"/>
                </a:lnTo>
                <a:lnTo>
                  <a:pt x="366" y="1084"/>
                </a:lnTo>
                <a:lnTo>
                  <a:pt x="419" y="1039"/>
                </a:lnTo>
                <a:lnTo>
                  <a:pt x="472" y="995"/>
                </a:lnTo>
                <a:lnTo>
                  <a:pt x="525" y="952"/>
                </a:lnTo>
                <a:lnTo>
                  <a:pt x="578" y="910"/>
                </a:lnTo>
                <a:lnTo>
                  <a:pt x="632" y="869"/>
                </a:lnTo>
                <a:lnTo>
                  <a:pt x="685" y="829"/>
                </a:lnTo>
                <a:lnTo>
                  <a:pt x="739" y="790"/>
                </a:lnTo>
                <a:lnTo>
                  <a:pt x="793" y="752"/>
                </a:lnTo>
                <a:lnTo>
                  <a:pt x="847" y="715"/>
                </a:lnTo>
                <a:lnTo>
                  <a:pt x="901" y="678"/>
                </a:lnTo>
                <a:lnTo>
                  <a:pt x="955" y="643"/>
                </a:lnTo>
                <a:lnTo>
                  <a:pt x="1010" y="609"/>
                </a:lnTo>
                <a:lnTo>
                  <a:pt x="1064" y="575"/>
                </a:lnTo>
                <a:lnTo>
                  <a:pt x="1119" y="543"/>
                </a:lnTo>
                <a:lnTo>
                  <a:pt x="1174" y="511"/>
                </a:lnTo>
                <a:lnTo>
                  <a:pt x="1229" y="480"/>
                </a:lnTo>
                <a:lnTo>
                  <a:pt x="1284" y="451"/>
                </a:lnTo>
                <a:lnTo>
                  <a:pt x="1339" y="422"/>
                </a:lnTo>
                <a:lnTo>
                  <a:pt x="1394" y="394"/>
                </a:lnTo>
                <a:lnTo>
                  <a:pt x="1450" y="367"/>
                </a:lnTo>
                <a:lnTo>
                  <a:pt x="1505" y="342"/>
                </a:lnTo>
                <a:lnTo>
                  <a:pt x="1561" y="317"/>
                </a:lnTo>
                <a:lnTo>
                  <a:pt x="1617" y="293"/>
                </a:lnTo>
                <a:lnTo>
                  <a:pt x="1673" y="270"/>
                </a:lnTo>
                <a:lnTo>
                  <a:pt x="1729" y="248"/>
                </a:lnTo>
                <a:lnTo>
                  <a:pt x="1785" y="226"/>
                </a:lnTo>
                <a:lnTo>
                  <a:pt x="1842" y="206"/>
                </a:lnTo>
                <a:lnTo>
                  <a:pt x="1898" y="187"/>
                </a:lnTo>
                <a:lnTo>
                  <a:pt x="1955" y="169"/>
                </a:lnTo>
                <a:lnTo>
                  <a:pt x="2012" y="151"/>
                </a:lnTo>
                <a:lnTo>
                  <a:pt x="2069" y="135"/>
                </a:lnTo>
                <a:lnTo>
                  <a:pt x="2126" y="119"/>
                </a:lnTo>
                <a:lnTo>
                  <a:pt x="2183" y="105"/>
                </a:lnTo>
                <a:lnTo>
                  <a:pt x="2240" y="91"/>
                </a:lnTo>
                <a:lnTo>
                  <a:pt x="2298" y="79"/>
                </a:lnTo>
                <a:lnTo>
                  <a:pt x="2356" y="67"/>
                </a:lnTo>
                <a:lnTo>
                  <a:pt x="2413" y="56"/>
                </a:lnTo>
                <a:lnTo>
                  <a:pt x="2471" y="46"/>
                </a:lnTo>
                <a:lnTo>
                  <a:pt x="2529" y="38"/>
                </a:lnTo>
                <a:lnTo>
                  <a:pt x="2587" y="30"/>
                </a:lnTo>
                <a:lnTo>
                  <a:pt x="2646" y="23"/>
                </a:lnTo>
                <a:lnTo>
                  <a:pt x="2704" y="17"/>
                </a:lnTo>
                <a:lnTo>
                  <a:pt x="2763" y="12"/>
                </a:lnTo>
                <a:lnTo>
                  <a:pt x="2821" y="8"/>
                </a:lnTo>
                <a:lnTo>
                  <a:pt x="2880" y="4"/>
                </a:lnTo>
                <a:lnTo>
                  <a:pt x="2939" y="2"/>
                </a:lnTo>
                <a:lnTo>
                  <a:pt x="2998" y="1"/>
                </a:lnTo>
                <a:lnTo>
                  <a:pt x="3058" y="0"/>
                </a:lnTo>
                <a:lnTo>
                  <a:pt x="3117" y="1"/>
                </a:lnTo>
                <a:lnTo>
                  <a:pt x="3177" y="3"/>
                </a:lnTo>
                <a:lnTo>
                  <a:pt x="3236" y="5"/>
                </a:lnTo>
                <a:lnTo>
                  <a:pt x="3296" y="9"/>
                </a:lnTo>
                <a:lnTo>
                  <a:pt x="3356" y="13"/>
                </a:lnTo>
                <a:lnTo>
                  <a:pt x="3416" y="18"/>
                </a:lnTo>
                <a:lnTo>
                  <a:pt x="3476" y="25"/>
                </a:lnTo>
                <a:lnTo>
                  <a:pt x="3537" y="32"/>
                </a:lnTo>
                <a:lnTo>
                  <a:pt x="3597" y="40"/>
                </a:lnTo>
                <a:lnTo>
                  <a:pt x="3658" y="49"/>
                </a:lnTo>
                <a:lnTo>
                  <a:pt x="3718" y="59"/>
                </a:lnTo>
                <a:lnTo>
                  <a:pt x="3779" y="70"/>
                </a:lnTo>
                <a:lnTo>
                  <a:pt x="3840" y="82"/>
                </a:lnTo>
                <a:lnTo>
                  <a:pt x="3901" y="95"/>
                </a:lnTo>
                <a:lnTo>
                  <a:pt x="3963" y="109"/>
                </a:lnTo>
                <a:lnTo>
                  <a:pt x="4024" y="124"/>
                </a:lnTo>
                <a:lnTo>
                  <a:pt x="4086" y="139"/>
                </a:lnTo>
                <a:lnTo>
                  <a:pt x="4147" y="156"/>
                </a:lnTo>
                <a:lnTo>
                  <a:pt x="4209" y="174"/>
                </a:lnTo>
                <a:lnTo>
                  <a:pt x="4271" y="192"/>
                </a:lnTo>
                <a:lnTo>
                  <a:pt x="4333" y="212"/>
                </a:lnTo>
                <a:lnTo>
                  <a:pt x="4395" y="232"/>
                </a:lnTo>
                <a:lnTo>
                  <a:pt x="4458" y="254"/>
                </a:lnTo>
                <a:lnTo>
                  <a:pt x="4520" y="276"/>
                </a:lnTo>
                <a:lnTo>
                  <a:pt x="4583" y="299"/>
                </a:lnTo>
                <a:lnTo>
                  <a:pt x="4646" y="324"/>
                </a:lnTo>
                <a:lnTo>
                  <a:pt x="4709" y="349"/>
                </a:lnTo>
                <a:lnTo>
                  <a:pt x="4772" y="375"/>
                </a:lnTo>
                <a:lnTo>
                  <a:pt x="4835" y="402"/>
                </a:lnTo>
                <a:lnTo>
                  <a:pt x="4898" y="430"/>
                </a:lnTo>
                <a:lnTo>
                  <a:pt x="4961" y="459"/>
                </a:lnTo>
                <a:lnTo>
                  <a:pt x="5025" y="489"/>
                </a:lnTo>
                <a:lnTo>
                  <a:pt x="5089" y="520"/>
                </a:lnTo>
                <a:lnTo>
                  <a:pt x="5153" y="552"/>
                </a:lnTo>
                <a:lnTo>
                  <a:pt x="5217" y="585"/>
                </a:lnTo>
                <a:lnTo>
                  <a:pt x="5281" y="618"/>
                </a:lnTo>
                <a:lnTo>
                  <a:pt x="5345" y="653"/>
                </a:lnTo>
                <a:lnTo>
                  <a:pt x="5409" y="689"/>
                </a:lnTo>
                <a:lnTo>
                  <a:pt x="5474" y="725"/>
                </a:lnTo>
                <a:lnTo>
                  <a:pt x="5539" y="763"/>
                </a:lnTo>
                <a:lnTo>
                  <a:pt x="5603" y="801"/>
                </a:lnTo>
                <a:lnTo>
                  <a:pt x="5668" y="840"/>
                </a:lnTo>
                <a:lnTo>
                  <a:pt x="5733" y="881"/>
                </a:lnTo>
                <a:lnTo>
                  <a:pt x="5798" y="922"/>
                </a:lnTo>
                <a:lnTo>
                  <a:pt x="5864" y="964"/>
                </a:lnTo>
                <a:lnTo>
                  <a:pt x="5929" y="1007"/>
                </a:lnTo>
                <a:lnTo>
                  <a:pt x="5995" y="1052"/>
                </a:lnTo>
                <a:lnTo>
                  <a:pt x="6061" y="1097"/>
                </a:lnTo>
                <a:lnTo>
                  <a:pt x="6127" y="1143"/>
                </a:lnTo>
                <a:lnTo>
                  <a:pt x="6193" y="1190"/>
                </a:lnTo>
                <a:lnTo>
                  <a:pt x="6259" y="1237"/>
                </a:lnTo>
                <a:lnTo>
                  <a:pt x="6325" y="1286"/>
                </a:lnTo>
                <a:lnTo>
                  <a:pt x="6391" y="1336"/>
                </a:lnTo>
                <a:lnTo>
                  <a:pt x="6458" y="1387"/>
                </a:lnTo>
                <a:lnTo>
                  <a:pt x="6525" y="1439"/>
                </a:lnTo>
                <a:lnTo>
                  <a:pt x="6591" y="1491"/>
                </a:lnTo>
                <a:lnTo>
                  <a:pt x="6658" y="1545"/>
                </a:lnTo>
                <a:lnTo>
                  <a:pt x="6725" y="1599"/>
                </a:lnTo>
                <a:lnTo>
                  <a:pt x="6793" y="1655"/>
                </a:lnTo>
                <a:lnTo>
                  <a:pt x="6860" y="1711"/>
                </a:lnTo>
                <a:lnTo>
                  <a:pt x="6928" y="1768"/>
                </a:lnTo>
                <a:lnTo>
                  <a:pt x="6995" y="1827"/>
                </a:lnTo>
                <a:lnTo>
                  <a:pt x="7063" y="1886"/>
                </a:lnTo>
                <a:lnTo>
                  <a:pt x="7131" y="1946"/>
                </a:lnTo>
                <a:lnTo>
                  <a:pt x="7199" y="2007"/>
                </a:lnTo>
                <a:lnTo>
                  <a:pt x="7267" y="2069"/>
                </a:lnTo>
                <a:lnTo>
                  <a:pt x="7335" y="2133"/>
                </a:lnTo>
                <a:lnTo>
                  <a:pt x="7404" y="2196"/>
                </a:lnTo>
                <a:lnTo>
                  <a:pt x="7472" y="2261"/>
                </a:lnTo>
                <a:lnTo>
                  <a:pt x="7541" y="2327"/>
                </a:lnTo>
                <a:lnTo>
                  <a:pt x="7610" y="2394"/>
                </a:lnTo>
                <a:lnTo>
                  <a:pt x="7679" y="2462"/>
                </a:lnTo>
                <a:lnTo>
                  <a:pt x="7748" y="2531"/>
                </a:lnTo>
              </a:path>
            </a:pathLst>
          </a:custGeom>
          <a:noFill/>
          <a:ln w="14288" cap="rnd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2638426" y="1731963"/>
            <a:ext cx="1617663" cy="16192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256088" y="1731963"/>
            <a:ext cx="2155825" cy="21605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716338" y="2271713"/>
            <a:ext cx="1258888" cy="18097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383338" y="3862388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4225926" y="1703388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2608263" y="3322638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686176" y="2243138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4945063" y="2422526"/>
            <a:ext cx="58738" cy="58738"/>
          </a:xfrm>
          <a:prstGeom prst="ellipse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578476" y="3118178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351897" y="1764258"/>
                <a:ext cx="2418354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97" y="1764258"/>
                <a:ext cx="2418354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4225926" y="1343995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83338" y="3641398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899470" y="1911679"/>
                <a:ext cx="2426626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70" y="1911679"/>
                <a:ext cx="2426626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68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样条拟合圆弧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三次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样条无法精确表示圆弧，但可以拟合圆心角不超过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的圆弧，拟合误差不超过半径的千分之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如何合理选择控制点，让拟合更精确？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选择思路：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利用控制多边形的切线性质和圆弧的对称性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利用中点位置落在圆弧上的约束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利用样条围成的面积面圆弧相等的约束</a:t>
            </a:r>
          </a:p>
        </p:txBody>
      </p:sp>
    </p:spTree>
    <p:extLst>
      <p:ext uri="{BB962C8B-B14F-4D97-AF65-F5344CB8AC3E}">
        <p14:creationId xmlns:p14="http://schemas.microsoft.com/office/powerpoint/2010/main" val="3520630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样条拟合圆弧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19562"/>
            <a:ext cx="7886700" cy="205740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样条有仿射不变性，先考虑最简单的情况，即单位圆上一条半径落在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轴的圆弧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样条的性质，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都必须与圆相切，再根据对称性，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|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，这个长度设为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，只需要确定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491" y="345477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9978" y="35251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7803" y="2601142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4"/>
          <p:cNvGrpSpPr>
            <a:grpSpLocks noChangeAspect="1"/>
          </p:cNvGrpSpPr>
          <p:nvPr/>
        </p:nvGrpSpPr>
        <p:grpSpPr bwMode="auto">
          <a:xfrm>
            <a:off x="2709453" y="1735137"/>
            <a:ext cx="2119313" cy="2020888"/>
            <a:chOff x="1626" y="1093"/>
            <a:chExt cx="1335" cy="1273"/>
          </a:xfrm>
        </p:grpSpPr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2048" y="1119"/>
              <a:ext cx="887" cy="1221"/>
            </a:xfrm>
            <a:custGeom>
              <a:avLst/>
              <a:gdLst>
                <a:gd name="T0" fmla="*/ 2073 w 2073"/>
                <a:gd name="T1" fmla="*/ 2853 h 2853"/>
                <a:gd name="T2" fmla="*/ 0 w 2073"/>
                <a:gd name="T3" fmla="*/ 0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3" h="2853">
                  <a:moveTo>
                    <a:pt x="2073" y="2853"/>
                  </a:moveTo>
                  <a:cubicBezTo>
                    <a:pt x="2073" y="1554"/>
                    <a:pt x="1236" y="402"/>
                    <a:pt x="0" y="0"/>
                  </a:cubicBezTo>
                </a:path>
              </a:pathLst>
            </a:custGeom>
            <a:noFill/>
            <a:ln w="2063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48" y="1119"/>
              <a:ext cx="529" cy="17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2577" y="1291"/>
              <a:ext cx="358" cy="493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935" y="1784"/>
              <a:ext cx="0" cy="55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651" y="2340"/>
              <a:ext cx="1284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1651" y="1119"/>
              <a:ext cx="397" cy="1221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6244" y="1511526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3396" y="1718617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28912" y="333880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8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样条拟合圆弧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19562"/>
                <a:ext cx="7886700" cy="2057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圆弧中点的纵坐标为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样条中点的纵坐标为：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19562"/>
                <a:ext cx="7886700" cy="2057402"/>
              </a:xfrm>
              <a:blipFill>
                <a:blip r:embed="rId2"/>
                <a:stretch>
                  <a:fillRect l="-1391" t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787491" y="345477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9978" y="35251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7803" y="2601142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4"/>
          <p:cNvGrpSpPr>
            <a:grpSpLocks noChangeAspect="1"/>
          </p:cNvGrpSpPr>
          <p:nvPr/>
        </p:nvGrpSpPr>
        <p:grpSpPr bwMode="auto">
          <a:xfrm>
            <a:off x="2709453" y="1735137"/>
            <a:ext cx="2119313" cy="2020888"/>
            <a:chOff x="1626" y="1093"/>
            <a:chExt cx="1335" cy="1273"/>
          </a:xfrm>
        </p:grpSpPr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2048" y="1119"/>
              <a:ext cx="887" cy="1221"/>
            </a:xfrm>
            <a:custGeom>
              <a:avLst/>
              <a:gdLst>
                <a:gd name="T0" fmla="*/ 2073 w 2073"/>
                <a:gd name="T1" fmla="*/ 2853 h 2853"/>
                <a:gd name="T2" fmla="*/ 0 w 2073"/>
                <a:gd name="T3" fmla="*/ 0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3" h="2853">
                  <a:moveTo>
                    <a:pt x="2073" y="2853"/>
                  </a:moveTo>
                  <a:cubicBezTo>
                    <a:pt x="2073" y="1554"/>
                    <a:pt x="1236" y="402"/>
                    <a:pt x="0" y="0"/>
                  </a:cubicBezTo>
                </a:path>
              </a:pathLst>
            </a:custGeom>
            <a:noFill/>
            <a:ln w="2063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48" y="1119"/>
              <a:ext cx="529" cy="17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2577" y="1291"/>
              <a:ext cx="358" cy="493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935" y="1784"/>
              <a:ext cx="0" cy="55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651" y="2340"/>
              <a:ext cx="1284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1651" y="1119"/>
              <a:ext cx="397" cy="1221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6244" y="1511526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3396" y="1718617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28912" y="333880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51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样条拟合圆弧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19562"/>
                <a:ext cx="7886700" cy="2057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利用它们纵坐标相等，有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导出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19562"/>
                <a:ext cx="7886700" cy="2057402"/>
              </a:xfrm>
              <a:blipFill>
                <a:blip r:embed="rId2"/>
                <a:stretch>
                  <a:fillRect l="-1391" t="-6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787491" y="345477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9978" y="35251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7803" y="2601142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4"/>
          <p:cNvGrpSpPr>
            <a:grpSpLocks noChangeAspect="1"/>
          </p:cNvGrpSpPr>
          <p:nvPr/>
        </p:nvGrpSpPr>
        <p:grpSpPr bwMode="auto">
          <a:xfrm>
            <a:off x="2709453" y="1735137"/>
            <a:ext cx="2119313" cy="2020888"/>
            <a:chOff x="1626" y="1093"/>
            <a:chExt cx="1335" cy="1273"/>
          </a:xfrm>
        </p:grpSpPr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2048" y="1119"/>
              <a:ext cx="887" cy="1221"/>
            </a:xfrm>
            <a:custGeom>
              <a:avLst/>
              <a:gdLst>
                <a:gd name="T0" fmla="*/ 2073 w 2073"/>
                <a:gd name="T1" fmla="*/ 2853 h 2853"/>
                <a:gd name="T2" fmla="*/ 0 w 2073"/>
                <a:gd name="T3" fmla="*/ 0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3" h="2853">
                  <a:moveTo>
                    <a:pt x="2073" y="2853"/>
                  </a:moveTo>
                  <a:cubicBezTo>
                    <a:pt x="2073" y="1554"/>
                    <a:pt x="1236" y="402"/>
                    <a:pt x="0" y="0"/>
                  </a:cubicBezTo>
                </a:path>
              </a:pathLst>
            </a:custGeom>
            <a:noFill/>
            <a:ln w="2063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48" y="1119"/>
              <a:ext cx="529" cy="17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2577" y="1291"/>
              <a:ext cx="358" cy="493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935" y="1784"/>
              <a:ext cx="0" cy="55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651" y="2340"/>
              <a:ext cx="1284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1651" y="1119"/>
              <a:ext cx="397" cy="1221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6244" y="1511526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3396" y="1718617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28912" y="333880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34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样条拟合圆弧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01134"/>
                <a:ext cx="7886700" cy="22758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样条与原点构成的扇形面积恰好为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 2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用积分公式计算样条与原点构成的扇形的面积：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𝑂𝑃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𝑂𝑃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zh-CN" sz="22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1 −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01134"/>
                <a:ext cx="7886700" cy="2275830"/>
              </a:xfrm>
              <a:blipFill>
                <a:blip r:embed="rId2"/>
                <a:stretch>
                  <a:fillRect l="-1391" t="-7507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787491" y="345477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9978" y="35251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7803" y="2601142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4"/>
          <p:cNvGrpSpPr>
            <a:grpSpLocks noChangeAspect="1"/>
          </p:cNvGrpSpPr>
          <p:nvPr/>
        </p:nvGrpSpPr>
        <p:grpSpPr bwMode="auto">
          <a:xfrm>
            <a:off x="2709453" y="1735137"/>
            <a:ext cx="2119313" cy="2020888"/>
            <a:chOff x="1626" y="1093"/>
            <a:chExt cx="1335" cy="1273"/>
          </a:xfrm>
        </p:grpSpPr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2048" y="1119"/>
              <a:ext cx="887" cy="1221"/>
            </a:xfrm>
            <a:custGeom>
              <a:avLst/>
              <a:gdLst>
                <a:gd name="T0" fmla="*/ 2073 w 2073"/>
                <a:gd name="T1" fmla="*/ 2853 h 2853"/>
                <a:gd name="T2" fmla="*/ 0 w 2073"/>
                <a:gd name="T3" fmla="*/ 0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3" h="2853">
                  <a:moveTo>
                    <a:pt x="2073" y="2853"/>
                  </a:moveTo>
                  <a:cubicBezTo>
                    <a:pt x="2073" y="1554"/>
                    <a:pt x="1236" y="402"/>
                    <a:pt x="0" y="0"/>
                  </a:cubicBezTo>
                </a:path>
              </a:pathLst>
            </a:custGeom>
            <a:noFill/>
            <a:ln w="2063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48" y="1119"/>
              <a:ext cx="529" cy="17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2577" y="1291"/>
              <a:ext cx="358" cy="493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935" y="1784"/>
              <a:ext cx="0" cy="55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651" y="2340"/>
              <a:ext cx="1284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1651" y="1119"/>
              <a:ext cx="397" cy="1221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6244" y="1511526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3396" y="1718617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28912" y="333880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73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样条拟合圆弧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01134"/>
                <a:ext cx="7886700" cy="227583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利用面积求解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1 −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01134"/>
                <a:ext cx="7886700" cy="2275830"/>
              </a:xfrm>
              <a:blipFill>
                <a:blip r:embed="rId2"/>
                <a:stretch>
                  <a:fillRect l="-1391" t="-5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787491" y="345477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9978" y="35251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7803" y="2601142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4"/>
          <p:cNvGrpSpPr>
            <a:grpSpLocks noChangeAspect="1"/>
          </p:cNvGrpSpPr>
          <p:nvPr/>
        </p:nvGrpSpPr>
        <p:grpSpPr bwMode="auto">
          <a:xfrm>
            <a:off x="2709453" y="1735137"/>
            <a:ext cx="2119313" cy="2020888"/>
            <a:chOff x="1626" y="1093"/>
            <a:chExt cx="1335" cy="1273"/>
          </a:xfrm>
        </p:grpSpPr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2048" y="1119"/>
              <a:ext cx="887" cy="1221"/>
            </a:xfrm>
            <a:custGeom>
              <a:avLst/>
              <a:gdLst>
                <a:gd name="T0" fmla="*/ 2073 w 2073"/>
                <a:gd name="T1" fmla="*/ 2853 h 2853"/>
                <a:gd name="T2" fmla="*/ 0 w 2073"/>
                <a:gd name="T3" fmla="*/ 0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3" h="2853">
                  <a:moveTo>
                    <a:pt x="2073" y="2853"/>
                  </a:moveTo>
                  <a:cubicBezTo>
                    <a:pt x="2073" y="1554"/>
                    <a:pt x="1236" y="402"/>
                    <a:pt x="0" y="0"/>
                  </a:cubicBezTo>
                </a:path>
              </a:pathLst>
            </a:custGeom>
            <a:noFill/>
            <a:ln w="2063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1651" y="2137"/>
              <a:ext cx="215" cy="203"/>
            </a:xfrm>
            <a:custGeom>
              <a:avLst/>
              <a:gdLst>
                <a:gd name="T0" fmla="*/ 501 w 501"/>
                <a:gd name="T1" fmla="*/ 475 h 475"/>
                <a:gd name="T2" fmla="*/ 155 w 501"/>
                <a:gd name="T3" fmla="*/ 0 h 475"/>
                <a:gd name="T4" fmla="*/ 0 w 501"/>
                <a:gd name="T5" fmla="*/ 475 h 475"/>
                <a:gd name="T6" fmla="*/ 501 w 501"/>
                <a:gd name="T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1" h="475">
                  <a:moveTo>
                    <a:pt x="501" y="475"/>
                  </a:moveTo>
                  <a:cubicBezTo>
                    <a:pt x="501" y="259"/>
                    <a:pt x="361" y="67"/>
                    <a:pt x="155" y="0"/>
                  </a:cubicBezTo>
                  <a:lnTo>
                    <a:pt x="0" y="475"/>
                  </a:lnTo>
                  <a:lnTo>
                    <a:pt x="501" y="47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48" y="1119"/>
              <a:ext cx="529" cy="17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2577" y="1291"/>
              <a:ext cx="358" cy="493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935" y="1784"/>
              <a:ext cx="0" cy="55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651" y="2340"/>
              <a:ext cx="1284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1651" y="1119"/>
              <a:ext cx="397" cy="1221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solidFill>
              <a:srgbClr val="FFFFFF"/>
            </a:solidFill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2910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2910" y="1758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2551" y="1265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2023" y="1093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626" y="2314"/>
              <a:ext cx="51" cy="5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6244" y="1511526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3396" y="1718617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28912" y="333880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插值或拟合函数构造思想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把线性无关的初等函数集视为基函数，通过线性组合得到插值或拟合的初等函数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常见插值基函数：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整数次幂函数：多项式插值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三角函数：傅里叶分解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伯恩斯坦基函数：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样条基函数：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样条插值，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NURBS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曲面</a:t>
            </a:r>
          </a:p>
        </p:txBody>
      </p:sp>
    </p:spTree>
    <p:extLst>
      <p:ext uri="{BB962C8B-B14F-4D97-AF65-F5344CB8AC3E}">
        <p14:creationId xmlns:p14="http://schemas.microsoft.com/office/powerpoint/2010/main" val="1904285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样条拟合一般圆弧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09247"/>
            <a:ext cx="7886700" cy="166771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根据前面的结论，对于圆心角度不超过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，中心坐标为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，半径为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，两端点辐角分别为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的圆弧，把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代入前面的公式中的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，然后计算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曲线的控制顶点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186114" y="2008189"/>
            <a:ext cx="2751138" cy="1992313"/>
            <a:chOff x="2007" y="1265"/>
            <a:chExt cx="1733" cy="1255"/>
          </a:xfrm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2526" y="2344"/>
              <a:ext cx="347" cy="155"/>
            </a:xfrm>
            <a:custGeom>
              <a:avLst/>
              <a:gdLst>
                <a:gd name="T0" fmla="*/ 1000 w 1000"/>
                <a:gd name="T1" fmla="*/ 448 h 448"/>
                <a:gd name="T2" fmla="*/ 895 w 1000"/>
                <a:gd name="T3" fmla="*/ 0 h 448"/>
                <a:gd name="T4" fmla="*/ 0 w 1000"/>
                <a:gd name="T5" fmla="*/ 448 h 448"/>
                <a:gd name="T6" fmla="*/ 1000 w 1000"/>
                <a:gd name="T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448">
                  <a:moveTo>
                    <a:pt x="1000" y="448"/>
                  </a:moveTo>
                  <a:cubicBezTo>
                    <a:pt x="1000" y="292"/>
                    <a:pt x="964" y="139"/>
                    <a:pt x="895" y="0"/>
                  </a:cubicBezTo>
                  <a:lnTo>
                    <a:pt x="0" y="448"/>
                  </a:lnTo>
                  <a:lnTo>
                    <a:pt x="1000" y="448"/>
                  </a:lnTo>
                  <a:close/>
                </a:path>
              </a:pathLst>
            </a:custGeom>
            <a:solidFill>
              <a:srgbClr val="FFBFBF"/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444" y="2226"/>
              <a:ext cx="342" cy="273"/>
            </a:xfrm>
            <a:custGeom>
              <a:avLst/>
              <a:gdLst>
                <a:gd name="T0" fmla="*/ 987 w 987"/>
                <a:gd name="T1" fmla="*/ 788 h 788"/>
                <a:gd name="T2" fmla="*/ 676 w 987"/>
                <a:gd name="T3" fmla="*/ 179 h 788"/>
                <a:gd name="T4" fmla="*/ 0 w 987"/>
                <a:gd name="T5" fmla="*/ 76 h 788"/>
                <a:gd name="T6" fmla="*/ 237 w 987"/>
                <a:gd name="T7" fmla="*/ 788 h 788"/>
                <a:gd name="T8" fmla="*/ 987 w 987"/>
                <a:gd name="T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788">
                  <a:moveTo>
                    <a:pt x="987" y="788"/>
                  </a:moveTo>
                  <a:cubicBezTo>
                    <a:pt x="987" y="546"/>
                    <a:pt x="872" y="320"/>
                    <a:pt x="676" y="179"/>
                  </a:cubicBezTo>
                  <a:cubicBezTo>
                    <a:pt x="480" y="38"/>
                    <a:pt x="229" y="0"/>
                    <a:pt x="0" y="76"/>
                  </a:cubicBezTo>
                  <a:lnTo>
                    <a:pt x="237" y="788"/>
                  </a:lnTo>
                  <a:lnTo>
                    <a:pt x="987" y="788"/>
                  </a:lnTo>
                  <a:close/>
                </a:path>
              </a:pathLst>
            </a:custGeom>
            <a:solidFill>
              <a:srgbClr val="B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V="1">
              <a:off x="2526" y="2008"/>
              <a:ext cx="981" cy="49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80" y="1286"/>
              <a:ext cx="1327" cy="722"/>
            </a:xfrm>
            <a:custGeom>
              <a:avLst/>
              <a:gdLst>
                <a:gd name="T0" fmla="*/ 3829 w 3829"/>
                <a:gd name="T1" fmla="*/ 2083 h 2083"/>
                <a:gd name="T2" fmla="*/ 0 w 3829"/>
                <a:gd name="T3" fmla="*/ 498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9" h="2083">
                  <a:moveTo>
                    <a:pt x="3829" y="2083"/>
                  </a:moveTo>
                  <a:cubicBezTo>
                    <a:pt x="3125" y="676"/>
                    <a:pt x="1493" y="0"/>
                    <a:pt x="0" y="498"/>
                  </a:cubicBezTo>
                </a:path>
              </a:pathLst>
            </a:custGeom>
            <a:noFill/>
            <a:ln w="15875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2526" y="2344"/>
              <a:ext cx="347" cy="155"/>
            </a:xfrm>
            <a:custGeom>
              <a:avLst/>
              <a:gdLst>
                <a:gd name="T0" fmla="*/ 1000 w 1000"/>
                <a:gd name="T1" fmla="*/ 448 h 448"/>
                <a:gd name="T2" fmla="*/ 895 w 1000"/>
                <a:gd name="T3" fmla="*/ 0 h 448"/>
                <a:gd name="T4" fmla="*/ 0 w 1000"/>
                <a:gd name="T5" fmla="*/ 448 h 448"/>
                <a:gd name="T6" fmla="*/ 1000 w 1000"/>
                <a:gd name="T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448">
                  <a:moveTo>
                    <a:pt x="1000" y="448"/>
                  </a:moveTo>
                  <a:cubicBezTo>
                    <a:pt x="1000" y="292"/>
                    <a:pt x="964" y="139"/>
                    <a:pt x="895" y="0"/>
                  </a:cubicBezTo>
                  <a:lnTo>
                    <a:pt x="0" y="448"/>
                  </a:lnTo>
                  <a:lnTo>
                    <a:pt x="1000" y="44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2444" y="2226"/>
              <a:ext cx="342" cy="273"/>
            </a:xfrm>
            <a:custGeom>
              <a:avLst/>
              <a:gdLst>
                <a:gd name="T0" fmla="*/ 987 w 987"/>
                <a:gd name="T1" fmla="*/ 788 h 788"/>
                <a:gd name="T2" fmla="*/ 676 w 987"/>
                <a:gd name="T3" fmla="*/ 179 h 788"/>
                <a:gd name="T4" fmla="*/ 0 w 987"/>
                <a:gd name="T5" fmla="*/ 76 h 788"/>
                <a:gd name="T6" fmla="*/ 237 w 987"/>
                <a:gd name="T7" fmla="*/ 788 h 788"/>
                <a:gd name="T8" fmla="*/ 987 w 987"/>
                <a:gd name="T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788">
                  <a:moveTo>
                    <a:pt x="987" y="788"/>
                  </a:moveTo>
                  <a:cubicBezTo>
                    <a:pt x="987" y="546"/>
                    <a:pt x="872" y="320"/>
                    <a:pt x="676" y="179"/>
                  </a:cubicBezTo>
                  <a:cubicBezTo>
                    <a:pt x="480" y="38"/>
                    <a:pt x="229" y="0"/>
                    <a:pt x="0" y="76"/>
                  </a:cubicBezTo>
                  <a:lnTo>
                    <a:pt x="237" y="788"/>
                  </a:lnTo>
                  <a:lnTo>
                    <a:pt x="987" y="7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2007" y="2499"/>
              <a:ext cx="1733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2180" y="1458"/>
              <a:ext cx="346" cy="104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H="1" flipV="1">
              <a:off x="3263" y="1520"/>
              <a:ext cx="244" cy="48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2697" y="1286"/>
              <a:ext cx="566" cy="23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>
              <a:off x="2180" y="1286"/>
              <a:ext cx="517" cy="17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2506" y="2479"/>
              <a:ext cx="41" cy="41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2506" y="2479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2159" y="1437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2159" y="1437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3486" y="1988"/>
              <a:ext cx="42" cy="41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3486" y="1988"/>
              <a:ext cx="42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3242" y="1499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5"/>
            <p:cNvSpPr>
              <a:spLocks noChangeArrowheads="1"/>
            </p:cNvSpPr>
            <p:nvPr/>
          </p:nvSpPr>
          <p:spPr bwMode="auto">
            <a:xfrm>
              <a:off x="3242" y="1499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>
              <a:off x="2676" y="1265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27"/>
            <p:cNvSpPr>
              <a:spLocks noChangeArrowheads="1"/>
            </p:cNvSpPr>
            <p:nvPr/>
          </p:nvSpPr>
          <p:spPr bwMode="auto">
            <a:xfrm>
              <a:off x="2676" y="1265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389451" y="355875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3949" y="323565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511488" y="292609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42862" y="196565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70517" y="160085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46893" y="206440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34093" y="3864931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205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86114" y="2008189"/>
            <a:ext cx="2751138" cy="1992313"/>
            <a:chOff x="2007" y="1265"/>
            <a:chExt cx="1733" cy="1255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526" y="2344"/>
              <a:ext cx="347" cy="155"/>
            </a:xfrm>
            <a:custGeom>
              <a:avLst/>
              <a:gdLst>
                <a:gd name="T0" fmla="*/ 1000 w 1000"/>
                <a:gd name="T1" fmla="*/ 448 h 448"/>
                <a:gd name="T2" fmla="*/ 895 w 1000"/>
                <a:gd name="T3" fmla="*/ 0 h 448"/>
                <a:gd name="T4" fmla="*/ 0 w 1000"/>
                <a:gd name="T5" fmla="*/ 448 h 448"/>
                <a:gd name="T6" fmla="*/ 1000 w 1000"/>
                <a:gd name="T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448">
                  <a:moveTo>
                    <a:pt x="1000" y="448"/>
                  </a:moveTo>
                  <a:cubicBezTo>
                    <a:pt x="1000" y="292"/>
                    <a:pt x="964" y="139"/>
                    <a:pt x="895" y="0"/>
                  </a:cubicBezTo>
                  <a:lnTo>
                    <a:pt x="0" y="448"/>
                  </a:lnTo>
                  <a:lnTo>
                    <a:pt x="1000" y="448"/>
                  </a:lnTo>
                  <a:close/>
                </a:path>
              </a:pathLst>
            </a:custGeom>
            <a:solidFill>
              <a:srgbClr val="FFBFBF"/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444" y="2226"/>
              <a:ext cx="342" cy="273"/>
            </a:xfrm>
            <a:custGeom>
              <a:avLst/>
              <a:gdLst>
                <a:gd name="T0" fmla="*/ 987 w 987"/>
                <a:gd name="T1" fmla="*/ 788 h 788"/>
                <a:gd name="T2" fmla="*/ 676 w 987"/>
                <a:gd name="T3" fmla="*/ 179 h 788"/>
                <a:gd name="T4" fmla="*/ 0 w 987"/>
                <a:gd name="T5" fmla="*/ 76 h 788"/>
                <a:gd name="T6" fmla="*/ 237 w 987"/>
                <a:gd name="T7" fmla="*/ 788 h 788"/>
                <a:gd name="T8" fmla="*/ 987 w 987"/>
                <a:gd name="T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788">
                  <a:moveTo>
                    <a:pt x="987" y="788"/>
                  </a:moveTo>
                  <a:cubicBezTo>
                    <a:pt x="987" y="546"/>
                    <a:pt x="872" y="320"/>
                    <a:pt x="676" y="179"/>
                  </a:cubicBezTo>
                  <a:cubicBezTo>
                    <a:pt x="480" y="38"/>
                    <a:pt x="229" y="0"/>
                    <a:pt x="0" y="76"/>
                  </a:cubicBezTo>
                  <a:lnTo>
                    <a:pt x="237" y="788"/>
                  </a:lnTo>
                  <a:lnTo>
                    <a:pt x="987" y="788"/>
                  </a:lnTo>
                  <a:close/>
                </a:path>
              </a:pathLst>
            </a:custGeom>
            <a:solidFill>
              <a:srgbClr val="B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526" y="2008"/>
              <a:ext cx="981" cy="49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80" y="1286"/>
              <a:ext cx="1327" cy="722"/>
            </a:xfrm>
            <a:custGeom>
              <a:avLst/>
              <a:gdLst>
                <a:gd name="T0" fmla="*/ 3829 w 3829"/>
                <a:gd name="T1" fmla="*/ 2083 h 2083"/>
                <a:gd name="T2" fmla="*/ 0 w 3829"/>
                <a:gd name="T3" fmla="*/ 498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9" h="2083">
                  <a:moveTo>
                    <a:pt x="3829" y="2083"/>
                  </a:moveTo>
                  <a:cubicBezTo>
                    <a:pt x="3125" y="676"/>
                    <a:pt x="1493" y="0"/>
                    <a:pt x="0" y="498"/>
                  </a:cubicBezTo>
                </a:path>
              </a:pathLst>
            </a:custGeom>
            <a:noFill/>
            <a:ln w="15875" cap="rnd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26" y="2344"/>
              <a:ext cx="347" cy="155"/>
            </a:xfrm>
            <a:custGeom>
              <a:avLst/>
              <a:gdLst>
                <a:gd name="T0" fmla="*/ 1000 w 1000"/>
                <a:gd name="T1" fmla="*/ 448 h 448"/>
                <a:gd name="T2" fmla="*/ 895 w 1000"/>
                <a:gd name="T3" fmla="*/ 0 h 448"/>
                <a:gd name="T4" fmla="*/ 0 w 1000"/>
                <a:gd name="T5" fmla="*/ 448 h 448"/>
                <a:gd name="T6" fmla="*/ 1000 w 1000"/>
                <a:gd name="T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448">
                  <a:moveTo>
                    <a:pt x="1000" y="448"/>
                  </a:moveTo>
                  <a:cubicBezTo>
                    <a:pt x="1000" y="292"/>
                    <a:pt x="964" y="139"/>
                    <a:pt x="895" y="0"/>
                  </a:cubicBezTo>
                  <a:lnTo>
                    <a:pt x="0" y="448"/>
                  </a:lnTo>
                  <a:lnTo>
                    <a:pt x="1000" y="44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444" y="2226"/>
              <a:ext cx="342" cy="273"/>
            </a:xfrm>
            <a:custGeom>
              <a:avLst/>
              <a:gdLst>
                <a:gd name="T0" fmla="*/ 987 w 987"/>
                <a:gd name="T1" fmla="*/ 788 h 788"/>
                <a:gd name="T2" fmla="*/ 676 w 987"/>
                <a:gd name="T3" fmla="*/ 179 h 788"/>
                <a:gd name="T4" fmla="*/ 0 w 987"/>
                <a:gd name="T5" fmla="*/ 76 h 788"/>
                <a:gd name="T6" fmla="*/ 237 w 987"/>
                <a:gd name="T7" fmla="*/ 788 h 788"/>
                <a:gd name="T8" fmla="*/ 987 w 987"/>
                <a:gd name="T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788">
                  <a:moveTo>
                    <a:pt x="987" y="788"/>
                  </a:moveTo>
                  <a:cubicBezTo>
                    <a:pt x="987" y="546"/>
                    <a:pt x="872" y="320"/>
                    <a:pt x="676" y="179"/>
                  </a:cubicBezTo>
                  <a:cubicBezTo>
                    <a:pt x="480" y="38"/>
                    <a:pt x="229" y="0"/>
                    <a:pt x="0" y="76"/>
                  </a:cubicBezTo>
                  <a:lnTo>
                    <a:pt x="237" y="788"/>
                  </a:lnTo>
                  <a:lnTo>
                    <a:pt x="987" y="7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07" y="2499"/>
              <a:ext cx="1733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2180" y="1458"/>
              <a:ext cx="346" cy="104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263" y="1520"/>
              <a:ext cx="244" cy="48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2697" y="1286"/>
              <a:ext cx="566" cy="23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180" y="1286"/>
              <a:ext cx="517" cy="17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506" y="2479"/>
              <a:ext cx="41" cy="41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06" y="2479"/>
              <a:ext cx="41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159" y="1437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159" y="1437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486" y="1988"/>
              <a:ext cx="42" cy="41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486" y="1988"/>
              <a:ext cx="42" cy="41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242" y="1499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42" y="1499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76" y="1265"/>
              <a:ext cx="42" cy="42"/>
            </a:xfrm>
            <a:prstGeom prst="ellipse">
              <a:avLst/>
            </a:prstGeom>
            <a:solidFill>
              <a:srgbClr val="FFFFFF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676" y="1265"/>
              <a:ext cx="42" cy="42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样条拟合一般圆弧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94093"/>
                <a:ext cx="7886700" cy="188286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曲线的控制顶点为：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94093"/>
                <a:ext cx="7886700" cy="1882869"/>
              </a:xfrm>
              <a:blipFill>
                <a:blip r:embed="rId2"/>
                <a:stretch>
                  <a:fillRect l="-1391" t="-6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4389451" y="355875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93949" y="323565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1488" y="292609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42862" y="196565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70517" y="160085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46893" y="206440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34093" y="3864931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03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曲线拟合椭圆弧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49" y="4537636"/>
            <a:ext cx="7886700" cy="147945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椭圆弧可以视为圆弧的伸缩，拟合方法是先构造同心单位圆弧的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拟合控制点，再通过伸缩变为椭圆弧的控制点</a:t>
            </a:r>
          </a:p>
        </p:txBody>
      </p:sp>
      <p:sp>
        <p:nvSpPr>
          <p:cNvPr id="4" name="椭圆 3"/>
          <p:cNvSpPr/>
          <p:nvPr/>
        </p:nvSpPr>
        <p:spPr>
          <a:xfrm rot="-1800000">
            <a:off x="3132000" y="2474097"/>
            <a:ext cx="2880000" cy="1440000"/>
          </a:xfrm>
          <a:prstGeom prst="ellipse">
            <a:avLst/>
          </a:prstGeom>
          <a:noFill/>
          <a:ln>
            <a:solidFill>
              <a:srgbClr val="007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31999" y="2654097"/>
            <a:ext cx="1080000" cy="1080000"/>
          </a:xfrm>
          <a:prstGeom prst="ellipse">
            <a:avLst/>
          </a:prstGeom>
          <a:noFill/>
          <a:ln>
            <a:solidFill>
              <a:srgbClr val="007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4" idx="5"/>
          </p:cNvCxnSpPr>
          <p:nvPr/>
        </p:nvCxnSpPr>
        <p:spPr>
          <a:xfrm flipH="1">
            <a:off x="4572000" y="3125888"/>
            <a:ext cx="1136375" cy="68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4" idx="7"/>
          </p:cNvCxnSpPr>
          <p:nvPr/>
        </p:nvCxnSpPr>
        <p:spPr>
          <a:xfrm flipV="1">
            <a:off x="4571999" y="2244072"/>
            <a:ext cx="627259" cy="950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535999" y="3158097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rot="-1800000">
            <a:off x="3131999" y="2474098"/>
            <a:ext cx="2880000" cy="1440000"/>
          </a:xfrm>
          <a:prstGeom prst="arc">
            <a:avLst>
              <a:gd name="adj1" fmla="val 20009140"/>
              <a:gd name="adj2" fmla="val 15960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>
            <a:off x="4031999" y="2654096"/>
            <a:ext cx="1080000" cy="1080000"/>
          </a:xfrm>
          <a:prstGeom prst="arc">
            <a:avLst>
              <a:gd name="adj1" fmla="val 18231792"/>
              <a:gd name="adj2" fmla="val 21406222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518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/>
          <p:cNvCxnSpPr/>
          <p:nvPr/>
        </p:nvCxnSpPr>
        <p:spPr>
          <a:xfrm flipV="1">
            <a:off x="4787149" y="1728285"/>
            <a:ext cx="0" cy="205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曲线拟合椭圆弧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41521"/>
                <a:ext cx="7886700" cy="2435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是以原点为中心，把长轴为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，短轴为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，长轴与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轴夹角为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的椭圆，把它上面的点映射为同心半径为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的圆上的点的变换矩阵为：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41521"/>
                <a:ext cx="7886700" cy="2435443"/>
              </a:xfrm>
              <a:blipFill>
                <a:blip r:embed="rId2"/>
                <a:stretch>
                  <a:fillRect l="-1391" t="-3509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饼形 4"/>
          <p:cNvSpPr/>
          <p:nvPr/>
        </p:nvSpPr>
        <p:spPr>
          <a:xfrm>
            <a:off x="4517932" y="2446107"/>
            <a:ext cx="540000" cy="540000"/>
          </a:xfrm>
          <a:prstGeom prst="pie">
            <a:avLst>
              <a:gd name="adj1" fmla="val 19795596"/>
              <a:gd name="adj2" fmla="val 215876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-1800000">
            <a:off x="3347149" y="2005129"/>
            <a:ext cx="2880000" cy="1440000"/>
          </a:xfrm>
          <a:prstGeom prst="ellipse">
            <a:avLst/>
          </a:prstGeom>
          <a:noFill/>
          <a:ln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47150" y="2173369"/>
            <a:ext cx="1080000" cy="1080000"/>
          </a:xfrm>
          <a:prstGeom prst="ellipse">
            <a:avLst/>
          </a:prstGeom>
          <a:noFill/>
          <a:ln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09292" y="2716107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-1800000">
            <a:off x="4690689" y="2356106"/>
            <a:ext cx="144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-1800000" flipV="1">
            <a:off x="4607150" y="2044337"/>
            <a:ext cx="0" cy="720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751150" y="268170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9452" y="24303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08670" y="207210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75050" y="2222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30597" y="25021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72000" y="1576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9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/>
          <p:cNvCxnSpPr/>
          <p:nvPr/>
        </p:nvCxnSpPr>
        <p:spPr>
          <a:xfrm flipV="1">
            <a:off x="4787149" y="1728285"/>
            <a:ext cx="0" cy="205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用三次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Bezier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曲线拟合椭圆弧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41521"/>
                <a:ext cx="7886700" cy="25449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在圆弧的控制点的坐标确定以后，把拟合圆弧的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样条控制点映射为拟合椭圆弧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Bezier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样条控制点的变换矩阵为：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41521"/>
                <a:ext cx="7886700" cy="2544979"/>
              </a:xfrm>
              <a:blipFill>
                <a:blip r:embed="rId2"/>
                <a:stretch>
                  <a:fillRect l="-1391" t="-2638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饼形 4"/>
          <p:cNvSpPr/>
          <p:nvPr/>
        </p:nvSpPr>
        <p:spPr>
          <a:xfrm>
            <a:off x="4517932" y="2446107"/>
            <a:ext cx="540000" cy="540000"/>
          </a:xfrm>
          <a:prstGeom prst="pie">
            <a:avLst>
              <a:gd name="adj1" fmla="val 19795596"/>
              <a:gd name="adj2" fmla="val 215876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-1800000">
            <a:off x="3347149" y="2005129"/>
            <a:ext cx="2880000" cy="1440000"/>
          </a:xfrm>
          <a:prstGeom prst="ellipse">
            <a:avLst/>
          </a:prstGeom>
          <a:noFill/>
          <a:ln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47150" y="2173369"/>
            <a:ext cx="1080000" cy="1080000"/>
          </a:xfrm>
          <a:prstGeom prst="ellipse">
            <a:avLst/>
          </a:prstGeom>
          <a:noFill/>
          <a:ln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09292" y="2716107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-1800000">
            <a:off x="4690689" y="2356106"/>
            <a:ext cx="144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-1800000" flipV="1">
            <a:off x="4607150" y="2044337"/>
            <a:ext cx="0" cy="720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751150" y="268170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9452" y="24303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08670" y="207210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75050" y="2222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30597" y="25021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72000" y="15761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多项式插值思想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在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处的值分别是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，如何构造满足条件的，次数最低的多项式函数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是待定系数，把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代入上式，得到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个方程：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81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2141</TotalTime>
  <Words>5678</Words>
  <Application>Microsoft Office PowerPoint</Application>
  <PresentationFormat>全屏显示(4:3)</PresentationFormat>
  <Paragraphs>609</Paragraphs>
  <Slides>84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数值计算方法</vt:lpstr>
      <vt:lpstr>函数的收敛级别</vt:lpstr>
      <vt:lpstr>函数的收敛级别</vt:lpstr>
      <vt:lpstr>函数的收敛级别</vt:lpstr>
      <vt:lpstr>函数的收敛级别</vt:lpstr>
      <vt:lpstr>函数的收敛级别</vt:lpstr>
      <vt:lpstr>拟合与插值</vt:lpstr>
      <vt:lpstr>插值或拟合函数构造思想</vt:lpstr>
      <vt:lpstr>多项式插值思想</vt:lpstr>
      <vt:lpstr>多项式插值思想</vt:lpstr>
      <vt:lpstr>多项式插值思想</vt:lpstr>
      <vt:lpstr>拉格朗日基函数</vt:lpstr>
      <vt:lpstr>拉格朗日基函数</vt:lpstr>
      <vt:lpstr>拉格朗日插值误差估计</vt:lpstr>
      <vt:lpstr>拉格朗日插值误差估计</vt:lpstr>
      <vt:lpstr>拉格朗日插值</vt:lpstr>
      <vt:lpstr>Newton插值</vt:lpstr>
      <vt:lpstr>Hermite插值</vt:lpstr>
      <vt:lpstr>Hermite插值</vt:lpstr>
      <vt:lpstr>Hermite插值</vt:lpstr>
      <vt:lpstr>Hermite插值</vt:lpstr>
      <vt:lpstr>Hermite插值</vt:lpstr>
      <vt:lpstr>参数曲线</vt:lpstr>
      <vt:lpstr>平面曲线的切线和法线</vt:lpstr>
      <vt:lpstr>曲线的曲率</vt:lpstr>
      <vt:lpstr>曲线曲率的法向量解释</vt:lpstr>
      <vt:lpstr>二维向量的叉积</vt:lpstr>
      <vt:lpstr>曲线面积的计算</vt:lpstr>
      <vt:lpstr>曲线曲率的计算</vt:lpstr>
      <vt:lpstr>曲线的连续概念</vt:lpstr>
      <vt:lpstr>参数曲线的插值构造思想</vt:lpstr>
      <vt:lpstr>样条拼接几何连续条件</vt:lpstr>
      <vt:lpstr>有序离散点的连接思想</vt:lpstr>
      <vt:lpstr>平行六面体的体积</vt:lpstr>
      <vt:lpstr>三棱柱的体积</vt:lpstr>
      <vt:lpstr>三棱锥的体积</vt:lpstr>
      <vt:lpstr>三棱锥的体积</vt:lpstr>
      <vt:lpstr>三角形面积的计算</vt:lpstr>
      <vt:lpstr>面积坐标</vt:lpstr>
      <vt:lpstr>仿射变换及其性质</vt:lpstr>
      <vt:lpstr>仿射变换的本质</vt:lpstr>
      <vt:lpstr>控制点和样条基函数</vt:lpstr>
      <vt:lpstr>仿射不变条件</vt:lpstr>
      <vt:lpstr>仿射不变条件</vt:lpstr>
      <vt:lpstr>仿射不变条件</vt:lpstr>
      <vt:lpstr>仿射变换的性质</vt:lpstr>
      <vt:lpstr>仿射变换的确定</vt:lpstr>
      <vt:lpstr>仿射变换的性质</vt:lpstr>
      <vt:lpstr>仿射变换的确定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四边形最小外接椭圆问题</vt:lpstr>
      <vt:lpstr>Bernstein基函数</vt:lpstr>
      <vt:lpstr>组合数的性质</vt:lpstr>
      <vt:lpstr>Bernstein基函数的导数性质</vt:lpstr>
      <vt:lpstr>Bezier样条的切线</vt:lpstr>
      <vt:lpstr>Bezier样条的性质</vt:lpstr>
      <vt:lpstr>样条的积分构造思想</vt:lpstr>
      <vt:lpstr>B样条基函数</vt:lpstr>
      <vt:lpstr>B样条基函数</vt:lpstr>
      <vt:lpstr>B样条基函数</vt:lpstr>
      <vt:lpstr>B样条基函数的性质</vt:lpstr>
      <vt:lpstr>三次B样条基函数</vt:lpstr>
      <vt:lpstr>三次B样条曲线</vt:lpstr>
      <vt:lpstr>抛物线弧的绘制</vt:lpstr>
      <vt:lpstr>用三次Bezier样条表示抛物线</vt:lpstr>
      <vt:lpstr>用三次Bezier样条表示抛物线</vt:lpstr>
      <vt:lpstr>用三次Bezier样条表示抛物线</vt:lpstr>
      <vt:lpstr>用三次Bezier样条拟合圆弧</vt:lpstr>
      <vt:lpstr>用三次Bezier样条拟合圆弧</vt:lpstr>
      <vt:lpstr>用三次Bezier样条拟合圆弧</vt:lpstr>
      <vt:lpstr>用三次Bezier样条拟合圆弧</vt:lpstr>
      <vt:lpstr>用三次Bezier样条拟合圆弧</vt:lpstr>
      <vt:lpstr>用三次Bezier样条拟合圆弧</vt:lpstr>
      <vt:lpstr>用三次Bezier样条拟合一般圆弧</vt:lpstr>
      <vt:lpstr>用三次Bezier样条拟合一般圆弧</vt:lpstr>
      <vt:lpstr>用三次Bezier曲线拟合椭圆弧</vt:lpstr>
      <vt:lpstr>用三次Bezier曲线拟合椭圆弧</vt:lpstr>
      <vt:lpstr>用三次Bezier曲线拟合椭圆弧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数值计算方法</dc:title>
  <dc:creator>malong</dc:creator>
  <cp:lastModifiedBy>Zhihua Sa</cp:lastModifiedBy>
  <cp:revision>125</cp:revision>
  <dcterms:created xsi:type="dcterms:W3CDTF">2022-09-28T06:04:38Z</dcterms:created>
  <dcterms:modified xsi:type="dcterms:W3CDTF">2025-01-03T10:44:06Z</dcterms:modified>
</cp:coreProperties>
</file>