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57" r:id="rId16"/>
    <p:sldId id="258" r:id="rId17"/>
    <p:sldId id="259" r:id="rId18"/>
    <p:sldId id="263" r:id="rId19"/>
    <p:sldId id="260" r:id="rId20"/>
    <p:sldId id="261" r:id="rId21"/>
    <p:sldId id="262" r:id="rId22"/>
    <p:sldId id="265" r:id="rId23"/>
    <p:sldId id="268" r:id="rId24"/>
    <p:sldId id="270" r:id="rId25"/>
    <p:sldId id="271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9" r:id="rId42"/>
    <p:sldId id="310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203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24C-5395-4A34-8BE4-667F022C54A1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F4B8-985B-434A-B5EE-1CEEE5C8C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3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24C-5395-4A34-8BE4-667F022C54A1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F4B8-985B-434A-B5EE-1CEEE5C8C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39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24C-5395-4A34-8BE4-667F022C54A1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F4B8-985B-434A-B5EE-1CEEE5C8C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60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24C-5395-4A34-8BE4-667F022C54A1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F4B8-985B-434A-B5EE-1CEEE5C8C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2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24C-5395-4A34-8BE4-667F022C54A1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F4B8-985B-434A-B5EE-1CEEE5C8C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21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24C-5395-4A34-8BE4-667F022C54A1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F4B8-985B-434A-B5EE-1CEEE5C8C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05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24C-5395-4A34-8BE4-667F022C54A1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F4B8-985B-434A-B5EE-1CEEE5C8C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68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24C-5395-4A34-8BE4-667F022C54A1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F4B8-985B-434A-B5EE-1CEEE5C8C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2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24C-5395-4A34-8BE4-667F022C54A1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F4B8-985B-434A-B5EE-1CEEE5C8C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50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24C-5395-4A34-8BE4-667F022C54A1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F4B8-985B-434A-B5EE-1CEEE5C8C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85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24C-5395-4A34-8BE4-667F022C54A1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F4B8-985B-434A-B5EE-1CEEE5C8C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5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5924C-5395-4A34-8BE4-667F022C54A1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F4B8-985B-434A-B5EE-1CEEE5C8C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11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数值计算方法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第六章 数值积分与数值微分</a:t>
            </a:r>
          </a:p>
        </p:txBody>
      </p:sp>
    </p:spTree>
    <p:extLst>
      <p:ext uri="{BB962C8B-B14F-4D97-AF65-F5344CB8AC3E}">
        <p14:creationId xmlns:p14="http://schemas.microsoft.com/office/powerpoint/2010/main" val="1576163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分部积分的拼凑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func>
                                <m:func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func>
                                <m:func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50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分部积分的拼凑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func>
                                <m:func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func>
                                <m:func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50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分部积分的拼凑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𝑥𝑑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29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分部积分的拼凑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06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分部积分的拼凑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co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co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05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求和计算定积分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求和计算方法：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一般构造思路：用拟合多项式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代替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截断误差：</a:t>
                </a:r>
                <a:endParaRPr lang="en-US" altLang="zh-CN" b="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211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代数精度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用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次多项式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拟合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o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i="1" baseline="30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如果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是次数不超过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的多次式，则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如果有一种数值积分方法对次数不超过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的多项式的积分是准确的，称这种数值积分方法的代数精度为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endParaRPr lang="zh-CN" altLang="en-US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 r="-1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204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梯形法计算积分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3958300"/>
                <a:ext cx="7886700" cy="221866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sz="3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近似计算函数</a:t>
                </a:r>
                <a:r>
                  <a:rPr lang="en-US" altLang="zh-CN" sz="30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3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30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3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在一个长度为</a:t>
                </a:r>
                <a:r>
                  <a:rPr lang="en-US" altLang="zh-CN" sz="30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h</a:t>
                </a:r>
                <a:r>
                  <a:rPr lang="zh-CN" altLang="en-US" sz="3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，中点为</a:t>
                </a:r>
                <a:r>
                  <a:rPr lang="en-US" altLang="zh-CN" sz="30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000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3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的区间积分</a:t>
                </a:r>
                <a:endParaRPr lang="en-US" altLang="zh-CN" sz="3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3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梯形面积：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zh-CN" sz="26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altLang="zh-CN" sz="26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958300"/>
                <a:ext cx="7886700" cy="2218662"/>
              </a:xfrm>
              <a:blipFill>
                <a:blip r:embed="rId2"/>
                <a:stretch>
                  <a:fillRect l="-1391" t="-7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>
          <a:xfrm>
            <a:off x="2877014" y="3434576"/>
            <a:ext cx="36018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3356517" y="1690689"/>
            <a:ext cx="0" cy="220108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弧形 8"/>
          <p:cNvSpPr/>
          <p:nvPr/>
        </p:nvSpPr>
        <p:spPr>
          <a:xfrm>
            <a:off x="3735655" y="2062976"/>
            <a:ext cx="3077736" cy="1126273"/>
          </a:xfrm>
          <a:prstGeom prst="arc">
            <a:avLst>
              <a:gd name="adj1" fmla="val 11196258"/>
              <a:gd name="adj2" fmla="val 19536635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3802563" y="2453268"/>
            <a:ext cx="0" cy="98130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5988202" y="2129501"/>
            <a:ext cx="740" cy="13050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9" idx="0"/>
            <a:endCxn id="9" idx="2"/>
          </p:cNvCxnSpPr>
          <p:nvPr/>
        </p:nvCxnSpPr>
        <p:spPr>
          <a:xfrm flipV="1">
            <a:off x="3807338" y="2129501"/>
            <a:ext cx="2192756" cy="326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4484357" y="1721936"/>
                <a:ext cx="10453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357" y="1721936"/>
                <a:ext cx="1045350" cy="307777"/>
              </a:xfrm>
              <a:prstGeom prst="rect">
                <a:avLst/>
              </a:prstGeom>
              <a:blipFill>
                <a:blip r:embed="rId3"/>
                <a:stretch>
                  <a:fillRect l="-5848" t="-1961" r="-877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3432760" y="3209931"/>
                <a:ext cx="764505" cy="582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760" y="3209931"/>
                <a:ext cx="764505" cy="582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5529707" y="3209931"/>
                <a:ext cx="764505" cy="582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707" y="3209931"/>
                <a:ext cx="764505" cy="5823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559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梯形法计算积分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对于函数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，已知它在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&lt;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&lt; … &lt;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处的值分别为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…,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，则它从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到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的近似积分为：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000" b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等距情况：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… =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1 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h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nary>
                            <m:naryPr>
                              <m:chr m:val="∑"/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两端点处的值各被加了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次，中间点处的值被加了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次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 r="-1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051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抛物线法计算积分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598599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函数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在一个长度为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h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，中点为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的区间积分，构造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g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，则积分区间的中点平移到原点，函数也一并平移，积分结果不变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g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(–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h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/2)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g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(0)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g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h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/2)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，构造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Lagrange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插值函数：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对它们积分，得到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+4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h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598599"/>
              </a:xfrm>
              <a:blipFill>
                <a:blip r:embed="rId2"/>
                <a:stretch>
                  <a:fillRect l="-1391" t="-2649" r="-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56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基本不定积分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28650" y="1690689"/>
                <a:ext cx="3742628" cy="968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≠−1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3742628" cy="9687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28648" y="3173455"/>
                <a:ext cx="2267185" cy="968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8" y="3173455"/>
                <a:ext cx="2267185" cy="9687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28648" y="3984979"/>
                <a:ext cx="3192387" cy="968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8" y="3984979"/>
                <a:ext cx="3192387" cy="9687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28649" y="2453961"/>
                <a:ext cx="2493691" cy="968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2453961"/>
                <a:ext cx="2493691" cy="9687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833355" y="1690689"/>
                <a:ext cx="3190645" cy="968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355" y="1690689"/>
                <a:ext cx="3190645" cy="9687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833355" y="2830785"/>
                <a:ext cx="3764235" cy="968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arcsin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355" y="2830785"/>
                <a:ext cx="3764235" cy="9687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833355" y="3970881"/>
                <a:ext cx="3557239" cy="968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355" y="3970881"/>
                <a:ext cx="3557239" cy="9687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40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拟棱台公式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3233854"/>
                <a:ext cx="7886700" cy="294311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祖暅原理：幂势既同，则积不容异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拟棱台体积计算公式：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𝑉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+4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h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𝑉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𝑡𝑜𝑝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+4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𝑚𝑖𝑑𝑑𝑙𝑒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𝑏𝑜𝑡𝑡𝑜𝑚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h𝑒𝑖𝑔h𝑡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截面的面积与高的的函数关系不超过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次的形状：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球面，棱柱，棱锥，棱台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表示物体每个部分的横截面积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233854"/>
                <a:ext cx="7886700" cy="2943110"/>
              </a:xfrm>
              <a:blipFill>
                <a:blip r:embed="rId2"/>
                <a:stretch>
                  <a:fillRect l="-850" t="-5176" b="-2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1806496" y="1690688"/>
            <a:ext cx="1453955" cy="1453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221238" y="1690687"/>
            <a:ext cx="624470" cy="1453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06496" y="2107581"/>
            <a:ext cx="1453955" cy="6199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柱形 7"/>
          <p:cNvSpPr/>
          <p:nvPr/>
        </p:nvSpPr>
        <p:spPr>
          <a:xfrm>
            <a:off x="4189430" y="1738288"/>
            <a:ext cx="1070517" cy="142378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88927" y="1705772"/>
            <a:ext cx="892097" cy="2902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弧形 10"/>
          <p:cNvSpPr/>
          <p:nvPr/>
        </p:nvSpPr>
        <p:spPr>
          <a:xfrm>
            <a:off x="5850983" y="2630750"/>
            <a:ext cx="1567984" cy="483725"/>
          </a:xfrm>
          <a:prstGeom prst="arc">
            <a:avLst>
              <a:gd name="adj1" fmla="val 46778"/>
              <a:gd name="adj2" fmla="val 105488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9" idx="2"/>
            <a:endCxn id="11" idx="2"/>
          </p:cNvCxnSpPr>
          <p:nvPr/>
        </p:nvCxnSpPr>
        <p:spPr>
          <a:xfrm flipH="1">
            <a:off x="5872147" y="1850920"/>
            <a:ext cx="316780" cy="1077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6"/>
            <a:endCxn id="11" idx="0"/>
          </p:cNvCxnSpPr>
          <p:nvPr/>
        </p:nvCxnSpPr>
        <p:spPr>
          <a:xfrm>
            <a:off x="7081024" y="1850920"/>
            <a:ext cx="337181" cy="1032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027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代数精度检验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简化思路：把积分区间约束在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范围内，分别检验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1,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…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的积分结果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梯形法积分精度检验：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1+1</m:t>
                          </m:r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, 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=0=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≠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梯形法对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1,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计算准确，但对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计算不准确，因而代数精度是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次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821" b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016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代数精度检验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依次使用函数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1,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检验抛物线法积分</a:t>
                </a:r>
                <a:endParaRPr lang="en-US" altLang="zh-CN" b="0" i="0" dirty="0">
                  <a:latin typeface="Cambria Math" panose="020405030504060302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4+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=0=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4×0+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4×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796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代数精度检验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=0=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4×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40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≠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48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4×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抛物线法对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1,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计算准确，但对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计算不准确，因而代数精度是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次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897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代数精度检验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把梯形法改为：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400" dirty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依次使用函数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1,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检验改进梯形法</a:t>
                </a:r>
                <a:endParaRPr lang="en-US" altLang="zh-CN" dirty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1+1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=0=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9011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代数精度检验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=0=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40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≠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144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改进梯形法对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1,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计算准确，但对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计算不准确，因而代数精度是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次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444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傅里叶级数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218770"/>
            <a:ext cx="7886700" cy="958191"/>
          </a:xfrm>
        </p:spPr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是定义在区间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内的函数，用以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为周期的三角函数对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做最小平方误差拟合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2171700" y="1706563"/>
            <a:ext cx="4816475" cy="3459163"/>
            <a:chOff x="1368" y="1075"/>
            <a:chExt cx="3034" cy="2179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368" y="2164"/>
              <a:ext cx="700" cy="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146" y="2164"/>
              <a:ext cx="700" cy="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924" y="2164"/>
              <a:ext cx="700" cy="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702" y="2164"/>
              <a:ext cx="700" cy="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368" y="2943"/>
              <a:ext cx="700" cy="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146" y="2943"/>
              <a:ext cx="700" cy="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924" y="2943"/>
              <a:ext cx="700" cy="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702" y="2943"/>
              <a:ext cx="700" cy="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auto">
            <a:xfrm>
              <a:off x="1407" y="1853"/>
              <a:ext cx="623" cy="623"/>
            </a:xfrm>
            <a:custGeom>
              <a:avLst/>
              <a:gdLst>
                <a:gd name="T0" fmla="*/ 30 w 2150"/>
                <a:gd name="T1" fmla="*/ 1170 h 2149"/>
                <a:gd name="T2" fmla="*/ 72 w 2150"/>
                <a:gd name="T3" fmla="*/ 1299 h 2149"/>
                <a:gd name="T4" fmla="*/ 113 w 2150"/>
                <a:gd name="T5" fmla="*/ 1424 h 2149"/>
                <a:gd name="T6" fmla="*/ 196 w 2150"/>
                <a:gd name="T7" fmla="*/ 1658 h 2149"/>
                <a:gd name="T8" fmla="*/ 362 w 2150"/>
                <a:gd name="T9" fmla="*/ 2012 h 2149"/>
                <a:gd name="T10" fmla="*/ 445 w 2150"/>
                <a:gd name="T11" fmla="*/ 2111 h 2149"/>
                <a:gd name="T12" fmla="*/ 487 w 2150"/>
                <a:gd name="T13" fmla="*/ 2138 h 2149"/>
                <a:gd name="T14" fmla="*/ 507 w 2150"/>
                <a:gd name="T15" fmla="*/ 2145 h 2149"/>
                <a:gd name="T16" fmla="*/ 539 w 2150"/>
                <a:gd name="T17" fmla="*/ 2149 h 2149"/>
                <a:gd name="T18" fmla="*/ 570 w 2150"/>
                <a:gd name="T19" fmla="*/ 2145 h 2149"/>
                <a:gd name="T20" fmla="*/ 611 w 2150"/>
                <a:gd name="T21" fmla="*/ 2125 h 2149"/>
                <a:gd name="T22" fmla="*/ 653 w 2150"/>
                <a:gd name="T23" fmla="*/ 2089 h 2149"/>
                <a:gd name="T24" fmla="*/ 777 w 2150"/>
                <a:gd name="T25" fmla="*/ 1896 h 2149"/>
                <a:gd name="T26" fmla="*/ 902 w 2150"/>
                <a:gd name="T27" fmla="*/ 1596 h 2149"/>
                <a:gd name="T28" fmla="*/ 985 w 2150"/>
                <a:gd name="T29" fmla="*/ 1355 h 2149"/>
                <a:gd name="T30" fmla="*/ 1068 w 2150"/>
                <a:gd name="T31" fmla="*/ 1098 h 2149"/>
                <a:gd name="T32" fmla="*/ 1109 w 2150"/>
                <a:gd name="T33" fmla="*/ 967 h 2149"/>
                <a:gd name="T34" fmla="*/ 1192 w 2150"/>
                <a:gd name="T35" fmla="*/ 714 h 2149"/>
                <a:gd name="T36" fmla="*/ 1275 w 2150"/>
                <a:gd name="T37" fmla="*/ 481 h 2149"/>
                <a:gd name="T38" fmla="*/ 1441 w 2150"/>
                <a:gd name="T39" fmla="*/ 132 h 2149"/>
                <a:gd name="T40" fmla="*/ 1524 w 2150"/>
                <a:gd name="T41" fmla="*/ 35 h 2149"/>
                <a:gd name="T42" fmla="*/ 1565 w 2150"/>
                <a:gd name="T43" fmla="*/ 10 h 2149"/>
                <a:gd name="T44" fmla="*/ 1596 w 2150"/>
                <a:gd name="T45" fmla="*/ 1 h 2149"/>
                <a:gd name="T46" fmla="*/ 1628 w 2150"/>
                <a:gd name="T47" fmla="*/ 0 h 2149"/>
                <a:gd name="T48" fmla="*/ 1648 w 2150"/>
                <a:gd name="T49" fmla="*/ 5 h 2149"/>
                <a:gd name="T50" fmla="*/ 1690 w 2150"/>
                <a:gd name="T51" fmla="*/ 27 h 2149"/>
                <a:gd name="T52" fmla="*/ 1731 w 2150"/>
                <a:gd name="T53" fmla="*/ 64 h 2149"/>
                <a:gd name="T54" fmla="*/ 1773 w 2150"/>
                <a:gd name="T55" fmla="*/ 115 h 2149"/>
                <a:gd name="T56" fmla="*/ 1939 w 2150"/>
                <a:gd name="T57" fmla="*/ 452 h 2149"/>
                <a:gd name="T58" fmla="*/ 2022 w 2150"/>
                <a:gd name="T59" fmla="*/ 681 h 2149"/>
                <a:gd name="T60" fmla="*/ 2105 w 2150"/>
                <a:gd name="T61" fmla="*/ 933 h 2149"/>
                <a:gd name="T62" fmla="*/ 2150 w 2150"/>
                <a:gd name="T63" fmla="*/ 1074 h 2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50" h="2149">
                  <a:moveTo>
                    <a:pt x="0" y="1074"/>
                  </a:moveTo>
                  <a:lnTo>
                    <a:pt x="30" y="1170"/>
                  </a:lnTo>
                  <a:moveTo>
                    <a:pt x="30" y="1170"/>
                  </a:moveTo>
                  <a:lnTo>
                    <a:pt x="72" y="1299"/>
                  </a:lnTo>
                  <a:lnTo>
                    <a:pt x="113" y="1424"/>
                  </a:lnTo>
                  <a:moveTo>
                    <a:pt x="113" y="1424"/>
                  </a:moveTo>
                  <a:lnTo>
                    <a:pt x="155" y="1545"/>
                  </a:lnTo>
                  <a:lnTo>
                    <a:pt x="196" y="1658"/>
                  </a:lnTo>
                  <a:lnTo>
                    <a:pt x="279" y="1858"/>
                  </a:lnTo>
                  <a:lnTo>
                    <a:pt x="362" y="2012"/>
                  </a:lnTo>
                  <a:lnTo>
                    <a:pt x="404" y="2068"/>
                  </a:lnTo>
                  <a:lnTo>
                    <a:pt x="445" y="2111"/>
                  </a:lnTo>
                  <a:moveTo>
                    <a:pt x="445" y="2111"/>
                  </a:moveTo>
                  <a:lnTo>
                    <a:pt x="487" y="2138"/>
                  </a:lnTo>
                  <a:lnTo>
                    <a:pt x="497" y="2142"/>
                  </a:lnTo>
                  <a:lnTo>
                    <a:pt x="507" y="2145"/>
                  </a:lnTo>
                  <a:lnTo>
                    <a:pt x="528" y="2149"/>
                  </a:lnTo>
                  <a:lnTo>
                    <a:pt x="539" y="2149"/>
                  </a:lnTo>
                  <a:lnTo>
                    <a:pt x="549" y="2149"/>
                  </a:lnTo>
                  <a:lnTo>
                    <a:pt x="570" y="2145"/>
                  </a:lnTo>
                  <a:lnTo>
                    <a:pt x="590" y="2137"/>
                  </a:lnTo>
                  <a:lnTo>
                    <a:pt x="611" y="2125"/>
                  </a:lnTo>
                  <a:lnTo>
                    <a:pt x="632" y="2109"/>
                  </a:lnTo>
                  <a:lnTo>
                    <a:pt x="653" y="2089"/>
                  </a:lnTo>
                  <a:lnTo>
                    <a:pt x="694" y="2039"/>
                  </a:lnTo>
                  <a:lnTo>
                    <a:pt x="777" y="1896"/>
                  </a:lnTo>
                  <a:lnTo>
                    <a:pt x="860" y="1706"/>
                  </a:lnTo>
                  <a:lnTo>
                    <a:pt x="902" y="1596"/>
                  </a:lnTo>
                  <a:lnTo>
                    <a:pt x="943" y="1478"/>
                  </a:lnTo>
                  <a:lnTo>
                    <a:pt x="985" y="1355"/>
                  </a:lnTo>
                  <a:lnTo>
                    <a:pt x="1026" y="1227"/>
                  </a:lnTo>
                  <a:lnTo>
                    <a:pt x="1068" y="1098"/>
                  </a:lnTo>
                  <a:lnTo>
                    <a:pt x="1109" y="967"/>
                  </a:lnTo>
                  <a:moveTo>
                    <a:pt x="1109" y="967"/>
                  </a:moveTo>
                  <a:lnTo>
                    <a:pt x="1150" y="839"/>
                  </a:lnTo>
                  <a:lnTo>
                    <a:pt x="1192" y="714"/>
                  </a:lnTo>
                  <a:lnTo>
                    <a:pt x="1233" y="594"/>
                  </a:lnTo>
                  <a:lnTo>
                    <a:pt x="1275" y="481"/>
                  </a:lnTo>
                  <a:lnTo>
                    <a:pt x="1358" y="283"/>
                  </a:lnTo>
                  <a:lnTo>
                    <a:pt x="1441" y="132"/>
                  </a:lnTo>
                  <a:lnTo>
                    <a:pt x="1482" y="76"/>
                  </a:lnTo>
                  <a:lnTo>
                    <a:pt x="1524" y="35"/>
                  </a:lnTo>
                  <a:lnTo>
                    <a:pt x="1545" y="20"/>
                  </a:lnTo>
                  <a:lnTo>
                    <a:pt x="1565" y="10"/>
                  </a:lnTo>
                  <a:lnTo>
                    <a:pt x="1586" y="3"/>
                  </a:lnTo>
                  <a:lnTo>
                    <a:pt x="1596" y="1"/>
                  </a:lnTo>
                  <a:lnTo>
                    <a:pt x="1607" y="0"/>
                  </a:lnTo>
                  <a:lnTo>
                    <a:pt x="1628" y="0"/>
                  </a:lnTo>
                  <a:lnTo>
                    <a:pt x="1638" y="2"/>
                  </a:lnTo>
                  <a:lnTo>
                    <a:pt x="1648" y="5"/>
                  </a:lnTo>
                  <a:lnTo>
                    <a:pt x="1669" y="14"/>
                  </a:lnTo>
                  <a:lnTo>
                    <a:pt x="1690" y="27"/>
                  </a:lnTo>
                  <a:lnTo>
                    <a:pt x="1711" y="43"/>
                  </a:lnTo>
                  <a:lnTo>
                    <a:pt x="1731" y="64"/>
                  </a:lnTo>
                  <a:lnTo>
                    <a:pt x="1773" y="115"/>
                  </a:lnTo>
                  <a:moveTo>
                    <a:pt x="1773" y="115"/>
                  </a:moveTo>
                  <a:lnTo>
                    <a:pt x="1856" y="260"/>
                  </a:lnTo>
                  <a:lnTo>
                    <a:pt x="1939" y="452"/>
                  </a:lnTo>
                  <a:lnTo>
                    <a:pt x="1980" y="563"/>
                  </a:lnTo>
                  <a:lnTo>
                    <a:pt x="2022" y="681"/>
                  </a:lnTo>
                  <a:lnTo>
                    <a:pt x="2063" y="805"/>
                  </a:lnTo>
                  <a:lnTo>
                    <a:pt x="2105" y="933"/>
                  </a:lnTo>
                  <a:moveTo>
                    <a:pt x="2105" y="933"/>
                  </a:moveTo>
                  <a:lnTo>
                    <a:pt x="2150" y="1074"/>
                  </a:lnTo>
                </a:path>
              </a:pathLst>
            </a:custGeom>
            <a:noFill/>
            <a:ln w="14288" cap="rnd">
              <a:solidFill>
                <a:srgbClr val="FF55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 noEditPoints="1"/>
            </p:cNvSpPr>
            <p:nvPr/>
          </p:nvSpPr>
          <p:spPr bwMode="auto">
            <a:xfrm>
              <a:off x="2185" y="1853"/>
              <a:ext cx="622" cy="623"/>
            </a:xfrm>
            <a:custGeom>
              <a:avLst/>
              <a:gdLst>
                <a:gd name="T0" fmla="*/ 21 w 2150"/>
                <a:gd name="T1" fmla="*/ 1265 h 2150"/>
                <a:gd name="T2" fmla="*/ 61 w 2150"/>
                <a:gd name="T3" fmla="*/ 1621 h 2150"/>
                <a:gd name="T4" fmla="*/ 81 w 2150"/>
                <a:gd name="T5" fmla="*/ 1776 h 2150"/>
                <a:gd name="T6" fmla="*/ 123 w 2150"/>
                <a:gd name="T7" fmla="*/ 2020 h 2150"/>
                <a:gd name="T8" fmla="*/ 175 w 2150"/>
                <a:gd name="T9" fmla="*/ 2149 h 2150"/>
                <a:gd name="T10" fmla="*/ 195 w 2150"/>
                <a:gd name="T11" fmla="*/ 2140 h 2150"/>
                <a:gd name="T12" fmla="*/ 227 w 2150"/>
                <a:gd name="T13" fmla="*/ 2060 h 2150"/>
                <a:gd name="T14" fmla="*/ 268 w 2150"/>
                <a:gd name="T15" fmla="*/ 1843 h 2150"/>
                <a:gd name="T16" fmla="*/ 310 w 2150"/>
                <a:gd name="T17" fmla="*/ 1525 h 2150"/>
                <a:gd name="T18" fmla="*/ 351 w 2150"/>
                <a:gd name="T19" fmla="*/ 1148 h 2150"/>
                <a:gd name="T20" fmla="*/ 393 w 2150"/>
                <a:gd name="T21" fmla="*/ 762 h 2150"/>
                <a:gd name="T22" fmla="*/ 413 w 2150"/>
                <a:gd name="T23" fmla="*/ 581 h 2150"/>
                <a:gd name="T24" fmla="*/ 455 w 2150"/>
                <a:gd name="T25" fmla="*/ 274 h 2150"/>
                <a:gd name="T26" fmla="*/ 496 w 2150"/>
                <a:gd name="T27" fmla="*/ 71 h 2150"/>
                <a:gd name="T28" fmla="*/ 527 w 2150"/>
                <a:gd name="T29" fmla="*/ 5 h 2150"/>
                <a:gd name="T30" fmla="*/ 548 w 2150"/>
                <a:gd name="T31" fmla="*/ 5 h 2150"/>
                <a:gd name="T32" fmla="*/ 569 w 2150"/>
                <a:gd name="T33" fmla="*/ 40 h 2150"/>
                <a:gd name="T34" fmla="*/ 600 w 2150"/>
                <a:gd name="T35" fmla="*/ 155 h 2150"/>
                <a:gd name="T36" fmla="*/ 641 w 2150"/>
                <a:gd name="T37" fmla="*/ 414 h 2150"/>
                <a:gd name="T38" fmla="*/ 683 w 2150"/>
                <a:gd name="T39" fmla="*/ 758 h 2150"/>
                <a:gd name="T40" fmla="*/ 724 w 2150"/>
                <a:gd name="T41" fmla="*/ 1144 h 2150"/>
                <a:gd name="T42" fmla="*/ 766 w 2150"/>
                <a:gd name="T43" fmla="*/ 1521 h 2150"/>
                <a:gd name="T44" fmla="*/ 807 w 2150"/>
                <a:gd name="T45" fmla="*/ 1840 h 2150"/>
                <a:gd name="T46" fmla="*/ 870 w 2150"/>
                <a:gd name="T47" fmla="*/ 2121 h 2150"/>
                <a:gd name="T48" fmla="*/ 885 w 2150"/>
                <a:gd name="T49" fmla="*/ 2145 h 2150"/>
                <a:gd name="T50" fmla="*/ 906 w 2150"/>
                <a:gd name="T51" fmla="*/ 2147 h 2150"/>
                <a:gd name="T52" fmla="*/ 932 w 2150"/>
                <a:gd name="T53" fmla="*/ 2099 h 2150"/>
                <a:gd name="T54" fmla="*/ 973 w 2150"/>
                <a:gd name="T55" fmla="*/ 1914 h 2150"/>
                <a:gd name="T56" fmla="*/ 1015 w 2150"/>
                <a:gd name="T57" fmla="*/ 1620 h 2150"/>
                <a:gd name="T58" fmla="*/ 1056 w 2150"/>
                <a:gd name="T59" fmla="*/ 1255 h 2150"/>
                <a:gd name="T60" fmla="*/ 1077 w 2150"/>
                <a:gd name="T61" fmla="*/ 1060 h 2150"/>
                <a:gd name="T62" fmla="*/ 1118 w 2150"/>
                <a:gd name="T63" fmla="*/ 679 h 2150"/>
                <a:gd name="T64" fmla="*/ 1160 w 2150"/>
                <a:gd name="T65" fmla="*/ 349 h 2150"/>
                <a:gd name="T66" fmla="*/ 1201 w 2150"/>
                <a:gd name="T67" fmla="*/ 115 h 2150"/>
                <a:gd name="T68" fmla="*/ 1253 w 2150"/>
                <a:gd name="T69" fmla="*/ 0 h 2150"/>
                <a:gd name="T70" fmla="*/ 1274 w 2150"/>
                <a:gd name="T71" fmla="*/ 16 h 2150"/>
                <a:gd name="T72" fmla="*/ 1305 w 2150"/>
                <a:gd name="T73" fmla="*/ 104 h 2150"/>
                <a:gd name="T74" fmla="*/ 1347 w 2150"/>
                <a:gd name="T75" fmla="*/ 332 h 2150"/>
                <a:gd name="T76" fmla="*/ 1388 w 2150"/>
                <a:gd name="T77" fmla="*/ 657 h 2150"/>
                <a:gd name="T78" fmla="*/ 1430 w 2150"/>
                <a:gd name="T79" fmla="*/ 1037 h 2150"/>
                <a:gd name="T80" fmla="*/ 1471 w 2150"/>
                <a:gd name="T81" fmla="*/ 1421 h 2150"/>
                <a:gd name="T82" fmla="*/ 1513 w 2150"/>
                <a:gd name="T83" fmla="*/ 1761 h 2150"/>
                <a:gd name="T84" fmla="*/ 1575 w 2150"/>
                <a:gd name="T85" fmla="*/ 2091 h 2150"/>
                <a:gd name="T86" fmla="*/ 1596 w 2150"/>
                <a:gd name="T87" fmla="*/ 2138 h 2150"/>
                <a:gd name="T88" fmla="*/ 1616 w 2150"/>
                <a:gd name="T89" fmla="*/ 2150 h 2150"/>
                <a:gd name="T90" fmla="*/ 1637 w 2150"/>
                <a:gd name="T91" fmla="*/ 2126 h 2150"/>
                <a:gd name="T92" fmla="*/ 1679 w 2150"/>
                <a:gd name="T93" fmla="*/ 1977 h 2150"/>
                <a:gd name="T94" fmla="*/ 1720 w 2150"/>
                <a:gd name="T95" fmla="*/ 1710 h 2150"/>
                <a:gd name="T96" fmla="*/ 1741 w 2150"/>
                <a:gd name="T97" fmla="*/ 1543 h 2150"/>
                <a:gd name="T98" fmla="*/ 1782 w 2150"/>
                <a:gd name="T99" fmla="*/ 1168 h 2150"/>
                <a:gd name="T100" fmla="*/ 1824 w 2150"/>
                <a:gd name="T101" fmla="*/ 781 h 2150"/>
                <a:gd name="T102" fmla="*/ 1865 w 2150"/>
                <a:gd name="T103" fmla="*/ 432 h 2150"/>
                <a:gd name="T104" fmla="*/ 1907 w 2150"/>
                <a:gd name="T105" fmla="*/ 168 h 2150"/>
                <a:gd name="T106" fmla="*/ 1959 w 2150"/>
                <a:gd name="T107" fmla="*/ 7 h 2150"/>
                <a:gd name="T108" fmla="*/ 1979 w 2150"/>
                <a:gd name="T109" fmla="*/ 3 h 2150"/>
                <a:gd name="T110" fmla="*/ 2000 w 2150"/>
                <a:gd name="T111" fmla="*/ 34 h 2150"/>
                <a:gd name="T112" fmla="*/ 2031 w 2150"/>
                <a:gd name="T113" fmla="*/ 145 h 2150"/>
                <a:gd name="T114" fmla="*/ 2073 w 2150"/>
                <a:gd name="T115" fmla="*/ 398 h 2150"/>
                <a:gd name="T116" fmla="*/ 2092 w 2150"/>
                <a:gd name="T117" fmla="*/ 549 h 2150"/>
                <a:gd name="T118" fmla="*/ 2131 w 2150"/>
                <a:gd name="T119" fmla="*/ 893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50" h="2150">
                  <a:moveTo>
                    <a:pt x="0" y="1075"/>
                  </a:moveTo>
                  <a:lnTo>
                    <a:pt x="21" y="1265"/>
                  </a:lnTo>
                  <a:lnTo>
                    <a:pt x="41" y="1449"/>
                  </a:lnTo>
                  <a:lnTo>
                    <a:pt x="61" y="1621"/>
                  </a:lnTo>
                  <a:lnTo>
                    <a:pt x="81" y="1776"/>
                  </a:lnTo>
                  <a:moveTo>
                    <a:pt x="81" y="1776"/>
                  </a:moveTo>
                  <a:lnTo>
                    <a:pt x="102" y="1912"/>
                  </a:lnTo>
                  <a:lnTo>
                    <a:pt x="123" y="2020"/>
                  </a:lnTo>
                  <a:lnTo>
                    <a:pt x="164" y="2141"/>
                  </a:lnTo>
                  <a:lnTo>
                    <a:pt x="175" y="2149"/>
                  </a:lnTo>
                  <a:lnTo>
                    <a:pt x="185" y="2149"/>
                  </a:lnTo>
                  <a:lnTo>
                    <a:pt x="195" y="2140"/>
                  </a:lnTo>
                  <a:lnTo>
                    <a:pt x="206" y="2122"/>
                  </a:lnTo>
                  <a:lnTo>
                    <a:pt x="227" y="2060"/>
                  </a:lnTo>
                  <a:lnTo>
                    <a:pt x="247" y="1966"/>
                  </a:lnTo>
                  <a:lnTo>
                    <a:pt x="268" y="1843"/>
                  </a:lnTo>
                  <a:lnTo>
                    <a:pt x="289" y="1694"/>
                  </a:lnTo>
                  <a:lnTo>
                    <a:pt x="310" y="1525"/>
                  </a:lnTo>
                  <a:lnTo>
                    <a:pt x="330" y="1341"/>
                  </a:lnTo>
                  <a:lnTo>
                    <a:pt x="351" y="1148"/>
                  </a:lnTo>
                  <a:lnTo>
                    <a:pt x="372" y="953"/>
                  </a:lnTo>
                  <a:lnTo>
                    <a:pt x="393" y="762"/>
                  </a:lnTo>
                  <a:lnTo>
                    <a:pt x="413" y="581"/>
                  </a:lnTo>
                  <a:moveTo>
                    <a:pt x="413" y="581"/>
                  </a:moveTo>
                  <a:lnTo>
                    <a:pt x="434" y="416"/>
                  </a:lnTo>
                  <a:lnTo>
                    <a:pt x="455" y="274"/>
                  </a:lnTo>
                  <a:lnTo>
                    <a:pt x="475" y="157"/>
                  </a:lnTo>
                  <a:lnTo>
                    <a:pt x="496" y="71"/>
                  </a:lnTo>
                  <a:lnTo>
                    <a:pt x="517" y="18"/>
                  </a:lnTo>
                  <a:lnTo>
                    <a:pt x="527" y="5"/>
                  </a:lnTo>
                  <a:lnTo>
                    <a:pt x="538" y="0"/>
                  </a:lnTo>
                  <a:lnTo>
                    <a:pt x="548" y="5"/>
                  </a:lnTo>
                  <a:lnTo>
                    <a:pt x="558" y="18"/>
                  </a:lnTo>
                  <a:lnTo>
                    <a:pt x="569" y="40"/>
                  </a:lnTo>
                  <a:lnTo>
                    <a:pt x="579" y="70"/>
                  </a:lnTo>
                  <a:lnTo>
                    <a:pt x="600" y="155"/>
                  </a:lnTo>
                  <a:lnTo>
                    <a:pt x="621" y="271"/>
                  </a:lnTo>
                  <a:lnTo>
                    <a:pt x="641" y="414"/>
                  </a:lnTo>
                  <a:lnTo>
                    <a:pt x="662" y="578"/>
                  </a:lnTo>
                  <a:lnTo>
                    <a:pt x="683" y="758"/>
                  </a:lnTo>
                  <a:lnTo>
                    <a:pt x="704" y="949"/>
                  </a:lnTo>
                  <a:lnTo>
                    <a:pt x="724" y="1144"/>
                  </a:lnTo>
                  <a:lnTo>
                    <a:pt x="745" y="1337"/>
                  </a:lnTo>
                  <a:lnTo>
                    <a:pt x="766" y="1521"/>
                  </a:lnTo>
                  <a:lnTo>
                    <a:pt x="787" y="1691"/>
                  </a:lnTo>
                  <a:lnTo>
                    <a:pt x="807" y="1840"/>
                  </a:lnTo>
                  <a:lnTo>
                    <a:pt x="828" y="1964"/>
                  </a:lnTo>
                  <a:lnTo>
                    <a:pt x="870" y="2121"/>
                  </a:lnTo>
                  <a:lnTo>
                    <a:pt x="875" y="2131"/>
                  </a:lnTo>
                  <a:lnTo>
                    <a:pt x="885" y="2145"/>
                  </a:lnTo>
                  <a:lnTo>
                    <a:pt x="896" y="2150"/>
                  </a:lnTo>
                  <a:lnTo>
                    <a:pt x="906" y="2147"/>
                  </a:lnTo>
                  <a:lnTo>
                    <a:pt x="916" y="2134"/>
                  </a:lnTo>
                  <a:lnTo>
                    <a:pt x="932" y="2099"/>
                  </a:lnTo>
                  <a:lnTo>
                    <a:pt x="953" y="2022"/>
                  </a:lnTo>
                  <a:lnTo>
                    <a:pt x="973" y="1914"/>
                  </a:lnTo>
                  <a:lnTo>
                    <a:pt x="994" y="1779"/>
                  </a:lnTo>
                  <a:lnTo>
                    <a:pt x="1015" y="1620"/>
                  </a:lnTo>
                  <a:lnTo>
                    <a:pt x="1036" y="1444"/>
                  </a:lnTo>
                  <a:lnTo>
                    <a:pt x="1056" y="1255"/>
                  </a:lnTo>
                  <a:lnTo>
                    <a:pt x="1077" y="1060"/>
                  </a:lnTo>
                  <a:moveTo>
                    <a:pt x="1077" y="1060"/>
                  </a:moveTo>
                  <a:lnTo>
                    <a:pt x="1098" y="866"/>
                  </a:lnTo>
                  <a:lnTo>
                    <a:pt x="1118" y="679"/>
                  </a:lnTo>
                  <a:lnTo>
                    <a:pt x="1139" y="505"/>
                  </a:lnTo>
                  <a:lnTo>
                    <a:pt x="1160" y="349"/>
                  </a:lnTo>
                  <a:lnTo>
                    <a:pt x="1181" y="218"/>
                  </a:lnTo>
                  <a:lnTo>
                    <a:pt x="1201" y="115"/>
                  </a:lnTo>
                  <a:lnTo>
                    <a:pt x="1243" y="6"/>
                  </a:lnTo>
                  <a:lnTo>
                    <a:pt x="1253" y="0"/>
                  </a:lnTo>
                  <a:lnTo>
                    <a:pt x="1264" y="4"/>
                  </a:lnTo>
                  <a:lnTo>
                    <a:pt x="1274" y="16"/>
                  </a:lnTo>
                  <a:lnTo>
                    <a:pt x="1284" y="37"/>
                  </a:lnTo>
                  <a:lnTo>
                    <a:pt x="1305" y="104"/>
                  </a:lnTo>
                  <a:lnTo>
                    <a:pt x="1326" y="204"/>
                  </a:lnTo>
                  <a:lnTo>
                    <a:pt x="1347" y="332"/>
                  </a:lnTo>
                  <a:lnTo>
                    <a:pt x="1367" y="485"/>
                  </a:lnTo>
                  <a:lnTo>
                    <a:pt x="1388" y="657"/>
                  </a:lnTo>
                  <a:lnTo>
                    <a:pt x="1409" y="843"/>
                  </a:lnTo>
                  <a:lnTo>
                    <a:pt x="1430" y="1037"/>
                  </a:lnTo>
                  <a:lnTo>
                    <a:pt x="1450" y="1232"/>
                  </a:lnTo>
                  <a:lnTo>
                    <a:pt x="1471" y="1421"/>
                  </a:lnTo>
                  <a:lnTo>
                    <a:pt x="1492" y="1600"/>
                  </a:lnTo>
                  <a:lnTo>
                    <a:pt x="1513" y="1761"/>
                  </a:lnTo>
                  <a:lnTo>
                    <a:pt x="1533" y="1899"/>
                  </a:lnTo>
                  <a:lnTo>
                    <a:pt x="1575" y="2091"/>
                  </a:lnTo>
                  <a:lnTo>
                    <a:pt x="1585" y="2119"/>
                  </a:lnTo>
                  <a:lnTo>
                    <a:pt x="1596" y="2138"/>
                  </a:lnTo>
                  <a:lnTo>
                    <a:pt x="1606" y="2148"/>
                  </a:lnTo>
                  <a:lnTo>
                    <a:pt x="1616" y="2150"/>
                  </a:lnTo>
                  <a:lnTo>
                    <a:pt x="1627" y="2143"/>
                  </a:lnTo>
                  <a:lnTo>
                    <a:pt x="1637" y="2126"/>
                  </a:lnTo>
                  <a:lnTo>
                    <a:pt x="1658" y="2068"/>
                  </a:lnTo>
                  <a:lnTo>
                    <a:pt x="1679" y="1977"/>
                  </a:lnTo>
                  <a:lnTo>
                    <a:pt x="1699" y="1857"/>
                  </a:lnTo>
                  <a:lnTo>
                    <a:pt x="1720" y="1710"/>
                  </a:lnTo>
                  <a:lnTo>
                    <a:pt x="1741" y="1543"/>
                  </a:lnTo>
                  <a:moveTo>
                    <a:pt x="1741" y="1543"/>
                  </a:moveTo>
                  <a:lnTo>
                    <a:pt x="1761" y="1360"/>
                  </a:lnTo>
                  <a:lnTo>
                    <a:pt x="1782" y="1168"/>
                  </a:lnTo>
                  <a:lnTo>
                    <a:pt x="1803" y="973"/>
                  </a:lnTo>
                  <a:lnTo>
                    <a:pt x="1824" y="781"/>
                  </a:lnTo>
                  <a:lnTo>
                    <a:pt x="1844" y="599"/>
                  </a:lnTo>
                  <a:lnTo>
                    <a:pt x="1865" y="432"/>
                  </a:lnTo>
                  <a:lnTo>
                    <a:pt x="1886" y="287"/>
                  </a:lnTo>
                  <a:lnTo>
                    <a:pt x="1907" y="168"/>
                  </a:lnTo>
                  <a:lnTo>
                    <a:pt x="1948" y="22"/>
                  </a:lnTo>
                  <a:lnTo>
                    <a:pt x="1959" y="7"/>
                  </a:lnTo>
                  <a:lnTo>
                    <a:pt x="1969" y="1"/>
                  </a:lnTo>
                  <a:lnTo>
                    <a:pt x="1979" y="3"/>
                  </a:lnTo>
                  <a:lnTo>
                    <a:pt x="1990" y="14"/>
                  </a:lnTo>
                  <a:lnTo>
                    <a:pt x="2000" y="34"/>
                  </a:lnTo>
                  <a:lnTo>
                    <a:pt x="2010" y="63"/>
                  </a:lnTo>
                  <a:lnTo>
                    <a:pt x="2031" y="145"/>
                  </a:lnTo>
                  <a:lnTo>
                    <a:pt x="2052" y="258"/>
                  </a:lnTo>
                  <a:lnTo>
                    <a:pt x="2073" y="398"/>
                  </a:lnTo>
                  <a:moveTo>
                    <a:pt x="2073" y="398"/>
                  </a:moveTo>
                  <a:lnTo>
                    <a:pt x="2092" y="549"/>
                  </a:lnTo>
                  <a:lnTo>
                    <a:pt x="2112" y="716"/>
                  </a:lnTo>
                  <a:lnTo>
                    <a:pt x="2131" y="893"/>
                  </a:lnTo>
                  <a:lnTo>
                    <a:pt x="2150" y="1075"/>
                  </a:lnTo>
                </a:path>
              </a:pathLst>
            </a:custGeom>
            <a:noFill/>
            <a:ln w="14288" cap="rnd">
              <a:solidFill>
                <a:srgbClr val="0064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2963" y="1853"/>
              <a:ext cx="622" cy="622"/>
            </a:xfrm>
            <a:custGeom>
              <a:avLst/>
              <a:gdLst>
                <a:gd name="T0" fmla="*/ 36 w 2150"/>
                <a:gd name="T1" fmla="*/ 1619 h 2148"/>
                <a:gd name="T2" fmla="*/ 69 w 2150"/>
                <a:gd name="T3" fmla="*/ 1986 h 2148"/>
                <a:gd name="T4" fmla="*/ 111 w 2150"/>
                <a:gd name="T5" fmla="*/ 2148 h 2148"/>
                <a:gd name="T6" fmla="*/ 162 w 2150"/>
                <a:gd name="T7" fmla="*/ 1820 h 2148"/>
                <a:gd name="T8" fmla="*/ 204 w 2150"/>
                <a:gd name="T9" fmla="*/ 1246 h 2148"/>
                <a:gd name="T10" fmla="*/ 245 w 2150"/>
                <a:gd name="T11" fmla="*/ 611 h 2148"/>
                <a:gd name="T12" fmla="*/ 297 w 2150"/>
                <a:gd name="T13" fmla="*/ 71 h 2148"/>
                <a:gd name="T14" fmla="*/ 339 w 2150"/>
                <a:gd name="T15" fmla="*/ 30 h 2148"/>
                <a:gd name="T16" fmla="*/ 380 w 2150"/>
                <a:gd name="T17" fmla="*/ 361 h 2148"/>
                <a:gd name="T18" fmla="*/ 422 w 2150"/>
                <a:gd name="T19" fmla="*/ 946 h 2148"/>
                <a:gd name="T20" fmla="*/ 463 w 2150"/>
                <a:gd name="T21" fmla="*/ 1577 h 2148"/>
                <a:gd name="T22" fmla="*/ 525 w 2150"/>
                <a:gd name="T23" fmla="*/ 2133 h 2148"/>
                <a:gd name="T24" fmla="*/ 557 w 2150"/>
                <a:gd name="T25" fmla="*/ 2108 h 2148"/>
                <a:gd name="T26" fmla="*/ 608 w 2150"/>
                <a:gd name="T27" fmla="*/ 1621 h 2148"/>
                <a:gd name="T28" fmla="*/ 650 w 2150"/>
                <a:gd name="T29" fmla="*/ 996 h 2148"/>
                <a:gd name="T30" fmla="*/ 691 w 2150"/>
                <a:gd name="T31" fmla="*/ 399 h 2148"/>
                <a:gd name="T32" fmla="*/ 764 w 2150"/>
                <a:gd name="T33" fmla="*/ 15 h 2148"/>
                <a:gd name="T34" fmla="*/ 816 w 2150"/>
                <a:gd name="T35" fmla="*/ 429 h 2148"/>
                <a:gd name="T36" fmla="*/ 857 w 2150"/>
                <a:gd name="T37" fmla="*/ 1034 h 2148"/>
                <a:gd name="T38" fmla="*/ 899 w 2150"/>
                <a:gd name="T39" fmla="*/ 1653 h 2148"/>
                <a:gd name="T40" fmla="*/ 961 w 2150"/>
                <a:gd name="T41" fmla="*/ 2145 h 2148"/>
                <a:gd name="T42" fmla="*/ 1003 w 2150"/>
                <a:gd name="T43" fmla="*/ 2011 h 2148"/>
                <a:gd name="T44" fmla="*/ 1044 w 2150"/>
                <a:gd name="T45" fmla="*/ 1543 h 2148"/>
                <a:gd name="T46" fmla="*/ 1075 w 2150"/>
                <a:gd name="T47" fmla="*/ 1071 h 2148"/>
                <a:gd name="T48" fmla="*/ 1117 w 2150"/>
                <a:gd name="T49" fmla="*/ 459 h 2148"/>
                <a:gd name="T50" fmla="*/ 1174 w 2150"/>
                <a:gd name="T51" fmla="*/ 8 h 2148"/>
                <a:gd name="T52" fmla="*/ 1210 w 2150"/>
                <a:gd name="T53" fmla="*/ 85 h 2148"/>
                <a:gd name="T54" fmla="*/ 1262 w 2150"/>
                <a:gd name="T55" fmla="*/ 645 h 2148"/>
                <a:gd name="T56" fmla="*/ 1303 w 2150"/>
                <a:gd name="T57" fmla="*/ 1283 h 2148"/>
                <a:gd name="T58" fmla="*/ 1345 w 2150"/>
                <a:gd name="T59" fmla="*/ 1847 h 2148"/>
                <a:gd name="T60" fmla="*/ 1391 w 2150"/>
                <a:gd name="T61" fmla="*/ 2145 h 2148"/>
                <a:gd name="T62" fmla="*/ 1438 w 2150"/>
                <a:gd name="T63" fmla="*/ 1965 h 2148"/>
                <a:gd name="T64" fmla="*/ 1480 w 2150"/>
                <a:gd name="T65" fmla="*/ 1463 h 2148"/>
                <a:gd name="T66" fmla="*/ 1521 w 2150"/>
                <a:gd name="T67" fmla="*/ 823 h 2148"/>
                <a:gd name="T68" fmla="*/ 1563 w 2150"/>
                <a:gd name="T69" fmla="*/ 272 h 2148"/>
                <a:gd name="T70" fmla="*/ 1625 w 2150"/>
                <a:gd name="T71" fmla="*/ 17 h 2148"/>
                <a:gd name="T72" fmla="*/ 1677 w 2150"/>
                <a:gd name="T73" fmla="*/ 439 h 2148"/>
                <a:gd name="T74" fmla="*/ 1708 w 2150"/>
                <a:gd name="T75" fmla="*/ 885 h 2148"/>
                <a:gd name="T76" fmla="*/ 1749 w 2150"/>
                <a:gd name="T77" fmla="*/ 1521 h 2148"/>
                <a:gd name="T78" fmla="*/ 1791 w 2150"/>
                <a:gd name="T79" fmla="*/ 1999 h 2148"/>
                <a:gd name="T80" fmla="*/ 1874 w 2150"/>
                <a:gd name="T81" fmla="*/ 1913 h 2148"/>
                <a:gd name="T82" fmla="*/ 1915 w 2150"/>
                <a:gd name="T83" fmla="*/ 1380 h 2148"/>
                <a:gd name="T84" fmla="*/ 1957 w 2150"/>
                <a:gd name="T85" fmla="*/ 738 h 2148"/>
                <a:gd name="T86" fmla="*/ 1998 w 2150"/>
                <a:gd name="T87" fmla="*/ 216 h 2148"/>
                <a:gd name="T88" fmla="*/ 2040 w 2150"/>
                <a:gd name="T89" fmla="*/ 0 h 2148"/>
                <a:gd name="T90" fmla="*/ 2081 w 2150"/>
                <a:gd name="T91" fmla="*/ 167 h 2148"/>
                <a:gd name="T92" fmla="*/ 2123 w 2150"/>
                <a:gd name="T93" fmla="*/ 657 h 2148"/>
                <a:gd name="T94" fmla="*/ 2143 w 2150"/>
                <a:gd name="T95" fmla="*/ 967 h 2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50" h="2148">
                  <a:moveTo>
                    <a:pt x="0" y="1074"/>
                  </a:moveTo>
                  <a:lnTo>
                    <a:pt x="12" y="1264"/>
                  </a:lnTo>
                  <a:lnTo>
                    <a:pt x="24" y="1447"/>
                  </a:lnTo>
                  <a:lnTo>
                    <a:pt x="36" y="1619"/>
                  </a:lnTo>
                  <a:lnTo>
                    <a:pt x="48" y="1774"/>
                  </a:lnTo>
                  <a:moveTo>
                    <a:pt x="48" y="1774"/>
                  </a:moveTo>
                  <a:lnTo>
                    <a:pt x="59" y="1889"/>
                  </a:lnTo>
                  <a:lnTo>
                    <a:pt x="69" y="1986"/>
                  </a:lnTo>
                  <a:lnTo>
                    <a:pt x="90" y="2114"/>
                  </a:lnTo>
                  <a:lnTo>
                    <a:pt x="95" y="2132"/>
                  </a:lnTo>
                  <a:lnTo>
                    <a:pt x="100" y="2144"/>
                  </a:lnTo>
                  <a:lnTo>
                    <a:pt x="111" y="2148"/>
                  </a:lnTo>
                  <a:lnTo>
                    <a:pt x="121" y="2128"/>
                  </a:lnTo>
                  <a:lnTo>
                    <a:pt x="131" y="2084"/>
                  </a:lnTo>
                  <a:lnTo>
                    <a:pt x="152" y="1928"/>
                  </a:lnTo>
                  <a:lnTo>
                    <a:pt x="162" y="1820"/>
                  </a:lnTo>
                  <a:lnTo>
                    <a:pt x="173" y="1694"/>
                  </a:lnTo>
                  <a:lnTo>
                    <a:pt x="183" y="1555"/>
                  </a:lnTo>
                  <a:lnTo>
                    <a:pt x="194" y="1404"/>
                  </a:lnTo>
                  <a:lnTo>
                    <a:pt x="204" y="1246"/>
                  </a:lnTo>
                  <a:lnTo>
                    <a:pt x="214" y="1084"/>
                  </a:lnTo>
                  <a:lnTo>
                    <a:pt x="225" y="921"/>
                  </a:lnTo>
                  <a:lnTo>
                    <a:pt x="235" y="762"/>
                  </a:lnTo>
                  <a:lnTo>
                    <a:pt x="245" y="611"/>
                  </a:lnTo>
                  <a:lnTo>
                    <a:pt x="256" y="470"/>
                  </a:lnTo>
                  <a:lnTo>
                    <a:pt x="266" y="342"/>
                  </a:lnTo>
                  <a:lnTo>
                    <a:pt x="277" y="232"/>
                  </a:lnTo>
                  <a:lnTo>
                    <a:pt x="297" y="71"/>
                  </a:lnTo>
                  <a:lnTo>
                    <a:pt x="318" y="2"/>
                  </a:lnTo>
                  <a:lnTo>
                    <a:pt x="328" y="4"/>
                  </a:lnTo>
                  <a:lnTo>
                    <a:pt x="334" y="14"/>
                  </a:lnTo>
                  <a:lnTo>
                    <a:pt x="339" y="30"/>
                  </a:lnTo>
                  <a:lnTo>
                    <a:pt x="360" y="154"/>
                  </a:lnTo>
                  <a:lnTo>
                    <a:pt x="370" y="248"/>
                  </a:lnTo>
                  <a:lnTo>
                    <a:pt x="380" y="361"/>
                  </a:lnTo>
                  <a:moveTo>
                    <a:pt x="380" y="361"/>
                  </a:moveTo>
                  <a:lnTo>
                    <a:pt x="391" y="491"/>
                  </a:lnTo>
                  <a:lnTo>
                    <a:pt x="401" y="634"/>
                  </a:lnTo>
                  <a:lnTo>
                    <a:pt x="411" y="787"/>
                  </a:lnTo>
                  <a:lnTo>
                    <a:pt x="422" y="946"/>
                  </a:lnTo>
                  <a:lnTo>
                    <a:pt x="432" y="1109"/>
                  </a:lnTo>
                  <a:lnTo>
                    <a:pt x="442" y="1271"/>
                  </a:lnTo>
                  <a:lnTo>
                    <a:pt x="453" y="1428"/>
                  </a:lnTo>
                  <a:lnTo>
                    <a:pt x="463" y="1577"/>
                  </a:lnTo>
                  <a:lnTo>
                    <a:pt x="474" y="1715"/>
                  </a:lnTo>
                  <a:lnTo>
                    <a:pt x="484" y="1838"/>
                  </a:lnTo>
                  <a:lnTo>
                    <a:pt x="505" y="2029"/>
                  </a:lnTo>
                  <a:lnTo>
                    <a:pt x="525" y="2133"/>
                  </a:lnTo>
                  <a:lnTo>
                    <a:pt x="531" y="2144"/>
                  </a:lnTo>
                  <a:lnTo>
                    <a:pt x="541" y="2148"/>
                  </a:lnTo>
                  <a:lnTo>
                    <a:pt x="551" y="2127"/>
                  </a:lnTo>
                  <a:lnTo>
                    <a:pt x="557" y="2108"/>
                  </a:lnTo>
                  <a:lnTo>
                    <a:pt x="567" y="2051"/>
                  </a:lnTo>
                  <a:lnTo>
                    <a:pt x="588" y="1872"/>
                  </a:lnTo>
                  <a:lnTo>
                    <a:pt x="598" y="1754"/>
                  </a:lnTo>
                  <a:lnTo>
                    <a:pt x="608" y="1621"/>
                  </a:lnTo>
                  <a:lnTo>
                    <a:pt x="619" y="1475"/>
                  </a:lnTo>
                  <a:lnTo>
                    <a:pt x="629" y="1320"/>
                  </a:lnTo>
                  <a:lnTo>
                    <a:pt x="640" y="1159"/>
                  </a:lnTo>
                  <a:lnTo>
                    <a:pt x="650" y="996"/>
                  </a:lnTo>
                  <a:lnTo>
                    <a:pt x="660" y="835"/>
                  </a:lnTo>
                  <a:lnTo>
                    <a:pt x="671" y="680"/>
                  </a:lnTo>
                  <a:lnTo>
                    <a:pt x="681" y="533"/>
                  </a:lnTo>
                  <a:lnTo>
                    <a:pt x="691" y="399"/>
                  </a:lnTo>
                  <a:lnTo>
                    <a:pt x="702" y="281"/>
                  </a:lnTo>
                  <a:lnTo>
                    <a:pt x="712" y="180"/>
                  </a:lnTo>
                  <a:lnTo>
                    <a:pt x="754" y="0"/>
                  </a:lnTo>
                  <a:lnTo>
                    <a:pt x="764" y="15"/>
                  </a:lnTo>
                  <a:lnTo>
                    <a:pt x="774" y="54"/>
                  </a:lnTo>
                  <a:lnTo>
                    <a:pt x="795" y="202"/>
                  </a:lnTo>
                  <a:lnTo>
                    <a:pt x="805" y="307"/>
                  </a:lnTo>
                  <a:lnTo>
                    <a:pt x="816" y="429"/>
                  </a:lnTo>
                  <a:lnTo>
                    <a:pt x="826" y="566"/>
                  </a:lnTo>
                  <a:lnTo>
                    <a:pt x="837" y="715"/>
                  </a:lnTo>
                  <a:lnTo>
                    <a:pt x="847" y="872"/>
                  </a:lnTo>
                  <a:lnTo>
                    <a:pt x="857" y="1034"/>
                  </a:lnTo>
                  <a:lnTo>
                    <a:pt x="868" y="1197"/>
                  </a:lnTo>
                  <a:lnTo>
                    <a:pt x="878" y="1356"/>
                  </a:lnTo>
                  <a:lnTo>
                    <a:pt x="888" y="1510"/>
                  </a:lnTo>
                  <a:lnTo>
                    <a:pt x="899" y="1653"/>
                  </a:lnTo>
                  <a:lnTo>
                    <a:pt x="909" y="1783"/>
                  </a:lnTo>
                  <a:lnTo>
                    <a:pt x="920" y="1897"/>
                  </a:lnTo>
                  <a:lnTo>
                    <a:pt x="940" y="2066"/>
                  </a:lnTo>
                  <a:lnTo>
                    <a:pt x="961" y="2145"/>
                  </a:lnTo>
                  <a:lnTo>
                    <a:pt x="971" y="2148"/>
                  </a:lnTo>
                  <a:lnTo>
                    <a:pt x="982" y="2126"/>
                  </a:lnTo>
                  <a:lnTo>
                    <a:pt x="992" y="2080"/>
                  </a:lnTo>
                  <a:lnTo>
                    <a:pt x="1003" y="2011"/>
                  </a:lnTo>
                  <a:lnTo>
                    <a:pt x="1013" y="1921"/>
                  </a:lnTo>
                  <a:lnTo>
                    <a:pt x="1023" y="1811"/>
                  </a:lnTo>
                  <a:lnTo>
                    <a:pt x="1034" y="1684"/>
                  </a:lnTo>
                  <a:lnTo>
                    <a:pt x="1044" y="1543"/>
                  </a:lnTo>
                  <a:moveTo>
                    <a:pt x="1044" y="1543"/>
                  </a:moveTo>
                  <a:lnTo>
                    <a:pt x="1054" y="1392"/>
                  </a:lnTo>
                  <a:lnTo>
                    <a:pt x="1065" y="1233"/>
                  </a:lnTo>
                  <a:lnTo>
                    <a:pt x="1075" y="1071"/>
                  </a:lnTo>
                  <a:lnTo>
                    <a:pt x="1085" y="909"/>
                  </a:lnTo>
                  <a:lnTo>
                    <a:pt x="1096" y="750"/>
                  </a:lnTo>
                  <a:lnTo>
                    <a:pt x="1106" y="599"/>
                  </a:lnTo>
                  <a:lnTo>
                    <a:pt x="1117" y="459"/>
                  </a:lnTo>
                  <a:lnTo>
                    <a:pt x="1127" y="333"/>
                  </a:lnTo>
                  <a:lnTo>
                    <a:pt x="1148" y="135"/>
                  </a:lnTo>
                  <a:lnTo>
                    <a:pt x="1168" y="22"/>
                  </a:lnTo>
                  <a:lnTo>
                    <a:pt x="1174" y="8"/>
                  </a:lnTo>
                  <a:lnTo>
                    <a:pt x="1184" y="0"/>
                  </a:lnTo>
                  <a:lnTo>
                    <a:pt x="1194" y="16"/>
                  </a:lnTo>
                  <a:lnTo>
                    <a:pt x="1200" y="33"/>
                  </a:lnTo>
                  <a:lnTo>
                    <a:pt x="1210" y="85"/>
                  </a:lnTo>
                  <a:lnTo>
                    <a:pt x="1231" y="256"/>
                  </a:lnTo>
                  <a:lnTo>
                    <a:pt x="1241" y="371"/>
                  </a:lnTo>
                  <a:lnTo>
                    <a:pt x="1251" y="501"/>
                  </a:lnTo>
                  <a:lnTo>
                    <a:pt x="1262" y="645"/>
                  </a:lnTo>
                  <a:lnTo>
                    <a:pt x="1272" y="799"/>
                  </a:lnTo>
                  <a:lnTo>
                    <a:pt x="1283" y="959"/>
                  </a:lnTo>
                  <a:lnTo>
                    <a:pt x="1293" y="1122"/>
                  </a:lnTo>
                  <a:lnTo>
                    <a:pt x="1303" y="1283"/>
                  </a:lnTo>
                  <a:lnTo>
                    <a:pt x="1314" y="1440"/>
                  </a:lnTo>
                  <a:lnTo>
                    <a:pt x="1324" y="1588"/>
                  </a:lnTo>
                  <a:lnTo>
                    <a:pt x="1334" y="1725"/>
                  </a:lnTo>
                  <a:lnTo>
                    <a:pt x="1345" y="1847"/>
                  </a:lnTo>
                  <a:lnTo>
                    <a:pt x="1355" y="1951"/>
                  </a:lnTo>
                  <a:lnTo>
                    <a:pt x="1376" y="2097"/>
                  </a:lnTo>
                  <a:lnTo>
                    <a:pt x="1386" y="2135"/>
                  </a:lnTo>
                  <a:lnTo>
                    <a:pt x="1391" y="2145"/>
                  </a:lnTo>
                  <a:lnTo>
                    <a:pt x="1402" y="2147"/>
                  </a:lnTo>
                  <a:lnTo>
                    <a:pt x="1412" y="2124"/>
                  </a:lnTo>
                  <a:lnTo>
                    <a:pt x="1417" y="2104"/>
                  </a:lnTo>
                  <a:lnTo>
                    <a:pt x="1438" y="1965"/>
                  </a:lnTo>
                  <a:lnTo>
                    <a:pt x="1448" y="1864"/>
                  </a:lnTo>
                  <a:lnTo>
                    <a:pt x="1459" y="1744"/>
                  </a:lnTo>
                  <a:lnTo>
                    <a:pt x="1469" y="1610"/>
                  </a:lnTo>
                  <a:lnTo>
                    <a:pt x="1480" y="1463"/>
                  </a:lnTo>
                  <a:lnTo>
                    <a:pt x="1490" y="1307"/>
                  </a:lnTo>
                  <a:lnTo>
                    <a:pt x="1500" y="1146"/>
                  </a:lnTo>
                  <a:lnTo>
                    <a:pt x="1511" y="983"/>
                  </a:lnTo>
                  <a:lnTo>
                    <a:pt x="1521" y="823"/>
                  </a:lnTo>
                  <a:lnTo>
                    <a:pt x="1531" y="668"/>
                  </a:lnTo>
                  <a:lnTo>
                    <a:pt x="1542" y="522"/>
                  </a:lnTo>
                  <a:lnTo>
                    <a:pt x="1552" y="389"/>
                  </a:lnTo>
                  <a:lnTo>
                    <a:pt x="1563" y="272"/>
                  </a:lnTo>
                  <a:lnTo>
                    <a:pt x="1583" y="95"/>
                  </a:lnTo>
                  <a:lnTo>
                    <a:pt x="1604" y="7"/>
                  </a:lnTo>
                  <a:lnTo>
                    <a:pt x="1614" y="0"/>
                  </a:lnTo>
                  <a:lnTo>
                    <a:pt x="1625" y="17"/>
                  </a:lnTo>
                  <a:lnTo>
                    <a:pt x="1635" y="58"/>
                  </a:lnTo>
                  <a:lnTo>
                    <a:pt x="1646" y="123"/>
                  </a:lnTo>
                  <a:lnTo>
                    <a:pt x="1666" y="316"/>
                  </a:lnTo>
                  <a:lnTo>
                    <a:pt x="1677" y="439"/>
                  </a:lnTo>
                  <a:lnTo>
                    <a:pt x="1687" y="577"/>
                  </a:lnTo>
                  <a:lnTo>
                    <a:pt x="1697" y="727"/>
                  </a:lnTo>
                  <a:lnTo>
                    <a:pt x="1708" y="885"/>
                  </a:lnTo>
                  <a:moveTo>
                    <a:pt x="1708" y="885"/>
                  </a:moveTo>
                  <a:lnTo>
                    <a:pt x="1718" y="1046"/>
                  </a:lnTo>
                  <a:lnTo>
                    <a:pt x="1728" y="1209"/>
                  </a:lnTo>
                  <a:lnTo>
                    <a:pt x="1739" y="1368"/>
                  </a:lnTo>
                  <a:lnTo>
                    <a:pt x="1749" y="1521"/>
                  </a:lnTo>
                  <a:lnTo>
                    <a:pt x="1760" y="1664"/>
                  </a:lnTo>
                  <a:lnTo>
                    <a:pt x="1770" y="1793"/>
                  </a:lnTo>
                  <a:lnTo>
                    <a:pt x="1780" y="1905"/>
                  </a:lnTo>
                  <a:lnTo>
                    <a:pt x="1791" y="1999"/>
                  </a:lnTo>
                  <a:lnTo>
                    <a:pt x="1832" y="2147"/>
                  </a:lnTo>
                  <a:lnTo>
                    <a:pt x="1843" y="2123"/>
                  </a:lnTo>
                  <a:lnTo>
                    <a:pt x="1853" y="2075"/>
                  </a:lnTo>
                  <a:lnTo>
                    <a:pt x="1874" y="1913"/>
                  </a:lnTo>
                  <a:lnTo>
                    <a:pt x="1884" y="1802"/>
                  </a:lnTo>
                  <a:lnTo>
                    <a:pt x="1894" y="1674"/>
                  </a:lnTo>
                  <a:lnTo>
                    <a:pt x="1905" y="1532"/>
                  </a:lnTo>
                  <a:lnTo>
                    <a:pt x="1915" y="1380"/>
                  </a:lnTo>
                  <a:lnTo>
                    <a:pt x="1926" y="1221"/>
                  </a:lnTo>
                  <a:lnTo>
                    <a:pt x="1936" y="1058"/>
                  </a:lnTo>
                  <a:lnTo>
                    <a:pt x="1946" y="896"/>
                  </a:lnTo>
                  <a:lnTo>
                    <a:pt x="1957" y="738"/>
                  </a:lnTo>
                  <a:lnTo>
                    <a:pt x="1967" y="588"/>
                  </a:lnTo>
                  <a:lnTo>
                    <a:pt x="1977" y="449"/>
                  </a:lnTo>
                  <a:lnTo>
                    <a:pt x="1988" y="324"/>
                  </a:lnTo>
                  <a:lnTo>
                    <a:pt x="1998" y="216"/>
                  </a:lnTo>
                  <a:lnTo>
                    <a:pt x="2019" y="62"/>
                  </a:lnTo>
                  <a:lnTo>
                    <a:pt x="2029" y="19"/>
                  </a:lnTo>
                  <a:lnTo>
                    <a:pt x="2034" y="7"/>
                  </a:lnTo>
                  <a:moveTo>
                    <a:pt x="2040" y="0"/>
                  </a:moveTo>
                  <a:lnTo>
                    <a:pt x="2041" y="0"/>
                  </a:lnTo>
                  <a:lnTo>
                    <a:pt x="2055" y="18"/>
                  </a:lnTo>
                  <a:lnTo>
                    <a:pt x="2060" y="36"/>
                  </a:lnTo>
                  <a:lnTo>
                    <a:pt x="2081" y="167"/>
                  </a:lnTo>
                  <a:lnTo>
                    <a:pt x="2091" y="264"/>
                  </a:lnTo>
                  <a:lnTo>
                    <a:pt x="2102" y="380"/>
                  </a:lnTo>
                  <a:lnTo>
                    <a:pt x="2112" y="512"/>
                  </a:lnTo>
                  <a:lnTo>
                    <a:pt x="2123" y="657"/>
                  </a:lnTo>
                  <a:moveTo>
                    <a:pt x="2123" y="657"/>
                  </a:moveTo>
                  <a:lnTo>
                    <a:pt x="2129" y="757"/>
                  </a:lnTo>
                  <a:lnTo>
                    <a:pt x="2136" y="861"/>
                  </a:lnTo>
                  <a:lnTo>
                    <a:pt x="2143" y="967"/>
                  </a:lnTo>
                  <a:lnTo>
                    <a:pt x="2150" y="1074"/>
                  </a:lnTo>
                </a:path>
              </a:pathLst>
            </a:custGeom>
            <a:noFill/>
            <a:ln w="14288" cap="rnd">
              <a:solidFill>
                <a:srgbClr val="CC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3741" y="1853"/>
              <a:ext cx="622" cy="623"/>
            </a:xfrm>
            <a:custGeom>
              <a:avLst/>
              <a:gdLst>
                <a:gd name="T0" fmla="*/ 22 w 2150"/>
                <a:gd name="T1" fmla="*/ 1525 h 2149"/>
                <a:gd name="T2" fmla="*/ 79 w 2150"/>
                <a:gd name="T3" fmla="*/ 2149 h 2149"/>
                <a:gd name="T4" fmla="*/ 130 w 2150"/>
                <a:gd name="T5" fmla="*/ 1572 h 2149"/>
                <a:gd name="T6" fmla="*/ 156 w 2150"/>
                <a:gd name="T7" fmla="*/ 1021 h 2149"/>
                <a:gd name="T8" fmla="*/ 182 w 2150"/>
                <a:gd name="T9" fmla="*/ 485 h 2149"/>
                <a:gd name="T10" fmla="*/ 239 w 2150"/>
                <a:gd name="T11" fmla="*/ 16 h 2149"/>
                <a:gd name="T12" fmla="*/ 286 w 2150"/>
                <a:gd name="T13" fmla="*/ 616 h 2149"/>
                <a:gd name="T14" fmla="*/ 312 w 2150"/>
                <a:gd name="T15" fmla="*/ 1171 h 2149"/>
                <a:gd name="T16" fmla="*/ 348 w 2150"/>
                <a:gd name="T17" fmla="*/ 1870 h 2149"/>
                <a:gd name="T18" fmla="*/ 390 w 2150"/>
                <a:gd name="T19" fmla="*/ 2143 h 2149"/>
                <a:gd name="T20" fmla="*/ 431 w 2150"/>
                <a:gd name="T21" fmla="*/ 1692 h 2149"/>
                <a:gd name="T22" fmla="*/ 462 w 2150"/>
                <a:gd name="T23" fmla="*/ 1048 h 2149"/>
                <a:gd name="T24" fmla="*/ 493 w 2150"/>
                <a:gd name="T25" fmla="*/ 414 h 2149"/>
                <a:gd name="T26" fmla="*/ 556 w 2150"/>
                <a:gd name="T27" fmla="*/ 70 h 2149"/>
                <a:gd name="T28" fmla="*/ 597 w 2150"/>
                <a:gd name="T29" fmla="*/ 697 h 2149"/>
                <a:gd name="T30" fmla="*/ 623 w 2150"/>
                <a:gd name="T31" fmla="*/ 1258 h 2149"/>
                <a:gd name="T32" fmla="*/ 659 w 2150"/>
                <a:gd name="T33" fmla="*/ 1926 h 2149"/>
                <a:gd name="T34" fmla="*/ 722 w 2150"/>
                <a:gd name="T35" fmla="*/ 1951 h 2149"/>
                <a:gd name="T36" fmla="*/ 758 w 2150"/>
                <a:gd name="T37" fmla="*/ 1300 h 2149"/>
                <a:gd name="T38" fmla="*/ 784 w 2150"/>
                <a:gd name="T39" fmla="*/ 738 h 2149"/>
                <a:gd name="T40" fmla="*/ 825 w 2150"/>
                <a:gd name="T41" fmla="*/ 86 h 2149"/>
                <a:gd name="T42" fmla="*/ 877 w 2150"/>
                <a:gd name="T43" fmla="*/ 223 h 2149"/>
                <a:gd name="T44" fmla="*/ 913 w 2150"/>
                <a:gd name="T45" fmla="*/ 892 h 2149"/>
                <a:gd name="T46" fmla="*/ 939 w 2150"/>
                <a:gd name="T47" fmla="*/ 1453 h 2149"/>
                <a:gd name="T48" fmla="*/ 991 w 2150"/>
                <a:gd name="T49" fmla="*/ 2137 h 2149"/>
                <a:gd name="T50" fmla="*/ 1022 w 2150"/>
                <a:gd name="T51" fmla="*/ 2025 h 2149"/>
                <a:gd name="T52" fmla="*/ 1064 w 2150"/>
                <a:gd name="T53" fmla="*/ 1326 h 2149"/>
                <a:gd name="T54" fmla="*/ 1090 w 2150"/>
                <a:gd name="T55" fmla="*/ 763 h 2149"/>
                <a:gd name="T56" fmla="*/ 1136 w 2150"/>
                <a:gd name="T57" fmla="*/ 55 h 2149"/>
                <a:gd name="T58" fmla="*/ 1178 w 2150"/>
                <a:gd name="T59" fmla="*/ 145 h 2149"/>
                <a:gd name="T60" fmla="*/ 1219 w 2150"/>
                <a:gd name="T61" fmla="*/ 866 h 2149"/>
                <a:gd name="T62" fmla="*/ 1245 w 2150"/>
                <a:gd name="T63" fmla="*/ 1428 h 2149"/>
                <a:gd name="T64" fmla="*/ 1302 w 2150"/>
                <a:gd name="T65" fmla="*/ 2147 h 2149"/>
                <a:gd name="T66" fmla="*/ 1344 w 2150"/>
                <a:gd name="T67" fmla="*/ 1839 h 2149"/>
                <a:gd name="T68" fmla="*/ 1375 w 2150"/>
                <a:gd name="T69" fmla="*/ 1240 h 2149"/>
                <a:gd name="T70" fmla="*/ 1401 w 2150"/>
                <a:gd name="T71" fmla="*/ 680 h 2149"/>
                <a:gd name="T72" fmla="*/ 1453 w 2150"/>
                <a:gd name="T73" fmla="*/ 9 h 2149"/>
                <a:gd name="T74" fmla="*/ 1510 w 2150"/>
                <a:gd name="T75" fmla="*/ 524 h 2149"/>
                <a:gd name="T76" fmla="*/ 1536 w 2150"/>
                <a:gd name="T77" fmla="*/ 1066 h 2149"/>
                <a:gd name="T78" fmla="*/ 1562 w 2150"/>
                <a:gd name="T79" fmla="*/ 1611 h 2149"/>
                <a:gd name="T80" fmla="*/ 1624 w 2150"/>
                <a:gd name="T81" fmla="*/ 2122 h 2149"/>
                <a:gd name="T82" fmla="*/ 1671 w 2150"/>
                <a:gd name="T83" fmla="*/ 1484 h 2149"/>
                <a:gd name="T84" fmla="*/ 1691 w 2150"/>
                <a:gd name="T85" fmla="*/ 1039 h 2149"/>
                <a:gd name="T86" fmla="*/ 1717 w 2150"/>
                <a:gd name="T87" fmla="*/ 500 h 2149"/>
                <a:gd name="T88" fmla="*/ 1774 w 2150"/>
                <a:gd name="T89" fmla="*/ 13 h 2149"/>
                <a:gd name="T90" fmla="*/ 1821 w 2150"/>
                <a:gd name="T91" fmla="*/ 601 h 2149"/>
                <a:gd name="T92" fmla="*/ 1847 w 2150"/>
                <a:gd name="T93" fmla="*/ 1154 h 2149"/>
                <a:gd name="T94" fmla="*/ 1883 w 2150"/>
                <a:gd name="T95" fmla="*/ 1858 h 2149"/>
                <a:gd name="T96" fmla="*/ 1930 w 2150"/>
                <a:gd name="T97" fmla="*/ 2128 h 2149"/>
                <a:gd name="T98" fmla="*/ 1977 w 2150"/>
                <a:gd name="T99" fmla="*/ 1508 h 2149"/>
                <a:gd name="T100" fmla="*/ 2002 w 2150"/>
                <a:gd name="T101" fmla="*/ 951 h 2149"/>
                <a:gd name="T102" fmla="*/ 2028 w 2150"/>
                <a:gd name="T103" fmla="*/ 428 h 2149"/>
                <a:gd name="T104" fmla="*/ 2091 w 2150"/>
                <a:gd name="T105" fmla="*/ 64 h 2149"/>
                <a:gd name="T106" fmla="*/ 2128 w 2150"/>
                <a:gd name="T107" fmla="*/ 598 h 2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50" h="2149">
                  <a:moveTo>
                    <a:pt x="0" y="1074"/>
                  </a:moveTo>
                  <a:lnTo>
                    <a:pt x="8" y="1249"/>
                  </a:lnTo>
                  <a:lnTo>
                    <a:pt x="16" y="1419"/>
                  </a:lnTo>
                  <a:moveTo>
                    <a:pt x="16" y="1419"/>
                  </a:moveTo>
                  <a:lnTo>
                    <a:pt x="22" y="1525"/>
                  </a:lnTo>
                  <a:lnTo>
                    <a:pt x="27" y="1626"/>
                  </a:lnTo>
                  <a:lnTo>
                    <a:pt x="37" y="1808"/>
                  </a:lnTo>
                  <a:lnTo>
                    <a:pt x="47" y="1957"/>
                  </a:lnTo>
                  <a:lnTo>
                    <a:pt x="58" y="2066"/>
                  </a:lnTo>
                  <a:lnTo>
                    <a:pt x="79" y="2149"/>
                  </a:lnTo>
                  <a:lnTo>
                    <a:pt x="89" y="2118"/>
                  </a:lnTo>
                  <a:lnTo>
                    <a:pt x="99" y="2041"/>
                  </a:lnTo>
                  <a:lnTo>
                    <a:pt x="110" y="1920"/>
                  </a:lnTo>
                  <a:lnTo>
                    <a:pt x="120" y="1761"/>
                  </a:lnTo>
                  <a:lnTo>
                    <a:pt x="130" y="1572"/>
                  </a:lnTo>
                  <a:lnTo>
                    <a:pt x="136" y="1468"/>
                  </a:lnTo>
                  <a:lnTo>
                    <a:pt x="141" y="1360"/>
                  </a:lnTo>
                  <a:lnTo>
                    <a:pt x="146" y="1249"/>
                  </a:lnTo>
                  <a:lnTo>
                    <a:pt x="151" y="1135"/>
                  </a:lnTo>
                  <a:lnTo>
                    <a:pt x="156" y="1021"/>
                  </a:lnTo>
                  <a:lnTo>
                    <a:pt x="162" y="908"/>
                  </a:lnTo>
                  <a:lnTo>
                    <a:pt x="167" y="796"/>
                  </a:lnTo>
                  <a:lnTo>
                    <a:pt x="172" y="688"/>
                  </a:lnTo>
                  <a:lnTo>
                    <a:pt x="177" y="584"/>
                  </a:lnTo>
                  <a:lnTo>
                    <a:pt x="182" y="485"/>
                  </a:lnTo>
                  <a:lnTo>
                    <a:pt x="193" y="309"/>
                  </a:lnTo>
                  <a:lnTo>
                    <a:pt x="203" y="167"/>
                  </a:lnTo>
                  <a:lnTo>
                    <a:pt x="224" y="10"/>
                  </a:lnTo>
                  <a:lnTo>
                    <a:pt x="229" y="0"/>
                  </a:lnTo>
                  <a:lnTo>
                    <a:pt x="239" y="16"/>
                  </a:lnTo>
                  <a:lnTo>
                    <a:pt x="245" y="42"/>
                  </a:lnTo>
                  <a:lnTo>
                    <a:pt x="255" y="128"/>
                  </a:lnTo>
                  <a:lnTo>
                    <a:pt x="265" y="257"/>
                  </a:lnTo>
                  <a:lnTo>
                    <a:pt x="276" y="422"/>
                  </a:lnTo>
                  <a:lnTo>
                    <a:pt x="286" y="616"/>
                  </a:lnTo>
                  <a:lnTo>
                    <a:pt x="291" y="722"/>
                  </a:lnTo>
                  <a:lnTo>
                    <a:pt x="296" y="831"/>
                  </a:lnTo>
                  <a:lnTo>
                    <a:pt x="302" y="944"/>
                  </a:lnTo>
                  <a:lnTo>
                    <a:pt x="307" y="1057"/>
                  </a:lnTo>
                  <a:lnTo>
                    <a:pt x="312" y="1171"/>
                  </a:lnTo>
                  <a:lnTo>
                    <a:pt x="317" y="1284"/>
                  </a:lnTo>
                  <a:lnTo>
                    <a:pt x="322" y="1394"/>
                  </a:lnTo>
                  <a:lnTo>
                    <a:pt x="328" y="1501"/>
                  </a:lnTo>
                  <a:lnTo>
                    <a:pt x="338" y="1700"/>
                  </a:lnTo>
                  <a:lnTo>
                    <a:pt x="348" y="1870"/>
                  </a:lnTo>
                  <a:moveTo>
                    <a:pt x="348" y="1870"/>
                  </a:moveTo>
                  <a:lnTo>
                    <a:pt x="359" y="2004"/>
                  </a:lnTo>
                  <a:lnTo>
                    <a:pt x="369" y="2097"/>
                  </a:lnTo>
                  <a:lnTo>
                    <a:pt x="379" y="2144"/>
                  </a:lnTo>
                  <a:lnTo>
                    <a:pt x="390" y="2143"/>
                  </a:lnTo>
                  <a:lnTo>
                    <a:pt x="395" y="2124"/>
                  </a:lnTo>
                  <a:lnTo>
                    <a:pt x="400" y="2094"/>
                  </a:lnTo>
                  <a:lnTo>
                    <a:pt x="410" y="1999"/>
                  </a:lnTo>
                  <a:lnTo>
                    <a:pt x="421" y="1863"/>
                  </a:lnTo>
                  <a:lnTo>
                    <a:pt x="431" y="1692"/>
                  </a:lnTo>
                  <a:lnTo>
                    <a:pt x="442" y="1492"/>
                  </a:lnTo>
                  <a:lnTo>
                    <a:pt x="447" y="1385"/>
                  </a:lnTo>
                  <a:lnTo>
                    <a:pt x="452" y="1275"/>
                  </a:lnTo>
                  <a:lnTo>
                    <a:pt x="457" y="1162"/>
                  </a:lnTo>
                  <a:lnTo>
                    <a:pt x="462" y="1048"/>
                  </a:lnTo>
                  <a:lnTo>
                    <a:pt x="468" y="934"/>
                  </a:lnTo>
                  <a:lnTo>
                    <a:pt x="473" y="822"/>
                  </a:lnTo>
                  <a:lnTo>
                    <a:pt x="478" y="713"/>
                  </a:lnTo>
                  <a:lnTo>
                    <a:pt x="483" y="608"/>
                  </a:lnTo>
                  <a:lnTo>
                    <a:pt x="493" y="414"/>
                  </a:lnTo>
                  <a:lnTo>
                    <a:pt x="504" y="250"/>
                  </a:lnTo>
                  <a:lnTo>
                    <a:pt x="514" y="123"/>
                  </a:lnTo>
                  <a:lnTo>
                    <a:pt x="535" y="1"/>
                  </a:lnTo>
                  <a:lnTo>
                    <a:pt x="545" y="12"/>
                  </a:lnTo>
                  <a:lnTo>
                    <a:pt x="556" y="70"/>
                  </a:lnTo>
                  <a:lnTo>
                    <a:pt x="566" y="173"/>
                  </a:lnTo>
                  <a:lnTo>
                    <a:pt x="576" y="316"/>
                  </a:lnTo>
                  <a:lnTo>
                    <a:pt x="587" y="494"/>
                  </a:lnTo>
                  <a:lnTo>
                    <a:pt x="592" y="593"/>
                  </a:lnTo>
                  <a:lnTo>
                    <a:pt x="597" y="697"/>
                  </a:lnTo>
                  <a:lnTo>
                    <a:pt x="602" y="806"/>
                  </a:lnTo>
                  <a:lnTo>
                    <a:pt x="608" y="918"/>
                  </a:lnTo>
                  <a:lnTo>
                    <a:pt x="613" y="1031"/>
                  </a:lnTo>
                  <a:lnTo>
                    <a:pt x="618" y="1145"/>
                  </a:lnTo>
                  <a:lnTo>
                    <a:pt x="623" y="1258"/>
                  </a:lnTo>
                  <a:lnTo>
                    <a:pt x="628" y="1369"/>
                  </a:lnTo>
                  <a:lnTo>
                    <a:pt x="633" y="1477"/>
                  </a:lnTo>
                  <a:lnTo>
                    <a:pt x="639" y="1580"/>
                  </a:lnTo>
                  <a:lnTo>
                    <a:pt x="649" y="1769"/>
                  </a:lnTo>
                  <a:lnTo>
                    <a:pt x="659" y="1926"/>
                  </a:lnTo>
                  <a:lnTo>
                    <a:pt x="680" y="2121"/>
                  </a:lnTo>
                  <a:lnTo>
                    <a:pt x="685" y="2141"/>
                  </a:lnTo>
                  <a:lnTo>
                    <a:pt x="696" y="2145"/>
                  </a:lnTo>
                  <a:lnTo>
                    <a:pt x="701" y="2130"/>
                  </a:lnTo>
                  <a:lnTo>
                    <a:pt x="722" y="1951"/>
                  </a:lnTo>
                  <a:lnTo>
                    <a:pt x="732" y="1801"/>
                  </a:lnTo>
                  <a:lnTo>
                    <a:pt x="742" y="1618"/>
                  </a:lnTo>
                  <a:lnTo>
                    <a:pt x="748" y="1517"/>
                  </a:lnTo>
                  <a:lnTo>
                    <a:pt x="753" y="1410"/>
                  </a:lnTo>
                  <a:lnTo>
                    <a:pt x="758" y="1300"/>
                  </a:lnTo>
                  <a:lnTo>
                    <a:pt x="763" y="1188"/>
                  </a:lnTo>
                  <a:lnTo>
                    <a:pt x="768" y="1074"/>
                  </a:lnTo>
                  <a:lnTo>
                    <a:pt x="773" y="960"/>
                  </a:lnTo>
                  <a:lnTo>
                    <a:pt x="779" y="848"/>
                  </a:lnTo>
                  <a:lnTo>
                    <a:pt x="784" y="738"/>
                  </a:lnTo>
                  <a:lnTo>
                    <a:pt x="789" y="631"/>
                  </a:lnTo>
                  <a:lnTo>
                    <a:pt x="794" y="530"/>
                  </a:lnTo>
                  <a:lnTo>
                    <a:pt x="805" y="347"/>
                  </a:lnTo>
                  <a:lnTo>
                    <a:pt x="815" y="197"/>
                  </a:lnTo>
                  <a:lnTo>
                    <a:pt x="825" y="86"/>
                  </a:lnTo>
                  <a:lnTo>
                    <a:pt x="846" y="0"/>
                  </a:lnTo>
                  <a:lnTo>
                    <a:pt x="854" y="17"/>
                  </a:lnTo>
                  <a:lnTo>
                    <a:pt x="856" y="28"/>
                  </a:lnTo>
                  <a:lnTo>
                    <a:pt x="867" y="104"/>
                  </a:lnTo>
                  <a:lnTo>
                    <a:pt x="877" y="223"/>
                  </a:lnTo>
                  <a:lnTo>
                    <a:pt x="888" y="381"/>
                  </a:lnTo>
                  <a:lnTo>
                    <a:pt x="898" y="569"/>
                  </a:lnTo>
                  <a:lnTo>
                    <a:pt x="903" y="673"/>
                  </a:lnTo>
                  <a:lnTo>
                    <a:pt x="908" y="780"/>
                  </a:lnTo>
                  <a:lnTo>
                    <a:pt x="913" y="892"/>
                  </a:lnTo>
                  <a:lnTo>
                    <a:pt x="919" y="1005"/>
                  </a:lnTo>
                  <a:lnTo>
                    <a:pt x="924" y="1119"/>
                  </a:lnTo>
                  <a:lnTo>
                    <a:pt x="929" y="1232"/>
                  </a:lnTo>
                  <a:lnTo>
                    <a:pt x="934" y="1344"/>
                  </a:lnTo>
                  <a:lnTo>
                    <a:pt x="939" y="1453"/>
                  </a:lnTo>
                  <a:lnTo>
                    <a:pt x="945" y="1557"/>
                  </a:lnTo>
                  <a:lnTo>
                    <a:pt x="950" y="1656"/>
                  </a:lnTo>
                  <a:lnTo>
                    <a:pt x="960" y="1833"/>
                  </a:lnTo>
                  <a:lnTo>
                    <a:pt x="971" y="1977"/>
                  </a:lnTo>
                  <a:lnTo>
                    <a:pt x="991" y="2137"/>
                  </a:lnTo>
                  <a:lnTo>
                    <a:pt x="996" y="2148"/>
                  </a:lnTo>
                  <a:lnTo>
                    <a:pt x="1007" y="2134"/>
                  </a:lnTo>
                  <a:lnTo>
                    <a:pt x="1012" y="2109"/>
                  </a:lnTo>
                  <a:moveTo>
                    <a:pt x="1012" y="2109"/>
                  </a:moveTo>
                  <a:lnTo>
                    <a:pt x="1022" y="2025"/>
                  </a:lnTo>
                  <a:lnTo>
                    <a:pt x="1033" y="1898"/>
                  </a:lnTo>
                  <a:lnTo>
                    <a:pt x="1043" y="1734"/>
                  </a:lnTo>
                  <a:lnTo>
                    <a:pt x="1053" y="1540"/>
                  </a:lnTo>
                  <a:lnTo>
                    <a:pt x="1059" y="1435"/>
                  </a:lnTo>
                  <a:lnTo>
                    <a:pt x="1064" y="1326"/>
                  </a:lnTo>
                  <a:lnTo>
                    <a:pt x="1069" y="1214"/>
                  </a:lnTo>
                  <a:lnTo>
                    <a:pt x="1074" y="1100"/>
                  </a:lnTo>
                  <a:lnTo>
                    <a:pt x="1079" y="986"/>
                  </a:lnTo>
                  <a:lnTo>
                    <a:pt x="1085" y="873"/>
                  </a:lnTo>
                  <a:lnTo>
                    <a:pt x="1090" y="763"/>
                  </a:lnTo>
                  <a:lnTo>
                    <a:pt x="1095" y="655"/>
                  </a:lnTo>
                  <a:lnTo>
                    <a:pt x="1105" y="456"/>
                  </a:lnTo>
                  <a:lnTo>
                    <a:pt x="1116" y="285"/>
                  </a:lnTo>
                  <a:lnTo>
                    <a:pt x="1126" y="149"/>
                  </a:lnTo>
                  <a:lnTo>
                    <a:pt x="1136" y="55"/>
                  </a:lnTo>
                  <a:lnTo>
                    <a:pt x="1147" y="6"/>
                  </a:lnTo>
                  <a:lnTo>
                    <a:pt x="1157" y="5"/>
                  </a:lnTo>
                  <a:lnTo>
                    <a:pt x="1162" y="23"/>
                  </a:lnTo>
                  <a:lnTo>
                    <a:pt x="1168" y="52"/>
                  </a:lnTo>
                  <a:lnTo>
                    <a:pt x="1178" y="145"/>
                  </a:lnTo>
                  <a:lnTo>
                    <a:pt x="1188" y="280"/>
                  </a:lnTo>
                  <a:lnTo>
                    <a:pt x="1199" y="450"/>
                  </a:lnTo>
                  <a:lnTo>
                    <a:pt x="1209" y="648"/>
                  </a:lnTo>
                  <a:lnTo>
                    <a:pt x="1214" y="755"/>
                  </a:lnTo>
                  <a:lnTo>
                    <a:pt x="1219" y="866"/>
                  </a:lnTo>
                  <a:lnTo>
                    <a:pt x="1225" y="979"/>
                  </a:lnTo>
                  <a:lnTo>
                    <a:pt x="1230" y="1092"/>
                  </a:lnTo>
                  <a:lnTo>
                    <a:pt x="1235" y="1206"/>
                  </a:lnTo>
                  <a:lnTo>
                    <a:pt x="1240" y="1318"/>
                  </a:lnTo>
                  <a:lnTo>
                    <a:pt x="1245" y="1428"/>
                  </a:lnTo>
                  <a:lnTo>
                    <a:pt x="1251" y="1533"/>
                  </a:lnTo>
                  <a:lnTo>
                    <a:pt x="1261" y="1728"/>
                  </a:lnTo>
                  <a:lnTo>
                    <a:pt x="1271" y="1893"/>
                  </a:lnTo>
                  <a:lnTo>
                    <a:pt x="1282" y="2021"/>
                  </a:lnTo>
                  <a:lnTo>
                    <a:pt x="1302" y="2147"/>
                  </a:lnTo>
                  <a:lnTo>
                    <a:pt x="1313" y="2138"/>
                  </a:lnTo>
                  <a:lnTo>
                    <a:pt x="1318" y="2116"/>
                  </a:lnTo>
                  <a:lnTo>
                    <a:pt x="1323" y="2082"/>
                  </a:lnTo>
                  <a:lnTo>
                    <a:pt x="1334" y="1981"/>
                  </a:lnTo>
                  <a:lnTo>
                    <a:pt x="1344" y="1839"/>
                  </a:lnTo>
                  <a:lnTo>
                    <a:pt x="1354" y="1663"/>
                  </a:lnTo>
                  <a:lnTo>
                    <a:pt x="1359" y="1564"/>
                  </a:lnTo>
                  <a:lnTo>
                    <a:pt x="1365" y="1460"/>
                  </a:lnTo>
                  <a:lnTo>
                    <a:pt x="1370" y="1351"/>
                  </a:lnTo>
                  <a:lnTo>
                    <a:pt x="1375" y="1240"/>
                  </a:lnTo>
                  <a:lnTo>
                    <a:pt x="1380" y="1126"/>
                  </a:lnTo>
                  <a:lnTo>
                    <a:pt x="1385" y="1012"/>
                  </a:lnTo>
                  <a:lnTo>
                    <a:pt x="1391" y="899"/>
                  </a:lnTo>
                  <a:lnTo>
                    <a:pt x="1396" y="788"/>
                  </a:lnTo>
                  <a:lnTo>
                    <a:pt x="1401" y="680"/>
                  </a:lnTo>
                  <a:lnTo>
                    <a:pt x="1406" y="576"/>
                  </a:lnTo>
                  <a:lnTo>
                    <a:pt x="1416" y="387"/>
                  </a:lnTo>
                  <a:lnTo>
                    <a:pt x="1427" y="228"/>
                  </a:lnTo>
                  <a:lnTo>
                    <a:pt x="1448" y="30"/>
                  </a:lnTo>
                  <a:lnTo>
                    <a:pt x="1453" y="9"/>
                  </a:lnTo>
                  <a:lnTo>
                    <a:pt x="1463" y="3"/>
                  </a:lnTo>
                  <a:lnTo>
                    <a:pt x="1468" y="18"/>
                  </a:lnTo>
                  <a:lnTo>
                    <a:pt x="1489" y="192"/>
                  </a:lnTo>
                  <a:lnTo>
                    <a:pt x="1499" y="341"/>
                  </a:lnTo>
                  <a:lnTo>
                    <a:pt x="1510" y="524"/>
                  </a:lnTo>
                  <a:lnTo>
                    <a:pt x="1515" y="624"/>
                  </a:lnTo>
                  <a:lnTo>
                    <a:pt x="1520" y="730"/>
                  </a:lnTo>
                  <a:lnTo>
                    <a:pt x="1525" y="840"/>
                  </a:lnTo>
                  <a:lnTo>
                    <a:pt x="1531" y="952"/>
                  </a:lnTo>
                  <a:lnTo>
                    <a:pt x="1536" y="1066"/>
                  </a:lnTo>
                  <a:lnTo>
                    <a:pt x="1541" y="1180"/>
                  </a:lnTo>
                  <a:lnTo>
                    <a:pt x="1546" y="1293"/>
                  </a:lnTo>
                  <a:lnTo>
                    <a:pt x="1551" y="1403"/>
                  </a:lnTo>
                  <a:lnTo>
                    <a:pt x="1556" y="1509"/>
                  </a:lnTo>
                  <a:lnTo>
                    <a:pt x="1562" y="1611"/>
                  </a:lnTo>
                  <a:lnTo>
                    <a:pt x="1572" y="1795"/>
                  </a:lnTo>
                  <a:lnTo>
                    <a:pt x="1582" y="1947"/>
                  </a:lnTo>
                  <a:lnTo>
                    <a:pt x="1593" y="2060"/>
                  </a:lnTo>
                  <a:lnTo>
                    <a:pt x="1614" y="2149"/>
                  </a:lnTo>
                  <a:lnTo>
                    <a:pt x="1624" y="2122"/>
                  </a:lnTo>
                  <a:lnTo>
                    <a:pt x="1634" y="2048"/>
                  </a:lnTo>
                  <a:lnTo>
                    <a:pt x="1645" y="1931"/>
                  </a:lnTo>
                  <a:lnTo>
                    <a:pt x="1655" y="1775"/>
                  </a:lnTo>
                  <a:lnTo>
                    <a:pt x="1665" y="1587"/>
                  </a:lnTo>
                  <a:lnTo>
                    <a:pt x="1671" y="1484"/>
                  </a:lnTo>
                  <a:lnTo>
                    <a:pt x="1676" y="1377"/>
                  </a:lnTo>
                  <a:moveTo>
                    <a:pt x="1676" y="1377"/>
                  </a:moveTo>
                  <a:lnTo>
                    <a:pt x="1681" y="1266"/>
                  </a:lnTo>
                  <a:lnTo>
                    <a:pt x="1686" y="1153"/>
                  </a:lnTo>
                  <a:lnTo>
                    <a:pt x="1691" y="1039"/>
                  </a:lnTo>
                  <a:lnTo>
                    <a:pt x="1696" y="925"/>
                  </a:lnTo>
                  <a:lnTo>
                    <a:pt x="1702" y="813"/>
                  </a:lnTo>
                  <a:lnTo>
                    <a:pt x="1707" y="704"/>
                  </a:lnTo>
                  <a:lnTo>
                    <a:pt x="1712" y="600"/>
                  </a:lnTo>
                  <a:lnTo>
                    <a:pt x="1717" y="500"/>
                  </a:lnTo>
                  <a:lnTo>
                    <a:pt x="1728" y="322"/>
                  </a:lnTo>
                  <a:lnTo>
                    <a:pt x="1738" y="177"/>
                  </a:lnTo>
                  <a:lnTo>
                    <a:pt x="1759" y="13"/>
                  </a:lnTo>
                  <a:lnTo>
                    <a:pt x="1764" y="1"/>
                  </a:lnTo>
                  <a:lnTo>
                    <a:pt x="1774" y="13"/>
                  </a:lnTo>
                  <a:lnTo>
                    <a:pt x="1779" y="37"/>
                  </a:lnTo>
                  <a:lnTo>
                    <a:pt x="1790" y="120"/>
                  </a:lnTo>
                  <a:lnTo>
                    <a:pt x="1800" y="245"/>
                  </a:lnTo>
                  <a:lnTo>
                    <a:pt x="1811" y="408"/>
                  </a:lnTo>
                  <a:lnTo>
                    <a:pt x="1821" y="601"/>
                  </a:lnTo>
                  <a:lnTo>
                    <a:pt x="1826" y="705"/>
                  </a:lnTo>
                  <a:lnTo>
                    <a:pt x="1831" y="814"/>
                  </a:lnTo>
                  <a:lnTo>
                    <a:pt x="1837" y="926"/>
                  </a:lnTo>
                  <a:lnTo>
                    <a:pt x="1842" y="1040"/>
                  </a:lnTo>
                  <a:lnTo>
                    <a:pt x="1847" y="1154"/>
                  </a:lnTo>
                  <a:lnTo>
                    <a:pt x="1852" y="1267"/>
                  </a:lnTo>
                  <a:lnTo>
                    <a:pt x="1857" y="1378"/>
                  </a:lnTo>
                  <a:lnTo>
                    <a:pt x="1862" y="1485"/>
                  </a:lnTo>
                  <a:lnTo>
                    <a:pt x="1873" y="1685"/>
                  </a:lnTo>
                  <a:lnTo>
                    <a:pt x="1883" y="1858"/>
                  </a:lnTo>
                  <a:lnTo>
                    <a:pt x="1894" y="1995"/>
                  </a:lnTo>
                  <a:lnTo>
                    <a:pt x="1904" y="2091"/>
                  </a:lnTo>
                  <a:lnTo>
                    <a:pt x="1914" y="2142"/>
                  </a:lnTo>
                  <a:lnTo>
                    <a:pt x="1925" y="2145"/>
                  </a:lnTo>
                  <a:lnTo>
                    <a:pt x="1930" y="2128"/>
                  </a:lnTo>
                  <a:lnTo>
                    <a:pt x="1935" y="2099"/>
                  </a:lnTo>
                  <a:lnTo>
                    <a:pt x="1945" y="2008"/>
                  </a:lnTo>
                  <a:lnTo>
                    <a:pt x="1956" y="1875"/>
                  </a:lnTo>
                  <a:lnTo>
                    <a:pt x="1966" y="1706"/>
                  </a:lnTo>
                  <a:lnTo>
                    <a:pt x="1977" y="1508"/>
                  </a:lnTo>
                  <a:lnTo>
                    <a:pt x="1982" y="1402"/>
                  </a:lnTo>
                  <a:lnTo>
                    <a:pt x="1987" y="1292"/>
                  </a:lnTo>
                  <a:lnTo>
                    <a:pt x="1992" y="1179"/>
                  </a:lnTo>
                  <a:lnTo>
                    <a:pt x="1997" y="1065"/>
                  </a:lnTo>
                  <a:lnTo>
                    <a:pt x="2002" y="951"/>
                  </a:lnTo>
                  <a:lnTo>
                    <a:pt x="2008" y="839"/>
                  </a:lnTo>
                  <a:moveTo>
                    <a:pt x="2008" y="839"/>
                  </a:moveTo>
                  <a:lnTo>
                    <a:pt x="2013" y="729"/>
                  </a:lnTo>
                  <a:lnTo>
                    <a:pt x="2018" y="623"/>
                  </a:lnTo>
                  <a:lnTo>
                    <a:pt x="2028" y="428"/>
                  </a:lnTo>
                  <a:lnTo>
                    <a:pt x="2039" y="262"/>
                  </a:lnTo>
                  <a:lnTo>
                    <a:pt x="2049" y="132"/>
                  </a:lnTo>
                  <a:lnTo>
                    <a:pt x="2070" y="3"/>
                  </a:lnTo>
                  <a:lnTo>
                    <a:pt x="2080" y="9"/>
                  </a:lnTo>
                  <a:lnTo>
                    <a:pt x="2091" y="64"/>
                  </a:lnTo>
                  <a:moveTo>
                    <a:pt x="2091" y="64"/>
                  </a:moveTo>
                  <a:lnTo>
                    <a:pt x="2106" y="221"/>
                  </a:lnTo>
                  <a:lnTo>
                    <a:pt x="2113" y="330"/>
                  </a:lnTo>
                  <a:lnTo>
                    <a:pt x="2120" y="457"/>
                  </a:lnTo>
                  <a:lnTo>
                    <a:pt x="2128" y="598"/>
                  </a:lnTo>
                  <a:lnTo>
                    <a:pt x="2135" y="751"/>
                  </a:lnTo>
                  <a:lnTo>
                    <a:pt x="2143" y="911"/>
                  </a:lnTo>
                  <a:lnTo>
                    <a:pt x="2150" y="1074"/>
                  </a:lnTo>
                </a:path>
              </a:pathLst>
            </a:custGeom>
            <a:noFill/>
            <a:ln w="14288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1407" y="2632"/>
              <a:ext cx="623" cy="622"/>
            </a:xfrm>
            <a:custGeom>
              <a:avLst/>
              <a:gdLst>
                <a:gd name="T0" fmla="*/ 30 w 2150"/>
                <a:gd name="T1" fmla="*/ 1171 h 2150"/>
                <a:gd name="T2" fmla="*/ 72 w 2150"/>
                <a:gd name="T3" fmla="*/ 1299 h 2150"/>
                <a:gd name="T4" fmla="*/ 113 w 2150"/>
                <a:gd name="T5" fmla="*/ 1425 h 2150"/>
                <a:gd name="T6" fmla="*/ 196 w 2150"/>
                <a:gd name="T7" fmla="*/ 1659 h 2150"/>
                <a:gd name="T8" fmla="*/ 362 w 2150"/>
                <a:gd name="T9" fmla="*/ 2012 h 2150"/>
                <a:gd name="T10" fmla="*/ 445 w 2150"/>
                <a:gd name="T11" fmla="*/ 2111 h 2150"/>
                <a:gd name="T12" fmla="*/ 487 w 2150"/>
                <a:gd name="T13" fmla="*/ 2138 h 2150"/>
                <a:gd name="T14" fmla="*/ 507 w 2150"/>
                <a:gd name="T15" fmla="*/ 2146 h 2150"/>
                <a:gd name="T16" fmla="*/ 539 w 2150"/>
                <a:gd name="T17" fmla="*/ 2150 h 2150"/>
                <a:gd name="T18" fmla="*/ 570 w 2150"/>
                <a:gd name="T19" fmla="*/ 2145 h 2150"/>
                <a:gd name="T20" fmla="*/ 611 w 2150"/>
                <a:gd name="T21" fmla="*/ 2125 h 2150"/>
                <a:gd name="T22" fmla="*/ 653 w 2150"/>
                <a:gd name="T23" fmla="*/ 2089 h 2150"/>
                <a:gd name="T24" fmla="*/ 777 w 2150"/>
                <a:gd name="T25" fmla="*/ 1897 h 2150"/>
                <a:gd name="T26" fmla="*/ 902 w 2150"/>
                <a:gd name="T27" fmla="*/ 1596 h 2150"/>
                <a:gd name="T28" fmla="*/ 985 w 2150"/>
                <a:gd name="T29" fmla="*/ 1355 h 2150"/>
                <a:gd name="T30" fmla="*/ 1068 w 2150"/>
                <a:gd name="T31" fmla="*/ 1098 h 2150"/>
                <a:gd name="T32" fmla="*/ 1109 w 2150"/>
                <a:gd name="T33" fmla="*/ 968 h 2150"/>
                <a:gd name="T34" fmla="*/ 1192 w 2150"/>
                <a:gd name="T35" fmla="*/ 714 h 2150"/>
                <a:gd name="T36" fmla="*/ 1275 w 2150"/>
                <a:gd name="T37" fmla="*/ 482 h 2150"/>
                <a:gd name="T38" fmla="*/ 1441 w 2150"/>
                <a:gd name="T39" fmla="*/ 132 h 2150"/>
                <a:gd name="T40" fmla="*/ 1524 w 2150"/>
                <a:gd name="T41" fmla="*/ 36 h 2150"/>
                <a:gd name="T42" fmla="*/ 1565 w 2150"/>
                <a:gd name="T43" fmla="*/ 10 h 2150"/>
                <a:gd name="T44" fmla="*/ 1596 w 2150"/>
                <a:gd name="T45" fmla="*/ 1 h 2150"/>
                <a:gd name="T46" fmla="*/ 1628 w 2150"/>
                <a:gd name="T47" fmla="*/ 1 h 2150"/>
                <a:gd name="T48" fmla="*/ 1648 w 2150"/>
                <a:gd name="T49" fmla="*/ 6 h 2150"/>
                <a:gd name="T50" fmla="*/ 1690 w 2150"/>
                <a:gd name="T51" fmla="*/ 27 h 2150"/>
                <a:gd name="T52" fmla="*/ 1731 w 2150"/>
                <a:gd name="T53" fmla="*/ 64 h 2150"/>
                <a:gd name="T54" fmla="*/ 1773 w 2150"/>
                <a:gd name="T55" fmla="*/ 116 h 2150"/>
                <a:gd name="T56" fmla="*/ 1939 w 2150"/>
                <a:gd name="T57" fmla="*/ 453 h 2150"/>
                <a:gd name="T58" fmla="*/ 2022 w 2150"/>
                <a:gd name="T59" fmla="*/ 681 h 2150"/>
                <a:gd name="T60" fmla="*/ 2105 w 2150"/>
                <a:gd name="T61" fmla="*/ 933 h 2150"/>
                <a:gd name="T62" fmla="*/ 2150 w 2150"/>
                <a:gd name="T63" fmla="*/ 1075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50" h="2150">
                  <a:moveTo>
                    <a:pt x="0" y="1075"/>
                  </a:moveTo>
                  <a:lnTo>
                    <a:pt x="30" y="1171"/>
                  </a:lnTo>
                  <a:moveTo>
                    <a:pt x="30" y="1171"/>
                  </a:moveTo>
                  <a:lnTo>
                    <a:pt x="72" y="1299"/>
                  </a:lnTo>
                  <a:lnTo>
                    <a:pt x="113" y="1425"/>
                  </a:lnTo>
                  <a:moveTo>
                    <a:pt x="113" y="1425"/>
                  </a:moveTo>
                  <a:lnTo>
                    <a:pt x="155" y="1545"/>
                  </a:lnTo>
                  <a:lnTo>
                    <a:pt x="196" y="1659"/>
                  </a:lnTo>
                  <a:lnTo>
                    <a:pt x="279" y="1858"/>
                  </a:lnTo>
                  <a:lnTo>
                    <a:pt x="362" y="2012"/>
                  </a:lnTo>
                  <a:lnTo>
                    <a:pt x="404" y="2069"/>
                  </a:lnTo>
                  <a:lnTo>
                    <a:pt x="445" y="2111"/>
                  </a:lnTo>
                  <a:moveTo>
                    <a:pt x="445" y="2111"/>
                  </a:moveTo>
                  <a:lnTo>
                    <a:pt x="487" y="2138"/>
                  </a:lnTo>
                  <a:lnTo>
                    <a:pt x="497" y="2142"/>
                  </a:lnTo>
                  <a:lnTo>
                    <a:pt x="507" y="2146"/>
                  </a:lnTo>
                  <a:lnTo>
                    <a:pt x="528" y="2150"/>
                  </a:lnTo>
                  <a:lnTo>
                    <a:pt x="539" y="2150"/>
                  </a:lnTo>
                  <a:lnTo>
                    <a:pt x="549" y="2149"/>
                  </a:lnTo>
                  <a:lnTo>
                    <a:pt x="570" y="2145"/>
                  </a:lnTo>
                  <a:lnTo>
                    <a:pt x="590" y="2137"/>
                  </a:lnTo>
                  <a:lnTo>
                    <a:pt x="611" y="2125"/>
                  </a:lnTo>
                  <a:lnTo>
                    <a:pt x="632" y="2109"/>
                  </a:lnTo>
                  <a:lnTo>
                    <a:pt x="653" y="2089"/>
                  </a:lnTo>
                  <a:lnTo>
                    <a:pt x="694" y="2039"/>
                  </a:lnTo>
                  <a:lnTo>
                    <a:pt x="777" y="1897"/>
                  </a:lnTo>
                  <a:lnTo>
                    <a:pt x="860" y="1706"/>
                  </a:lnTo>
                  <a:lnTo>
                    <a:pt x="902" y="1596"/>
                  </a:lnTo>
                  <a:lnTo>
                    <a:pt x="943" y="1479"/>
                  </a:lnTo>
                  <a:lnTo>
                    <a:pt x="985" y="1355"/>
                  </a:lnTo>
                  <a:lnTo>
                    <a:pt x="1026" y="1228"/>
                  </a:lnTo>
                  <a:lnTo>
                    <a:pt x="1068" y="1098"/>
                  </a:lnTo>
                  <a:lnTo>
                    <a:pt x="1109" y="968"/>
                  </a:lnTo>
                  <a:moveTo>
                    <a:pt x="1109" y="968"/>
                  </a:moveTo>
                  <a:lnTo>
                    <a:pt x="1150" y="839"/>
                  </a:lnTo>
                  <a:lnTo>
                    <a:pt x="1192" y="714"/>
                  </a:lnTo>
                  <a:lnTo>
                    <a:pt x="1233" y="594"/>
                  </a:lnTo>
                  <a:lnTo>
                    <a:pt x="1275" y="482"/>
                  </a:lnTo>
                  <a:lnTo>
                    <a:pt x="1358" y="284"/>
                  </a:lnTo>
                  <a:lnTo>
                    <a:pt x="1441" y="132"/>
                  </a:lnTo>
                  <a:lnTo>
                    <a:pt x="1482" y="77"/>
                  </a:lnTo>
                  <a:lnTo>
                    <a:pt x="1524" y="36"/>
                  </a:lnTo>
                  <a:lnTo>
                    <a:pt x="1545" y="21"/>
                  </a:lnTo>
                  <a:lnTo>
                    <a:pt x="1565" y="10"/>
                  </a:lnTo>
                  <a:lnTo>
                    <a:pt x="1586" y="3"/>
                  </a:lnTo>
                  <a:lnTo>
                    <a:pt x="1596" y="1"/>
                  </a:lnTo>
                  <a:lnTo>
                    <a:pt x="1607" y="0"/>
                  </a:lnTo>
                  <a:lnTo>
                    <a:pt x="1628" y="1"/>
                  </a:lnTo>
                  <a:lnTo>
                    <a:pt x="1638" y="3"/>
                  </a:lnTo>
                  <a:lnTo>
                    <a:pt x="1648" y="6"/>
                  </a:lnTo>
                  <a:lnTo>
                    <a:pt x="1669" y="15"/>
                  </a:lnTo>
                  <a:lnTo>
                    <a:pt x="1690" y="27"/>
                  </a:lnTo>
                  <a:lnTo>
                    <a:pt x="1711" y="44"/>
                  </a:lnTo>
                  <a:lnTo>
                    <a:pt x="1731" y="64"/>
                  </a:lnTo>
                  <a:lnTo>
                    <a:pt x="1773" y="116"/>
                  </a:lnTo>
                  <a:moveTo>
                    <a:pt x="1773" y="116"/>
                  </a:moveTo>
                  <a:lnTo>
                    <a:pt x="1856" y="260"/>
                  </a:lnTo>
                  <a:lnTo>
                    <a:pt x="1939" y="453"/>
                  </a:lnTo>
                  <a:lnTo>
                    <a:pt x="1980" y="563"/>
                  </a:lnTo>
                  <a:lnTo>
                    <a:pt x="2022" y="681"/>
                  </a:lnTo>
                  <a:lnTo>
                    <a:pt x="2063" y="805"/>
                  </a:lnTo>
                  <a:lnTo>
                    <a:pt x="2105" y="933"/>
                  </a:lnTo>
                  <a:moveTo>
                    <a:pt x="2105" y="933"/>
                  </a:moveTo>
                  <a:lnTo>
                    <a:pt x="2150" y="1075"/>
                  </a:lnTo>
                </a:path>
              </a:pathLst>
            </a:custGeom>
            <a:noFill/>
            <a:ln w="14288" cap="rnd">
              <a:solidFill>
                <a:srgbClr val="FF55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2185" y="2649"/>
              <a:ext cx="622" cy="587"/>
            </a:xfrm>
            <a:custGeom>
              <a:avLst/>
              <a:gdLst>
                <a:gd name="T0" fmla="*/ 21 w 2150"/>
                <a:gd name="T1" fmla="*/ 1141 h 2027"/>
                <a:gd name="T2" fmla="*/ 61 w 2150"/>
                <a:gd name="T3" fmla="*/ 1386 h 2027"/>
                <a:gd name="T4" fmla="*/ 81 w 2150"/>
                <a:gd name="T5" fmla="*/ 1499 h 2027"/>
                <a:gd name="T6" fmla="*/ 123 w 2150"/>
                <a:gd name="T7" fmla="*/ 1705 h 2027"/>
                <a:gd name="T8" fmla="*/ 206 w 2150"/>
                <a:gd name="T9" fmla="*/ 1970 h 2027"/>
                <a:gd name="T10" fmla="*/ 227 w 2150"/>
                <a:gd name="T11" fmla="*/ 2002 h 2027"/>
                <a:gd name="T12" fmla="*/ 247 w 2150"/>
                <a:gd name="T13" fmla="*/ 2021 h 2027"/>
                <a:gd name="T14" fmla="*/ 268 w 2150"/>
                <a:gd name="T15" fmla="*/ 2027 h 2027"/>
                <a:gd name="T16" fmla="*/ 289 w 2150"/>
                <a:gd name="T17" fmla="*/ 2023 h 2027"/>
                <a:gd name="T18" fmla="*/ 310 w 2150"/>
                <a:gd name="T19" fmla="*/ 2008 h 2027"/>
                <a:gd name="T20" fmla="*/ 372 w 2150"/>
                <a:gd name="T21" fmla="*/ 1924 h 2027"/>
                <a:gd name="T22" fmla="*/ 413 w 2150"/>
                <a:gd name="T23" fmla="*/ 1854 h 2027"/>
                <a:gd name="T24" fmla="*/ 507 w 2150"/>
                <a:gd name="T25" fmla="*/ 1739 h 2027"/>
                <a:gd name="T26" fmla="*/ 527 w 2150"/>
                <a:gd name="T27" fmla="*/ 1732 h 2027"/>
                <a:gd name="T28" fmla="*/ 548 w 2150"/>
                <a:gd name="T29" fmla="*/ 1732 h 2027"/>
                <a:gd name="T30" fmla="*/ 569 w 2150"/>
                <a:gd name="T31" fmla="*/ 1739 h 2027"/>
                <a:gd name="T32" fmla="*/ 600 w 2150"/>
                <a:gd name="T33" fmla="*/ 1765 h 2027"/>
                <a:gd name="T34" fmla="*/ 662 w 2150"/>
                <a:gd name="T35" fmla="*/ 1853 h 2027"/>
                <a:gd name="T36" fmla="*/ 755 w 2150"/>
                <a:gd name="T37" fmla="*/ 1997 h 2027"/>
                <a:gd name="T38" fmla="*/ 787 w 2150"/>
                <a:gd name="T39" fmla="*/ 2022 h 2027"/>
                <a:gd name="T40" fmla="*/ 807 w 2150"/>
                <a:gd name="T41" fmla="*/ 2027 h 2027"/>
                <a:gd name="T42" fmla="*/ 828 w 2150"/>
                <a:gd name="T43" fmla="*/ 2021 h 2027"/>
                <a:gd name="T44" fmla="*/ 849 w 2150"/>
                <a:gd name="T45" fmla="*/ 2003 h 2027"/>
                <a:gd name="T46" fmla="*/ 870 w 2150"/>
                <a:gd name="T47" fmla="*/ 1971 h 2027"/>
                <a:gd name="T48" fmla="*/ 953 w 2150"/>
                <a:gd name="T49" fmla="*/ 1707 h 2027"/>
                <a:gd name="T50" fmla="*/ 994 w 2150"/>
                <a:gd name="T51" fmla="*/ 1502 h 2027"/>
                <a:gd name="T52" fmla="*/ 1036 w 2150"/>
                <a:gd name="T53" fmla="*/ 1262 h 2027"/>
                <a:gd name="T54" fmla="*/ 1077 w 2150"/>
                <a:gd name="T55" fmla="*/ 1004 h 2027"/>
                <a:gd name="T56" fmla="*/ 1098 w 2150"/>
                <a:gd name="T57" fmla="*/ 874 h 2027"/>
                <a:gd name="T58" fmla="*/ 1139 w 2150"/>
                <a:gd name="T59" fmla="*/ 624 h 2027"/>
                <a:gd name="T60" fmla="*/ 1181 w 2150"/>
                <a:gd name="T61" fmla="*/ 402 h 2027"/>
                <a:gd name="T62" fmla="*/ 1243 w 2150"/>
                <a:gd name="T63" fmla="*/ 152 h 2027"/>
                <a:gd name="T64" fmla="*/ 1295 w 2150"/>
                <a:gd name="T65" fmla="*/ 35 h 2027"/>
                <a:gd name="T66" fmla="*/ 1316 w 2150"/>
                <a:gd name="T67" fmla="*/ 12 h 2027"/>
                <a:gd name="T68" fmla="*/ 1336 w 2150"/>
                <a:gd name="T69" fmla="*/ 1 h 2027"/>
                <a:gd name="T70" fmla="*/ 1357 w 2150"/>
                <a:gd name="T71" fmla="*/ 2 h 2027"/>
                <a:gd name="T72" fmla="*/ 1378 w 2150"/>
                <a:gd name="T73" fmla="*/ 14 h 2027"/>
                <a:gd name="T74" fmla="*/ 1409 w 2150"/>
                <a:gd name="T75" fmla="*/ 47 h 2027"/>
                <a:gd name="T76" fmla="*/ 1575 w 2150"/>
                <a:gd name="T77" fmla="*/ 284 h 2027"/>
                <a:gd name="T78" fmla="*/ 1596 w 2150"/>
                <a:gd name="T79" fmla="*/ 294 h 2027"/>
                <a:gd name="T80" fmla="*/ 1616 w 2150"/>
                <a:gd name="T81" fmla="*/ 297 h 2027"/>
                <a:gd name="T82" fmla="*/ 1637 w 2150"/>
                <a:gd name="T83" fmla="*/ 292 h 2027"/>
                <a:gd name="T84" fmla="*/ 1658 w 2150"/>
                <a:gd name="T85" fmla="*/ 279 h 2027"/>
                <a:gd name="T86" fmla="*/ 1699 w 2150"/>
                <a:gd name="T87" fmla="*/ 233 h 2027"/>
                <a:gd name="T88" fmla="*/ 1741 w 2150"/>
                <a:gd name="T89" fmla="*/ 169 h 2027"/>
                <a:gd name="T90" fmla="*/ 1834 w 2150"/>
                <a:gd name="T91" fmla="*/ 27 h 2027"/>
                <a:gd name="T92" fmla="*/ 1855 w 2150"/>
                <a:gd name="T93" fmla="*/ 9 h 2027"/>
                <a:gd name="T94" fmla="*/ 1876 w 2150"/>
                <a:gd name="T95" fmla="*/ 1 h 2027"/>
                <a:gd name="T96" fmla="*/ 1896 w 2150"/>
                <a:gd name="T97" fmla="*/ 3 h 2027"/>
                <a:gd name="T98" fmla="*/ 1917 w 2150"/>
                <a:gd name="T99" fmla="*/ 18 h 2027"/>
                <a:gd name="T100" fmla="*/ 1948 w 2150"/>
                <a:gd name="T101" fmla="*/ 64 h 2027"/>
                <a:gd name="T102" fmla="*/ 1990 w 2150"/>
                <a:gd name="T103" fmla="*/ 174 h 2027"/>
                <a:gd name="T104" fmla="*/ 2052 w 2150"/>
                <a:gd name="T105" fmla="*/ 436 h 2027"/>
                <a:gd name="T106" fmla="*/ 2073 w 2150"/>
                <a:gd name="T107" fmla="*/ 546 h 2027"/>
                <a:gd name="T108" fmla="*/ 2112 w 2150"/>
                <a:gd name="T109" fmla="*/ 772 h 2027"/>
                <a:gd name="T110" fmla="*/ 2150 w 2150"/>
                <a:gd name="T111" fmla="*/ 1014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150" h="2027">
                  <a:moveTo>
                    <a:pt x="0" y="1014"/>
                  </a:moveTo>
                  <a:lnTo>
                    <a:pt x="21" y="1141"/>
                  </a:lnTo>
                  <a:lnTo>
                    <a:pt x="41" y="1265"/>
                  </a:lnTo>
                  <a:lnTo>
                    <a:pt x="61" y="1386"/>
                  </a:lnTo>
                  <a:lnTo>
                    <a:pt x="81" y="1499"/>
                  </a:lnTo>
                  <a:moveTo>
                    <a:pt x="81" y="1499"/>
                  </a:moveTo>
                  <a:lnTo>
                    <a:pt x="102" y="1608"/>
                  </a:lnTo>
                  <a:lnTo>
                    <a:pt x="123" y="1705"/>
                  </a:lnTo>
                  <a:lnTo>
                    <a:pt x="164" y="1865"/>
                  </a:lnTo>
                  <a:lnTo>
                    <a:pt x="206" y="1970"/>
                  </a:lnTo>
                  <a:lnTo>
                    <a:pt x="216" y="1988"/>
                  </a:lnTo>
                  <a:lnTo>
                    <a:pt x="227" y="2002"/>
                  </a:lnTo>
                  <a:lnTo>
                    <a:pt x="237" y="2013"/>
                  </a:lnTo>
                  <a:lnTo>
                    <a:pt x="247" y="2021"/>
                  </a:lnTo>
                  <a:lnTo>
                    <a:pt x="258" y="2026"/>
                  </a:lnTo>
                  <a:lnTo>
                    <a:pt x="268" y="2027"/>
                  </a:lnTo>
                  <a:lnTo>
                    <a:pt x="278" y="2026"/>
                  </a:lnTo>
                  <a:lnTo>
                    <a:pt x="289" y="2023"/>
                  </a:lnTo>
                  <a:lnTo>
                    <a:pt x="299" y="2016"/>
                  </a:lnTo>
                  <a:lnTo>
                    <a:pt x="310" y="2008"/>
                  </a:lnTo>
                  <a:lnTo>
                    <a:pt x="330" y="1985"/>
                  </a:lnTo>
                  <a:lnTo>
                    <a:pt x="372" y="1924"/>
                  </a:lnTo>
                  <a:lnTo>
                    <a:pt x="413" y="1854"/>
                  </a:lnTo>
                  <a:moveTo>
                    <a:pt x="413" y="1854"/>
                  </a:moveTo>
                  <a:lnTo>
                    <a:pt x="496" y="1746"/>
                  </a:lnTo>
                  <a:lnTo>
                    <a:pt x="507" y="1739"/>
                  </a:lnTo>
                  <a:lnTo>
                    <a:pt x="517" y="1735"/>
                  </a:lnTo>
                  <a:lnTo>
                    <a:pt x="527" y="1732"/>
                  </a:lnTo>
                  <a:lnTo>
                    <a:pt x="538" y="1731"/>
                  </a:lnTo>
                  <a:lnTo>
                    <a:pt x="548" y="1732"/>
                  </a:lnTo>
                  <a:lnTo>
                    <a:pt x="558" y="1734"/>
                  </a:lnTo>
                  <a:lnTo>
                    <a:pt x="569" y="1739"/>
                  </a:lnTo>
                  <a:lnTo>
                    <a:pt x="579" y="1746"/>
                  </a:lnTo>
                  <a:lnTo>
                    <a:pt x="600" y="1765"/>
                  </a:lnTo>
                  <a:lnTo>
                    <a:pt x="621" y="1790"/>
                  </a:lnTo>
                  <a:lnTo>
                    <a:pt x="662" y="1853"/>
                  </a:lnTo>
                  <a:lnTo>
                    <a:pt x="745" y="1985"/>
                  </a:lnTo>
                  <a:lnTo>
                    <a:pt x="755" y="1997"/>
                  </a:lnTo>
                  <a:lnTo>
                    <a:pt x="766" y="2008"/>
                  </a:lnTo>
                  <a:lnTo>
                    <a:pt x="787" y="2022"/>
                  </a:lnTo>
                  <a:lnTo>
                    <a:pt x="797" y="2026"/>
                  </a:lnTo>
                  <a:lnTo>
                    <a:pt x="807" y="2027"/>
                  </a:lnTo>
                  <a:lnTo>
                    <a:pt x="818" y="2026"/>
                  </a:lnTo>
                  <a:lnTo>
                    <a:pt x="828" y="2021"/>
                  </a:lnTo>
                  <a:lnTo>
                    <a:pt x="838" y="2014"/>
                  </a:lnTo>
                  <a:lnTo>
                    <a:pt x="849" y="2003"/>
                  </a:lnTo>
                  <a:lnTo>
                    <a:pt x="859" y="1988"/>
                  </a:lnTo>
                  <a:lnTo>
                    <a:pt x="870" y="1971"/>
                  </a:lnTo>
                  <a:lnTo>
                    <a:pt x="911" y="1866"/>
                  </a:lnTo>
                  <a:lnTo>
                    <a:pt x="953" y="1707"/>
                  </a:lnTo>
                  <a:lnTo>
                    <a:pt x="973" y="1610"/>
                  </a:lnTo>
                  <a:lnTo>
                    <a:pt x="994" y="1502"/>
                  </a:lnTo>
                  <a:lnTo>
                    <a:pt x="1015" y="1385"/>
                  </a:lnTo>
                  <a:lnTo>
                    <a:pt x="1036" y="1262"/>
                  </a:lnTo>
                  <a:lnTo>
                    <a:pt x="1056" y="1134"/>
                  </a:lnTo>
                  <a:lnTo>
                    <a:pt x="1077" y="1004"/>
                  </a:lnTo>
                  <a:moveTo>
                    <a:pt x="1077" y="1004"/>
                  </a:moveTo>
                  <a:lnTo>
                    <a:pt x="1098" y="874"/>
                  </a:lnTo>
                  <a:lnTo>
                    <a:pt x="1118" y="747"/>
                  </a:lnTo>
                  <a:lnTo>
                    <a:pt x="1139" y="624"/>
                  </a:lnTo>
                  <a:lnTo>
                    <a:pt x="1160" y="509"/>
                  </a:lnTo>
                  <a:lnTo>
                    <a:pt x="1181" y="402"/>
                  </a:lnTo>
                  <a:lnTo>
                    <a:pt x="1201" y="307"/>
                  </a:lnTo>
                  <a:lnTo>
                    <a:pt x="1243" y="152"/>
                  </a:lnTo>
                  <a:lnTo>
                    <a:pt x="1284" y="51"/>
                  </a:lnTo>
                  <a:lnTo>
                    <a:pt x="1295" y="35"/>
                  </a:lnTo>
                  <a:lnTo>
                    <a:pt x="1305" y="21"/>
                  </a:lnTo>
                  <a:lnTo>
                    <a:pt x="1316" y="12"/>
                  </a:lnTo>
                  <a:lnTo>
                    <a:pt x="1326" y="5"/>
                  </a:lnTo>
                  <a:lnTo>
                    <a:pt x="1336" y="1"/>
                  </a:lnTo>
                  <a:lnTo>
                    <a:pt x="1347" y="0"/>
                  </a:lnTo>
                  <a:lnTo>
                    <a:pt x="1357" y="2"/>
                  </a:lnTo>
                  <a:lnTo>
                    <a:pt x="1367" y="7"/>
                  </a:lnTo>
                  <a:lnTo>
                    <a:pt x="1378" y="14"/>
                  </a:lnTo>
                  <a:lnTo>
                    <a:pt x="1388" y="23"/>
                  </a:lnTo>
                  <a:lnTo>
                    <a:pt x="1409" y="47"/>
                  </a:lnTo>
                  <a:lnTo>
                    <a:pt x="1492" y="180"/>
                  </a:lnTo>
                  <a:lnTo>
                    <a:pt x="1575" y="284"/>
                  </a:lnTo>
                  <a:lnTo>
                    <a:pt x="1585" y="290"/>
                  </a:lnTo>
                  <a:lnTo>
                    <a:pt x="1596" y="294"/>
                  </a:lnTo>
                  <a:lnTo>
                    <a:pt x="1606" y="297"/>
                  </a:lnTo>
                  <a:lnTo>
                    <a:pt x="1616" y="297"/>
                  </a:lnTo>
                  <a:lnTo>
                    <a:pt x="1627" y="295"/>
                  </a:lnTo>
                  <a:lnTo>
                    <a:pt x="1637" y="292"/>
                  </a:lnTo>
                  <a:lnTo>
                    <a:pt x="1647" y="286"/>
                  </a:lnTo>
                  <a:lnTo>
                    <a:pt x="1658" y="279"/>
                  </a:lnTo>
                  <a:lnTo>
                    <a:pt x="1679" y="259"/>
                  </a:lnTo>
                  <a:lnTo>
                    <a:pt x="1699" y="233"/>
                  </a:lnTo>
                  <a:lnTo>
                    <a:pt x="1741" y="169"/>
                  </a:lnTo>
                  <a:moveTo>
                    <a:pt x="1741" y="169"/>
                  </a:moveTo>
                  <a:lnTo>
                    <a:pt x="1824" y="38"/>
                  </a:lnTo>
                  <a:lnTo>
                    <a:pt x="1834" y="27"/>
                  </a:lnTo>
                  <a:lnTo>
                    <a:pt x="1844" y="17"/>
                  </a:lnTo>
                  <a:lnTo>
                    <a:pt x="1855" y="9"/>
                  </a:lnTo>
                  <a:lnTo>
                    <a:pt x="1865" y="4"/>
                  </a:lnTo>
                  <a:lnTo>
                    <a:pt x="1876" y="1"/>
                  </a:lnTo>
                  <a:lnTo>
                    <a:pt x="1886" y="1"/>
                  </a:lnTo>
                  <a:lnTo>
                    <a:pt x="1896" y="3"/>
                  </a:lnTo>
                  <a:lnTo>
                    <a:pt x="1907" y="9"/>
                  </a:lnTo>
                  <a:lnTo>
                    <a:pt x="1917" y="18"/>
                  </a:lnTo>
                  <a:lnTo>
                    <a:pt x="1927" y="30"/>
                  </a:lnTo>
                  <a:lnTo>
                    <a:pt x="1948" y="64"/>
                  </a:lnTo>
                  <a:lnTo>
                    <a:pt x="1969" y="112"/>
                  </a:lnTo>
                  <a:lnTo>
                    <a:pt x="1990" y="174"/>
                  </a:lnTo>
                  <a:lnTo>
                    <a:pt x="2031" y="337"/>
                  </a:lnTo>
                  <a:lnTo>
                    <a:pt x="2052" y="436"/>
                  </a:lnTo>
                  <a:lnTo>
                    <a:pt x="2073" y="546"/>
                  </a:lnTo>
                  <a:moveTo>
                    <a:pt x="2073" y="546"/>
                  </a:moveTo>
                  <a:lnTo>
                    <a:pt x="2092" y="656"/>
                  </a:lnTo>
                  <a:lnTo>
                    <a:pt x="2112" y="772"/>
                  </a:lnTo>
                  <a:lnTo>
                    <a:pt x="2131" y="892"/>
                  </a:lnTo>
                  <a:lnTo>
                    <a:pt x="2150" y="1014"/>
                  </a:lnTo>
                </a:path>
              </a:pathLst>
            </a:custGeom>
            <a:noFill/>
            <a:ln w="14288" cap="rnd">
              <a:solidFill>
                <a:srgbClr val="9933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2963" y="2652"/>
              <a:ext cx="622" cy="581"/>
            </a:xfrm>
            <a:custGeom>
              <a:avLst/>
              <a:gdLst>
                <a:gd name="T0" fmla="*/ 12 w 2150"/>
                <a:gd name="T1" fmla="*/ 1117 h 2006"/>
                <a:gd name="T2" fmla="*/ 36 w 2150"/>
                <a:gd name="T3" fmla="*/ 1338 h 2006"/>
                <a:gd name="T4" fmla="*/ 48 w 2150"/>
                <a:gd name="T5" fmla="*/ 1442 h 2006"/>
                <a:gd name="T6" fmla="*/ 90 w 2150"/>
                <a:gd name="T7" fmla="*/ 1744 h 2006"/>
                <a:gd name="T8" fmla="*/ 142 w 2150"/>
                <a:gd name="T9" fmla="*/ 1964 h 2006"/>
                <a:gd name="T10" fmla="*/ 162 w 2150"/>
                <a:gd name="T11" fmla="*/ 1998 h 2006"/>
                <a:gd name="T12" fmla="*/ 183 w 2150"/>
                <a:gd name="T13" fmla="*/ 2006 h 2006"/>
                <a:gd name="T14" fmla="*/ 204 w 2150"/>
                <a:gd name="T15" fmla="*/ 1991 h 2006"/>
                <a:gd name="T16" fmla="*/ 256 w 2150"/>
                <a:gd name="T17" fmla="*/ 1893 h 2006"/>
                <a:gd name="T18" fmla="*/ 318 w 2150"/>
                <a:gd name="T19" fmla="*/ 1774 h 2006"/>
                <a:gd name="T20" fmla="*/ 339 w 2150"/>
                <a:gd name="T21" fmla="*/ 1754 h 2006"/>
                <a:gd name="T22" fmla="*/ 360 w 2150"/>
                <a:gd name="T23" fmla="*/ 1748 h 2006"/>
                <a:gd name="T24" fmla="*/ 380 w 2150"/>
                <a:gd name="T25" fmla="*/ 1755 h 2006"/>
                <a:gd name="T26" fmla="*/ 401 w 2150"/>
                <a:gd name="T27" fmla="*/ 1774 h 2006"/>
                <a:gd name="T28" fmla="*/ 422 w 2150"/>
                <a:gd name="T29" fmla="*/ 1802 h 2006"/>
                <a:gd name="T30" fmla="*/ 505 w 2150"/>
                <a:gd name="T31" fmla="*/ 1920 h 2006"/>
                <a:gd name="T32" fmla="*/ 525 w 2150"/>
                <a:gd name="T33" fmla="*/ 1933 h 2006"/>
                <a:gd name="T34" fmla="*/ 546 w 2150"/>
                <a:gd name="T35" fmla="*/ 1934 h 2006"/>
                <a:gd name="T36" fmla="*/ 567 w 2150"/>
                <a:gd name="T37" fmla="*/ 1923 h 2006"/>
                <a:gd name="T38" fmla="*/ 588 w 2150"/>
                <a:gd name="T39" fmla="*/ 1902 h 2006"/>
                <a:gd name="T40" fmla="*/ 712 w 2150"/>
                <a:gd name="T41" fmla="*/ 1748 h 2006"/>
                <a:gd name="T42" fmla="*/ 733 w 2150"/>
                <a:gd name="T43" fmla="*/ 1752 h 2006"/>
                <a:gd name="T44" fmla="*/ 754 w 2150"/>
                <a:gd name="T45" fmla="*/ 1770 h 2006"/>
                <a:gd name="T46" fmla="*/ 774 w 2150"/>
                <a:gd name="T47" fmla="*/ 1800 h 2006"/>
                <a:gd name="T48" fmla="*/ 878 w 2150"/>
                <a:gd name="T49" fmla="*/ 1998 h 2006"/>
                <a:gd name="T50" fmla="*/ 899 w 2150"/>
                <a:gd name="T51" fmla="*/ 2006 h 2006"/>
                <a:gd name="T52" fmla="*/ 920 w 2150"/>
                <a:gd name="T53" fmla="*/ 1989 h 2006"/>
                <a:gd name="T54" fmla="*/ 940 w 2150"/>
                <a:gd name="T55" fmla="*/ 1945 h 2006"/>
                <a:gd name="T56" fmla="*/ 982 w 2150"/>
                <a:gd name="T57" fmla="*/ 1763 h 2006"/>
                <a:gd name="T58" fmla="*/ 1023 w 2150"/>
                <a:gd name="T59" fmla="*/ 1469 h 2006"/>
                <a:gd name="T60" fmla="*/ 1044 w 2150"/>
                <a:gd name="T61" fmla="*/ 1290 h 2006"/>
                <a:gd name="T62" fmla="*/ 1085 w 2150"/>
                <a:gd name="T63" fmla="*/ 903 h 2006"/>
                <a:gd name="T64" fmla="*/ 1127 w 2150"/>
                <a:gd name="T65" fmla="*/ 534 h 2006"/>
                <a:gd name="T66" fmla="*/ 1168 w 2150"/>
                <a:gd name="T67" fmla="*/ 240 h 2006"/>
                <a:gd name="T68" fmla="*/ 1220 w 2150"/>
                <a:gd name="T69" fmla="*/ 34 h 2006"/>
                <a:gd name="T70" fmla="*/ 1241 w 2150"/>
                <a:gd name="T71" fmla="*/ 4 h 2006"/>
                <a:gd name="T72" fmla="*/ 1262 w 2150"/>
                <a:gd name="T73" fmla="*/ 1 h 2006"/>
                <a:gd name="T74" fmla="*/ 1283 w 2150"/>
                <a:gd name="T75" fmla="*/ 20 h 2006"/>
                <a:gd name="T76" fmla="*/ 1376 w 2150"/>
                <a:gd name="T77" fmla="*/ 206 h 2006"/>
                <a:gd name="T78" fmla="*/ 1407 w 2150"/>
                <a:gd name="T79" fmla="*/ 247 h 2006"/>
                <a:gd name="T80" fmla="*/ 1428 w 2150"/>
                <a:gd name="T81" fmla="*/ 258 h 2006"/>
                <a:gd name="T82" fmla="*/ 1448 w 2150"/>
                <a:gd name="T83" fmla="*/ 255 h 2006"/>
                <a:gd name="T84" fmla="*/ 1469 w 2150"/>
                <a:gd name="T85" fmla="*/ 239 h 2006"/>
                <a:gd name="T86" fmla="*/ 1500 w 2150"/>
                <a:gd name="T87" fmla="*/ 198 h 2006"/>
                <a:gd name="T88" fmla="*/ 1583 w 2150"/>
                <a:gd name="T89" fmla="*/ 83 h 2006"/>
                <a:gd name="T90" fmla="*/ 1604 w 2150"/>
                <a:gd name="T91" fmla="*/ 72 h 2006"/>
                <a:gd name="T92" fmla="*/ 1625 w 2150"/>
                <a:gd name="T93" fmla="*/ 73 h 2006"/>
                <a:gd name="T94" fmla="*/ 1646 w 2150"/>
                <a:gd name="T95" fmla="*/ 86 h 2006"/>
                <a:gd name="T96" fmla="*/ 1666 w 2150"/>
                <a:gd name="T97" fmla="*/ 109 h 2006"/>
                <a:gd name="T98" fmla="*/ 1708 w 2150"/>
                <a:gd name="T99" fmla="*/ 172 h 2006"/>
                <a:gd name="T100" fmla="*/ 1760 w 2150"/>
                <a:gd name="T101" fmla="*/ 243 h 2006"/>
                <a:gd name="T102" fmla="*/ 1780 w 2150"/>
                <a:gd name="T103" fmla="*/ 256 h 2006"/>
                <a:gd name="T104" fmla="*/ 1801 w 2150"/>
                <a:gd name="T105" fmla="*/ 257 h 2006"/>
                <a:gd name="T106" fmla="*/ 1822 w 2150"/>
                <a:gd name="T107" fmla="*/ 243 h 2006"/>
                <a:gd name="T108" fmla="*/ 1853 w 2150"/>
                <a:gd name="T109" fmla="*/ 199 h 2006"/>
                <a:gd name="T110" fmla="*/ 1957 w 2150"/>
                <a:gd name="T111" fmla="*/ 5 h 2006"/>
                <a:gd name="T112" fmla="*/ 1977 w 2150"/>
                <a:gd name="T113" fmla="*/ 1 h 2006"/>
                <a:gd name="T114" fmla="*/ 1998 w 2150"/>
                <a:gd name="T115" fmla="*/ 22 h 2006"/>
                <a:gd name="T116" fmla="*/ 2019 w 2150"/>
                <a:gd name="T117" fmla="*/ 72 h 2006"/>
                <a:gd name="T118" fmla="*/ 2040 w 2150"/>
                <a:gd name="T119" fmla="*/ 153 h 2006"/>
                <a:gd name="T120" fmla="*/ 2081 w 2150"/>
                <a:gd name="T121" fmla="*/ 403 h 2006"/>
                <a:gd name="T122" fmla="*/ 2123 w 2150"/>
                <a:gd name="T123" fmla="*/ 749 h 2006"/>
                <a:gd name="T124" fmla="*/ 2136 w 2150"/>
                <a:gd name="T125" fmla="*/ 875 h 2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50" h="2006">
                  <a:moveTo>
                    <a:pt x="0" y="1003"/>
                  </a:moveTo>
                  <a:lnTo>
                    <a:pt x="12" y="1117"/>
                  </a:lnTo>
                  <a:lnTo>
                    <a:pt x="24" y="1229"/>
                  </a:lnTo>
                  <a:lnTo>
                    <a:pt x="36" y="1338"/>
                  </a:lnTo>
                  <a:lnTo>
                    <a:pt x="48" y="1442"/>
                  </a:lnTo>
                  <a:moveTo>
                    <a:pt x="48" y="1442"/>
                  </a:moveTo>
                  <a:lnTo>
                    <a:pt x="69" y="1605"/>
                  </a:lnTo>
                  <a:lnTo>
                    <a:pt x="90" y="1744"/>
                  </a:lnTo>
                  <a:lnTo>
                    <a:pt x="131" y="1935"/>
                  </a:lnTo>
                  <a:lnTo>
                    <a:pt x="142" y="1964"/>
                  </a:lnTo>
                  <a:lnTo>
                    <a:pt x="152" y="1985"/>
                  </a:lnTo>
                  <a:lnTo>
                    <a:pt x="162" y="1998"/>
                  </a:lnTo>
                  <a:lnTo>
                    <a:pt x="173" y="2005"/>
                  </a:lnTo>
                  <a:lnTo>
                    <a:pt x="183" y="2006"/>
                  </a:lnTo>
                  <a:lnTo>
                    <a:pt x="194" y="2001"/>
                  </a:lnTo>
                  <a:lnTo>
                    <a:pt x="204" y="1991"/>
                  </a:lnTo>
                  <a:lnTo>
                    <a:pt x="214" y="1976"/>
                  </a:lnTo>
                  <a:lnTo>
                    <a:pt x="256" y="1893"/>
                  </a:lnTo>
                  <a:lnTo>
                    <a:pt x="297" y="1806"/>
                  </a:lnTo>
                  <a:lnTo>
                    <a:pt x="318" y="1774"/>
                  </a:lnTo>
                  <a:lnTo>
                    <a:pt x="328" y="1762"/>
                  </a:lnTo>
                  <a:lnTo>
                    <a:pt x="339" y="1754"/>
                  </a:lnTo>
                  <a:lnTo>
                    <a:pt x="349" y="1749"/>
                  </a:lnTo>
                  <a:lnTo>
                    <a:pt x="360" y="1748"/>
                  </a:lnTo>
                  <a:lnTo>
                    <a:pt x="370" y="1750"/>
                  </a:lnTo>
                  <a:lnTo>
                    <a:pt x="380" y="1755"/>
                  </a:lnTo>
                  <a:moveTo>
                    <a:pt x="380" y="1755"/>
                  </a:moveTo>
                  <a:lnTo>
                    <a:pt x="401" y="1774"/>
                  </a:lnTo>
                  <a:lnTo>
                    <a:pt x="411" y="1787"/>
                  </a:lnTo>
                  <a:lnTo>
                    <a:pt x="422" y="1802"/>
                  </a:lnTo>
                  <a:lnTo>
                    <a:pt x="463" y="1868"/>
                  </a:lnTo>
                  <a:lnTo>
                    <a:pt x="505" y="1920"/>
                  </a:lnTo>
                  <a:lnTo>
                    <a:pt x="515" y="1928"/>
                  </a:lnTo>
                  <a:lnTo>
                    <a:pt x="525" y="1933"/>
                  </a:lnTo>
                  <a:lnTo>
                    <a:pt x="536" y="1935"/>
                  </a:lnTo>
                  <a:lnTo>
                    <a:pt x="546" y="1934"/>
                  </a:lnTo>
                  <a:lnTo>
                    <a:pt x="557" y="1930"/>
                  </a:lnTo>
                  <a:lnTo>
                    <a:pt x="567" y="1923"/>
                  </a:lnTo>
                  <a:lnTo>
                    <a:pt x="577" y="1913"/>
                  </a:lnTo>
                  <a:lnTo>
                    <a:pt x="588" y="1902"/>
                  </a:lnTo>
                  <a:lnTo>
                    <a:pt x="629" y="1840"/>
                  </a:lnTo>
                  <a:lnTo>
                    <a:pt x="712" y="1748"/>
                  </a:lnTo>
                  <a:lnTo>
                    <a:pt x="722" y="1748"/>
                  </a:lnTo>
                  <a:lnTo>
                    <a:pt x="733" y="1752"/>
                  </a:lnTo>
                  <a:lnTo>
                    <a:pt x="743" y="1759"/>
                  </a:lnTo>
                  <a:lnTo>
                    <a:pt x="754" y="1770"/>
                  </a:lnTo>
                  <a:lnTo>
                    <a:pt x="764" y="1783"/>
                  </a:lnTo>
                  <a:lnTo>
                    <a:pt x="774" y="1800"/>
                  </a:lnTo>
                  <a:lnTo>
                    <a:pt x="795" y="1840"/>
                  </a:lnTo>
                  <a:lnTo>
                    <a:pt x="878" y="1998"/>
                  </a:lnTo>
                  <a:lnTo>
                    <a:pt x="888" y="2005"/>
                  </a:lnTo>
                  <a:lnTo>
                    <a:pt x="899" y="2006"/>
                  </a:lnTo>
                  <a:lnTo>
                    <a:pt x="909" y="2001"/>
                  </a:lnTo>
                  <a:lnTo>
                    <a:pt x="920" y="1989"/>
                  </a:lnTo>
                  <a:lnTo>
                    <a:pt x="930" y="1971"/>
                  </a:lnTo>
                  <a:lnTo>
                    <a:pt x="940" y="1945"/>
                  </a:lnTo>
                  <a:lnTo>
                    <a:pt x="961" y="1869"/>
                  </a:lnTo>
                  <a:lnTo>
                    <a:pt x="982" y="1763"/>
                  </a:lnTo>
                  <a:lnTo>
                    <a:pt x="1003" y="1628"/>
                  </a:lnTo>
                  <a:lnTo>
                    <a:pt x="1023" y="1469"/>
                  </a:lnTo>
                  <a:lnTo>
                    <a:pt x="1044" y="1290"/>
                  </a:lnTo>
                  <a:moveTo>
                    <a:pt x="1044" y="1290"/>
                  </a:moveTo>
                  <a:lnTo>
                    <a:pt x="1065" y="1098"/>
                  </a:lnTo>
                  <a:lnTo>
                    <a:pt x="1085" y="903"/>
                  </a:lnTo>
                  <a:lnTo>
                    <a:pt x="1106" y="712"/>
                  </a:lnTo>
                  <a:lnTo>
                    <a:pt x="1127" y="534"/>
                  </a:lnTo>
                  <a:lnTo>
                    <a:pt x="1148" y="374"/>
                  </a:lnTo>
                  <a:lnTo>
                    <a:pt x="1168" y="240"/>
                  </a:lnTo>
                  <a:lnTo>
                    <a:pt x="1210" y="60"/>
                  </a:lnTo>
                  <a:lnTo>
                    <a:pt x="1220" y="34"/>
                  </a:lnTo>
                  <a:lnTo>
                    <a:pt x="1231" y="16"/>
                  </a:lnTo>
                  <a:lnTo>
                    <a:pt x="1241" y="4"/>
                  </a:lnTo>
                  <a:lnTo>
                    <a:pt x="1251" y="0"/>
                  </a:lnTo>
                  <a:lnTo>
                    <a:pt x="1262" y="1"/>
                  </a:lnTo>
                  <a:lnTo>
                    <a:pt x="1272" y="8"/>
                  </a:lnTo>
                  <a:lnTo>
                    <a:pt x="1283" y="20"/>
                  </a:lnTo>
                  <a:lnTo>
                    <a:pt x="1293" y="35"/>
                  </a:lnTo>
                  <a:lnTo>
                    <a:pt x="1376" y="206"/>
                  </a:lnTo>
                  <a:lnTo>
                    <a:pt x="1397" y="237"/>
                  </a:lnTo>
                  <a:lnTo>
                    <a:pt x="1407" y="247"/>
                  </a:lnTo>
                  <a:lnTo>
                    <a:pt x="1417" y="254"/>
                  </a:lnTo>
                  <a:lnTo>
                    <a:pt x="1428" y="258"/>
                  </a:lnTo>
                  <a:lnTo>
                    <a:pt x="1438" y="258"/>
                  </a:lnTo>
                  <a:lnTo>
                    <a:pt x="1448" y="255"/>
                  </a:lnTo>
                  <a:lnTo>
                    <a:pt x="1459" y="248"/>
                  </a:lnTo>
                  <a:lnTo>
                    <a:pt x="1469" y="239"/>
                  </a:lnTo>
                  <a:lnTo>
                    <a:pt x="1480" y="227"/>
                  </a:lnTo>
                  <a:lnTo>
                    <a:pt x="1500" y="198"/>
                  </a:lnTo>
                  <a:lnTo>
                    <a:pt x="1542" y="132"/>
                  </a:lnTo>
                  <a:lnTo>
                    <a:pt x="1583" y="83"/>
                  </a:lnTo>
                  <a:lnTo>
                    <a:pt x="1594" y="76"/>
                  </a:lnTo>
                  <a:lnTo>
                    <a:pt x="1604" y="72"/>
                  </a:lnTo>
                  <a:lnTo>
                    <a:pt x="1614" y="71"/>
                  </a:lnTo>
                  <a:lnTo>
                    <a:pt x="1625" y="73"/>
                  </a:lnTo>
                  <a:lnTo>
                    <a:pt x="1635" y="78"/>
                  </a:lnTo>
                  <a:lnTo>
                    <a:pt x="1646" y="86"/>
                  </a:lnTo>
                  <a:lnTo>
                    <a:pt x="1656" y="96"/>
                  </a:lnTo>
                  <a:lnTo>
                    <a:pt x="1666" y="109"/>
                  </a:lnTo>
                  <a:lnTo>
                    <a:pt x="1708" y="172"/>
                  </a:lnTo>
                  <a:moveTo>
                    <a:pt x="1708" y="172"/>
                  </a:moveTo>
                  <a:lnTo>
                    <a:pt x="1749" y="232"/>
                  </a:lnTo>
                  <a:lnTo>
                    <a:pt x="1760" y="243"/>
                  </a:lnTo>
                  <a:lnTo>
                    <a:pt x="1770" y="251"/>
                  </a:lnTo>
                  <a:lnTo>
                    <a:pt x="1780" y="256"/>
                  </a:lnTo>
                  <a:lnTo>
                    <a:pt x="1791" y="258"/>
                  </a:lnTo>
                  <a:lnTo>
                    <a:pt x="1801" y="257"/>
                  </a:lnTo>
                  <a:lnTo>
                    <a:pt x="1811" y="252"/>
                  </a:lnTo>
                  <a:lnTo>
                    <a:pt x="1822" y="243"/>
                  </a:lnTo>
                  <a:lnTo>
                    <a:pt x="1832" y="232"/>
                  </a:lnTo>
                  <a:lnTo>
                    <a:pt x="1853" y="199"/>
                  </a:lnTo>
                  <a:lnTo>
                    <a:pt x="1874" y="158"/>
                  </a:lnTo>
                  <a:lnTo>
                    <a:pt x="1957" y="5"/>
                  </a:lnTo>
                  <a:lnTo>
                    <a:pt x="1967" y="0"/>
                  </a:lnTo>
                  <a:lnTo>
                    <a:pt x="1977" y="1"/>
                  </a:lnTo>
                  <a:lnTo>
                    <a:pt x="1988" y="8"/>
                  </a:lnTo>
                  <a:lnTo>
                    <a:pt x="1998" y="22"/>
                  </a:lnTo>
                  <a:lnTo>
                    <a:pt x="2009" y="43"/>
                  </a:lnTo>
                  <a:lnTo>
                    <a:pt x="2019" y="72"/>
                  </a:lnTo>
                  <a:lnTo>
                    <a:pt x="2040" y="153"/>
                  </a:lnTo>
                  <a:moveTo>
                    <a:pt x="2040" y="153"/>
                  </a:moveTo>
                  <a:lnTo>
                    <a:pt x="2060" y="264"/>
                  </a:lnTo>
                  <a:lnTo>
                    <a:pt x="2081" y="403"/>
                  </a:lnTo>
                  <a:lnTo>
                    <a:pt x="2102" y="567"/>
                  </a:lnTo>
                  <a:lnTo>
                    <a:pt x="2123" y="749"/>
                  </a:lnTo>
                  <a:moveTo>
                    <a:pt x="2123" y="749"/>
                  </a:moveTo>
                  <a:lnTo>
                    <a:pt x="2136" y="875"/>
                  </a:lnTo>
                  <a:lnTo>
                    <a:pt x="2150" y="1003"/>
                  </a:lnTo>
                </a:path>
              </a:pathLst>
            </a:custGeom>
            <a:noFill/>
            <a:ln w="14288" cap="rnd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3741" y="2653"/>
              <a:ext cx="622" cy="579"/>
            </a:xfrm>
            <a:custGeom>
              <a:avLst/>
              <a:gdLst>
                <a:gd name="T0" fmla="*/ 16 w 2150"/>
                <a:gd name="T1" fmla="*/ 1199 h 2000"/>
                <a:gd name="T2" fmla="*/ 47 w 2150"/>
                <a:gd name="T3" fmla="*/ 1554 h 2000"/>
                <a:gd name="T4" fmla="*/ 99 w 2150"/>
                <a:gd name="T5" fmla="*/ 1931 h 2000"/>
                <a:gd name="T6" fmla="*/ 141 w 2150"/>
                <a:gd name="T7" fmla="*/ 1998 h 2000"/>
                <a:gd name="T8" fmla="*/ 182 w 2150"/>
                <a:gd name="T9" fmla="*/ 1919 h 2000"/>
                <a:gd name="T10" fmla="*/ 286 w 2150"/>
                <a:gd name="T11" fmla="*/ 1760 h 2000"/>
                <a:gd name="T12" fmla="*/ 348 w 2150"/>
                <a:gd name="T13" fmla="*/ 1860 h 2000"/>
                <a:gd name="T14" fmla="*/ 400 w 2150"/>
                <a:gd name="T15" fmla="*/ 1915 h 2000"/>
                <a:gd name="T16" fmla="*/ 431 w 2150"/>
                <a:gd name="T17" fmla="*/ 1901 h 2000"/>
                <a:gd name="T18" fmla="*/ 514 w 2150"/>
                <a:gd name="T19" fmla="*/ 1788 h 2000"/>
                <a:gd name="T20" fmla="*/ 545 w 2150"/>
                <a:gd name="T21" fmla="*/ 1779 h 2000"/>
                <a:gd name="T22" fmla="*/ 576 w 2150"/>
                <a:gd name="T23" fmla="*/ 1804 h 2000"/>
                <a:gd name="T24" fmla="*/ 649 w 2150"/>
                <a:gd name="T25" fmla="*/ 1905 h 2000"/>
                <a:gd name="T26" fmla="*/ 680 w 2150"/>
                <a:gd name="T27" fmla="*/ 1914 h 2000"/>
                <a:gd name="T28" fmla="*/ 722 w 2150"/>
                <a:gd name="T29" fmla="*/ 1870 h 2000"/>
                <a:gd name="T30" fmla="*/ 794 w 2150"/>
                <a:gd name="T31" fmla="*/ 1757 h 2000"/>
                <a:gd name="T32" fmla="*/ 825 w 2150"/>
                <a:gd name="T33" fmla="*/ 1762 h 2000"/>
                <a:gd name="T34" fmla="*/ 929 w 2150"/>
                <a:gd name="T35" fmla="*/ 1993 h 2000"/>
                <a:gd name="T36" fmla="*/ 960 w 2150"/>
                <a:gd name="T37" fmla="*/ 1981 h 2000"/>
                <a:gd name="T38" fmla="*/ 1012 w 2150"/>
                <a:gd name="T39" fmla="*/ 1707 h 2000"/>
                <a:gd name="T40" fmla="*/ 1043 w 2150"/>
                <a:gd name="T41" fmla="*/ 1393 h 2000"/>
                <a:gd name="T42" fmla="*/ 1074 w 2150"/>
                <a:gd name="T43" fmla="*/ 1015 h 2000"/>
                <a:gd name="T44" fmla="*/ 1105 w 2150"/>
                <a:gd name="T45" fmla="*/ 634 h 2000"/>
                <a:gd name="T46" fmla="*/ 1136 w 2150"/>
                <a:gd name="T47" fmla="*/ 313 h 2000"/>
                <a:gd name="T48" fmla="*/ 1188 w 2150"/>
                <a:gd name="T49" fmla="*/ 24 h 2000"/>
                <a:gd name="T50" fmla="*/ 1212 w 2150"/>
                <a:gd name="T51" fmla="*/ 0 h 2000"/>
                <a:gd name="T52" fmla="*/ 1261 w 2150"/>
                <a:gd name="T53" fmla="*/ 91 h 2000"/>
                <a:gd name="T54" fmla="*/ 1365 w 2150"/>
                <a:gd name="T55" fmla="*/ 237 h 2000"/>
                <a:gd name="T56" fmla="*/ 1427 w 2150"/>
                <a:gd name="T57" fmla="*/ 133 h 2000"/>
                <a:gd name="T58" fmla="*/ 1468 w 2150"/>
                <a:gd name="T59" fmla="*/ 86 h 2000"/>
                <a:gd name="T60" fmla="*/ 1499 w 2150"/>
                <a:gd name="T61" fmla="*/ 93 h 2000"/>
                <a:gd name="T62" fmla="*/ 1551 w 2150"/>
                <a:gd name="T63" fmla="*/ 163 h 2000"/>
                <a:gd name="T64" fmla="*/ 1614 w 2150"/>
                <a:gd name="T65" fmla="*/ 222 h 2000"/>
                <a:gd name="T66" fmla="*/ 1645 w 2150"/>
                <a:gd name="T67" fmla="*/ 204 h 2000"/>
                <a:gd name="T68" fmla="*/ 1676 w 2150"/>
                <a:gd name="T69" fmla="*/ 161 h 2000"/>
                <a:gd name="T70" fmla="*/ 1738 w 2150"/>
                <a:gd name="T71" fmla="*/ 86 h 2000"/>
                <a:gd name="T72" fmla="*/ 1769 w 2150"/>
                <a:gd name="T73" fmla="*/ 94 h 2000"/>
                <a:gd name="T74" fmla="*/ 1800 w 2150"/>
                <a:gd name="T75" fmla="*/ 136 h 2000"/>
                <a:gd name="T76" fmla="*/ 1873 w 2150"/>
                <a:gd name="T77" fmla="*/ 245 h 2000"/>
                <a:gd name="T78" fmla="*/ 1904 w 2150"/>
                <a:gd name="T79" fmla="*/ 234 h 2000"/>
                <a:gd name="T80" fmla="*/ 2008 w 2150"/>
                <a:gd name="T81" fmla="*/ 3 h 2000"/>
                <a:gd name="T82" fmla="*/ 2023 w 2150"/>
                <a:gd name="T83" fmla="*/ 3 h 2000"/>
                <a:gd name="T84" fmla="*/ 2049 w 2150"/>
                <a:gd name="T85" fmla="*/ 60 h 2000"/>
                <a:gd name="T86" fmla="*/ 2091 w 2150"/>
                <a:gd name="T87" fmla="*/ 324 h 2000"/>
                <a:gd name="T88" fmla="*/ 2135 w 2150"/>
                <a:gd name="T89" fmla="*/ 81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50" h="2000">
                  <a:moveTo>
                    <a:pt x="0" y="1000"/>
                  </a:moveTo>
                  <a:lnTo>
                    <a:pt x="16" y="1199"/>
                  </a:lnTo>
                  <a:moveTo>
                    <a:pt x="16" y="1199"/>
                  </a:moveTo>
                  <a:lnTo>
                    <a:pt x="27" y="1324"/>
                  </a:lnTo>
                  <a:lnTo>
                    <a:pt x="37" y="1443"/>
                  </a:lnTo>
                  <a:lnTo>
                    <a:pt x="47" y="1554"/>
                  </a:lnTo>
                  <a:lnTo>
                    <a:pt x="58" y="1654"/>
                  </a:lnTo>
                  <a:lnTo>
                    <a:pt x="79" y="1819"/>
                  </a:lnTo>
                  <a:lnTo>
                    <a:pt x="99" y="1931"/>
                  </a:lnTo>
                  <a:lnTo>
                    <a:pt x="120" y="1989"/>
                  </a:lnTo>
                  <a:lnTo>
                    <a:pt x="130" y="1999"/>
                  </a:lnTo>
                  <a:lnTo>
                    <a:pt x="141" y="1998"/>
                  </a:lnTo>
                  <a:lnTo>
                    <a:pt x="151" y="1988"/>
                  </a:lnTo>
                  <a:lnTo>
                    <a:pt x="162" y="1970"/>
                  </a:lnTo>
                  <a:lnTo>
                    <a:pt x="182" y="1919"/>
                  </a:lnTo>
                  <a:lnTo>
                    <a:pt x="265" y="1753"/>
                  </a:lnTo>
                  <a:lnTo>
                    <a:pt x="276" y="1754"/>
                  </a:lnTo>
                  <a:lnTo>
                    <a:pt x="286" y="1760"/>
                  </a:lnTo>
                  <a:lnTo>
                    <a:pt x="296" y="1771"/>
                  </a:lnTo>
                  <a:lnTo>
                    <a:pt x="307" y="1785"/>
                  </a:lnTo>
                  <a:lnTo>
                    <a:pt x="348" y="1860"/>
                  </a:lnTo>
                  <a:moveTo>
                    <a:pt x="348" y="1860"/>
                  </a:moveTo>
                  <a:lnTo>
                    <a:pt x="390" y="1912"/>
                  </a:lnTo>
                  <a:lnTo>
                    <a:pt x="400" y="1915"/>
                  </a:lnTo>
                  <a:lnTo>
                    <a:pt x="410" y="1915"/>
                  </a:lnTo>
                  <a:lnTo>
                    <a:pt x="421" y="1910"/>
                  </a:lnTo>
                  <a:lnTo>
                    <a:pt x="431" y="1901"/>
                  </a:lnTo>
                  <a:lnTo>
                    <a:pt x="452" y="1875"/>
                  </a:lnTo>
                  <a:lnTo>
                    <a:pt x="473" y="1843"/>
                  </a:lnTo>
                  <a:lnTo>
                    <a:pt x="514" y="1788"/>
                  </a:lnTo>
                  <a:lnTo>
                    <a:pt x="525" y="1781"/>
                  </a:lnTo>
                  <a:lnTo>
                    <a:pt x="535" y="1778"/>
                  </a:lnTo>
                  <a:lnTo>
                    <a:pt x="545" y="1779"/>
                  </a:lnTo>
                  <a:lnTo>
                    <a:pt x="556" y="1784"/>
                  </a:lnTo>
                  <a:lnTo>
                    <a:pt x="566" y="1792"/>
                  </a:lnTo>
                  <a:lnTo>
                    <a:pt x="576" y="1804"/>
                  </a:lnTo>
                  <a:lnTo>
                    <a:pt x="597" y="1833"/>
                  </a:lnTo>
                  <a:lnTo>
                    <a:pt x="639" y="1895"/>
                  </a:lnTo>
                  <a:lnTo>
                    <a:pt x="649" y="1905"/>
                  </a:lnTo>
                  <a:lnTo>
                    <a:pt x="659" y="1912"/>
                  </a:lnTo>
                  <a:lnTo>
                    <a:pt x="670" y="1915"/>
                  </a:lnTo>
                  <a:lnTo>
                    <a:pt x="680" y="1914"/>
                  </a:lnTo>
                  <a:lnTo>
                    <a:pt x="690" y="1909"/>
                  </a:lnTo>
                  <a:lnTo>
                    <a:pt x="701" y="1899"/>
                  </a:lnTo>
                  <a:lnTo>
                    <a:pt x="722" y="1870"/>
                  </a:lnTo>
                  <a:lnTo>
                    <a:pt x="763" y="1795"/>
                  </a:lnTo>
                  <a:lnTo>
                    <a:pt x="784" y="1765"/>
                  </a:lnTo>
                  <a:lnTo>
                    <a:pt x="794" y="1757"/>
                  </a:lnTo>
                  <a:lnTo>
                    <a:pt x="805" y="1753"/>
                  </a:lnTo>
                  <a:lnTo>
                    <a:pt x="815" y="1755"/>
                  </a:lnTo>
                  <a:lnTo>
                    <a:pt x="825" y="1762"/>
                  </a:lnTo>
                  <a:lnTo>
                    <a:pt x="836" y="1775"/>
                  </a:lnTo>
                  <a:lnTo>
                    <a:pt x="846" y="1794"/>
                  </a:lnTo>
                  <a:lnTo>
                    <a:pt x="929" y="1993"/>
                  </a:lnTo>
                  <a:lnTo>
                    <a:pt x="939" y="2000"/>
                  </a:lnTo>
                  <a:lnTo>
                    <a:pt x="950" y="1996"/>
                  </a:lnTo>
                  <a:lnTo>
                    <a:pt x="960" y="1981"/>
                  </a:lnTo>
                  <a:lnTo>
                    <a:pt x="971" y="1953"/>
                  </a:lnTo>
                  <a:lnTo>
                    <a:pt x="991" y="1857"/>
                  </a:lnTo>
                  <a:lnTo>
                    <a:pt x="1012" y="1707"/>
                  </a:lnTo>
                  <a:moveTo>
                    <a:pt x="1012" y="1707"/>
                  </a:moveTo>
                  <a:lnTo>
                    <a:pt x="1033" y="1508"/>
                  </a:lnTo>
                  <a:lnTo>
                    <a:pt x="1043" y="1393"/>
                  </a:lnTo>
                  <a:lnTo>
                    <a:pt x="1053" y="1271"/>
                  </a:lnTo>
                  <a:lnTo>
                    <a:pt x="1064" y="1144"/>
                  </a:lnTo>
                  <a:lnTo>
                    <a:pt x="1074" y="1015"/>
                  </a:lnTo>
                  <a:lnTo>
                    <a:pt x="1085" y="885"/>
                  </a:lnTo>
                  <a:lnTo>
                    <a:pt x="1095" y="757"/>
                  </a:lnTo>
                  <a:lnTo>
                    <a:pt x="1105" y="634"/>
                  </a:lnTo>
                  <a:lnTo>
                    <a:pt x="1116" y="517"/>
                  </a:lnTo>
                  <a:lnTo>
                    <a:pt x="1126" y="410"/>
                  </a:lnTo>
                  <a:lnTo>
                    <a:pt x="1136" y="313"/>
                  </a:lnTo>
                  <a:lnTo>
                    <a:pt x="1157" y="157"/>
                  </a:lnTo>
                  <a:lnTo>
                    <a:pt x="1178" y="55"/>
                  </a:lnTo>
                  <a:lnTo>
                    <a:pt x="1188" y="24"/>
                  </a:lnTo>
                  <a:lnTo>
                    <a:pt x="1193" y="14"/>
                  </a:lnTo>
                  <a:lnTo>
                    <a:pt x="1201" y="4"/>
                  </a:lnTo>
                  <a:lnTo>
                    <a:pt x="1212" y="0"/>
                  </a:lnTo>
                  <a:lnTo>
                    <a:pt x="1225" y="10"/>
                  </a:lnTo>
                  <a:lnTo>
                    <a:pt x="1240" y="37"/>
                  </a:lnTo>
                  <a:lnTo>
                    <a:pt x="1261" y="91"/>
                  </a:lnTo>
                  <a:lnTo>
                    <a:pt x="1344" y="247"/>
                  </a:lnTo>
                  <a:lnTo>
                    <a:pt x="1354" y="244"/>
                  </a:lnTo>
                  <a:lnTo>
                    <a:pt x="1365" y="237"/>
                  </a:lnTo>
                  <a:lnTo>
                    <a:pt x="1375" y="225"/>
                  </a:lnTo>
                  <a:lnTo>
                    <a:pt x="1385" y="209"/>
                  </a:lnTo>
                  <a:lnTo>
                    <a:pt x="1427" y="133"/>
                  </a:lnTo>
                  <a:lnTo>
                    <a:pt x="1448" y="103"/>
                  </a:lnTo>
                  <a:lnTo>
                    <a:pt x="1458" y="93"/>
                  </a:lnTo>
                  <a:lnTo>
                    <a:pt x="1468" y="86"/>
                  </a:lnTo>
                  <a:lnTo>
                    <a:pt x="1479" y="84"/>
                  </a:lnTo>
                  <a:lnTo>
                    <a:pt x="1489" y="86"/>
                  </a:lnTo>
                  <a:lnTo>
                    <a:pt x="1499" y="93"/>
                  </a:lnTo>
                  <a:lnTo>
                    <a:pt x="1510" y="102"/>
                  </a:lnTo>
                  <a:lnTo>
                    <a:pt x="1531" y="130"/>
                  </a:lnTo>
                  <a:lnTo>
                    <a:pt x="1551" y="163"/>
                  </a:lnTo>
                  <a:lnTo>
                    <a:pt x="1593" y="215"/>
                  </a:lnTo>
                  <a:lnTo>
                    <a:pt x="1603" y="220"/>
                  </a:lnTo>
                  <a:lnTo>
                    <a:pt x="1614" y="222"/>
                  </a:lnTo>
                  <a:lnTo>
                    <a:pt x="1624" y="220"/>
                  </a:lnTo>
                  <a:lnTo>
                    <a:pt x="1634" y="214"/>
                  </a:lnTo>
                  <a:lnTo>
                    <a:pt x="1645" y="204"/>
                  </a:lnTo>
                  <a:lnTo>
                    <a:pt x="1655" y="192"/>
                  </a:lnTo>
                  <a:lnTo>
                    <a:pt x="1676" y="161"/>
                  </a:lnTo>
                  <a:moveTo>
                    <a:pt x="1676" y="161"/>
                  </a:moveTo>
                  <a:lnTo>
                    <a:pt x="1717" y="101"/>
                  </a:lnTo>
                  <a:lnTo>
                    <a:pt x="1728" y="92"/>
                  </a:lnTo>
                  <a:lnTo>
                    <a:pt x="1738" y="86"/>
                  </a:lnTo>
                  <a:lnTo>
                    <a:pt x="1748" y="84"/>
                  </a:lnTo>
                  <a:lnTo>
                    <a:pt x="1759" y="87"/>
                  </a:lnTo>
                  <a:lnTo>
                    <a:pt x="1769" y="94"/>
                  </a:lnTo>
                  <a:lnTo>
                    <a:pt x="1779" y="104"/>
                  </a:lnTo>
                  <a:lnTo>
                    <a:pt x="1790" y="119"/>
                  </a:lnTo>
                  <a:lnTo>
                    <a:pt x="1800" y="136"/>
                  </a:lnTo>
                  <a:lnTo>
                    <a:pt x="1842" y="211"/>
                  </a:lnTo>
                  <a:lnTo>
                    <a:pt x="1862" y="238"/>
                  </a:lnTo>
                  <a:lnTo>
                    <a:pt x="1873" y="245"/>
                  </a:lnTo>
                  <a:lnTo>
                    <a:pt x="1883" y="247"/>
                  </a:lnTo>
                  <a:lnTo>
                    <a:pt x="1894" y="243"/>
                  </a:lnTo>
                  <a:lnTo>
                    <a:pt x="1904" y="234"/>
                  </a:lnTo>
                  <a:lnTo>
                    <a:pt x="1914" y="219"/>
                  </a:lnTo>
                  <a:lnTo>
                    <a:pt x="1925" y="199"/>
                  </a:lnTo>
                  <a:lnTo>
                    <a:pt x="2008" y="3"/>
                  </a:lnTo>
                  <a:moveTo>
                    <a:pt x="2008" y="3"/>
                  </a:moveTo>
                  <a:lnTo>
                    <a:pt x="2013" y="1"/>
                  </a:lnTo>
                  <a:lnTo>
                    <a:pt x="2023" y="3"/>
                  </a:lnTo>
                  <a:lnTo>
                    <a:pt x="2034" y="16"/>
                  </a:lnTo>
                  <a:lnTo>
                    <a:pt x="2039" y="27"/>
                  </a:lnTo>
                  <a:lnTo>
                    <a:pt x="2049" y="60"/>
                  </a:lnTo>
                  <a:lnTo>
                    <a:pt x="2070" y="165"/>
                  </a:lnTo>
                  <a:lnTo>
                    <a:pt x="2091" y="324"/>
                  </a:lnTo>
                  <a:moveTo>
                    <a:pt x="2091" y="324"/>
                  </a:moveTo>
                  <a:lnTo>
                    <a:pt x="2106" y="469"/>
                  </a:lnTo>
                  <a:lnTo>
                    <a:pt x="2120" y="634"/>
                  </a:lnTo>
                  <a:lnTo>
                    <a:pt x="2135" y="813"/>
                  </a:lnTo>
                  <a:lnTo>
                    <a:pt x="2150" y="1000"/>
                  </a:lnTo>
                </a:path>
              </a:pathLst>
            </a:custGeom>
            <a:noFill/>
            <a:ln w="14288" cap="rnd">
              <a:solidFill>
                <a:srgbClr val="99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V="1">
              <a:off x="2263" y="1075"/>
              <a:ext cx="0" cy="311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>
              <a:off x="2263" y="1075"/>
              <a:ext cx="311" cy="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2574" y="1075"/>
              <a:ext cx="0" cy="623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574" y="1698"/>
              <a:ext cx="311" cy="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V="1">
              <a:off x="2885" y="1075"/>
              <a:ext cx="0" cy="623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H="1">
              <a:off x="2885" y="1075"/>
              <a:ext cx="311" cy="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3196" y="1075"/>
              <a:ext cx="0" cy="623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H="1">
              <a:off x="3196" y="1698"/>
              <a:ext cx="312" cy="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V="1">
              <a:off x="3508" y="1386"/>
              <a:ext cx="0" cy="312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2107" y="1386"/>
              <a:ext cx="1556" cy="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4899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傅里叶级数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3211551"/>
                <a:ext cx="7886700" cy="2965412"/>
              </a:xfrm>
            </p:spPr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是区间的长度，则以此区间为周期的三角函数为：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=1, 2, 3,⋯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 1, 2,⋯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如何确定它们的最佳组合系数？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211551"/>
                <a:ext cx="7886700" cy="2965412"/>
              </a:xfrm>
              <a:blipFill>
                <a:blip r:embed="rId2"/>
                <a:stretch>
                  <a:fillRect l="-1391" t="-4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Line 22"/>
          <p:cNvCxnSpPr/>
          <p:nvPr/>
        </p:nvCxnSpPr>
        <p:spPr bwMode="auto">
          <a:xfrm flipV="1">
            <a:off x="6197855" y="1960264"/>
            <a:ext cx="0" cy="492760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Line 23"/>
          <p:cNvCxnSpPr/>
          <p:nvPr/>
        </p:nvCxnSpPr>
        <p:spPr bwMode="auto">
          <a:xfrm flipH="1">
            <a:off x="6197855" y="1960264"/>
            <a:ext cx="492760" cy="0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Line 24"/>
          <p:cNvCxnSpPr/>
          <p:nvPr/>
        </p:nvCxnSpPr>
        <p:spPr bwMode="auto">
          <a:xfrm>
            <a:off x="6691885" y="1960264"/>
            <a:ext cx="0" cy="988060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Line 25"/>
          <p:cNvCxnSpPr/>
          <p:nvPr/>
        </p:nvCxnSpPr>
        <p:spPr bwMode="auto">
          <a:xfrm flipH="1">
            <a:off x="6691885" y="2948959"/>
            <a:ext cx="492760" cy="0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Line 26"/>
          <p:cNvCxnSpPr/>
          <p:nvPr/>
        </p:nvCxnSpPr>
        <p:spPr bwMode="auto">
          <a:xfrm flipV="1">
            <a:off x="7185280" y="1960264"/>
            <a:ext cx="0" cy="988060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Line 27"/>
          <p:cNvCxnSpPr/>
          <p:nvPr/>
        </p:nvCxnSpPr>
        <p:spPr bwMode="auto">
          <a:xfrm flipH="1">
            <a:off x="7185280" y="1960264"/>
            <a:ext cx="492760" cy="0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Line 28"/>
          <p:cNvCxnSpPr/>
          <p:nvPr/>
        </p:nvCxnSpPr>
        <p:spPr bwMode="auto">
          <a:xfrm>
            <a:off x="7679310" y="1960264"/>
            <a:ext cx="0" cy="988060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Line 29"/>
          <p:cNvCxnSpPr/>
          <p:nvPr/>
        </p:nvCxnSpPr>
        <p:spPr bwMode="auto">
          <a:xfrm flipH="1">
            <a:off x="7679310" y="2948959"/>
            <a:ext cx="494665" cy="0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Line 30"/>
          <p:cNvCxnSpPr/>
          <p:nvPr/>
        </p:nvCxnSpPr>
        <p:spPr bwMode="auto">
          <a:xfrm flipV="1">
            <a:off x="8174610" y="2453659"/>
            <a:ext cx="0" cy="494665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Line 31"/>
          <p:cNvCxnSpPr/>
          <p:nvPr/>
        </p:nvCxnSpPr>
        <p:spPr bwMode="auto">
          <a:xfrm>
            <a:off x="5950205" y="2453659"/>
            <a:ext cx="2469515" cy="0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Line 6"/>
          <p:cNvSpPr>
            <a:spLocks noChangeShapeType="1"/>
          </p:cNvSpPr>
          <p:nvPr/>
        </p:nvSpPr>
        <p:spPr bwMode="auto">
          <a:xfrm>
            <a:off x="566737" y="2453977"/>
            <a:ext cx="1111250" cy="0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Line 7"/>
          <p:cNvSpPr>
            <a:spLocks noChangeShapeType="1"/>
          </p:cNvSpPr>
          <p:nvPr/>
        </p:nvSpPr>
        <p:spPr bwMode="auto">
          <a:xfrm>
            <a:off x="1801812" y="2453977"/>
            <a:ext cx="1111250" cy="0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Line 8"/>
          <p:cNvSpPr>
            <a:spLocks noChangeShapeType="1"/>
          </p:cNvSpPr>
          <p:nvPr/>
        </p:nvSpPr>
        <p:spPr bwMode="auto">
          <a:xfrm>
            <a:off x="3036887" y="2453977"/>
            <a:ext cx="1111250" cy="0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Line 9"/>
          <p:cNvSpPr>
            <a:spLocks noChangeShapeType="1"/>
          </p:cNvSpPr>
          <p:nvPr/>
        </p:nvSpPr>
        <p:spPr bwMode="auto">
          <a:xfrm>
            <a:off x="4271962" y="2453977"/>
            <a:ext cx="1111250" cy="0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Freeform 14"/>
          <p:cNvSpPr>
            <a:spLocks noEditPoints="1"/>
          </p:cNvSpPr>
          <p:nvPr/>
        </p:nvSpPr>
        <p:spPr bwMode="auto">
          <a:xfrm>
            <a:off x="628650" y="1960264"/>
            <a:ext cx="989013" cy="989013"/>
          </a:xfrm>
          <a:custGeom>
            <a:avLst/>
            <a:gdLst>
              <a:gd name="T0" fmla="*/ 30 w 2150"/>
              <a:gd name="T1" fmla="*/ 1170 h 2149"/>
              <a:gd name="T2" fmla="*/ 72 w 2150"/>
              <a:gd name="T3" fmla="*/ 1299 h 2149"/>
              <a:gd name="T4" fmla="*/ 113 w 2150"/>
              <a:gd name="T5" fmla="*/ 1424 h 2149"/>
              <a:gd name="T6" fmla="*/ 196 w 2150"/>
              <a:gd name="T7" fmla="*/ 1658 h 2149"/>
              <a:gd name="T8" fmla="*/ 362 w 2150"/>
              <a:gd name="T9" fmla="*/ 2012 h 2149"/>
              <a:gd name="T10" fmla="*/ 445 w 2150"/>
              <a:gd name="T11" fmla="*/ 2111 h 2149"/>
              <a:gd name="T12" fmla="*/ 487 w 2150"/>
              <a:gd name="T13" fmla="*/ 2138 h 2149"/>
              <a:gd name="T14" fmla="*/ 507 w 2150"/>
              <a:gd name="T15" fmla="*/ 2145 h 2149"/>
              <a:gd name="T16" fmla="*/ 539 w 2150"/>
              <a:gd name="T17" fmla="*/ 2149 h 2149"/>
              <a:gd name="T18" fmla="*/ 570 w 2150"/>
              <a:gd name="T19" fmla="*/ 2145 h 2149"/>
              <a:gd name="T20" fmla="*/ 611 w 2150"/>
              <a:gd name="T21" fmla="*/ 2125 h 2149"/>
              <a:gd name="T22" fmla="*/ 653 w 2150"/>
              <a:gd name="T23" fmla="*/ 2089 h 2149"/>
              <a:gd name="T24" fmla="*/ 777 w 2150"/>
              <a:gd name="T25" fmla="*/ 1896 h 2149"/>
              <a:gd name="T26" fmla="*/ 902 w 2150"/>
              <a:gd name="T27" fmla="*/ 1596 h 2149"/>
              <a:gd name="T28" fmla="*/ 985 w 2150"/>
              <a:gd name="T29" fmla="*/ 1355 h 2149"/>
              <a:gd name="T30" fmla="*/ 1068 w 2150"/>
              <a:gd name="T31" fmla="*/ 1098 h 2149"/>
              <a:gd name="T32" fmla="*/ 1109 w 2150"/>
              <a:gd name="T33" fmla="*/ 967 h 2149"/>
              <a:gd name="T34" fmla="*/ 1192 w 2150"/>
              <a:gd name="T35" fmla="*/ 714 h 2149"/>
              <a:gd name="T36" fmla="*/ 1275 w 2150"/>
              <a:gd name="T37" fmla="*/ 481 h 2149"/>
              <a:gd name="T38" fmla="*/ 1441 w 2150"/>
              <a:gd name="T39" fmla="*/ 132 h 2149"/>
              <a:gd name="T40" fmla="*/ 1524 w 2150"/>
              <a:gd name="T41" fmla="*/ 35 h 2149"/>
              <a:gd name="T42" fmla="*/ 1565 w 2150"/>
              <a:gd name="T43" fmla="*/ 10 h 2149"/>
              <a:gd name="T44" fmla="*/ 1596 w 2150"/>
              <a:gd name="T45" fmla="*/ 1 h 2149"/>
              <a:gd name="T46" fmla="*/ 1628 w 2150"/>
              <a:gd name="T47" fmla="*/ 0 h 2149"/>
              <a:gd name="T48" fmla="*/ 1648 w 2150"/>
              <a:gd name="T49" fmla="*/ 5 h 2149"/>
              <a:gd name="T50" fmla="*/ 1690 w 2150"/>
              <a:gd name="T51" fmla="*/ 27 h 2149"/>
              <a:gd name="T52" fmla="*/ 1731 w 2150"/>
              <a:gd name="T53" fmla="*/ 64 h 2149"/>
              <a:gd name="T54" fmla="*/ 1773 w 2150"/>
              <a:gd name="T55" fmla="*/ 115 h 2149"/>
              <a:gd name="T56" fmla="*/ 1939 w 2150"/>
              <a:gd name="T57" fmla="*/ 452 h 2149"/>
              <a:gd name="T58" fmla="*/ 2022 w 2150"/>
              <a:gd name="T59" fmla="*/ 681 h 2149"/>
              <a:gd name="T60" fmla="*/ 2105 w 2150"/>
              <a:gd name="T61" fmla="*/ 933 h 2149"/>
              <a:gd name="T62" fmla="*/ 2150 w 2150"/>
              <a:gd name="T63" fmla="*/ 1074 h 2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50" h="2149">
                <a:moveTo>
                  <a:pt x="0" y="1074"/>
                </a:moveTo>
                <a:lnTo>
                  <a:pt x="30" y="1170"/>
                </a:lnTo>
                <a:moveTo>
                  <a:pt x="30" y="1170"/>
                </a:moveTo>
                <a:lnTo>
                  <a:pt x="72" y="1299"/>
                </a:lnTo>
                <a:lnTo>
                  <a:pt x="113" y="1424"/>
                </a:lnTo>
                <a:moveTo>
                  <a:pt x="113" y="1424"/>
                </a:moveTo>
                <a:lnTo>
                  <a:pt x="155" y="1545"/>
                </a:lnTo>
                <a:lnTo>
                  <a:pt x="196" y="1658"/>
                </a:lnTo>
                <a:lnTo>
                  <a:pt x="279" y="1858"/>
                </a:lnTo>
                <a:lnTo>
                  <a:pt x="362" y="2012"/>
                </a:lnTo>
                <a:lnTo>
                  <a:pt x="404" y="2068"/>
                </a:lnTo>
                <a:lnTo>
                  <a:pt x="445" y="2111"/>
                </a:lnTo>
                <a:moveTo>
                  <a:pt x="445" y="2111"/>
                </a:moveTo>
                <a:lnTo>
                  <a:pt x="487" y="2138"/>
                </a:lnTo>
                <a:lnTo>
                  <a:pt x="497" y="2142"/>
                </a:lnTo>
                <a:lnTo>
                  <a:pt x="507" y="2145"/>
                </a:lnTo>
                <a:lnTo>
                  <a:pt x="528" y="2149"/>
                </a:lnTo>
                <a:lnTo>
                  <a:pt x="539" y="2149"/>
                </a:lnTo>
                <a:lnTo>
                  <a:pt x="549" y="2149"/>
                </a:lnTo>
                <a:lnTo>
                  <a:pt x="570" y="2145"/>
                </a:lnTo>
                <a:lnTo>
                  <a:pt x="590" y="2137"/>
                </a:lnTo>
                <a:lnTo>
                  <a:pt x="611" y="2125"/>
                </a:lnTo>
                <a:lnTo>
                  <a:pt x="632" y="2109"/>
                </a:lnTo>
                <a:lnTo>
                  <a:pt x="653" y="2089"/>
                </a:lnTo>
                <a:lnTo>
                  <a:pt x="694" y="2039"/>
                </a:lnTo>
                <a:lnTo>
                  <a:pt x="777" y="1896"/>
                </a:lnTo>
                <a:lnTo>
                  <a:pt x="860" y="1706"/>
                </a:lnTo>
                <a:lnTo>
                  <a:pt x="902" y="1596"/>
                </a:lnTo>
                <a:lnTo>
                  <a:pt x="943" y="1478"/>
                </a:lnTo>
                <a:lnTo>
                  <a:pt x="985" y="1355"/>
                </a:lnTo>
                <a:lnTo>
                  <a:pt x="1026" y="1227"/>
                </a:lnTo>
                <a:lnTo>
                  <a:pt x="1068" y="1098"/>
                </a:lnTo>
                <a:lnTo>
                  <a:pt x="1109" y="967"/>
                </a:lnTo>
                <a:moveTo>
                  <a:pt x="1109" y="967"/>
                </a:moveTo>
                <a:lnTo>
                  <a:pt x="1150" y="839"/>
                </a:lnTo>
                <a:lnTo>
                  <a:pt x="1192" y="714"/>
                </a:lnTo>
                <a:lnTo>
                  <a:pt x="1233" y="594"/>
                </a:lnTo>
                <a:lnTo>
                  <a:pt x="1275" y="481"/>
                </a:lnTo>
                <a:lnTo>
                  <a:pt x="1358" y="283"/>
                </a:lnTo>
                <a:lnTo>
                  <a:pt x="1441" y="132"/>
                </a:lnTo>
                <a:lnTo>
                  <a:pt x="1482" y="76"/>
                </a:lnTo>
                <a:lnTo>
                  <a:pt x="1524" y="35"/>
                </a:lnTo>
                <a:lnTo>
                  <a:pt x="1545" y="20"/>
                </a:lnTo>
                <a:lnTo>
                  <a:pt x="1565" y="10"/>
                </a:lnTo>
                <a:lnTo>
                  <a:pt x="1586" y="3"/>
                </a:lnTo>
                <a:lnTo>
                  <a:pt x="1596" y="1"/>
                </a:lnTo>
                <a:lnTo>
                  <a:pt x="1607" y="0"/>
                </a:lnTo>
                <a:lnTo>
                  <a:pt x="1628" y="0"/>
                </a:lnTo>
                <a:lnTo>
                  <a:pt x="1638" y="2"/>
                </a:lnTo>
                <a:lnTo>
                  <a:pt x="1648" y="5"/>
                </a:lnTo>
                <a:lnTo>
                  <a:pt x="1669" y="14"/>
                </a:lnTo>
                <a:lnTo>
                  <a:pt x="1690" y="27"/>
                </a:lnTo>
                <a:lnTo>
                  <a:pt x="1711" y="43"/>
                </a:lnTo>
                <a:lnTo>
                  <a:pt x="1731" y="64"/>
                </a:lnTo>
                <a:lnTo>
                  <a:pt x="1773" y="115"/>
                </a:lnTo>
                <a:moveTo>
                  <a:pt x="1773" y="115"/>
                </a:moveTo>
                <a:lnTo>
                  <a:pt x="1856" y="260"/>
                </a:lnTo>
                <a:lnTo>
                  <a:pt x="1939" y="452"/>
                </a:lnTo>
                <a:lnTo>
                  <a:pt x="1980" y="563"/>
                </a:lnTo>
                <a:lnTo>
                  <a:pt x="2022" y="681"/>
                </a:lnTo>
                <a:lnTo>
                  <a:pt x="2063" y="805"/>
                </a:lnTo>
                <a:lnTo>
                  <a:pt x="2105" y="933"/>
                </a:lnTo>
                <a:moveTo>
                  <a:pt x="2105" y="933"/>
                </a:moveTo>
                <a:lnTo>
                  <a:pt x="2150" y="1074"/>
                </a:lnTo>
              </a:path>
            </a:pathLst>
          </a:custGeom>
          <a:noFill/>
          <a:ln w="14288" cap="rnd">
            <a:solidFill>
              <a:srgbClr val="FF55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Freeform 15"/>
          <p:cNvSpPr>
            <a:spLocks noEditPoints="1"/>
          </p:cNvSpPr>
          <p:nvPr/>
        </p:nvSpPr>
        <p:spPr bwMode="auto">
          <a:xfrm>
            <a:off x="1863725" y="1960264"/>
            <a:ext cx="987425" cy="989013"/>
          </a:xfrm>
          <a:custGeom>
            <a:avLst/>
            <a:gdLst>
              <a:gd name="T0" fmla="*/ 21 w 2150"/>
              <a:gd name="T1" fmla="*/ 1265 h 2150"/>
              <a:gd name="T2" fmla="*/ 61 w 2150"/>
              <a:gd name="T3" fmla="*/ 1621 h 2150"/>
              <a:gd name="T4" fmla="*/ 81 w 2150"/>
              <a:gd name="T5" fmla="*/ 1776 h 2150"/>
              <a:gd name="T6" fmla="*/ 123 w 2150"/>
              <a:gd name="T7" fmla="*/ 2020 h 2150"/>
              <a:gd name="T8" fmla="*/ 175 w 2150"/>
              <a:gd name="T9" fmla="*/ 2149 h 2150"/>
              <a:gd name="T10" fmla="*/ 195 w 2150"/>
              <a:gd name="T11" fmla="*/ 2140 h 2150"/>
              <a:gd name="T12" fmla="*/ 227 w 2150"/>
              <a:gd name="T13" fmla="*/ 2060 h 2150"/>
              <a:gd name="T14" fmla="*/ 268 w 2150"/>
              <a:gd name="T15" fmla="*/ 1843 h 2150"/>
              <a:gd name="T16" fmla="*/ 310 w 2150"/>
              <a:gd name="T17" fmla="*/ 1525 h 2150"/>
              <a:gd name="T18" fmla="*/ 351 w 2150"/>
              <a:gd name="T19" fmla="*/ 1148 h 2150"/>
              <a:gd name="T20" fmla="*/ 393 w 2150"/>
              <a:gd name="T21" fmla="*/ 762 h 2150"/>
              <a:gd name="T22" fmla="*/ 413 w 2150"/>
              <a:gd name="T23" fmla="*/ 581 h 2150"/>
              <a:gd name="T24" fmla="*/ 455 w 2150"/>
              <a:gd name="T25" fmla="*/ 274 h 2150"/>
              <a:gd name="T26" fmla="*/ 496 w 2150"/>
              <a:gd name="T27" fmla="*/ 71 h 2150"/>
              <a:gd name="T28" fmla="*/ 527 w 2150"/>
              <a:gd name="T29" fmla="*/ 5 h 2150"/>
              <a:gd name="T30" fmla="*/ 548 w 2150"/>
              <a:gd name="T31" fmla="*/ 5 h 2150"/>
              <a:gd name="T32" fmla="*/ 569 w 2150"/>
              <a:gd name="T33" fmla="*/ 40 h 2150"/>
              <a:gd name="T34" fmla="*/ 600 w 2150"/>
              <a:gd name="T35" fmla="*/ 155 h 2150"/>
              <a:gd name="T36" fmla="*/ 641 w 2150"/>
              <a:gd name="T37" fmla="*/ 414 h 2150"/>
              <a:gd name="T38" fmla="*/ 683 w 2150"/>
              <a:gd name="T39" fmla="*/ 758 h 2150"/>
              <a:gd name="T40" fmla="*/ 724 w 2150"/>
              <a:gd name="T41" fmla="*/ 1144 h 2150"/>
              <a:gd name="T42" fmla="*/ 766 w 2150"/>
              <a:gd name="T43" fmla="*/ 1521 h 2150"/>
              <a:gd name="T44" fmla="*/ 807 w 2150"/>
              <a:gd name="T45" fmla="*/ 1840 h 2150"/>
              <a:gd name="T46" fmla="*/ 870 w 2150"/>
              <a:gd name="T47" fmla="*/ 2121 h 2150"/>
              <a:gd name="T48" fmla="*/ 885 w 2150"/>
              <a:gd name="T49" fmla="*/ 2145 h 2150"/>
              <a:gd name="T50" fmla="*/ 906 w 2150"/>
              <a:gd name="T51" fmla="*/ 2147 h 2150"/>
              <a:gd name="T52" fmla="*/ 932 w 2150"/>
              <a:gd name="T53" fmla="*/ 2099 h 2150"/>
              <a:gd name="T54" fmla="*/ 973 w 2150"/>
              <a:gd name="T55" fmla="*/ 1914 h 2150"/>
              <a:gd name="T56" fmla="*/ 1015 w 2150"/>
              <a:gd name="T57" fmla="*/ 1620 h 2150"/>
              <a:gd name="T58" fmla="*/ 1056 w 2150"/>
              <a:gd name="T59" fmla="*/ 1255 h 2150"/>
              <a:gd name="T60" fmla="*/ 1077 w 2150"/>
              <a:gd name="T61" fmla="*/ 1060 h 2150"/>
              <a:gd name="T62" fmla="*/ 1118 w 2150"/>
              <a:gd name="T63" fmla="*/ 679 h 2150"/>
              <a:gd name="T64" fmla="*/ 1160 w 2150"/>
              <a:gd name="T65" fmla="*/ 349 h 2150"/>
              <a:gd name="T66" fmla="*/ 1201 w 2150"/>
              <a:gd name="T67" fmla="*/ 115 h 2150"/>
              <a:gd name="T68" fmla="*/ 1253 w 2150"/>
              <a:gd name="T69" fmla="*/ 0 h 2150"/>
              <a:gd name="T70" fmla="*/ 1274 w 2150"/>
              <a:gd name="T71" fmla="*/ 16 h 2150"/>
              <a:gd name="T72" fmla="*/ 1305 w 2150"/>
              <a:gd name="T73" fmla="*/ 104 h 2150"/>
              <a:gd name="T74" fmla="*/ 1347 w 2150"/>
              <a:gd name="T75" fmla="*/ 332 h 2150"/>
              <a:gd name="T76" fmla="*/ 1388 w 2150"/>
              <a:gd name="T77" fmla="*/ 657 h 2150"/>
              <a:gd name="T78" fmla="*/ 1430 w 2150"/>
              <a:gd name="T79" fmla="*/ 1037 h 2150"/>
              <a:gd name="T80" fmla="*/ 1471 w 2150"/>
              <a:gd name="T81" fmla="*/ 1421 h 2150"/>
              <a:gd name="T82" fmla="*/ 1513 w 2150"/>
              <a:gd name="T83" fmla="*/ 1761 h 2150"/>
              <a:gd name="T84" fmla="*/ 1575 w 2150"/>
              <a:gd name="T85" fmla="*/ 2091 h 2150"/>
              <a:gd name="T86" fmla="*/ 1596 w 2150"/>
              <a:gd name="T87" fmla="*/ 2138 h 2150"/>
              <a:gd name="T88" fmla="*/ 1616 w 2150"/>
              <a:gd name="T89" fmla="*/ 2150 h 2150"/>
              <a:gd name="T90" fmla="*/ 1637 w 2150"/>
              <a:gd name="T91" fmla="*/ 2126 h 2150"/>
              <a:gd name="T92" fmla="*/ 1679 w 2150"/>
              <a:gd name="T93" fmla="*/ 1977 h 2150"/>
              <a:gd name="T94" fmla="*/ 1720 w 2150"/>
              <a:gd name="T95" fmla="*/ 1710 h 2150"/>
              <a:gd name="T96" fmla="*/ 1741 w 2150"/>
              <a:gd name="T97" fmla="*/ 1543 h 2150"/>
              <a:gd name="T98" fmla="*/ 1782 w 2150"/>
              <a:gd name="T99" fmla="*/ 1168 h 2150"/>
              <a:gd name="T100" fmla="*/ 1824 w 2150"/>
              <a:gd name="T101" fmla="*/ 781 h 2150"/>
              <a:gd name="T102" fmla="*/ 1865 w 2150"/>
              <a:gd name="T103" fmla="*/ 432 h 2150"/>
              <a:gd name="T104" fmla="*/ 1907 w 2150"/>
              <a:gd name="T105" fmla="*/ 168 h 2150"/>
              <a:gd name="T106" fmla="*/ 1959 w 2150"/>
              <a:gd name="T107" fmla="*/ 7 h 2150"/>
              <a:gd name="T108" fmla="*/ 1979 w 2150"/>
              <a:gd name="T109" fmla="*/ 3 h 2150"/>
              <a:gd name="T110" fmla="*/ 2000 w 2150"/>
              <a:gd name="T111" fmla="*/ 34 h 2150"/>
              <a:gd name="T112" fmla="*/ 2031 w 2150"/>
              <a:gd name="T113" fmla="*/ 145 h 2150"/>
              <a:gd name="T114" fmla="*/ 2073 w 2150"/>
              <a:gd name="T115" fmla="*/ 398 h 2150"/>
              <a:gd name="T116" fmla="*/ 2092 w 2150"/>
              <a:gd name="T117" fmla="*/ 549 h 2150"/>
              <a:gd name="T118" fmla="*/ 2131 w 2150"/>
              <a:gd name="T119" fmla="*/ 893 h 2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50" h="2150">
                <a:moveTo>
                  <a:pt x="0" y="1075"/>
                </a:moveTo>
                <a:lnTo>
                  <a:pt x="21" y="1265"/>
                </a:lnTo>
                <a:lnTo>
                  <a:pt x="41" y="1449"/>
                </a:lnTo>
                <a:lnTo>
                  <a:pt x="61" y="1621"/>
                </a:lnTo>
                <a:lnTo>
                  <a:pt x="81" y="1776"/>
                </a:lnTo>
                <a:moveTo>
                  <a:pt x="81" y="1776"/>
                </a:moveTo>
                <a:lnTo>
                  <a:pt x="102" y="1912"/>
                </a:lnTo>
                <a:lnTo>
                  <a:pt x="123" y="2020"/>
                </a:lnTo>
                <a:lnTo>
                  <a:pt x="164" y="2141"/>
                </a:lnTo>
                <a:lnTo>
                  <a:pt x="175" y="2149"/>
                </a:lnTo>
                <a:lnTo>
                  <a:pt x="185" y="2149"/>
                </a:lnTo>
                <a:lnTo>
                  <a:pt x="195" y="2140"/>
                </a:lnTo>
                <a:lnTo>
                  <a:pt x="206" y="2122"/>
                </a:lnTo>
                <a:lnTo>
                  <a:pt x="227" y="2060"/>
                </a:lnTo>
                <a:lnTo>
                  <a:pt x="247" y="1966"/>
                </a:lnTo>
                <a:lnTo>
                  <a:pt x="268" y="1843"/>
                </a:lnTo>
                <a:lnTo>
                  <a:pt x="289" y="1694"/>
                </a:lnTo>
                <a:lnTo>
                  <a:pt x="310" y="1525"/>
                </a:lnTo>
                <a:lnTo>
                  <a:pt x="330" y="1341"/>
                </a:lnTo>
                <a:lnTo>
                  <a:pt x="351" y="1148"/>
                </a:lnTo>
                <a:lnTo>
                  <a:pt x="372" y="953"/>
                </a:lnTo>
                <a:lnTo>
                  <a:pt x="393" y="762"/>
                </a:lnTo>
                <a:lnTo>
                  <a:pt x="413" y="581"/>
                </a:lnTo>
                <a:moveTo>
                  <a:pt x="413" y="581"/>
                </a:moveTo>
                <a:lnTo>
                  <a:pt x="434" y="416"/>
                </a:lnTo>
                <a:lnTo>
                  <a:pt x="455" y="274"/>
                </a:lnTo>
                <a:lnTo>
                  <a:pt x="475" y="157"/>
                </a:lnTo>
                <a:lnTo>
                  <a:pt x="496" y="71"/>
                </a:lnTo>
                <a:lnTo>
                  <a:pt x="517" y="18"/>
                </a:lnTo>
                <a:lnTo>
                  <a:pt x="527" y="5"/>
                </a:lnTo>
                <a:lnTo>
                  <a:pt x="538" y="0"/>
                </a:lnTo>
                <a:lnTo>
                  <a:pt x="548" y="5"/>
                </a:lnTo>
                <a:lnTo>
                  <a:pt x="558" y="18"/>
                </a:lnTo>
                <a:lnTo>
                  <a:pt x="569" y="40"/>
                </a:lnTo>
                <a:lnTo>
                  <a:pt x="579" y="70"/>
                </a:lnTo>
                <a:lnTo>
                  <a:pt x="600" y="155"/>
                </a:lnTo>
                <a:lnTo>
                  <a:pt x="621" y="271"/>
                </a:lnTo>
                <a:lnTo>
                  <a:pt x="641" y="414"/>
                </a:lnTo>
                <a:lnTo>
                  <a:pt x="662" y="578"/>
                </a:lnTo>
                <a:lnTo>
                  <a:pt x="683" y="758"/>
                </a:lnTo>
                <a:lnTo>
                  <a:pt x="704" y="949"/>
                </a:lnTo>
                <a:lnTo>
                  <a:pt x="724" y="1144"/>
                </a:lnTo>
                <a:lnTo>
                  <a:pt x="745" y="1337"/>
                </a:lnTo>
                <a:lnTo>
                  <a:pt x="766" y="1521"/>
                </a:lnTo>
                <a:lnTo>
                  <a:pt x="787" y="1691"/>
                </a:lnTo>
                <a:lnTo>
                  <a:pt x="807" y="1840"/>
                </a:lnTo>
                <a:lnTo>
                  <a:pt x="828" y="1964"/>
                </a:lnTo>
                <a:lnTo>
                  <a:pt x="870" y="2121"/>
                </a:lnTo>
                <a:lnTo>
                  <a:pt x="875" y="2131"/>
                </a:lnTo>
                <a:lnTo>
                  <a:pt x="885" y="2145"/>
                </a:lnTo>
                <a:lnTo>
                  <a:pt x="896" y="2150"/>
                </a:lnTo>
                <a:lnTo>
                  <a:pt x="906" y="2147"/>
                </a:lnTo>
                <a:lnTo>
                  <a:pt x="916" y="2134"/>
                </a:lnTo>
                <a:lnTo>
                  <a:pt x="932" y="2099"/>
                </a:lnTo>
                <a:lnTo>
                  <a:pt x="953" y="2022"/>
                </a:lnTo>
                <a:lnTo>
                  <a:pt x="973" y="1914"/>
                </a:lnTo>
                <a:lnTo>
                  <a:pt x="994" y="1779"/>
                </a:lnTo>
                <a:lnTo>
                  <a:pt x="1015" y="1620"/>
                </a:lnTo>
                <a:lnTo>
                  <a:pt x="1036" y="1444"/>
                </a:lnTo>
                <a:lnTo>
                  <a:pt x="1056" y="1255"/>
                </a:lnTo>
                <a:lnTo>
                  <a:pt x="1077" y="1060"/>
                </a:lnTo>
                <a:moveTo>
                  <a:pt x="1077" y="1060"/>
                </a:moveTo>
                <a:lnTo>
                  <a:pt x="1098" y="866"/>
                </a:lnTo>
                <a:lnTo>
                  <a:pt x="1118" y="679"/>
                </a:lnTo>
                <a:lnTo>
                  <a:pt x="1139" y="505"/>
                </a:lnTo>
                <a:lnTo>
                  <a:pt x="1160" y="349"/>
                </a:lnTo>
                <a:lnTo>
                  <a:pt x="1181" y="218"/>
                </a:lnTo>
                <a:lnTo>
                  <a:pt x="1201" y="115"/>
                </a:lnTo>
                <a:lnTo>
                  <a:pt x="1243" y="6"/>
                </a:lnTo>
                <a:lnTo>
                  <a:pt x="1253" y="0"/>
                </a:lnTo>
                <a:lnTo>
                  <a:pt x="1264" y="4"/>
                </a:lnTo>
                <a:lnTo>
                  <a:pt x="1274" y="16"/>
                </a:lnTo>
                <a:lnTo>
                  <a:pt x="1284" y="37"/>
                </a:lnTo>
                <a:lnTo>
                  <a:pt x="1305" y="104"/>
                </a:lnTo>
                <a:lnTo>
                  <a:pt x="1326" y="204"/>
                </a:lnTo>
                <a:lnTo>
                  <a:pt x="1347" y="332"/>
                </a:lnTo>
                <a:lnTo>
                  <a:pt x="1367" y="485"/>
                </a:lnTo>
                <a:lnTo>
                  <a:pt x="1388" y="657"/>
                </a:lnTo>
                <a:lnTo>
                  <a:pt x="1409" y="843"/>
                </a:lnTo>
                <a:lnTo>
                  <a:pt x="1430" y="1037"/>
                </a:lnTo>
                <a:lnTo>
                  <a:pt x="1450" y="1232"/>
                </a:lnTo>
                <a:lnTo>
                  <a:pt x="1471" y="1421"/>
                </a:lnTo>
                <a:lnTo>
                  <a:pt x="1492" y="1600"/>
                </a:lnTo>
                <a:lnTo>
                  <a:pt x="1513" y="1761"/>
                </a:lnTo>
                <a:lnTo>
                  <a:pt x="1533" y="1899"/>
                </a:lnTo>
                <a:lnTo>
                  <a:pt x="1575" y="2091"/>
                </a:lnTo>
                <a:lnTo>
                  <a:pt x="1585" y="2119"/>
                </a:lnTo>
                <a:lnTo>
                  <a:pt x="1596" y="2138"/>
                </a:lnTo>
                <a:lnTo>
                  <a:pt x="1606" y="2148"/>
                </a:lnTo>
                <a:lnTo>
                  <a:pt x="1616" y="2150"/>
                </a:lnTo>
                <a:lnTo>
                  <a:pt x="1627" y="2143"/>
                </a:lnTo>
                <a:lnTo>
                  <a:pt x="1637" y="2126"/>
                </a:lnTo>
                <a:lnTo>
                  <a:pt x="1658" y="2068"/>
                </a:lnTo>
                <a:lnTo>
                  <a:pt x="1679" y="1977"/>
                </a:lnTo>
                <a:lnTo>
                  <a:pt x="1699" y="1857"/>
                </a:lnTo>
                <a:lnTo>
                  <a:pt x="1720" y="1710"/>
                </a:lnTo>
                <a:lnTo>
                  <a:pt x="1741" y="1543"/>
                </a:lnTo>
                <a:moveTo>
                  <a:pt x="1741" y="1543"/>
                </a:moveTo>
                <a:lnTo>
                  <a:pt x="1761" y="1360"/>
                </a:lnTo>
                <a:lnTo>
                  <a:pt x="1782" y="1168"/>
                </a:lnTo>
                <a:lnTo>
                  <a:pt x="1803" y="973"/>
                </a:lnTo>
                <a:lnTo>
                  <a:pt x="1824" y="781"/>
                </a:lnTo>
                <a:lnTo>
                  <a:pt x="1844" y="599"/>
                </a:lnTo>
                <a:lnTo>
                  <a:pt x="1865" y="432"/>
                </a:lnTo>
                <a:lnTo>
                  <a:pt x="1886" y="287"/>
                </a:lnTo>
                <a:lnTo>
                  <a:pt x="1907" y="168"/>
                </a:lnTo>
                <a:lnTo>
                  <a:pt x="1948" y="22"/>
                </a:lnTo>
                <a:lnTo>
                  <a:pt x="1959" y="7"/>
                </a:lnTo>
                <a:lnTo>
                  <a:pt x="1969" y="1"/>
                </a:lnTo>
                <a:lnTo>
                  <a:pt x="1979" y="3"/>
                </a:lnTo>
                <a:lnTo>
                  <a:pt x="1990" y="14"/>
                </a:lnTo>
                <a:lnTo>
                  <a:pt x="2000" y="34"/>
                </a:lnTo>
                <a:lnTo>
                  <a:pt x="2010" y="63"/>
                </a:lnTo>
                <a:lnTo>
                  <a:pt x="2031" y="145"/>
                </a:lnTo>
                <a:lnTo>
                  <a:pt x="2052" y="258"/>
                </a:lnTo>
                <a:lnTo>
                  <a:pt x="2073" y="398"/>
                </a:lnTo>
                <a:moveTo>
                  <a:pt x="2073" y="398"/>
                </a:moveTo>
                <a:lnTo>
                  <a:pt x="2092" y="549"/>
                </a:lnTo>
                <a:lnTo>
                  <a:pt x="2112" y="716"/>
                </a:lnTo>
                <a:lnTo>
                  <a:pt x="2131" y="893"/>
                </a:lnTo>
                <a:lnTo>
                  <a:pt x="2150" y="1075"/>
                </a:lnTo>
              </a:path>
            </a:pathLst>
          </a:custGeom>
          <a:noFill/>
          <a:ln w="14288" cap="rnd">
            <a:solidFill>
              <a:srgbClr val="0064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Freeform 16"/>
          <p:cNvSpPr>
            <a:spLocks noEditPoints="1"/>
          </p:cNvSpPr>
          <p:nvPr/>
        </p:nvSpPr>
        <p:spPr bwMode="auto">
          <a:xfrm>
            <a:off x="3098800" y="1960264"/>
            <a:ext cx="987425" cy="987425"/>
          </a:xfrm>
          <a:custGeom>
            <a:avLst/>
            <a:gdLst>
              <a:gd name="T0" fmla="*/ 36 w 2150"/>
              <a:gd name="T1" fmla="*/ 1619 h 2148"/>
              <a:gd name="T2" fmla="*/ 69 w 2150"/>
              <a:gd name="T3" fmla="*/ 1986 h 2148"/>
              <a:gd name="T4" fmla="*/ 111 w 2150"/>
              <a:gd name="T5" fmla="*/ 2148 h 2148"/>
              <a:gd name="T6" fmla="*/ 162 w 2150"/>
              <a:gd name="T7" fmla="*/ 1820 h 2148"/>
              <a:gd name="T8" fmla="*/ 204 w 2150"/>
              <a:gd name="T9" fmla="*/ 1246 h 2148"/>
              <a:gd name="T10" fmla="*/ 245 w 2150"/>
              <a:gd name="T11" fmla="*/ 611 h 2148"/>
              <a:gd name="T12" fmla="*/ 297 w 2150"/>
              <a:gd name="T13" fmla="*/ 71 h 2148"/>
              <a:gd name="T14" fmla="*/ 339 w 2150"/>
              <a:gd name="T15" fmla="*/ 30 h 2148"/>
              <a:gd name="T16" fmla="*/ 380 w 2150"/>
              <a:gd name="T17" fmla="*/ 361 h 2148"/>
              <a:gd name="T18" fmla="*/ 422 w 2150"/>
              <a:gd name="T19" fmla="*/ 946 h 2148"/>
              <a:gd name="T20" fmla="*/ 463 w 2150"/>
              <a:gd name="T21" fmla="*/ 1577 h 2148"/>
              <a:gd name="T22" fmla="*/ 525 w 2150"/>
              <a:gd name="T23" fmla="*/ 2133 h 2148"/>
              <a:gd name="T24" fmla="*/ 557 w 2150"/>
              <a:gd name="T25" fmla="*/ 2108 h 2148"/>
              <a:gd name="T26" fmla="*/ 608 w 2150"/>
              <a:gd name="T27" fmla="*/ 1621 h 2148"/>
              <a:gd name="T28" fmla="*/ 650 w 2150"/>
              <a:gd name="T29" fmla="*/ 996 h 2148"/>
              <a:gd name="T30" fmla="*/ 691 w 2150"/>
              <a:gd name="T31" fmla="*/ 399 h 2148"/>
              <a:gd name="T32" fmla="*/ 764 w 2150"/>
              <a:gd name="T33" fmla="*/ 15 h 2148"/>
              <a:gd name="T34" fmla="*/ 816 w 2150"/>
              <a:gd name="T35" fmla="*/ 429 h 2148"/>
              <a:gd name="T36" fmla="*/ 857 w 2150"/>
              <a:gd name="T37" fmla="*/ 1034 h 2148"/>
              <a:gd name="T38" fmla="*/ 899 w 2150"/>
              <a:gd name="T39" fmla="*/ 1653 h 2148"/>
              <a:gd name="T40" fmla="*/ 961 w 2150"/>
              <a:gd name="T41" fmla="*/ 2145 h 2148"/>
              <a:gd name="T42" fmla="*/ 1003 w 2150"/>
              <a:gd name="T43" fmla="*/ 2011 h 2148"/>
              <a:gd name="T44" fmla="*/ 1044 w 2150"/>
              <a:gd name="T45" fmla="*/ 1543 h 2148"/>
              <a:gd name="T46" fmla="*/ 1075 w 2150"/>
              <a:gd name="T47" fmla="*/ 1071 h 2148"/>
              <a:gd name="T48" fmla="*/ 1117 w 2150"/>
              <a:gd name="T49" fmla="*/ 459 h 2148"/>
              <a:gd name="T50" fmla="*/ 1174 w 2150"/>
              <a:gd name="T51" fmla="*/ 8 h 2148"/>
              <a:gd name="T52" fmla="*/ 1210 w 2150"/>
              <a:gd name="T53" fmla="*/ 85 h 2148"/>
              <a:gd name="T54" fmla="*/ 1262 w 2150"/>
              <a:gd name="T55" fmla="*/ 645 h 2148"/>
              <a:gd name="T56" fmla="*/ 1303 w 2150"/>
              <a:gd name="T57" fmla="*/ 1283 h 2148"/>
              <a:gd name="T58" fmla="*/ 1345 w 2150"/>
              <a:gd name="T59" fmla="*/ 1847 h 2148"/>
              <a:gd name="T60" fmla="*/ 1391 w 2150"/>
              <a:gd name="T61" fmla="*/ 2145 h 2148"/>
              <a:gd name="T62" fmla="*/ 1438 w 2150"/>
              <a:gd name="T63" fmla="*/ 1965 h 2148"/>
              <a:gd name="T64" fmla="*/ 1480 w 2150"/>
              <a:gd name="T65" fmla="*/ 1463 h 2148"/>
              <a:gd name="T66" fmla="*/ 1521 w 2150"/>
              <a:gd name="T67" fmla="*/ 823 h 2148"/>
              <a:gd name="T68" fmla="*/ 1563 w 2150"/>
              <a:gd name="T69" fmla="*/ 272 h 2148"/>
              <a:gd name="T70" fmla="*/ 1625 w 2150"/>
              <a:gd name="T71" fmla="*/ 17 h 2148"/>
              <a:gd name="T72" fmla="*/ 1677 w 2150"/>
              <a:gd name="T73" fmla="*/ 439 h 2148"/>
              <a:gd name="T74" fmla="*/ 1708 w 2150"/>
              <a:gd name="T75" fmla="*/ 885 h 2148"/>
              <a:gd name="T76" fmla="*/ 1749 w 2150"/>
              <a:gd name="T77" fmla="*/ 1521 h 2148"/>
              <a:gd name="T78" fmla="*/ 1791 w 2150"/>
              <a:gd name="T79" fmla="*/ 1999 h 2148"/>
              <a:gd name="T80" fmla="*/ 1874 w 2150"/>
              <a:gd name="T81" fmla="*/ 1913 h 2148"/>
              <a:gd name="T82" fmla="*/ 1915 w 2150"/>
              <a:gd name="T83" fmla="*/ 1380 h 2148"/>
              <a:gd name="T84" fmla="*/ 1957 w 2150"/>
              <a:gd name="T85" fmla="*/ 738 h 2148"/>
              <a:gd name="T86" fmla="*/ 1998 w 2150"/>
              <a:gd name="T87" fmla="*/ 216 h 2148"/>
              <a:gd name="T88" fmla="*/ 2040 w 2150"/>
              <a:gd name="T89" fmla="*/ 0 h 2148"/>
              <a:gd name="T90" fmla="*/ 2081 w 2150"/>
              <a:gd name="T91" fmla="*/ 167 h 2148"/>
              <a:gd name="T92" fmla="*/ 2123 w 2150"/>
              <a:gd name="T93" fmla="*/ 657 h 2148"/>
              <a:gd name="T94" fmla="*/ 2143 w 2150"/>
              <a:gd name="T95" fmla="*/ 967 h 2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150" h="2148">
                <a:moveTo>
                  <a:pt x="0" y="1074"/>
                </a:moveTo>
                <a:lnTo>
                  <a:pt x="12" y="1264"/>
                </a:lnTo>
                <a:lnTo>
                  <a:pt x="24" y="1447"/>
                </a:lnTo>
                <a:lnTo>
                  <a:pt x="36" y="1619"/>
                </a:lnTo>
                <a:lnTo>
                  <a:pt x="48" y="1774"/>
                </a:lnTo>
                <a:moveTo>
                  <a:pt x="48" y="1774"/>
                </a:moveTo>
                <a:lnTo>
                  <a:pt x="59" y="1889"/>
                </a:lnTo>
                <a:lnTo>
                  <a:pt x="69" y="1986"/>
                </a:lnTo>
                <a:lnTo>
                  <a:pt x="90" y="2114"/>
                </a:lnTo>
                <a:lnTo>
                  <a:pt x="95" y="2132"/>
                </a:lnTo>
                <a:lnTo>
                  <a:pt x="100" y="2144"/>
                </a:lnTo>
                <a:lnTo>
                  <a:pt x="111" y="2148"/>
                </a:lnTo>
                <a:lnTo>
                  <a:pt x="121" y="2128"/>
                </a:lnTo>
                <a:lnTo>
                  <a:pt x="131" y="2084"/>
                </a:lnTo>
                <a:lnTo>
                  <a:pt x="152" y="1928"/>
                </a:lnTo>
                <a:lnTo>
                  <a:pt x="162" y="1820"/>
                </a:lnTo>
                <a:lnTo>
                  <a:pt x="173" y="1694"/>
                </a:lnTo>
                <a:lnTo>
                  <a:pt x="183" y="1555"/>
                </a:lnTo>
                <a:lnTo>
                  <a:pt x="194" y="1404"/>
                </a:lnTo>
                <a:lnTo>
                  <a:pt x="204" y="1246"/>
                </a:lnTo>
                <a:lnTo>
                  <a:pt x="214" y="1084"/>
                </a:lnTo>
                <a:lnTo>
                  <a:pt x="225" y="921"/>
                </a:lnTo>
                <a:lnTo>
                  <a:pt x="235" y="762"/>
                </a:lnTo>
                <a:lnTo>
                  <a:pt x="245" y="611"/>
                </a:lnTo>
                <a:lnTo>
                  <a:pt x="256" y="470"/>
                </a:lnTo>
                <a:lnTo>
                  <a:pt x="266" y="342"/>
                </a:lnTo>
                <a:lnTo>
                  <a:pt x="277" y="232"/>
                </a:lnTo>
                <a:lnTo>
                  <a:pt x="297" y="71"/>
                </a:lnTo>
                <a:lnTo>
                  <a:pt x="318" y="2"/>
                </a:lnTo>
                <a:lnTo>
                  <a:pt x="328" y="4"/>
                </a:lnTo>
                <a:lnTo>
                  <a:pt x="334" y="14"/>
                </a:lnTo>
                <a:lnTo>
                  <a:pt x="339" y="30"/>
                </a:lnTo>
                <a:lnTo>
                  <a:pt x="360" y="154"/>
                </a:lnTo>
                <a:lnTo>
                  <a:pt x="370" y="248"/>
                </a:lnTo>
                <a:lnTo>
                  <a:pt x="380" y="361"/>
                </a:lnTo>
                <a:moveTo>
                  <a:pt x="380" y="361"/>
                </a:moveTo>
                <a:lnTo>
                  <a:pt x="391" y="491"/>
                </a:lnTo>
                <a:lnTo>
                  <a:pt x="401" y="634"/>
                </a:lnTo>
                <a:lnTo>
                  <a:pt x="411" y="787"/>
                </a:lnTo>
                <a:lnTo>
                  <a:pt x="422" y="946"/>
                </a:lnTo>
                <a:lnTo>
                  <a:pt x="432" y="1109"/>
                </a:lnTo>
                <a:lnTo>
                  <a:pt x="442" y="1271"/>
                </a:lnTo>
                <a:lnTo>
                  <a:pt x="453" y="1428"/>
                </a:lnTo>
                <a:lnTo>
                  <a:pt x="463" y="1577"/>
                </a:lnTo>
                <a:lnTo>
                  <a:pt x="474" y="1715"/>
                </a:lnTo>
                <a:lnTo>
                  <a:pt x="484" y="1838"/>
                </a:lnTo>
                <a:lnTo>
                  <a:pt x="505" y="2029"/>
                </a:lnTo>
                <a:lnTo>
                  <a:pt x="525" y="2133"/>
                </a:lnTo>
                <a:lnTo>
                  <a:pt x="531" y="2144"/>
                </a:lnTo>
                <a:lnTo>
                  <a:pt x="541" y="2148"/>
                </a:lnTo>
                <a:lnTo>
                  <a:pt x="551" y="2127"/>
                </a:lnTo>
                <a:lnTo>
                  <a:pt x="557" y="2108"/>
                </a:lnTo>
                <a:lnTo>
                  <a:pt x="567" y="2051"/>
                </a:lnTo>
                <a:lnTo>
                  <a:pt x="588" y="1872"/>
                </a:lnTo>
                <a:lnTo>
                  <a:pt x="598" y="1754"/>
                </a:lnTo>
                <a:lnTo>
                  <a:pt x="608" y="1621"/>
                </a:lnTo>
                <a:lnTo>
                  <a:pt x="619" y="1475"/>
                </a:lnTo>
                <a:lnTo>
                  <a:pt x="629" y="1320"/>
                </a:lnTo>
                <a:lnTo>
                  <a:pt x="640" y="1159"/>
                </a:lnTo>
                <a:lnTo>
                  <a:pt x="650" y="996"/>
                </a:lnTo>
                <a:lnTo>
                  <a:pt x="660" y="835"/>
                </a:lnTo>
                <a:lnTo>
                  <a:pt x="671" y="680"/>
                </a:lnTo>
                <a:lnTo>
                  <a:pt x="681" y="533"/>
                </a:lnTo>
                <a:lnTo>
                  <a:pt x="691" y="399"/>
                </a:lnTo>
                <a:lnTo>
                  <a:pt x="702" y="281"/>
                </a:lnTo>
                <a:lnTo>
                  <a:pt x="712" y="180"/>
                </a:lnTo>
                <a:lnTo>
                  <a:pt x="754" y="0"/>
                </a:lnTo>
                <a:lnTo>
                  <a:pt x="764" y="15"/>
                </a:lnTo>
                <a:lnTo>
                  <a:pt x="774" y="54"/>
                </a:lnTo>
                <a:lnTo>
                  <a:pt x="795" y="202"/>
                </a:lnTo>
                <a:lnTo>
                  <a:pt x="805" y="307"/>
                </a:lnTo>
                <a:lnTo>
                  <a:pt x="816" y="429"/>
                </a:lnTo>
                <a:lnTo>
                  <a:pt x="826" y="566"/>
                </a:lnTo>
                <a:lnTo>
                  <a:pt x="837" y="715"/>
                </a:lnTo>
                <a:lnTo>
                  <a:pt x="847" y="872"/>
                </a:lnTo>
                <a:lnTo>
                  <a:pt x="857" y="1034"/>
                </a:lnTo>
                <a:lnTo>
                  <a:pt x="868" y="1197"/>
                </a:lnTo>
                <a:lnTo>
                  <a:pt x="878" y="1356"/>
                </a:lnTo>
                <a:lnTo>
                  <a:pt x="888" y="1510"/>
                </a:lnTo>
                <a:lnTo>
                  <a:pt x="899" y="1653"/>
                </a:lnTo>
                <a:lnTo>
                  <a:pt x="909" y="1783"/>
                </a:lnTo>
                <a:lnTo>
                  <a:pt x="920" y="1897"/>
                </a:lnTo>
                <a:lnTo>
                  <a:pt x="940" y="2066"/>
                </a:lnTo>
                <a:lnTo>
                  <a:pt x="961" y="2145"/>
                </a:lnTo>
                <a:lnTo>
                  <a:pt x="971" y="2148"/>
                </a:lnTo>
                <a:lnTo>
                  <a:pt x="982" y="2126"/>
                </a:lnTo>
                <a:lnTo>
                  <a:pt x="992" y="2080"/>
                </a:lnTo>
                <a:lnTo>
                  <a:pt x="1003" y="2011"/>
                </a:lnTo>
                <a:lnTo>
                  <a:pt x="1013" y="1921"/>
                </a:lnTo>
                <a:lnTo>
                  <a:pt x="1023" y="1811"/>
                </a:lnTo>
                <a:lnTo>
                  <a:pt x="1034" y="1684"/>
                </a:lnTo>
                <a:lnTo>
                  <a:pt x="1044" y="1543"/>
                </a:lnTo>
                <a:moveTo>
                  <a:pt x="1044" y="1543"/>
                </a:moveTo>
                <a:lnTo>
                  <a:pt x="1054" y="1392"/>
                </a:lnTo>
                <a:lnTo>
                  <a:pt x="1065" y="1233"/>
                </a:lnTo>
                <a:lnTo>
                  <a:pt x="1075" y="1071"/>
                </a:lnTo>
                <a:lnTo>
                  <a:pt x="1085" y="909"/>
                </a:lnTo>
                <a:lnTo>
                  <a:pt x="1096" y="750"/>
                </a:lnTo>
                <a:lnTo>
                  <a:pt x="1106" y="599"/>
                </a:lnTo>
                <a:lnTo>
                  <a:pt x="1117" y="459"/>
                </a:lnTo>
                <a:lnTo>
                  <a:pt x="1127" y="333"/>
                </a:lnTo>
                <a:lnTo>
                  <a:pt x="1148" y="135"/>
                </a:lnTo>
                <a:lnTo>
                  <a:pt x="1168" y="22"/>
                </a:lnTo>
                <a:lnTo>
                  <a:pt x="1174" y="8"/>
                </a:lnTo>
                <a:lnTo>
                  <a:pt x="1184" y="0"/>
                </a:lnTo>
                <a:lnTo>
                  <a:pt x="1194" y="16"/>
                </a:lnTo>
                <a:lnTo>
                  <a:pt x="1200" y="33"/>
                </a:lnTo>
                <a:lnTo>
                  <a:pt x="1210" y="85"/>
                </a:lnTo>
                <a:lnTo>
                  <a:pt x="1231" y="256"/>
                </a:lnTo>
                <a:lnTo>
                  <a:pt x="1241" y="371"/>
                </a:lnTo>
                <a:lnTo>
                  <a:pt x="1251" y="501"/>
                </a:lnTo>
                <a:lnTo>
                  <a:pt x="1262" y="645"/>
                </a:lnTo>
                <a:lnTo>
                  <a:pt x="1272" y="799"/>
                </a:lnTo>
                <a:lnTo>
                  <a:pt x="1283" y="959"/>
                </a:lnTo>
                <a:lnTo>
                  <a:pt x="1293" y="1122"/>
                </a:lnTo>
                <a:lnTo>
                  <a:pt x="1303" y="1283"/>
                </a:lnTo>
                <a:lnTo>
                  <a:pt x="1314" y="1440"/>
                </a:lnTo>
                <a:lnTo>
                  <a:pt x="1324" y="1588"/>
                </a:lnTo>
                <a:lnTo>
                  <a:pt x="1334" y="1725"/>
                </a:lnTo>
                <a:lnTo>
                  <a:pt x="1345" y="1847"/>
                </a:lnTo>
                <a:lnTo>
                  <a:pt x="1355" y="1951"/>
                </a:lnTo>
                <a:lnTo>
                  <a:pt x="1376" y="2097"/>
                </a:lnTo>
                <a:lnTo>
                  <a:pt x="1386" y="2135"/>
                </a:lnTo>
                <a:lnTo>
                  <a:pt x="1391" y="2145"/>
                </a:lnTo>
                <a:lnTo>
                  <a:pt x="1402" y="2147"/>
                </a:lnTo>
                <a:lnTo>
                  <a:pt x="1412" y="2124"/>
                </a:lnTo>
                <a:lnTo>
                  <a:pt x="1417" y="2104"/>
                </a:lnTo>
                <a:lnTo>
                  <a:pt x="1438" y="1965"/>
                </a:lnTo>
                <a:lnTo>
                  <a:pt x="1448" y="1864"/>
                </a:lnTo>
                <a:lnTo>
                  <a:pt x="1459" y="1744"/>
                </a:lnTo>
                <a:lnTo>
                  <a:pt x="1469" y="1610"/>
                </a:lnTo>
                <a:lnTo>
                  <a:pt x="1480" y="1463"/>
                </a:lnTo>
                <a:lnTo>
                  <a:pt x="1490" y="1307"/>
                </a:lnTo>
                <a:lnTo>
                  <a:pt x="1500" y="1146"/>
                </a:lnTo>
                <a:lnTo>
                  <a:pt x="1511" y="983"/>
                </a:lnTo>
                <a:lnTo>
                  <a:pt x="1521" y="823"/>
                </a:lnTo>
                <a:lnTo>
                  <a:pt x="1531" y="668"/>
                </a:lnTo>
                <a:lnTo>
                  <a:pt x="1542" y="522"/>
                </a:lnTo>
                <a:lnTo>
                  <a:pt x="1552" y="389"/>
                </a:lnTo>
                <a:lnTo>
                  <a:pt x="1563" y="272"/>
                </a:lnTo>
                <a:lnTo>
                  <a:pt x="1583" y="95"/>
                </a:lnTo>
                <a:lnTo>
                  <a:pt x="1604" y="7"/>
                </a:lnTo>
                <a:lnTo>
                  <a:pt x="1614" y="0"/>
                </a:lnTo>
                <a:lnTo>
                  <a:pt x="1625" y="17"/>
                </a:lnTo>
                <a:lnTo>
                  <a:pt x="1635" y="58"/>
                </a:lnTo>
                <a:lnTo>
                  <a:pt x="1646" y="123"/>
                </a:lnTo>
                <a:lnTo>
                  <a:pt x="1666" y="316"/>
                </a:lnTo>
                <a:lnTo>
                  <a:pt x="1677" y="439"/>
                </a:lnTo>
                <a:lnTo>
                  <a:pt x="1687" y="577"/>
                </a:lnTo>
                <a:lnTo>
                  <a:pt x="1697" y="727"/>
                </a:lnTo>
                <a:lnTo>
                  <a:pt x="1708" y="885"/>
                </a:lnTo>
                <a:moveTo>
                  <a:pt x="1708" y="885"/>
                </a:moveTo>
                <a:lnTo>
                  <a:pt x="1718" y="1046"/>
                </a:lnTo>
                <a:lnTo>
                  <a:pt x="1728" y="1209"/>
                </a:lnTo>
                <a:lnTo>
                  <a:pt x="1739" y="1368"/>
                </a:lnTo>
                <a:lnTo>
                  <a:pt x="1749" y="1521"/>
                </a:lnTo>
                <a:lnTo>
                  <a:pt x="1760" y="1664"/>
                </a:lnTo>
                <a:lnTo>
                  <a:pt x="1770" y="1793"/>
                </a:lnTo>
                <a:lnTo>
                  <a:pt x="1780" y="1905"/>
                </a:lnTo>
                <a:lnTo>
                  <a:pt x="1791" y="1999"/>
                </a:lnTo>
                <a:lnTo>
                  <a:pt x="1832" y="2147"/>
                </a:lnTo>
                <a:lnTo>
                  <a:pt x="1843" y="2123"/>
                </a:lnTo>
                <a:lnTo>
                  <a:pt x="1853" y="2075"/>
                </a:lnTo>
                <a:lnTo>
                  <a:pt x="1874" y="1913"/>
                </a:lnTo>
                <a:lnTo>
                  <a:pt x="1884" y="1802"/>
                </a:lnTo>
                <a:lnTo>
                  <a:pt x="1894" y="1674"/>
                </a:lnTo>
                <a:lnTo>
                  <a:pt x="1905" y="1532"/>
                </a:lnTo>
                <a:lnTo>
                  <a:pt x="1915" y="1380"/>
                </a:lnTo>
                <a:lnTo>
                  <a:pt x="1926" y="1221"/>
                </a:lnTo>
                <a:lnTo>
                  <a:pt x="1936" y="1058"/>
                </a:lnTo>
                <a:lnTo>
                  <a:pt x="1946" y="896"/>
                </a:lnTo>
                <a:lnTo>
                  <a:pt x="1957" y="738"/>
                </a:lnTo>
                <a:lnTo>
                  <a:pt x="1967" y="588"/>
                </a:lnTo>
                <a:lnTo>
                  <a:pt x="1977" y="449"/>
                </a:lnTo>
                <a:lnTo>
                  <a:pt x="1988" y="324"/>
                </a:lnTo>
                <a:lnTo>
                  <a:pt x="1998" y="216"/>
                </a:lnTo>
                <a:lnTo>
                  <a:pt x="2019" y="62"/>
                </a:lnTo>
                <a:lnTo>
                  <a:pt x="2029" y="19"/>
                </a:lnTo>
                <a:lnTo>
                  <a:pt x="2034" y="7"/>
                </a:lnTo>
                <a:moveTo>
                  <a:pt x="2040" y="0"/>
                </a:moveTo>
                <a:lnTo>
                  <a:pt x="2041" y="0"/>
                </a:lnTo>
                <a:lnTo>
                  <a:pt x="2055" y="18"/>
                </a:lnTo>
                <a:lnTo>
                  <a:pt x="2060" y="36"/>
                </a:lnTo>
                <a:lnTo>
                  <a:pt x="2081" y="167"/>
                </a:lnTo>
                <a:lnTo>
                  <a:pt x="2091" y="264"/>
                </a:lnTo>
                <a:lnTo>
                  <a:pt x="2102" y="380"/>
                </a:lnTo>
                <a:lnTo>
                  <a:pt x="2112" y="512"/>
                </a:lnTo>
                <a:lnTo>
                  <a:pt x="2123" y="657"/>
                </a:lnTo>
                <a:moveTo>
                  <a:pt x="2123" y="657"/>
                </a:moveTo>
                <a:lnTo>
                  <a:pt x="2129" y="757"/>
                </a:lnTo>
                <a:lnTo>
                  <a:pt x="2136" y="861"/>
                </a:lnTo>
                <a:lnTo>
                  <a:pt x="2143" y="967"/>
                </a:lnTo>
                <a:lnTo>
                  <a:pt x="2150" y="1074"/>
                </a:lnTo>
              </a:path>
            </a:pathLst>
          </a:custGeom>
          <a:noFill/>
          <a:ln w="14288" cap="rnd">
            <a:solidFill>
              <a:srgbClr val="CC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Freeform 17"/>
          <p:cNvSpPr>
            <a:spLocks noEditPoints="1"/>
          </p:cNvSpPr>
          <p:nvPr/>
        </p:nvSpPr>
        <p:spPr bwMode="auto">
          <a:xfrm>
            <a:off x="4333875" y="1960264"/>
            <a:ext cx="987425" cy="989013"/>
          </a:xfrm>
          <a:custGeom>
            <a:avLst/>
            <a:gdLst>
              <a:gd name="T0" fmla="*/ 22 w 2150"/>
              <a:gd name="T1" fmla="*/ 1525 h 2149"/>
              <a:gd name="T2" fmla="*/ 79 w 2150"/>
              <a:gd name="T3" fmla="*/ 2149 h 2149"/>
              <a:gd name="T4" fmla="*/ 130 w 2150"/>
              <a:gd name="T5" fmla="*/ 1572 h 2149"/>
              <a:gd name="T6" fmla="*/ 156 w 2150"/>
              <a:gd name="T7" fmla="*/ 1021 h 2149"/>
              <a:gd name="T8" fmla="*/ 182 w 2150"/>
              <a:gd name="T9" fmla="*/ 485 h 2149"/>
              <a:gd name="T10" fmla="*/ 239 w 2150"/>
              <a:gd name="T11" fmla="*/ 16 h 2149"/>
              <a:gd name="T12" fmla="*/ 286 w 2150"/>
              <a:gd name="T13" fmla="*/ 616 h 2149"/>
              <a:gd name="T14" fmla="*/ 312 w 2150"/>
              <a:gd name="T15" fmla="*/ 1171 h 2149"/>
              <a:gd name="T16" fmla="*/ 348 w 2150"/>
              <a:gd name="T17" fmla="*/ 1870 h 2149"/>
              <a:gd name="T18" fmla="*/ 390 w 2150"/>
              <a:gd name="T19" fmla="*/ 2143 h 2149"/>
              <a:gd name="T20" fmla="*/ 431 w 2150"/>
              <a:gd name="T21" fmla="*/ 1692 h 2149"/>
              <a:gd name="T22" fmla="*/ 462 w 2150"/>
              <a:gd name="T23" fmla="*/ 1048 h 2149"/>
              <a:gd name="T24" fmla="*/ 493 w 2150"/>
              <a:gd name="T25" fmla="*/ 414 h 2149"/>
              <a:gd name="T26" fmla="*/ 556 w 2150"/>
              <a:gd name="T27" fmla="*/ 70 h 2149"/>
              <a:gd name="T28" fmla="*/ 597 w 2150"/>
              <a:gd name="T29" fmla="*/ 697 h 2149"/>
              <a:gd name="T30" fmla="*/ 623 w 2150"/>
              <a:gd name="T31" fmla="*/ 1258 h 2149"/>
              <a:gd name="T32" fmla="*/ 659 w 2150"/>
              <a:gd name="T33" fmla="*/ 1926 h 2149"/>
              <a:gd name="T34" fmla="*/ 722 w 2150"/>
              <a:gd name="T35" fmla="*/ 1951 h 2149"/>
              <a:gd name="T36" fmla="*/ 758 w 2150"/>
              <a:gd name="T37" fmla="*/ 1300 h 2149"/>
              <a:gd name="T38" fmla="*/ 784 w 2150"/>
              <a:gd name="T39" fmla="*/ 738 h 2149"/>
              <a:gd name="T40" fmla="*/ 825 w 2150"/>
              <a:gd name="T41" fmla="*/ 86 h 2149"/>
              <a:gd name="T42" fmla="*/ 877 w 2150"/>
              <a:gd name="T43" fmla="*/ 223 h 2149"/>
              <a:gd name="T44" fmla="*/ 913 w 2150"/>
              <a:gd name="T45" fmla="*/ 892 h 2149"/>
              <a:gd name="T46" fmla="*/ 939 w 2150"/>
              <a:gd name="T47" fmla="*/ 1453 h 2149"/>
              <a:gd name="T48" fmla="*/ 991 w 2150"/>
              <a:gd name="T49" fmla="*/ 2137 h 2149"/>
              <a:gd name="T50" fmla="*/ 1022 w 2150"/>
              <a:gd name="T51" fmla="*/ 2025 h 2149"/>
              <a:gd name="T52" fmla="*/ 1064 w 2150"/>
              <a:gd name="T53" fmla="*/ 1326 h 2149"/>
              <a:gd name="T54" fmla="*/ 1090 w 2150"/>
              <a:gd name="T55" fmla="*/ 763 h 2149"/>
              <a:gd name="T56" fmla="*/ 1136 w 2150"/>
              <a:gd name="T57" fmla="*/ 55 h 2149"/>
              <a:gd name="T58" fmla="*/ 1178 w 2150"/>
              <a:gd name="T59" fmla="*/ 145 h 2149"/>
              <a:gd name="T60" fmla="*/ 1219 w 2150"/>
              <a:gd name="T61" fmla="*/ 866 h 2149"/>
              <a:gd name="T62" fmla="*/ 1245 w 2150"/>
              <a:gd name="T63" fmla="*/ 1428 h 2149"/>
              <a:gd name="T64" fmla="*/ 1302 w 2150"/>
              <a:gd name="T65" fmla="*/ 2147 h 2149"/>
              <a:gd name="T66" fmla="*/ 1344 w 2150"/>
              <a:gd name="T67" fmla="*/ 1839 h 2149"/>
              <a:gd name="T68" fmla="*/ 1375 w 2150"/>
              <a:gd name="T69" fmla="*/ 1240 h 2149"/>
              <a:gd name="T70" fmla="*/ 1401 w 2150"/>
              <a:gd name="T71" fmla="*/ 680 h 2149"/>
              <a:gd name="T72" fmla="*/ 1453 w 2150"/>
              <a:gd name="T73" fmla="*/ 9 h 2149"/>
              <a:gd name="T74" fmla="*/ 1510 w 2150"/>
              <a:gd name="T75" fmla="*/ 524 h 2149"/>
              <a:gd name="T76" fmla="*/ 1536 w 2150"/>
              <a:gd name="T77" fmla="*/ 1066 h 2149"/>
              <a:gd name="T78" fmla="*/ 1562 w 2150"/>
              <a:gd name="T79" fmla="*/ 1611 h 2149"/>
              <a:gd name="T80" fmla="*/ 1624 w 2150"/>
              <a:gd name="T81" fmla="*/ 2122 h 2149"/>
              <a:gd name="T82" fmla="*/ 1671 w 2150"/>
              <a:gd name="T83" fmla="*/ 1484 h 2149"/>
              <a:gd name="T84" fmla="*/ 1691 w 2150"/>
              <a:gd name="T85" fmla="*/ 1039 h 2149"/>
              <a:gd name="T86" fmla="*/ 1717 w 2150"/>
              <a:gd name="T87" fmla="*/ 500 h 2149"/>
              <a:gd name="T88" fmla="*/ 1774 w 2150"/>
              <a:gd name="T89" fmla="*/ 13 h 2149"/>
              <a:gd name="T90" fmla="*/ 1821 w 2150"/>
              <a:gd name="T91" fmla="*/ 601 h 2149"/>
              <a:gd name="T92" fmla="*/ 1847 w 2150"/>
              <a:gd name="T93" fmla="*/ 1154 h 2149"/>
              <a:gd name="T94" fmla="*/ 1883 w 2150"/>
              <a:gd name="T95" fmla="*/ 1858 h 2149"/>
              <a:gd name="T96" fmla="*/ 1930 w 2150"/>
              <a:gd name="T97" fmla="*/ 2128 h 2149"/>
              <a:gd name="T98" fmla="*/ 1977 w 2150"/>
              <a:gd name="T99" fmla="*/ 1508 h 2149"/>
              <a:gd name="T100" fmla="*/ 2002 w 2150"/>
              <a:gd name="T101" fmla="*/ 951 h 2149"/>
              <a:gd name="T102" fmla="*/ 2028 w 2150"/>
              <a:gd name="T103" fmla="*/ 428 h 2149"/>
              <a:gd name="T104" fmla="*/ 2091 w 2150"/>
              <a:gd name="T105" fmla="*/ 64 h 2149"/>
              <a:gd name="T106" fmla="*/ 2128 w 2150"/>
              <a:gd name="T107" fmla="*/ 598 h 2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50" h="2149">
                <a:moveTo>
                  <a:pt x="0" y="1074"/>
                </a:moveTo>
                <a:lnTo>
                  <a:pt x="8" y="1249"/>
                </a:lnTo>
                <a:lnTo>
                  <a:pt x="16" y="1419"/>
                </a:lnTo>
                <a:moveTo>
                  <a:pt x="16" y="1419"/>
                </a:moveTo>
                <a:lnTo>
                  <a:pt x="22" y="1525"/>
                </a:lnTo>
                <a:lnTo>
                  <a:pt x="27" y="1626"/>
                </a:lnTo>
                <a:lnTo>
                  <a:pt x="37" y="1808"/>
                </a:lnTo>
                <a:lnTo>
                  <a:pt x="47" y="1957"/>
                </a:lnTo>
                <a:lnTo>
                  <a:pt x="58" y="2066"/>
                </a:lnTo>
                <a:lnTo>
                  <a:pt x="79" y="2149"/>
                </a:lnTo>
                <a:lnTo>
                  <a:pt x="89" y="2118"/>
                </a:lnTo>
                <a:lnTo>
                  <a:pt x="99" y="2041"/>
                </a:lnTo>
                <a:lnTo>
                  <a:pt x="110" y="1920"/>
                </a:lnTo>
                <a:lnTo>
                  <a:pt x="120" y="1761"/>
                </a:lnTo>
                <a:lnTo>
                  <a:pt x="130" y="1572"/>
                </a:lnTo>
                <a:lnTo>
                  <a:pt x="136" y="1468"/>
                </a:lnTo>
                <a:lnTo>
                  <a:pt x="141" y="1360"/>
                </a:lnTo>
                <a:lnTo>
                  <a:pt x="146" y="1249"/>
                </a:lnTo>
                <a:lnTo>
                  <a:pt x="151" y="1135"/>
                </a:lnTo>
                <a:lnTo>
                  <a:pt x="156" y="1021"/>
                </a:lnTo>
                <a:lnTo>
                  <a:pt x="162" y="908"/>
                </a:lnTo>
                <a:lnTo>
                  <a:pt x="167" y="796"/>
                </a:lnTo>
                <a:lnTo>
                  <a:pt x="172" y="688"/>
                </a:lnTo>
                <a:lnTo>
                  <a:pt x="177" y="584"/>
                </a:lnTo>
                <a:lnTo>
                  <a:pt x="182" y="485"/>
                </a:lnTo>
                <a:lnTo>
                  <a:pt x="193" y="309"/>
                </a:lnTo>
                <a:lnTo>
                  <a:pt x="203" y="167"/>
                </a:lnTo>
                <a:lnTo>
                  <a:pt x="224" y="10"/>
                </a:lnTo>
                <a:lnTo>
                  <a:pt x="229" y="0"/>
                </a:lnTo>
                <a:lnTo>
                  <a:pt x="239" y="16"/>
                </a:lnTo>
                <a:lnTo>
                  <a:pt x="245" y="42"/>
                </a:lnTo>
                <a:lnTo>
                  <a:pt x="255" y="128"/>
                </a:lnTo>
                <a:lnTo>
                  <a:pt x="265" y="257"/>
                </a:lnTo>
                <a:lnTo>
                  <a:pt x="276" y="422"/>
                </a:lnTo>
                <a:lnTo>
                  <a:pt x="286" y="616"/>
                </a:lnTo>
                <a:lnTo>
                  <a:pt x="291" y="722"/>
                </a:lnTo>
                <a:lnTo>
                  <a:pt x="296" y="831"/>
                </a:lnTo>
                <a:lnTo>
                  <a:pt x="302" y="944"/>
                </a:lnTo>
                <a:lnTo>
                  <a:pt x="307" y="1057"/>
                </a:lnTo>
                <a:lnTo>
                  <a:pt x="312" y="1171"/>
                </a:lnTo>
                <a:lnTo>
                  <a:pt x="317" y="1284"/>
                </a:lnTo>
                <a:lnTo>
                  <a:pt x="322" y="1394"/>
                </a:lnTo>
                <a:lnTo>
                  <a:pt x="328" y="1501"/>
                </a:lnTo>
                <a:lnTo>
                  <a:pt x="338" y="1700"/>
                </a:lnTo>
                <a:lnTo>
                  <a:pt x="348" y="1870"/>
                </a:lnTo>
                <a:moveTo>
                  <a:pt x="348" y="1870"/>
                </a:moveTo>
                <a:lnTo>
                  <a:pt x="359" y="2004"/>
                </a:lnTo>
                <a:lnTo>
                  <a:pt x="369" y="2097"/>
                </a:lnTo>
                <a:lnTo>
                  <a:pt x="379" y="2144"/>
                </a:lnTo>
                <a:lnTo>
                  <a:pt x="390" y="2143"/>
                </a:lnTo>
                <a:lnTo>
                  <a:pt x="395" y="2124"/>
                </a:lnTo>
                <a:lnTo>
                  <a:pt x="400" y="2094"/>
                </a:lnTo>
                <a:lnTo>
                  <a:pt x="410" y="1999"/>
                </a:lnTo>
                <a:lnTo>
                  <a:pt x="421" y="1863"/>
                </a:lnTo>
                <a:lnTo>
                  <a:pt x="431" y="1692"/>
                </a:lnTo>
                <a:lnTo>
                  <a:pt x="442" y="1492"/>
                </a:lnTo>
                <a:lnTo>
                  <a:pt x="447" y="1385"/>
                </a:lnTo>
                <a:lnTo>
                  <a:pt x="452" y="1275"/>
                </a:lnTo>
                <a:lnTo>
                  <a:pt x="457" y="1162"/>
                </a:lnTo>
                <a:lnTo>
                  <a:pt x="462" y="1048"/>
                </a:lnTo>
                <a:lnTo>
                  <a:pt x="468" y="934"/>
                </a:lnTo>
                <a:lnTo>
                  <a:pt x="473" y="822"/>
                </a:lnTo>
                <a:lnTo>
                  <a:pt x="478" y="713"/>
                </a:lnTo>
                <a:lnTo>
                  <a:pt x="483" y="608"/>
                </a:lnTo>
                <a:lnTo>
                  <a:pt x="493" y="414"/>
                </a:lnTo>
                <a:lnTo>
                  <a:pt x="504" y="250"/>
                </a:lnTo>
                <a:lnTo>
                  <a:pt x="514" y="123"/>
                </a:lnTo>
                <a:lnTo>
                  <a:pt x="535" y="1"/>
                </a:lnTo>
                <a:lnTo>
                  <a:pt x="545" y="12"/>
                </a:lnTo>
                <a:lnTo>
                  <a:pt x="556" y="70"/>
                </a:lnTo>
                <a:lnTo>
                  <a:pt x="566" y="173"/>
                </a:lnTo>
                <a:lnTo>
                  <a:pt x="576" y="316"/>
                </a:lnTo>
                <a:lnTo>
                  <a:pt x="587" y="494"/>
                </a:lnTo>
                <a:lnTo>
                  <a:pt x="592" y="593"/>
                </a:lnTo>
                <a:lnTo>
                  <a:pt x="597" y="697"/>
                </a:lnTo>
                <a:lnTo>
                  <a:pt x="602" y="806"/>
                </a:lnTo>
                <a:lnTo>
                  <a:pt x="608" y="918"/>
                </a:lnTo>
                <a:lnTo>
                  <a:pt x="613" y="1031"/>
                </a:lnTo>
                <a:lnTo>
                  <a:pt x="618" y="1145"/>
                </a:lnTo>
                <a:lnTo>
                  <a:pt x="623" y="1258"/>
                </a:lnTo>
                <a:lnTo>
                  <a:pt x="628" y="1369"/>
                </a:lnTo>
                <a:lnTo>
                  <a:pt x="633" y="1477"/>
                </a:lnTo>
                <a:lnTo>
                  <a:pt x="639" y="1580"/>
                </a:lnTo>
                <a:lnTo>
                  <a:pt x="649" y="1769"/>
                </a:lnTo>
                <a:lnTo>
                  <a:pt x="659" y="1926"/>
                </a:lnTo>
                <a:lnTo>
                  <a:pt x="680" y="2121"/>
                </a:lnTo>
                <a:lnTo>
                  <a:pt x="685" y="2141"/>
                </a:lnTo>
                <a:lnTo>
                  <a:pt x="696" y="2145"/>
                </a:lnTo>
                <a:lnTo>
                  <a:pt x="701" y="2130"/>
                </a:lnTo>
                <a:lnTo>
                  <a:pt x="722" y="1951"/>
                </a:lnTo>
                <a:lnTo>
                  <a:pt x="732" y="1801"/>
                </a:lnTo>
                <a:lnTo>
                  <a:pt x="742" y="1618"/>
                </a:lnTo>
                <a:lnTo>
                  <a:pt x="748" y="1517"/>
                </a:lnTo>
                <a:lnTo>
                  <a:pt x="753" y="1410"/>
                </a:lnTo>
                <a:lnTo>
                  <a:pt x="758" y="1300"/>
                </a:lnTo>
                <a:lnTo>
                  <a:pt x="763" y="1188"/>
                </a:lnTo>
                <a:lnTo>
                  <a:pt x="768" y="1074"/>
                </a:lnTo>
                <a:lnTo>
                  <a:pt x="773" y="960"/>
                </a:lnTo>
                <a:lnTo>
                  <a:pt x="779" y="848"/>
                </a:lnTo>
                <a:lnTo>
                  <a:pt x="784" y="738"/>
                </a:lnTo>
                <a:lnTo>
                  <a:pt x="789" y="631"/>
                </a:lnTo>
                <a:lnTo>
                  <a:pt x="794" y="530"/>
                </a:lnTo>
                <a:lnTo>
                  <a:pt x="805" y="347"/>
                </a:lnTo>
                <a:lnTo>
                  <a:pt x="815" y="197"/>
                </a:lnTo>
                <a:lnTo>
                  <a:pt x="825" y="86"/>
                </a:lnTo>
                <a:lnTo>
                  <a:pt x="846" y="0"/>
                </a:lnTo>
                <a:lnTo>
                  <a:pt x="854" y="17"/>
                </a:lnTo>
                <a:lnTo>
                  <a:pt x="856" y="28"/>
                </a:lnTo>
                <a:lnTo>
                  <a:pt x="867" y="104"/>
                </a:lnTo>
                <a:lnTo>
                  <a:pt x="877" y="223"/>
                </a:lnTo>
                <a:lnTo>
                  <a:pt x="888" y="381"/>
                </a:lnTo>
                <a:lnTo>
                  <a:pt x="898" y="569"/>
                </a:lnTo>
                <a:lnTo>
                  <a:pt x="903" y="673"/>
                </a:lnTo>
                <a:lnTo>
                  <a:pt x="908" y="780"/>
                </a:lnTo>
                <a:lnTo>
                  <a:pt x="913" y="892"/>
                </a:lnTo>
                <a:lnTo>
                  <a:pt x="919" y="1005"/>
                </a:lnTo>
                <a:lnTo>
                  <a:pt x="924" y="1119"/>
                </a:lnTo>
                <a:lnTo>
                  <a:pt x="929" y="1232"/>
                </a:lnTo>
                <a:lnTo>
                  <a:pt x="934" y="1344"/>
                </a:lnTo>
                <a:lnTo>
                  <a:pt x="939" y="1453"/>
                </a:lnTo>
                <a:lnTo>
                  <a:pt x="945" y="1557"/>
                </a:lnTo>
                <a:lnTo>
                  <a:pt x="950" y="1656"/>
                </a:lnTo>
                <a:lnTo>
                  <a:pt x="960" y="1833"/>
                </a:lnTo>
                <a:lnTo>
                  <a:pt x="971" y="1977"/>
                </a:lnTo>
                <a:lnTo>
                  <a:pt x="991" y="2137"/>
                </a:lnTo>
                <a:lnTo>
                  <a:pt x="996" y="2148"/>
                </a:lnTo>
                <a:lnTo>
                  <a:pt x="1007" y="2134"/>
                </a:lnTo>
                <a:lnTo>
                  <a:pt x="1012" y="2109"/>
                </a:lnTo>
                <a:moveTo>
                  <a:pt x="1012" y="2109"/>
                </a:moveTo>
                <a:lnTo>
                  <a:pt x="1022" y="2025"/>
                </a:lnTo>
                <a:lnTo>
                  <a:pt x="1033" y="1898"/>
                </a:lnTo>
                <a:lnTo>
                  <a:pt x="1043" y="1734"/>
                </a:lnTo>
                <a:lnTo>
                  <a:pt x="1053" y="1540"/>
                </a:lnTo>
                <a:lnTo>
                  <a:pt x="1059" y="1435"/>
                </a:lnTo>
                <a:lnTo>
                  <a:pt x="1064" y="1326"/>
                </a:lnTo>
                <a:lnTo>
                  <a:pt x="1069" y="1214"/>
                </a:lnTo>
                <a:lnTo>
                  <a:pt x="1074" y="1100"/>
                </a:lnTo>
                <a:lnTo>
                  <a:pt x="1079" y="986"/>
                </a:lnTo>
                <a:lnTo>
                  <a:pt x="1085" y="873"/>
                </a:lnTo>
                <a:lnTo>
                  <a:pt x="1090" y="763"/>
                </a:lnTo>
                <a:lnTo>
                  <a:pt x="1095" y="655"/>
                </a:lnTo>
                <a:lnTo>
                  <a:pt x="1105" y="456"/>
                </a:lnTo>
                <a:lnTo>
                  <a:pt x="1116" y="285"/>
                </a:lnTo>
                <a:lnTo>
                  <a:pt x="1126" y="149"/>
                </a:lnTo>
                <a:lnTo>
                  <a:pt x="1136" y="55"/>
                </a:lnTo>
                <a:lnTo>
                  <a:pt x="1147" y="6"/>
                </a:lnTo>
                <a:lnTo>
                  <a:pt x="1157" y="5"/>
                </a:lnTo>
                <a:lnTo>
                  <a:pt x="1162" y="23"/>
                </a:lnTo>
                <a:lnTo>
                  <a:pt x="1168" y="52"/>
                </a:lnTo>
                <a:lnTo>
                  <a:pt x="1178" y="145"/>
                </a:lnTo>
                <a:lnTo>
                  <a:pt x="1188" y="280"/>
                </a:lnTo>
                <a:lnTo>
                  <a:pt x="1199" y="450"/>
                </a:lnTo>
                <a:lnTo>
                  <a:pt x="1209" y="648"/>
                </a:lnTo>
                <a:lnTo>
                  <a:pt x="1214" y="755"/>
                </a:lnTo>
                <a:lnTo>
                  <a:pt x="1219" y="866"/>
                </a:lnTo>
                <a:lnTo>
                  <a:pt x="1225" y="979"/>
                </a:lnTo>
                <a:lnTo>
                  <a:pt x="1230" y="1092"/>
                </a:lnTo>
                <a:lnTo>
                  <a:pt x="1235" y="1206"/>
                </a:lnTo>
                <a:lnTo>
                  <a:pt x="1240" y="1318"/>
                </a:lnTo>
                <a:lnTo>
                  <a:pt x="1245" y="1428"/>
                </a:lnTo>
                <a:lnTo>
                  <a:pt x="1251" y="1533"/>
                </a:lnTo>
                <a:lnTo>
                  <a:pt x="1261" y="1728"/>
                </a:lnTo>
                <a:lnTo>
                  <a:pt x="1271" y="1893"/>
                </a:lnTo>
                <a:lnTo>
                  <a:pt x="1282" y="2021"/>
                </a:lnTo>
                <a:lnTo>
                  <a:pt x="1302" y="2147"/>
                </a:lnTo>
                <a:lnTo>
                  <a:pt x="1313" y="2138"/>
                </a:lnTo>
                <a:lnTo>
                  <a:pt x="1318" y="2116"/>
                </a:lnTo>
                <a:lnTo>
                  <a:pt x="1323" y="2082"/>
                </a:lnTo>
                <a:lnTo>
                  <a:pt x="1334" y="1981"/>
                </a:lnTo>
                <a:lnTo>
                  <a:pt x="1344" y="1839"/>
                </a:lnTo>
                <a:lnTo>
                  <a:pt x="1354" y="1663"/>
                </a:lnTo>
                <a:lnTo>
                  <a:pt x="1359" y="1564"/>
                </a:lnTo>
                <a:lnTo>
                  <a:pt x="1365" y="1460"/>
                </a:lnTo>
                <a:lnTo>
                  <a:pt x="1370" y="1351"/>
                </a:lnTo>
                <a:lnTo>
                  <a:pt x="1375" y="1240"/>
                </a:lnTo>
                <a:lnTo>
                  <a:pt x="1380" y="1126"/>
                </a:lnTo>
                <a:lnTo>
                  <a:pt x="1385" y="1012"/>
                </a:lnTo>
                <a:lnTo>
                  <a:pt x="1391" y="899"/>
                </a:lnTo>
                <a:lnTo>
                  <a:pt x="1396" y="788"/>
                </a:lnTo>
                <a:lnTo>
                  <a:pt x="1401" y="680"/>
                </a:lnTo>
                <a:lnTo>
                  <a:pt x="1406" y="576"/>
                </a:lnTo>
                <a:lnTo>
                  <a:pt x="1416" y="387"/>
                </a:lnTo>
                <a:lnTo>
                  <a:pt x="1427" y="228"/>
                </a:lnTo>
                <a:lnTo>
                  <a:pt x="1448" y="30"/>
                </a:lnTo>
                <a:lnTo>
                  <a:pt x="1453" y="9"/>
                </a:lnTo>
                <a:lnTo>
                  <a:pt x="1463" y="3"/>
                </a:lnTo>
                <a:lnTo>
                  <a:pt x="1468" y="18"/>
                </a:lnTo>
                <a:lnTo>
                  <a:pt x="1489" y="192"/>
                </a:lnTo>
                <a:lnTo>
                  <a:pt x="1499" y="341"/>
                </a:lnTo>
                <a:lnTo>
                  <a:pt x="1510" y="524"/>
                </a:lnTo>
                <a:lnTo>
                  <a:pt x="1515" y="624"/>
                </a:lnTo>
                <a:lnTo>
                  <a:pt x="1520" y="730"/>
                </a:lnTo>
                <a:lnTo>
                  <a:pt x="1525" y="840"/>
                </a:lnTo>
                <a:lnTo>
                  <a:pt x="1531" y="952"/>
                </a:lnTo>
                <a:lnTo>
                  <a:pt x="1536" y="1066"/>
                </a:lnTo>
                <a:lnTo>
                  <a:pt x="1541" y="1180"/>
                </a:lnTo>
                <a:lnTo>
                  <a:pt x="1546" y="1293"/>
                </a:lnTo>
                <a:lnTo>
                  <a:pt x="1551" y="1403"/>
                </a:lnTo>
                <a:lnTo>
                  <a:pt x="1556" y="1509"/>
                </a:lnTo>
                <a:lnTo>
                  <a:pt x="1562" y="1611"/>
                </a:lnTo>
                <a:lnTo>
                  <a:pt x="1572" y="1795"/>
                </a:lnTo>
                <a:lnTo>
                  <a:pt x="1582" y="1947"/>
                </a:lnTo>
                <a:lnTo>
                  <a:pt x="1593" y="2060"/>
                </a:lnTo>
                <a:lnTo>
                  <a:pt x="1614" y="2149"/>
                </a:lnTo>
                <a:lnTo>
                  <a:pt x="1624" y="2122"/>
                </a:lnTo>
                <a:lnTo>
                  <a:pt x="1634" y="2048"/>
                </a:lnTo>
                <a:lnTo>
                  <a:pt x="1645" y="1931"/>
                </a:lnTo>
                <a:lnTo>
                  <a:pt x="1655" y="1775"/>
                </a:lnTo>
                <a:lnTo>
                  <a:pt x="1665" y="1587"/>
                </a:lnTo>
                <a:lnTo>
                  <a:pt x="1671" y="1484"/>
                </a:lnTo>
                <a:lnTo>
                  <a:pt x="1676" y="1377"/>
                </a:lnTo>
                <a:moveTo>
                  <a:pt x="1676" y="1377"/>
                </a:moveTo>
                <a:lnTo>
                  <a:pt x="1681" y="1266"/>
                </a:lnTo>
                <a:lnTo>
                  <a:pt x="1686" y="1153"/>
                </a:lnTo>
                <a:lnTo>
                  <a:pt x="1691" y="1039"/>
                </a:lnTo>
                <a:lnTo>
                  <a:pt x="1696" y="925"/>
                </a:lnTo>
                <a:lnTo>
                  <a:pt x="1702" y="813"/>
                </a:lnTo>
                <a:lnTo>
                  <a:pt x="1707" y="704"/>
                </a:lnTo>
                <a:lnTo>
                  <a:pt x="1712" y="600"/>
                </a:lnTo>
                <a:lnTo>
                  <a:pt x="1717" y="500"/>
                </a:lnTo>
                <a:lnTo>
                  <a:pt x="1728" y="322"/>
                </a:lnTo>
                <a:lnTo>
                  <a:pt x="1738" y="177"/>
                </a:lnTo>
                <a:lnTo>
                  <a:pt x="1759" y="13"/>
                </a:lnTo>
                <a:lnTo>
                  <a:pt x="1764" y="1"/>
                </a:lnTo>
                <a:lnTo>
                  <a:pt x="1774" y="13"/>
                </a:lnTo>
                <a:lnTo>
                  <a:pt x="1779" y="37"/>
                </a:lnTo>
                <a:lnTo>
                  <a:pt x="1790" y="120"/>
                </a:lnTo>
                <a:lnTo>
                  <a:pt x="1800" y="245"/>
                </a:lnTo>
                <a:lnTo>
                  <a:pt x="1811" y="408"/>
                </a:lnTo>
                <a:lnTo>
                  <a:pt x="1821" y="601"/>
                </a:lnTo>
                <a:lnTo>
                  <a:pt x="1826" y="705"/>
                </a:lnTo>
                <a:lnTo>
                  <a:pt x="1831" y="814"/>
                </a:lnTo>
                <a:lnTo>
                  <a:pt x="1837" y="926"/>
                </a:lnTo>
                <a:lnTo>
                  <a:pt x="1842" y="1040"/>
                </a:lnTo>
                <a:lnTo>
                  <a:pt x="1847" y="1154"/>
                </a:lnTo>
                <a:lnTo>
                  <a:pt x="1852" y="1267"/>
                </a:lnTo>
                <a:lnTo>
                  <a:pt x="1857" y="1378"/>
                </a:lnTo>
                <a:lnTo>
                  <a:pt x="1862" y="1485"/>
                </a:lnTo>
                <a:lnTo>
                  <a:pt x="1873" y="1685"/>
                </a:lnTo>
                <a:lnTo>
                  <a:pt x="1883" y="1858"/>
                </a:lnTo>
                <a:lnTo>
                  <a:pt x="1894" y="1995"/>
                </a:lnTo>
                <a:lnTo>
                  <a:pt x="1904" y="2091"/>
                </a:lnTo>
                <a:lnTo>
                  <a:pt x="1914" y="2142"/>
                </a:lnTo>
                <a:lnTo>
                  <a:pt x="1925" y="2145"/>
                </a:lnTo>
                <a:lnTo>
                  <a:pt x="1930" y="2128"/>
                </a:lnTo>
                <a:lnTo>
                  <a:pt x="1935" y="2099"/>
                </a:lnTo>
                <a:lnTo>
                  <a:pt x="1945" y="2008"/>
                </a:lnTo>
                <a:lnTo>
                  <a:pt x="1956" y="1875"/>
                </a:lnTo>
                <a:lnTo>
                  <a:pt x="1966" y="1706"/>
                </a:lnTo>
                <a:lnTo>
                  <a:pt x="1977" y="1508"/>
                </a:lnTo>
                <a:lnTo>
                  <a:pt x="1982" y="1402"/>
                </a:lnTo>
                <a:lnTo>
                  <a:pt x="1987" y="1292"/>
                </a:lnTo>
                <a:lnTo>
                  <a:pt x="1992" y="1179"/>
                </a:lnTo>
                <a:lnTo>
                  <a:pt x="1997" y="1065"/>
                </a:lnTo>
                <a:lnTo>
                  <a:pt x="2002" y="951"/>
                </a:lnTo>
                <a:lnTo>
                  <a:pt x="2008" y="839"/>
                </a:lnTo>
                <a:moveTo>
                  <a:pt x="2008" y="839"/>
                </a:moveTo>
                <a:lnTo>
                  <a:pt x="2013" y="729"/>
                </a:lnTo>
                <a:lnTo>
                  <a:pt x="2018" y="623"/>
                </a:lnTo>
                <a:lnTo>
                  <a:pt x="2028" y="428"/>
                </a:lnTo>
                <a:lnTo>
                  <a:pt x="2039" y="262"/>
                </a:lnTo>
                <a:lnTo>
                  <a:pt x="2049" y="132"/>
                </a:lnTo>
                <a:lnTo>
                  <a:pt x="2070" y="3"/>
                </a:lnTo>
                <a:lnTo>
                  <a:pt x="2080" y="9"/>
                </a:lnTo>
                <a:lnTo>
                  <a:pt x="2091" y="64"/>
                </a:lnTo>
                <a:moveTo>
                  <a:pt x="2091" y="64"/>
                </a:moveTo>
                <a:lnTo>
                  <a:pt x="2106" y="221"/>
                </a:lnTo>
                <a:lnTo>
                  <a:pt x="2113" y="330"/>
                </a:lnTo>
                <a:lnTo>
                  <a:pt x="2120" y="457"/>
                </a:lnTo>
                <a:lnTo>
                  <a:pt x="2128" y="598"/>
                </a:lnTo>
                <a:lnTo>
                  <a:pt x="2135" y="751"/>
                </a:lnTo>
                <a:lnTo>
                  <a:pt x="2143" y="911"/>
                </a:lnTo>
                <a:lnTo>
                  <a:pt x="2150" y="1074"/>
                </a:lnTo>
              </a:path>
            </a:pathLst>
          </a:custGeom>
          <a:noFill/>
          <a:ln w="142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35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最小二次误差拟合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用函数集合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{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g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),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g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), …,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g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)}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线性组合拟合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，拟合误差记为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–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g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–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g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– … –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g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更小的二次误差要求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平方积分最小：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−⋯−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对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g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的系数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求导，根据极值条件，有：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−⋯−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 b="-2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520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实函数的点积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上式也可写为：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g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是定义在区间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]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内的实函数，定义它们的点积如下：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当拟合误差与每一个基函数的点积为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时，拟合的平方误差最小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86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三角函数不定积分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latin typeface="Cambria Math" panose="02040503050406030204" pitchFamily="18" charset="0"/>
                                        </a:rPr>
                                        <m:t>sec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nary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latin typeface="Cambria Math" panose="02040503050406030204" pitchFamily="18" charset="0"/>
                                        </a:rPr>
                                        <m:t>sec</m:t>
                                      </m:r>
                                    </m:fNam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func>
                            </m:den>
                          </m:f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59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傅里叶基函数的正交性质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对于整数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≥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1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≥</a:t>
                </a:r>
                <a:r>
                  <a:rPr lang="ja-JP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ja-JP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，计算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的点积：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func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b="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b="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821" r="-3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026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傅里叶基函数的正交性质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33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对于整数</a:t>
                </a:r>
                <a:r>
                  <a:rPr lang="en-US" altLang="zh-CN" sz="33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sz="33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3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&gt;</a:t>
                </a:r>
                <a:r>
                  <a:rPr lang="zh-CN" altLang="en-US" sz="33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3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33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33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33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1</a:t>
                </a:r>
                <a:r>
                  <a:rPr lang="zh-CN" altLang="en-US" sz="33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，计算</a:t>
                </a:r>
                <a:r>
                  <a:rPr lang="en-US" altLang="zh-CN" sz="33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3300" i="1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33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33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3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33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33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3300" i="1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33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33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3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33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的点积：</a:t>
                </a:r>
                <a:endParaRPr lang="en-US" altLang="zh-CN" sz="33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sz="33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33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33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3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3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33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3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3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3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3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33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3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3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33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33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33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33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sz="33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33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3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33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33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33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33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func>
                          <m:func>
                            <m:funcPr>
                              <m:ctrlPr>
                                <a:rPr lang="en-US" altLang="zh-CN" sz="33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33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3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33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33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33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33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sz="33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sz="3300" b="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3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altLang="zh-CN" sz="33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33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33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3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33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33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sz="3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33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3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33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33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33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US" altLang="zh-CN" sz="33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zh-CN" sz="33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altLang="zh-CN" sz="33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altLang="zh-CN" sz="33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sz="3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33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sz="3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3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3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33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33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33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US" altLang="zh-CN" sz="33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zh-CN" sz="33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altLang="zh-CN" sz="33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altLang="zh-CN" sz="33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sz="3300" b="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3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33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492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傅里叶基函数的正交性质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对于整数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&gt;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≥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0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，计算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的点积：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func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b="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b="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408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三角函数拟合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b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如果要求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平方积分最小，则有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=0, 1, …</m:t>
                              </m:r>
                            </m:e>
                            <m:e>
                              <m:nary>
                                <m:nary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=0,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=1, 2,…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053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三角函数拟合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根据傅里叶基函数的正交性质，有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𝑏</m:t>
                                  </m:r>
                                </m:sup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𝑑𝑥</m:t>
                                  </m:r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  <m:nary>
                                <m:nary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𝑏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𝑑𝑥</m:t>
                                  </m:r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=0, 1, ⋯</m:t>
                              </m:r>
                            </m:e>
                            <m:e>
                              <m:nary>
                                <m:nary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𝑏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𝑑𝑥</m:t>
                                  </m:r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  <m:nary>
                                <m:nary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𝑏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𝑑𝑥</m:t>
                                  </m:r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,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=1, 2, ⋯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计算基函数的平方积分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0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时：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𝑏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𝑑𝑥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𝑑𝑥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 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𝑇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90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三角函数拟合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≥</a:t>
                </a:r>
                <a:r>
                  <a:rPr lang="ja-JP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ja-JP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时：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𝑏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)</m:t>
                          </m:r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𝑑𝑥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𝑏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𝑘𝑥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𝑑𝑥</m:t>
                      </m:r>
                    </m:oMath>
                  </m:oMathPara>
                </a14:m>
                <a:endParaRPr lang="en-US" altLang="zh-CN" sz="24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𝑏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4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𝑘𝑥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𝑑𝑥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𝑇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𝑏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)</m:t>
                          </m:r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𝑑𝑥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𝑏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in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𝑘𝑥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𝑑𝑥</m:t>
                      </m:r>
                    </m:oMath>
                  </m:oMathPara>
                </a14:m>
                <a:endParaRPr lang="en-US" altLang="zh-CN" sz="24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𝑏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4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𝑘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𝑥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𝑑𝑥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𝑇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228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三角函数拟合系数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最小二次误差拟合系数为：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𝑏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𝑑𝑥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𝑏</m:t>
                                  </m:r>
                                </m:sup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𝑏</m:t>
                                  </m:r>
                                </m:sup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eqAr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利用级数性质，可以证明：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</m:e>
                      </m:func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这说明傅里叶拟合是收敛的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741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基于复数的傅里叶展开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根据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i="1" baseline="30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cos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sin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，取复数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ib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，则傅里叶变换系数的计算可以写为：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b="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𝑏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𝑑𝑥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𝑖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𝑏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𝑏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2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𝜋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2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𝜋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𝑏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𝑖𝑥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1725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傅里叶系数的离散计算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设在长度为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的区间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]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中，等距采样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个点的值，位置分别为：</a:t>
                </a:r>
                <a:endParaRPr lang="en-US" altLang="zh-CN" b="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 1, ⋯,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计算傅里系数需要计算：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𝑘𝑙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5657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傅里叶系数的离散计算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最核心的计算工作是对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0, 1, …,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–1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，计算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𝑘𝑙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这相当于计算矩阵与向量的乘法：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p>
                                      <m:sSupPr>
                                        <m:ctrlPr>
                                          <a:rPr lang="en-US" altLang="zh-CN" sz="1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9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altLang="zh-CN" sz="19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1900" b="0" i="1" smtClean="0">
                                                <a:latin typeface="Cambria Math" panose="02040503050406030204" pitchFamily="18" charset="0"/>
                                              </a:rPr>
                                              <m:t>2×0×0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1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  <m:r>
                                          <a:rPr lang="en-US" altLang="zh-CN" sz="19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9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altLang="zh-CN" sz="1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1900" i="1">
                                                <a:latin typeface="Cambria Math" panose="02040503050406030204" pitchFamily="18" charset="0"/>
                                              </a:rPr>
                                              <m:t>2×</m:t>
                                            </m:r>
                                            <m:r>
                                              <a:rPr lang="en-US" altLang="zh-CN" sz="19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CN" sz="1900" i="1"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altLang="zh-CN" sz="19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19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  <m:r>
                                          <a:rPr lang="en-US" altLang="zh-CN" sz="19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zh-CN" sz="19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9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altLang="zh-CN" sz="1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1900" i="1">
                                                <a:latin typeface="Cambria Math" panose="02040503050406030204" pitchFamily="18" charset="0"/>
                                              </a:rPr>
                                              <m:t>2×</m:t>
                                            </m:r>
                                            <m:r>
                                              <a:rPr lang="en-US" altLang="zh-CN" sz="19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sz="1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19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−1)×0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19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  <m:r>
                                          <a:rPr lang="en-US" altLang="zh-CN" sz="19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p>
                                      <m:sSupPr>
                                        <m:ctrlPr>
                                          <a:rPr lang="en-US" altLang="zh-CN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9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altLang="zh-CN" sz="1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1900" i="1">
                                                <a:latin typeface="Cambria Math" panose="02040503050406030204" pitchFamily="18" charset="0"/>
                                              </a:rPr>
                                              <m:t>2×</m:t>
                                            </m:r>
                                            <m:r>
                                              <a:rPr lang="en-US" altLang="zh-CN" sz="19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en-US" altLang="zh-CN" sz="1900" i="1"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altLang="zh-CN" sz="19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19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  <m:r>
                                          <a:rPr lang="en-US" altLang="zh-CN" sz="19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9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altLang="zh-CN" sz="1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1900" i="1">
                                                <a:latin typeface="Cambria Math" panose="02040503050406030204" pitchFamily="18" charset="0"/>
                                              </a:rPr>
                                              <m:t>2×</m:t>
                                            </m:r>
                                            <m:r>
                                              <a:rPr lang="en-US" altLang="zh-CN" sz="19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CN" sz="1900" i="1"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altLang="zh-CN" sz="19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19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  <m:r>
                                          <a:rPr lang="en-US" altLang="zh-CN" sz="19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zh-CN" sz="19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9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altLang="zh-CN" sz="1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1900" i="1">
                                                <a:latin typeface="Cambria Math" panose="02040503050406030204" pitchFamily="18" charset="0"/>
                                              </a:rPr>
                                              <m:t>2×</m:t>
                                            </m:r>
                                            <m:r>
                                              <a:rPr lang="en-US" altLang="zh-CN" sz="19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sz="19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19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−1)</m:t>
                                            </m:r>
                                            <m:r>
                                              <a:rPr lang="en-US" altLang="zh-CN" sz="1900" i="1"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altLang="zh-CN" sz="19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19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  <m:r>
                                          <a:rPr lang="en-US" altLang="zh-CN" sz="19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9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sz="19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sz="19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sz="19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p>
                                      <m:sSupPr>
                                        <m:ctrlPr>
                                          <a:rPr lang="en-US" altLang="zh-CN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9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altLang="zh-CN" sz="1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1900" i="1">
                                                <a:latin typeface="Cambria Math" panose="02040503050406030204" pitchFamily="18" charset="0"/>
                                              </a:rPr>
                                              <m:t>2×</m:t>
                                            </m:r>
                                            <m:r>
                                              <a:rPr lang="en-US" altLang="zh-CN" sz="19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en-US" altLang="zh-CN" sz="1900" i="1"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altLang="zh-CN" sz="19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sz="1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19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−1)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19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  <m:r>
                                          <a:rPr lang="en-US" altLang="zh-CN" sz="19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9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altLang="zh-CN" sz="1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1900" i="1">
                                                <a:latin typeface="Cambria Math" panose="02040503050406030204" pitchFamily="18" charset="0"/>
                                              </a:rPr>
                                              <m:t>2×</m:t>
                                            </m:r>
                                            <m:r>
                                              <a:rPr lang="en-US" altLang="zh-CN" sz="19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CN" sz="1900" i="1"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altLang="zh-CN" sz="19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sz="1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19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−1)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19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  <m:r>
                                          <a:rPr lang="en-US" altLang="zh-CN" sz="19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zh-CN" sz="19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9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altLang="zh-CN" sz="1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1900" i="1">
                                                <a:latin typeface="Cambria Math" panose="02040503050406030204" pitchFamily="18" charset="0"/>
                                              </a:rPr>
                                              <m:t>2×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zh-CN" sz="1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1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zh-CN" sz="1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zh-CN" sz="1900" i="1"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altLang="zh-CN" sz="19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sz="19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19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−1)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19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  <m:r>
                                          <a:rPr lang="en-US" altLang="zh-CN" sz="19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9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计算量为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O(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，能否减少？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24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双曲型不定积分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d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𝑑𝑥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𝐶</m:t>
                      </m:r>
                    </m:oMath>
                  </m:oMathPara>
                </a14:m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38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快速傅里叶变换思想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本质原理：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把一个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稠密矩阵分解为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个稀疏矩阵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构造思想：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稠密矩阵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个分量会影响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的所有分量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是一个每列有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个元素的稀疏矩阵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个分量会影响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个分量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只要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≥</a:t>
            </a:r>
            <a:r>
              <a:rPr lang="ja-JP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构成稠密矩阵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5458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快速傅里叶变换的本质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749429"/>
            <a:ext cx="7886700" cy="48410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通过打包→计算→拆包的变换减少计算量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28650" y="1690689"/>
                <a:ext cx="1052981" cy="4058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000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(0)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001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(0)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010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(0)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011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(0)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(0)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(0)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110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(0)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111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(0)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1052981" cy="40587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903168" y="1690689"/>
                <a:ext cx="1052981" cy="4058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000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001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010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011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110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111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168" y="1690689"/>
                <a:ext cx="1052981" cy="40587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187851" y="1690689"/>
                <a:ext cx="1052981" cy="4058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000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(2)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001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(2)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010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(2)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011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(2)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(2)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(2)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110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(2)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111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(2)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851" y="1690689"/>
                <a:ext cx="1052981" cy="40587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462369" y="1690689"/>
                <a:ext cx="1052981" cy="4058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000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(3)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001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(3)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010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(3)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011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(3)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(3)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(3)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110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(3)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111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(3)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369" y="1690689"/>
                <a:ext cx="1052981" cy="40587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组合 53"/>
          <p:cNvGrpSpPr/>
          <p:nvPr/>
        </p:nvGrpSpPr>
        <p:grpSpPr>
          <a:xfrm>
            <a:off x="1715084" y="1972800"/>
            <a:ext cx="1092916" cy="3628800"/>
            <a:chOff x="1715084" y="1972800"/>
            <a:chExt cx="1092916" cy="3628800"/>
          </a:xfrm>
        </p:grpSpPr>
        <p:grpSp>
          <p:nvGrpSpPr>
            <p:cNvPr id="53" name="组合 52"/>
            <p:cNvGrpSpPr/>
            <p:nvPr/>
          </p:nvGrpSpPr>
          <p:grpSpPr>
            <a:xfrm>
              <a:off x="1726235" y="1972800"/>
              <a:ext cx="1081765" cy="3628800"/>
              <a:chOff x="1726235" y="1972800"/>
              <a:chExt cx="1081765" cy="3628800"/>
            </a:xfrm>
          </p:grpSpPr>
          <p:cxnSp>
            <p:nvCxnSpPr>
              <p:cNvPr id="12" name="直接箭头连接符 11"/>
              <p:cNvCxnSpPr/>
              <p:nvPr/>
            </p:nvCxnSpPr>
            <p:spPr>
              <a:xfrm>
                <a:off x="1726235" y="1973766"/>
                <a:ext cx="1080000" cy="2074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>
                <a:off x="1728000" y="2491200"/>
                <a:ext cx="1080000" cy="2073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>
                <a:off x="1728000" y="3009600"/>
                <a:ext cx="1080000" cy="2073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>
                <a:off x="1726235" y="3528000"/>
                <a:ext cx="1080000" cy="2073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 flipV="1">
                <a:off x="1728000" y="1972800"/>
                <a:ext cx="1080000" cy="20741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 flipV="1">
                <a:off x="1728000" y="2491200"/>
                <a:ext cx="1080000" cy="2073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/>
              <p:nvPr/>
            </p:nvCxnSpPr>
            <p:spPr>
              <a:xfrm flipV="1">
                <a:off x="1728000" y="3009600"/>
                <a:ext cx="1080000" cy="2073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>
              <a:xfrm flipV="1">
                <a:off x="1728000" y="3528000"/>
                <a:ext cx="1080000" cy="2073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组合 51"/>
            <p:cNvGrpSpPr/>
            <p:nvPr/>
          </p:nvGrpSpPr>
          <p:grpSpPr>
            <a:xfrm>
              <a:off x="1715084" y="1973766"/>
              <a:ext cx="1092916" cy="3627834"/>
              <a:chOff x="1715084" y="1973766"/>
              <a:chExt cx="1092916" cy="3627834"/>
            </a:xfrm>
          </p:grpSpPr>
          <p:cxnSp>
            <p:nvCxnSpPr>
              <p:cNvPr id="11" name="直接箭头连接符 10"/>
              <p:cNvCxnSpPr/>
              <p:nvPr/>
            </p:nvCxnSpPr>
            <p:spPr>
              <a:xfrm>
                <a:off x="1726235" y="1973766"/>
                <a:ext cx="108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>
                <a:off x="1728000" y="2491200"/>
                <a:ext cx="108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>
                <a:off x="1728000" y="3009600"/>
                <a:ext cx="108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>
                <a:off x="1726235" y="3528000"/>
                <a:ext cx="108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>
                <a:off x="1726235" y="4046400"/>
                <a:ext cx="108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>
                <a:off x="1726235" y="4564800"/>
                <a:ext cx="108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>
                <a:off x="1715084" y="5083200"/>
                <a:ext cx="108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/>
              <p:nvPr/>
            </p:nvCxnSpPr>
            <p:spPr>
              <a:xfrm flipV="1">
                <a:off x="1717012" y="5601600"/>
                <a:ext cx="108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6" name="直接箭头连接符 65"/>
          <p:cNvCxnSpPr/>
          <p:nvPr/>
        </p:nvCxnSpPr>
        <p:spPr>
          <a:xfrm>
            <a:off x="4032000" y="1973766"/>
            <a:ext cx="1080000" cy="207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4032000" y="2491200"/>
            <a:ext cx="1080000" cy="207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4032000" y="3009600"/>
            <a:ext cx="1080000" cy="103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4032000" y="3528000"/>
            <a:ext cx="1080000" cy="103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4032000" y="1972800"/>
            <a:ext cx="1080000" cy="103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4031999" y="3527033"/>
            <a:ext cx="1080000" cy="103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1">
            <a:off x="4029537" y="3009600"/>
            <a:ext cx="1080000" cy="207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4032000" y="3528000"/>
            <a:ext cx="1080000" cy="207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4032000" y="1973766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4032000" y="2491200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4032000" y="3009600"/>
            <a:ext cx="1080000" cy="103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4031999" y="2491200"/>
            <a:ext cx="1080000" cy="103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4031999" y="4046400"/>
            <a:ext cx="1080000" cy="103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4031999" y="4564800"/>
            <a:ext cx="1080000" cy="103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4032000" y="5083200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4032000" y="5601600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6327834" y="1971308"/>
            <a:ext cx="1080000" cy="207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>
            <a:off x="6329599" y="2491200"/>
            <a:ext cx="1080000" cy="155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6329598" y="3009600"/>
            <a:ext cx="1080000" cy="155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6327834" y="3528000"/>
            <a:ext cx="1080000" cy="1034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V="1">
            <a:off x="6329599" y="3009600"/>
            <a:ext cx="1080000" cy="103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V="1">
            <a:off x="6329599" y="3009600"/>
            <a:ext cx="1078235" cy="155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V="1">
            <a:off x="6329599" y="3529490"/>
            <a:ext cx="1080000" cy="155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V="1">
            <a:off x="6329599" y="3525542"/>
            <a:ext cx="1080000" cy="207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6327834" y="1971308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6329599" y="1972800"/>
            <a:ext cx="1080000" cy="51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6329599" y="2491200"/>
            <a:ext cx="1078235" cy="51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6327834" y="2491200"/>
            <a:ext cx="1080000" cy="103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6327833" y="4046400"/>
            <a:ext cx="1080000" cy="103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>
            <a:off x="6327834" y="4564800"/>
            <a:ext cx="1080000" cy="51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6328800" y="5083200"/>
            <a:ext cx="1079034" cy="51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6318611" y="5601600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7679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多层网络构造思想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变换前的每个值是发送终端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变换后的每个值是接收终端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变换过程中的每一层的每个结点，都是路由器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每个结点在层内的编号包含了来源和目标信息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每个结点为下一层两个结点传输数据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经过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层，每个发送终端为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个结点传送了信息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经过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层，每个结点接受到的信息来自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个发送结点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10222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下标的二进制表示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2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，每个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0, 1, 2, …,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1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，都可以表示为位数不超过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的二进制数：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+ 2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+ 2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… + 2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1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1</a:t>
                </a:r>
              </a:p>
              <a:p>
                <a:pPr marL="0" indent="0" algn="ctr"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+ 2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+ 2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… + 2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1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1</a:t>
                </a:r>
              </a:p>
              <a:p>
                <a:pPr marL="0" indent="0" algn="ctr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∈</a:t>
                </a:r>
                <a:r>
                  <a:rPr lang="ja-JP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ja-JP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{0, 1}, </a:t>
                </a:r>
                <a:r>
                  <a:rPr lang="en-US" altLang="ja-JP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ja-JP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ja-JP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ja-JP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0, 1, 2, 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…,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1)</a:t>
                </a:r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kl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+ 2(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+ 2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+…</a:t>
                </a:r>
              </a:p>
              <a:p>
                <a:pPr marL="0" indent="0" algn="ctr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…+ 2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–3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–2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–1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–1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–2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+ 2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–2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–1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–1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在二进制表示下分析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𝑘𝑙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=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𝑘𝑙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7709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二进制下的傅里叶转换系数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在表达式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exp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𝑘𝑙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中，利用</a:t>
                </a:r>
                <a:r>
                  <a:rPr lang="en-US" altLang="zh-CN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exp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(2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π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1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kl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的展开式中，当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≥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2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 + s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项可忽略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exp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𝑘𝑙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中，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kl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可以用下面的表达式代替：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l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+ 2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+ 2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… + 2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2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+ 2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1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 algn="ctr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+ 2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+ 2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+ 2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… + 2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2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 algn="ctr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……</a:t>
                </a:r>
              </a:p>
              <a:p>
                <a:pPr marL="0" indent="0" algn="ctr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+ 2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2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+ 2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 algn="ctr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+ 2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1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1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endParaRPr lang="zh-CN" altLang="en-US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7488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非零元素的位置约束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上式总共有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行，其中第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行为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+ 2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… + 2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1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1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取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，放在第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个稀疏矩阵中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设计这个元素的位置，需要让同一个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kl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的分解元素，在矩阵做乘法时刚好作为相乘元素的指数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第一个矩阵中的元素所在列对应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的位置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最后一个矩阵中的元素所在行对应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g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的位置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每个矩阵都稀疏，且不会产生多余的项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1219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非零元素的共用特性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每个非零元素只是分解中的一项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2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… + 2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它被所有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分别满足下面条件的项共用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mod(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2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… + 2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mod(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2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… + 2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这种共用是计算量减少的本质原因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项的位置应包含二进制数位的信息：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4591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分解矩阵的填写设计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+ 2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… + 2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1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1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把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>
                              <m:f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填写在第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个矩阵的元素的位置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元素所在的列编号为：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+ 2</a:t>
                </a: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… + 2</a:t>
                </a:r>
                <a:r>
                  <a:rPr lang="en-US" altLang="zh-CN" sz="26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altLang="zh-CN" sz="26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2</a:t>
                </a: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altLang="zh-CN" sz="2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2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+ 2</a:t>
                </a:r>
                <a:r>
                  <a:rPr lang="en-US" altLang="zh-CN" sz="26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altLang="zh-CN" sz="26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1</a:t>
                </a: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altLang="zh-CN" sz="2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1</a:t>
                </a:r>
              </a:p>
              <a:p>
                <a:pPr marL="0" indent="0" algn="ctr">
                  <a:buNone/>
                </a:pP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+ 2</a:t>
                </a:r>
                <a:r>
                  <a:rPr lang="en-US" altLang="zh-CN" sz="26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altLang="zh-CN" sz="26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+ 2</a:t>
                </a: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… + 2</a:t>
                </a:r>
                <a:r>
                  <a:rPr lang="en-US" altLang="zh-CN" sz="26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1</a:t>
                </a: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1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sz="26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元素所在的行编号为：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+ 2</a:t>
                </a: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… + 2</a:t>
                </a:r>
                <a:r>
                  <a:rPr lang="en-US" altLang="zh-CN" sz="26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altLang="zh-CN" sz="26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2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altLang="zh-CN" sz="2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2</a:t>
                </a:r>
              </a:p>
              <a:p>
                <a:pPr marL="0" indent="0" algn="ctr">
                  <a:buNone/>
                </a:pP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+ 2</a:t>
                </a:r>
                <a:r>
                  <a:rPr lang="en-US" altLang="zh-CN" sz="26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altLang="zh-CN" sz="26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1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+ 2</a:t>
                </a: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… + 2</a:t>
                </a:r>
                <a:r>
                  <a:rPr lang="en-US" altLang="zh-CN" sz="26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1</a:t>
                </a: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1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+ 2</a:t>
                </a:r>
                <a:r>
                  <a:rPr lang="en-US" altLang="zh-CN" sz="26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sz="26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第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个矩阵的行号与第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+ 1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个矩阵的列号相同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361" b="-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0596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矩阵的稀疏性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不难发现，第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个矩阵中的非零元素的列号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和行号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满足关系式：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上式中，只有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是不确定的，且只能取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对于同一列，只有两个元素非零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每个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×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的矩阵，只有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个非零元素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非零元素为：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</m:den>
                              </m:f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782" r="-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4694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矩阵的快速填充方法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最外层循环：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遍历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到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1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中层循环：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遍历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到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1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内层循环：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遍历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𝑚𝑜𝑑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把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填写在第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个矩阵</a:t>
                </a:r>
                <a:r>
                  <a:rPr lang="en-US" altLang="zh-CN" b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的第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行，第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列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得到稀疏矩阵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…, 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1</a:t>
                </a:r>
              </a:p>
              <a:p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89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双曲型不定积分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−1</m:t>
                              </m:r>
                            </m:e>
                          </m:ra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−1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−1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−1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𝑑𝑥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−1</m:t>
                                      </m:r>
                                    </m:e>
                                  </m:rad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−1</m:t>
                                  </m:r>
                                </m:e>
                              </m:rad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−1</m:t>
                                  </m:r>
                                </m:e>
                              </m:rad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𝐶</m:t>
                      </m:r>
                    </m:oMath>
                  </m:oMathPara>
                </a14:m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41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快速傅里叶变换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根据前面的讨论，稀疏矩阵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…, 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1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满足：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p>
                                      <m:sSup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2×0×0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2×1×0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2×(</m:t>
                                            </m:r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−1)×0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p>
                                      <m:sSup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2×0×1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2×1×1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2×(</m:t>
                                            </m:r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−1)×2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p>
                                      <m:sSup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2×0×(</m:t>
                                            </m:r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−1)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2×1×(</m:t>
                                            </m:r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−1)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2×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zh-CN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1800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zh-CN" sz="18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×(</m:t>
                                            </m:r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−1)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用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…, 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1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依次作用于一个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2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维向量，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即可用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O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，即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O(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log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时间内完成傅里叶变换的计算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821" r="-5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0289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快速傅里叶变换的本质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749429"/>
            <a:ext cx="7886700" cy="48410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通过打包→计算→拆包的变换减少计算量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28650" y="1690689"/>
                <a:ext cx="1052981" cy="4058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000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(0)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001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(0)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010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(0)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011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(0)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(0)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(0)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110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(0)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111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(0)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1052981" cy="40587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903168" y="1690689"/>
                <a:ext cx="1052981" cy="4058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000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001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010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011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110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111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168" y="1690689"/>
                <a:ext cx="1052981" cy="40587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187851" y="1690689"/>
                <a:ext cx="1052981" cy="4058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000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(2)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001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(2)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010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(2)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011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(2)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(2)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(2)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110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(2)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111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(2)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851" y="1690689"/>
                <a:ext cx="1052981" cy="40587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462369" y="1690689"/>
                <a:ext cx="1052981" cy="4058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000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(3)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001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(3)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010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(3)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011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(3)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(3)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(3)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110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(3)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111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(3)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369" y="1690689"/>
                <a:ext cx="1052981" cy="40587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组合 53"/>
          <p:cNvGrpSpPr/>
          <p:nvPr/>
        </p:nvGrpSpPr>
        <p:grpSpPr>
          <a:xfrm>
            <a:off x="1715084" y="1972800"/>
            <a:ext cx="1092916" cy="3628800"/>
            <a:chOff x="1715084" y="1972800"/>
            <a:chExt cx="1092916" cy="3628800"/>
          </a:xfrm>
        </p:grpSpPr>
        <p:grpSp>
          <p:nvGrpSpPr>
            <p:cNvPr id="53" name="组合 52"/>
            <p:cNvGrpSpPr/>
            <p:nvPr/>
          </p:nvGrpSpPr>
          <p:grpSpPr>
            <a:xfrm>
              <a:off x="1726235" y="1972800"/>
              <a:ext cx="1081765" cy="3628800"/>
              <a:chOff x="1726235" y="1972800"/>
              <a:chExt cx="1081765" cy="3628800"/>
            </a:xfrm>
          </p:grpSpPr>
          <p:cxnSp>
            <p:nvCxnSpPr>
              <p:cNvPr id="12" name="直接箭头连接符 11"/>
              <p:cNvCxnSpPr/>
              <p:nvPr/>
            </p:nvCxnSpPr>
            <p:spPr>
              <a:xfrm>
                <a:off x="1726235" y="1973766"/>
                <a:ext cx="1080000" cy="2074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>
                <a:off x="1728000" y="2491200"/>
                <a:ext cx="1080000" cy="2073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>
                <a:off x="1728000" y="3009600"/>
                <a:ext cx="1080000" cy="2073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>
                <a:off x="1726235" y="3528000"/>
                <a:ext cx="1080000" cy="2073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 flipV="1">
                <a:off x="1728000" y="1972800"/>
                <a:ext cx="1080000" cy="20741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 flipV="1">
                <a:off x="1728000" y="2491200"/>
                <a:ext cx="1080000" cy="2073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/>
              <p:nvPr/>
            </p:nvCxnSpPr>
            <p:spPr>
              <a:xfrm flipV="1">
                <a:off x="1728000" y="3009600"/>
                <a:ext cx="1080000" cy="2073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>
              <a:xfrm flipV="1">
                <a:off x="1728000" y="3528000"/>
                <a:ext cx="1080000" cy="2073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组合 51"/>
            <p:cNvGrpSpPr/>
            <p:nvPr/>
          </p:nvGrpSpPr>
          <p:grpSpPr>
            <a:xfrm>
              <a:off x="1715084" y="1973766"/>
              <a:ext cx="1092916" cy="3627834"/>
              <a:chOff x="1715084" y="1973766"/>
              <a:chExt cx="1092916" cy="3627834"/>
            </a:xfrm>
          </p:grpSpPr>
          <p:cxnSp>
            <p:nvCxnSpPr>
              <p:cNvPr id="11" name="直接箭头连接符 10"/>
              <p:cNvCxnSpPr/>
              <p:nvPr/>
            </p:nvCxnSpPr>
            <p:spPr>
              <a:xfrm>
                <a:off x="1726235" y="1973766"/>
                <a:ext cx="108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>
                <a:off x="1728000" y="2491200"/>
                <a:ext cx="108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>
                <a:off x="1728000" y="3009600"/>
                <a:ext cx="108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>
                <a:off x="1726235" y="3528000"/>
                <a:ext cx="108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>
                <a:off x="1726235" y="4046400"/>
                <a:ext cx="108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>
                <a:off x="1726235" y="4564800"/>
                <a:ext cx="108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>
                <a:off x="1715084" y="5083200"/>
                <a:ext cx="108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/>
              <p:nvPr/>
            </p:nvCxnSpPr>
            <p:spPr>
              <a:xfrm flipV="1">
                <a:off x="1717012" y="5601600"/>
                <a:ext cx="108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6" name="直接箭头连接符 65"/>
          <p:cNvCxnSpPr/>
          <p:nvPr/>
        </p:nvCxnSpPr>
        <p:spPr>
          <a:xfrm>
            <a:off x="4032000" y="1973766"/>
            <a:ext cx="1080000" cy="207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4032000" y="2491200"/>
            <a:ext cx="1080000" cy="207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4032000" y="3009600"/>
            <a:ext cx="1080000" cy="103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4032000" y="3528000"/>
            <a:ext cx="1080000" cy="103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4032000" y="1972800"/>
            <a:ext cx="1080000" cy="103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4031999" y="3527033"/>
            <a:ext cx="1080000" cy="103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1">
            <a:off x="4029537" y="3009600"/>
            <a:ext cx="1080000" cy="207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4032000" y="3528000"/>
            <a:ext cx="1080000" cy="207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4032000" y="1973766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4032000" y="2491200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4032000" y="3009600"/>
            <a:ext cx="1080000" cy="103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4031999" y="2491200"/>
            <a:ext cx="1080000" cy="103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4031999" y="4046400"/>
            <a:ext cx="1080000" cy="103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4031999" y="4564800"/>
            <a:ext cx="1080000" cy="103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4032000" y="5083200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4032000" y="5601600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6327834" y="1971308"/>
            <a:ext cx="1080000" cy="207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>
            <a:off x="6329599" y="2491200"/>
            <a:ext cx="1080000" cy="155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6329598" y="3009600"/>
            <a:ext cx="1080000" cy="155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6327834" y="3528000"/>
            <a:ext cx="1080000" cy="1034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V="1">
            <a:off x="6329599" y="3009600"/>
            <a:ext cx="1080000" cy="103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V="1">
            <a:off x="6329599" y="3009600"/>
            <a:ext cx="1078235" cy="155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V="1">
            <a:off x="6329599" y="3529490"/>
            <a:ext cx="1080000" cy="155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V="1">
            <a:off x="6329599" y="3525542"/>
            <a:ext cx="1080000" cy="207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6327834" y="1971308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6329599" y="1972800"/>
            <a:ext cx="1080000" cy="51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6329599" y="2491200"/>
            <a:ext cx="1078235" cy="51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6327834" y="2491200"/>
            <a:ext cx="1080000" cy="103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6327833" y="4046400"/>
            <a:ext cx="1080000" cy="103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>
            <a:off x="6327834" y="4564800"/>
            <a:ext cx="1080000" cy="51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6328800" y="5083200"/>
            <a:ext cx="1079034" cy="51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6318611" y="5601600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1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分式拆分技巧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28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积分的归约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arcsin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4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积分的归约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𝑎𝑏𝑥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𝑎𝑥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𝑎𝑐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27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积分的归约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arcsin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nary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𝑏𝑥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rad>
                            </m:den>
                          </m:f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rad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𝑎𝑥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𝑎𝑐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rad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25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</TotalTime>
  <Words>2894</Words>
  <Application>Microsoft Office PowerPoint</Application>
  <PresentationFormat>全屏显示(4:3)</PresentationFormat>
  <Paragraphs>305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9" baseType="lpstr">
      <vt:lpstr>楷体</vt:lpstr>
      <vt:lpstr>宋体</vt:lpstr>
      <vt:lpstr>Arial</vt:lpstr>
      <vt:lpstr>Calibri</vt:lpstr>
      <vt:lpstr>Calibri Light</vt:lpstr>
      <vt:lpstr>Cambria Math</vt:lpstr>
      <vt:lpstr>Times New Roman</vt:lpstr>
      <vt:lpstr>Office 主题​​</vt:lpstr>
      <vt:lpstr>数值计算方法</vt:lpstr>
      <vt:lpstr>基本不定积分</vt:lpstr>
      <vt:lpstr>三角函数不定积分</vt:lpstr>
      <vt:lpstr>双曲型不定积分</vt:lpstr>
      <vt:lpstr>双曲型不定积分</vt:lpstr>
      <vt:lpstr>分式拆分技巧</vt:lpstr>
      <vt:lpstr>积分的归约</vt:lpstr>
      <vt:lpstr>积分的归约</vt:lpstr>
      <vt:lpstr>积分的归约</vt:lpstr>
      <vt:lpstr>分部积分的拼凑</vt:lpstr>
      <vt:lpstr>分部积分的拼凑</vt:lpstr>
      <vt:lpstr>分部积分的拼凑</vt:lpstr>
      <vt:lpstr>分部积分的拼凑</vt:lpstr>
      <vt:lpstr>分部积分的拼凑</vt:lpstr>
      <vt:lpstr>求和计算定积分</vt:lpstr>
      <vt:lpstr>代数精度</vt:lpstr>
      <vt:lpstr>梯形法计算积分</vt:lpstr>
      <vt:lpstr>梯形法计算积分</vt:lpstr>
      <vt:lpstr>抛物线法计算积分</vt:lpstr>
      <vt:lpstr>拟棱台公式</vt:lpstr>
      <vt:lpstr>代数精度检验</vt:lpstr>
      <vt:lpstr>代数精度检验</vt:lpstr>
      <vt:lpstr>代数精度检验</vt:lpstr>
      <vt:lpstr>代数精度检验</vt:lpstr>
      <vt:lpstr>代数精度检验</vt:lpstr>
      <vt:lpstr>傅里叶级数</vt:lpstr>
      <vt:lpstr>傅里叶级数</vt:lpstr>
      <vt:lpstr>最小二次误差拟合</vt:lpstr>
      <vt:lpstr>实函数的点积</vt:lpstr>
      <vt:lpstr>傅里叶基函数的正交性质</vt:lpstr>
      <vt:lpstr>傅里叶基函数的正交性质</vt:lpstr>
      <vt:lpstr>傅里叶基函数的正交性质</vt:lpstr>
      <vt:lpstr>三角函数拟合</vt:lpstr>
      <vt:lpstr>三角函数拟合</vt:lpstr>
      <vt:lpstr>三角函数拟合</vt:lpstr>
      <vt:lpstr>三角函数拟合系数</vt:lpstr>
      <vt:lpstr>基于复数的傅里叶展开</vt:lpstr>
      <vt:lpstr>傅里叶系数的离散计算</vt:lpstr>
      <vt:lpstr>傅里叶系数的离散计算</vt:lpstr>
      <vt:lpstr>快速傅里叶变换思想</vt:lpstr>
      <vt:lpstr>快速傅里叶变换的本质</vt:lpstr>
      <vt:lpstr>多层网络构造思想</vt:lpstr>
      <vt:lpstr>下标的二进制表示</vt:lpstr>
      <vt:lpstr>二进制下的傅里叶转换系数</vt:lpstr>
      <vt:lpstr>非零元素的位置约束</vt:lpstr>
      <vt:lpstr>非零元素的共用特性</vt:lpstr>
      <vt:lpstr>分解矩阵的填写设计</vt:lpstr>
      <vt:lpstr>矩阵的稀疏性</vt:lpstr>
      <vt:lpstr>矩阵的快速填充方法</vt:lpstr>
      <vt:lpstr>快速傅里叶变换</vt:lpstr>
      <vt:lpstr>快速傅里叶变换的本质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数值计算方法</dc:title>
  <dc:creator>malong</dc:creator>
  <cp:lastModifiedBy>Zhihua Sa</cp:lastModifiedBy>
  <cp:revision>35</cp:revision>
  <dcterms:created xsi:type="dcterms:W3CDTF">2022-09-29T08:34:27Z</dcterms:created>
  <dcterms:modified xsi:type="dcterms:W3CDTF">2025-01-03T08:00:15Z</dcterms:modified>
</cp:coreProperties>
</file>